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Lst>
  <p:sldSz cy="6858000" cx="9144000"/>
  <p:notesSz cx="6858000" cy="9144000"/>
  <p:embeddedFontLst>
    <p:embeddedFont>
      <p:font typeface="Libre Franklin"/>
      <p:regular r:id="rId54"/>
      <p:bold r:id="rId55"/>
      <p:italic r:id="rId56"/>
      <p:boldItalic r:id="rId57"/>
    </p:embeddedFont>
    <p:embeddedFont>
      <p:font typeface="Libre Franklin Medium"/>
      <p:regular r:id="rId58"/>
      <p:bold r:id="rId59"/>
      <p:italic r:id="rId60"/>
      <p:boldItalic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62" roundtripDataSignature="AMtx7mg+qzXbnpHIG5KJ9Q/a9tl1yB8Q0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customschemas.google.com/relationships/presentationmetadata" Target="metadata"/><Relationship Id="rId61" Type="http://schemas.openxmlformats.org/officeDocument/2006/relationships/font" Target="fonts/LibreFranklinMedium-boldItalic.fnt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LibreFranklinMedium-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font" Target="fonts/LibreFranklin-bold.fntdata"/><Relationship Id="rId10" Type="http://schemas.openxmlformats.org/officeDocument/2006/relationships/slide" Target="slides/slide5.xml"/><Relationship Id="rId54" Type="http://schemas.openxmlformats.org/officeDocument/2006/relationships/font" Target="fonts/LibreFranklin-regular.fntdata"/><Relationship Id="rId13" Type="http://schemas.openxmlformats.org/officeDocument/2006/relationships/slide" Target="slides/slide8.xml"/><Relationship Id="rId57" Type="http://schemas.openxmlformats.org/officeDocument/2006/relationships/font" Target="fonts/LibreFranklin-boldItalic.fntdata"/><Relationship Id="rId12" Type="http://schemas.openxmlformats.org/officeDocument/2006/relationships/slide" Target="slides/slide7.xml"/><Relationship Id="rId56" Type="http://schemas.openxmlformats.org/officeDocument/2006/relationships/font" Target="fonts/LibreFranklin-italic.fntdata"/><Relationship Id="rId15" Type="http://schemas.openxmlformats.org/officeDocument/2006/relationships/slide" Target="slides/slide10.xml"/><Relationship Id="rId59" Type="http://schemas.openxmlformats.org/officeDocument/2006/relationships/font" Target="fonts/LibreFranklinMedium-bold.fntdata"/><Relationship Id="rId14" Type="http://schemas.openxmlformats.org/officeDocument/2006/relationships/slide" Target="slides/slide9.xml"/><Relationship Id="rId58" Type="http://schemas.openxmlformats.org/officeDocument/2006/relationships/font" Target="fonts/LibreFranklinMedium-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 name="Shape 14"/>
        <p:cNvGrpSpPr/>
        <p:nvPr/>
      </p:nvGrpSpPr>
      <p:grpSpPr>
        <a:xfrm>
          <a:off x="0" y="0"/>
          <a:ext cx="0" cy="0"/>
          <a:chOff x="0" y="0"/>
          <a:chExt cx="0" cy="0"/>
        </a:xfrm>
      </p:grpSpPr>
      <p:cxnSp>
        <p:nvCxnSpPr>
          <p:cNvPr id="15" name="Google Shape;15;p50"/>
          <p:cNvCxnSpPr/>
          <p:nvPr/>
        </p:nvCxnSpPr>
        <p:spPr>
          <a:xfrm>
            <a:off x="514350" y="5349902"/>
            <a:ext cx="8629650" cy="2381"/>
          </a:xfrm>
          <a:prstGeom prst="straightConnector1">
            <a:avLst/>
          </a:prstGeom>
          <a:noFill/>
          <a:ln cap="flat" cmpd="sng" w="9525">
            <a:solidFill>
              <a:schemeClr val="accent1"/>
            </a:solidFill>
            <a:prstDash val="solid"/>
            <a:round/>
            <a:headEnd len="sm" w="sm" type="none"/>
            <a:tailEnd len="sm" w="sm" type="none"/>
          </a:ln>
        </p:spPr>
      </p:cxnSp>
      <p:sp>
        <p:nvSpPr>
          <p:cNvPr id="16" name="Google Shape;16;p50"/>
          <p:cNvSpPr txBox="1"/>
          <p:nvPr>
            <p:ph type="ctrTitle"/>
          </p:nvPr>
        </p:nvSpPr>
        <p:spPr>
          <a:xfrm>
            <a:off x="381000" y="4853411"/>
            <a:ext cx="8458200" cy="12223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0"/>
          <p:cNvSpPr txBox="1"/>
          <p:nvPr>
            <p:ph idx="1" type="subTitle"/>
          </p:nvPr>
        </p:nvSpPr>
        <p:spPr>
          <a:xfrm>
            <a:off x="381000" y="3886200"/>
            <a:ext cx="8458200" cy="914400"/>
          </a:xfrm>
          <a:prstGeom prst="rect">
            <a:avLst/>
          </a:prstGeom>
          <a:noFill/>
          <a:ln>
            <a:noFill/>
          </a:ln>
        </p:spPr>
        <p:txBody>
          <a:bodyPr anchorCtr="0" anchor="b" bIns="45700" lIns="91425" spcFirstLastPara="1" rIns="91425" wrap="square" tIns="45700">
            <a:normAutofit/>
          </a:bodyPr>
          <a:lstStyle>
            <a:lvl1pPr lvl="0" algn="l">
              <a:spcBef>
                <a:spcPts val="480"/>
              </a:spcBef>
              <a:spcAft>
                <a:spcPts val="0"/>
              </a:spcAft>
              <a:buSzPts val="1680"/>
              <a:buNone/>
              <a:defRPr sz="2400">
                <a:solidFill>
                  <a:srgbClr val="44332A"/>
                </a:solidFill>
              </a:defRPr>
            </a:lvl1pPr>
            <a:lvl2pPr lvl="1" algn="ctr">
              <a:spcBef>
                <a:spcPts val="360"/>
              </a:spcBef>
              <a:spcAft>
                <a:spcPts val="0"/>
              </a:spcAft>
              <a:buSzPts val="1260"/>
              <a:buNone/>
              <a:defRPr/>
            </a:lvl2pPr>
            <a:lvl3pPr lvl="2" algn="ctr">
              <a:spcBef>
                <a:spcPts val="360"/>
              </a:spcBef>
              <a:spcAft>
                <a:spcPts val="0"/>
              </a:spcAft>
              <a:buSzPts val="1260"/>
              <a:buNone/>
              <a:defRPr/>
            </a:lvl3pPr>
            <a:lvl4pPr lvl="3" algn="ctr">
              <a:spcBef>
                <a:spcPts val="360"/>
              </a:spcBef>
              <a:spcAft>
                <a:spcPts val="0"/>
              </a:spcAft>
              <a:buSzPts val="1260"/>
              <a:buNone/>
              <a:defRPr/>
            </a:lvl4pPr>
            <a:lvl5pPr lvl="4" algn="ctr">
              <a:spcBef>
                <a:spcPts val="360"/>
              </a:spcBef>
              <a:spcAft>
                <a:spcPts val="0"/>
              </a:spcAft>
              <a:buSzPts val="1080"/>
              <a:buNone/>
              <a:defRPr/>
            </a:lvl5pPr>
            <a:lvl6pPr lvl="5" algn="ctr">
              <a:spcBef>
                <a:spcPts val="360"/>
              </a:spcBef>
              <a:spcAft>
                <a:spcPts val="0"/>
              </a:spcAft>
              <a:buSzPts val="1080"/>
              <a:buNone/>
              <a:defRPr/>
            </a:lvl6pPr>
            <a:lvl7pPr lvl="6" algn="ctr">
              <a:spcBef>
                <a:spcPts val="360"/>
              </a:spcBef>
              <a:spcAft>
                <a:spcPts val="0"/>
              </a:spcAft>
              <a:buSzPts val="1080"/>
              <a:buNone/>
              <a:defRPr/>
            </a:lvl7pPr>
            <a:lvl8pPr lvl="7" algn="ctr">
              <a:spcBef>
                <a:spcPts val="360"/>
              </a:spcBef>
              <a:spcAft>
                <a:spcPts val="0"/>
              </a:spcAft>
              <a:buSzPts val="1080"/>
              <a:buNone/>
              <a:defRPr/>
            </a:lvl8pPr>
            <a:lvl9pPr lvl="8" algn="ctr">
              <a:spcBef>
                <a:spcPts val="360"/>
              </a:spcBef>
              <a:spcAft>
                <a:spcPts val="0"/>
              </a:spcAft>
              <a:buSzPts val="1080"/>
              <a:buNone/>
              <a:defRPr/>
            </a:lvl9pPr>
          </a:lstStyle>
          <a:p/>
        </p:txBody>
      </p:sp>
      <p:sp>
        <p:nvSpPr>
          <p:cNvPr id="18" name="Google Shape;18;p50"/>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0"/>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0"/>
          <p:cNvSpPr txBox="1"/>
          <p:nvPr>
            <p:ph idx="12" type="sldNum"/>
          </p:nvPr>
        </p:nvSpPr>
        <p:spPr>
          <a:xfrm>
            <a:off x="8229600" y="6473952"/>
            <a:ext cx="758952"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51"/>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1"/>
          <p:cNvSpPr txBox="1"/>
          <p:nvPr>
            <p:ph idx="1" type="body"/>
          </p:nvPr>
        </p:nvSpPr>
        <p:spPr>
          <a:xfrm>
            <a:off x="304800" y="1554162"/>
            <a:ext cx="8686800" cy="4525963"/>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24" name="Google Shape;24;p51"/>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1"/>
          <p:cNvSpPr txBox="1"/>
          <p:nvPr>
            <p:ph idx="11" type="ftr"/>
          </p:nvPr>
        </p:nvSpPr>
        <p:spPr>
          <a:xfrm>
            <a:off x="3581400" y="76200"/>
            <a:ext cx="28956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1"/>
          <p:cNvSpPr txBox="1"/>
          <p:nvPr>
            <p:ph idx="12" type="sldNum"/>
          </p:nvPr>
        </p:nvSpPr>
        <p:spPr>
          <a:xfrm>
            <a:off x="8229600" y="6473952"/>
            <a:ext cx="758952"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blipFill>
          <a:blip r:embed="rId2">
            <a:alphaModFix/>
          </a:blip>
          <a:stretch>
            <a:fillRect/>
          </a:stretch>
        </a:blipFill>
      </p:bgPr>
    </p:bg>
    <p:spTree>
      <p:nvGrpSpPr>
        <p:cNvPr id="27" name="Shape 27"/>
        <p:cNvGrpSpPr/>
        <p:nvPr/>
      </p:nvGrpSpPr>
      <p:grpSpPr>
        <a:xfrm>
          <a:off x="0" y="0"/>
          <a:ext cx="0" cy="0"/>
          <a:chOff x="0" y="0"/>
          <a:chExt cx="0" cy="0"/>
        </a:xfrm>
      </p:grpSpPr>
      <p:cxnSp>
        <p:nvCxnSpPr>
          <p:cNvPr id="28" name="Google Shape;28;p52"/>
          <p:cNvCxnSpPr/>
          <p:nvPr/>
        </p:nvCxnSpPr>
        <p:spPr>
          <a:xfrm>
            <a:off x="514350" y="3444902"/>
            <a:ext cx="8629650" cy="2381"/>
          </a:xfrm>
          <a:prstGeom prst="straightConnector1">
            <a:avLst/>
          </a:prstGeom>
          <a:noFill/>
          <a:ln cap="flat" cmpd="sng" w="9525">
            <a:solidFill>
              <a:schemeClr val="accent1"/>
            </a:solidFill>
            <a:prstDash val="solid"/>
            <a:round/>
            <a:headEnd len="sm" w="sm" type="none"/>
            <a:tailEnd len="sm" w="sm" type="none"/>
          </a:ln>
        </p:spPr>
      </p:cxnSp>
      <p:sp>
        <p:nvSpPr>
          <p:cNvPr id="29" name="Google Shape;29;p52"/>
          <p:cNvSpPr txBox="1"/>
          <p:nvPr>
            <p:ph idx="1" type="body"/>
          </p:nvPr>
        </p:nvSpPr>
        <p:spPr>
          <a:xfrm>
            <a:off x="381000" y="1676400"/>
            <a:ext cx="8458200" cy="1219200"/>
          </a:xfrm>
          <a:prstGeom prst="rect">
            <a:avLst/>
          </a:prstGeom>
          <a:noFill/>
          <a:ln>
            <a:noFill/>
          </a:ln>
        </p:spPr>
        <p:txBody>
          <a:bodyPr anchorCtr="0" anchor="b" bIns="45700" lIns="91425" spcFirstLastPara="1" rIns="91425" wrap="square" tIns="45700">
            <a:normAutofit/>
          </a:bodyPr>
          <a:lstStyle>
            <a:lvl1pPr indent="-228600" lvl="0" marL="457200" algn="r">
              <a:spcBef>
                <a:spcPts val="400"/>
              </a:spcBef>
              <a:spcAft>
                <a:spcPts val="0"/>
              </a:spcAft>
              <a:buSzPts val="1400"/>
              <a:buNone/>
              <a:defRPr sz="2000">
                <a:solidFill>
                  <a:srgbClr val="DCD0B0"/>
                </a:solidFill>
              </a:defRPr>
            </a:lvl1pPr>
            <a:lvl2pPr indent="-228600" lvl="1" marL="914400" algn="l">
              <a:spcBef>
                <a:spcPts val="360"/>
              </a:spcBef>
              <a:spcAft>
                <a:spcPts val="0"/>
              </a:spcAft>
              <a:buSzPts val="1260"/>
              <a:buNone/>
              <a:defRPr sz="1800">
                <a:solidFill>
                  <a:schemeClr val="lt1"/>
                </a:solidFill>
              </a:defRPr>
            </a:lvl2pPr>
            <a:lvl3pPr indent="-228600" lvl="2" marL="1371600" algn="l">
              <a:spcBef>
                <a:spcPts val="320"/>
              </a:spcBef>
              <a:spcAft>
                <a:spcPts val="0"/>
              </a:spcAft>
              <a:buSzPts val="1120"/>
              <a:buNone/>
              <a:defRPr sz="1600">
                <a:solidFill>
                  <a:schemeClr val="lt1"/>
                </a:solidFill>
              </a:defRPr>
            </a:lvl3pPr>
            <a:lvl4pPr indent="-228600" lvl="3" marL="1828800" algn="l">
              <a:spcBef>
                <a:spcPts val="280"/>
              </a:spcBef>
              <a:spcAft>
                <a:spcPts val="0"/>
              </a:spcAft>
              <a:buSzPts val="980"/>
              <a:buNone/>
              <a:defRPr sz="1400">
                <a:solidFill>
                  <a:schemeClr val="lt1"/>
                </a:solidFill>
              </a:defRPr>
            </a:lvl4pPr>
            <a:lvl5pPr indent="-228600" lvl="4" marL="2286000" algn="l">
              <a:spcBef>
                <a:spcPts val="280"/>
              </a:spcBef>
              <a:spcAft>
                <a:spcPts val="0"/>
              </a:spcAft>
              <a:buSzPts val="840"/>
              <a:buNone/>
              <a:defRPr sz="1400">
                <a:solidFill>
                  <a:schemeClr val="lt1"/>
                </a:solidFill>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0" name="Google Shape;30;p52"/>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2"/>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2"/>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
        <p:nvSpPr>
          <p:cNvPr id="33" name="Google Shape;33;p52"/>
          <p:cNvSpPr txBox="1"/>
          <p:nvPr>
            <p:ph type="title"/>
          </p:nvPr>
        </p:nvSpPr>
        <p:spPr>
          <a:xfrm>
            <a:off x="180475" y="2947085"/>
            <a:ext cx="8686800" cy="1184825"/>
          </a:xfrm>
          <a:prstGeom prst="rect">
            <a:avLst/>
          </a:prstGeom>
          <a:noFill/>
          <a:ln>
            <a:noFill/>
          </a:ln>
        </p:spPr>
        <p:txBody>
          <a:bodyPr anchorCtr="0" anchor="t" bIns="45700" lIns="91425" spcFirstLastPara="1" rIns="91425" wrap="square" tIns="45700">
            <a:normAutofit/>
          </a:bodyPr>
          <a:lstStyle>
            <a:lvl1pPr lvl="0" algn="r">
              <a:spcBef>
                <a:spcPts val="0"/>
              </a:spcBef>
              <a:spcAft>
                <a:spcPts val="0"/>
              </a:spcAft>
              <a:buClr>
                <a:schemeClr val="lt2"/>
              </a:buClr>
              <a:buSzPts val="3600"/>
              <a:buFont typeface="Libre Franklin Medium"/>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4" name="Shape 34"/>
        <p:cNvGrpSpPr/>
        <p:nvPr/>
      </p:nvGrpSpPr>
      <p:grpSpPr>
        <a:xfrm>
          <a:off x="0" y="0"/>
          <a:ext cx="0" cy="0"/>
          <a:chOff x="0" y="0"/>
          <a:chExt cx="0" cy="0"/>
        </a:xfrm>
      </p:grpSpPr>
      <p:sp>
        <p:nvSpPr>
          <p:cNvPr id="35" name="Google Shape;35;p53"/>
          <p:cNvSpPr txBox="1"/>
          <p:nvPr>
            <p:ph type="title"/>
          </p:nvPr>
        </p:nvSpPr>
        <p:spPr>
          <a:xfrm>
            <a:off x="301752" y="457200"/>
            <a:ext cx="8686800" cy="84124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53"/>
          <p:cNvSpPr txBox="1"/>
          <p:nvPr>
            <p:ph idx="1" type="body"/>
          </p:nvPr>
        </p:nvSpPr>
        <p:spPr>
          <a:xfrm>
            <a:off x="304800" y="1600200"/>
            <a:ext cx="4191000" cy="4724400"/>
          </a:xfrm>
          <a:prstGeom prst="rect">
            <a:avLst/>
          </a:prstGeom>
          <a:noFill/>
          <a:ln>
            <a:noFill/>
          </a:ln>
        </p:spPr>
        <p:txBody>
          <a:bodyPr anchorCtr="0" anchor="t" bIns="45700" lIns="91425" spcFirstLastPara="1" rIns="91425" wrap="square" tIns="45700">
            <a:normAutofit/>
          </a:bodyPr>
          <a:lstStyle>
            <a:lvl1pPr indent="-353060" lvl="0" marL="457200" algn="l">
              <a:spcBef>
                <a:spcPts val="560"/>
              </a:spcBef>
              <a:spcAft>
                <a:spcPts val="0"/>
              </a:spcAft>
              <a:buSzPts val="1960"/>
              <a:buChar char="🞭"/>
              <a:defRPr sz="2800"/>
            </a:lvl1pPr>
            <a:lvl2pPr indent="-335280" lvl="1" marL="914400" algn="l">
              <a:spcBef>
                <a:spcPts val="480"/>
              </a:spcBef>
              <a:spcAft>
                <a:spcPts val="0"/>
              </a:spcAft>
              <a:buSzPts val="1680"/>
              <a:buChar char="🞤"/>
              <a:defRPr sz="2400"/>
            </a:lvl2pPr>
            <a:lvl3pPr indent="-317500" lvl="2" marL="1371600" algn="l">
              <a:spcBef>
                <a:spcPts val="400"/>
              </a:spcBef>
              <a:spcAft>
                <a:spcPts val="0"/>
              </a:spcAft>
              <a:buSzPts val="1400"/>
              <a:buChar char="🞫"/>
              <a:defRPr sz="2000"/>
            </a:lvl3pPr>
            <a:lvl4pPr indent="-308610" lvl="3" marL="1828800" algn="l">
              <a:spcBef>
                <a:spcPts val="360"/>
              </a:spcBef>
              <a:spcAft>
                <a:spcPts val="0"/>
              </a:spcAft>
              <a:buSzPts val="1260"/>
              <a:buChar char="🞲"/>
              <a:defRPr sz="1800"/>
            </a:lvl4pPr>
            <a:lvl5pPr indent="-297179" lvl="4" marL="2286000" algn="l">
              <a:spcBef>
                <a:spcPts val="360"/>
              </a:spcBef>
              <a:spcAft>
                <a:spcPts val="0"/>
              </a:spcAft>
              <a:buSzPts val="1080"/>
              <a:buChar char="🞩"/>
              <a:defRPr sz="18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7" name="Google Shape;37;p53"/>
          <p:cNvSpPr txBox="1"/>
          <p:nvPr>
            <p:ph idx="2" type="body"/>
          </p:nvPr>
        </p:nvSpPr>
        <p:spPr>
          <a:xfrm>
            <a:off x="4648200" y="1600200"/>
            <a:ext cx="4343400" cy="4724400"/>
          </a:xfrm>
          <a:prstGeom prst="rect">
            <a:avLst/>
          </a:prstGeom>
          <a:noFill/>
          <a:ln>
            <a:noFill/>
          </a:ln>
        </p:spPr>
        <p:txBody>
          <a:bodyPr anchorCtr="0" anchor="t" bIns="45700" lIns="91425" spcFirstLastPara="1" rIns="91425" wrap="square" tIns="45700">
            <a:normAutofit/>
          </a:bodyPr>
          <a:lstStyle>
            <a:lvl1pPr indent="-353060" lvl="0" marL="457200" algn="l">
              <a:spcBef>
                <a:spcPts val="560"/>
              </a:spcBef>
              <a:spcAft>
                <a:spcPts val="0"/>
              </a:spcAft>
              <a:buSzPts val="1960"/>
              <a:buChar char="🞭"/>
              <a:defRPr sz="2800"/>
            </a:lvl1pPr>
            <a:lvl2pPr indent="-335280" lvl="1" marL="914400" algn="l">
              <a:spcBef>
                <a:spcPts val="480"/>
              </a:spcBef>
              <a:spcAft>
                <a:spcPts val="0"/>
              </a:spcAft>
              <a:buSzPts val="1680"/>
              <a:buChar char="🞤"/>
              <a:defRPr sz="2400"/>
            </a:lvl2pPr>
            <a:lvl3pPr indent="-317500" lvl="2" marL="1371600" algn="l">
              <a:spcBef>
                <a:spcPts val="400"/>
              </a:spcBef>
              <a:spcAft>
                <a:spcPts val="0"/>
              </a:spcAft>
              <a:buSzPts val="1400"/>
              <a:buChar char="🞫"/>
              <a:defRPr sz="2000"/>
            </a:lvl3pPr>
            <a:lvl4pPr indent="-308610" lvl="3" marL="1828800" algn="l">
              <a:spcBef>
                <a:spcPts val="360"/>
              </a:spcBef>
              <a:spcAft>
                <a:spcPts val="0"/>
              </a:spcAft>
              <a:buSzPts val="1260"/>
              <a:buChar char="🞲"/>
              <a:defRPr sz="1800"/>
            </a:lvl4pPr>
            <a:lvl5pPr indent="-297179" lvl="4" marL="2286000" algn="l">
              <a:spcBef>
                <a:spcPts val="360"/>
              </a:spcBef>
              <a:spcAft>
                <a:spcPts val="0"/>
              </a:spcAft>
              <a:buSzPts val="1080"/>
              <a:buChar char="🞩"/>
              <a:defRPr sz="18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8" name="Google Shape;38;p53"/>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3"/>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3"/>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41" name="Shape 41"/>
        <p:cNvGrpSpPr/>
        <p:nvPr/>
      </p:nvGrpSpPr>
      <p:grpSpPr>
        <a:xfrm>
          <a:off x="0" y="0"/>
          <a:ext cx="0" cy="0"/>
          <a:chOff x="0" y="0"/>
          <a:chExt cx="0" cy="0"/>
        </a:xfrm>
      </p:grpSpPr>
      <p:sp>
        <p:nvSpPr>
          <p:cNvPr id="42" name="Google Shape;42;p54"/>
          <p:cNvSpPr txBox="1"/>
          <p:nvPr>
            <p:ph type="title"/>
          </p:nvPr>
        </p:nvSpPr>
        <p:spPr>
          <a:xfrm>
            <a:off x="304800" y="5410200"/>
            <a:ext cx="8610600" cy="88265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3600"/>
              <a:buFont typeface="Libre Franklin Medium"/>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4"/>
          <p:cNvSpPr txBox="1"/>
          <p:nvPr>
            <p:ph idx="1" type="body"/>
          </p:nvPr>
        </p:nvSpPr>
        <p:spPr>
          <a:xfrm>
            <a:off x="281444" y="666750"/>
            <a:ext cx="4290556" cy="639762"/>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1260"/>
              <a:buNone/>
              <a:defRPr b="0" sz="1800" cap="none">
                <a:solidFill>
                  <a:srgbClr val="AF7621"/>
                </a:solidFill>
                <a:latin typeface="Libre Franklin Medium"/>
                <a:ea typeface="Libre Franklin Medium"/>
                <a:cs typeface="Libre Franklin Medium"/>
                <a:sym typeface="Libre Franklin Medium"/>
              </a:defRPr>
            </a:lvl1pPr>
            <a:lvl2pPr indent="-228600" lvl="1" marL="914400" algn="l">
              <a:spcBef>
                <a:spcPts val="400"/>
              </a:spcBef>
              <a:spcAft>
                <a:spcPts val="0"/>
              </a:spcAft>
              <a:buSzPts val="14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120"/>
              <a:buNone/>
              <a:defRPr b="1" sz="1600"/>
            </a:lvl4pPr>
            <a:lvl5pPr indent="-228600" lvl="4" marL="2286000" algn="l">
              <a:spcBef>
                <a:spcPts val="320"/>
              </a:spcBef>
              <a:spcAft>
                <a:spcPts val="0"/>
              </a:spcAft>
              <a:buSzPts val="960"/>
              <a:buNone/>
              <a:defRPr b="1"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4" name="Google Shape;44;p54"/>
          <p:cNvSpPr txBox="1"/>
          <p:nvPr>
            <p:ph idx="2" type="body"/>
          </p:nvPr>
        </p:nvSpPr>
        <p:spPr>
          <a:xfrm>
            <a:off x="4645025" y="666750"/>
            <a:ext cx="4292241" cy="639762"/>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1260"/>
              <a:buNone/>
              <a:defRPr b="0" sz="1800" cap="none">
                <a:solidFill>
                  <a:srgbClr val="AF7621"/>
                </a:solidFill>
                <a:latin typeface="Libre Franklin Medium"/>
                <a:ea typeface="Libre Franklin Medium"/>
                <a:cs typeface="Libre Franklin Medium"/>
                <a:sym typeface="Libre Franklin Medium"/>
              </a:defRPr>
            </a:lvl1pPr>
            <a:lvl2pPr indent="-228600" lvl="1" marL="914400" algn="l">
              <a:spcBef>
                <a:spcPts val="400"/>
              </a:spcBef>
              <a:spcAft>
                <a:spcPts val="0"/>
              </a:spcAft>
              <a:buSzPts val="14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120"/>
              <a:buNone/>
              <a:defRPr b="1" sz="1600"/>
            </a:lvl4pPr>
            <a:lvl5pPr indent="-228600" lvl="4" marL="2286000" algn="l">
              <a:spcBef>
                <a:spcPts val="320"/>
              </a:spcBef>
              <a:spcAft>
                <a:spcPts val="0"/>
              </a:spcAft>
              <a:buSzPts val="960"/>
              <a:buNone/>
              <a:defRPr b="1"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5" name="Google Shape;45;p54"/>
          <p:cNvSpPr txBox="1"/>
          <p:nvPr>
            <p:ph idx="3" type="body"/>
          </p:nvPr>
        </p:nvSpPr>
        <p:spPr>
          <a:xfrm>
            <a:off x="281444" y="1316037"/>
            <a:ext cx="4290556" cy="3941763"/>
          </a:xfrm>
          <a:prstGeom prst="rect">
            <a:avLst/>
          </a:prstGeom>
          <a:noFill/>
          <a:ln>
            <a:noFill/>
          </a:ln>
        </p:spPr>
        <p:txBody>
          <a:bodyPr anchorCtr="0" anchor="t" bIns="45700" lIns="91425" spcFirstLastPara="1" rIns="91425" wrap="square" tIns="45700">
            <a:normAutofit/>
          </a:bodyPr>
          <a:lstStyle>
            <a:lvl1pPr indent="-335280" lvl="0" marL="457200" algn="l">
              <a:spcBef>
                <a:spcPts val="480"/>
              </a:spcBef>
              <a:spcAft>
                <a:spcPts val="0"/>
              </a:spcAft>
              <a:buSzPts val="1680"/>
              <a:buChar char="🞭"/>
              <a:defRPr sz="2400"/>
            </a:lvl1pPr>
            <a:lvl2pPr indent="-317500" lvl="1" marL="914400" algn="l">
              <a:spcBef>
                <a:spcPts val="400"/>
              </a:spcBef>
              <a:spcAft>
                <a:spcPts val="0"/>
              </a:spcAft>
              <a:buSzPts val="1400"/>
              <a:buChar char="🞤"/>
              <a:defRPr sz="2000"/>
            </a:lvl2pPr>
            <a:lvl3pPr indent="-308610" lvl="2" marL="1371600" algn="l">
              <a:spcBef>
                <a:spcPts val="360"/>
              </a:spcBef>
              <a:spcAft>
                <a:spcPts val="0"/>
              </a:spcAft>
              <a:buSzPts val="1260"/>
              <a:buChar char="🞫"/>
              <a:defRPr sz="1800"/>
            </a:lvl3pPr>
            <a:lvl4pPr indent="-299719" lvl="3" marL="1828800" algn="l">
              <a:spcBef>
                <a:spcPts val="320"/>
              </a:spcBef>
              <a:spcAft>
                <a:spcPts val="0"/>
              </a:spcAft>
              <a:buSzPts val="1120"/>
              <a:buChar char="🞲"/>
              <a:defRPr sz="1600"/>
            </a:lvl4pPr>
            <a:lvl5pPr indent="-289560" lvl="4" marL="2286000" algn="l">
              <a:spcBef>
                <a:spcPts val="320"/>
              </a:spcBef>
              <a:spcAft>
                <a:spcPts val="0"/>
              </a:spcAft>
              <a:buSzPts val="960"/>
              <a:buChar char="🞩"/>
              <a:defRPr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6" name="Google Shape;46;p54"/>
          <p:cNvSpPr txBox="1"/>
          <p:nvPr>
            <p:ph idx="4" type="body"/>
          </p:nvPr>
        </p:nvSpPr>
        <p:spPr>
          <a:xfrm>
            <a:off x="4648730" y="1316037"/>
            <a:ext cx="4288536" cy="3941763"/>
          </a:xfrm>
          <a:prstGeom prst="rect">
            <a:avLst/>
          </a:prstGeom>
          <a:noFill/>
          <a:ln>
            <a:noFill/>
          </a:ln>
        </p:spPr>
        <p:txBody>
          <a:bodyPr anchorCtr="0" anchor="t" bIns="45700" lIns="91425" spcFirstLastPara="1" rIns="91425" wrap="square" tIns="45700">
            <a:normAutofit/>
          </a:bodyPr>
          <a:lstStyle>
            <a:lvl1pPr indent="-335280" lvl="0" marL="457200" algn="l">
              <a:spcBef>
                <a:spcPts val="480"/>
              </a:spcBef>
              <a:spcAft>
                <a:spcPts val="0"/>
              </a:spcAft>
              <a:buSzPts val="1680"/>
              <a:buChar char="🞭"/>
              <a:defRPr sz="2400"/>
            </a:lvl1pPr>
            <a:lvl2pPr indent="-317500" lvl="1" marL="914400" algn="l">
              <a:spcBef>
                <a:spcPts val="400"/>
              </a:spcBef>
              <a:spcAft>
                <a:spcPts val="0"/>
              </a:spcAft>
              <a:buSzPts val="1400"/>
              <a:buChar char="🞤"/>
              <a:defRPr sz="2000"/>
            </a:lvl2pPr>
            <a:lvl3pPr indent="-308610" lvl="2" marL="1371600" algn="l">
              <a:spcBef>
                <a:spcPts val="360"/>
              </a:spcBef>
              <a:spcAft>
                <a:spcPts val="0"/>
              </a:spcAft>
              <a:buSzPts val="1260"/>
              <a:buChar char="🞫"/>
              <a:defRPr sz="1800"/>
            </a:lvl3pPr>
            <a:lvl4pPr indent="-299719" lvl="3" marL="1828800" algn="l">
              <a:spcBef>
                <a:spcPts val="320"/>
              </a:spcBef>
              <a:spcAft>
                <a:spcPts val="0"/>
              </a:spcAft>
              <a:buSzPts val="1120"/>
              <a:buChar char="🞲"/>
              <a:defRPr sz="1600"/>
            </a:lvl4pPr>
            <a:lvl5pPr indent="-289560" lvl="4" marL="2286000" algn="l">
              <a:spcBef>
                <a:spcPts val="320"/>
              </a:spcBef>
              <a:spcAft>
                <a:spcPts val="0"/>
              </a:spcAft>
              <a:buSzPts val="960"/>
              <a:buChar char="🞩"/>
              <a:defRPr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7" name="Google Shape;47;p54"/>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4"/>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4"/>
          <p:cNvSpPr txBox="1"/>
          <p:nvPr>
            <p:ph idx="12" type="sldNum"/>
          </p:nvPr>
        </p:nvSpPr>
        <p:spPr>
          <a:xfrm>
            <a:off x="8229600" y="6477000"/>
            <a:ext cx="762000"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cxnSp>
        <p:nvCxnSpPr>
          <p:cNvPr id="50" name="Google Shape;50;p54"/>
          <p:cNvCxnSpPr/>
          <p:nvPr/>
        </p:nvCxnSpPr>
        <p:spPr>
          <a:xfrm>
            <a:off x="514350" y="6019800"/>
            <a:ext cx="8629650" cy="2381"/>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1" name="Shape 51"/>
        <p:cNvGrpSpPr/>
        <p:nvPr/>
      </p:nvGrpSpPr>
      <p:grpSpPr>
        <a:xfrm>
          <a:off x="0" y="0"/>
          <a:ext cx="0" cy="0"/>
          <a:chOff x="0" y="0"/>
          <a:chExt cx="0" cy="0"/>
        </a:xfrm>
      </p:grpSpPr>
      <p:sp>
        <p:nvSpPr>
          <p:cNvPr id="52" name="Google Shape;52;p55"/>
          <p:cNvSpPr txBox="1"/>
          <p:nvPr>
            <p:ph type="title"/>
          </p:nvPr>
        </p:nvSpPr>
        <p:spPr>
          <a:xfrm>
            <a:off x="301752" y="457200"/>
            <a:ext cx="8686800" cy="84124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55"/>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5"/>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5"/>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6" name="Shape 56"/>
        <p:cNvGrpSpPr/>
        <p:nvPr/>
      </p:nvGrpSpPr>
      <p:grpSpPr>
        <a:xfrm>
          <a:off x="0" y="0"/>
          <a:ext cx="0" cy="0"/>
          <a:chOff x="0" y="0"/>
          <a:chExt cx="0" cy="0"/>
        </a:xfrm>
      </p:grpSpPr>
      <p:sp>
        <p:nvSpPr>
          <p:cNvPr id="57" name="Google Shape;57;p56"/>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6"/>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6"/>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0" name="Shape 60"/>
        <p:cNvGrpSpPr/>
        <p:nvPr/>
      </p:nvGrpSpPr>
      <p:grpSpPr>
        <a:xfrm>
          <a:off x="0" y="0"/>
          <a:ext cx="0" cy="0"/>
          <a:chOff x="0" y="0"/>
          <a:chExt cx="0" cy="0"/>
        </a:xfrm>
      </p:grpSpPr>
      <p:cxnSp>
        <p:nvCxnSpPr>
          <p:cNvPr id="61" name="Google Shape;61;p57"/>
          <p:cNvCxnSpPr/>
          <p:nvPr/>
        </p:nvCxnSpPr>
        <p:spPr>
          <a:xfrm>
            <a:off x="514350" y="5849117"/>
            <a:ext cx="8629650" cy="2381"/>
          </a:xfrm>
          <a:prstGeom prst="straightConnector1">
            <a:avLst/>
          </a:prstGeom>
          <a:noFill/>
          <a:ln cap="flat" cmpd="sng" w="9525">
            <a:solidFill>
              <a:schemeClr val="accent1"/>
            </a:solidFill>
            <a:prstDash val="solid"/>
            <a:round/>
            <a:headEnd len="sm" w="sm" type="none"/>
            <a:tailEnd len="sm" w="sm" type="none"/>
          </a:ln>
        </p:spPr>
      </p:cxnSp>
      <p:sp>
        <p:nvSpPr>
          <p:cNvPr id="62" name="Google Shape;62;p57"/>
          <p:cNvSpPr txBox="1"/>
          <p:nvPr>
            <p:ph type="title"/>
          </p:nvPr>
        </p:nvSpPr>
        <p:spPr>
          <a:xfrm>
            <a:off x="457200" y="5486400"/>
            <a:ext cx="8458200" cy="5207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2000"/>
              <a:buFont typeface="Libre Franklin Medium"/>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7"/>
          <p:cNvSpPr txBox="1"/>
          <p:nvPr>
            <p:ph idx="1" type="body"/>
          </p:nvPr>
        </p:nvSpPr>
        <p:spPr>
          <a:xfrm>
            <a:off x="457200" y="609600"/>
            <a:ext cx="3008313" cy="48006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980"/>
              <a:buNone/>
              <a:defRPr sz="1400"/>
            </a:lvl1pPr>
            <a:lvl2pPr indent="-228600" lvl="1" marL="914400" algn="l">
              <a:spcBef>
                <a:spcPts val="240"/>
              </a:spcBef>
              <a:spcAft>
                <a:spcPts val="0"/>
              </a:spcAft>
              <a:buSzPts val="84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SzPts val="630"/>
              <a:buNone/>
              <a:defRPr sz="900"/>
            </a:lvl4pPr>
            <a:lvl5pPr indent="-228600" lvl="4" marL="2286000" algn="l">
              <a:spcBef>
                <a:spcPts val="180"/>
              </a:spcBef>
              <a:spcAft>
                <a:spcPts val="0"/>
              </a:spcAft>
              <a:buSzPts val="540"/>
              <a:buNone/>
              <a:defRPr sz="9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64" name="Google Shape;64;p57"/>
          <p:cNvSpPr txBox="1"/>
          <p:nvPr>
            <p:ph idx="2" type="body"/>
          </p:nvPr>
        </p:nvSpPr>
        <p:spPr>
          <a:xfrm>
            <a:off x="3575050" y="609600"/>
            <a:ext cx="5340350" cy="4800600"/>
          </a:xfrm>
          <a:prstGeom prst="rect">
            <a:avLst/>
          </a:prstGeom>
          <a:noFill/>
          <a:ln>
            <a:noFill/>
          </a:ln>
        </p:spPr>
        <p:txBody>
          <a:bodyPr anchorCtr="0" anchor="t" bIns="45700" lIns="91425" spcFirstLastPara="1" rIns="91425" wrap="square" tIns="45700">
            <a:normAutofit/>
          </a:bodyPr>
          <a:lstStyle>
            <a:lvl1pPr indent="-370840" lvl="0" marL="457200" algn="l">
              <a:spcBef>
                <a:spcPts val="640"/>
              </a:spcBef>
              <a:spcAft>
                <a:spcPts val="0"/>
              </a:spcAft>
              <a:buSzPts val="2240"/>
              <a:buChar char="🞭"/>
              <a:defRPr sz="3200"/>
            </a:lvl1pPr>
            <a:lvl2pPr indent="-353060" lvl="1" marL="914400" algn="l">
              <a:spcBef>
                <a:spcPts val="560"/>
              </a:spcBef>
              <a:spcAft>
                <a:spcPts val="0"/>
              </a:spcAft>
              <a:buSzPts val="1960"/>
              <a:buChar char="🞤"/>
              <a:defRPr sz="2800"/>
            </a:lvl2pPr>
            <a:lvl3pPr indent="-335280" lvl="2" marL="1371600" algn="l">
              <a:spcBef>
                <a:spcPts val="480"/>
              </a:spcBef>
              <a:spcAft>
                <a:spcPts val="0"/>
              </a:spcAft>
              <a:buSzPts val="1680"/>
              <a:buChar char="🞫"/>
              <a:defRPr sz="2400"/>
            </a:lvl3pPr>
            <a:lvl4pPr indent="-317500" lvl="3" marL="1828800" algn="l">
              <a:spcBef>
                <a:spcPts val="400"/>
              </a:spcBef>
              <a:spcAft>
                <a:spcPts val="0"/>
              </a:spcAft>
              <a:buSzPts val="1400"/>
              <a:buChar char="🞲"/>
              <a:defRPr sz="2000"/>
            </a:lvl4pPr>
            <a:lvl5pPr indent="-304800" lvl="4" marL="2286000" algn="l">
              <a:spcBef>
                <a:spcPts val="400"/>
              </a:spcBef>
              <a:spcAft>
                <a:spcPts val="0"/>
              </a:spcAft>
              <a:buSzPts val="1200"/>
              <a:buChar char="🞩"/>
              <a:defRPr sz="20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65" name="Google Shape;65;p57"/>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7"/>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7"/>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68" name="Shape 68"/>
        <p:cNvGrpSpPr/>
        <p:nvPr/>
      </p:nvGrpSpPr>
      <p:grpSpPr>
        <a:xfrm>
          <a:off x="0" y="0"/>
          <a:ext cx="0" cy="0"/>
          <a:chOff x="0" y="0"/>
          <a:chExt cx="0" cy="0"/>
        </a:xfrm>
      </p:grpSpPr>
      <p:sp>
        <p:nvSpPr>
          <p:cNvPr id="69" name="Google Shape;69;p58"/>
          <p:cNvSpPr/>
          <p:nvPr>
            <p:ph idx="2" type="pic"/>
          </p:nvPr>
        </p:nvSpPr>
        <p:spPr>
          <a:xfrm>
            <a:off x="3505200" y="616634"/>
            <a:ext cx="5029200" cy="3657600"/>
          </a:xfrm>
          <a:prstGeom prst="rect">
            <a:avLst/>
          </a:prstGeom>
          <a:solidFill>
            <a:schemeClr val="lt1"/>
          </a:solidFill>
          <a:ln cap="flat" cmpd="sng" w="9525">
            <a:solidFill>
              <a:schemeClr val="accent1"/>
            </a:solidFill>
            <a:prstDash val="solid"/>
            <a:round/>
            <a:headEnd len="sm" w="sm" type="none"/>
            <a:tailEnd len="sm" w="sm" type="none"/>
          </a:ln>
          <a:effectLst>
            <a:reflection blurRad="0" dir="5400000" dist="900" endA="500" endPos="10000" kx="0" rotWithShape="0" algn="bl" stA="49000" stPos="0" sy="-90000" ky="0"/>
          </a:effectLst>
        </p:spPr>
      </p:sp>
      <p:sp>
        <p:nvSpPr>
          <p:cNvPr id="70" name="Google Shape;70;p58"/>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8"/>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8"/>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
        <p:nvSpPr>
          <p:cNvPr id="73" name="Google Shape;73;p58"/>
          <p:cNvSpPr txBox="1"/>
          <p:nvPr>
            <p:ph type="title"/>
          </p:nvPr>
        </p:nvSpPr>
        <p:spPr>
          <a:xfrm>
            <a:off x="381000" y="4993760"/>
            <a:ext cx="5867400" cy="52228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2000"/>
              <a:buFont typeface="Libre Franklin Medium"/>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8"/>
          <p:cNvSpPr txBox="1"/>
          <p:nvPr>
            <p:ph idx="1" type="body"/>
          </p:nvPr>
        </p:nvSpPr>
        <p:spPr>
          <a:xfrm>
            <a:off x="381000" y="5533218"/>
            <a:ext cx="5867400" cy="768350"/>
          </a:xfrm>
          <a:prstGeom prst="rect">
            <a:avLst/>
          </a:prstGeom>
          <a:noFill/>
          <a:ln>
            <a:noFill/>
          </a:ln>
        </p:spPr>
        <p:txBody>
          <a:bodyPr anchorCtr="0" anchor="t" bIns="45700" lIns="109725" spcFirstLastPara="1" rIns="91425" wrap="square" tIns="0">
            <a:normAutofit/>
          </a:bodyPr>
          <a:lstStyle>
            <a:lvl1pPr indent="-228600" lvl="0" marL="457200" algn="l">
              <a:spcBef>
                <a:spcPts val="280"/>
              </a:spcBef>
              <a:spcAft>
                <a:spcPts val="0"/>
              </a:spcAft>
              <a:buSzPts val="980"/>
              <a:buNone/>
              <a:defRPr sz="1400"/>
            </a:lvl1pPr>
            <a:lvl2pPr indent="-281940" lvl="1" marL="914400" algn="l">
              <a:spcBef>
                <a:spcPts val="240"/>
              </a:spcBef>
              <a:spcAft>
                <a:spcPts val="0"/>
              </a:spcAft>
              <a:buSzPts val="840"/>
              <a:buChar char="🞤"/>
              <a:defRPr sz="1200"/>
            </a:lvl2pPr>
            <a:lvl3pPr indent="-273050" lvl="2" marL="1371600" algn="l">
              <a:spcBef>
                <a:spcPts val="200"/>
              </a:spcBef>
              <a:spcAft>
                <a:spcPts val="0"/>
              </a:spcAft>
              <a:buSzPts val="700"/>
              <a:buChar char="🞫"/>
              <a:defRPr sz="1000"/>
            </a:lvl3pPr>
            <a:lvl4pPr indent="-268605" lvl="3" marL="1828800" algn="l">
              <a:spcBef>
                <a:spcPts val="180"/>
              </a:spcBef>
              <a:spcAft>
                <a:spcPts val="0"/>
              </a:spcAft>
              <a:buSzPts val="630"/>
              <a:buChar char="🞲"/>
              <a:defRPr sz="900"/>
            </a:lvl4pPr>
            <a:lvl5pPr indent="-262889" lvl="4" marL="2286000" algn="l">
              <a:spcBef>
                <a:spcPts val="180"/>
              </a:spcBef>
              <a:spcAft>
                <a:spcPts val="0"/>
              </a:spcAft>
              <a:buSzPts val="540"/>
              <a:buChar char="🞩"/>
              <a:defRPr sz="9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5" name="Shape 75"/>
        <p:cNvGrpSpPr/>
        <p:nvPr/>
      </p:nvGrpSpPr>
      <p:grpSpPr>
        <a:xfrm>
          <a:off x="0" y="0"/>
          <a:ext cx="0" cy="0"/>
          <a:chOff x="0" y="0"/>
          <a:chExt cx="0" cy="0"/>
        </a:xfrm>
      </p:grpSpPr>
      <p:sp>
        <p:nvSpPr>
          <p:cNvPr id="76" name="Google Shape;76;p59"/>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59"/>
          <p:cNvSpPr txBox="1"/>
          <p:nvPr>
            <p:ph idx="1" type="body"/>
          </p:nvPr>
        </p:nvSpPr>
        <p:spPr>
          <a:xfrm rot="5400000">
            <a:off x="2385219" y="-526257"/>
            <a:ext cx="4525963" cy="8686800"/>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78" name="Google Shape;78;p59"/>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9"/>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9"/>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1" name="Shape 81"/>
        <p:cNvGrpSpPr/>
        <p:nvPr/>
      </p:nvGrpSpPr>
      <p:grpSpPr>
        <a:xfrm>
          <a:off x="0" y="0"/>
          <a:ext cx="0" cy="0"/>
          <a:chOff x="0" y="0"/>
          <a:chExt cx="0" cy="0"/>
        </a:xfrm>
      </p:grpSpPr>
      <p:sp>
        <p:nvSpPr>
          <p:cNvPr id="82" name="Google Shape;82;p60"/>
          <p:cNvSpPr txBox="1"/>
          <p:nvPr>
            <p:ph type="title"/>
          </p:nvPr>
        </p:nvSpPr>
        <p:spPr>
          <a:xfrm rot="5400000">
            <a:off x="4846638" y="2560639"/>
            <a:ext cx="5851525" cy="18288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60"/>
          <p:cNvSpPr txBox="1"/>
          <p:nvPr>
            <p:ph idx="1" type="body"/>
          </p:nvPr>
        </p:nvSpPr>
        <p:spPr>
          <a:xfrm rot="5400000">
            <a:off x="655638" y="350838"/>
            <a:ext cx="5851525" cy="6248400"/>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84" name="Google Shape;84;p60"/>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60"/>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0"/>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cxnSp>
        <p:nvCxnSpPr>
          <p:cNvPr id="6" name="Google Shape;6;p49"/>
          <p:cNvCxnSpPr/>
          <p:nvPr/>
        </p:nvCxnSpPr>
        <p:spPr>
          <a:xfrm>
            <a:off x="514350" y="1050898"/>
            <a:ext cx="8629650" cy="2381"/>
          </a:xfrm>
          <a:prstGeom prst="straightConnector1">
            <a:avLst/>
          </a:prstGeom>
          <a:noFill/>
          <a:ln cap="flat" cmpd="sng" w="9525">
            <a:solidFill>
              <a:schemeClr val="accent1"/>
            </a:solidFill>
            <a:prstDash val="solid"/>
            <a:round/>
            <a:headEnd len="sm" w="sm" type="none"/>
            <a:tailEnd len="sm" w="sm" type="none"/>
          </a:ln>
        </p:spPr>
      </p:cxnSp>
      <p:sp>
        <p:nvSpPr>
          <p:cNvPr id="7" name="Google Shape;7;p49"/>
          <p:cNvSpPr txBox="1"/>
          <p:nvPr>
            <p:ph idx="1" type="body"/>
          </p:nvPr>
        </p:nvSpPr>
        <p:spPr>
          <a:xfrm>
            <a:off x="304800" y="1554162"/>
            <a:ext cx="8686800" cy="4525963"/>
          </a:xfrm>
          <a:prstGeom prst="rect">
            <a:avLst/>
          </a:prstGeom>
          <a:noFill/>
          <a:ln>
            <a:noFill/>
          </a:ln>
        </p:spPr>
        <p:txBody>
          <a:bodyPr anchorCtr="0" anchor="t" bIns="45700" lIns="91425" spcFirstLastPara="1" rIns="91425" wrap="square" tIns="45700">
            <a:normAutofit/>
          </a:bodyPr>
          <a:lstStyle>
            <a:lvl1pPr indent="-370840" lvl="0" marL="457200" marR="0" rtl="0" algn="l">
              <a:spcBef>
                <a:spcPts val="640"/>
              </a:spcBef>
              <a:spcAft>
                <a:spcPts val="0"/>
              </a:spcAft>
              <a:buClr>
                <a:schemeClr val="accent1"/>
              </a:buClr>
              <a:buSzPts val="2240"/>
              <a:buFont typeface="Noto Sans Symbols"/>
              <a:buChar char="🞭"/>
              <a:defRPr b="0" i="0" sz="3200" u="none" cap="none" strike="noStrike">
                <a:solidFill>
                  <a:schemeClr val="dk2"/>
                </a:solidFill>
                <a:latin typeface="Libre Franklin"/>
                <a:ea typeface="Libre Franklin"/>
                <a:cs typeface="Libre Franklin"/>
                <a:sym typeface="Libre Franklin"/>
              </a:defRPr>
            </a:lvl1pPr>
            <a:lvl2pPr indent="-353060" lvl="1" marL="914400" marR="0" rtl="0" algn="l">
              <a:spcBef>
                <a:spcPts val="560"/>
              </a:spcBef>
              <a:spcAft>
                <a:spcPts val="0"/>
              </a:spcAft>
              <a:buClr>
                <a:schemeClr val="accent1"/>
              </a:buClr>
              <a:buSzPts val="1960"/>
              <a:buFont typeface="Noto Sans Symbols"/>
              <a:buChar char="🞤"/>
              <a:defRPr b="0" i="0" sz="2800" u="none" cap="none" strike="noStrike">
                <a:solidFill>
                  <a:schemeClr val="dk2"/>
                </a:solidFill>
                <a:latin typeface="Libre Franklin"/>
                <a:ea typeface="Libre Franklin"/>
                <a:cs typeface="Libre Franklin"/>
                <a:sym typeface="Libre Franklin"/>
              </a:defRPr>
            </a:lvl2pPr>
            <a:lvl3pPr indent="-335280" lvl="2" marL="1371600" marR="0" rtl="0" algn="l">
              <a:spcBef>
                <a:spcPts val="480"/>
              </a:spcBef>
              <a:spcAft>
                <a:spcPts val="0"/>
              </a:spcAft>
              <a:buClr>
                <a:schemeClr val="accent1"/>
              </a:buClr>
              <a:buSzPts val="1680"/>
              <a:buFont typeface="Noto Sans Symbols"/>
              <a:buChar char="🞫"/>
              <a:defRPr b="0" i="0" sz="2400" u="none" cap="none" strike="noStrike">
                <a:solidFill>
                  <a:schemeClr val="dk2"/>
                </a:solidFill>
                <a:latin typeface="Libre Franklin"/>
                <a:ea typeface="Libre Franklin"/>
                <a:cs typeface="Libre Franklin"/>
                <a:sym typeface="Libre Franklin"/>
              </a:defRPr>
            </a:lvl3pPr>
            <a:lvl4pPr indent="-317500" lvl="3" marL="1828800" marR="0" rtl="0" algn="l">
              <a:spcBef>
                <a:spcPts val="400"/>
              </a:spcBef>
              <a:spcAft>
                <a:spcPts val="0"/>
              </a:spcAft>
              <a:buClr>
                <a:schemeClr val="accent1"/>
              </a:buClr>
              <a:buSzPts val="1400"/>
              <a:buFont typeface="Noto Sans Symbols"/>
              <a:buChar char="🞲"/>
              <a:defRPr b="0" i="0" sz="2000" u="none" cap="none" strike="noStrike">
                <a:solidFill>
                  <a:schemeClr val="dk2"/>
                </a:solidFill>
                <a:latin typeface="Libre Franklin"/>
                <a:ea typeface="Libre Franklin"/>
                <a:cs typeface="Libre Franklin"/>
                <a:sym typeface="Libre Franklin"/>
              </a:defRPr>
            </a:lvl4pPr>
            <a:lvl5pPr indent="-297179" lvl="4" marL="2286000" marR="0" rtl="0" algn="l">
              <a:spcBef>
                <a:spcPts val="360"/>
              </a:spcBef>
              <a:spcAft>
                <a:spcPts val="0"/>
              </a:spcAft>
              <a:buClr>
                <a:schemeClr val="accent1"/>
              </a:buClr>
              <a:buSzPts val="1080"/>
              <a:buFont typeface="Noto Sans Symbols"/>
              <a:buChar char="🞩"/>
              <a:defRPr b="0" i="0" sz="1800" u="none" cap="none" strike="noStrike">
                <a:solidFill>
                  <a:schemeClr val="dk2"/>
                </a:solidFill>
                <a:latin typeface="Libre Franklin"/>
                <a:ea typeface="Libre Franklin"/>
                <a:cs typeface="Libre Franklin"/>
                <a:sym typeface="Libre Franklin"/>
              </a:defRPr>
            </a:lvl5pPr>
            <a:lvl6pPr indent="-297179" lvl="5" marL="2743200" marR="0" rtl="0" algn="l">
              <a:spcBef>
                <a:spcPts val="360"/>
              </a:spcBef>
              <a:spcAft>
                <a:spcPts val="0"/>
              </a:spcAft>
              <a:buClr>
                <a:schemeClr val="accent1"/>
              </a:buClr>
              <a:buSzPts val="1080"/>
              <a:buFont typeface="Noto Sans Symbols"/>
              <a:buChar char="🞤"/>
              <a:defRPr b="0" i="0" sz="1800" u="none" cap="none" strike="noStrike">
                <a:solidFill>
                  <a:schemeClr val="dk2"/>
                </a:solidFill>
                <a:latin typeface="Libre Franklin"/>
                <a:ea typeface="Libre Franklin"/>
                <a:cs typeface="Libre Franklin"/>
                <a:sym typeface="Libre Franklin"/>
              </a:defRPr>
            </a:lvl6pPr>
            <a:lvl7pPr indent="-289560" lvl="6" marL="3200400" marR="0" rtl="0" algn="l">
              <a:spcBef>
                <a:spcPts val="320"/>
              </a:spcBef>
              <a:spcAft>
                <a:spcPts val="0"/>
              </a:spcAft>
              <a:buClr>
                <a:schemeClr val="accent1"/>
              </a:buClr>
              <a:buSzPts val="960"/>
              <a:buFont typeface="Noto Sans Symbols"/>
              <a:buChar char="🞲"/>
              <a:defRPr b="0" i="0" sz="1600" u="none" cap="none" strike="noStrike">
                <a:solidFill>
                  <a:schemeClr val="dk2"/>
                </a:solidFill>
                <a:latin typeface="Libre Franklin"/>
                <a:ea typeface="Libre Franklin"/>
                <a:cs typeface="Libre Franklin"/>
                <a:sym typeface="Libre Franklin"/>
              </a:defRPr>
            </a:lvl7pPr>
            <a:lvl8pPr indent="-289559" lvl="7" marL="3657600" marR="0" rtl="0" algn="l">
              <a:spcBef>
                <a:spcPts val="320"/>
              </a:spcBef>
              <a:spcAft>
                <a:spcPts val="0"/>
              </a:spcAft>
              <a:buClr>
                <a:schemeClr val="accent1"/>
              </a:buClr>
              <a:buSzPts val="960"/>
              <a:buFont typeface="Noto Sans Symbols"/>
              <a:buChar char="◆"/>
              <a:defRPr b="0" i="0" sz="1600" u="none" cap="none" strike="noStrike">
                <a:solidFill>
                  <a:schemeClr val="dk2"/>
                </a:solidFill>
                <a:latin typeface="Libre Franklin"/>
                <a:ea typeface="Libre Franklin"/>
                <a:cs typeface="Libre Franklin"/>
                <a:sym typeface="Libre Franklin"/>
              </a:defRPr>
            </a:lvl8pPr>
            <a:lvl9pPr indent="-281940" lvl="8" marL="4114800" marR="0" rtl="0" algn="l">
              <a:spcBef>
                <a:spcPts val="280"/>
              </a:spcBef>
              <a:spcAft>
                <a:spcPts val="0"/>
              </a:spcAft>
              <a:buClr>
                <a:schemeClr val="accent1"/>
              </a:buClr>
              <a:buSzPts val="840"/>
              <a:buFont typeface="Noto Sans Symbols"/>
              <a:buChar char="◼"/>
              <a:defRPr b="0" i="0" sz="1400" u="none" cap="none" strike="noStrike">
                <a:solidFill>
                  <a:schemeClr val="dk2"/>
                </a:solidFill>
                <a:latin typeface="Libre Franklin"/>
                <a:ea typeface="Libre Franklin"/>
                <a:cs typeface="Libre Franklin"/>
                <a:sym typeface="Libre Franklin"/>
              </a:defRPr>
            </a:lvl9pPr>
          </a:lstStyle>
          <a:p/>
        </p:txBody>
      </p:sp>
      <p:sp>
        <p:nvSpPr>
          <p:cNvPr id="8" name="Google Shape;8;p49"/>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D28E28"/>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9" name="Google Shape;9;p49"/>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rgbClr val="D28E28"/>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10" name="Google Shape;10;p49"/>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1200" u="none" cap="none" strike="noStrike">
                <a:solidFill>
                  <a:srgbClr val="D28E28"/>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rgbClr val="D28E28"/>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rgbClr val="D28E28"/>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rgbClr val="D28E28"/>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rgbClr val="D28E28"/>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rgbClr val="D28E28"/>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rgbClr val="D28E28"/>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rgbClr val="D28E28"/>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rgbClr val="D28E28"/>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tg-Cyrl-TJ"/>
              <a:t>‹#›</a:t>
            </a:fld>
            <a:endParaRPr/>
          </a:p>
        </p:txBody>
      </p:sp>
      <p:sp>
        <p:nvSpPr>
          <p:cNvPr id="11" name="Google Shape;11;p49"/>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3600"/>
              <a:buFont typeface="Libre Franklin Medium"/>
              <a:buNone/>
              <a:defRPr b="0" i="0" sz="3600" u="none" cap="none" strike="noStrike">
                <a:solidFill>
                  <a:schemeClr val="dk2"/>
                </a:solidFill>
                <a:latin typeface="Libre Franklin Medium"/>
                <a:ea typeface="Libre Franklin Medium"/>
                <a:cs typeface="Libre Franklin Medium"/>
                <a:sym typeface="Libre Franklin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cxnSp>
        <p:nvCxnSpPr>
          <p:cNvPr id="12" name="Google Shape;12;p49"/>
          <p:cNvCxnSpPr/>
          <p:nvPr/>
        </p:nvCxnSpPr>
        <p:spPr>
          <a:xfrm>
            <a:off x="514350" y="1050898"/>
            <a:ext cx="8629650" cy="2381"/>
          </a:xfrm>
          <a:prstGeom prst="straightConnector1">
            <a:avLst/>
          </a:prstGeom>
          <a:noFill/>
          <a:ln cap="flat" cmpd="sng" w="9525">
            <a:solidFill>
              <a:schemeClr val="accent1"/>
            </a:solidFill>
            <a:prstDash val="solid"/>
            <a:round/>
            <a:headEnd len="sm" w="sm" type="none"/>
            <a:tailEnd len="sm" w="sm" type="none"/>
          </a:ln>
        </p:spPr>
      </p:cxnSp>
      <p:cxnSp>
        <p:nvCxnSpPr>
          <p:cNvPr id="13" name="Google Shape;13;p49"/>
          <p:cNvCxnSpPr/>
          <p:nvPr/>
        </p:nvCxnSpPr>
        <p:spPr>
          <a:xfrm>
            <a:off x="514350" y="1057986"/>
            <a:ext cx="8629650" cy="2381"/>
          </a:xfrm>
          <a:prstGeom prst="straightConnector1">
            <a:avLst/>
          </a:prstGeom>
          <a:noFill/>
          <a:ln cap="flat" cmpd="sng" w="9525">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
          <p:cNvSpPr txBox="1"/>
          <p:nvPr>
            <p:ph type="ctrTitle"/>
          </p:nvPr>
        </p:nvSpPr>
        <p:spPr>
          <a:xfrm>
            <a:off x="251520" y="260649"/>
            <a:ext cx="8784976" cy="1728191"/>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3200"/>
              <a:buFont typeface="Times New Roman"/>
              <a:buNone/>
            </a:pPr>
            <a:r>
              <a:rPr b="1" lang="tg-Cyrl-TJ" sz="3200" cap="none">
                <a:solidFill>
                  <a:schemeClr val="dk1"/>
                </a:solidFill>
                <a:latin typeface="Times New Roman"/>
                <a:ea typeface="Times New Roman"/>
                <a:cs typeface="Times New Roman"/>
                <a:sym typeface="Times New Roman"/>
              </a:rPr>
              <a:t>“Tajik state university of commerce”  </a:t>
            </a:r>
            <a:br>
              <a:rPr b="1" lang="tg-Cyrl-TJ" sz="3200" cap="none">
                <a:solidFill>
                  <a:schemeClr val="dk1"/>
                </a:solidFill>
                <a:latin typeface="Times New Roman"/>
                <a:ea typeface="Times New Roman"/>
                <a:cs typeface="Times New Roman"/>
                <a:sym typeface="Times New Roman"/>
              </a:rPr>
            </a:br>
            <a:r>
              <a:rPr b="1" lang="tg-Cyrl-TJ" sz="3200" cap="none">
                <a:solidFill>
                  <a:schemeClr val="dk1"/>
                </a:solidFill>
                <a:latin typeface="Times New Roman"/>
                <a:ea typeface="Times New Roman"/>
                <a:cs typeface="Times New Roman"/>
                <a:sym typeface="Times New Roman"/>
              </a:rPr>
              <a:t>Course: </a:t>
            </a:r>
            <a:r>
              <a:rPr i="1" lang="tg-Cyrl-TJ" sz="3200">
                <a:solidFill>
                  <a:schemeClr val="dk1"/>
                </a:solidFill>
              </a:rPr>
              <a:t>F</a:t>
            </a:r>
            <a:r>
              <a:rPr i="1" lang="tg-Cyrl-TJ" sz="3200" cap="none">
                <a:solidFill>
                  <a:schemeClr val="dk1"/>
                </a:solidFill>
              </a:rPr>
              <a:t>oreign economic activity of enterprises in the </a:t>
            </a:r>
            <a:r>
              <a:rPr i="1" lang="tg-Cyrl-TJ" sz="3200">
                <a:solidFill>
                  <a:schemeClr val="dk1"/>
                </a:solidFill>
              </a:rPr>
              <a:t>R</a:t>
            </a:r>
            <a:r>
              <a:rPr i="1" lang="tg-Cyrl-TJ" sz="3200" cap="none">
                <a:solidFill>
                  <a:schemeClr val="dk1"/>
                </a:solidFill>
              </a:rPr>
              <a:t>epublic</a:t>
            </a:r>
            <a:r>
              <a:rPr i="1" lang="tg-Cyrl-TJ" sz="3200">
                <a:solidFill>
                  <a:schemeClr val="dk1"/>
                </a:solidFill>
              </a:rPr>
              <a:t> </a:t>
            </a:r>
            <a:r>
              <a:rPr i="1" lang="tg-Cyrl-TJ" sz="3200" cap="none">
                <a:solidFill>
                  <a:schemeClr val="dk1"/>
                </a:solidFill>
              </a:rPr>
              <a:t>of</a:t>
            </a:r>
            <a:r>
              <a:rPr i="1" lang="tg-Cyrl-TJ" sz="3200">
                <a:solidFill>
                  <a:schemeClr val="dk1"/>
                </a:solidFill>
              </a:rPr>
              <a:t> T</a:t>
            </a:r>
            <a:r>
              <a:rPr i="1" lang="tg-Cyrl-TJ" sz="3200" cap="none">
                <a:solidFill>
                  <a:schemeClr val="dk1"/>
                </a:solidFill>
              </a:rPr>
              <a:t>ajikistan</a:t>
            </a:r>
            <a:br>
              <a:rPr b="1" lang="tg-Cyrl-TJ" sz="3200" cap="none">
                <a:solidFill>
                  <a:schemeClr val="dk1"/>
                </a:solidFill>
                <a:latin typeface="Times New Roman"/>
                <a:ea typeface="Times New Roman"/>
                <a:cs typeface="Times New Roman"/>
                <a:sym typeface="Times New Roman"/>
              </a:rPr>
            </a:br>
            <a:endParaRPr b="1" sz="3200" cap="none">
              <a:solidFill>
                <a:schemeClr val="dk1"/>
              </a:solidFill>
              <a:latin typeface="Times New Roman"/>
              <a:ea typeface="Times New Roman"/>
              <a:cs typeface="Times New Roman"/>
              <a:sym typeface="Times New Roman"/>
            </a:endParaRPr>
          </a:p>
        </p:txBody>
      </p:sp>
      <p:sp>
        <p:nvSpPr>
          <p:cNvPr id="92" name="Google Shape;92;p1"/>
          <p:cNvSpPr/>
          <p:nvPr>
            <p:ph idx="1" type="subTitle"/>
          </p:nvPr>
        </p:nvSpPr>
        <p:spPr>
          <a:xfrm>
            <a:off x="4139953" y="2276872"/>
            <a:ext cx="4752528" cy="2366574"/>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rmAutofit fontScale="77500"/>
          </a:bodyPr>
          <a:lstStyle/>
          <a:p>
            <a:pPr indent="0" lvl="0" marL="0" marR="0" rtl="0" algn="ctr">
              <a:spcBef>
                <a:spcPts val="0"/>
              </a:spcBef>
              <a:spcAft>
                <a:spcPts val="0"/>
              </a:spcAft>
              <a:buSzPct val="70000"/>
              <a:buNone/>
            </a:pPr>
            <a:r>
              <a:t/>
            </a:r>
            <a:endParaRPr b="1" i="0" sz="2800" u="none" cap="none" strike="noStrike">
              <a:solidFill>
                <a:srgbClr val="FF0000"/>
              </a:solidFill>
              <a:latin typeface="Times New Roman"/>
              <a:ea typeface="Times New Roman"/>
              <a:cs typeface="Times New Roman"/>
              <a:sym typeface="Times New Roman"/>
            </a:endParaRPr>
          </a:p>
          <a:p>
            <a:pPr indent="0" lvl="0" marL="0" rtl="0" algn="ctr">
              <a:spcBef>
                <a:spcPts val="0"/>
              </a:spcBef>
              <a:spcAft>
                <a:spcPts val="0"/>
              </a:spcAft>
              <a:buSzPct val="70000"/>
              <a:buNone/>
            </a:pPr>
            <a:r>
              <a:rPr b="1" lang="tg-Cyrl-TJ" sz="2800">
                <a:solidFill>
                  <a:srgbClr val="FF0000"/>
                </a:solidFill>
                <a:latin typeface="Times New Roman"/>
                <a:ea typeface="Times New Roman"/>
                <a:cs typeface="Times New Roman"/>
                <a:sym typeface="Times New Roman"/>
              </a:rPr>
              <a:t>Week 3.</a:t>
            </a:r>
            <a:endParaRPr b="1" sz="2800">
              <a:solidFill>
                <a:srgbClr val="FF0000"/>
              </a:solidFill>
              <a:latin typeface="Times New Roman"/>
              <a:ea typeface="Times New Roman"/>
              <a:cs typeface="Times New Roman"/>
              <a:sym typeface="Times New Roman"/>
            </a:endParaRPr>
          </a:p>
          <a:p>
            <a:pPr indent="0" lvl="0" marL="0" rtl="0" algn="ctr">
              <a:spcBef>
                <a:spcPts val="0"/>
              </a:spcBef>
              <a:spcAft>
                <a:spcPts val="0"/>
              </a:spcAft>
              <a:buSzPct val="70000"/>
              <a:buNone/>
            </a:pPr>
            <a:r>
              <a:rPr b="1" lang="tg-Cyrl-TJ" sz="3200">
                <a:solidFill>
                  <a:schemeClr val="dk1"/>
                </a:solidFill>
                <a:latin typeface="Times New Roman"/>
                <a:ea typeface="Times New Roman"/>
                <a:cs typeface="Times New Roman"/>
                <a:sym typeface="Times New Roman"/>
              </a:rPr>
              <a:t>Organization of the Department of Foreign Economic Activity of Tajikistan</a:t>
            </a:r>
            <a:r>
              <a:rPr b="1" i="0" lang="tg-Cyrl-TJ" sz="2800" u="none" cap="none" strike="noStrike">
                <a:solidFill>
                  <a:srgbClr val="FF0000"/>
                </a:solidFill>
                <a:latin typeface="Times New Roman"/>
                <a:ea typeface="Times New Roman"/>
                <a:cs typeface="Times New Roman"/>
                <a:sym typeface="Times New Roman"/>
              </a:rPr>
              <a:t>	</a:t>
            </a:r>
            <a:endParaRPr b="1" i="0" sz="2800" u="none" cap="none" strike="noStrike">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SzPct val="70000"/>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93" name="Google Shape;93;p1"/>
          <p:cNvSpPr/>
          <p:nvPr/>
        </p:nvSpPr>
        <p:spPr>
          <a:xfrm>
            <a:off x="3071802" y="5357826"/>
            <a:ext cx="3071834" cy="120028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1800" u="none" cap="none" strike="noStrike">
                <a:solidFill>
                  <a:schemeClr val="dk1"/>
                </a:solidFill>
                <a:latin typeface="Times New Roman"/>
                <a:ea typeface="Times New Roman"/>
                <a:cs typeface="Times New Roman"/>
                <a:sym typeface="Times New Roman"/>
              </a:rPr>
              <a:t>Lecturer of: </a:t>
            </a:r>
            <a:r>
              <a:rPr b="1" i="0" lang="tg-Cyrl-TJ" sz="1800" u="none" cap="none" strike="noStrike">
                <a:solidFill>
                  <a:schemeClr val="dk1"/>
                </a:solidFill>
                <a:latin typeface="Times New Roman"/>
                <a:ea typeface="Times New Roman"/>
                <a:cs typeface="Times New Roman"/>
                <a:sym typeface="Times New Roman"/>
              </a:rPr>
              <a:t>Organization of the Department of Foreign Economic Activity of Tajikistan</a:t>
            </a:r>
            <a:endParaRPr b="1" i="1" sz="1800" u="none" cap="none" strike="noStrike">
              <a:solidFill>
                <a:schemeClr val="dk1"/>
              </a:solidFill>
              <a:latin typeface="Times New Roman"/>
              <a:ea typeface="Times New Roman"/>
              <a:cs typeface="Times New Roman"/>
              <a:sym typeface="Times New Roman"/>
            </a:endParaRPr>
          </a:p>
        </p:txBody>
      </p:sp>
      <p:sp>
        <p:nvSpPr>
          <p:cNvPr id="94" name="Google Shape;94;p1"/>
          <p:cNvSpPr/>
          <p:nvPr/>
        </p:nvSpPr>
        <p:spPr>
          <a:xfrm>
            <a:off x="357158" y="5357826"/>
            <a:ext cx="2845105" cy="8309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tg-Cyrl-TJ" sz="2400" u="none" cap="none" strike="noStrike">
                <a:solidFill>
                  <a:schemeClr val="dk1"/>
                </a:solidFill>
                <a:latin typeface="Times New Roman"/>
                <a:ea typeface="Times New Roman"/>
                <a:cs typeface="Times New Roman"/>
                <a:sym typeface="Times New Roman"/>
              </a:rPr>
              <a:t>Rustamzoda Fitrat Muzafar</a:t>
            </a:r>
            <a:endParaRPr b="1" i="0" sz="2400" u="none" cap="none" strike="noStrike">
              <a:solidFill>
                <a:schemeClr val="dk1"/>
              </a:solidFill>
              <a:latin typeface="Times New Roman"/>
              <a:ea typeface="Times New Roman"/>
              <a:cs typeface="Times New Roman"/>
              <a:sym typeface="Times New Roman"/>
            </a:endParaRPr>
          </a:p>
        </p:txBody>
      </p:sp>
      <p:pic>
        <p:nvPicPr>
          <p:cNvPr descr="Picture background" id="95" name="Google Shape;95;p1"/>
          <p:cNvPicPr preferRelativeResize="0"/>
          <p:nvPr/>
        </p:nvPicPr>
        <p:blipFill rotWithShape="1">
          <a:blip r:embed="rId3">
            <a:alphaModFix/>
          </a:blip>
          <a:srcRect b="0" l="0" r="0" t="0"/>
          <a:stretch/>
        </p:blipFill>
        <p:spPr>
          <a:xfrm>
            <a:off x="683568" y="2132856"/>
            <a:ext cx="3171900" cy="2724904"/>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spTree>
  </p:cSld>
  <p:clrMapOvr>
    <a:masterClrMapping/>
  </p:clrMapOvr>
  <p:transition>
    <p:zoom dir="in"/>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type="ctrTitle"/>
          </p:nvPr>
        </p:nvSpPr>
        <p:spPr>
          <a:xfrm>
            <a:off x="251520" y="260649"/>
            <a:ext cx="8712968" cy="1440159"/>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a:buNone/>
            </a:pPr>
            <a:r>
              <a:rPr b="1" lang="tg-Cyrl-TJ" cap="none">
                <a:latin typeface="Times"/>
                <a:ea typeface="Times"/>
                <a:cs typeface="Times"/>
                <a:sym typeface="Times"/>
              </a:rPr>
              <a:t> Донишгоҳи давлатии тиҷорати Тоҷикистон </a:t>
            </a:r>
            <a:br>
              <a:rPr b="1" lang="tg-Cyrl-TJ" sz="2700">
                <a:latin typeface="Times"/>
                <a:ea typeface="Times"/>
                <a:cs typeface="Times"/>
                <a:sym typeface="Times"/>
              </a:rPr>
            </a:br>
            <a:r>
              <a:rPr b="1" lang="tg-Cyrl-TJ" sz="2000" cap="none">
                <a:solidFill>
                  <a:schemeClr val="dk1"/>
                </a:solidFill>
                <a:latin typeface="Times"/>
                <a:ea typeface="Times"/>
                <a:cs typeface="Times"/>
                <a:sym typeface="Times"/>
              </a:rPr>
              <a:t>НОМИ ФАН</a:t>
            </a:r>
            <a:r>
              <a:rPr b="1" lang="tg-Cyrl-TJ" sz="2700" cap="none">
                <a:solidFill>
                  <a:schemeClr val="dk1"/>
                </a:solidFill>
                <a:latin typeface="Times"/>
                <a:ea typeface="Times"/>
                <a:cs typeface="Times"/>
                <a:sym typeface="Times"/>
              </a:rPr>
              <a:t>: </a:t>
            </a:r>
            <a:r>
              <a:rPr b="1" lang="tg-Cyrl-TJ" sz="2000">
                <a:solidFill>
                  <a:schemeClr val="dk1"/>
                </a:solidFill>
                <a:latin typeface="Times New Roman"/>
                <a:ea typeface="Times New Roman"/>
                <a:cs typeface="Times New Roman"/>
                <a:sym typeface="Times New Roman"/>
              </a:rPr>
              <a:t>ФАЪОЛИЯТИ ИҚТИСОДИ БЕРУНАИ КОРХОНАҲО ДАР ҶУМҲУРИИ ТОҶИКИСТОН</a:t>
            </a:r>
            <a:br>
              <a:rPr b="1" lang="tg-Cyrl-TJ" sz="2700" cap="none">
                <a:latin typeface="Times"/>
                <a:ea typeface="Times"/>
                <a:cs typeface="Times"/>
                <a:sym typeface="Times"/>
              </a:rPr>
            </a:br>
            <a:br>
              <a:rPr b="1" lang="tg-Cyrl-TJ" sz="2700" cap="none">
                <a:latin typeface="Times"/>
                <a:ea typeface="Times"/>
                <a:cs typeface="Times"/>
                <a:sym typeface="Times"/>
              </a:rPr>
            </a:br>
            <a:br>
              <a:rPr lang="tg-Cyrl-TJ"/>
            </a:br>
            <a:endParaRPr>
              <a:latin typeface="Times"/>
              <a:ea typeface="Times"/>
              <a:cs typeface="Times"/>
              <a:sym typeface="Times"/>
            </a:endParaRPr>
          </a:p>
        </p:txBody>
      </p:sp>
      <p:sp>
        <p:nvSpPr>
          <p:cNvPr id="101" name="Google Shape;101;p2"/>
          <p:cNvSpPr/>
          <p:nvPr/>
        </p:nvSpPr>
        <p:spPr>
          <a:xfrm>
            <a:off x="4572000" y="2060848"/>
            <a:ext cx="4392488" cy="2654036"/>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2100"/>
              <a:buFont typeface="Noto Sans Symbols"/>
              <a:buNone/>
            </a:pPr>
            <a:r>
              <a:rPr b="1" lang="tg-Cyrl-TJ" sz="3000">
                <a:solidFill>
                  <a:srgbClr val="FF0000"/>
                </a:solidFill>
                <a:latin typeface="Times New Roman"/>
                <a:ea typeface="Times New Roman"/>
                <a:cs typeface="Times New Roman"/>
                <a:sym typeface="Times New Roman"/>
              </a:rPr>
              <a:t>Ҳафтаи 3.</a:t>
            </a:r>
            <a:endParaRPr/>
          </a:p>
          <a:p>
            <a:pPr indent="0" lvl="0" marL="0" marR="0" rtl="0" algn="ctr">
              <a:spcBef>
                <a:spcPts val="0"/>
              </a:spcBef>
              <a:spcAft>
                <a:spcPts val="0"/>
              </a:spcAft>
              <a:buNone/>
            </a:pPr>
            <a:r>
              <a:rPr b="0" i="0" lang="tg-Cyrl-TJ" sz="2800" u="none" cap="none" strike="noStrike">
                <a:solidFill>
                  <a:schemeClr val="dk1"/>
                </a:solidFill>
                <a:latin typeface="Times New Roman"/>
                <a:ea typeface="Times New Roman"/>
                <a:cs typeface="Times New Roman"/>
                <a:sym typeface="Times New Roman"/>
              </a:rPr>
              <a:t>Ташкили идораи фаъолияти иқтисодии берунаи Тоҷикистон</a:t>
            </a:r>
            <a:endParaRPr b="1" i="0" sz="3600" u="none" cap="none" strike="noStrike">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1800" u="none" cap="none" strike="noStrike">
                <a:solidFill>
                  <a:schemeClr val="dk1"/>
                </a:solidFill>
                <a:latin typeface="Times New Roman"/>
                <a:ea typeface="Times New Roman"/>
                <a:cs typeface="Times New Roman"/>
                <a:sym typeface="Times New Roman"/>
              </a:rPr>
              <a:t>Рустамзода Фитрат Музафар </a:t>
            </a:r>
            <a:endParaRPr b="1" i="1" sz="1800" u="none" cap="none" strike="noStrike">
              <a:solidFill>
                <a:schemeClr val="dk1"/>
              </a:solidFill>
              <a:latin typeface="Times New Roman"/>
              <a:ea typeface="Times New Roman"/>
              <a:cs typeface="Times New Roman"/>
              <a:sym typeface="Times New Roman"/>
            </a:endParaRPr>
          </a:p>
        </p:txBody>
      </p:sp>
      <p:pic>
        <p:nvPicPr>
          <p:cNvPr descr="Picture background" id="103" name="Google Shape;103;p2"/>
          <p:cNvPicPr preferRelativeResize="0"/>
          <p:nvPr/>
        </p:nvPicPr>
        <p:blipFill rotWithShape="1">
          <a:blip r:embed="rId3">
            <a:alphaModFix/>
          </a:blip>
          <a:srcRect b="0" l="0" r="0" t="0"/>
          <a:stretch/>
        </p:blipFill>
        <p:spPr>
          <a:xfrm>
            <a:off x="395536" y="2060848"/>
            <a:ext cx="4030467" cy="2654036"/>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type="ctrTitle"/>
          </p:nvPr>
        </p:nvSpPr>
        <p:spPr>
          <a:xfrm>
            <a:off x="251520" y="260649"/>
            <a:ext cx="8640960" cy="648071"/>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b="1" lang="tg-Cyrl-TJ">
                <a:latin typeface="Times New Roman"/>
                <a:ea typeface="Times New Roman"/>
                <a:cs typeface="Times New Roman"/>
                <a:sym typeface="Times New Roman"/>
              </a:rPr>
              <a:t>НАҚШАИ ЛЕКСИЯ</a:t>
            </a:r>
            <a:br>
              <a:rPr lang="tg-Cyrl-TJ"/>
            </a:br>
            <a:endParaRPr>
              <a:latin typeface="Times"/>
              <a:ea typeface="Times"/>
              <a:cs typeface="Times"/>
              <a:sym typeface="Times"/>
            </a:endParaRPr>
          </a:p>
        </p:txBody>
      </p:sp>
      <p:sp>
        <p:nvSpPr>
          <p:cNvPr id="109" name="Google Shape;109;p3"/>
          <p:cNvSpPr/>
          <p:nvPr/>
        </p:nvSpPr>
        <p:spPr>
          <a:xfrm>
            <a:off x="539552" y="1196752"/>
            <a:ext cx="8280920" cy="4104456"/>
          </a:xfrm>
          <a:prstGeom prst="rect">
            <a:avLst/>
          </a:prstGeom>
          <a:solidFill>
            <a:schemeClr val="accent1"/>
          </a:solidFill>
          <a:ln cap="flat" cmpd="sng" w="25400">
            <a:solidFill>
              <a:srgbClr val="AF762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tg-Cyrl-TJ" sz="2400" u="none" cap="none" strike="noStrike">
                <a:solidFill>
                  <a:schemeClr val="dk1"/>
                </a:solidFill>
                <a:latin typeface="Times New Roman"/>
                <a:ea typeface="Times New Roman"/>
                <a:cs typeface="Times New Roman"/>
                <a:sym typeface="Times New Roman"/>
              </a:rPr>
              <a:t>1</a:t>
            </a:r>
            <a:r>
              <a:rPr b="1" i="0" lang="tg-Cyrl-TJ" sz="1800" u="none" cap="none" strike="noStrike">
                <a:solidFill>
                  <a:schemeClr val="dk1"/>
                </a:solidFill>
                <a:latin typeface="Times New Roman"/>
                <a:ea typeface="Times New Roman"/>
                <a:cs typeface="Times New Roman"/>
                <a:sym typeface="Times New Roman"/>
              </a:rPr>
              <a:t>.</a:t>
            </a:r>
            <a:r>
              <a:rPr b="1" i="0" lang="tg-Cyrl-TJ" sz="2400" u="none" cap="none" strike="noStrike">
                <a:solidFill>
                  <a:schemeClr val="dk1"/>
                </a:solidFill>
                <a:latin typeface="Times New Roman"/>
                <a:ea typeface="Times New Roman"/>
                <a:cs typeface="Times New Roman"/>
                <a:sym typeface="Times New Roman"/>
              </a:rPr>
              <a:t>Муқаддима</a:t>
            </a:r>
            <a:endParaRPr/>
          </a:p>
          <a:p>
            <a:pPr indent="-114300" lvl="1" marL="0" marR="0" rtl="0" algn="l">
              <a:lnSpc>
                <a:spcPct val="150000"/>
              </a:lnSpc>
              <a:spcBef>
                <a:spcPts val="0"/>
              </a:spcBef>
              <a:spcAft>
                <a:spcPts val="0"/>
              </a:spcAft>
              <a:buClr>
                <a:schemeClr val="dk1"/>
              </a:buClr>
              <a:buSzPts val="1800"/>
              <a:buFont typeface="Arial"/>
              <a:buChar char="•"/>
            </a:pPr>
            <a:r>
              <a:rPr b="0" i="0" lang="tg-Cyrl-TJ" sz="1800" u="none" cap="none" strike="noStrike">
                <a:solidFill>
                  <a:schemeClr val="dk1"/>
                </a:solidFill>
                <a:latin typeface="Times New Roman"/>
                <a:ea typeface="Times New Roman"/>
                <a:cs typeface="Times New Roman"/>
                <a:sym typeface="Times New Roman"/>
              </a:rPr>
              <a:t> Алоқамандии бахшҳои иқтисодӣ</a:t>
            </a:r>
            <a:endParaRPr b="0" i="0" sz="1800" u="none" cap="none" strike="noStrike">
              <a:solidFill>
                <a:schemeClr val="dk1"/>
              </a:solidFill>
              <a:latin typeface="Times New Roman"/>
              <a:ea typeface="Times New Roman"/>
              <a:cs typeface="Times New Roman"/>
              <a:sym typeface="Times New Roman"/>
            </a:endParaRPr>
          </a:p>
          <a:p>
            <a:pPr indent="-114300" lvl="1" marL="0" marR="0" rtl="0" algn="l">
              <a:lnSpc>
                <a:spcPct val="150000"/>
              </a:lnSpc>
              <a:spcBef>
                <a:spcPts val="0"/>
              </a:spcBef>
              <a:spcAft>
                <a:spcPts val="0"/>
              </a:spcAft>
              <a:buClr>
                <a:schemeClr val="dk1"/>
              </a:buClr>
              <a:buSzPts val="1800"/>
              <a:buFont typeface="Arial"/>
              <a:buChar char="•"/>
            </a:pPr>
            <a:r>
              <a:rPr b="0" i="0" lang="tg-Cyrl-TJ" sz="1800" u="none" cap="none" strike="noStrike">
                <a:solidFill>
                  <a:schemeClr val="dk1"/>
                </a:solidFill>
                <a:latin typeface="Times New Roman"/>
                <a:ea typeface="Times New Roman"/>
                <a:cs typeface="Times New Roman"/>
                <a:sym typeface="Times New Roman"/>
              </a:rPr>
              <a:t> Шаклҳои ҳуқуқию ташкилии сохтори корхонаҳо ва функсияҳои он зимни амалисозии тиҷорати беруна</a:t>
            </a:r>
            <a:endParaRPr b="0" i="0" sz="1800" u="none" cap="none" strike="noStrike">
              <a:solidFill>
                <a:schemeClr val="dk1"/>
              </a:solidFill>
              <a:latin typeface="Times New Roman"/>
              <a:ea typeface="Times New Roman"/>
              <a:cs typeface="Times New Roman"/>
              <a:sym typeface="Times New Roman"/>
            </a:endParaRPr>
          </a:p>
          <a:p>
            <a:pPr indent="-114300" lvl="1" marL="0" marR="0" rtl="0" algn="l">
              <a:lnSpc>
                <a:spcPct val="150000"/>
              </a:lnSpc>
              <a:spcBef>
                <a:spcPts val="0"/>
              </a:spcBef>
              <a:spcAft>
                <a:spcPts val="0"/>
              </a:spcAft>
              <a:buClr>
                <a:schemeClr val="dk1"/>
              </a:buClr>
              <a:buSzPts val="1800"/>
              <a:buFont typeface="Arial"/>
              <a:buChar char="•"/>
            </a:pPr>
            <a:r>
              <a:rPr b="0" i="0" lang="tg-Cyrl-TJ" sz="1800" u="none" cap="none" strike="noStrike">
                <a:solidFill>
                  <a:schemeClr val="dk1"/>
                </a:solidFill>
                <a:latin typeface="Times New Roman"/>
                <a:ea typeface="Times New Roman"/>
                <a:cs typeface="Times New Roman"/>
                <a:sym typeface="Times New Roman"/>
              </a:rPr>
              <a:t> Шаклҳои ташкилии фаъолияти иқтисодии хориҷӣ дар сатҳи корхона</a:t>
            </a:r>
            <a:endParaRPr b="0" i="0" sz="1800" u="none" cap="none" strike="noStrike">
              <a:solidFill>
                <a:schemeClr val="dk1"/>
              </a:solidFill>
              <a:latin typeface="Times New Roman"/>
              <a:ea typeface="Times New Roman"/>
              <a:cs typeface="Times New Roman"/>
              <a:sym typeface="Times New Roman"/>
            </a:endParaRPr>
          </a:p>
          <a:p>
            <a:pPr indent="-114300" lvl="1" marL="0" marR="0" rtl="0" algn="l">
              <a:lnSpc>
                <a:spcPct val="150000"/>
              </a:lnSpc>
              <a:spcBef>
                <a:spcPts val="0"/>
              </a:spcBef>
              <a:spcAft>
                <a:spcPts val="0"/>
              </a:spcAft>
              <a:buClr>
                <a:schemeClr val="dk1"/>
              </a:buClr>
              <a:buSzPts val="1800"/>
              <a:buFont typeface="Arial"/>
              <a:buChar char="•"/>
            </a:pPr>
            <a:r>
              <a:rPr b="0" i="0" lang="tg-Cyrl-TJ" sz="1800" u="none" cap="none" strike="noStrike">
                <a:solidFill>
                  <a:schemeClr val="dk1"/>
                </a:solidFill>
                <a:latin typeface="Times New Roman"/>
                <a:ea typeface="Times New Roman"/>
                <a:cs typeface="Times New Roman"/>
                <a:sym typeface="Times New Roman"/>
              </a:rPr>
              <a:t> Вазифахои асосии шуъбаҳои робитаҳои иқтисоди берунаи корхона</a:t>
            </a:r>
            <a:endParaRPr b="0" i="0"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0" lang="tg-Cyrl-TJ" sz="2400" u="none" cap="none" strike="noStrike">
                <a:solidFill>
                  <a:schemeClr val="dk1"/>
                </a:solidFill>
                <a:latin typeface="Times New Roman"/>
                <a:ea typeface="Times New Roman"/>
                <a:cs typeface="Times New Roman"/>
                <a:sym typeface="Times New Roman"/>
              </a:rPr>
              <a:t>2.Хулоса</a:t>
            </a:r>
            <a:endParaRPr b="0" i="0" sz="2400" u="none" cap="none" strike="noStrike">
              <a:solidFill>
                <a:schemeClr val="dk1"/>
              </a:solidFill>
              <a:latin typeface="Times New Roman"/>
              <a:ea typeface="Times New Roman"/>
              <a:cs typeface="Times New Roman"/>
              <a:sym typeface="Times New Roman"/>
            </a:endParaRPr>
          </a:p>
          <a:p>
            <a:pPr indent="-114300" lvl="1" marL="0" marR="0" rtl="0" algn="l">
              <a:spcBef>
                <a:spcPts val="0"/>
              </a:spcBef>
              <a:spcAft>
                <a:spcPts val="0"/>
              </a:spcAft>
              <a:buClr>
                <a:schemeClr val="dk1"/>
              </a:buClr>
              <a:buSzPts val="1800"/>
              <a:buFont typeface="Times New Roman"/>
              <a:buChar char="•"/>
            </a:pPr>
            <a:r>
              <a:rPr b="0" i="0" lang="tg-Cyrl-TJ" sz="1800" u="none" cap="none" strike="noStrike">
                <a:solidFill>
                  <a:schemeClr val="dk1"/>
                </a:solidFill>
                <a:latin typeface="Times New Roman"/>
                <a:ea typeface="Times New Roman"/>
                <a:cs typeface="Times New Roman"/>
                <a:sym typeface="Times New Roman"/>
              </a:rPr>
              <a:t> Ҷамъбасти мавзуъ. </a:t>
            </a:r>
            <a:endParaRPr/>
          </a:p>
        </p:txBody>
      </p:sp>
    </p:spTree>
  </p:cSld>
  <p:clrMapOvr>
    <a:masterClrMapping/>
  </p:clrMapOvr>
  <p:transition>
    <p:wipe dir="l"/>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idx="1" type="body"/>
          </p:nvPr>
        </p:nvSpPr>
        <p:spPr>
          <a:xfrm>
            <a:off x="323528" y="332656"/>
            <a:ext cx="8568952" cy="6336704"/>
          </a:xfrm>
          <a:prstGeom prst="rect">
            <a:avLst/>
          </a:prstGeom>
          <a:noFill/>
          <a:ln>
            <a:noFill/>
          </a:ln>
        </p:spPr>
        <p:txBody>
          <a:bodyPr anchorCtr="0" anchor="t" bIns="45700" lIns="91425" spcFirstLastPara="1" rIns="91425" wrap="square" tIns="45700">
            <a:normAutofit/>
          </a:bodyPr>
          <a:lstStyle/>
          <a:p>
            <a:pPr indent="342900" lvl="0" marL="0" rtl="0" algn="ctr">
              <a:spcBef>
                <a:spcPts val="0"/>
              </a:spcBef>
              <a:spcAft>
                <a:spcPts val="0"/>
              </a:spcAft>
              <a:buSzPts val="2240"/>
              <a:buNone/>
            </a:pPr>
            <a:r>
              <a:rPr b="1" lang="tg-Cyrl-TJ">
                <a:latin typeface="Times New Roman"/>
                <a:ea typeface="Times New Roman"/>
                <a:cs typeface="Times New Roman"/>
                <a:sym typeface="Times New Roman"/>
              </a:rPr>
              <a:t>Мақсади лексия:</a:t>
            </a:r>
            <a:r>
              <a:rPr lang="tg-Cyrl-TJ">
                <a:latin typeface="Times New Roman"/>
                <a:ea typeface="Times New Roman"/>
                <a:cs typeface="Times New Roman"/>
                <a:sym typeface="Times New Roman"/>
              </a:rPr>
              <a:t> </a:t>
            </a:r>
            <a:endParaRPr/>
          </a:p>
          <a:p>
            <a:pPr indent="342900" lvl="0" marL="0" rtl="0" algn="just">
              <a:spcBef>
                <a:spcPts val="0"/>
              </a:spcBef>
              <a:spcAft>
                <a:spcPts val="0"/>
              </a:spcAft>
              <a:buNone/>
            </a:pPr>
            <a:r>
              <a:t/>
            </a:r>
            <a:endParaRPr sz="100">
              <a:latin typeface="Times New Roman"/>
              <a:ea typeface="Times New Roman"/>
              <a:cs typeface="Times New Roman"/>
              <a:sym typeface="Times New Roman"/>
            </a:endParaRPr>
          </a:p>
          <a:p>
            <a:pPr indent="342900" lvl="0" marL="0" rtl="0" algn="just">
              <a:lnSpc>
                <a:spcPct val="150000"/>
              </a:lnSpc>
              <a:spcBef>
                <a:spcPts val="0"/>
              </a:spcBef>
              <a:spcAft>
                <a:spcPts val="0"/>
              </a:spcAft>
              <a:buSzPts val="2240"/>
              <a:buNone/>
            </a:pPr>
            <a:r>
              <a:rPr lang="tg-Cyrl-TJ">
                <a:latin typeface="Times New Roman"/>
                <a:ea typeface="Times New Roman"/>
                <a:cs typeface="Times New Roman"/>
                <a:sym typeface="Times New Roman"/>
              </a:rPr>
              <a:t>Кушодани робитаҳои байниҳамдигарии бахшҳои иқтисодӣ, омӯзиши шаклҳои ташкилӣ ва фаъолияти иқтисодии берунаи корхона, инчунин мушаххассозии вазифаҳои асосии шуъбаҳои робитаҳои иқтисоди беруна.</a:t>
            </a:r>
            <a:endParaRPr>
              <a:latin typeface="Times New Roman"/>
              <a:ea typeface="Times New Roman"/>
              <a:cs typeface="Times New Roman"/>
              <a:sym typeface="Times New Roman"/>
            </a:endParaRPr>
          </a:p>
        </p:txBody>
      </p:sp>
    </p:spTree>
  </p:cSld>
  <p:clrMapOvr>
    <a:masterClrMapping/>
  </p:clrMapOvr>
  <p:transition>
    <p:wipe dir="u"/>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520"/>
              <a:buNone/>
            </a:pPr>
            <a:r>
              <a:rPr b="1" lang="tg-Cyrl-TJ" sz="3600">
                <a:solidFill>
                  <a:srgbClr val="FF0000"/>
                </a:solidFill>
                <a:latin typeface="Times New Roman"/>
                <a:ea typeface="Times New Roman"/>
                <a:cs typeface="Times New Roman"/>
                <a:sym typeface="Times New Roman"/>
              </a:rPr>
              <a:t>Алоқамандии бахшҳои иқтисодӣ</a:t>
            </a:r>
            <a:endParaRPr/>
          </a:p>
          <a:p>
            <a:pPr indent="-342900" lvl="0" marL="342900" rtl="0" algn="ctr">
              <a:spcBef>
                <a:spcPts val="560"/>
              </a:spcBef>
              <a:spcAft>
                <a:spcPts val="0"/>
              </a:spcAft>
              <a:buSzPts val="1960"/>
              <a:buNone/>
            </a:pPr>
            <a:r>
              <a:t/>
            </a:r>
            <a:endParaRPr b="1" sz="28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750"/>
              <a:buNone/>
            </a:pPr>
            <a:r>
              <a:rPr lang="tg-Cyrl-TJ" sz="2500">
                <a:solidFill>
                  <a:schemeClr val="dk1"/>
                </a:solidFill>
                <a:latin typeface="Times New Roman"/>
                <a:ea typeface="Times New Roman"/>
                <a:cs typeface="Times New Roman"/>
                <a:sym typeface="Times New Roman"/>
              </a:rPr>
              <a:t>Алоқамандии бахшҳои иқтисодӣ ба муносибатҳои байни бахшҳои гуногуни иқтисод, ки ҳар яке нақши муайян дар истеҳсол, тақсимот ва истеъмоли ресурсҳои иқтисодӣ доранд, фаҳмида мешавад. Ин алоқаҳо дар маҷмӯъ ба таври ҷамъиятӣ ва дар натиҷаи фаъолиятҳои иқтисодии субъектҳои иқтисодӣ (ҷомеа, давлат, корхонаҳо, шахсони воқеи) бавуҷуд меоянд.</a:t>
            </a:r>
            <a:endParaRPr sz="25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rPr lang="tg-Cyrl-TJ">
                <a:latin typeface="Times New Roman"/>
                <a:ea typeface="Times New Roman"/>
                <a:cs typeface="Times New Roman"/>
                <a:sym typeface="Times New Roman"/>
              </a:rPr>
              <a:t>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520"/>
              <a:buNone/>
            </a:pPr>
            <a:r>
              <a:rPr b="1" lang="tg-Cyrl-TJ" sz="3600">
                <a:solidFill>
                  <a:srgbClr val="FF0000"/>
                </a:solidFill>
                <a:latin typeface="Times New Roman"/>
                <a:ea typeface="Times New Roman"/>
                <a:cs typeface="Times New Roman"/>
                <a:sym typeface="Times New Roman"/>
              </a:rPr>
              <a:t>Алоқамандии бахшҳои иқтисодӣ</a:t>
            </a:r>
            <a:endParaRPr/>
          </a:p>
          <a:p>
            <a:pPr indent="450000" lvl="0" marL="0" rtl="0" algn="just">
              <a:lnSpc>
                <a:spcPct val="150000"/>
              </a:lnSpc>
              <a:spcBef>
                <a:spcPts val="0"/>
              </a:spcBef>
              <a:spcAft>
                <a:spcPts val="0"/>
              </a:spcAft>
              <a:buSzPts val="1960"/>
              <a:buNone/>
            </a:pPr>
            <a:r>
              <a:rPr lang="tg-Cyrl-TJ" sz="2800"/>
              <a:t> </a:t>
            </a:r>
            <a:r>
              <a:rPr lang="tg-Cyrl-TJ" sz="2800">
                <a:solidFill>
                  <a:schemeClr val="dk1"/>
                </a:solidFill>
                <a:latin typeface="Times New Roman"/>
                <a:ea typeface="Times New Roman"/>
                <a:cs typeface="Times New Roman"/>
                <a:sym typeface="Times New Roman"/>
              </a:rPr>
              <a:t>Алоқамандии бахшҳои иқтисодӣ нишон медиҳад, ки чи гуна бахшҳои гуногуни иқтисод ба якдигар таъсир мерасонанд ва ба иқтисоди кишвар дар маҷмӯъ таъсир мерасонад. Ин алоқаҳо метавонанд мусбат ё манфӣ бошанд ва муносибатҳои байни бахшҳои иқтисодӣ дар муайян намудани сатҳи рушди иқтисод, иқтисодиёт ва равандҳои иқтисодӣ зарур мебошанд. </a:t>
            </a:r>
            <a:endParaRPr>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3080"/>
              <a:buNone/>
            </a:pPr>
            <a:r>
              <a:rPr b="1" lang="tg-Cyrl-TJ" sz="4400">
                <a:solidFill>
                  <a:srgbClr val="FF0000"/>
                </a:solidFill>
                <a:latin typeface="Times New Roman"/>
                <a:ea typeface="Times New Roman"/>
                <a:cs typeface="Times New Roman"/>
                <a:sym typeface="Times New Roman"/>
              </a:rPr>
              <a:t>Алоқамандии бахшҳои иқтисодӣ</a:t>
            </a:r>
            <a:endParaRPr sz="2800"/>
          </a:p>
          <a:p>
            <a:pPr indent="450000" lvl="0" marL="0" rtl="0" algn="ctr">
              <a:lnSpc>
                <a:spcPct val="150000"/>
              </a:lnSpc>
              <a:spcBef>
                <a:spcPts val="0"/>
              </a:spcBef>
              <a:spcAft>
                <a:spcPts val="0"/>
              </a:spcAft>
              <a:buSzPts val="1960"/>
              <a:buNone/>
            </a:pPr>
            <a:r>
              <a:rPr lang="tg-Cyrl-TJ" sz="2800"/>
              <a:t> </a:t>
            </a:r>
            <a:r>
              <a:rPr b="1" lang="tg-Cyrl-TJ" sz="2000">
                <a:solidFill>
                  <a:schemeClr val="dk1"/>
                </a:solidFill>
                <a:latin typeface="Times New Roman"/>
                <a:ea typeface="Times New Roman"/>
                <a:cs typeface="Times New Roman"/>
                <a:sym typeface="Times New Roman"/>
              </a:rPr>
              <a:t>Мисоли асосии алоқаҳои байни бахшҳо инҳо шуда метавонанд:</a:t>
            </a:r>
            <a:endParaRPr b="1" sz="20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400"/>
              <a:buFont typeface="Arial"/>
              <a:buChar char="•"/>
            </a:pPr>
            <a:r>
              <a:rPr lang="tg-Cyrl-TJ" sz="2000">
                <a:solidFill>
                  <a:schemeClr val="dk1"/>
                </a:solidFill>
                <a:latin typeface="Times New Roman"/>
                <a:ea typeface="Times New Roman"/>
                <a:cs typeface="Times New Roman"/>
                <a:sym typeface="Times New Roman"/>
              </a:rPr>
              <a:t>Бахши саноат ва бахши кишоварзӣ – саноат аксар вақт ба захираҳои табии ва маҳсулотҳои кишоварзӣ, ки дар истеҳсолоти саноатӣ истифода мешаванд, вобаста мебошад. Масалан, ашёи хом, ки дар саноат истифода мегардад, аксарияти вақт аз кишоварзӣ ё маъданҳо истифода мегарданд.</a:t>
            </a:r>
            <a:endParaRPr sz="20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400"/>
              <a:buFont typeface="Arial"/>
              <a:buChar char="•"/>
            </a:pPr>
            <a:r>
              <a:rPr lang="tg-Cyrl-TJ" sz="2000">
                <a:solidFill>
                  <a:schemeClr val="dk1"/>
                </a:solidFill>
                <a:latin typeface="Times New Roman"/>
                <a:ea typeface="Times New Roman"/>
                <a:cs typeface="Times New Roman"/>
                <a:sym typeface="Times New Roman"/>
              </a:rPr>
              <a:t>Молия ва иқтисоди воқеӣ – бахши молиявӣ бо қарздиҳӣ ва сармоягузорӣ ба бахшҳои дигар кӯмак мерасонад, ки барои рушд ва таъмини фаъолиятҳои иқтисоди муҳим мебошад.</a:t>
            </a:r>
            <a:endParaRPr sz="20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3080"/>
              <a:buNone/>
            </a:pPr>
            <a:r>
              <a:rPr b="1" lang="tg-Cyrl-TJ" sz="4400">
                <a:solidFill>
                  <a:srgbClr val="FF0000"/>
                </a:solidFill>
                <a:latin typeface="Times New Roman"/>
                <a:ea typeface="Times New Roman"/>
                <a:cs typeface="Times New Roman"/>
                <a:sym typeface="Times New Roman"/>
              </a:rPr>
              <a:t>Алоқамандии бахшҳои иқтисодӣ</a:t>
            </a:r>
            <a:endParaRPr/>
          </a:p>
          <a:p>
            <a:pPr indent="450000" lvl="0" marL="0" rtl="0" algn="just">
              <a:lnSpc>
                <a:spcPct val="150000"/>
              </a:lnSpc>
              <a:spcBef>
                <a:spcPts val="0"/>
              </a:spcBef>
              <a:spcAft>
                <a:spcPts val="0"/>
              </a:spcAft>
              <a:buSzPts val="1960"/>
              <a:buNone/>
            </a:pPr>
            <a:r>
              <a:rPr lang="tg-Cyrl-TJ" sz="2800">
                <a:latin typeface="Times New Roman"/>
                <a:ea typeface="Times New Roman"/>
                <a:cs typeface="Times New Roman"/>
                <a:sym typeface="Times New Roman"/>
              </a:rPr>
              <a:t> </a:t>
            </a:r>
            <a:endParaRPr/>
          </a:p>
          <a:p>
            <a:pPr indent="45000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Алоқамандии байни бахшҳо нишон медиҳад, ки як фаъолияти иқтисодӣ наметавонад дар муҳити мураккаб танҳо ба худ ба таври муваффақ иҷро шавад – балки ҳама бахшҳо якҷоя бояд барои расидан ба рушди устувор ва муваффақият ҳамкории самарабахш дошта бошанд.</a:t>
            </a:r>
            <a:endParaRPr sz="20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Дар иқтисод бахшҳои давлатӣ (G), хусусиву хонаводаҳо (C) ва бахши хориҷӣ (I+E-IM) дар робита бо ҳам дар бозорҳои молиявӣ, молу маҳсулот ва воситаҳои истеҳсолот фаъолият мекунанд. Яъне чор агентҳои макроиқтисодӣ дар се бозор бо ҳам робитаи алоқаманд доранд.</a:t>
            </a:r>
            <a:endParaRPr sz="2000">
              <a:solidFill>
                <a:schemeClr val="dk1"/>
              </a:solidFill>
              <a:latin typeface="Times New Roman"/>
              <a:ea typeface="Times New Roman"/>
              <a:cs typeface="Times New Roman"/>
              <a:sym typeface="Times New Roman"/>
            </a:endParaRPr>
          </a:p>
        </p:txBody>
      </p:sp>
    </p:spTree>
  </p:cSld>
  <p:clrMapOvr>
    <a:masterClrMapping/>
  </p:clrMapOvr>
  <p:transition>
    <p:push dir="r"/>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3080"/>
              <a:buNone/>
            </a:pPr>
            <a:r>
              <a:rPr b="1" lang="tg-Cyrl-TJ" sz="4400">
                <a:solidFill>
                  <a:srgbClr val="FF0000"/>
                </a:solidFill>
                <a:latin typeface="Times New Roman"/>
                <a:ea typeface="Times New Roman"/>
                <a:cs typeface="Times New Roman"/>
                <a:sym typeface="Times New Roman"/>
              </a:rPr>
              <a:t>Алоқамандии бахшҳои иқтисодӣ</a:t>
            </a:r>
            <a:endParaRPr/>
          </a:p>
          <a:p>
            <a:pPr indent="450000" lvl="0" marL="0" rtl="0" algn="just">
              <a:lnSpc>
                <a:spcPct val="150000"/>
              </a:lnSpc>
              <a:spcBef>
                <a:spcPts val="0"/>
              </a:spcBef>
              <a:spcAft>
                <a:spcPts val="0"/>
              </a:spcAft>
              <a:buSzPts val="1680"/>
              <a:buNone/>
            </a:pPr>
            <a:r>
              <a:rPr lang="tg-Cyrl-TJ" sz="2400">
                <a:latin typeface="Times New Roman"/>
                <a:ea typeface="Times New Roman"/>
                <a:cs typeface="Times New Roman"/>
                <a:sym typeface="Times New Roman"/>
              </a:rPr>
              <a:t> </a:t>
            </a:r>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Маҷмӯи маҳсулоти дохилӣ бо тарзи ҷамъи хароҷотҳо: </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ММД (Y) = G+C+I+E-IM</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E-IM  сектори беруна</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IS (cармоя ва андӯхт) </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LM (бозори молиявӣ) </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BP (тавозуни пардохтӣ)</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E-IM=NX (содироти холис)</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ММД (Y) = G+C+I+E-IM  Y- G+C= I+ NX</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540"/>
              <a:buNone/>
            </a:pPr>
            <a:r>
              <a:t/>
            </a:r>
            <a:endParaRPr sz="22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in"/>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3080"/>
              <a:buNone/>
            </a:pPr>
            <a:r>
              <a:rPr b="1" lang="tg-Cyrl-TJ" sz="4400">
                <a:solidFill>
                  <a:srgbClr val="FF0000"/>
                </a:solidFill>
                <a:latin typeface="Times New Roman"/>
                <a:ea typeface="Times New Roman"/>
                <a:cs typeface="Times New Roman"/>
                <a:sym typeface="Times New Roman"/>
              </a:rPr>
              <a:t>Алоқамандии бахшҳои иқтисодӣ</a:t>
            </a:r>
            <a:endParaRPr/>
          </a:p>
          <a:p>
            <a:pPr indent="450000" lvl="0" marL="0" rtl="0" algn="l">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 </a:t>
            </a:r>
            <a:r>
              <a:rPr lang="tg-Cyrl-TJ">
                <a:solidFill>
                  <a:schemeClr val="dk1"/>
                </a:solidFill>
                <a:latin typeface="Times New Roman"/>
                <a:ea typeface="Times New Roman"/>
                <a:cs typeface="Times New Roman"/>
                <a:sym typeface="Times New Roman"/>
              </a:rPr>
              <a:t>Y- G+C – андӯхти миллӣ (S)мебошад.</a:t>
            </a:r>
            <a:endParaRPr>
              <a:solidFill>
                <a:schemeClr val="dk1"/>
              </a:solidFill>
              <a:latin typeface="Times New Roman"/>
              <a:ea typeface="Times New Roman"/>
              <a:cs typeface="Times New Roman"/>
              <a:sym typeface="Times New Roman"/>
            </a:endParaRPr>
          </a:p>
          <a:p>
            <a:pPr indent="450000" lvl="0" marL="0" rtl="0" algn="l">
              <a:lnSpc>
                <a:spcPct val="150000"/>
              </a:lnSpc>
              <a:spcBef>
                <a:spcPts val="0"/>
              </a:spcBef>
              <a:spcAft>
                <a:spcPts val="0"/>
              </a:spcAft>
              <a:buSzPts val="2240"/>
              <a:buNone/>
            </a:pPr>
            <a:r>
              <a:rPr lang="tg-Cyrl-TJ">
                <a:solidFill>
                  <a:schemeClr val="dk1"/>
                </a:solidFill>
                <a:latin typeface="Times New Roman"/>
                <a:ea typeface="Times New Roman"/>
                <a:cs typeface="Times New Roman"/>
                <a:sym typeface="Times New Roman"/>
              </a:rPr>
              <a:t>S= I+ NX; I- S-ҳисоби гардиши сармояи тавозуни пардохтӣ мебошад.</a:t>
            </a:r>
            <a:endParaRPr>
              <a:solidFill>
                <a:schemeClr val="dk1"/>
              </a:solidFill>
              <a:latin typeface="Times New Roman"/>
              <a:ea typeface="Times New Roman"/>
              <a:cs typeface="Times New Roman"/>
              <a:sym typeface="Times New Roman"/>
            </a:endParaRPr>
          </a:p>
          <a:p>
            <a:pPr indent="450000" lvl="0" marL="0" rtl="0" algn="l">
              <a:lnSpc>
                <a:spcPct val="150000"/>
              </a:lnSpc>
              <a:spcBef>
                <a:spcPts val="0"/>
              </a:spcBef>
              <a:spcAft>
                <a:spcPts val="0"/>
              </a:spcAft>
              <a:buSzPts val="2240"/>
              <a:buNone/>
            </a:pPr>
            <a:r>
              <a:rPr lang="tg-Cyrl-TJ">
                <a:solidFill>
                  <a:schemeClr val="dk1"/>
                </a:solidFill>
                <a:latin typeface="Times New Roman"/>
                <a:ea typeface="Times New Roman"/>
                <a:cs typeface="Times New Roman"/>
                <a:sym typeface="Times New Roman"/>
              </a:rPr>
              <a:t>Дар ҳолати тавозуни I- S мусбат будан ва E-IM манфӣ будан, давлат маҷбур аст, ки аз берун қарз гирад.</a:t>
            </a:r>
            <a:endParaRPr>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edge/>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lnSpc>
                <a:spcPct val="120000"/>
              </a:lnSpc>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r>
              <a:rPr b="1" i="1" lang="tg-Cyrl-TJ" sz="2800">
                <a:solidFill>
                  <a:srgbClr val="FF0000"/>
                </a:solidFill>
                <a:latin typeface="Times New Roman"/>
                <a:ea typeface="Times New Roman"/>
                <a:cs typeface="Times New Roman"/>
                <a:sym typeface="Times New Roman"/>
              </a:rPr>
              <a:t> </a:t>
            </a:r>
            <a:endParaRPr b="1" sz="45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 аҳамияти муҳим доранд, зеро тиҷорати байналмилалӣ талаб менамояд, ки корхонаҳо мувофиқи қонунҳои байналмилалӣ ва миллӣ амал кунанд ва мутахассисон барои ҳалли масоили ҳуқуқии байналмилалӣ, андоз ва дигар масъалаҳои иқтисодӣ омода бошанд. Шаклҳои ҳуқуқию ташкилии асосии корхонаҳо дар тиҷорати беруна ва вазифаҳои онҳоро метавон ба шаклҳои зерин ҷудо намуд:</a:t>
            </a:r>
            <a:endParaRPr sz="2800">
              <a:solidFill>
                <a:schemeClr val="dk1"/>
              </a:solidFill>
              <a:latin typeface="Times New Roman"/>
              <a:ea typeface="Times New Roman"/>
              <a:cs typeface="Times New Roman"/>
              <a:sym typeface="Times New Roman"/>
            </a:endParaRPr>
          </a:p>
        </p:txBody>
      </p:sp>
    </p:spTree>
  </p:cSld>
  <p:clrMapOvr>
    <a:masterClrMapping/>
  </p:clrMapOvr>
  <p:transition>
    <p:strips dir="ld"/>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lnSpc>
                <a:spcPct val="120000"/>
              </a:lnSpc>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r>
              <a:rPr b="1" i="1" lang="tg-Cyrl-TJ" sz="2800">
                <a:solidFill>
                  <a:srgbClr val="FF0000"/>
                </a:solidFill>
                <a:latin typeface="Times New Roman"/>
                <a:ea typeface="Times New Roman"/>
                <a:cs typeface="Times New Roman"/>
                <a:sym typeface="Times New Roman"/>
              </a:rPr>
              <a:t> </a:t>
            </a:r>
            <a:endParaRPr b="1" sz="2800">
              <a:latin typeface="Times New Roman"/>
              <a:ea typeface="Times New Roman"/>
              <a:cs typeface="Times New Roman"/>
              <a:sym typeface="Times New Roman"/>
            </a:endParaRPr>
          </a:p>
          <a:p>
            <a:pPr indent="450000" lvl="0" marL="0" rtl="0" algn="ctr">
              <a:lnSpc>
                <a:spcPct val="150000"/>
              </a:lnSpc>
              <a:spcBef>
                <a:spcPts val="0"/>
              </a:spcBef>
              <a:spcAft>
                <a:spcPts val="0"/>
              </a:spcAft>
              <a:buSzPts val="1960"/>
              <a:buNone/>
            </a:pPr>
            <a:r>
              <a:rPr lang="tg-Cyrl-TJ" sz="2800">
                <a:latin typeface="Times New Roman"/>
                <a:ea typeface="Times New Roman"/>
                <a:cs typeface="Times New Roman"/>
                <a:sym typeface="Times New Roman"/>
              </a:rPr>
              <a:t>	</a:t>
            </a:r>
            <a:r>
              <a:rPr lang="tg-Cyrl-TJ" sz="2000">
                <a:solidFill>
                  <a:schemeClr val="dk1"/>
                </a:solidFill>
                <a:latin typeface="Times New Roman"/>
                <a:ea typeface="Times New Roman"/>
                <a:cs typeface="Times New Roman"/>
                <a:sym typeface="Times New Roman"/>
              </a:rPr>
              <a:t>Шаклҳои ҳуқуқии корхонаҳо:</a:t>
            </a:r>
            <a:endParaRPr/>
          </a:p>
          <a:p>
            <a:pPr indent="450000" lvl="0" marL="0" rtl="0" algn="just">
              <a:lnSpc>
                <a:spcPct val="15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А) Корхонаҳои хусусӣ – корхонаҳое, ки ба як ё якчанд шахсони ҳуқуқӣ ва ё физикӣ вобастаанд ва ҳамчун субъектҳои мустақили ҳуқуқӣ амал мекунанд.</a:t>
            </a:r>
            <a:endParaRPr sz="22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Б) Корхонаҳои саҳомӣ – корхонаҳое, ки дар онҳо саҳмияҳо ба фурӯш гузошта мешаванд ва соҳибони саҳмияҳо соҳиби ҳуқуқи муайян дар идоракунӣ ва бахшидани фоида мебошанд.</a:t>
            </a:r>
            <a:endParaRPr sz="22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lnSpc>
                <a:spcPct val="120000"/>
              </a:lnSpc>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r>
              <a:rPr b="1" i="1" lang="tg-Cyrl-TJ" sz="2800">
                <a:solidFill>
                  <a:srgbClr val="FF0000"/>
                </a:solidFill>
                <a:latin typeface="Times New Roman"/>
                <a:ea typeface="Times New Roman"/>
                <a:cs typeface="Times New Roman"/>
                <a:sym typeface="Times New Roman"/>
              </a:rPr>
              <a:t> </a:t>
            </a:r>
            <a:endParaRPr b="1" sz="28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tg-Cyrl-TJ" sz="2800">
                <a:solidFill>
                  <a:schemeClr val="dk1"/>
                </a:solidFill>
                <a:latin typeface="Times New Roman"/>
                <a:ea typeface="Times New Roman"/>
                <a:cs typeface="Times New Roman"/>
                <a:sym typeface="Times New Roman"/>
              </a:rPr>
              <a:t> В) Корхонаҳои давлатӣ - корхонаҳое, ки моликияти давлат аст ва онҳо метавонанд тиҷорати берунаи давлатро роҳандозӣ намоянд.</a:t>
            </a:r>
            <a:endParaRPr sz="28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tg-Cyrl-TJ" sz="2800">
                <a:solidFill>
                  <a:schemeClr val="dk1"/>
                </a:solidFill>
                <a:latin typeface="Times New Roman"/>
                <a:ea typeface="Times New Roman"/>
                <a:cs typeface="Times New Roman"/>
                <a:sym typeface="Times New Roman"/>
              </a:rPr>
              <a:t>Г) Ширкатҳои муштарак - корхонаҳое, ки бо ҳамкорӣ бо ширкатҳои хориҷӣ таъсис ёфтаанд ва дар онҳо шарикон саҳмияҳо доранд. </a:t>
            </a:r>
            <a:endParaRPr sz="28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lnSpc>
                <a:spcPct val="120000"/>
              </a:lnSpc>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r>
              <a:rPr b="1" i="1" lang="tg-Cyrl-TJ" sz="2800">
                <a:solidFill>
                  <a:srgbClr val="FF0000"/>
                </a:solidFill>
                <a:latin typeface="Times New Roman"/>
                <a:ea typeface="Times New Roman"/>
                <a:cs typeface="Times New Roman"/>
                <a:sym typeface="Times New Roman"/>
              </a:rPr>
              <a:t> </a:t>
            </a:r>
            <a:endParaRPr b="1" sz="28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tg-Cyrl-TJ" sz="2800">
                <a:latin typeface="Times"/>
                <a:ea typeface="Times"/>
                <a:cs typeface="Times"/>
                <a:sym typeface="Times"/>
              </a:rPr>
              <a:t>	</a:t>
            </a:r>
            <a:r>
              <a:rPr b="1" lang="tg-Cyrl-TJ" sz="2000">
                <a:latin typeface="Times New Roman"/>
                <a:ea typeface="Times New Roman"/>
                <a:cs typeface="Times New Roman"/>
                <a:sym typeface="Times New Roman"/>
              </a:rPr>
              <a:t>2. Вазифаи корхонаҳо зимни амалисозии тиҷорати беруна:</a:t>
            </a:r>
            <a:endParaRPr b="1" sz="20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А) Таҳияи стратегияи тиҷоратӣ – ба корхона лозим аст, ки стратегияи дуруст ва самаранок барои ворид гардидан ба бозори ҷаҳонӣ ва иштирок дар тиҷорати беруна таҳия мегарданд.</a:t>
            </a:r>
            <a:endParaRPr sz="20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Б) Риояи қонунгузории байналмилалӣ – корхонаҳо бояд қонунҳо ва талаботи байналмилалӣ, аз ҷумла шартномаҳои байналмилалӣ, андозбандии тиҷорати байналмилалӣ ва ҳуқуқи гумрукиро риоя намоянд.</a:t>
            </a:r>
            <a:endParaRPr sz="2400">
              <a:solidFill>
                <a:schemeClr val="dk1"/>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lnSpc>
                <a:spcPct val="120000"/>
              </a:lnSpc>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r>
              <a:rPr b="1" i="1" lang="tg-Cyrl-TJ" sz="2800">
                <a:solidFill>
                  <a:srgbClr val="FF0000"/>
                </a:solidFill>
                <a:latin typeface="Times New Roman"/>
                <a:ea typeface="Times New Roman"/>
                <a:cs typeface="Times New Roman"/>
                <a:sym typeface="Times New Roman"/>
              </a:rPr>
              <a:t> </a:t>
            </a:r>
            <a:endParaRPr b="1" sz="2800">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В) Ташкил ва роҳандозии равандҳои логистикӣ – ин вазифа ба он дахл дорад, ки корхонаҳо бояд равандҳои интиқоли маҳсулот ва хидматҳоро байни давлатҳо ба тариқи самаранок ва мувофиқ бо қонқнгузорӣ идора намоянд.</a:t>
            </a:r>
            <a:endParaRPr sz="22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Г) Таҳлил ва омӯзиши бозор – корхонаҳо бояд бозорҳои байналмилалиро таҳлил намоянд ва таҳқиқоти маркетингиро барои дарк кардани эҳтиёҷот ва тарзи рафтори ва ҳуқуқи гумрукиро риоя намоянд.</a:t>
            </a:r>
            <a:endParaRPr sz="22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ru"/>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r>
              <a:rPr b="1" i="1" lang="tg-Cyrl-TJ" sz="2800">
                <a:solidFill>
                  <a:srgbClr val="FF0000"/>
                </a:solidFill>
                <a:latin typeface="Times New Roman"/>
                <a:ea typeface="Times New Roman"/>
                <a:cs typeface="Times New Roman"/>
                <a:sym typeface="Times New Roman"/>
              </a:rPr>
              <a:t> </a:t>
            </a:r>
            <a:endParaRPr/>
          </a:p>
          <a:p>
            <a:pPr indent="450000" lvl="0" marL="0" rtl="0" algn="just">
              <a:lnSpc>
                <a:spcPct val="16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Д) Риояи шартномаҳо ва талаботи гумрукӣ - корхонаҳо бояд шартномаҳои байналмилалии тиҷоратӣ, ба монанди шартномаҳои харид ва фурӯш, шартномаҳои нақлиёт ва интиқол ва ҳатто шартномаҳои иттилоотиро иҷро намоянд.</a:t>
            </a:r>
            <a:endParaRPr sz="2200">
              <a:solidFill>
                <a:schemeClr val="dk1"/>
              </a:solidFill>
              <a:latin typeface="Times New Roman"/>
              <a:ea typeface="Times New Roman"/>
              <a:cs typeface="Times New Roman"/>
              <a:sym typeface="Times New Roman"/>
            </a:endParaRPr>
          </a:p>
          <a:p>
            <a:pPr indent="450000" lvl="0" marL="0" rtl="0" algn="just">
              <a:lnSpc>
                <a:spcPct val="16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Вазифаҳои болоӣ, ки дар амалисозии тиҷорати беруна ба корхонаҳо вобастаанд, инчунин аз соҳаи фаъолият ва хосиятҳои муайяни иқтисодии давлат ва бозорҳо фарқ мекунанд.</a:t>
            </a:r>
            <a:endParaRPr sz="22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blinds dir="ver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rPr b="1" lang="tg-Cyrl-TJ" sz="2800">
                <a:latin typeface="Times New Roman"/>
                <a:ea typeface="Times New Roman"/>
                <a:cs typeface="Times New Roman"/>
                <a:sym typeface="Times New Roman"/>
              </a:rPr>
              <a:t>Сохтори корхона вобаста аз навъ ё шакли корхона: </a:t>
            </a:r>
            <a:endParaRPr sz="2800">
              <a:latin typeface="Times New Roman"/>
              <a:ea typeface="Times New Roman"/>
              <a:cs typeface="Times New Roman"/>
              <a:sym typeface="Times New Roman"/>
            </a:endParaRPr>
          </a:p>
          <a:p>
            <a:pPr indent="-342900" lvl="0" marL="342900" rtl="0" algn="just">
              <a:lnSpc>
                <a:spcPct val="150000"/>
              </a:lnSpc>
              <a:spcBef>
                <a:spcPts val="560"/>
              </a:spcBef>
              <a:spcAft>
                <a:spcPts val="0"/>
              </a:spcAft>
              <a:buSzPts val="1960"/>
              <a:buFont typeface="Arial"/>
              <a:buChar char="•"/>
            </a:pPr>
            <a:r>
              <a:rPr lang="tg-Cyrl-TJ" sz="2800">
                <a:solidFill>
                  <a:schemeClr val="dk1"/>
                </a:solidFill>
                <a:latin typeface="Times New Roman"/>
                <a:ea typeface="Times New Roman"/>
                <a:cs typeface="Times New Roman"/>
                <a:sym typeface="Times New Roman"/>
              </a:rPr>
              <a:t>корхонаҳои истеҳсоливу хизматрасонӣ </a:t>
            </a:r>
            <a:endParaRPr sz="2800">
              <a:solidFill>
                <a:schemeClr val="dk1"/>
              </a:solidFill>
              <a:latin typeface="Times New Roman"/>
              <a:ea typeface="Times New Roman"/>
              <a:cs typeface="Times New Roman"/>
              <a:sym typeface="Times New Roman"/>
            </a:endParaRPr>
          </a:p>
          <a:p>
            <a:pPr indent="-342900" lvl="0" marL="342900" rtl="0" algn="just">
              <a:lnSpc>
                <a:spcPct val="150000"/>
              </a:lnSpc>
              <a:spcBef>
                <a:spcPts val="560"/>
              </a:spcBef>
              <a:spcAft>
                <a:spcPts val="0"/>
              </a:spcAft>
              <a:buSzPts val="1960"/>
              <a:buFont typeface="Arial"/>
              <a:buChar char="•"/>
            </a:pPr>
            <a:r>
              <a:rPr lang="tg-Cyrl-TJ" sz="2800">
                <a:solidFill>
                  <a:schemeClr val="dk1"/>
                </a:solidFill>
                <a:latin typeface="Times New Roman"/>
                <a:ea typeface="Times New Roman"/>
                <a:cs typeface="Times New Roman"/>
                <a:sym typeface="Times New Roman"/>
              </a:rPr>
              <a:t>корхонаҳое, ки ба фаъолияти миёнаравӣ машғуланд </a:t>
            </a:r>
            <a:endParaRPr sz="2800">
              <a:solidFill>
                <a:schemeClr val="dk1"/>
              </a:solidFill>
              <a:latin typeface="Times New Roman"/>
              <a:ea typeface="Times New Roman"/>
              <a:cs typeface="Times New Roman"/>
              <a:sym typeface="Times New Roman"/>
            </a:endParaRPr>
          </a:p>
          <a:p>
            <a:pPr indent="-342900" lvl="0" marL="342900" rtl="0" algn="just">
              <a:lnSpc>
                <a:spcPct val="150000"/>
              </a:lnSpc>
              <a:spcBef>
                <a:spcPts val="560"/>
              </a:spcBef>
              <a:spcAft>
                <a:spcPts val="0"/>
              </a:spcAft>
              <a:buSzPts val="1960"/>
              <a:buFont typeface="Arial"/>
              <a:buChar char="•"/>
            </a:pPr>
            <a:r>
              <a:rPr lang="tg-Cyrl-TJ" sz="2800">
                <a:solidFill>
                  <a:schemeClr val="dk1"/>
                </a:solidFill>
                <a:latin typeface="Times New Roman"/>
                <a:ea typeface="Times New Roman"/>
                <a:cs typeface="Times New Roman"/>
                <a:sym typeface="Times New Roman"/>
              </a:rPr>
              <a:t>корхонаҳои лизингӣ (иҷоравӣ), ширкату консернҳо, ассосиатсия, ҷамъиятҳои саҳомӣ, ширкатҳои холдингӣ.</a:t>
            </a:r>
            <a:endParaRPr sz="2800">
              <a:solidFill>
                <a:schemeClr val="dk1"/>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ld"/>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rPr b="1" lang="tg-Cyrl-TJ" sz="2800">
                <a:latin typeface="Times New Roman"/>
                <a:ea typeface="Times New Roman"/>
                <a:cs typeface="Times New Roman"/>
                <a:sym typeface="Times New Roman"/>
              </a:rPr>
              <a:t>Шаклҳои фаъолияти берунаи корхонаҳо: </a:t>
            </a:r>
            <a:endParaRPr sz="2800">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540"/>
              <a:buFont typeface="Arial"/>
              <a:buChar char="•"/>
            </a:pPr>
            <a:r>
              <a:rPr lang="tg-Cyrl-TJ" sz="2200">
                <a:solidFill>
                  <a:schemeClr val="dk1"/>
                </a:solidFill>
                <a:latin typeface="Times New Roman"/>
                <a:ea typeface="Times New Roman"/>
                <a:cs typeface="Times New Roman"/>
                <a:sym typeface="Times New Roman"/>
              </a:rPr>
              <a:t>Фаъолияти иқтисодиву тиҷоратии мустақим</a:t>
            </a:r>
            <a:endParaRPr sz="22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540"/>
              <a:buFont typeface="Arial"/>
              <a:buChar char="•"/>
            </a:pPr>
            <a:r>
              <a:rPr lang="tg-Cyrl-TJ" sz="2200">
                <a:solidFill>
                  <a:schemeClr val="dk1"/>
                </a:solidFill>
                <a:latin typeface="Times New Roman"/>
                <a:ea typeface="Times New Roman"/>
                <a:cs typeface="Times New Roman"/>
                <a:sym typeface="Times New Roman"/>
              </a:rPr>
              <a:t>Фаъолияти иқтисодиву тиҷоратии ғайримустақим </a:t>
            </a:r>
            <a:endParaRPr sz="22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Таъсисдиҳии шӯъбаҳои робитаҳои иқтисодии хориҷӣ ва баргузории тадқиқотҳои маркетингӣ, омӯзиши хусусияти истеъмолии мол ва хусусиятҳои истеҳсолии мол имконият медиҳад, ки доир ба роҳу усулҳои баромадан ба бозорҳои беруна қарорҳои муфид қабул карда шаванд.</a:t>
            </a:r>
            <a:endParaRPr sz="22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endParaRPr b="1" i="1" sz="28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Аз ҷумла, оид ба бунёди шабакаи хусусии фурӯши мол дар хориҷа, истифодаи миёнаравҳои тиҷоратӣ ва фурӯш, ташкили истеҳсолоти худи дар хориҷа хулосаи зарурӣ бароварда мешавад.</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680"/>
              <a:buNone/>
            </a:pPr>
            <a:r>
              <a:rPr lang="tg-Cyrl-TJ" sz="2400">
                <a:solidFill>
                  <a:schemeClr val="dk1"/>
                </a:solidFill>
                <a:latin typeface="Times New Roman"/>
                <a:ea typeface="Times New Roman"/>
                <a:cs typeface="Times New Roman"/>
                <a:sym typeface="Times New Roman"/>
              </a:rPr>
              <a:t>Корхона ин воҳиди истеҳсолиест, ки дорои иқтидори истеҳсоливу техникӣ буда, аз лиҳози шакли ташкиливу маъмурӣ ва хоҷагидорӣ мустақил мебошад. Корхона занҷираи асосии фаъолияти иқтисоди берунӣ ба ҳисоб меравад.</a:t>
            </a:r>
            <a:endParaRPr sz="24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3"/>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a:t>
            </a:r>
            <a:endParaRPr b="1" i="1" sz="28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lang="tg-Cyrl-TJ" sz="2800"/>
              <a:t> </a:t>
            </a:r>
            <a:r>
              <a:rPr lang="tg-Cyrl-TJ" sz="2200">
                <a:solidFill>
                  <a:schemeClr val="dk1"/>
                </a:solidFill>
                <a:latin typeface="Times New Roman"/>
                <a:ea typeface="Times New Roman"/>
                <a:cs typeface="Times New Roman"/>
                <a:sym typeface="Times New Roman"/>
              </a:rPr>
              <a:t>Фаъолияти иқтисоди берунаи корхона ҳам барои корхона ва ҳам барои давлат манфиатовар мебошад. Аз ҷумла, баромадани корхона ба бозори беруна ва истифодаи самараноки имкониятҳои он омили ҳавасмандии рушди фаъолият гардида, ба устуворшавии иқтисоди миллӣ иловатан мусоидат менамояд. Инчунин, ҳамкорон аз кишварҳои гуногун ба рушди соҳибкорӣ, болоравии сатҳи техникиву технологии он ва рушди иқтисодӣ мусоидат менамоянд.</a:t>
            </a:r>
            <a:endParaRPr sz="22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 </a:t>
            </a:r>
            <a:endParaRPr/>
          </a:p>
          <a:p>
            <a:pPr indent="450000" lvl="0" marL="0" rtl="0" algn="just">
              <a:lnSpc>
                <a:spcPct val="150000"/>
              </a:lnSpc>
              <a:spcBef>
                <a:spcPts val="0"/>
              </a:spcBef>
              <a:spcAft>
                <a:spcPts val="0"/>
              </a:spcAft>
              <a:buSzPts val="1820"/>
              <a:buNone/>
            </a:pPr>
            <a:r>
              <a:rPr lang="tg-Cyrl-TJ" sz="2600">
                <a:solidFill>
                  <a:schemeClr val="dk1"/>
                </a:solidFill>
                <a:latin typeface="Times New Roman"/>
                <a:ea typeface="Times New Roman"/>
                <a:cs typeface="Times New Roman"/>
                <a:sym typeface="Times New Roman"/>
              </a:rPr>
              <a:t>Рақобат дар бозорҳои беруна ба истеҳсоли молҳои сифатан баланд мусоидат мекунад.</a:t>
            </a:r>
            <a:endParaRPr sz="26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820"/>
              <a:buNone/>
            </a:pPr>
            <a:r>
              <a:rPr lang="tg-Cyrl-TJ" sz="2600">
                <a:solidFill>
                  <a:schemeClr val="dk1"/>
                </a:solidFill>
                <a:latin typeface="Times New Roman"/>
                <a:ea typeface="Times New Roman"/>
                <a:cs typeface="Times New Roman"/>
                <a:sym typeface="Times New Roman"/>
              </a:rPr>
              <a:t>Бинобар ин, фаъолияти иқтисоди берунаи кишвар ин сиёсати мақсадноке, ки барои пешбурди тиҷорати молу хизматрасониҳои ватанӣ дар бозорҳои ҷаҳонӣ бо мақсади ноилшавӣ ба тавозуни пардохтии фаъол ва некуаҳволии сокинон мебошад.</a:t>
            </a:r>
            <a:endParaRPr sz="26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ru"/>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 </a:t>
            </a:r>
            <a:endParaRPr/>
          </a:p>
          <a:p>
            <a:pPr indent="-342900" lvl="0" marL="342900" rtl="0" algn="ctr">
              <a:spcBef>
                <a:spcPts val="560"/>
              </a:spcBef>
              <a:spcAft>
                <a:spcPts val="0"/>
              </a:spcAft>
              <a:buSzPts val="1960"/>
              <a:buNone/>
            </a:pPr>
            <a:r>
              <a:rPr b="1" lang="tg-Cyrl-TJ" sz="2800">
                <a:latin typeface="Times New Roman"/>
                <a:ea typeface="Times New Roman"/>
                <a:cs typeface="Times New Roman"/>
                <a:sym typeface="Times New Roman"/>
              </a:rPr>
              <a:t>Шартҳои ҳатмии баромадани корхона ба бозорҳои ҷаҳонӣ иборат аст:</a:t>
            </a:r>
            <a:endParaRPr sz="2800">
              <a:latin typeface="Times New Roman"/>
              <a:ea typeface="Times New Roman"/>
              <a:cs typeface="Times New Roman"/>
              <a:sym typeface="Times New Roman"/>
            </a:endParaRPr>
          </a:p>
          <a:p>
            <a:pPr indent="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А) Таъмини пешбурди мол аз фурӯшанда ба харидор;</a:t>
            </a:r>
            <a:endParaRPr sz="20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Б) Саривақт расонидани хизматрасониҳои нақлиётиву молрасонӣ, суғуртавию бонкӣ;</a:t>
            </a:r>
            <a:endParaRPr sz="20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В) Оид ба таъмини амалиётҳои пардохту ҳисоббаробаркунӣ;</a:t>
            </a:r>
            <a:endParaRPr sz="20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Г) Оид ба ҷамъоварӣ ва таҳлили иттилоотӣ тиҷоратӣ ва асъориву молиявӣ доир ба конюнктура (вазъи ташаккулёбии нархҳо) – и бозорҳои берунаи молию молиявӣ</a:t>
            </a:r>
            <a:endParaRPr sz="20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in"/>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 </a:t>
            </a:r>
            <a:endParaRPr/>
          </a:p>
          <a:p>
            <a:pPr indent="-342900" lvl="0" marL="342900" rtl="0" algn="ctr">
              <a:spcBef>
                <a:spcPts val="640"/>
              </a:spcBef>
              <a:spcAft>
                <a:spcPts val="0"/>
              </a:spcAft>
              <a:buSzPts val="2240"/>
              <a:buNone/>
            </a:pPr>
            <a:r>
              <a:rPr lang="tg-Cyrl-TJ">
                <a:solidFill>
                  <a:schemeClr val="dk1"/>
                </a:solidFill>
                <a:latin typeface="Times New Roman"/>
                <a:ea typeface="Times New Roman"/>
                <a:cs typeface="Times New Roman"/>
                <a:sym typeface="Times New Roman"/>
              </a:rPr>
              <a:t>Ҳамин тавр, функсияҳои асосии корхона зимни тиҷорати беруна иборат аз:</a:t>
            </a:r>
            <a:endParaRPr sz="2800">
              <a:solidFill>
                <a:schemeClr val="dk1"/>
              </a:solidFill>
              <a:latin typeface="Times New Roman"/>
              <a:ea typeface="Times New Roman"/>
              <a:cs typeface="Times New Roman"/>
              <a:sym typeface="Times New Roman"/>
            </a:endParaRPr>
          </a:p>
          <a:p>
            <a:pPr indent="-457200" lvl="1" marL="457200" rtl="0" algn="just">
              <a:lnSpc>
                <a:spcPct val="150000"/>
              </a:lnSpc>
              <a:spcBef>
                <a:spcPts val="0"/>
              </a:spcBef>
              <a:spcAft>
                <a:spcPts val="0"/>
              </a:spcAft>
              <a:buSzPts val="1400"/>
              <a:buFont typeface="Arial"/>
              <a:buChar char="•"/>
            </a:pPr>
            <a:r>
              <a:rPr lang="tg-Cyrl-TJ" sz="2000">
                <a:solidFill>
                  <a:schemeClr val="dk1"/>
                </a:solidFill>
                <a:latin typeface="Times New Roman"/>
                <a:ea typeface="Times New Roman"/>
                <a:cs typeface="Times New Roman"/>
                <a:sym typeface="Times New Roman"/>
              </a:rPr>
              <a:t>истеҳсоливу хоҷагидорӣ (интихоби стратегияи содиротӣ, истеҳсоли маҳсулоти содиротӣ, кор ва хизматрасонӣ, робитаҳои истеҳсолӣ бо шарикони дохилӣ); </a:t>
            </a:r>
            <a:endParaRPr sz="1800">
              <a:solidFill>
                <a:schemeClr val="dk1"/>
              </a:solidFill>
              <a:latin typeface="Times New Roman"/>
              <a:ea typeface="Times New Roman"/>
              <a:cs typeface="Times New Roman"/>
              <a:sym typeface="Times New Roman"/>
            </a:endParaRPr>
          </a:p>
          <a:p>
            <a:pPr indent="-457200" lvl="1" marL="457200" rtl="0" algn="just">
              <a:lnSpc>
                <a:spcPct val="150000"/>
              </a:lnSpc>
              <a:spcBef>
                <a:spcPts val="0"/>
              </a:spcBef>
              <a:spcAft>
                <a:spcPts val="0"/>
              </a:spcAft>
              <a:buSzPts val="1400"/>
              <a:buFont typeface="Arial"/>
              <a:buChar char="•"/>
            </a:pPr>
            <a:r>
              <a:rPr lang="tg-Cyrl-TJ" sz="2000">
                <a:solidFill>
                  <a:schemeClr val="dk1"/>
                </a:solidFill>
                <a:latin typeface="Times New Roman"/>
                <a:ea typeface="Times New Roman"/>
                <a:cs typeface="Times New Roman"/>
                <a:sym typeface="Times New Roman"/>
              </a:rPr>
              <a:t>ташкиливу иқтисодӣ (интихоби шакл ва усулҳои фаъолият дар бозорҳои беруна, ҷараёни баромадан ба бозори беруна, банақшагирии амалиётҳои савдои беруна, ташкили рекламаву таблиғот);</a:t>
            </a:r>
            <a:endParaRPr sz="44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1960"/>
              <a:buNone/>
            </a:pPr>
            <a:r>
              <a:rPr b="1" lang="tg-Cyrl-TJ" sz="2800">
                <a:solidFill>
                  <a:srgbClr val="FF0000"/>
                </a:solidFill>
                <a:latin typeface="Times New Roman"/>
                <a:ea typeface="Times New Roman"/>
                <a:cs typeface="Times New Roman"/>
                <a:sym typeface="Times New Roman"/>
              </a:rPr>
              <a:t>Шаклҳои ҳуқуқию ташкилии сохтори корхонаҳо ва функсияҳои он зимни амалисозии тиҷорати беруна </a:t>
            </a:r>
            <a:endParaRPr/>
          </a:p>
          <a:p>
            <a:pPr indent="-457200" lvl="1" marL="457200" rtl="0" algn="just">
              <a:lnSpc>
                <a:spcPct val="150000"/>
              </a:lnSpc>
              <a:spcBef>
                <a:spcPts val="0"/>
              </a:spcBef>
              <a:spcAft>
                <a:spcPts val="0"/>
              </a:spcAft>
              <a:buSzPts val="1960"/>
              <a:buFont typeface="Arial"/>
              <a:buChar char="•"/>
            </a:pPr>
            <a:r>
              <a:rPr lang="tg-Cyrl-TJ">
                <a:solidFill>
                  <a:schemeClr val="dk1"/>
                </a:solidFill>
                <a:latin typeface="Times New Roman"/>
                <a:ea typeface="Times New Roman"/>
                <a:cs typeface="Times New Roman"/>
                <a:sym typeface="Times New Roman"/>
              </a:rPr>
              <a:t>тиҷоратӣ (қарордодҳои савдои беруна – содиротӣ ва воридотӣ, инчунин амалиётҳои ёрирасон – нақлиётӣ, суғуртакунонӣ ва асъориву молиявӣ ва қарзӣ). </a:t>
            </a:r>
            <a:endParaRPr sz="2400">
              <a:solidFill>
                <a:schemeClr val="dk1"/>
              </a:solidFill>
              <a:latin typeface="Times New Roman"/>
              <a:ea typeface="Times New Roman"/>
              <a:cs typeface="Times New Roman"/>
              <a:sym typeface="Times New Roman"/>
            </a:endParaRPr>
          </a:p>
          <a:p>
            <a:pPr indent="457200" lvl="1" marL="0" rtl="0" algn="just">
              <a:lnSpc>
                <a:spcPct val="150000"/>
              </a:lnSpc>
              <a:spcBef>
                <a:spcPts val="0"/>
              </a:spcBef>
              <a:spcAft>
                <a:spcPts val="0"/>
              </a:spcAft>
              <a:buSzPts val="1960"/>
              <a:buNone/>
            </a:pPr>
            <a:r>
              <a:rPr lang="tg-Cyrl-TJ">
                <a:solidFill>
                  <a:schemeClr val="dk1"/>
                </a:solidFill>
                <a:latin typeface="Times New Roman"/>
                <a:ea typeface="Times New Roman"/>
                <a:cs typeface="Times New Roman"/>
                <a:sym typeface="Times New Roman"/>
              </a:rPr>
              <a:t>Ҳамаи ин вазифаҳо якҷо бо амалиётҳои ба онҳо дохилшаванда маҷмӯи элементҳои фаъолияти иқтисоди берунаи корхона ба ҳисоб мераванд.</a:t>
            </a:r>
            <a:endParaRPr b="1" i="1" sz="5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240"/>
              <a:buNone/>
            </a:pPr>
            <a:r>
              <a:rPr b="1" lang="tg-Cyrl-TJ">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a:t>
            </a:r>
            <a:endParaRPr/>
          </a:p>
          <a:p>
            <a:pPr indent="630555" lvl="0" marL="342900" rtl="0" algn="just">
              <a:lnSpc>
                <a:spcPct val="150000"/>
              </a:lnSpc>
              <a:spcBef>
                <a:spcPts val="440"/>
              </a:spcBef>
              <a:spcAft>
                <a:spcPts val="0"/>
              </a:spcAft>
              <a:buSzPts val="1540"/>
              <a:buNone/>
            </a:pPr>
            <a:r>
              <a:rPr lang="tg-Cyrl-TJ" sz="2200">
                <a:solidFill>
                  <a:schemeClr val="dk1"/>
                </a:solidFill>
                <a:latin typeface="Times New Roman"/>
                <a:ea typeface="Times New Roman"/>
                <a:cs typeface="Times New Roman"/>
                <a:sym typeface="Times New Roman"/>
              </a:rPr>
              <a:t>Шаклҳои ташкилии фаъолияти иқтисодии хориҷӣ дар сатҳи корхона ба муносибат ва ҳамкории байни корхонаҳои ватанӣ ва хориҷӣ ишора менамояд. Ин шаклҳо метавонад мухталиф бошанд, ки вобаста ба стратегияи тиҷоратӣ ва ҳадафҳои корхона, инчунин хати фаъолияти иқтисодӣ, муайян карда мешаванд. Ба таври умум, шаклҳои асосии ташкили фаъолияти иқтисодии хориҷӣ дар сатҳи корхонаҳо инҳо ба шумор мераванд:</a:t>
            </a:r>
            <a:endParaRPr b="1" sz="22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orient="vert" dir="in"/>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240"/>
              <a:buNone/>
            </a:pPr>
            <a:r>
              <a:rPr b="1" lang="tg-Cyrl-TJ">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a:t>
            </a:r>
            <a:endParaRPr/>
          </a:p>
          <a:p>
            <a:pPr indent="-88900" lvl="0" marL="0" rtl="0" algn="just">
              <a:lnSpc>
                <a:spcPct val="170000"/>
              </a:lnSpc>
              <a:spcBef>
                <a:spcPts val="0"/>
              </a:spcBef>
              <a:spcAft>
                <a:spcPts val="0"/>
              </a:spcAft>
              <a:buSzPts val="1400"/>
              <a:buFont typeface="Libre Franklin Medium"/>
              <a:buAutoNum type="arabicPeriod"/>
            </a:pPr>
            <a:r>
              <a:rPr lang="tg-Cyrl-TJ" sz="2000">
                <a:solidFill>
                  <a:schemeClr val="dk1"/>
                </a:solidFill>
                <a:latin typeface="Times New Roman"/>
                <a:ea typeface="Times New Roman"/>
                <a:cs typeface="Times New Roman"/>
                <a:sym typeface="Times New Roman"/>
              </a:rPr>
              <a:t>Экспорт ва импорт – ин шакли фаъолияти иқтисодӣ дар сатҳи корхона бо содирот ва воридоти молу маҳсулот вобаста мебошад. Корхонаҳо метавонанд маҳсулотҳои хешро ба дигар кишварҳо содирот намоянд ё маҳсулотҳои хориҷиро ворид кунанд.</a:t>
            </a:r>
            <a:endParaRPr sz="2000">
              <a:solidFill>
                <a:schemeClr val="dk1"/>
              </a:solidFill>
              <a:latin typeface="Times New Roman"/>
              <a:ea typeface="Times New Roman"/>
              <a:cs typeface="Times New Roman"/>
              <a:sym typeface="Times New Roman"/>
            </a:endParaRPr>
          </a:p>
          <a:p>
            <a:pPr indent="-88900" lvl="0" marL="0" rtl="0" algn="just">
              <a:lnSpc>
                <a:spcPct val="170000"/>
              </a:lnSpc>
              <a:spcBef>
                <a:spcPts val="0"/>
              </a:spcBef>
              <a:spcAft>
                <a:spcPts val="0"/>
              </a:spcAft>
              <a:buSzPts val="1400"/>
              <a:buFont typeface="Libre Franklin Medium"/>
              <a:buAutoNum type="arabicPeriod"/>
            </a:pPr>
            <a:r>
              <a:rPr lang="tg-Cyrl-TJ" sz="2000">
                <a:solidFill>
                  <a:schemeClr val="dk1"/>
                </a:solidFill>
                <a:latin typeface="Times New Roman"/>
                <a:ea typeface="Times New Roman"/>
                <a:cs typeface="Times New Roman"/>
                <a:sym typeface="Times New Roman"/>
              </a:rPr>
              <a:t>Созишномаҳои ҳамкории стратегӣ - ин шакл дар бар мегирад ҳамкориҳои дарозмуддат байни корхонаҳо, ки боиси татбиқи лоиҳаҳои муштарка ва ё дигар амалҳо барои баланд бардоштани таъсир ва маҳсулнокии фаъолияти иқтисодӣ мегардад.</a:t>
            </a:r>
            <a:endParaRPr sz="20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ipe dir="u"/>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380"/>
              <a:buNone/>
            </a:pPr>
            <a:r>
              <a:rPr b="1" lang="tg-Cyrl-TJ" sz="3400">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a:t>
            </a:r>
            <a:endParaRPr/>
          </a:p>
          <a:p>
            <a:pPr indent="-450000" lvl="0" marL="450000" rtl="0" algn="just">
              <a:lnSpc>
                <a:spcPct val="150000"/>
              </a:lnSpc>
              <a:spcBef>
                <a:spcPts val="0"/>
              </a:spcBef>
              <a:spcAft>
                <a:spcPts val="0"/>
              </a:spcAft>
              <a:buSzPts val="1610"/>
              <a:buFont typeface="Libre Franklin Medium"/>
              <a:buAutoNum type="arabicPeriod"/>
            </a:pPr>
            <a:r>
              <a:rPr lang="tg-Cyrl-TJ" sz="2300">
                <a:solidFill>
                  <a:schemeClr val="dk1"/>
                </a:solidFill>
                <a:latin typeface="Times New Roman"/>
                <a:ea typeface="Times New Roman"/>
                <a:cs typeface="Times New Roman"/>
                <a:sym typeface="Times New Roman"/>
              </a:rPr>
              <a:t>Ҳамкориҳои техникӣ ва технологӣ – корхонаҳо метавонанд, ҳамкориҳоеро дар соҳаи тадқиқот ва рушди технологӣ ба роҳ монанд, ки ин ба онҳо имкон медиҳад, ки технологияи нав ва маҳсулоти бо сифати баландтарро пешниҳод намоянд.</a:t>
            </a:r>
            <a:endParaRPr sz="23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610"/>
              <a:buFont typeface="Libre Franklin Medium"/>
              <a:buAutoNum type="arabicPeriod"/>
            </a:pPr>
            <a:r>
              <a:rPr lang="tg-Cyrl-TJ" sz="2300">
                <a:solidFill>
                  <a:schemeClr val="dk1"/>
                </a:solidFill>
                <a:latin typeface="Times New Roman"/>
                <a:ea typeface="Times New Roman"/>
                <a:cs typeface="Times New Roman"/>
                <a:sym typeface="Times New Roman"/>
              </a:rPr>
              <a:t>Бозори қарзӣ ва хидматҳои молиявӣ – корхонаҳо метавонанд барои зиёд намудани манбаи молиявии худ дар бозори қарзии байналмилалӣ қарз гиранд ё саҳмияҳои худро фурӯшанд.</a:t>
            </a:r>
            <a:endParaRPr sz="23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240"/>
              <a:buNone/>
            </a:pPr>
            <a:r>
              <a:rPr b="1" lang="tg-Cyrl-TJ">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a:t>
            </a:r>
            <a:endParaRPr/>
          </a:p>
          <a:p>
            <a:pPr indent="450000" lvl="0" marL="0" rtl="0" algn="just">
              <a:lnSpc>
                <a:spcPct val="170000"/>
              </a:lnSpc>
              <a:spcBef>
                <a:spcPts val="0"/>
              </a:spcBef>
              <a:spcAft>
                <a:spcPts val="0"/>
              </a:spcAft>
              <a:buSzPts val="1260"/>
              <a:buNone/>
            </a:pPr>
            <a:r>
              <a:rPr lang="tg-Cyrl-TJ" sz="1800">
                <a:solidFill>
                  <a:schemeClr val="dk1"/>
                </a:solidFill>
                <a:latin typeface="Times New Roman"/>
                <a:ea typeface="Times New Roman"/>
                <a:cs typeface="Times New Roman"/>
                <a:sym typeface="Times New Roman"/>
              </a:rPr>
              <a:t>Ҳамаи ин шаклҳо дар таҳкими нақши корхонаҳо дар иқтисоди ҷаҳонӣ ва бозори хориҷӣ кӯмак мекунанд.  </a:t>
            </a:r>
            <a:endParaRPr sz="1800">
              <a:solidFill>
                <a:schemeClr val="dk1"/>
              </a:solidFill>
              <a:latin typeface="Times New Roman"/>
              <a:ea typeface="Times New Roman"/>
              <a:cs typeface="Times New Roman"/>
              <a:sym typeface="Times New Roman"/>
            </a:endParaRPr>
          </a:p>
          <a:p>
            <a:pPr indent="450000" lvl="0" marL="0" rtl="0" algn="just">
              <a:lnSpc>
                <a:spcPct val="170000"/>
              </a:lnSpc>
              <a:spcBef>
                <a:spcPts val="0"/>
              </a:spcBef>
              <a:spcAft>
                <a:spcPts val="0"/>
              </a:spcAft>
              <a:buSzPts val="1260"/>
              <a:buNone/>
            </a:pPr>
            <a:r>
              <a:rPr b="1" lang="tg-Cyrl-TJ" sz="1800">
                <a:solidFill>
                  <a:schemeClr val="dk1"/>
                </a:solidFill>
                <a:latin typeface="Times New Roman"/>
                <a:ea typeface="Times New Roman"/>
                <a:cs typeface="Times New Roman"/>
                <a:sym typeface="Times New Roman"/>
              </a:rPr>
              <a:t> </a:t>
            </a:r>
            <a:r>
              <a:rPr lang="tg-Cyrl-TJ" sz="1800">
                <a:solidFill>
                  <a:schemeClr val="dk1"/>
                </a:solidFill>
                <a:latin typeface="Times New Roman"/>
                <a:ea typeface="Times New Roman"/>
                <a:cs typeface="Times New Roman"/>
                <a:sym typeface="Times New Roman"/>
              </a:rPr>
              <a:t>Фаъолияти иқтисодии берунаи хар корхона ба он равона гардидааст, ки бо истифода аз захираву имкониятҳои бозорҳои беруна фоидаи бештар ба даст оварда шавад. </a:t>
            </a:r>
            <a:endParaRPr sz="1800">
              <a:solidFill>
                <a:schemeClr val="dk1"/>
              </a:solidFill>
              <a:latin typeface="Times New Roman"/>
              <a:ea typeface="Times New Roman"/>
              <a:cs typeface="Times New Roman"/>
              <a:sym typeface="Times New Roman"/>
            </a:endParaRPr>
          </a:p>
          <a:p>
            <a:pPr indent="450000" lvl="0" marL="0" rtl="0" algn="just">
              <a:lnSpc>
                <a:spcPct val="170000"/>
              </a:lnSpc>
              <a:spcBef>
                <a:spcPts val="0"/>
              </a:spcBef>
              <a:spcAft>
                <a:spcPts val="0"/>
              </a:spcAft>
              <a:buSzPts val="1260"/>
              <a:buNone/>
            </a:pPr>
            <a:r>
              <a:rPr lang="tg-Cyrl-TJ" sz="1800">
                <a:solidFill>
                  <a:schemeClr val="dk1"/>
                </a:solidFill>
                <a:latin typeface="Times New Roman"/>
                <a:ea typeface="Times New Roman"/>
                <a:cs typeface="Times New Roman"/>
                <a:sym typeface="Times New Roman"/>
              </a:rPr>
              <a:t>Барои идоракунии самарабахши Фаъолияти иқтисодии беруна дар сатҳи корхона, сохтори идоракунӣ дорои шароити хос зарур аст. Сохтори ташкилии идоракунии фаъолияти иқтисодии хориҷӣ, пеш аз ҳама, бо мақсад ва вазифаҳои корхона мутобиқ аст.</a:t>
            </a:r>
            <a:endParaRPr sz="1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blinds dir="vert"/>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240"/>
              <a:buNone/>
            </a:pPr>
            <a:r>
              <a:rPr b="1" lang="tg-Cyrl-TJ" sz="3200">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a:t>
            </a:r>
            <a:r>
              <a:rPr b="1" lang="tg-Cyrl-TJ" sz="3000">
                <a:solidFill>
                  <a:srgbClr val="FF0000"/>
                </a:solidFill>
                <a:latin typeface="Times New Roman"/>
                <a:ea typeface="Times New Roman"/>
                <a:cs typeface="Times New Roman"/>
                <a:sym typeface="Times New Roman"/>
              </a:rPr>
              <a:t> </a:t>
            </a:r>
            <a:endParaRPr/>
          </a:p>
          <a:p>
            <a:pPr indent="342900" lvl="0" marL="0" rtl="0" algn="just">
              <a:lnSpc>
                <a:spcPct val="17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Шӯъбаҳо ва хидматҳои функсионалӣ, ки ба кори ширкатҳои махсус ва ташкилотҳои савдои беруна мусоидат мекунанд, метавонанд ба се гурӯҳ тақсим карда шаванд:</a:t>
            </a:r>
            <a:endParaRPr sz="2000">
              <a:solidFill>
                <a:schemeClr val="dk1"/>
              </a:solidFill>
              <a:latin typeface="Times New Roman"/>
              <a:ea typeface="Times New Roman"/>
              <a:cs typeface="Times New Roman"/>
              <a:sym typeface="Times New Roman"/>
            </a:endParaRPr>
          </a:p>
          <a:p>
            <a:pPr indent="342900" lvl="0" marL="0" rtl="0" algn="just">
              <a:lnSpc>
                <a:spcPct val="17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1. Гурӯҳи шӯъбаҳо ва хадамотҳое, ки банақшагириро таъмин мекунанд:</a:t>
            </a:r>
            <a:endParaRPr sz="2000">
              <a:solidFill>
                <a:schemeClr val="dk1"/>
              </a:solidFill>
              <a:latin typeface="Times New Roman"/>
              <a:ea typeface="Times New Roman"/>
              <a:cs typeface="Times New Roman"/>
              <a:sym typeface="Times New Roman"/>
            </a:endParaRPr>
          </a:p>
          <a:p>
            <a:pPr indent="342900" lvl="0" marL="0" rtl="0" algn="just">
              <a:lnSpc>
                <a:spcPct val="17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а) банақшагирӣ ва шӯъбаи иқтисодиёт - банақшагирии фаъолиятҳои тиҷорати хориҷӣ ва мониторинги иҷрои нақша, таҳлили фаъолияти иқтисодии савдои беруна;</a:t>
            </a:r>
            <a:endParaRPr sz="36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3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240"/>
              <a:buNone/>
            </a:pPr>
            <a:r>
              <a:rPr b="1" lang="tg-Cyrl-TJ" sz="3200">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 </a:t>
            </a:r>
            <a:endParaRPr/>
          </a:p>
          <a:p>
            <a:pPr indent="450000" lvl="0" marL="0" rtl="0" algn="just">
              <a:lnSpc>
                <a:spcPct val="170000"/>
              </a:lnSpc>
              <a:spcBef>
                <a:spcPts val="0"/>
              </a:spcBef>
              <a:spcAft>
                <a:spcPts val="0"/>
              </a:spcAft>
              <a:buSzPts val="1260"/>
              <a:buNone/>
            </a:pPr>
            <a:r>
              <a:rPr lang="tg-Cyrl-TJ" sz="1800">
                <a:latin typeface="Times New Roman"/>
                <a:ea typeface="Times New Roman"/>
                <a:cs typeface="Times New Roman"/>
                <a:sym typeface="Times New Roman"/>
              </a:rPr>
              <a:t>б) </a:t>
            </a:r>
            <a:r>
              <a:rPr lang="tg-Cyrl-TJ" sz="1800">
                <a:solidFill>
                  <a:schemeClr val="dk1"/>
                </a:solidFill>
                <a:latin typeface="Times New Roman"/>
                <a:ea typeface="Times New Roman"/>
                <a:cs typeface="Times New Roman"/>
                <a:sym typeface="Times New Roman"/>
              </a:rPr>
              <a:t>шӯъбаи пуливу молиявӣ - банақшагирии асъор ва назорати фаъолияти бонкӣ, муносибатҳои дебитиву кредитӣ ва ҳисоббаробаркунӣ, риояи манфиатҳои савдои беруна дар амалиёти тиҷорати хориҷӣ;</a:t>
            </a:r>
            <a:endParaRPr sz="1800">
              <a:solidFill>
                <a:schemeClr val="dk1"/>
              </a:solidFill>
              <a:latin typeface="Times New Roman"/>
              <a:ea typeface="Times New Roman"/>
              <a:cs typeface="Times New Roman"/>
              <a:sym typeface="Times New Roman"/>
            </a:endParaRPr>
          </a:p>
          <a:p>
            <a:pPr indent="450000" lvl="0" marL="0" rtl="0" algn="just">
              <a:lnSpc>
                <a:spcPct val="170000"/>
              </a:lnSpc>
              <a:spcBef>
                <a:spcPts val="0"/>
              </a:spcBef>
              <a:spcAft>
                <a:spcPts val="0"/>
              </a:spcAft>
              <a:buSzPts val="1260"/>
              <a:buNone/>
            </a:pPr>
            <a:r>
              <a:rPr lang="tg-Cyrl-TJ" sz="1800">
                <a:solidFill>
                  <a:schemeClr val="dk1"/>
                </a:solidFill>
                <a:latin typeface="Times New Roman"/>
                <a:ea typeface="Times New Roman"/>
                <a:cs typeface="Times New Roman"/>
                <a:sym typeface="Times New Roman"/>
              </a:rPr>
              <a:t>в) воҳиди нақлиёт - банақшагирӣ ва расонидани боркашони эксперт ва воридотӣ;</a:t>
            </a:r>
            <a:endParaRPr sz="1800">
              <a:solidFill>
                <a:schemeClr val="dk1"/>
              </a:solidFill>
              <a:latin typeface="Times New Roman"/>
              <a:ea typeface="Times New Roman"/>
              <a:cs typeface="Times New Roman"/>
              <a:sym typeface="Times New Roman"/>
            </a:endParaRPr>
          </a:p>
          <a:p>
            <a:pPr indent="450000" lvl="0" marL="0" rtl="0" algn="just">
              <a:lnSpc>
                <a:spcPct val="170000"/>
              </a:lnSpc>
              <a:spcBef>
                <a:spcPts val="0"/>
              </a:spcBef>
              <a:spcAft>
                <a:spcPts val="0"/>
              </a:spcAft>
              <a:buSzPts val="1260"/>
              <a:buNone/>
            </a:pPr>
            <a:r>
              <a:rPr lang="tg-Cyrl-TJ" sz="1800">
                <a:solidFill>
                  <a:schemeClr val="dk1"/>
                </a:solidFill>
                <a:latin typeface="Times New Roman"/>
                <a:ea typeface="Times New Roman"/>
                <a:cs typeface="Times New Roman"/>
                <a:sym typeface="Times New Roman"/>
              </a:rPr>
              <a:t>г) баҳисобгирии муҳосибӣ ва ҳисоботдиҳӣ, ҳисоббаробаркунӣ бо бонкҳо, таъминкунандагон ва ташкилотҳои берунӣ, ҳисоб ва пардохти музди меҳнат, таҳлили натиҷаҳои фаъолияти молиявӣ барои ассотсиатсия ва тавсияҳо барои беҳтар намудани он.</a:t>
            </a:r>
            <a:endParaRPr sz="1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out"/>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40"/>
              <a:buNone/>
            </a:pPr>
            <a:r>
              <a:t/>
            </a:r>
            <a:endParaRPr b="1" i="1" sz="200">
              <a:solidFill>
                <a:srgbClr val="FF0000"/>
              </a:solidFill>
              <a:latin typeface="Times New Roman"/>
              <a:ea typeface="Times New Roman"/>
              <a:cs typeface="Times New Roman"/>
              <a:sym typeface="Times New Roman"/>
            </a:endParaRPr>
          </a:p>
          <a:p>
            <a:pPr indent="-285750" lvl="1" marL="742950" rtl="0" algn="ctr">
              <a:spcBef>
                <a:spcPts val="640"/>
              </a:spcBef>
              <a:spcAft>
                <a:spcPts val="0"/>
              </a:spcAft>
              <a:buSzPts val="2240"/>
              <a:buNone/>
            </a:pPr>
            <a:r>
              <a:rPr b="1" lang="tg-Cyrl-TJ" sz="3200">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 </a:t>
            </a:r>
            <a:endParaRPr/>
          </a:p>
          <a:p>
            <a:pPr indent="450000" lvl="0" marL="0" rtl="0" algn="just">
              <a:lnSpc>
                <a:spcPct val="16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2. Гурӯҳи шӯъбаҳое, ки бевосита бо маркетинг машғуланд: </a:t>
            </a:r>
            <a:endParaRPr sz="2200">
              <a:solidFill>
                <a:schemeClr val="dk1"/>
              </a:solidFill>
              <a:latin typeface="Times New Roman"/>
              <a:ea typeface="Times New Roman"/>
              <a:cs typeface="Times New Roman"/>
              <a:sym typeface="Times New Roman"/>
            </a:endParaRPr>
          </a:p>
          <a:p>
            <a:pPr indent="0" lvl="0" marL="0" rtl="0" algn="just">
              <a:lnSpc>
                <a:spcPct val="16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а) шӯъбаи конюнктура ва нархҳо - тадқиқоти талабот, таъминот, динамикаи нархҳо, сохтори бозор, систематизатсияи маводҳои бозорӣ, ҳамоҳангсозии ширкатҳо бо агентҳои умумиҷаҳонии хориҷӣ, роҳнамоии методологӣ ва назорат кардани дурустии ҳисобкунӣ ва истифодаи нархҳо аз ҷониби ширкатҳо дар таҳия ва бастани шартномаҳо.</a:t>
            </a:r>
            <a:endParaRPr sz="2200">
              <a:solidFill>
                <a:schemeClr val="dk1"/>
              </a:solidFill>
              <a:latin typeface="Times New Roman"/>
              <a:ea typeface="Times New Roman"/>
              <a:cs typeface="Times New Roman"/>
              <a:sym typeface="Times New Roman"/>
            </a:endParaRPr>
          </a:p>
          <a:p>
            <a:pPr indent="0" lvl="0" marL="0" rtl="0" algn="just">
              <a:lnSpc>
                <a:spcPct val="16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б) Шӯъбаи реклама ва намоишгоҳҳо;</a:t>
            </a:r>
            <a:endParaRPr sz="22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3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10"/>
              <a:buNone/>
            </a:pPr>
            <a:r>
              <a:t/>
            </a:r>
            <a:endParaRPr b="1" i="1" sz="300">
              <a:solidFill>
                <a:srgbClr val="FF0000"/>
              </a:solidFill>
              <a:latin typeface="Times New Roman"/>
              <a:ea typeface="Times New Roman"/>
              <a:cs typeface="Times New Roman"/>
              <a:sym typeface="Times New Roman"/>
            </a:endParaRPr>
          </a:p>
          <a:p>
            <a:pPr indent="-285750" lvl="1" marL="742950" rtl="0" algn="ctr">
              <a:spcBef>
                <a:spcPts val="560"/>
              </a:spcBef>
              <a:spcAft>
                <a:spcPts val="0"/>
              </a:spcAft>
              <a:buSzPts val="1960"/>
              <a:buNone/>
            </a:pPr>
            <a:r>
              <a:rPr b="1" lang="tg-Cyrl-TJ">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 </a:t>
            </a:r>
            <a:endParaRPr/>
          </a:p>
          <a:p>
            <a:pPr indent="-342900" lvl="0" marL="342900" rtl="0" algn="just">
              <a:lnSpc>
                <a:spcPct val="160000"/>
              </a:lnSpc>
              <a:spcBef>
                <a:spcPts val="340"/>
              </a:spcBef>
              <a:spcAft>
                <a:spcPts val="0"/>
              </a:spcAft>
              <a:buSzPts val="1190"/>
              <a:buNone/>
            </a:pPr>
            <a:r>
              <a:rPr lang="tg-Cyrl-TJ" sz="1700">
                <a:solidFill>
                  <a:schemeClr val="dk1"/>
                </a:solidFill>
                <a:latin typeface="Times New Roman"/>
                <a:ea typeface="Times New Roman"/>
                <a:cs typeface="Times New Roman"/>
                <a:sym typeface="Times New Roman"/>
              </a:rPr>
              <a:t>в) шӯъбаи муҳандисӣ ва техникӣ - омӯзиши талаботи техникии мол дар бозори ҷаҳонӣ, иттилоотонии истеҳсолкунандагони бевоситаи мол, таҳлили сатҳи техникӣ ва сифати маҳсулот, рақобатпазирӣ, омодасозии хулосаҳои дахлдор ва тавсияҳои;</a:t>
            </a:r>
            <a:endParaRPr sz="1700">
              <a:solidFill>
                <a:schemeClr val="dk1"/>
              </a:solidFill>
              <a:latin typeface="Times New Roman"/>
              <a:ea typeface="Times New Roman"/>
              <a:cs typeface="Times New Roman"/>
              <a:sym typeface="Times New Roman"/>
            </a:endParaRPr>
          </a:p>
          <a:p>
            <a:pPr indent="-342900" lvl="0" marL="342900" rtl="0" algn="just">
              <a:lnSpc>
                <a:spcPct val="160000"/>
              </a:lnSpc>
              <a:spcBef>
                <a:spcPts val="340"/>
              </a:spcBef>
              <a:spcAft>
                <a:spcPts val="0"/>
              </a:spcAft>
              <a:buSzPts val="1190"/>
              <a:buNone/>
            </a:pPr>
            <a:r>
              <a:rPr lang="tg-Cyrl-TJ" sz="1700">
                <a:solidFill>
                  <a:schemeClr val="dk1"/>
                </a:solidFill>
                <a:latin typeface="Times New Roman"/>
                <a:ea typeface="Times New Roman"/>
                <a:cs typeface="Times New Roman"/>
                <a:sym typeface="Times New Roman"/>
              </a:rPr>
              <a:t>г) Шӯъбаи корхонаҳои муштарак - ҳамоҳангсозӣ, банақшагирӣ ва назорат аз болои фаъолияти корхонаҳои муштарак, ки бо иштироки сармояи хориҷӣ таҳия гардидааст, назорат мекунад.</a:t>
            </a:r>
            <a:endParaRPr sz="1700">
              <a:solidFill>
                <a:schemeClr val="dk1"/>
              </a:solidFill>
              <a:latin typeface="Times New Roman"/>
              <a:ea typeface="Times New Roman"/>
              <a:cs typeface="Times New Roman"/>
              <a:sym typeface="Times New Roman"/>
            </a:endParaRPr>
          </a:p>
          <a:p>
            <a:pPr indent="-342900" lvl="0" marL="342900" rtl="0" algn="just">
              <a:lnSpc>
                <a:spcPct val="160000"/>
              </a:lnSpc>
              <a:spcBef>
                <a:spcPts val="340"/>
              </a:spcBef>
              <a:spcAft>
                <a:spcPts val="0"/>
              </a:spcAft>
              <a:buSzPts val="1190"/>
              <a:buNone/>
            </a:pPr>
            <a:r>
              <a:rPr lang="tg-Cyrl-TJ" sz="1700">
                <a:solidFill>
                  <a:schemeClr val="dk1"/>
                </a:solidFill>
                <a:latin typeface="Times New Roman"/>
                <a:ea typeface="Times New Roman"/>
                <a:cs typeface="Times New Roman"/>
                <a:sym typeface="Times New Roman"/>
              </a:rPr>
              <a:t> д) хадамоти техникӣ ва қисмҳои эҳтиётӣ - ташкили кафолати нигоҳдорӣ ва кафолати пасандозии молҳое, ки аз ҷониби иттиҳодияҳо дар кишварҳои хориҷӣ содир мешаванд.</a:t>
            </a:r>
            <a:endParaRPr sz="1700">
              <a:solidFill>
                <a:schemeClr val="dk1"/>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8"/>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None/>
            </a:pPr>
            <a:r>
              <a:t/>
            </a:r>
            <a:endParaRPr b="1" i="1" sz="100">
              <a:solidFill>
                <a:srgbClr val="FF0000"/>
              </a:solidFill>
              <a:latin typeface="Times New Roman"/>
              <a:ea typeface="Times New Roman"/>
              <a:cs typeface="Times New Roman"/>
              <a:sym typeface="Times New Roman"/>
            </a:endParaRPr>
          </a:p>
          <a:p>
            <a:pPr indent="-285750" lvl="1" marL="742950" rtl="0" algn="ctr">
              <a:spcBef>
                <a:spcPts val="640"/>
              </a:spcBef>
              <a:spcAft>
                <a:spcPts val="0"/>
              </a:spcAft>
              <a:buSzPts val="2240"/>
              <a:buNone/>
            </a:pPr>
            <a:r>
              <a:rPr b="1" lang="tg-Cyrl-TJ" sz="3200">
                <a:solidFill>
                  <a:srgbClr val="FF0000"/>
                </a:solidFill>
                <a:latin typeface="Times New Roman"/>
                <a:ea typeface="Times New Roman"/>
                <a:cs typeface="Times New Roman"/>
                <a:sym typeface="Times New Roman"/>
              </a:rPr>
              <a:t>Шаклҳои ташкилии фаъолияти иқтисодии хориҷӣ дар сатҳи корхона </a:t>
            </a:r>
            <a:endParaRPr/>
          </a:p>
          <a:p>
            <a:pPr indent="450000" lvl="0" marL="0" rtl="0" algn="just">
              <a:lnSpc>
                <a:spcPct val="150000"/>
              </a:lnSpc>
              <a:spcBef>
                <a:spcPts val="0"/>
              </a:spcBef>
              <a:spcAft>
                <a:spcPts val="0"/>
              </a:spcAft>
              <a:buSzPts val="1260"/>
              <a:buNone/>
            </a:pPr>
            <a:r>
              <a:rPr lang="tg-Cyrl-TJ" sz="1800">
                <a:solidFill>
                  <a:schemeClr val="dk1"/>
                </a:solidFill>
                <a:latin typeface="Times New Roman"/>
                <a:ea typeface="Times New Roman"/>
                <a:cs typeface="Times New Roman"/>
                <a:sym typeface="Times New Roman"/>
              </a:rPr>
              <a:t>3. </a:t>
            </a:r>
            <a:r>
              <a:rPr lang="tg-Cyrl-TJ" sz="1900">
                <a:solidFill>
                  <a:schemeClr val="dk1"/>
                </a:solidFill>
                <a:latin typeface="Times New Roman"/>
                <a:ea typeface="Times New Roman"/>
                <a:cs typeface="Times New Roman"/>
                <a:sym typeface="Times New Roman"/>
              </a:rPr>
              <a:t>Гурӯҳҳои шӯъбаҳое, ки қабул ва иҷрои қарорҳои идоракуниро таъмин мекунанд.</a:t>
            </a:r>
            <a:endParaRPr sz="19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330"/>
              <a:buNone/>
            </a:pPr>
            <a:r>
              <a:rPr lang="tg-Cyrl-TJ" sz="1900">
                <a:solidFill>
                  <a:schemeClr val="dk1"/>
                </a:solidFill>
                <a:latin typeface="Times New Roman"/>
                <a:ea typeface="Times New Roman"/>
                <a:cs typeface="Times New Roman"/>
                <a:sym typeface="Times New Roman"/>
              </a:rPr>
              <a:t>Ташкили чунин сохтори идоракунии самарабахши фаъолияти тиҷоратии хориҷӣ хоси корхонаҳое, ки новобаста аз шакли ташкилию ҳуқуқӣ, фаъолияташон пурра ё қисман ба бозорҳои хориҷӣ нигаронида шудааст.</a:t>
            </a:r>
            <a:endParaRPr/>
          </a:p>
          <a:p>
            <a:pPr indent="450000" lvl="0" marL="0" rtl="0" algn="just">
              <a:lnSpc>
                <a:spcPct val="150000"/>
              </a:lnSpc>
              <a:spcBef>
                <a:spcPts val="0"/>
              </a:spcBef>
              <a:spcAft>
                <a:spcPts val="0"/>
              </a:spcAft>
              <a:buSzPts val="1330"/>
              <a:buNone/>
            </a:pPr>
            <a:r>
              <a:rPr lang="tg-Cyrl-TJ" sz="1900">
                <a:solidFill>
                  <a:schemeClr val="dk1"/>
                </a:solidFill>
                <a:latin typeface="Times New Roman"/>
                <a:ea typeface="Times New Roman"/>
                <a:cs typeface="Times New Roman"/>
                <a:sym typeface="Times New Roman"/>
              </a:rPr>
              <a:t>Дар корхонаҳои саноатии фаъолияти тиҷорати хориҷӣ дошта, воситаҳои тиҷорати хориҷӣ асосан дар ду шакл мавҷуданд: ҳамчун қисми сохтори дохилии истеҳсолӣ дар шакли шӯъбаи иқтисодии берунӣ ва ҳамчун воҳиди нисбатан мустақил дар шакли ширкати тиҷорати хориҷӣ.</a:t>
            </a:r>
            <a:endParaRPr sz="1900">
              <a:solidFill>
                <a:schemeClr val="dk1"/>
              </a:solidFill>
              <a:latin typeface="Times New Roman"/>
              <a:ea typeface="Times New Roman"/>
              <a:cs typeface="Times New Roman"/>
              <a:sym typeface="Times New Roman"/>
            </a:endParaRPr>
          </a:p>
          <a:p>
            <a:pPr indent="-342900" lvl="0" marL="342900" rtl="0" algn="just">
              <a:lnSpc>
                <a:spcPct val="150000"/>
              </a:lnSpc>
              <a:spcBef>
                <a:spcPts val="360"/>
              </a:spcBef>
              <a:spcAft>
                <a:spcPts val="0"/>
              </a:spcAft>
              <a:buSzPts val="1260"/>
              <a:buNone/>
            </a:pPr>
            <a:r>
              <a:t/>
            </a:r>
            <a:endParaRPr sz="1800">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l">
              <a:spcBef>
                <a:spcPts val="0"/>
              </a:spcBef>
              <a:spcAft>
                <a:spcPts val="0"/>
              </a:spcAft>
              <a:buNone/>
            </a:pPr>
            <a:r>
              <a:t/>
            </a:r>
            <a:endParaRPr b="1" i="1" sz="100">
              <a:solidFill>
                <a:srgbClr val="FF0000"/>
              </a:solidFill>
              <a:latin typeface="Times New Roman"/>
              <a:ea typeface="Times New Roman"/>
              <a:cs typeface="Times New Roman"/>
              <a:sym typeface="Times New Roman"/>
            </a:endParaRPr>
          </a:p>
          <a:p>
            <a:pPr indent="630555" lvl="0" marL="342900" rtl="0" algn="ctr">
              <a:spcBef>
                <a:spcPts val="640"/>
              </a:spcBef>
              <a:spcAft>
                <a:spcPts val="0"/>
              </a:spcAft>
              <a:buSzPts val="2240"/>
              <a:buNone/>
            </a:pPr>
            <a:r>
              <a:rPr b="1" lang="tg-Cyrl-TJ">
                <a:solidFill>
                  <a:srgbClr val="FF0000"/>
                </a:solidFill>
                <a:latin typeface="Times New Roman"/>
                <a:ea typeface="Times New Roman"/>
                <a:cs typeface="Times New Roman"/>
                <a:sym typeface="Times New Roman"/>
              </a:rPr>
              <a:t>Вазифаҳои асосии шӯъбаи робитаҳои иқтисодии хориҷии корхона</a:t>
            </a:r>
            <a:endParaRPr/>
          </a:p>
          <a:p>
            <a:pPr indent="450000" lvl="0" marL="0" rtl="0" algn="just">
              <a:lnSpc>
                <a:spcPct val="150000"/>
              </a:lnSpc>
              <a:spcBef>
                <a:spcPts val="0"/>
              </a:spcBef>
              <a:spcAft>
                <a:spcPts val="0"/>
              </a:spcAft>
              <a:buSzPts val="1960"/>
              <a:buNone/>
            </a:pPr>
            <a:r>
              <a:rPr lang="tg-Cyrl-TJ" sz="2800">
                <a:solidFill>
                  <a:schemeClr val="dk1"/>
                </a:solidFill>
                <a:latin typeface="Times New Roman"/>
                <a:ea typeface="Times New Roman"/>
                <a:cs typeface="Times New Roman"/>
                <a:sym typeface="Times New Roman"/>
              </a:rPr>
              <a:t>Шӯъбаи робитаҳои иқтисодии хориҷии корхона вазифаҳои асосиро барои таъмин намудани рушди тиҷорат ва муносибатҳои байналмилалӣ дар соҳаҳои гуногун иҷро менамояд. Воқеан, вазифаи асосии шӯъбаи робитаҳои иқтисодии хориҷии корхона метавонанд ба таври зерин гурӯҳбанди шаванд:</a:t>
            </a:r>
            <a:endParaRPr sz="2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edge/>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l">
              <a:spcBef>
                <a:spcPts val="0"/>
              </a:spcBef>
              <a:spcAft>
                <a:spcPts val="0"/>
              </a:spcAft>
              <a:buNone/>
            </a:pPr>
            <a:r>
              <a:t/>
            </a:r>
            <a:endParaRPr b="1" i="1" sz="100">
              <a:solidFill>
                <a:srgbClr val="FF0000"/>
              </a:solidFill>
              <a:latin typeface="Times New Roman"/>
              <a:ea typeface="Times New Roman"/>
              <a:cs typeface="Times New Roman"/>
              <a:sym typeface="Times New Roman"/>
            </a:endParaRPr>
          </a:p>
          <a:p>
            <a:pPr indent="630555" lvl="0" marL="342900" rtl="0" algn="ctr">
              <a:spcBef>
                <a:spcPts val="560"/>
              </a:spcBef>
              <a:spcAft>
                <a:spcPts val="0"/>
              </a:spcAft>
              <a:buSzPts val="1960"/>
              <a:buNone/>
            </a:pPr>
            <a:r>
              <a:rPr b="1" lang="tg-Cyrl-TJ" sz="2800">
                <a:solidFill>
                  <a:srgbClr val="FF0000"/>
                </a:solidFill>
                <a:latin typeface="Times New Roman"/>
                <a:ea typeface="Times New Roman"/>
                <a:cs typeface="Times New Roman"/>
                <a:sym typeface="Times New Roman"/>
              </a:rPr>
              <a:t>Вазифаҳои асосии шӯъбаи робитаҳои иқтисодии хориҷии корхона</a:t>
            </a:r>
            <a:endParaRPr/>
          </a:p>
          <a:p>
            <a:pPr indent="0" lvl="0" marL="0" rtl="0" algn="just">
              <a:lnSpc>
                <a:spcPct val="150000"/>
              </a:lnSpc>
              <a:spcBef>
                <a:spcPts val="0"/>
              </a:spcBef>
              <a:spcAft>
                <a:spcPts val="0"/>
              </a:spcAft>
              <a:buSzPts val="1400"/>
              <a:buFont typeface="Libre Franklin Medium"/>
              <a:buAutoNum type="arabicPeriod"/>
            </a:pPr>
            <a:r>
              <a:rPr lang="tg-Cyrl-TJ" sz="2000">
                <a:solidFill>
                  <a:schemeClr val="dk1"/>
                </a:solidFill>
                <a:latin typeface="Times New Roman"/>
                <a:ea typeface="Times New Roman"/>
                <a:cs typeface="Times New Roman"/>
                <a:sym typeface="Times New Roman"/>
              </a:rPr>
              <a:t>Ташкил ва рушд додани муносибатҳо бо шарикони хориҷӣ – шуъба бояд ҳамкориҳои нави тиҷоратӣ бо кишварҳои гуногунро пайдо кунанд ва робитаҳои мавҷударо рушд диҳанд.</a:t>
            </a:r>
            <a:endParaRPr sz="20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400"/>
              <a:buFont typeface="Libre Franklin Medium"/>
              <a:buAutoNum type="arabicPeriod"/>
            </a:pPr>
            <a:r>
              <a:rPr lang="tg-Cyrl-TJ" sz="2000">
                <a:solidFill>
                  <a:schemeClr val="dk1"/>
                </a:solidFill>
                <a:latin typeface="Times New Roman"/>
                <a:ea typeface="Times New Roman"/>
                <a:cs typeface="Times New Roman"/>
                <a:sym typeface="Times New Roman"/>
              </a:rPr>
              <a:t>Маркетинг ва тадқиқот дар бозори хориҷӣ – шуъба вазифадор аст, ки бозори хориҷиро таҳлил намояд ва стратегияи маркетинги мувофиқ барои ворид ба бозорҳои нав ё нигоҳ доштани мавқеи корхона дар бозорҳои байналмилалиро пешниҳод кунад.</a:t>
            </a:r>
            <a:endParaRPr>
              <a:solidFill>
                <a:schemeClr val="dk1"/>
              </a:solidFill>
              <a:latin typeface="Times New Roman"/>
              <a:ea typeface="Times New Roman"/>
              <a:cs typeface="Times New Roman"/>
              <a:sym typeface="Times New Roman"/>
            </a:endParaRPr>
          </a:p>
        </p:txBody>
      </p:sp>
    </p:spTree>
  </p:cSld>
  <p:clrMapOvr>
    <a:masterClrMapping/>
  </p:clrMapOvr>
  <p:transition>
    <p:wedge/>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6"/>
          <p:cNvSpPr txBox="1"/>
          <p:nvPr>
            <p:ph type="title"/>
          </p:nvPr>
        </p:nvSpPr>
        <p:spPr>
          <a:xfrm>
            <a:off x="323528" y="54868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tg-Cyrl-TJ" sz="2400">
                <a:solidFill>
                  <a:srgbClr val="FF0000"/>
                </a:solidFill>
                <a:latin typeface="Times New Roman"/>
                <a:ea typeface="Times New Roman"/>
                <a:cs typeface="Times New Roman"/>
                <a:sym typeface="Times New Roman"/>
              </a:rPr>
              <a:t>ВАЗИФАҲОИ АСОСИИ ШӮЪБАИ РОБИТАҲОИ ИҚТИСОДИИ ХОРИҶИИ КОРХОНА</a:t>
            </a:r>
            <a:br>
              <a:rPr b="1" lang="tg-Cyrl-TJ" sz="2000">
                <a:solidFill>
                  <a:srgbClr val="FF0000"/>
                </a:solidFill>
                <a:latin typeface="Times New Roman"/>
                <a:ea typeface="Times New Roman"/>
                <a:cs typeface="Times New Roman"/>
                <a:sym typeface="Times New Roman"/>
              </a:rPr>
            </a:br>
            <a:br>
              <a:rPr b="1" lang="tg-Cyrl-TJ" sz="2800">
                <a:solidFill>
                  <a:srgbClr val="FF0000"/>
                </a:solidFill>
                <a:latin typeface="Times New Roman"/>
                <a:ea typeface="Times New Roman"/>
                <a:cs typeface="Times New Roman"/>
                <a:sym typeface="Times New Roman"/>
              </a:rPr>
            </a:br>
            <a:endParaRPr sz="2800"/>
          </a:p>
        </p:txBody>
      </p:sp>
      <p:sp>
        <p:nvSpPr>
          <p:cNvPr id="275" name="Google Shape;275;p36"/>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1400"/>
              <a:buFont typeface="Libre Franklin Medium"/>
              <a:buAutoNum type="arabicPeriod"/>
            </a:pPr>
            <a:r>
              <a:rPr lang="tg-Cyrl-TJ" sz="2000">
                <a:solidFill>
                  <a:schemeClr val="dk1"/>
                </a:solidFill>
                <a:latin typeface="Times New Roman"/>
                <a:ea typeface="Times New Roman"/>
                <a:cs typeface="Times New Roman"/>
                <a:sym typeface="Times New Roman"/>
              </a:rPr>
              <a:t>Баррасии шартномаҳо ва созишномаҳо – шуъба бояд шартномаҳои байналмилалии тиҷоратиро таҳия, муҳокима ва иҷро кунад, ки дар он ҳуқуқи корхона ва шарикон дар таъмини муомилаҳо ва фаровардҳои байналмилалӣ таъмин шаванд. </a:t>
            </a:r>
            <a:endParaRPr sz="20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400"/>
              <a:buFont typeface="Libre Franklin Medium"/>
              <a:buAutoNum type="arabicPeriod"/>
            </a:pPr>
            <a:r>
              <a:rPr lang="tg-Cyrl-TJ" sz="2000">
                <a:solidFill>
                  <a:schemeClr val="dk1"/>
                </a:solidFill>
                <a:latin typeface="Times New Roman"/>
                <a:ea typeface="Times New Roman"/>
                <a:cs typeface="Times New Roman"/>
                <a:sym typeface="Times New Roman"/>
              </a:rPr>
              <a:t>Раванди молиявии байналмилалӣ шуъба бояд таълим ва омодасозии кадрҳо дар соҳаи робитаҳои байналмилалиро барои баланд бардоштани сатҳи малака ва қобилиятҳои кормандони корхона таъмин созанд.</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7"/>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tg-Cyrl-TJ" sz="2400">
                <a:solidFill>
                  <a:srgbClr val="FF0000"/>
                </a:solidFill>
                <a:latin typeface="Times New Roman"/>
                <a:ea typeface="Times New Roman"/>
                <a:cs typeface="Times New Roman"/>
                <a:sym typeface="Times New Roman"/>
              </a:rPr>
              <a:t>ВАЗИФАҲОИ АСОСИИ ШӮЪБАИ РОБИТАҲОИ ИҚТИСОДИИ ХОРИҶИИ КОРХОНА</a:t>
            </a:r>
            <a:endParaRPr sz="2400"/>
          </a:p>
        </p:txBody>
      </p:sp>
      <p:sp>
        <p:nvSpPr>
          <p:cNvPr id="281" name="Google Shape;281;p37"/>
          <p:cNvSpPr txBox="1"/>
          <p:nvPr>
            <p:ph idx="1" type="body"/>
          </p:nvPr>
        </p:nvSpPr>
        <p:spPr>
          <a:xfrm>
            <a:off x="304800" y="1268760"/>
            <a:ext cx="8686800" cy="5328592"/>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SzPts val="1610"/>
              <a:buFont typeface="Libre Franklin Medium"/>
              <a:buAutoNum type="arabicPeriod"/>
            </a:pPr>
            <a:r>
              <a:rPr lang="tg-Cyrl-TJ" sz="2300">
                <a:solidFill>
                  <a:schemeClr val="dk1"/>
                </a:solidFill>
                <a:latin typeface="Times New Roman"/>
                <a:ea typeface="Times New Roman"/>
                <a:cs typeface="Times New Roman"/>
                <a:sym typeface="Times New Roman"/>
              </a:rPr>
              <a:t>Таъсиси ва нигоҳдории шабакаи логистикӣ ва транзитӣ – шуъба бояд дар ҳалли масъалаҳои логистикӣ ва таъмин намудани транзити маҳсулот аз як кишвар ба кишвари дигар нақш мебозад.</a:t>
            </a:r>
            <a:endParaRPr sz="23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610"/>
              <a:buFont typeface="Libre Franklin Medium"/>
              <a:buAutoNum type="arabicPeriod"/>
            </a:pPr>
            <a:r>
              <a:rPr lang="tg-Cyrl-TJ" sz="2300">
                <a:solidFill>
                  <a:schemeClr val="dk1"/>
                </a:solidFill>
                <a:latin typeface="Times New Roman"/>
                <a:ea typeface="Times New Roman"/>
                <a:cs typeface="Times New Roman"/>
                <a:sym typeface="Times New Roman"/>
              </a:rPr>
              <a:t>Масъул барои омодасозии гузоришҳо ва маълумотҳо – шуъба бояд оид ба фаъолияти иқтисодии хориҷии корхона маълумотҳои заруриро омода намояд ва барои роҳбарият пешниҳод намояд.</a:t>
            </a:r>
            <a:endParaRPr sz="23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8"/>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tg-Cyrl-TJ" sz="2400">
                <a:solidFill>
                  <a:srgbClr val="FF0000"/>
                </a:solidFill>
                <a:latin typeface="Times New Roman"/>
                <a:ea typeface="Times New Roman"/>
                <a:cs typeface="Times New Roman"/>
                <a:sym typeface="Times New Roman"/>
              </a:rPr>
              <a:t>ВАЗИФАҲОИ АСОСИИ ШӮЪБАИ РОБИТАҲОИ ИҚТИСОДИИ ХОРИҶИИ КОРХОНА</a:t>
            </a:r>
            <a:endParaRPr sz="2400"/>
          </a:p>
        </p:txBody>
      </p:sp>
      <p:sp>
        <p:nvSpPr>
          <p:cNvPr id="287" name="Google Shape;287;p38"/>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540"/>
              <a:buNone/>
            </a:pPr>
            <a:r>
              <a:rPr lang="tg-Cyrl-TJ" sz="2200">
                <a:solidFill>
                  <a:schemeClr val="dk1"/>
                </a:solidFill>
                <a:latin typeface="Times New Roman"/>
                <a:ea typeface="Times New Roman"/>
                <a:cs typeface="Times New Roman"/>
                <a:sym typeface="Times New Roman"/>
              </a:rPr>
              <a:t>Вазифаҳои асосии шӯъбаи робитаҳои иқтисодии хориҷии корхона имконият медиҳанд, ки таъсиргузории корхона дар бозорҳои байналмилалӣ афзоиш ёбад ва фаъолиятҳои тиҷоратии он босамар бошад. Инчунин вазифаҳои дигар ба монанди чунин унсурҳо низ мавҷуд мебошад:</a:t>
            </a:r>
            <a:endParaRPr sz="22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540"/>
              <a:buFont typeface="Arial"/>
              <a:buChar char="•"/>
            </a:pPr>
            <a:r>
              <a:rPr lang="tg-Cyrl-TJ" sz="2200">
                <a:solidFill>
                  <a:schemeClr val="dk1"/>
                </a:solidFill>
                <a:latin typeface="Times New Roman"/>
                <a:ea typeface="Times New Roman"/>
                <a:cs typeface="Times New Roman"/>
                <a:sym typeface="Times New Roman"/>
              </a:rPr>
              <a:t>гузаронидаии чорабинихои зарурӣ оид ба роҳандозии ҳамкориҳои тиҷоратию иқтисодӣ ва илмию техникӣ бо шарикони хориҷӣ;</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9"/>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tg-Cyrl-TJ" sz="2400">
                <a:solidFill>
                  <a:srgbClr val="FF0000"/>
                </a:solidFill>
                <a:latin typeface="Times New Roman"/>
                <a:ea typeface="Times New Roman"/>
                <a:cs typeface="Times New Roman"/>
                <a:sym typeface="Times New Roman"/>
              </a:rPr>
              <a:t>ВАЗИФАҲОИ АСОСИИ ШӮЪБАИ РОБИТАҲОИ ИҚТИСОДИИ ХОРИҶИИ КОРХОНА</a:t>
            </a:r>
            <a:endParaRPr sz="2400"/>
          </a:p>
        </p:txBody>
      </p:sp>
      <p:sp>
        <p:nvSpPr>
          <p:cNvPr id="293" name="Google Shape;293;p39"/>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400"/>
              <a:buFont typeface="Arial"/>
              <a:buChar char="•"/>
            </a:pPr>
            <a:r>
              <a:rPr lang="tg-Cyrl-TJ" sz="2000">
                <a:solidFill>
                  <a:schemeClr val="dk1"/>
                </a:solidFill>
                <a:latin typeface="Times New Roman"/>
                <a:ea typeface="Times New Roman"/>
                <a:cs typeface="Times New Roman"/>
                <a:sym typeface="Times New Roman"/>
              </a:rPr>
              <a:t>таҳияи қарордоду шартномаҳои ҳамкорӣ бо шарикони хориҷӣ ва ба имзорасониву назорати иҷрои саривақтии онҳо;</a:t>
            </a:r>
            <a:endParaRPr sz="2000">
              <a:solidFill>
                <a:schemeClr val="dk1"/>
              </a:solidFill>
              <a:latin typeface="Times New Roman"/>
              <a:ea typeface="Times New Roman"/>
              <a:cs typeface="Times New Roman"/>
              <a:sym typeface="Times New Roman"/>
            </a:endParaRPr>
          </a:p>
          <a:p>
            <a:pPr indent="-342900" lvl="0" marL="342900" rtl="0" algn="just">
              <a:lnSpc>
                <a:spcPct val="150000"/>
              </a:lnSpc>
              <a:spcBef>
                <a:spcPts val="400"/>
              </a:spcBef>
              <a:spcAft>
                <a:spcPts val="0"/>
              </a:spcAft>
              <a:buSzPts val="1400"/>
              <a:buFont typeface="Arial"/>
              <a:buChar char="•"/>
            </a:pPr>
            <a:r>
              <a:rPr lang="tg-Cyrl-TJ" sz="2000">
                <a:solidFill>
                  <a:schemeClr val="dk1"/>
                </a:solidFill>
                <a:latin typeface="Times New Roman"/>
                <a:ea typeface="Times New Roman"/>
                <a:cs typeface="Times New Roman"/>
                <a:sym typeface="Times New Roman"/>
              </a:rPr>
              <a:t>таҳлилу омӯзиши талаботи бозорҳои беруна, истеҳсоли молҳои содиротӣ, назорати содироти молҳои итсеҳсолшаванда ва воридоти ашёи хом аз кишварҳои дигар, ба расмият даровардани ҳуҷҷатҳои дахлдор;</a:t>
            </a:r>
            <a:endParaRPr sz="2000">
              <a:solidFill>
                <a:schemeClr val="dk1"/>
              </a:solidFill>
              <a:latin typeface="Times New Roman"/>
              <a:ea typeface="Times New Roman"/>
              <a:cs typeface="Times New Roman"/>
              <a:sym typeface="Times New Roman"/>
            </a:endParaRPr>
          </a:p>
          <a:p>
            <a:pPr indent="-342900" lvl="0" marL="342900" rtl="0" algn="just">
              <a:lnSpc>
                <a:spcPct val="150000"/>
              </a:lnSpc>
              <a:spcBef>
                <a:spcPts val="400"/>
              </a:spcBef>
              <a:spcAft>
                <a:spcPts val="0"/>
              </a:spcAft>
              <a:buSzPts val="1400"/>
              <a:buFont typeface="Arial"/>
              <a:buChar char="•"/>
            </a:pPr>
            <a:r>
              <a:rPr lang="tg-Cyrl-TJ" sz="2000">
                <a:solidFill>
                  <a:schemeClr val="dk1"/>
                </a:solidFill>
                <a:latin typeface="Times New Roman"/>
                <a:ea typeface="Times New Roman"/>
                <a:cs typeface="Times New Roman"/>
                <a:sym typeface="Times New Roman"/>
              </a:rPr>
              <a:t>муайян намудани усули баромадан ба бозори беруна, тарзҳои пешниҳоди маҳсулот ва ҷустуҷӯи муштариён (ташкил ва иштирок дар намоишҳо, ярмаркаҳо ва музоядаҳои байналмилалӣ);</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40"/>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tg-Cyrl-TJ" sz="2400">
                <a:solidFill>
                  <a:srgbClr val="FF0000"/>
                </a:solidFill>
                <a:latin typeface="Times New Roman"/>
                <a:ea typeface="Times New Roman"/>
                <a:cs typeface="Times New Roman"/>
                <a:sym typeface="Times New Roman"/>
              </a:rPr>
              <a:t>ВАЗИФАҲОИ АСОСИИ ШӮЪБАИ РОБИТАҲОИ ИҚТИСОДИИ ХОРИҶИИ КОРХОНА</a:t>
            </a:r>
            <a:endParaRPr sz="2400"/>
          </a:p>
        </p:txBody>
      </p:sp>
      <p:sp>
        <p:nvSpPr>
          <p:cNvPr id="299" name="Google Shape;299;p40"/>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680"/>
              <a:buFont typeface="Arial"/>
              <a:buChar char="•"/>
            </a:pPr>
            <a:r>
              <a:rPr lang="tg-Cyrl-TJ" sz="2400">
                <a:solidFill>
                  <a:schemeClr val="dk1"/>
                </a:solidFill>
                <a:latin typeface="Times New Roman"/>
                <a:ea typeface="Times New Roman"/>
                <a:cs typeface="Times New Roman"/>
                <a:sym typeface="Times New Roman"/>
              </a:rPr>
              <a:t>омӯхтани бозорҳои молӣ ва ҷамъ кардани маълумоту таҷрибаи пешқадами савдои байналмилалӣ;</a:t>
            </a:r>
            <a:endParaRPr sz="2400">
              <a:solidFill>
                <a:schemeClr val="dk1"/>
              </a:solidFill>
              <a:latin typeface="Times New Roman"/>
              <a:ea typeface="Times New Roman"/>
              <a:cs typeface="Times New Roman"/>
              <a:sym typeface="Times New Roman"/>
            </a:endParaRPr>
          </a:p>
          <a:p>
            <a:pPr indent="-342900" lvl="0" marL="342900" rtl="0" algn="just">
              <a:lnSpc>
                <a:spcPct val="150000"/>
              </a:lnSpc>
              <a:spcBef>
                <a:spcPts val="480"/>
              </a:spcBef>
              <a:spcAft>
                <a:spcPts val="0"/>
              </a:spcAft>
              <a:buSzPts val="1680"/>
              <a:buFont typeface="Arial"/>
              <a:buChar char="•"/>
            </a:pPr>
            <a:r>
              <a:rPr lang="tg-Cyrl-TJ" sz="2400">
                <a:solidFill>
                  <a:schemeClr val="dk1"/>
                </a:solidFill>
                <a:latin typeface="Times New Roman"/>
                <a:ea typeface="Times New Roman"/>
                <a:cs typeface="Times New Roman"/>
                <a:sym typeface="Times New Roman"/>
              </a:rPr>
              <a:t>таҳияи феҳристу маҳзани маълумотҳои махсус дар бораи бозорҳои беруна, иштирокчиёни муносибатҳои байналмилалӣ, рақибону мол истесҳсол кукандагони дигар, роҳандозии фаъолияти тарғиботу рекламавӣ дар хориҷӣ мамлакат;</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41"/>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tg-Cyrl-TJ" sz="2400">
                <a:solidFill>
                  <a:srgbClr val="FF0000"/>
                </a:solidFill>
                <a:latin typeface="Times New Roman"/>
                <a:ea typeface="Times New Roman"/>
                <a:cs typeface="Times New Roman"/>
                <a:sym typeface="Times New Roman"/>
              </a:rPr>
              <a:t>ВАЗИФАҲОИ АСОСИИ ШӮЪБАИ РОБИТАҲОИ ИҚТИСОДИИ ХОРИҶИИ КОРХОНА</a:t>
            </a:r>
            <a:endParaRPr sz="2400"/>
          </a:p>
        </p:txBody>
      </p:sp>
      <p:sp>
        <p:nvSpPr>
          <p:cNvPr id="305" name="Google Shape;305;p41"/>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7200" lvl="0" marL="457200" rtl="0" algn="just">
              <a:lnSpc>
                <a:spcPct val="150000"/>
              </a:lnSpc>
              <a:spcBef>
                <a:spcPts val="0"/>
              </a:spcBef>
              <a:spcAft>
                <a:spcPts val="0"/>
              </a:spcAft>
              <a:buSzPts val="1540"/>
              <a:buFont typeface="Arial"/>
              <a:buChar char="•"/>
            </a:pPr>
            <a:r>
              <a:rPr lang="tg-Cyrl-TJ" sz="2200">
                <a:latin typeface="Times New Roman"/>
                <a:ea typeface="Times New Roman"/>
                <a:cs typeface="Times New Roman"/>
                <a:sym typeface="Times New Roman"/>
              </a:rPr>
              <a:t>азбаркунии фарҳанг ва урфу одатҳои кишварҳое, ки ба он ҳамкориҳои иқтисодиву тиҷоратӣ роҳандозӣ мегардад, баланд бардоштани савияи дониш, малака ва сатҳи забондонии мутахассисони масъул, сафарҳои корӣ ва даъвати ҳамкорону мутахассисони хориҷӣ;</a:t>
            </a:r>
            <a:endParaRPr sz="2200">
              <a:latin typeface="Times New Roman"/>
              <a:ea typeface="Times New Roman"/>
              <a:cs typeface="Times New Roman"/>
              <a:sym typeface="Times New Roman"/>
            </a:endParaRPr>
          </a:p>
          <a:p>
            <a:pPr indent="-457200" lvl="0" marL="457200" rtl="0" algn="just">
              <a:lnSpc>
                <a:spcPct val="150000"/>
              </a:lnSpc>
              <a:spcBef>
                <a:spcPts val="0"/>
              </a:spcBef>
              <a:spcAft>
                <a:spcPts val="0"/>
              </a:spcAft>
              <a:buSzPts val="1540"/>
              <a:buFont typeface="Arial"/>
              <a:buChar char="•"/>
            </a:pPr>
            <a:r>
              <a:rPr lang="tg-Cyrl-TJ" sz="2200">
                <a:latin typeface="Times New Roman"/>
                <a:ea typeface="Times New Roman"/>
                <a:cs typeface="Times New Roman"/>
                <a:sym typeface="Times New Roman"/>
              </a:rPr>
              <a:t>омодасозии вохӯриву мулоқотҳои корӣ, ташкили чорабиниҳои протоколии марбут ба қабул ва гуфтушунид бо ҳайатҳо ва шарикони хориҷӣ.</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42"/>
          <p:cNvSpPr txBox="1"/>
          <p:nvPr>
            <p:ph idx="1" type="body"/>
          </p:nvPr>
        </p:nvSpPr>
        <p:spPr>
          <a:xfrm>
            <a:off x="179512" y="1052736"/>
            <a:ext cx="8712967" cy="5256584"/>
          </a:xfrm>
          <a:prstGeom prst="rect">
            <a:avLst/>
          </a:prstGeom>
          <a:noFill/>
          <a:ln>
            <a:noFill/>
          </a:ln>
        </p:spPr>
        <p:txBody>
          <a:bodyPr anchorCtr="0" anchor="t" bIns="45700" lIns="91425" spcFirstLastPara="1" rIns="91425" wrap="square" tIns="45700">
            <a:normAutofit/>
          </a:bodyPr>
          <a:lstStyle/>
          <a:p>
            <a:pPr indent="-270510" lvl="0" marL="270510" rtl="0" algn="just">
              <a:lnSpc>
                <a:spcPct val="150000"/>
              </a:lnSpc>
              <a:spcBef>
                <a:spcPts val="0"/>
              </a:spcBef>
              <a:spcAft>
                <a:spcPts val="0"/>
              </a:spcAft>
              <a:buSzPts val="1680"/>
              <a:buNone/>
            </a:pPr>
            <a:r>
              <a:rPr lang="tg-Cyrl-TJ" sz="2400">
                <a:latin typeface="Times New Roman"/>
                <a:ea typeface="Times New Roman"/>
                <a:cs typeface="Times New Roman"/>
                <a:sym typeface="Times New Roman"/>
              </a:rPr>
              <a:t>	</a:t>
            </a:r>
            <a:r>
              <a:rPr b="1" lang="tg-Cyrl-TJ" sz="2800">
                <a:latin typeface="Times New Roman"/>
                <a:ea typeface="Times New Roman"/>
                <a:cs typeface="Times New Roman"/>
                <a:sym typeface="Times New Roman"/>
              </a:rPr>
              <a:t>Хулоса, </a:t>
            </a:r>
            <a:r>
              <a:rPr lang="tg-Cyrl-TJ" sz="2800">
                <a:latin typeface="Times New Roman"/>
                <a:ea typeface="Times New Roman"/>
                <a:cs typeface="Times New Roman"/>
                <a:sym typeface="Times New Roman"/>
              </a:rPr>
              <a:t>Ташкили идораи фаъолиятҳои иқтисодии берунаи Тоҷикистон ба масъалаи муҳим ва стратегии давлат дар шароити муосир табдил ёфтааст. Вақте, ки Тоҷикистон ҳамчун кишвар дар марҳалаи рушди иқтисодӣ қарор дорад. </a:t>
            </a:r>
            <a:endParaRPr sz="3000">
              <a:latin typeface="Times New Roman"/>
              <a:ea typeface="Times New Roman"/>
              <a:cs typeface="Times New Roman"/>
              <a:sym typeface="Times New Roman"/>
            </a:endParaRPr>
          </a:p>
          <a:p>
            <a:pPr indent="0" lvl="0" marL="0" rtl="0" algn="just">
              <a:lnSpc>
                <a:spcPct val="100000"/>
              </a:lnSpc>
              <a:spcBef>
                <a:spcPts val="0"/>
              </a:spcBef>
              <a:spcAft>
                <a:spcPts val="0"/>
              </a:spcAft>
              <a:buClr>
                <a:schemeClr val="dk2"/>
              </a:buClr>
              <a:buSzPts val="1680"/>
              <a:buNone/>
            </a:pPr>
            <a:r>
              <a:t/>
            </a:r>
            <a:endParaRPr b="1" sz="2400">
              <a:latin typeface="Times New Roman"/>
              <a:ea typeface="Times New Roman"/>
              <a:cs typeface="Times New Roman"/>
              <a:sym typeface="Times New Roman"/>
            </a:endParaRPr>
          </a:p>
          <a:p>
            <a:pPr indent="0" lvl="0" marL="114300" rtl="0" algn="just">
              <a:spcBef>
                <a:spcPts val="480"/>
              </a:spcBef>
              <a:spcAft>
                <a:spcPts val="0"/>
              </a:spcAft>
              <a:buSzPts val="1680"/>
              <a:buNone/>
            </a:pPr>
            <a:r>
              <a:t/>
            </a:r>
            <a:endParaRPr sz="2400">
              <a:latin typeface="Times New Roman"/>
              <a:ea typeface="Times New Roman"/>
              <a:cs typeface="Times New Roman"/>
              <a:sym typeface="Times New Roman"/>
            </a:endParaRPr>
          </a:p>
          <a:p>
            <a:pPr indent="0" lvl="0" marL="114300" rtl="0" algn="just">
              <a:spcBef>
                <a:spcPts val="640"/>
              </a:spcBef>
              <a:spcAft>
                <a:spcPts val="0"/>
              </a:spcAft>
              <a:buSzPts val="2240"/>
              <a:buNone/>
            </a:pPr>
            <a:r>
              <a:t/>
            </a:r>
            <a:endParaRPr/>
          </a:p>
        </p:txBody>
      </p:sp>
      <p:sp>
        <p:nvSpPr>
          <p:cNvPr id="311" name="Google Shape;311;p42"/>
          <p:cNvSpPr/>
          <p:nvPr/>
        </p:nvSpPr>
        <p:spPr>
          <a:xfrm>
            <a:off x="539552" y="260648"/>
            <a:ext cx="828092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3200" u="none" cap="none" strike="noStrike">
                <a:solidFill>
                  <a:srgbClr val="FF0000"/>
                </a:solidFill>
                <a:latin typeface="Times New Roman"/>
                <a:ea typeface="Times New Roman"/>
                <a:cs typeface="Times New Roman"/>
                <a:sym typeface="Times New Roman"/>
              </a:rPr>
              <a:t>Ҷамъбасти мавзӯъ</a:t>
            </a:r>
            <a:endParaRPr b="1" i="1" sz="3200" u="none" cap="none" strike="noStrike">
              <a:solidFill>
                <a:srgbClr val="FF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43"/>
          <p:cNvSpPr txBox="1"/>
          <p:nvPr>
            <p:ph idx="1" type="body"/>
          </p:nvPr>
        </p:nvSpPr>
        <p:spPr>
          <a:xfrm>
            <a:off x="179512" y="1054100"/>
            <a:ext cx="8712967" cy="547124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330"/>
              <a:buNone/>
            </a:pPr>
            <a:r>
              <a:rPr lang="tg-Cyrl-TJ" sz="1900">
                <a:solidFill>
                  <a:schemeClr val="dk1"/>
                </a:solidFill>
                <a:latin typeface="Times New Roman"/>
                <a:ea typeface="Times New Roman"/>
                <a:cs typeface="Times New Roman"/>
                <a:sym typeface="Times New Roman"/>
              </a:rPr>
              <a:t>Ҳифзи манфиатҳои иқтисодии миллӣ дар арсаи байналмилалӣ ва рушди ҳамкориҳои иқтисодӣ бо кишварҳои дигар, як ҷузъи муҳим барои таъмини устувории иқтисодӣ ва рушди ниҳодҳои молиявӣ ба ҳисоб меравад.</a:t>
            </a:r>
            <a:endParaRPr sz="1900">
              <a:solidFill>
                <a:schemeClr val="dk1"/>
              </a:solidFill>
              <a:latin typeface="Times New Roman"/>
              <a:ea typeface="Times New Roman"/>
              <a:cs typeface="Times New Roman"/>
              <a:sym typeface="Times New Roman"/>
            </a:endParaRPr>
          </a:p>
          <a:p>
            <a:pPr indent="0" lvl="0" marL="114300" rtl="0" algn="ctr">
              <a:lnSpc>
                <a:spcPct val="150000"/>
              </a:lnSpc>
              <a:spcBef>
                <a:spcPts val="380"/>
              </a:spcBef>
              <a:spcAft>
                <a:spcPts val="0"/>
              </a:spcAft>
              <a:buSzPts val="1330"/>
              <a:buNone/>
            </a:pPr>
            <a:r>
              <a:rPr lang="tg-Cyrl-TJ" sz="1900">
                <a:solidFill>
                  <a:schemeClr val="dk1"/>
                </a:solidFill>
                <a:latin typeface="Times New Roman"/>
                <a:ea typeface="Times New Roman"/>
                <a:cs typeface="Times New Roman"/>
                <a:sym typeface="Times New Roman"/>
              </a:rPr>
              <a:t>Хулоса ҷамъбасти мавзуъ чунин аст:</a:t>
            </a:r>
            <a:endParaRPr/>
          </a:p>
          <a:p>
            <a:pPr indent="0" lvl="0" marL="114300" rtl="0" algn="just">
              <a:lnSpc>
                <a:spcPct val="150000"/>
              </a:lnSpc>
              <a:spcBef>
                <a:spcPts val="380"/>
              </a:spcBef>
              <a:spcAft>
                <a:spcPts val="0"/>
              </a:spcAft>
              <a:buSzPts val="1330"/>
              <a:buNone/>
            </a:pPr>
            <a:r>
              <a:rPr b="1" lang="tg-Cyrl-TJ" sz="1900">
                <a:solidFill>
                  <a:schemeClr val="dk1"/>
                </a:solidFill>
                <a:latin typeface="Times New Roman"/>
                <a:ea typeface="Times New Roman"/>
                <a:cs typeface="Times New Roman"/>
                <a:sym typeface="Times New Roman"/>
              </a:rPr>
              <a:t>Шарти муҳим барои рушди иқтисоди Тоҷикистон</a:t>
            </a:r>
            <a:r>
              <a:rPr lang="tg-Cyrl-TJ" sz="1900">
                <a:solidFill>
                  <a:schemeClr val="dk1"/>
                </a:solidFill>
                <a:latin typeface="Times New Roman"/>
                <a:ea typeface="Times New Roman"/>
                <a:cs typeface="Times New Roman"/>
                <a:sym typeface="Times New Roman"/>
              </a:rPr>
              <a:t> – ташкили идораи хуб фаъолиятҳои иқтисодии берунаи кишвар. Ин идоракуни бояд бо дарназардошти эҳтиёҷоти иқтисодии миллӣ, имкониятҳои ҳамкориҳои байналмилалӣ ва татбиқи стратегияи рушди дарозмуддат бошад.</a:t>
            </a:r>
            <a:endParaRPr sz="1900">
              <a:solidFill>
                <a:schemeClr val="dk1"/>
              </a:solidFill>
              <a:latin typeface="Times New Roman"/>
              <a:ea typeface="Times New Roman"/>
              <a:cs typeface="Times New Roman"/>
              <a:sym typeface="Times New Roman"/>
            </a:endParaRPr>
          </a:p>
          <a:p>
            <a:pPr indent="0" lvl="0" marL="114300" rtl="0" algn="just">
              <a:spcBef>
                <a:spcPts val="640"/>
              </a:spcBef>
              <a:spcAft>
                <a:spcPts val="0"/>
              </a:spcAft>
              <a:buSzPts val="2240"/>
              <a:buNone/>
            </a:pPr>
            <a:r>
              <a:t/>
            </a:r>
            <a:endParaRPr/>
          </a:p>
        </p:txBody>
      </p:sp>
      <p:sp>
        <p:nvSpPr>
          <p:cNvPr id="317" name="Google Shape;317;p43"/>
          <p:cNvSpPr/>
          <p:nvPr/>
        </p:nvSpPr>
        <p:spPr>
          <a:xfrm>
            <a:off x="683568" y="332656"/>
            <a:ext cx="828092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3200" u="none" cap="none" strike="noStrike">
                <a:solidFill>
                  <a:srgbClr val="FF0000"/>
                </a:solidFill>
                <a:latin typeface="Times New Roman"/>
                <a:ea typeface="Times New Roman"/>
                <a:cs typeface="Times New Roman"/>
                <a:sym typeface="Times New Roman"/>
              </a:rPr>
              <a:t>Ҷамъбасти мавзуъ</a:t>
            </a:r>
            <a:endParaRPr b="1" i="1" sz="3200" u="none" cap="none" strike="noStrike">
              <a:solidFill>
                <a:srgbClr val="FF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4"/>
          <p:cNvSpPr txBox="1"/>
          <p:nvPr>
            <p:ph idx="1" type="body"/>
          </p:nvPr>
        </p:nvSpPr>
        <p:spPr>
          <a:xfrm>
            <a:off x="179512" y="1054100"/>
            <a:ext cx="8712967" cy="5471244"/>
          </a:xfrm>
          <a:prstGeom prst="rect">
            <a:avLst/>
          </a:prstGeom>
          <a:noFill/>
          <a:ln>
            <a:noFill/>
          </a:ln>
        </p:spPr>
        <p:txBody>
          <a:bodyPr anchorCtr="0" anchor="t" bIns="45700" lIns="91425" spcFirstLastPara="1" rIns="91425" wrap="square" tIns="45700">
            <a:normAutofit/>
          </a:bodyPr>
          <a:lstStyle/>
          <a:p>
            <a:pPr indent="457200" lvl="0" marL="0" rtl="0" algn="just">
              <a:lnSpc>
                <a:spcPct val="150000"/>
              </a:lnSpc>
              <a:spcBef>
                <a:spcPts val="0"/>
              </a:spcBef>
              <a:spcAft>
                <a:spcPts val="0"/>
              </a:spcAft>
              <a:buSzPts val="1960"/>
              <a:buNone/>
            </a:pPr>
            <a:r>
              <a:rPr b="1" lang="tg-Cyrl-TJ" sz="2800">
                <a:solidFill>
                  <a:schemeClr val="dk1"/>
                </a:solidFill>
                <a:latin typeface="Times New Roman"/>
                <a:ea typeface="Times New Roman"/>
                <a:cs typeface="Times New Roman"/>
                <a:sym typeface="Times New Roman"/>
              </a:rPr>
              <a:t>Ҳамкориҳои дуҷониба ва бисёрҷониба</a:t>
            </a:r>
            <a:r>
              <a:rPr lang="tg-Cyrl-TJ" sz="2800">
                <a:solidFill>
                  <a:schemeClr val="dk1"/>
                </a:solidFill>
                <a:latin typeface="Times New Roman"/>
                <a:ea typeface="Times New Roman"/>
                <a:cs typeface="Times New Roman"/>
                <a:sym typeface="Times New Roman"/>
              </a:rPr>
              <a:t> – барои ташкили робитаҳои иқтисодӣ бо кишварҳои дигар, Тоҷикистон бояд сиёсати навро барои густариш додани ҳамкориҳо дар соҳаҳои энергетика, тиҷорат, саноат ва хизматрасонӣ амалӣ гардонида истодааст.</a:t>
            </a:r>
            <a:endParaRPr sz="2800">
              <a:solidFill>
                <a:schemeClr val="dk1"/>
              </a:solidFill>
              <a:latin typeface="Times New Roman"/>
              <a:ea typeface="Times New Roman"/>
              <a:cs typeface="Times New Roman"/>
              <a:sym typeface="Times New Roman"/>
            </a:endParaRPr>
          </a:p>
        </p:txBody>
      </p:sp>
      <p:sp>
        <p:nvSpPr>
          <p:cNvPr id="323" name="Google Shape;323;p44"/>
          <p:cNvSpPr/>
          <p:nvPr/>
        </p:nvSpPr>
        <p:spPr>
          <a:xfrm>
            <a:off x="683568" y="332656"/>
            <a:ext cx="828092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3200" u="none" cap="none" strike="noStrike">
                <a:solidFill>
                  <a:srgbClr val="FF0000"/>
                </a:solidFill>
                <a:latin typeface="Times New Roman"/>
                <a:ea typeface="Times New Roman"/>
                <a:cs typeface="Times New Roman"/>
                <a:sym typeface="Times New Roman"/>
              </a:rPr>
              <a:t>Ҷамъбасти мавзуъ</a:t>
            </a:r>
            <a:endParaRPr b="1" i="1" sz="3200" u="none" cap="none" strike="noStrike">
              <a:solidFill>
                <a:srgbClr val="FF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45"/>
          <p:cNvSpPr txBox="1"/>
          <p:nvPr>
            <p:ph idx="1" type="body"/>
          </p:nvPr>
        </p:nvSpPr>
        <p:spPr>
          <a:xfrm>
            <a:off x="179512" y="1054100"/>
            <a:ext cx="8712967" cy="5471244"/>
          </a:xfrm>
          <a:prstGeom prst="rect">
            <a:avLst/>
          </a:prstGeom>
          <a:noFill/>
          <a:ln>
            <a:noFill/>
          </a:ln>
        </p:spPr>
        <p:txBody>
          <a:bodyPr anchorCtr="0" anchor="t" bIns="45700" lIns="91425" spcFirstLastPara="1" rIns="91425" wrap="square" tIns="45700">
            <a:normAutofit/>
          </a:bodyPr>
          <a:lstStyle/>
          <a:p>
            <a:pPr indent="457200" lvl="0" marL="0" rtl="0" algn="just">
              <a:lnSpc>
                <a:spcPct val="150000"/>
              </a:lnSpc>
              <a:spcBef>
                <a:spcPts val="0"/>
              </a:spcBef>
              <a:spcAft>
                <a:spcPts val="0"/>
              </a:spcAft>
              <a:buSzPts val="1960"/>
              <a:buNone/>
            </a:pPr>
            <a:r>
              <a:rPr b="1" lang="tg-Cyrl-TJ" sz="2800">
                <a:solidFill>
                  <a:schemeClr val="dk1"/>
                </a:solidFill>
                <a:latin typeface="Times New Roman"/>
                <a:ea typeface="Times New Roman"/>
                <a:cs typeface="Times New Roman"/>
                <a:sym typeface="Times New Roman"/>
              </a:rPr>
              <a:t>Қобилиятҳои инсонии идоравӣ</a:t>
            </a:r>
            <a:r>
              <a:rPr lang="tg-Cyrl-TJ" sz="2800">
                <a:solidFill>
                  <a:schemeClr val="dk1"/>
                </a:solidFill>
                <a:latin typeface="Times New Roman"/>
                <a:ea typeface="Times New Roman"/>
                <a:cs typeface="Times New Roman"/>
                <a:sym typeface="Times New Roman"/>
              </a:rPr>
              <a:t> – таъсис додани гурӯҳҳои мутахассисон, тартиботи муассисаи давлатӣ ва баланд бардоштани малакаи кадрии институтҳои дахлдори иқтисодӣ бисёр зарур ва муҳим арзёбӣ мегардад.</a:t>
            </a:r>
            <a:endParaRPr sz="2800">
              <a:solidFill>
                <a:schemeClr val="dk1"/>
              </a:solidFill>
              <a:latin typeface="Times New Roman"/>
              <a:ea typeface="Times New Roman"/>
              <a:cs typeface="Times New Roman"/>
              <a:sym typeface="Times New Roman"/>
            </a:endParaRPr>
          </a:p>
        </p:txBody>
      </p:sp>
      <p:sp>
        <p:nvSpPr>
          <p:cNvPr id="329" name="Google Shape;329;p45"/>
          <p:cNvSpPr/>
          <p:nvPr/>
        </p:nvSpPr>
        <p:spPr>
          <a:xfrm>
            <a:off x="683568" y="332656"/>
            <a:ext cx="828092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3200" u="none" cap="none" strike="noStrike">
                <a:solidFill>
                  <a:srgbClr val="FF0000"/>
                </a:solidFill>
                <a:latin typeface="Times New Roman"/>
                <a:ea typeface="Times New Roman"/>
                <a:cs typeface="Times New Roman"/>
                <a:sym typeface="Times New Roman"/>
              </a:rPr>
              <a:t>Ҷамъбасти мавзуъ</a:t>
            </a:r>
            <a:endParaRPr b="1" i="1" sz="3200" u="none" cap="none" strike="noStrike">
              <a:solidFill>
                <a:srgbClr val="FF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6"/>
          <p:cNvSpPr txBox="1"/>
          <p:nvPr>
            <p:ph idx="1" type="body"/>
          </p:nvPr>
        </p:nvSpPr>
        <p:spPr>
          <a:xfrm>
            <a:off x="179512" y="1054100"/>
            <a:ext cx="8712967" cy="5471244"/>
          </a:xfrm>
          <a:prstGeom prst="rect">
            <a:avLst/>
          </a:prstGeom>
          <a:noFill/>
          <a:ln>
            <a:noFill/>
          </a:ln>
        </p:spPr>
        <p:txBody>
          <a:bodyPr anchorCtr="0" anchor="t" bIns="45700" lIns="91425" spcFirstLastPara="1" rIns="91425" wrap="square" tIns="45700">
            <a:normAutofit/>
          </a:bodyPr>
          <a:lstStyle/>
          <a:p>
            <a:pPr indent="457200" lvl="0" marL="0" rtl="0" algn="just">
              <a:lnSpc>
                <a:spcPct val="150000"/>
              </a:lnSpc>
              <a:spcBef>
                <a:spcPts val="0"/>
              </a:spcBef>
              <a:spcAft>
                <a:spcPts val="0"/>
              </a:spcAft>
              <a:buSzPts val="1400"/>
              <a:buNone/>
            </a:pPr>
            <a:r>
              <a:rPr b="1" lang="tg-Cyrl-TJ" sz="2000">
                <a:solidFill>
                  <a:schemeClr val="dk1"/>
                </a:solidFill>
                <a:latin typeface="Times New Roman"/>
                <a:ea typeface="Times New Roman"/>
                <a:cs typeface="Times New Roman"/>
                <a:sym typeface="Times New Roman"/>
              </a:rPr>
              <a:t>Ҷалбӣ сармояи хориҷӣ</a:t>
            </a:r>
            <a:r>
              <a:rPr lang="tg-Cyrl-TJ" sz="2000">
                <a:solidFill>
                  <a:schemeClr val="dk1"/>
                </a:solidFill>
                <a:latin typeface="Times New Roman"/>
                <a:ea typeface="Times New Roman"/>
                <a:cs typeface="Times New Roman"/>
                <a:sym typeface="Times New Roman"/>
              </a:rPr>
              <a:t> – давлат бояд тамоми кӯшишро барои ҷалби сармояи хориҷӣ ва таъсиси шарикӣ бо ширкатҳои байналмилалӣ бо мақсади рушди соҳаҳои калидӣ, аз ҷумла энергетика, кишоварзӣ ва сохтмон равона созад. </a:t>
            </a:r>
            <a:endParaRPr/>
          </a:p>
          <a:p>
            <a:pPr indent="457200" lvl="0" marL="0" rtl="0" algn="just">
              <a:lnSpc>
                <a:spcPct val="150000"/>
              </a:lnSpc>
              <a:spcBef>
                <a:spcPts val="0"/>
              </a:spcBef>
              <a:spcAft>
                <a:spcPts val="0"/>
              </a:spcAft>
              <a:buSzPts val="1400"/>
              <a:buNone/>
            </a:pPr>
            <a:r>
              <a:rPr lang="tg-Cyrl-TJ" sz="2000">
                <a:solidFill>
                  <a:schemeClr val="dk1"/>
                </a:solidFill>
                <a:latin typeface="Times New Roman"/>
                <a:ea typeface="Times New Roman"/>
                <a:cs typeface="Times New Roman"/>
                <a:sym typeface="Times New Roman"/>
              </a:rPr>
              <a:t>Дар умум, барои рушди мунтаззам ва устувории иқтисодии Тоҷикистон дар арсаи ҷаҳонӣ, ташкили идоравии дурусти фаъолияти иқтисодии берунаи кишвар як мавзӯи калидӣ ва боэътибор мебошад.</a:t>
            </a:r>
            <a:endParaRPr sz="2000">
              <a:solidFill>
                <a:schemeClr val="dk1"/>
              </a:solidFill>
              <a:latin typeface="Times New Roman"/>
              <a:ea typeface="Times New Roman"/>
              <a:cs typeface="Times New Roman"/>
              <a:sym typeface="Times New Roman"/>
            </a:endParaRPr>
          </a:p>
        </p:txBody>
      </p:sp>
      <p:sp>
        <p:nvSpPr>
          <p:cNvPr id="335" name="Google Shape;335;p46"/>
          <p:cNvSpPr/>
          <p:nvPr/>
        </p:nvSpPr>
        <p:spPr>
          <a:xfrm>
            <a:off x="683568" y="332656"/>
            <a:ext cx="828092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3200" u="none" cap="none" strike="noStrike">
                <a:solidFill>
                  <a:srgbClr val="FF0000"/>
                </a:solidFill>
                <a:latin typeface="Times New Roman"/>
                <a:ea typeface="Times New Roman"/>
                <a:cs typeface="Times New Roman"/>
                <a:sym typeface="Times New Roman"/>
              </a:rPr>
              <a:t>Ҷамъбасти мавзуъ</a:t>
            </a:r>
            <a:endParaRPr b="1" i="1" sz="3200" u="none" cap="none" strike="noStrike">
              <a:solidFill>
                <a:srgbClr val="FF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47"/>
          <p:cNvSpPr txBox="1"/>
          <p:nvPr>
            <p:ph type="title"/>
          </p:nvPr>
        </p:nvSpPr>
        <p:spPr>
          <a:xfrm>
            <a:off x="457200" y="116632"/>
            <a:ext cx="8686800" cy="8382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imes"/>
              <a:buNone/>
            </a:pPr>
            <a:r>
              <a:rPr lang="tg-Cyrl-TJ">
                <a:solidFill>
                  <a:srgbClr val="FF0000"/>
                </a:solidFill>
                <a:latin typeface="Times"/>
                <a:ea typeface="Times"/>
                <a:cs typeface="Times"/>
                <a:sym typeface="Times"/>
              </a:rPr>
              <a:t>АДАБИЁТИ ИСТИФОДАШУДА</a:t>
            </a:r>
            <a:endParaRPr>
              <a:solidFill>
                <a:srgbClr val="FF0000"/>
              </a:solidFill>
              <a:latin typeface="Times"/>
              <a:ea typeface="Times"/>
              <a:cs typeface="Times"/>
              <a:sym typeface="Times"/>
            </a:endParaRPr>
          </a:p>
        </p:txBody>
      </p:sp>
      <p:sp>
        <p:nvSpPr>
          <p:cNvPr id="341" name="Google Shape;341;p47"/>
          <p:cNvSpPr txBox="1"/>
          <p:nvPr>
            <p:ph idx="1" type="body"/>
          </p:nvPr>
        </p:nvSpPr>
        <p:spPr>
          <a:xfrm>
            <a:off x="107504" y="980728"/>
            <a:ext cx="8856984" cy="5472608"/>
          </a:xfrm>
          <a:prstGeom prst="rect">
            <a:avLst/>
          </a:prstGeom>
          <a:noFill/>
          <a:ln>
            <a:noFill/>
          </a:ln>
        </p:spPr>
        <p:txBody>
          <a:bodyPr anchorCtr="0" anchor="t" bIns="45700" lIns="91425" spcFirstLastPara="1" rIns="91425" wrap="square" tIns="45700">
            <a:noAutofit/>
          </a:bodyPr>
          <a:lstStyle/>
          <a:p>
            <a:pPr indent="0" lvl="0" marL="0" rtl="0" algn="just">
              <a:lnSpc>
                <a:spcPct val="150000"/>
              </a:lnSpc>
              <a:spcBef>
                <a:spcPts val="0"/>
              </a:spcBef>
              <a:spcAft>
                <a:spcPts val="0"/>
              </a:spcAft>
              <a:buSzPts val="980"/>
              <a:buFont typeface="Libre Franklin Medium"/>
              <a:buAutoNum type="arabicPeriod"/>
            </a:pPr>
            <a:r>
              <a:rPr lang="tg-Cyrl-TJ" sz="1400">
                <a:solidFill>
                  <a:schemeClr val="dk1"/>
                </a:solidFill>
                <a:latin typeface="Times New Roman"/>
                <a:ea typeface="Times New Roman"/>
                <a:cs typeface="Times New Roman"/>
                <a:sym typeface="Times New Roman"/>
              </a:rPr>
              <a:t>Алексеев, И. Внешнеэкономическая деятельность / И. Алексеев. – М.: Дашков и К, 2011. – 304 с. 2. Алехнович, А. Внешнеэкономическая предпринимательская деятельность / А. Алехнович. – Мн.: Дикта, 2009. – 128 с. </a:t>
            </a:r>
            <a:endParaRPr/>
          </a:p>
          <a:p>
            <a:pPr indent="0" lvl="0" marL="0" rtl="0" algn="just">
              <a:lnSpc>
                <a:spcPct val="150000"/>
              </a:lnSpc>
              <a:spcBef>
                <a:spcPts val="0"/>
              </a:spcBef>
              <a:spcAft>
                <a:spcPts val="0"/>
              </a:spcAft>
              <a:buSzPts val="980"/>
              <a:buFont typeface="Libre Franklin Medium"/>
              <a:buAutoNum type="arabicPeriod"/>
            </a:pPr>
            <a:r>
              <a:rPr lang="tg-Cyrl-TJ" sz="1400">
                <a:solidFill>
                  <a:schemeClr val="dk1"/>
                </a:solidFill>
                <a:latin typeface="Times New Roman"/>
                <a:ea typeface="Times New Roman"/>
                <a:cs typeface="Times New Roman"/>
                <a:sym typeface="Times New Roman"/>
              </a:rPr>
              <a:t>Внешнеэкономическая деятельность предприятия: Учебник для вузов/ Л.Е. Стровский, С.К. Казанцев, Е.А. Паршина и др.; Под ред. проф. Л.Е. Сгровского. – 2-е изд., перераб. и доп. – М.: ЮНИТИ, 1999. – 823 с.</a:t>
            </a:r>
            <a:endParaRPr/>
          </a:p>
          <a:p>
            <a:pPr indent="0" lvl="0" marL="0" rtl="0" algn="just">
              <a:lnSpc>
                <a:spcPct val="150000"/>
              </a:lnSpc>
              <a:spcBef>
                <a:spcPts val="0"/>
              </a:spcBef>
              <a:spcAft>
                <a:spcPts val="0"/>
              </a:spcAft>
              <a:buSzPts val="980"/>
              <a:buFont typeface="Libre Franklin Medium"/>
              <a:buAutoNum type="arabicPeriod"/>
            </a:pPr>
            <a:r>
              <a:rPr lang="tg-Cyrl-TJ" sz="1400">
                <a:solidFill>
                  <a:schemeClr val="dk1"/>
                </a:solidFill>
                <a:latin typeface="Times New Roman"/>
                <a:ea typeface="Times New Roman"/>
                <a:cs typeface="Times New Roman"/>
                <a:sym typeface="Times New Roman"/>
              </a:rPr>
              <a:t>Воронич А.В. Экономика и управление внешнеэкономической деятельностью: учебно-методическое пособие / А. В. Воронич ; М-во образования РБ, Гом. гос. ун-т им. Ф. Скорины. – Гомель: ГГУ им. Ф. Скорины, 2015. – 162 с. </a:t>
            </a:r>
            <a:endParaRPr/>
          </a:p>
          <a:p>
            <a:pPr indent="0" lvl="0" marL="0" rtl="0" algn="just">
              <a:lnSpc>
                <a:spcPct val="150000"/>
              </a:lnSpc>
              <a:spcBef>
                <a:spcPts val="0"/>
              </a:spcBef>
              <a:spcAft>
                <a:spcPts val="0"/>
              </a:spcAft>
              <a:buSzPts val="980"/>
              <a:buFont typeface="Libre Franklin Medium"/>
              <a:buAutoNum type="arabicPeriod"/>
            </a:pPr>
            <a:r>
              <a:rPr lang="tg-Cyrl-TJ" sz="1400">
                <a:solidFill>
                  <a:schemeClr val="dk1"/>
                </a:solidFill>
                <a:latin typeface="Times New Roman"/>
                <a:ea typeface="Times New Roman"/>
                <a:cs typeface="Times New Roman"/>
                <a:sym typeface="Times New Roman"/>
              </a:rPr>
              <a:t> Саидмуродов Л.Х. Экономическая теория открытого хозяйства и проблемы современного Таджикистана. –Душанбе, Ирфон, 2005. – 260с. </a:t>
            </a:r>
            <a:endParaRPr/>
          </a:p>
          <a:p>
            <a:pPr indent="0" lvl="0" marL="0" rtl="0" algn="just">
              <a:lnSpc>
                <a:spcPct val="150000"/>
              </a:lnSpc>
              <a:spcBef>
                <a:spcPts val="0"/>
              </a:spcBef>
              <a:spcAft>
                <a:spcPts val="0"/>
              </a:spcAft>
              <a:buSzPts val="980"/>
              <a:buFont typeface="Libre Franklin Medium"/>
              <a:buAutoNum type="arabicPeriod"/>
            </a:pPr>
            <a:r>
              <a:rPr lang="tg-Cyrl-TJ" sz="1400">
                <a:solidFill>
                  <a:schemeClr val="dk1"/>
                </a:solidFill>
                <a:latin typeface="Times New Roman"/>
                <a:ea typeface="Times New Roman"/>
                <a:cs typeface="Times New Roman"/>
                <a:sym typeface="Times New Roman"/>
              </a:rPr>
              <a:t>Хаёходжаев Ф.М. Проблемы и перспективы привлечения иностранных инвестиций в открытую экономику Республики Таджикистан. –Душанбе, 2011. -121с.</a:t>
            </a:r>
            <a:endParaRPr sz="1400">
              <a:solidFill>
                <a:schemeClr val="dk1"/>
              </a:solidFill>
              <a:latin typeface="Times New Roman"/>
              <a:ea typeface="Times New Roman"/>
              <a:cs typeface="Times New Roman"/>
              <a:sym typeface="Times New Roman"/>
            </a:endParaRPr>
          </a:p>
        </p:txBody>
      </p:sp>
    </p:spTree>
  </p:cSld>
  <p:clrMapOvr>
    <a:masterClrMapping/>
  </p:clrMapOvr>
  <p:transition>
    <p:randomBar dir="vert"/>
  </p:transition>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48"/>
          <p:cNvSpPr txBox="1"/>
          <p:nvPr>
            <p:ph idx="1" type="body"/>
          </p:nvPr>
        </p:nvSpPr>
        <p:spPr>
          <a:xfrm>
            <a:off x="107504" y="1196752"/>
            <a:ext cx="8856984" cy="504056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240"/>
              <a:buNone/>
            </a:pPr>
            <a:r>
              <a:t/>
            </a:r>
            <a:endParaRPr b="1">
              <a:latin typeface="Times"/>
              <a:ea typeface="Times"/>
              <a:cs typeface="Times"/>
              <a:sym typeface="Times"/>
            </a:endParaRPr>
          </a:p>
          <a:p>
            <a:pPr indent="0" lvl="0" marL="0" rtl="0" algn="ctr">
              <a:spcBef>
                <a:spcPts val="640"/>
              </a:spcBef>
              <a:spcAft>
                <a:spcPts val="0"/>
              </a:spcAft>
              <a:buSzPts val="2240"/>
              <a:buNone/>
            </a:pPr>
            <a:r>
              <a:t/>
            </a:r>
            <a:endParaRPr b="1">
              <a:latin typeface="Times"/>
              <a:ea typeface="Times"/>
              <a:cs typeface="Times"/>
              <a:sym typeface="Times"/>
            </a:endParaRPr>
          </a:p>
          <a:p>
            <a:pPr indent="0" lvl="0" marL="0" rtl="0" algn="ctr">
              <a:spcBef>
                <a:spcPts val="640"/>
              </a:spcBef>
              <a:spcAft>
                <a:spcPts val="0"/>
              </a:spcAft>
              <a:buSzPts val="2240"/>
              <a:buNone/>
            </a:pPr>
            <a:r>
              <a:t/>
            </a:r>
            <a:endParaRPr b="1">
              <a:solidFill>
                <a:srgbClr val="FF0000"/>
              </a:solidFill>
              <a:latin typeface="Times"/>
              <a:ea typeface="Times"/>
              <a:cs typeface="Times"/>
              <a:sym typeface="Times"/>
            </a:endParaRPr>
          </a:p>
          <a:p>
            <a:pPr indent="0" lvl="0" marL="0" rtl="0" algn="ctr">
              <a:spcBef>
                <a:spcPts val="640"/>
              </a:spcBef>
              <a:spcAft>
                <a:spcPts val="0"/>
              </a:spcAft>
              <a:buSzPts val="2240"/>
              <a:buNone/>
            </a:pPr>
            <a:r>
              <a:rPr b="1" lang="tg-Cyrl-TJ">
                <a:solidFill>
                  <a:srgbClr val="FF0000"/>
                </a:solidFill>
                <a:latin typeface="Times"/>
                <a:ea typeface="Times"/>
                <a:cs typeface="Times"/>
                <a:sym typeface="Times"/>
              </a:rPr>
              <a:t>ТАШАККУР </a:t>
            </a:r>
            <a:endParaRPr b="1">
              <a:solidFill>
                <a:srgbClr val="FF0000"/>
              </a:solidFill>
              <a:latin typeface="Times"/>
              <a:ea typeface="Times"/>
              <a:cs typeface="Times"/>
              <a:sym typeface="Times"/>
            </a:endParaRPr>
          </a:p>
          <a:p>
            <a:pPr indent="-514350" lvl="0" marL="514350" rtl="0" algn="just">
              <a:spcBef>
                <a:spcPts val="640"/>
              </a:spcBef>
              <a:spcAft>
                <a:spcPts val="0"/>
              </a:spcAft>
              <a:buSzPts val="2240"/>
              <a:buNone/>
            </a:pPr>
            <a:r>
              <a:t/>
            </a:r>
            <a:endParaRPr>
              <a:latin typeface="Times"/>
              <a:ea typeface="Times"/>
              <a:cs typeface="Times"/>
              <a:sym typeface="Times"/>
            </a:endParaRPr>
          </a:p>
        </p:txBody>
      </p:sp>
    </p:spTree>
  </p:cSld>
  <p:clrMapOvr>
    <a:masterClrMapping/>
  </p:clrMapOvr>
  <p:transition>
    <p:randomBar dir="vert"/>
  </p:transition>
</p:sld>
</file>

<file path=ppt/theme/theme1.xml><?xml version="1.0" encoding="utf-8"?>
<a:theme xmlns:a="http://schemas.openxmlformats.org/drawingml/2006/main" xmlns:r="http://schemas.openxmlformats.org/officeDocument/2006/relationships" name="Трек">
  <a:themeElements>
    <a:clrScheme name="Трек">
      <a:dk1>
        <a:srgbClr val="000000"/>
      </a:dk1>
      <a:lt1>
        <a:srgbClr val="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2018-06-24T18:21:52Z</dcterms:created>
  <dc:creator>фитрат</dc:creator>
</cp:coreProperties>
</file>