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Lst>
  <p:sldSz cy="6858000" cx="9144000"/>
  <p:notesSz cx="6858000" cy="9144000"/>
  <p:embeddedFontLst>
    <p:embeddedFont>
      <p:font typeface="Libre Franklin"/>
      <p:regular r:id="rId51"/>
      <p:bold r:id="rId52"/>
      <p:italic r:id="rId53"/>
      <p:boldItalic r:id="rId54"/>
    </p:embeddedFont>
    <p:embeddedFont>
      <p:font typeface="Libre Franklin Medium"/>
      <p:regular r:id="rId55"/>
      <p:bold r:id="rId56"/>
      <p:italic r:id="rId57"/>
      <p:boldItalic r:id="rId5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9" roundtripDataSignature="AMtx7mjKUputZzMhglHxmyXdnPb+fe2PW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ibreFranklin-regular.fntdata"/><Relationship Id="rId50" Type="http://schemas.openxmlformats.org/officeDocument/2006/relationships/slide" Target="slides/slide45.xml"/><Relationship Id="rId53" Type="http://schemas.openxmlformats.org/officeDocument/2006/relationships/font" Target="fonts/LibreFranklin-italic.fntdata"/><Relationship Id="rId52" Type="http://schemas.openxmlformats.org/officeDocument/2006/relationships/font" Target="fonts/LibreFranklin-bold.fntdata"/><Relationship Id="rId11" Type="http://schemas.openxmlformats.org/officeDocument/2006/relationships/slide" Target="slides/slide6.xml"/><Relationship Id="rId55" Type="http://schemas.openxmlformats.org/officeDocument/2006/relationships/font" Target="fonts/LibreFranklinMedium-regular.fntdata"/><Relationship Id="rId10" Type="http://schemas.openxmlformats.org/officeDocument/2006/relationships/slide" Target="slides/slide5.xml"/><Relationship Id="rId54" Type="http://schemas.openxmlformats.org/officeDocument/2006/relationships/font" Target="fonts/LibreFranklin-boldItalic.fntdata"/><Relationship Id="rId13" Type="http://schemas.openxmlformats.org/officeDocument/2006/relationships/slide" Target="slides/slide8.xml"/><Relationship Id="rId57" Type="http://schemas.openxmlformats.org/officeDocument/2006/relationships/font" Target="fonts/LibreFranklinMedium-italic.fntdata"/><Relationship Id="rId12" Type="http://schemas.openxmlformats.org/officeDocument/2006/relationships/slide" Target="slides/slide7.xml"/><Relationship Id="rId56" Type="http://schemas.openxmlformats.org/officeDocument/2006/relationships/font" Target="fonts/LibreFranklinMedium-bold.fntdata"/><Relationship Id="rId15" Type="http://schemas.openxmlformats.org/officeDocument/2006/relationships/slide" Target="slides/slide10.xml"/><Relationship Id="rId59" Type="http://customschemas.google.com/relationships/presentationmetadata" Target="metadata"/><Relationship Id="rId14" Type="http://schemas.openxmlformats.org/officeDocument/2006/relationships/slide" Target="slides/slide9.xml"/><Relationship Id="rId58" Type="http://schemas.openxmlformats.org/officeDocument/2006/relationships/font" Target="fonts/LibreFranklinMedium-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cxnSp>
        <p:nvCxnSpPr>
          <p:cNvPr id="15" name="Google Shape;15;p47"/>
          <p:cNvCxnSpPr/>
          <p:nvPr/>
        </p:nvCxnSpPr>
        <p:spPr>
          <a:xfrm>
            <a:off x="514350" y="5349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16" name="Google Shape;16;p47"/>
          <p:cNvSpPr txBox="1"/>
          <p:nvPr>
            <p:ph type="ctrTitle"/>
          </p:nvPr>
        </p:nvSpPr>
        <p:spPr>
          <a:xfrm>
            <a:off x="381000" y="4853411"/>
            <a:ext cx="8458200" cy="12223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7"/>
          <p:cNvSpPr txBox="1"/>
          <p:nvPr>
            <p:ph idx="1" type="subTitle"/>
          </p:nvPr>
        </p:nvSpPr>
        <p:spPr>
          <a:xfrm>
            <a:off x="381000" y="3886200"/>
            <a:ext cx="8458200" cy="914400"/>
          </a:xfrm>
          <a:prstGeom prst="rect">
            <a:avLst/>
          </a:prstGeom>
          <a:noFill/>
          <a:ln>
            <a:noFill/>
          </a:ln>
        </p:spPr>
        <p:txBody>
          <a:bodyPr anchorCtr="0" anchor="b" bIns="45700" lIns="91425" spcFirstLastPara="1" rIns="91425" wrap="square" tIns="45700">
            <a:normAutofit/>
          </a:bodyPr>
          <a:lstStyle>
            <a:lvl1pPr lvl="0" algn="l">
              <a:spcBef>
                <a:spcPts val="480"/>
              </a:spcBef>
              <a:spcAft>
                <a:spcPts val="0"/>
              </a:spcAft>
              <a:buSzPts val="1680"/>
              <a:buNone/>
              <a:defRPr sz="2400">
                <a:solidFill>
                  <a:srgbClr val="44332A"/>
                </a:solidFill>
              </a:defRPr>
            </a:lvl1pPr>
            <a:lvl2pPr lvl="1" algn="ctr">
              <a:spcBef>
                <a:spcPts val="360"/>
              </a:spcBef>
              <a:spcAft>
                <a:spcPts val="0"/>
              </a:spcAft>
              <a:buSzPts val="1260"/>
              <a:buNone/>
              <a:defRPr/>
            </a:lvl2pPr>
            <a:lvl3pPr lvl="2" algn="ctr">
              <a:spcBef>
                <a:spcPts val="360"/>
              </a:spcBef>
              <a:spcAft>
                <a:spcPts val="0"/>
              </a:spcAft>
              <a:buSzPts val="1260"/>
              <a:buNone/>
              <a:defRPr/>
            </a:lvl3pPr>
            <a:lvl4pPr lvl="3" algn="ctr">
              <a:spcBef>
                <a:spcPts val="360"/>
              </a:spcBef>
              <a:spcAft>
                <a:spcPts val="0"/>
              </a:spcAft>
              <a:buSzPts val="1260"/>
              <a:buNone/>
              <a:defRPr/>
            </a:lvl4pPr>
            <a:lvl5pPr lvl="4" algn="ctr">
              <a:spcBef>
                <a:spcPts val="360"/>
              </a:spcBef>
              <a:spcAft>
                <a:spcPts val="0"/>
              </a:spcAft>
              <a:buSzPts val="1080"/>
              <a:buNone/>
              <a:defRPr/>
            </a:lvl5pPr>
            <a:lvl6pPr lvl="5" algn="ctr">
              <a:spcBef>
                <a:spcPts val="360"/>
              </a:spcBef>
              <a:spcAft>
                <a:spcPts val="0"/>
              </a:spcAft>
              <a:buSzPts val="1080"/>
              <a:buNone/>
              <a:defRPr/>
            </a:lvl6pPr>
            <a:lvl7pPr lvl="6" algn="ctr">
              <a:spcBef>
                <a:spcPts val="360"/>
              </a:spcBef>
              <a:spcAft>
                <a:spcPts val="0"/>
              </a:spcAft>
              <a:buSzPts val="1080"/>
              <a:buNone/>
              <a:defRPr/>
            </a:lvl7pPr>
            <a:lvl8pPr lvl="7" algn="ctr">
              <a:spcBef>
                <a:spcPts val="360"/>
              </a:spcBef>
              <a:spcAft>
                <a:spcPts val="0"/>
              </a:spcAft>
              <a:buSzPts val="1080"/>
              <a:buNone/>
              <a:defRPr/>
            </a:lvl8pPr>
            <a:lvl9pPr lvl="8" algn="ctr">
              <a:spcBef>
                <a:spcPts val="360"/>
              </a:spcBef>
              <a:spcAft>
                <a:spcPts val="0"/>
              </a:spcAft>
              <a:buSzPts val="1080"/>
              <a:buNone/>
              <a:defRPr/>
            </a:lvl9pPr>
          </a:lstStyle>
          <a:p/>
        </p:txBody>
      </p:sp>
      <p:sp>
        <p:nvSpPr>
          <p:cNvPr id="18" name="Google Shape;18;p47"/>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7"/>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7"/>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48"/>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8"/>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24" name="Google Shape;24;p48"/>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8"/>
          <p:cNvSpPr txBox="1"/>
          <p:nvPr>
            <p:ph idx="11" type="ftr"/>
          </p:nvPr>
        </p:nvSpPr>
        <p:spPr>
          <a:xfrm>
            <a:off x="3581400" y="76200"/>
            <a:ext cx="28956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8"/>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blipFill>
          <a:blip r:embed="rId2">
            <a:alphaModFix/>
          </a:blip>
          <a:stretch>
            <a:fillRect/>
          </a:stretch>
        </a:blipFill>
      </p:bgPr>
    </p:bg>
    <p:spTree>
      <p:nvGrpSpPr>
        <p:cNvPr id="27" name="Shape 27"/>
        <p:cNvGrpSpPr/>
        <p:nvPr/>
      </p:nvGrpSpPr>
      <p:grpSpPr>
        <a:xfrm>
          <a:off x="0" y="0"/>
          <a:ext cx="0" cy="0"/>
          <a:chOff x="0" y="0"/>
          <a:chExt cx="0" cy="0"/>
        </a:xfrm>
      </p:grpSpPr>
      <p:cxnSp>
        <p:nvCxnSpPr>
          <p:cNvPr id="28" name="Google Shape;28;p49"/>
          <p:cNvCxnSpPr/>
          <p:nvPr/>
        </p:nvCxnSpPr>
        <p:spPr>
          <a:xfrm>
            <a:off x="514350" y="3444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29" name="Google Shape;29;p49"/>
          <p:cNvSpPr txBox="1"/>
          <p:nvPr>
            <p:ph idx="1" type="body"/>
          </p:nvPr>
        </p:nvSpPr>
        <p:spPr>
          <a:xfrm>
            <a:off x="381000" y="1676400"/>
            <a:ext cx="8458200" cy="1219200"/>
          </a:xfrm>
          <a:prstGeom prst="rect">
            <a:avLst/>
          </a:prstGeom>
          <a:noFill/>
          <a:ln>
            <a:noFill/>
          </a:ln>
        </p:spPr>
        <p:txBody>
          <a:bodyPr anchorCtr="0" anchor="b" bIns="45700" lIns="91425" spcFirstLastPara="1" rIns="91425" wrap="square" tIns="45700">
            <a:normAutofit/>
          </a:bodyPr>
          <a:lstStyle>
            <a:lvl1pPr indent="-228600" lvl="0" marL="457200" algn="r">
              <a:spcBef>
                <a:spcPts val="400"/>
              </a:spcBef>
              <a:spcAft>
                <a:spcPts val="0"/>
              </a:spcAft>
              <a:buSzPts val="1400"/>
              <a:buNone/>
              <a:defRPr sz="2000">
                <a:solidFill>
                  <a:srgbClr val="DCD0B0"/>
                </a:solidFill>
              </a:defRPr>
            </a:lvl1pPr>
            <a:lvl2pPr indent="-228600" lvl="1" marL="914400" algn="l">
              <a:spcBef>
                <a:spcPts val="360"/>
              </a:spcBef>
              <a:spcAft>
                <a:spcPts val="0"/>
              </a:spcAft>
              <a:buSzPts val="126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80"/>
              <a:buNone/>
              <a:defRPr sz="1400">
                <a:solidFill>
                  <a:schemeClr val="lt1"/>
                </a:solidFill>
              </a:defRPr>
            </a:lvl4pPr>
            <a:lvl5pPr indent="-228600" lvl="4" marL="2286000" algn="l">
              <a:spcBef>
                <a:spcPts val="280"/>
              </a:spcBef>
              <a:spcAft>
                <a:spcPts val="0"/>
              </a:spcAft>
              <a:buSzPts val="840"/>
              <a:buNone/>
              <a:defRPr sz="1400">
                <a:solidFill>
                  <a:schemeClr val="lt1"/>
                </a:solidFill>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0" name="Google Shape;30;p4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9"/>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
        <p:nvSpPr>
          <p:cNvPr id="33" name="Google Shape;33;p49"/>
          <p:cNvSpPr txBox="1"/>
          <p:nvPr>
            <p:ph type="title"/>
          </p:nvPr>
        </p:nvSpPr>
        <p:spPr>
          <a:xfrm>
            <a:off x="180475" y="2947085"/>
            <a:ext cx="8686800" cy="1184825"/>
          </a:xfrm>
          <a:prstGeom prst="rect">
            <a:avLst/>
          </a:prstGeom>
          <a:noFill/>
          <a:ln>
            <a:noFill/>
          </a:ln>
        </p:spPr>
        <p:txBody>
          <a:bodyPr anchorCtr="0" anchor="t" bIns="45700" lIns="91425" spcFirstLastPara="1" rIns="91425" wrap="square" tIns="45700">
            <a:normAutofit/>
          </a:bodyPr>
          <a:lstStyle>
            <a:lvl1pPr lvl="0" algn="r">
              <a:spcBef>
                <a:spcPts val="0"/>
              </a:spcBef>
              <a:spcAft>
                <a:spcPts val="0"/>
              </a:spcAft>
              <a:buClr>
                <a:schemeClr val="lt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4" name="Shape 34"/>
        <p:cNvGrpSpPr/>
        <p:nvPr/>
      </p:nvGrpSpPr>
      <p:grpSpPr>
        <a:xfrm>
          <a:off x="0" y="0"/>
          <a:ext cx="0" cy="0"/>
          <a:chOff x="0" y="0"/>
          <a:chExt cx="0" cy="0"/>
        </a:xfrm>
      </p:grpSpPr>
      <p:sp>
        <p:nvSpPr>
          <p:cNvPr id="35" name="Google Shape;35;p50"/>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0"/>
          <p:cNvSpPr txBox="1"/>
          <p:nvPr>
            <p:ph idx="1" type="body"/>
          </p:nvPr>
        </p:nvSpPr>
        <p:spPr>
          <a:xfrm>
            <a:off x="304800" y="1600200"/>
            <a:ext cx="41910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7" name="Google Shape;37;p50"/>
          <p:cNvSpPr txBox="1"/>
          <p:nvPr>
            <p:ph idx="2" type="body"/>
          </p:nvPr>
        </p:nvSpPr>
        <p:spPr>
          <a:xfrm>
            <a:off x="4648200" y="1600200"/>
            <a:ext cx="43434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8" name="Google Shape;38;p50"/>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0"/>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0"/>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41" name="Shape 41"/>
        <p:cNvGrpSpPr/>
        <p:nvPr/>
      </p:nvGrpSpPr>
      <p:grpSpPr>
        <a:xfrm>
          <a:off x="0" y="0"/>
          <a:ext cx="0" cy="0"/>
          <a:chOff x="0" y="0"/>
          <a:chExt cx="0" cy="0"/>
        </a:xfrm>
      </p:grpSpPr>
      <p:sp>
        <p:nvSpPr>
          <p:cNvPr id="42" name="Google Shape;42;p51"/>
          <p:cNvSpPr txBox="1"/>
          <p:nvPr>
            <p:ph type="title"/>
          </p:nvPr>
        </p:nvSpPr>
        <p:spPr>
          <a:xfrm>
            <a:off x="304800" y="5410200"/>
            <a:ext cx="8610600" cy="8826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1"/>
          <p:cNvSpPr txBox="1"/>
          <p:nvPr>
            <p:ph idx="1" type="body"/>
          </p:nvPr>
        </p:nvSpPr>
        <p:spPr>
          <a:xfrm>
            <a:off x="281444" y="666750"/>
            <a:ext cx="4290556"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4" name="Google Shape;44;p51"/>
          <p:cNvSpPr txBox="1"/>
          <p:nvPr>
            <p:ph idx="2" type="body"/>
          </p:nvPr>
        </p:nvSpPr>
        <p:spPr>
          <a:xfrm>
            <a:off x="4645025" y="666750"/>
            <a:ext cx="4292241"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5" name="Google Shape;45;p51"/>
          <p:cNvSpPr txBox="1"/>
          <p:nvPr>
            <p:ph idx="3" type="body"/>
          </p:nvPr>
        </p:nvSpPr>
        <p:spPr>
          <a:xfrm>
            <a:off x="281444" y="1316037"/>
            <a:ext cx="429055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6" name="Google Shape;46;p51"/>
          <p:cNvSpPr txBox="1"/>
          <p:nvPr>
            <p:ph idx="4" type="body"/>
          </p:nvPr>
        </p:nvSpPr>
        <p:spPr>
          <a:xfrm>
            <a:off x="4648730" y="1316037"/>
            <a:ext cx="428853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7" name="Google Shape;47;p51"/>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1"/>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1"/>
          <p:cNvSpPr txBox="1"/>
          <p:nvPr>
            <p:ph idx="12" type="sldNum"/>
          </p:nvPr>
        </p:nvSpPr>
        <p:spPr>
          <a:xfrm>
            <a:off x="8229600" y="6477000"/>
            <a:ext cx="762000"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cxnSp>
        <p:nvCxnSpPr>
          <p:cNvPr id="50" name="Google Shape;50;p51"/>
          <p:cNvCxnSpPr/>
          <p:nvPr/>
        </p:nvCxnSpPr>
        <p:spPr>
          <a:xfrm>
            <a:off x="514350" y="6019800"/>
            <a:ext cx="8629650" cy="2381"/>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1" name="Shape 51"/>
        <p:cNvGrpSpPr/>
        <p:nvPr/>
      </p:nvGrpSpPr>
      <p:grpSpPr>
        <a:xfrm>
          <a:off x="0" y="0"/>
          <a:ext cx="0" cy="0"/>
          <a:chOff x="0" y="0"/>
          <a:chExt cx="0" cy="0"/>
        </a:xfrm>
      </p:grpSpPr>
      <p:sp>
        <p:nvSpPr>
          <p:cNvPr id="52" name="Google Shape;52;p52"/>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52"/>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2"/>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2"/>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6" name="Shape 56"/>
        <p:cNvGrpSpPr/>
        <p:nvPr/>
      </p:nvGrpSpPr>
      <p:grpSpPr>
        <a:xfrm>
          <a:off x="0" y="0"/>
          <a:ext cx="0" cy="0"/>
          <a:chOff x="0" y="0"/>
          <a:chExt cx="0" cy="0"/>
        </a:xfrm>
      </p:grpSpPr>
      <p:sp>
        <p:nvSpPr>
          <p:cNvPr id="57" name="Google Shape;57;p53"/>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3"/>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3"/>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0" name="Shape 60"/>
        <p:cNvGrpSpPr/>
        <p:nvPr/>
      </p:nvGrpSpPr>
      <p:grpSpPr>
        <a:xfrm>
          <a:off x="0" y="0"/>
          <a:ext cx="0" cy="0"/>
          <a:chOff x="0" y="0"/>
          <a:chExt cx="0" cy="0"/>
        </a:xfrm>
      </p:grpSpPr>
      <p:cxnSp>
        <p:nvCxnSpPr>
          <p:cNvPr id="61" name="Google Shape;61;p54"/>
          <p:cNvCxnSpPr/>
          <p:nvPr/>
        </p:nvCxnSpPr>
        <p:spPr>
          <a:xfrm>
            <a:off x="514350" y="5849117"/>
            <a:ext cx="8629650" cy="2381"/>
          </a:xfrm>
          <a:prstGeom prst="straightConnector1">
            <a:avLst/>
          </a:prstGeom>
          <a:noFill/>
          <a:ln cap="flat" cmpd="sng" w="9525">
            <a:solidFill>
              <a:schemeClr val="accent1"/>
            </a:solidFill>
            <a:prstDash val="solid"/>
            <a:round/>
            <a:headEnd len="sm" w="sm" type="none"/>
            <a:tailEnd len="sm" w="sm" type="none"/>
          </a:ln>
        </p:spPr>
      </p:cxnSp>
      <p:sp>
        <p:nvSpPr>
          <p:cNvPr id="62" name="Google Shape;62;p54"/>
          <p:cNvSpPr txBox="1"/>
          <p:nvPr>
            <p:ph type="title"/>
          </p:nvPr>
        </p:nvSpPr>
        <p:spPr>
          <a:xfrm>
            <a:off x="457200" y="5486400"/>
            <a:ext cx="8458200" cy="5207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4"/>
          <p:cNvSpPr txBox="1"/>
          <p:nvPr>
            <p:ph idx="1" type="body"/>
          </p:nvPr>
        </p:nvSpPr>
        <p:spPr>
          <a:xfrm>
            <a:off x="457200" y="609600"/>
            <a:ext cx="3008313" cy="48006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980"/>
              <a:buNone/>
              <a:defRPr sz="1400"/>
            </a:lvl1pPr>
            <a:lvl2pPr indent="-228600" lvl="1" marL="914400" algn="l">
              <a:spcBef>
                <a:spcPts val="240"/>
              </a:spcBef>
              <a:spcAft>
                <a:spcPts val="0"/>
              </a:spcAft>
              <a:buSzPts val="84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630"/>
              <a:buNone/>
              <a:defRPr sz="900"/>
            </a:lvl4pPr>
            <a:lvl5pPr indent="-228600" lvl="4" marL="2286000" algn="l">
              <a:spcBef>
                <a:spcPts val="180"/>
              </a:spcBef>
              <a:spcAft>
                <a:spcPts val="0"/>
              </a:spcAft>
              <a:buSzPts val="540"/>
              <a:buNone/>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4" name="Google Shape;64;p54"/>
          <p:cNvSpPr txBox="1"/>
          <p:nvPr>
            <p:ph idx="2" type="body"/>
          </p:nvPr>
        </p:nvSpPr>
        <p:spPr>
          <a:xfrm>
            <a:off x="3575050" y="609600"/>
            <a:ext cx="5340350" cy="4800600"/>
          </a:xfrm>
          <a:prstGeom prst="rect">
            <a:avLst/>
          </a:prstGeom>
          <a:noFill/>
          <a:ln>
            <a:noFill/>
          </a:ln>
        </p:spPr>
        <p:txBody>
          <a:bodyPr anchorCtr="0" anchor="t" bIns="45700" lIns="91425" spcFirstLastPara="1" rIns="91425" wrap="square" tIns="45700">
            <a:normAutofit/>
          </a:bodyPr>
          <a:lstStyle>
            <a:lvl1pPr indent="-370840" lvl="0" marL="457200" algn="l">
              <a:spcBef>
                <a:spcPts val="640"/>
              </a:spcBef>
              <a:spcAft>
                <a:spcPts val="0"/>
              </a:spcAft>
              <a:buSzPts val="2240"/>
              <a:buChar char="🞭"/>
              <a:defRPr sz="3200"/>
            </a:lvl1pPr>
            <a:lvl2pPr indent="-353060" lvl="1" marL="914400" algn="l">
              <a:spcBef>
                <a:spcPts val="560"/>
              </a:spcBef>
              <a:spcAft>
                <a:spcPts val="0"/>
              </a:spcAft>
              <a:buSzPts val="1960"/>
              <a:buChar char="🞤"/>
              <a:defRPr sz="2800"/>
            </a:lvl2pPr>
            <a:lvl3pPr indent="-335280" lvl="2" marL="1371600" algn="l">
              <a:spcBef>
                <a:spcPts val="480"/>
              </a:spcBef>
              <a:spcAft>
                <a:spcPts val="0"/>
              </a:spcAft>
              <a:buSzPts val="1680"/>
              <a:buChar char="🞫"/>
              <a:defRPr sz="2400"/>
            </a:lvl3pPr>
            <a:lvl4pPr indent="-317500" lvl="3" marL="1828800" algn="l">
              <a:spcBef>
                <a:spcPts val="400"/>
              </a:spcBef>
              <a:spcAft>
                <a:spcPts val="0"/>
              </a:spcAft>
              <a:buSzPts val="1400"/>
              <a:buChar char="🞲"/>
              <a:defRPr sz="2000"/>
            </a:lvl4pPr>
            <a:lvl5pPr indent="-304800" lvl="4" marL="2286000" algn="l">
              <a:spcBef>
                <a:spcPts val="400"/>
              </a:spcBef>
              <a:spcAft>
                <a:spcPts val="0"/>
              </a:spcAft>
              <a:buSzPts val="1200"/>
              <a:buChar char="🞩"/>
              <a:defRPr sz="20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5" name="Google Shape;65;p54"/>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4"/>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4"/>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68" name="Shape 68"/>
        <p:cNvGrpSpPr/>
        <p:nvPr/>
      </p:nvGrpSpPr>
      <p:grpSpPr>
        <a:xfrm>
          <a:off x="0" y="0"/>
          <a:ext cx="0" cy="0"/>
          <a:chOff x="0" y="0"/>
          <a:chExt cx="0" cy="0"/>
        </a:xfrm>
      </p:grpSpPr>
      <p:sp>
        <p:nvSpPr>
          <p:cNvPr id="69" name="Google Shape;69;p55"/>
          <p:cNvSpPr/>
          <p:nvPr>
            <p:ph idx="2" type="pic"/>
          </p:nvPr>
        </p:nvSpPr>
        <p:spPr>
          <a:xfrm>
            <a:off x="3505200" y="616634"/>
            <a:ext cx="5029200" cy="3657600"/>
          </a:xfrm>
          <a:prstGeom prst="rect">
            <a:avLst/>
          </a:prstGeom>
          <a:solidFill>
            <a:schemeClr val="lt1"/>
          </a:solidFill>
          <a:ln cap="flat" cmpd="sng" w="9525">
            <a:solidFill>
              <a:schemeClr val="accent1"/>
            </a:solidFill>
            <a:prstDash val="solid"/>
            <a:round/>
            <a:headEnd len="sm" w="sm" type="none"/>
            <a:tailEnd len="sm" w="sm" type="none"/>
          </a:ln>
          <a:effectLst>
            <a:reflection blurRad="0" dir="5400000" dist="900" endA="500" endPos="10000" kx="0" rotWithShape="0" algn="bl" stA="49000" stPos="0" sy="-90000" ky="0"/>
          </a:effectLst>
        </p:spPr>
      </p:sp>
      <p:sp>
        <p:nvSpPr>
          <p:cNvPr id="70" name="Google Shape;70;p55"/>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5"/>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5"/>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
        <p:nvSpPr>
          <p:cNvPr id="73" name="Google Shape;73;p55"/>
          <p:cNvSpPr txBox="1"/>
          <p:nvPr>
            <p:ph type="title"/>
          </p:nvPr>
        </p:nvSpPr>
        <p:spPr>
          <a:xfrm>
            <a:off x="381000" y="4993760"/>
            <a:ext cx="5867400" cy="52228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5"/>
          <p:cNvSpPr txBox="1"/>
          <p:nvPr>
            <p:ph idx="1" type="body"/>
          </p:nvPr>
        </p:nvSpPr>
        <p:spPr>
          <a:xfrm>
            <a:off x="381000" y="5533218"/>
            <a:ext cx="5867400" cy="768350"/>
          </a:xfrm>
          <a:prstGeom prst="rect">
            <a:avLst/>
          </a:prstGeom>
          <a:noFill/>
          <a:ln>
            <a:noFill/>
          </a:ln>
        </p:spPr>
        <p:txBody>
          <a:bodyPr anchorCtr="0" anchor="t" bIns="45700" lIns="109725" spcFirstLastPara="1" rIns="91425" wrap="square" tIns="0">
            <a:normAutofit/>
          </a:bodyPr>
          <a:lstStyle>
            <a:lvl1pPr indent="-228600" lvl="0" marL="457200" algn="l">
              <a:spcBef>
                <a:spcPts val="280"/>
              </a:spcBef>
              <a:spcAft>
                <a:spcPts val="0"/>
              </a:spcAft>
              <a:buSzPts val="980"/>
              <a:buNone/>
              <a:defRPr sz="1400"/>
            </a:lvl1pPr>
            <a:lvl2pPr indent="-281940" lvl="1" marL="914400" algn="l">
              <a:spcBef>
                <a:spcPts val="240"/>
              </a:spcBef>
              <a:spcAft>
                <a:spcPts val="0"/>
              </a:spcAft>
              <a:buSzPts val="840"/>
              <a:buChar char="🞤"/>
              <a:defRPr sz="1200"/>
            </a:lvl2pPr>
            <a:lvl3pPr indent="-273050" lvl="2" marL="1371600" algn="l">
              <a:spcBef>
                <a:spcPts val="200"/>
              </a:spcBef>
              <a:spcAft>
                <a:spcPts val="0"/>
              </a:spcAft>
              <a:buSzPts val="700"/>
              <a:buChar char="🞫"/>
              <a:defRPr sz="1000"/>
            </a:lvl3pPr>
            <a:lvl4pPr indent="-268605" lvl="3" marL="1828800" algn="l">
              <a:spcBef>
                <a:spcPts val="180"/>
              </a:spcBef>
              <a:spcAft>
                <a:spcPts val="0"/>
              </a:spcAft>
              <a:buSzPts val="630"/>
              <a:buChar char="🞲"/>
              <a:defRPr sz="900"/>
            </a:lvl4pPr>
            <a:lvl5pPr indent="-262889" lvl="4" marL="2286000" algn="l">
              <a:spcBef>
                <a:spcPts val="180"/>
              </a:spcBef>
              <a:spcAft>
                <a:spcPts val="0"/>
              </a:spcAft>
              <a:buSzPts val="540"/>
              <a:buChar char="🞩"/>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5" name="Shape 75"/>
        <p:cNvGrpSpPr/>
        <p:nvPr/>
      </p:nvGrpSpPr>
      <p:grpSpPr>
        <a:xfrm>
          <a:off x="0" y="0"/>
          <a:ext cx="0" cy="0"/>
          <a:chOff x="0" y="0"/>
          <a:chExt cx="0" cy="0"/>
        </a:xfrm>
      </p:grpSpPr>
      <p:sp>
        <p:nvSpPr>
          <p:cNvPr id="76" name="Google Shape;76;p56"/>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56"/>
          <p:cNvSpPr txBox="1"/>
          <p:nvPr>
            <p:ph idx="1" type="body"/>
          </p:nvPr>
        </p:nvSpPr>
        <p:spPr>
          <a:xfrm rot="5400000">
            <a:off x="2385219" y="-526257"/>
            <a:ext cx="4525963" cy="86868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78" name="Google Shape;78;p56"/>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6"/>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6"/>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1" name="Shape 81"/>
        <p:cNvGrpSpPr/>
        <p:nvPr/>
      </p:nvGrpSpPr>
      <p:grpSpPr>
        <a:xfrm>
          <a:off x="0" y="0"/>
          <a:ext cx="0" cy="0"/>
          <a:chOff x="0" y="0"/>
          <a:chExt cx="0" cy="0"/>
        </a:xfrm>
      </p:grpSpPr>
      <p:sp>
        <p:nvSpPr>
          <p:cNvPr id="82" name="Google Shape;82;p57"/>
          <p:cNvSpPr txBox="1"/>
          <p:nvPr>
            <p:ph type="title"/>
          </p:nvPr>
        </p:nvSpPr>
        <p:spPr>
          <a:xfrm rot="5400000">
            <a:off x="4846638" y="2560639"/>
            <a:ext cx="5851525" cy="1828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7"/>
          <p:cNvSpPr txBox="1"/>
          <p:nvPr>
            <p:ph idx="1" type="body"/>
          </p:nvPr>
        </p:nvSpPr>
        <p:spPr>
          <a:xfrm rot="5400000">
            <a:off x="655638" y="350838"/>
            <a:ext cx="5851525" cy="62484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84" name="Google Shape;84;p57"/>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7"/>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7"/>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cxnSp>
        <p:nvCxnSpPr>
          <p:cNvPr id="6" name="Google Shape;6;p46"/>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sp>
        <p:nvSpPr>
          <p:cNvPr id="7" name="Google Shape;7;p46"/>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70840" lvl="0" marL="457200" marR="0" rtl="0" algn="l">
              <a:spcBef>
                <a:spcPts val="640"/>
              </a:spcBef>
              <a:spcAft>
                <a:spcPts val="0"/>
              </a:spcAft>
              <a:buClr>
                <a:schemeClr val="accent1"/>
              </a:buClr>
              <a:buSzPts val="2240"/>
              <a:buFont typeface="Noto Sans Symbols"/>
              <a:buChar char="🞭"/>
              <a:defRPr b="0" i="0" sz="3200" u="none" cap="none" strike="noStrike">
                <a:solidFill>
                  <a:schemeClr val="dk2"/>
                </a:solidFill>
                <a:latin typeface="Libre Franklin"/>
                <a:ea typeface="Libre Franklin"/>
                <a:cs typeface="Libre Franklin"/>
                <a:sym typeface="Libre Franklin"/>
              </a:defRPr>
            </a:lvl1pPr>
            <a:lvl2pPr indent="-353060" lvl="1" marL="914400" marR="0" rtl="0" algn="l">
              <a:spcBef>
                <a:spcPts val="560"/>
              </a:spcBef>
              <a:spcAft>
                <a:spcPts val="0"/>
              </a:spcAft>
              <a:buClr>
                <a:schemeClr val="accent1"/>
              </a:buClr>
              <a:buSzPts val="1960"/>
              <a:buFont typeface="Noto Sans Symbols"/>
              <a:buChar char="🞤"/>
              <a:defRPr b="0" i="0" sz="2800" u="none" cap="none" strike="noStrike">
                <a:solidFill>
                  <a:schemeClr val="dk2"/>
                </a:solidFill>
                <a:latin typeface="Libre Franklin"/>
                <a:ea typeface="Libre Franklin"/>
                <a:cs typeface="Libre Franklin"/>
                <a:sym typeface="Libre Franklin"/>
              </a:defRPr>
            </a:lvl2pPr>
            <a:lvl3pPr indent="-335280" lvl="2" marL="1371600" marR="0" rtl="0" algn="l">
              <a:spcBef>
                <a:spcPts val="480"/>
              </a:spcBef>
              <a:spcAft>
                <a:spcPts val="0"/>
              </a:spcAft>
              <a:buClr>
                <a:schemeClr val="accent1"/>
              </a:buClr>
              <a:buSzPts val="1680"/>
              <a:buFont typeface="Noto Sans Symbols"/>
              <a:buChar char="🞫"/>
              <a:defRPr b="0" i="0" sz="2400" u="none" cap="none" strike="noStrike">
                <a:solidFill>
                  <a:schemeClr val="dk2"/>
                </a:solidFill>
                <a:latin typeface="Libre Franklin"/>
                <a:ea typeface="Libre Franklin"/>
                <a:cs typeface="Libre Franklin"/>
                <a:sym typeface="Libre Franklin"/>
              </a:defRPr>
            </a:lvl3pPr>
            <a:lvl4pPr indent="-317500" lvl="3" marL="1828800" marR="0" rtl="0" algn="l">
              <a:spcBef>
                <a:spcPts val="400"/>
              </a:spcBef>
              <a:spcAft>
                <a:spcPts val="0"/>
              </a:spcAft>
              <a:buClr>
                <a:schemeClr val="accent1"/>
              </a:buClr>
              <a:buSzPts val="1400"/>
              <a:buFont typeface="Noto Sans Symbols"/>
              <a:buChar char="🞲"/>
              <a:defRPr b="0" i="0" sz="2000" u="none" cap="none" strike="noStrike">
                <a:solidFill>
                  <a:schemeClr val="dk2"/>
                </a:solidFill>
                <a:latin typeface="Libre Franklin"/>
                <a:ea typeface="Libre Franklin"/>
                <a:cs typeface="Libre Franklin"/>
                <a:sym typeface="Libre Franklin"/>
              </a:defRPr>
            </a:lvl4pPr>
            <a:lvl5pPr indent="-297179" lvl="4" marL="22860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5pPr>
            <a:lvl6pPr indent="-297179" lvl="5" marL="27432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6pPr>
            <a:lvl7pPr indent="-289560" lvl="6" marL="32004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7pPr>
            <a:lvl8pPr indent="-289559" lvl="7" marL="36576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8pPr>
            <a:lvl9pPr indent="-281940" lvl="8" marL="4114800" marR="0" rtl="0" algn="l">
              <a:spcBef>
                <a:spcPts val="280"/>
              </a:spcBef>
              <a:spcAft>
                <a:spcPts val="0"/>
              </a:spcAft>
              <a:buClr>
                <a:schemeClr val="accent1"/>
              </a:buClr>
              <a:buSzPts val="840"/>
              <a:buFont typeface="Noto Sans Symbols"/>
              <a:buChar char="◼"/>
              <a:defRPr b="0" i="0" sz="1400" u="none" cap="none" strike="noStrike">
                <a:solidFill>
                  <a:schemeClr val="dk2"/>
                </a:solidFill>
                <a:latin typeface="Libre Franklin"/>
                <a:ea typeface="Libre Franklin"/>
                <a:cs typeface="Libre Franklin"/>
                <a:sym typeface="Libre Franklin"/>
              </a:defRPr>
            </a:lvl9pPr>
          </a:lstStyle>
          <a:p/>
        </p:txBody>
      </p:sp>
      <p:sp>
        <p:nvSpPr>
          <p:cNvPr id="8" name="Google Shape;8;p46"/>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9" name="Google Shape;9;p46"/>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10" name="Google Shape;10;p46"/>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1200" u="none" cap="none" strike="noStrike">
                <a:solidFill>
                  <a:srgbClr val="D28E28"/>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rgbClr val="D28E28"/>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rgbClr val="D28E28"/>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rgbClr val="D28E28"/>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rgbClr val="D28E28"/>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rgbClr val="D28E28"/>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rgbClr val="D28E28"/>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rgbClr val="D28E28"/>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rgbClr val="D28E28"/>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ru-RU"/>
              <a:t>‹#›</a:t>
            </a:fld>
            <a:endParaRPr/>
          </a:p>
        </p:txBody>
      </p:sp>
      <p:sp>
        <p:nvSpPr>
          <p:cNvPr id="11" name="Google Shape;11;p46"/>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3600"/>
              <a:buFont typeface="Libre Franklin Medium"/>
              <a:buNone/>
              <a:defRPr b="0" i="0" sz="3600" u="none" cap="none" strike="noStrike">
                <a:solidFill>
                  <a:schemeClr val="dk2"/>
                </a:solidFill>
                <a:latin typeface="Libre Franklin Medium"/>
                <a:ea typeface="Libre Franklin Medium"/>
                <a:cs typeface="Libre Franklin Medium"/>
                <a:sym typeface="Libre Franklin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cxnSp>
        <p:nvCxnSpPr>
          <p:cNvPr id="12" name="Google Shape;12;p46"/>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cxnSp>
        <p:nvCxnSpPr>
          <p:cNvPr id="13" name="Google Shape;13;p46"/>
          <p:cNvCxnSpPr/>
          <p:nvPr/>
        </p:nvCxnSpPr>
        <p:spPr>
          <a:xfrm>
            <a:off x="514350" y="1057986"/>
            <a:ext cx="8629650" cy="2381"/>
          </a:xfrm>
          <a:prstGeom prst="straightConnector1">
            <a:avLst/>
          </a:prstGeom>
          <a:noFill/>
          <a:ln cap="flat" cmpd="sng" w="9525">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
          <p:cNvSpPr txBox="1"/>
          <p:nvPr>
            <p:ph type="ctrTitle"/>
          </p:nvPr>
        </p:nvSpPr>
        <p:spPr>
          <a:xfrm>
            <a:off x="251520" y="260649"/>
            <a:ext cx="8784976" cy="1728191"/>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3200"/>
              <a:buFont typeface="Times New Roman"/>
              <a:buNone/>
            </a:pPr>
            <a:r>
              <a:rPr b="1" lang="ru-RU" sz="3200" cap="none">
                <a:solidFill>
                  <a:schemeClr val="dk1"/>
                </a:solidFill>
                <a:latin typeface="Times New Roman"/>
                <a:ea typeface="Times New Roman"/>
                <a:cs typeface="Times New Roman"/>
                <a:sym typeface="Times New Roman"/>
              </a:rPr>
              <a:t>“Tajik state university of commerce”  </a:t>
            </a:r>
            <a:br>
              <a:rPr b="1" lang="ru-RU" sz="3200" cap="none">
                <a:solidFill>
                  <a:schemeClr val="dk1"/>
                </a:solidFill>
                <a:latin typeface="Times New Roman"/>
                <a:ea typeface="Times New Roman"/>
                <a:cs typeface="Times New Roman"/>
                <a:sym typeface="Times New Roman"/>
              </a:rPr>
            </a:br>
            <a:r>
              <a:rPr b="1" lang="ru-RU" sz="3200" cap="none">
                <a:solidFill>
                  <a:schemeClr val="dk1"/>
                </a:solidFill>
                <a:latin typeface="Times New Roman"/>
                <a:ea typeface="Times New Roman"/>
                <a:cs typeface="Times New Roman"/>
                <a:sym typeface="Times New Roman"/>
              </a:rPr>
              <a:t>Course: </a:t>
            </a:r>
            <a:r>
              <a:rPr i="1" lang="ru-RU" sz="3200">
                <a:solidFill>
                  <a:schemeClr val="dk1"/>
                </a:solidFill>
              </a:rPr>
              <a:t>F</a:t>
            </a:r>
            <a:r>
              <a:rPr i="1" lang="ru-RU" sz="3200" cap="none">
                <a:solidFill>
                  <a:schemeClr val="dk1"/>
                </a:solidFill>
              </a:rPr>
              <a:t>oreign economic activity of enterprises in the </a:t>
            </a:r>
            <a:r>
              <a:rPr i="1" lang="ru-RU" sz="3200">
                <a:solidFill>
                  <a:schemeClr val="dk1"/>
                </a:solidFill>
              </a:rPr>
              <a:t>R</a:t>
            </a:r>
            <a:r>
              <a:rPr i="1" lang="ru-RU" sz="3200" cap="none">
                <a:solidFill>
                  <a:schemeClr val="dk1"/>
                </a:solidFill>
              </a:rPr>
              <a:t>epublic</a:t>
            </a:r>
            <a:r>
              <a:rPr i="1" lang="ru-RU" sz="3200">
                <a:solidFill>
                  <a:schemeClr val="dk1"/>
                </a:solidFill>
              </a:rPr>
              <a:t> </a:t>
            </a:r>
            <a:r>
              <a:rPr i="1" lang="ru-RU" sz="3200" cap="none">
                <a:solidFill>
                  <a:schemeClr val="dk1"/>
                </a:solidFill>
              </a:rPr>
              <a:t>of</a:t>
            </a:r>
            <a:r>
              <a:rPr i="1" lang="ru-RU" sz="3200">
                <a:solidFill>
                  <a:schemeClr val="dk1"/>
                </a:solidFill>
              </a:rPr>
              <a:t> T</a:t>
            </a:r>
            <a:r>
              <a:rPr i="1" lang="ru-RU" sz="3200" cap="none">
                <a:solidFill>
                  <a:schemeClr val="dk1"/>
                </a:solidFill>
              </a:rPr>
              <a:t>ajikistan</a:t>
            </a:r>
            <a:br>
              <a:rPr b="1" lang="ru-RU" sz="32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92" name="Google Shape;92;p1"/>
          <p:cNvSpPr/>
          <p:nvPr>
            <p:ph idx="1" type="subTitle"/>
          </p:nvPr>
        </p:nvSpPr>
        <p:spPr>
          <a:xfrm>
            <a:off x="4143372" y="2000240"/>
            <a:ext cx="4752528" cy="250945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a:p>
            <a:pPr indent="0" lvl="0" marL="0" rtl="0" algn="ctr">
              <a:spcBef>
                <a:spcPts val="0"/>
              </a:spcBef>
              <a:spcAft>
                <a:spcPts val="0"/>
              </a:spcAft>
              <a:buSzPts val="1960"/>
              <a:buNone/>
            </a:pPr>
            <a:r>
              <a:rPr b="1" lang="ru-RU" sz="2800">
                <a:solidFill>
                  <a:srgbClr val="FF0000"/>
                </a:solidFill>
                <a:latin typeface="Times New Roman"/>
                <a:ea typeface="Times New Roman"/>
                <a:cs typeface="Times New Roman"/>
                <a:sym typeface="Times New Roman"/>
              </a:rPr>
              <a:t>Week 4:</a:t>
            </a:r>
            <a:endParaRPr b="1" sz="2800">
              <a:solidFill>
                <a:srgbClr val="FF0000"/>
              </a:solidFill>
              <a:latin typeface="Times New Roman"/>
              <a:ea typeface="Times New Roman"/>
              <a:cs typeface="Times New Roman"/>
              <a:sym typeface="Times New Roman"/>
            </a:endParaRPr>
          </a:p>
          <a:p>
            <a:pPr indent="0" lvl="0" marL="0" rtl="0" algn="ctr">
              <a:spcBef>
                <a:spcPts val="0"/>
              </a:spcBef>
              <a:spcAft>
                <a:spcPts val="0"/>
              </a:spcAft>
              <a:buSzPts val="2520"/>
              <a:buNone/>
            </a:pPr>
            <a:r>
              <a:rPr lang="ru-RU" sz="3600">
                <a:solidFill>
                  <a:schemeClr val="dk1"/>
                </a:solidFill>
                <a:latin typeface="Times New Roman"/>
                <a:ea typeface="Times New Roman"/>
                <a:cs typeface="Times New Roman"/>
                <a:sym typeface="Times New Roman"/>
              </a:rPr>
              <a:t>Organization and activity of services in external relations</a:t>
            </a:r>
            <a:r>
              <a:rPr b="1" i="0" lang="ru-RU" sz="2800" u="none" cap="none" strike="noStrike">
                <a:solidFill>
                  <a:srgbClr val="FF0000"/>
                </a:solidFill>
                <a:latin typeface="Times New Roman"/>
                <a:ea typeface="Times New Roman"/>
                <a:cs typeface="Times New Roman"/>
                <a:sym typeface="Times New Roman"/>
              </a:rPr>
              <a:t>	</a:t>
            </a:r>
            <a:endParaRPr b="1" i="0" sz="2800" u="none" cap="none" strike="noStrike">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93" name="Google Shape;93;p1"/>
          <p:cNvSpPr/>
          <p:nvPr/>
        </p:nvSpPr>
        <p:spPr>
          <a:xfrm>
            <a:off x="2714612" y="5429264"/>
            <a:ext cx="3071834" cy="92328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ru-RU" sz="1800" u="none" cap="none" strike="noStrike">
                <a:solidFill>
                  <a:schemeClr val="dk1"/>
                </a:solidFill>
                <a:latin typeface="Times New Roman"/>
                <a:ea typeface="Times New Roman"/>
                <a:cs typeface="Times New Roman"/>
                <a:sym typeface="Times New Roman"/>
              </a:rPr>
              <a:t>Lecturer of: </a:t>
            </a:r>
            <a:r>
              <a:rPr b="1" i="0" lang="ru-RU" sz="1800" u="none" cap="none" strike="noStrike">
                <a:solidFill>
                  <a:schemeClr val="dk1"/>
                </a:solidFill>
                <a:latin typeface="Times New Roman"/>
                <a:ea typeface="Times New Roman"/>
                <a:cs typeface="Times New Roman"/>
                <a:sym typeface="Times New Roman"/>
              </a:rPr>
              <a:t>Organization and activity of services in external relations</a:t>
            </a:r>
            <a:endParaRPr b="1" i="1" sz="1800" u="none" cap="none" strike="noStrike">
              <a:solidFill>
                <a:schemeClr val="dk1"/>
              </a:solidFill>
              <a:latin typeface="Times New Roman"/>
              <a:ea typeface="Times New Roman"/>
              <a:cs typeface="Times New Roman"/>
              <a:sym typeface="Times New Roman"/>
            </a:endParaRPr>
          </a:p>
        </p:txBody>
      </p:sp>
      <p:sp>
        <p:nvSpPr>
          <p:cNvPr id="94" name="Google Shape;94;p1"/>
          <p:cNvSpPr/>
          <p:nvPr/>
        </p:nvSpPr>
        <p:spPr>
          <a:xfrm>
            <a:off x="285721" y="5357826"/>
            <a:ext cx="2643206"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Rustamzoda Fitrat Muzafar</a:t>
            </a:r>
            <a:endParaRPr b="1" i="0" sz="2400" u="none" cap="none" strike="noStrike">
              <a:solidFill>
                <a:schemeClr val="dk1"/>
              </a:solidFill>
              <a:latin typeface="Times New Roman"/>
              <a:ea typeface="Times New Roman"/>
              <a:cs typeface="Times New Roman"/>
              <a:sym typeface="Times New Roman"/>
            </a:endParaRPr>
          </a:p>
        </p:txBody>
      </p:sp>
      <p:pic>
        <p:nvPicPr>
          <p:cNvPr descr="Picture background" id="95" name="Google Shape;95;p1"/>
          <p:cNvPicPr preferRelativeResize="0"/>
          <p:nvPr/>
        </p:nvPicPr>
        <p:blipFill rotWithShape="1">
          <a:blip r:embed="rId3">
            <a:alphaModFix/>
          </a:blip>
          <a:srcRect b="0" l="0" r="0" t="0"/>
          <a:stretch/>
        </p:blipFill>
        <p:spPr>
          <a:xfrm>
            <a:off x="571472" y="2000240"/>
            <a:ext cx="3171900" cy="2939218"/>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Tree>
  </p:cSld>
  <p:clrMapOvr>
    <a:masterClrMapping/>
  </p:clrMapOvr>
  <p:transition advTm="2160">
    <p:zoom dir="in"/>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ctrTitle"/>
          </p:nvPr>
        </p:nvSpPr>
        <p:spPr>
          <a:xfrm>
            <a:off x="251520" y="260649"/>
            <a:ext cx="8712968" cy="1453839"/>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a:buNone/>
            </a:pPr>
            <a:r>
              <a:rPr b="1" lang="ru-RU" cap="none">
                <a:latin typeface="Times"/>
                <a:ea typeface="Times"/>
                <a:cs typeface="Times"/>
                <a:sym typeface="Times"/>
              </a:rPr>
              <a:t>Донишгоҳи давлатии тиҷорати Тоҷикистон </a:t>
            </a:r>
            <a:br>
              <a:rPr b="1" lang="ru-RU" sz="2700">
                <a:latin typeface="Times"/>
                <a:ea typeface="Times"/>
                <a:cs typeface="Times"/>
                <a:sym typeface="Times"/>
              </a:rPr>
            </a:br>
            <a:r>
              <a:rPr b="1" lang="ru-RU" sz="2200" cap="none">
                <a:latin typeface="Times"/>
                <a:ea typeface="Times"/>
                <a:cs typeface="Times"/>
                <a:sym typeface="Times"/>
              </a:rPr>
              <a:t>НОМИ ФАН</a:t>
            </a:r>
            <a:r>
              <a:rPr b="1" lang="ru-RU" sz="3100" cap="none">
                <a:latin typeface="Times"/>
                <a:ea typeface="Times"/>
                <a:cs typeface="Times"/>
                <a:sym typeface="Times"/>
              </a:rPr>
              <a:t>: </a:t>
            </a:r>
            <a:r>
              <a:rPr b="1" lang="ru-RU" sz="2200">
                <a:latin typeface="Times New Roman"/>
                <a:ea typeface="Times New Roman"/>
                <a:cs typeface="Times New Roman"/>
                <a:sym typeface="Times New Roman"/>
              </a:rPr>
              <a:t>ФАЪОЛИЯТИ ИҚТИСОДИ БЕРУНАИ КОРХОНАҲО ДАР ҶУМҲУРИИ ТОҶИКИСТОН</a:t>
            </a:r>
            <a:br>
              <a:rPr b="1" lang="ru-RU" sz="2700" cap="none">
                <a:latin typeface="Times"/>
                <a:ea typeface="Times"/>
                <a:cs typeface="Times"/>
                <a:sym typeface="Times"/>
              </a:rPr>
            </a:br>
            <a:br>
              <a:rPr b="1" lang="ru-RU" sz="2700" cap="none">
                <a:latin typeface="Times"/>
                <a:ea typeface="Times"/>
                <a:cs typeface="Times"/>
                <a:sym typeface="Times"/>
              </a:rPr>
            </a:br>
            <a:br>
              <a:rPr lang="ru-RU"/>
            </a:br>
            <a:endParaRPr>
              <a:latin typeface="Times"/>
              <a:ea typeface="Times"/>
              <a:cs typeface="Times"/>
              <a:sym typeface="Times"/>
            </a:endParaRPr>
          </a:p>
        </p:txBody>
      </p:sp>
      <p:sp>
        <p:nvSpPr>
          <p:cNvPr id="101" name="Google Shape;101;p2"/>
          <p:cNvSpPr/>
          <p:nvPr/>
        </p:nvSpPr>
        <p:spPr>
          <a:xfrm>
            <a:off x="4572000" y="2060848"/>
            <a:ext cx="4392488" cy="2952328"/>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rPr b="1" i="0" lang="ru-RU" sz="3000" u="none" cap="none" strike="noStrike">
                <a:solidFill>
                  <a:srgbClr val="FF0000"/>
                </a:solidFill>
                <a:latin typeface="Times New Roman"/>
                <a:ea typeface="Times New Roman"/>
                <a:cs typeface="Times New Roman"/>
                <a:sym typeface="Times New Roman"/>
              </a:rPr>
              <a:t>Ҳафтаи 4.</a:t>
            </a:r>
            <a:endParaRPr/>
          </a:p>
          <a:p>
            <a:pPr indent="0" lvl="0" marL="0" marR="0" rtl="0" algn="ctr">
              <a:spcBef>
                <a:spcPts val="0"/>
              </a:spcBef>
              <a:spcAft>
                <a:spcPts val="0"/>
              </a:spcAft>
              <a:buNone/>
            </a:pPr>
            <a:r>
              <a:rPr b="1" i="0" lang="ru-RU" sz="3200" u="none" cap="none" strike="noStrike">
                <a:solidFill>
                  <a:schemeClr val="dk1"/>
                </a:solidFill>
                <a:latin typeface="Times New Roman"/>
                <a:ea typeface="Times New Roman"/>
                <a:cs typeface="Times New Roman"/>
                <a:sym typeface="Times New Roman"/>
              </a:rPr>
              <a:t>Ташкилу фаъолияти хизматрасони дар муносибатҳои беруна</a:t>
            </a:r>
            <a:endParaRPr b="1" i="0" sz="4000" u="none" cap="none" strike="noStrike">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ru-RU"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03" name="Google Shape;103;p2"/>
          <p:cNvPicPr preferRelativeResize="0"/>
          <p:nvPr/>
        </p:nvPicPr>
        <p:blipFill rotWithShape="1">
          <a:blip r:embed="rId3">
            <a:alphaModFix/>
          </a:blip>
          <a:srcRect b="0" l="0" r="0" t="0"/>
          <a:stretch/>
        </p:blipFill>
        <p:spPr>
          <a:xfrm>
            <a:off x="395536" y="2060848"/>
            <a:ext cx="4030467" cy="3032256"/>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ctrTitle"/>
          </p:nvPr>
        </p:nvSpPr>
        <p:spPr>
          <a:xfrm>
            <a:off x="251520" y="260649"/>
            <a:ext cx="8640960" cy="648071"/>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b="1" lang="ru-RU">
                <a:latin typeface="Times New Roman"/>
                <a:ea typeface="Times New Roman"/>
                <a:cs typeface="Times New Roman"/>
                <a:sym typeface="Times New Roman"/>
              </a:rPr>
              <a:t>НАҚШАИ ЛЕКСИЯ</a:t>
            </a:r>
            <a:br>
              <a:rPr lang="ru-RU"/>
            </a:br>
            <a:endParaRPr>
              <a:latin typeface="Times"/>
              <a:ea typeface="Times"/>
              <a:cs typeface="Times"/>
              <a:sym typeface="Times"/>
            </a:endParaRPr>
          </a:p>
        </p:txBody>
      </p:sp>
      <p:sp>
        <p:nvSpPr>
          <p:cNvPr id="109" name="Google Shape;109;p3"/>
          <p:cNvSpPr/>
          <p:nvPr/>
        </p:nvSpPr>
        <p:spPr>
          <a:xfrm>
            <a:off x="539552" y="1196752"/>
            <a:ext cx="8280920" cy="3960440"/>
          </a:xfrm>
          <a:prstGeom prst="rect">
            <a:avLst/>
          </a:prstGeom>
          <a:solidFill>
            <a:schemeClr val="accent1"/>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1</a:t>
            </a:r>
            <a:r>
              <a:rPr b="1" i="0" lang="ru-RU" sz="1800" u="none" cap="none" strike="noStrike">
                <a:solidFill>
                  <a:schemeClr val="dk1"/>
                </a:solidFill>
                <a:latin typeface="Times New Roman"/>
                <a:ea typeface="Times New Roman"/>
                <a:cs typeface="Times New Roman"/>
                <a:sym typeface="Times New Roman"/>
              </a:rPr>
              <a:t>.</a:t>
            </a:r>
            <a:r>
              <a:rPr b="1" i="0" lang="ru-RU" sz="2400" u="none" cap="none" strike="noStrike">
                <a:solidFill>
                  <a:schemeClr val="dk1"/>
                </a:solidFill>
                <a:latin typeface="Times New Roman"/>
                <a:ea typeface="Times New Roman"/>
                <a:cs typeface="Times New Roman"/>
                <a:sym typeface="Times New Roman"/>
              </a:rPr>
              <a:t>Муқаддима</a:t>
            </a:r>
            <a:endParaRPr b="1" i="0" sz="2400" u="none" cap="none" strike="noStrike">
              <a:solidFill>
                <a:schemeClr val="dk1"/>
              </a:solidFill>
              <a:latin typeface="Times New Roman"/>
              <a:ea typeface="Times New Roman"/>
              <a:cs typeface="Times New Roman"/>
              <a:sym typeface="Times New Roman"/>
            </a:endParaRPr>
          </a:p>
          <a:p>
            <a:pPr indent="-152400" lvl="1" marL="0" marR="0" rtl="0" algn="just">
              <a:lnSpc>
                <a:spcPct val="150000"/>
              </a:lnSpc>
              <a:spcBef>
                <a:spcPts val="0"/>
              </a:spcBef>
              <a:spcAft>
                <a:spcPts val="0"/>
              </a:spcAft>
              <a:buClr>
                <a:schemeClr val="dk1"/>
              </a:buClr>
              <a:buSzPts val="2400"/>
              <a:buFont typeface="Arial"/>
              <a:buChar char="•"/>
            </a:pPr>
            <a:r>
              <a:rPr b="0" i="0" lang="ru-RU" sz="2400" u="none" cap="none" strike="noStrike">
                <a:solidFill>
                  <a:schemeClr val="dk1"/>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0" i="0" sz="2400" u="none" cap="none" strike="noStrike">
              <a:solidFill>
                <a:schemeClr val="dk1"/>
              </a:solidFill>
              <a:latin typeface="Times New Roman"/>
              <a:ea typeface="Times New Roman"/>
              <a:cs typeface="Times New Roman"/>
              <a:sym typeface="Times New Roman"/>
            </a:endParaRPr>
          </a:p>
          <a:p>
            <a:pPr indent="-152400" lvl="1" marL="0" marR="0" rtl="0" algn="just">
              <a:lnSpc>
                <a:spcPct val="150000"/>
              </a:lnSpc>
              <a:spcBef>
                <a:spcPts val="0"/>
              </a:spcBef>
              <a:spcAft>
                <a:spcPts val="0"/>
              </a:spcAft>
              <a:buClr>
                <a:schemeClr val="dk1"/>
              </a:buClr>
              <a:buSzPts val="2400"/>
              <a:buFont typeface="Arial"/>
              <a:buChar char="•"/>
            </a:pPr>
            <a:r>
              <a:rPr b="0" i="0" lang="ru-RU" sz="2400" u="none" cap="none" strike="noStrike">
                <a:solidFill>
                  <a:schemeClr val="dk1"/>
                </a:solidFill>
                <a:latin typeface="Times New Roman"/>
                <a:ea typeface="Times New Roman"/>
                <a:cs typeface="Times New Roman"/>
                <a:sym typeface="Times New Roman"/>
              </a:rPr>
              <a:t>Созишномаҳои савдои хариду фурӯши мол</a:t>
            </a:r>
            <a:endParaRPr/>
          </a:p>
          <a:p>
            <a:pPr indent="-152400" lvl="1" marL="0" marR="0" rtl="0" algn="just">
              <a:lnSpc>
                <a:spcPct val="150000"/>
              </a:lnSpc>
              <a:spcBef>
                <a:spcPts val="0"/>
              </a:spcBef>
              <a:spcAft>
                <a:spcPts val="0"/>
              </a:spcAft>
              <a:buClr>
                <a:schemeClr val="dk1"/>
              </a:buClr>
              <a:buSzPts val="2400"/>
              <a:buFont typeface="Arial"/>
              <a:buChar char="•"/>
            </a:pPr>
            <a:r>
              <a:rPr b="0" i="0" lang="ru-RU" sz="2400" u="none" cap="none" strike="noStrike">
                <a:solidFill>
                  <a:schemeClr val="dk1"/>
                </a:solidFill>
                <a:latin typeface="Times New Roman"/>
                <a:ea typeface="Times New Roman"/>
                <a:cs typeface="Times New Roman"/>
                <a:sym typeface="Times New Roman"/>
              </a:rPr>
              <a:t>Сарчашмаҳои ҳуқуқии банизомдории хариду фурӯши беруна</a:t>
            </a:r>
            <a:endParaRPr b="0" i="0" sz="24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2.Хулоса</a:t>
            </a:r>
            <a:endParaRPr b="0" i="0" sz="2400" u="none" cap="none" strike="noStrike">
              <a:solidFill>
                <a:schemeClr val="dk1"/>
              </a:solidFill>
              <a:latin typeface="Times New Roman"/>
              <a:ea typeface="Times New Roman"/>
              <a:cs typeface="Times New Roman"/>
              <a:sym typeface="Times New Roman"/>
            </a:endParaRPr>
          </a:p>
          <a:p>
            <a:pPr indent="-114300" lvl="1" marL="0" marR="0" rtl="0" algn="l">
              <a:spcBef>
                <a:spcPts val="0"/>
              </a:spcBef>
              <a:spcAft>
                <a:spcPts val="0"/>
              </a:spcAft>
              <a:buClr>
                <a:schemeClr val="dk1"/>
              </a:buClr>
              <a:buSzPts val="1800"/>
              <a:buFont typeface="Times New Roman"/>
              <a:buChar char="•"/>
            </a:pPr>
            <a:r>
              <a:rPr b="0" i="0" lang="ru-RU" sz="1800" u="none" cap="none" strike="noStrike">
                <a:solidFill>
                  <a:schemeClr val="dk1"/>
                </a:solidFill>
                <a:latin typeface="Times New Roman"/>
                <a:ea typeface="Times New Roman"/>
                <a:cs typeface="Times New Roman"/>
                <a:sym typeface="Times New Roman"/>
              </a:rPr>
              <a:t> </a:t>
            </a:r>
            <a:r>
              <a:rPr b="0" i="0" lang="ru-RU" sz="2400" u="none" cap="none" strike="noStrike">
                <a:solidFill>
                  <a:schemeClr val="dk1"/>
                </a:solidFill>
                <a:latin typeface="Times New Roman"/>
                <a:ea typeface="Times New Roman"/>
                <a:cs typeface="Times New Roman"/>
                <a:sym typeface="Times New Roman"/>
              </a:rPr>
              <a:t>Ҷамъбасти мавзуъ. </a:t>
            </a:r>
            <a:endParaRPr b="0" i="0" sz="1800" u="none" cap="none" strike="noStrike">
              <a:solidFill>
                <a:schemeClr val="dk1"/>
              </a:solidFill>
              <a:latin typeface="Times New Roman"/>
              <a:ea typeface="Times New Roman"/>
              <a:cs typeface="Times New Roman"/>
              <a:sym typeface="Times New Roman"/>
            </a:endParaRPr>
          </a:p>
        </p:txBody>
      </p:sp>
    </p:spTree>
  </p:cSld>
  <p:clrMapOvr>
    <a:masterClrMapping/>
  </p:clrMapOvr>
  <p:transition>
    <p:wipe dir="l"/>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spcBef>
                <a:spcPts val="0"/>
              </a:spcBef>
              <a:spcAft>
                <a:spcPts val="0"/>
              </a:spcAft>
              <a:buSzPts val="2240"/>
              <a:buNone/>
            </a:pPr>
            <a:r>
              <a:rPr b="1" lang="ru-RU">
                <a:latin typeface="Times New Roman"/>
                <a:ea typeface="Times New Roman"/>
                <a:cs typeface="Times New Roman"/>
                <a:sym typeface="Times New Roman"/>
              </a:rPr>
              <a:t>Мақсади лексия:</a:t>
            </a:r>
            <a:r>
              <a:rPr lang="ru-RU">
                <a:latin typeface="Times New Roman"/>
                <a:ea typeface="Times New Roman"/>
                <a:cs typeface="Times New Roman"/>
                <a:sym typeface="Times New Roman"/>
              </a:rPr>
              <a:t> </a:t>
            </a:r>
            <a:endParaRPr/>
          </a:p>
          <a:p>
            <a:pPr indent="342900" lvl="0" marL="0" rtl="0" algn="just">
              <a:spcBef>
                <a:spcPts val="0"/>
              </a:spcBef>
              <a:spcAft>
                <a:spcPts val="0"/>
              </a:spcAft>
              <a:buNone/>
            </a:pPr>
            <a:r>
              <a:t/>
            </a:r>
            <a:endParaRPr sz="100">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lang="ru-RU">
                <a:solidFill>
                  <a:schemeClr val="dk1"/>
                </a:solidFill>
                <a:latin typeface="Times New Roman"/>
                <a:ea typeface="Times New Roman"/>
                <a:cs typeface="Times New Roman"/>
                <a:sym typeface="Times New Roman"/>
              </a:rPr>
              <a:t>Омӯзиши ташкилу фаъолияти хизматрасони дар муносибатҳои беруна, баррасии созишномаҳои савдои хариду фурӯши молҳо ва сарчашмаҳои ҳуқуқии банизомдарории хариду фурӯши беруна.</a:t>
            </a:r>
            <a:endParaRPr>
              <a:solidFill>
                <a:schemeClr val="dk1"/>
              </a:solidFill>
              <a:latin typeface="Times New Roman"/>
              <a:ea typeface="Times New Roman"/>
              <a:cs typeface="Times New Roman"/>
              <a:sym typeface="Times New Roman"/>
            </a:endParaRPr>
          </a:p>
        </p:txBody>
      </p:sp>
    </p:spTree>
  </p:cSld>
  <p:clrMapOvr>
    <a:masterClrMapping/>
  </p:clrMapOvr>
  <p:transition>
    <p:wipe dir="u"/>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rPr b="1" i="1" lang="ru-RU" sz="2800">
                <a:latin typeface="Times New Roman"/>
                <a:ea typeface="Times New Roman"/>
                <a:cs typeface="Times New Roman"/>
                <a:sym typeface="Times New Roman"/>
              </a:rPr>
              <a:t>Хидматрасонии иқтисодии берунии корхона дар ду сатҳ сохта мешавад:</a:t>
            </a:r>
            <a:endParaRPr sz="2800">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ru-RU">
                <a:latin typeface="Times New Roman"/>
                <a:ea typeface="Times New Roman"/>
                <a:cs typeface="Times New Roman"/>
                <a:sym typeface="Times New Roman"/>
              </a:rPr>
              <a:t>олӣ - дар шакли хадамоти марказии идоракунии стратегии фаъолияти иқтисодии хориҷӣ;</a:t>
            </a:r>
            <a:endParaRPr/>
          </a:p>
          <a:p>
            <a:pPr indent="-342900" lvl="0" marL="342900" rtl="0" algn="just">
              <a:lnSpc>
                <a:spcPct val="150000"/>
              </a:lnSpc>
              <a:spcBef>
                <a:spcPts val="640"/>
              </a:spcBef>
              <a:spcAft>
                <a:spcPts val="0"/>
              </a:spcAft>
              <a:buSzPts val="2240"/>
              <a:buFont typeface="Noto Sans Symbols"/>
              <a:buChar char="⮚"/>
            </a:pPr>
            <a:r>
              <a:rPr lang="ru-RU">
                <a:latin typeface="Times New Roman"/>
                <a:ea typeface="Times New Roman"/>
                <a:cs typeface="Times New Roman"/>
                <a:sym typeface="Times New Roman"/>
              </a:rPr>
              <a:t>ибтидоӣ - дар шакли шуъбаҳои кори ҷустуҷуйӣ.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ru-RU" sz="2800"/>
              <a:t> </a:t>
            </a:r>
            <a:r>
              <a:rPr lang="ru-RU" sz="2400">
                <a:latin typeface="Times New Roman"/>
                <a:ea typeface="Times New Roman"/>
                <a:cs typeface="Times New Roman"/>
                <a:sym typeface="Times New Roman"/>
              </a:rPr>
              <a:t>Таҷриба нишон медиҳад, ки барои ташкили хизматрасонии иктисодии берунии корхона панҷ намуди асосии сохтор мавҷуд мебошад. Сатҳи поёнӣ бо сохторҳои зерине, ки дорои хусусияти хатӣ-функсионалӣ тавсиф карда мешавад мавҷуд мебошанд:</a:t>
            </a:r>
            <a:endParaRPr>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rPr lang="ru-RU" sz="2800"/>
              <a:t> </a:t>
            </a:r>
            <a:r>
              <a:rPr b="1" lang="ru-RU" sz="2000">
                <a:latin typeface="Times New Roman"/>
                <a:ea typeface="Times New Roman"/>
                <a:cs typeface="Times New Roman"/>
                <a:sym typeface="Times New Roman"/>
              </a:rPr>
              <a:t>Аз руи намудҳои (вазифаҳои) фаъолияти иқтисодии берунӣ.</a:t>
            </a:r>
            <a:endParaRPr sz="20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lang="ru-RU">
                <a:solidFill>
                  <a:schemeClr val="dk1"/>
                </a:solidFill>
                <a:latin typeface="Times New Roman"/>
                <a:ea typeface="Times New Roman"/>
                <a:cs typeface="Times New Roman"/>
                <a:sym typeface="Times New Roman"/>
              </a:rPr>
              <a:t>Инчунин, чунин сохторҳо дорои фирмаҳои хурд дар доираи ками маҳсулот ва шумораи ками бозорҳои хориҷӣ дар сегментҳои онҳо амал мекунанд, ки бо якхела, устуворӣ ва иқтидори ночиз хос мебошанд. </a:t>
            </a:r>
            <a:endParaRPr sz="40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a:solidFill>
                <a:srgbClr val="FF0000"/>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1960"/>
              <a:buNone/>
            </a:pPr>
            <a:r>
              <a:rPr lang="ru-RU" sz="2800">
                <a:latin typeface="Times New Roman"/>
                <a:ea typeface="Times New Roman"/>
                <a:cs typeface="Times New Roman"/>
                <a:sym typeface="Times New Roman"/>
              </a:rPr>
              <a:t> </a:t>
            </a:r>
            <a:r>
              <a:rPr lang="ru-RU" sz="2800">
                <a:solidFill>
                  <a:schemeClr val="dk1"/>
                </a:solidFill>
                <a:latin typeface="Times New Roman"/>
                <a:ea typeface="Times New Roman"/>
                <a:cs typeface="Times New Roman"/>
                <a:sym typeface="Times New Roman"/>
              </a:rPr>
              <a:t>Чунин сохторҳо барои фирмаҳое мувофиқ аст, ки молҳои стандартӣ, ғайрииндивидуали истеҳсол менамоянд, ки вобаста ба талаботи гуногуни ба онҳо дар бозорҳои гуногуни хориҷӣ гузошташуда тағйироти ҷиддиро талаб намекунанд ва инчунин ба таъсири фаъоли пешрафти илмию техникӣ таъсири назаррасеҳам надорад.</a:t>
            </a:r>
            <a:endParaRPr sz="26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a:solidFill>
                <a:srgbClr val="FF0000"/>
              </a:solidFill>
              <a:latin typeface="Times New Roman"/>
              <a:ea typeface="Times New Roman"/>
              <a:cs typeface="Times New Roman"/>
              <a:sym typeface="Times New Roman"/>
            </a:endParaRPr>
          </a:p>
          <a:p>
            <a:pPr indent="-342900" lvl="0" marL="342900" rtl="0" algn="ctr">
              <a:spcBef>
                <a:spcPts val="480"/>
              </a:spcBef>
              <a:spcAft>
                <a:spcPts val="0"/>
              </a:spcAft>
              <a:buSzPts val="1680"/>
              <a:buNone/>
            </a:pPr>
            <a:r>
              <a:rPr lang="ru-RU" sz="2400">
                <a:latin typeface="Times New Roman"/>
                <a:ea typeface="Times New Roman"/>
                <a:cs typeface="Times New Roman"/>
                <a:sym typeface="Times New Roman"/>
              </a:rPr>
              <a:t> </a:t>
            </a:r>
            <a:r>
              <a:rPr b="1" lang="ru-RU" sz="2400">
                <a:solidFill>
                  <a:schemeClr val="dk1"/>
                </a:solidFill>
                <a:latin typeface="Times New Roman"/>
                <a:ea typeface="Times New Roman"/>
                <a:cs typeface="Times New Roman"/>
                <a:sym typeface="Times New Roman"/>
              </a:rPr>
              <a:t>Дар чунин сохторҳо камбудиҳои зерин ба назар мерасанд ба монанди: </a:t>
            </a:r>
            <a:endParaRPr b="1"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680"/>
              <a:buNone/>
            </a:pPr>
            <a:r>
              <a:rPr lang="ru-RU" sz="2400"/>
              <a:t>• </a:t>
            </a:r>
            <a:r>
              <a:rPr lang="ru-RU" sz="2800">
                <a:solidFill>
                  <a:schemeClr val="dk1"/>
                </a:solidFill>
                <a:latin typeface="Times New Roman"/>
                <a:ea typeface="Times New Roman"/>
                <a:cs typeface="Times New Roman"/>
                <a:sym typeface="Times New Roman"/>
              </a:rPr>
              <a:t>набудани шӯъбаҳои махсус оид ба навъҳои мол, ки идоракунии раванди азхудкунии молҳои навро душвор мегардонад ва навовариро дар чунин намуди молҳо суст мекунад;</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680"/>
              <a:buNone/>
            </a:pPr>
            <a:r>
              <a:rPr lang="ru-RU" sz="2400">
                <a:latin typeface="Times New Roman"/>
                <a:ea typeface="Times New Roman"/>
                <a:cs typeface="Times New Roman"/>
                <a:sym typeface="Times New Roman"/>
              </a:rPr>
              <a:t> </a:t>
            </a:r>
            <a:r>
              <a:rPr lang="ru-RU" sz="2400"/>
              <a:t>• </a:t>
            </a:r>
            <a:r>
              <a:rPr lang="ru-RU" sz="2800">
                <a:solidFill>
                  <a:schemeClr val="dk1"/>
                </a:solidFill>
                <a:latin typeface="Times New Roman"/>
                <a:ea typeface="Times New Roman"/>
                <a:cs typeface="Times New Roman"/>
                <a:sym typeface="Times New Roman"/>
              </a:rPr>
              <a:t>надоштани шуъбаҳои махсус доир ба бозорҳои хориҷӣ, ки боиси суст ва кам таваҷҷӯҳ зоҳир зоҳир намудан ба тағйирёбии талабот дар бозорҳои хориҷӣ гардидааст;</a:t>
            </a:r>
            <a:endParaRPr sz="2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 Душвор гардидани роҳҳои ҳалли масъалаҳои маблағгузории фаъолияти иқтисодии берунии корхона дар маҷмуъ оид ба лоиҳҳаҳои алоҳидаи иқтисодии берунӣ.</a:t>
            </a:r>
            <a:endParaRPr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ctr">
              <a:spcBef>
                <a:spcPts val="0"/>
              </a:spcBef>
              <a:spcAft>
                <a:spcPts val="0"/>
              </a:spcAft>
              <a:buSzPct val="70000"/>
              <a:buNone/>
            </a:pPr>
            <a:r>
              <a:rPr b="1" lang="ru-RU" sz="2800">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sz="2800">
              <a:solidFill>
                <a:srgbClr val="FF0000"/>
              </a:solidFill>
              <a:latin typeface="Times New Roman"/>
              <a:ea typeface="Times New Roman"/>
              <a:cs typeface="Times New Roman"/>
              <a:sym typeface="Times New Roman"/>
            </a:endParaRPr>
          </a:p>
          <a:p>
            <a:pPr indent="-342900" lvl="0" marL="342900" rtl="0" algn="ctr">
              <a:spcBef>
                <a:spcPts val="544"/>
              </a:spcBef>
              <a:spcAft>
                <a:spcPts val="0"/>
              </a:spcAft>
              <a:buSzPct val="70000"/>
              <a:buNone/>
            </a:pPr>
            <a:r>
              <a:rPr b="1" lang="ru-RU">
                <a:latin typeface="Times New Roman"/>
                <a:ea typeface="Times New Roman"/>
                <a:cs typeface="Times New Roman"/>
                <a:sym typeface="Times New Roman"/>
              </a:rPr>
              <a:t>Мувофиқи принсипи маҳсулот - саноат.</a:t>
            </a:r>
            <a:endParaRPr>
              <a:latin typeface="Times New Roman"/>
              <a:ea typeface="Times New Roman"/>
              <a:cs typeface="Times New Roman"/>
              <a:sym typeface="Times New Roman"/>
            </a:endParaRPr>
          </a:p>
          <a:p>
            <a:pPr indent="450000" lvl="0" marL="0" rtl="0" algn="just">
              <a:lnSpc>
                <a:spcPct val="160000"/>
              </a:lnSpc>
              <a:spcBef>
                <a:spcPts val="0"/>
              </a:spcBef>
              <a:spcAft>
                <a:spcPts val="0"/>
              </a:spcAft>
              <a:buSzPct val="70000"/>
              <a:buNone/>
            </a:pPr>
            <a:r>
              <a:rPr lang="ru-RU">
                <a:solidFill>
                  <a:schemeClr val="dk1"/>
                </a:solidFill>
                <a:latin typeface="Times New Roman"/>
                <a:ea typeface="Times New Roman"/>
                <a:cs typeface="Times New Roman"/>
                <a:sym typeface="Times New Roman"/>
              </a:rPr>
              <a:t>Ба чунин намуди сохтор бештар чунин ширкат ё фирмаҳое, хос мебошанд, ки намудҳои гуногуни зиёди маҳсулотҳоро бо технологияҳои муосир ва бо сифати баланд ва дар доираи навоварӣ истеҳсол менамоянд ва ба аксарияти мамлакатҳои гуногуни хориҷӣ ва ба бозорҳои миллӣ, минтақавӣ ва ҷаҳонӣ содирот менамоянд ва метавонанд дар як муддати кутоҳ муштариёни хешро пайдо намоянд ва таваҷҷуҳи онҳоро ба молҳои истеҳсолнамудаи хеш ҷалб намоянд.</a:t>
            </a:r>
            <a:endParaRPr b="1" i="1">
              <a:solidFill>
                <a:schemeClr val="dk1"/>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ru-RU" sz="2800">
                <a:latin typeface="Times"/>
                <a:ea typeface="Times"/>
                <a:cs typeface="Times"/>
                <a:sym typeface="Times"/>
              </a:rPr>
              <a:t>	</a:t>
            </a:r>
            <a:r>
              <a:rPr lang="ru-RU" sz="2400">
                <a:solidFill>
                  <a:schemeClr val="dk1"/>
                </a:solidFill>
                <a:latin typeface="Times New Roman"/>
                <a:ea typeface="Times New Roman"/>
                <a:cs typeface="Times New Roman"/>
                <a:sym typeface="Times New Roman"/>
              </a:rPr>
              <a:t>Онҳо кушиш менамоянд, ки дар шумораи ками бозорҳои динамикии хориҷии дорои хусусияти ягонаи тахассуси дошта бошанд.</a:t>
            </a:r>
            <a:endParaRPr sz="2000">
              <a:solidFill>
                <a:schemeClr val="dk1"/>
              </a:solidFill>
              <a:latin typeface="Times New Roman"/>
              <a:ea typeface="Times New Roman"/>
              <a:cs typeface="Times New Roman"/>
              <a:sym typeface="Times New Roman"/>
            </a:endParaRPr>
          </a:p>
          <a:p>
            <a:pPr indent="-342900" lvl="0" marL="342900" rtl="0" algn="ctr">
              <a:spcBef>
                <a:spcPts val="480"/>
              </a:spcBef>
              <a:spcAft>
                <a:spcPts val="0"/>
              </a:spcAft>
              <a:buSzPts val="1680"/>
              <a:buNone/>
            </a:pPr>
            <a:r>
              <a:rPr b="1" lang="ru-RU" sz="2400">
                <a:latin typeface="Times New Roman"/>
                <a:ea typeface="Times New Roman"/>
                <a:cs typeface="Times New Roman"/>
                <a:sym typeface="Times New Roman"/>
              </a:rPr>
              <a:t>Камбудиҳои чуни сохтор инҳоро дар бар мегиранд:</a:t>
            </a:r>
            <a:endParaRPr b="1" sz="2400">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400"/>
              <a:buNone/>
            </a:pPr>
            <a:r>
              <a:rPr lang="ru-RU" sz="2000">
                <a:solidFill>
                  <a:schemeClr val="dk1"/>
                </a:solidFill>
              </a:rPr>
              <a:t>• </a:t>
            </a:r>
            <a:r>
              <a:rPr lang="ru-RU" sz="2800">
                <a:solidFill>
                  <a:schemeClr val="dk1"/>
                </a:solidFill>
                <a:latin typeface="Times New Roman"/>
                <a:ea typeface="Times New Roman"/>
                <a:cs typeface="Times New Roman"/>
                <a:sym typeface="Times New Roman"/>
              </a:rPr>
              <a:t>тамоюли аз ҳад зиёди технологии ширкат ҳангоми таҳвили додани мол ба хориҷи кишвар;</a:t>
            </a:r>
            <a:endParaRPr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ru-RU" sz="2800">
                <a:solidFill>
                  <a:schemeClr val="dk1"/>
                </a:solidFill>
                <a:latin typeface="Times"/>
                <a:ea typeface="Times"/>
                <a:cs typeface="Times"/>
                <a:sym typeface="Times"/>
              </a:rPr>
              <a:t> </a:t>
            </a:r>
            <a:r>
              <a:rPr lang="ru-RU" sz="3600">
                <a:solidFill>
                  <a:schemeClr val="dk1"/>
                </a:solidFill>
                <a:latin typeface="Times New Roman"/>
                <a:ea typeface="Times New Roman"/>
                <a:cs typeface="Times New Roman"/>
                <a:sym typeface="Times New Roman"/>
              </a:rPr>
              <a:t>• мушкилот дар дарёфт ва ворид шудан ба бозорҳои нав;</a:t>
            </a:r>
            <a:endParaRPr sz="36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520"/>
              <a:buNone/>
            </a:pPr>
            <a:r>
              <a:rPr lang="ru-RU" sz="3600">
                <a:solidFill>
                  <a:schemeClr val="dk1"/>
                </a:solidFill>
                <a:latin typeface="Times New Roman"/>
                <a:ea typeface="Times New Roman"/>
                <a:cs typeface="Times New Roman"/>
                <a:sym typeface="Times New Roman"/>
              </a:rPr>
              <a:t>• Татбиқ намудани сиёсати ҳамаҷонибаи минтақавӣ ва душвор будани дар раванди амалӣ гардонии он;</a:t>
            </a:r>
            <a:endParaRPr sz="36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170"/>
              <a:buNone/>
            </a:pPr>
            <a:r>
              <a:rPr lang="ru-RU" sz="3100">
                <a:solidFill>
                  <a:schemeClr val="dk1"/>
                </a:solidFill>
                <a:latin typeface="Times New Roman"/>
                <a:ea typeface="Times New Roman"/>
                <a:cs typeface="Times New Roman"/>
                <a:sym typeface="Times New Roman"/>
              </a:rPr>
              <a:t>• Мавҷуд будани шӯъбаҳои сершумори маҳсулот;</a:t>
            </a:r>
            <a:endParaRPr sz="3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170"/>
              <a:buNone/>
            </a:pPr>
            <a:r>
              <a:rPr lang="ru-RU" sz="3100">
                <a:solidFill>
                  <a:schemeClr val="dk1"/>
                </a:solidFill>
                <a:latin typeface="Times New Roman"/>
                <a:ea typeface="Times New Roman"/>
                <a:cs typeface="Times New Roman"/>
                <a:sym typeface="Times New Roman"/>
              </a:rPr>
              <a:t>• Суст шудани робитаҳои ҳамоҳангсозии байни функсияҳо, такрорӣ ва парокандагии беасос;</a:t>
            </a:r>
            <a:endParaRPr sz="3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170"/>
              <a:buNone/>
            </a:pPr>
            <a:r>
              <a:rPr lang="ru-RU" sz="3100">
                <a:solidFill>
                  <a:schemeClr val="dk1"/>
                </a:solidFill>
                <a:latin typeface="Times New Roman"/>
                <a:ea typeface="Times New Roman"/>
                <a:cs typeface="Times New Roman"/>
                <a:sym typeface="Times New Roman"/>
              </a:rPr>
              <a:t>• Мушкил будани идоракунии стратегияи умумии.</a:t>
            </a:r>
            <a:endParaRPr sz="31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r>
              <a:rPr b="1" i="1" lang="ru-RU">
                <a:solidFill>
                  <a:srgbClr val="FF0000"/>
                </a:solidFill>
                <a:latin typeface="Times New Roman"/>
                <a:ea typeface="Times New Roman"/>
                <a:cs typeface="Times New Roman"/>
                <a:sym typeface="Times New Roman"/>
              </a:rPr>
              <a:t>   </a:t>
            </a:r>
            <a:endParaRPr/>
          </a:p>
          <a:p>
            <a:pPr indent="-342900" lvl="0" marL="342900" rtl="0" algn="ctr">
              <a:spcBef>
                <a:spcPts val="560"/>
              </a:spcBef>
              <a:spcAft>
                <a:spcPts val="0"/>
              </a:spcAft>
              <a:buSzPts val="1960"/>
              <a:buNone/>
            </a:pPr>
            <a:r>
              <a:rPr b="1" lang="ru-RU" sz="2800">
                <a:latin typeface="Times New Roman"/>
                <a:ea typeface="Times New Roman"/>
                <a:cs typeface="Times New Roman"/>
                <a:sym typeface="Times New Roman"/>
              </a:rPr>
              <a:t>Аз руи принсипи географӣ.</a:t>
            </a:r>
            <a:endParaRPr sz="28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10"/>
              <a:buNone/>
            </a:pPr>
            <a:r>
              <a:rPr lang="ru-RU" sz="2300">
                <a:solidFill>
                  <a:schemeClr val="dk1"/>
                </a:solidFill>
                <a:latin typeface="Times New Roman"/>
                <a:ea typeface="Times New Roman"/>
                <a:cs typeface="Times New Roman"/>
                <a:sym typeface="Times New Roman"/>
              </a:rPr>
              <a:t>Чунин сохтор ҳангоми ташкили фаъолияти иқтисодии берунии корхона бештар машҳур аст.</a:t>
            </a:r>
            <a:endParaRPr sz="23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10"/>
              <a:buNone/>
            </a:pPr>
            <a:r>
              <a:rPr lang="ru-RU" sz="2300">
                <a:solidFill>
                  <a:schemeClr val="dk1"/>
                </a:solidFill>
                <a:latin typeface="Times New Roman"/>
                <a:ea typeface="Times New Roman"/>
                <a:cs typeface="Times New Roman"/>
                <a:sym typeface="Times New Roman"/>
              </a:rPr>
              <a:t>Пеш аз ҳама он имконият фароҳам меорад, ки стратегияи бозории ширкат ҳамоҳанг ва тафовут дошта, вокуниши ҳассос ба тағирёбии муҳити зист ва хусусияти талабот дар бозорҳои хориҷӣ ва ба таври фаврӣ мутобиқ кардани моли ба онҳо пешниҳодшударо таъмин намояд.</a:t>
            </a:r>
            <a:endParaRPr sz="23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sz="2800">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r>
              <a:rPr b="1" i="1" lang="ru-RU" sz="2800">
                <a:solidFill>
                  <a:srgbClr val="FF0000"/>
                </a:solidFill>
                <a:latin typeface="Times New Roman"/>
                <a:ea typeface="Times New Roman"/>
                <a:cs typeface="Times New Roman"/>
                <a:sym typeface="Times New Roman"/>
              </a:rPr>
              <a:t>   </a:t>
            </a:r>
            <a:endParaRPr/>
          </a:p>
          <a:p>
            <a:pPr indent="450000" lvl="1" marL="0" rtl="0" algn="just">
              <a:lnSpc>
                <a:spcPct val="150000"/>
              </a:lnSpc>
              <a:spcBef>
                <a:spcPts val="0"/>
              </a:spcBef>
              <a:spcAft>
                <a:spcPts val="0"/>
              </a:spcAft>
              <a:buSzPts val="1960"/>
              <a:buNone/>
            </a:pPr>
            <a:r>
              <a:rPr lang="ru-RU">
                <a:solidFill>
                  <a:schemeClr val="dk1"/>
                </a:solidFill>
                <a:latin typeface="Times New Roman"/>
                <a:ea typeface="Times New Roman"/>
                <a:cs typeface="Times New Roman"/>
                <a:sym typeface="Times New Roman"/>
              </a:rPr>
              <a:t>Дар сурати иҷро нагардидани чунин талаботҳо мол истеҳсолкунандагон метавонад, мавқе ва нақши хешро дар бозорҳои ҷаҳони аз даст диҳанд, зеро ҳар лаҳза мо ба тағирёбии муҳити зист хусусиятҳои талаботи онҳо дар бозори ҷаҳонӣ дучор мегардем.</a:t>
            </a:r>
            <a:endParaRPr sz="40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sz="2800">
              <a:solidFill>
                <a:srgbClr val="FF0000"/>
              </a:solidFill>
              <a:latin typeface="Times New Roman"/>
              <a:ea typeface="Times New Roman"/>
              <a:cs typeface="Times New Roman"/>
              <a:sym typeface="Times New Roman"/>
            </a:endParaRPr>
          </a:p>
          <a:p>
            <a:pPr indent="450000" lvl="0" marL="0" rtl="0" algn="just">
              <a:lnSpc>
                <a:spcPct val="160000"/>
              </a:lnSpc>
              <a:spcBef>
                <a:spcPts val="0"/>
              </a:spcBef>
              <a:spcAft>
                <a:spcPts val="0"/>
              </a:spcAft>
              <a:buSzPts val="1680"/>
              <a:buNone/>
            </a:pPr>
            <a:r>
              <a:rPr lang="ru-RU" sz="2400">
                <a:solidFill>
                  <a:schemeClr val="dk1"/>
                </a:solidFill>
                <a:latin typeface="Times New Roman"/>
                <a:ea typeface="Times New Roman"/>
                <a:cs typeface="Times New Roman"/>
                <a:sym typeface="Times New Roman"/>
              </a:rPr>
              <a:t>Чунин сохторҳо бештар ба ширкатҳое мувофиқ мебошанд, ки маҳсулоти шабеҳро бо талаботи истеъмолии шабеҳ дар бозорҳои гуногуни хориҷӣ мефурӯшанд, ки метавонанд якдигарро иваз ва ё якдигарро пурра намоянд.</a:t>
            </a:r>
            <a:endParaRPr sz="2400">
              <a:solidFill>
                <a:schemeClr val="dk1"/>
              </a:solidFill>
              <a:latin typeface="Times New Roman"/>
              <a:ea typeface="Times New Roman"/>
              <a:cs typeface="Times New Roman"/>
              <a:sym typeface="Times New Roman"/>
            </a:endParaRPr>
          </a:p>
          <a:p>
            <a:pPr indent="450000" lvl="0" marL="0" rtl="0" algn="just">
              <a:lnSpc>
                <a:spcPct val="160000"/>
              </a:lnSpc>
              <a:spcBef>
                <a:spcPts val="0"/>
              </a:spcBef>
              <a:spcAft>
                <a:spcPts val="0"/>
              </a:spcAft>
              <a:buSzPts val="1680"/>
              <a:buNone/>
            </a:pPr>
            <a:r>
              <a:rPr lang="ru-RU" sz="2400">
                <a:solidFill>
                  <a:schemeClr val="dk1"/>
                </a:solidFill>
                <a:latin typeface="Times New Roman"/>
                <a:ea typeface="Times New Roman"/>
                <a:cs typeface="Times New Roman"/>
                <a:sym typeface="Times New Roman"/>
              </a:rPr>
              <a:t>Маҳсулоти чунин ширкатҳо набояд ба тағйирёбии шадиди шароити бозор, бахусус талабот ба он дучор нашаванд ва аз рӯи молҳои мавсимии фурӯш низ бояд фарқ намоянд.</a:t>
            </a:r>
            <a:r>
              <a:rPr lang="ru-RU" sz="2000">
                <a:solidFill>
                  <a:schemeClr val="dk1"/>
                </a:solidFill>
                <a:latin typeface="Times New Roman"/>
                <a:ea typeface="Times New Roman"/>
                <a:cs typeface="Times New Roman"/>
                <a:sym typeface="Times New Roman"/>
              </a:rPr>
              <a:t> </a:t>
            </a:r>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sz="2800">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rPr b="1" lang="ru-RU" sz="2800">
                <a:latin typeface="Times New Roman"/>
                <a:ea typeface="Times New Roman"/>
                <a:cs typeface="Times New Roman"/>
                <a:sym typeface="Times New Roman"/>
              </a:rPr>
              <a:t>Онҳо бояд тавассути шабакаи паҳнкунандаи миёнаравҳо фурӯхта шаванд.</a:t>
            </a:r>
            <a:endParaRPr b="1" sz="2800">
              <a:latin typeface="Times New Roman"/>
              <a:ea typeface="Times New Roman"/>
              <a:cs typeface="Times New Roman"/>
              <a:sym typeface="Times New Roman"/>
            </a:endParaRPr>
          </a:p>
          <a:p>
            <a:pPr indent="-342900" lvl="0" marL="342900" rtl="0" algn="ctr">
              <a:lnSpc>
                <a:spcPct val="150000"/>
              </a:lnSpc>
              <a:spcBef>
                <a:spcPts val="400"/>
              </a:spcBef>
              <a:spcAft>
                <a:spcPts val="0"/>
              </a:spcAft>
              <a:buSzPts val="1400"/>
              <a:buNone/>
            </a:pPr>
            <a:r>
              <a:rPr b="1" lang="ru-RU" sz="2000">
                <a:latin typeface="Times New Roman"/>
                <a:ea typeface="Times New Roman"/>
                <a:cs typeface="Times New Roman"/>
                <a:sym typeface="Times New Roman"/>
              </a:rPr>
              <a:t>Дар байни нуқсонҳои чунин сохтор метавон инҳоро қайд намуд:</a:t>
            </a:r>
            <a:endParaRPr b="1" sz="2000">
              <a:latin typeface="Times New Roman"/>
              <a:ea typeface="Times New Roman"/>
              <a:cs typeface="Times New Roman"/>
              <a:sym typeface="Times New Roman"/>
            </a:endParaRPr>
          </a:p>
          <a:p>
            <a:pPr indent="-342900" lvl="0" marL="342900" rtl="0" algn="just">
              <a:spcBef>
                <a:spcPts val="480"/>
              </a:spcBef>
              <a:spcAft>
                <a:spcPts val="0"/>
              </a:spcAft>
              <a:buSzPts val="1680"/>
              <a:buFont typeface="Noto Sans Symbols"/>
              <a:buChar char="⮚"/>
            </a:pPr>
            <a:r>
              <a:rPr lang="ru-RU" sz="2400">
                <a:latin typeface="Times New Roman"/>
                <a:ea typeface="Times New Roman"/>
                <a:cs typeface="Times New Roman"/>
                <a:sym typeface="Times New Roman"/>
              </a:rPr>
              <a:t>ғайримарказикунонӣ ва такрори як қатор вазифаҳо дар идоракунӣ;</a:t>
            </a:r>
            <a:endParaRPr sz="2400">
              <a:latin typeface="Times New Roman"/>
              <a:ea typeface="Times New Roman"/>
              <a:cs typeface="Times New Roman"/>
              <a:sym typeface="Times New Roman"/>
            </a:endParaRPr>
          </a:p>
          <a:p>
            <a:pPr indent="-342900" lvl="0" marL="342900" rtl="0" algn="just">
              <a:spcBef>
                <a:spcPts val="480"/>
              </a:spcBef>
              <a:spcAft>
                <a:spcPts val="0"/>
              </a:spcAft>
              <a:buSzPts val="1680"/>
              <a:buFont typeface="Noto Sans Symbols"/>
              <a:buChar char="⮚"/>
            </a:pPr>
            <a:r>
              <a:rPr lang="ru-RU" sz="2400">
                <a:latin typeface="Times New Roman"/>
                <a:ea typeface="Times New Roman"/>
                <a:cs typeface="Times New Roman"/>
                <a:sym typeface="Times New Roman"/>
              </a:rPr>
              <a:t>кам кардани ҳамоҳангии кори иқтисодии берунӣ аз руи молу вазифаҳо;</a:t>
            </a:r>
            <a:endParaRPr sz="2400">
              <a:latin typeface="Times New Roman"/>
              <a:ea typeface="Times New Roman"/>
              <a:cs typeface="Times New Roman"/>
              <a:sym typeface="Times New Roman"/>
            </a:endParaRPr>
          </a:p>
          <a:p>
            <a:pPr indent="-342900" lvl="0" marL="342900" rtl="0" algn="just">
              <a:spcBef>
                <a:spcPts val="480"/>
              </a:spcBef>
              <a:spcAft>
                <a:spcPts val="0"/>
              </a:spcAft>
              <a:buSzPts val="1680"/>
              <a:buFont typeface="Noto Sans Symbols"/>
              <a:buChar char="⮚"/>
            </a:pPr>
            <a:r>
              <a:rPr lang="ru-RU" sz="2400">
                <a:latin typeface="Times New Roman"/>
                <a:ea typeface="Times New Roman"/>
                <a:cs typeface="Times New Roman"/>
                <a:sym typeface="Times New Roman"/>
              </a:rPr>
              <a:t>набудани самаранокии фурӯши молу хизматрасониҳои технологии ширкат дар хориҷа.</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sz="2800">
              <a:solidFill>
                <a:srgbClr val="FF0000"/>
              </a:solidFill>
              <a:latin typeface="Times New Roman"/>
              <a:ea typeface="Times New Roman"/>
              <a:cs typeface="Times New Roman"/>
              <a:sym typeface="Times New Roman"/>
            </a:endParaRPr>
          </a:p>
          <a:p>
            <a:pPr indent="-342900" lvl="0" marL="342900" rtl="0" algn="ctr">
              <a:lnSpc>
                <a:spcPct val="150000"/>
              </a:lnSpc>
              <a:spcBef>
                <a:spcPts val="480"/>
              </a:spcBef>
              <a:spcAft>
                <a:spcPts val="0"/>
              </a:spcAft>
              <a:buSzPts val="1680"/>
              <a:buNone/>
            </a:pPr>
            <a:r>
              <a:rPr b="1" lang="ru-RU" sz="2400">
                <a:latin typeface="Times New Roman"/>
                <a:ea typeface="Times New Roman"/>
                <a:cs typeface="Times New Roman"/>
                <a:sym typeface="Times New Roman"/>
              </a:rPr>
              <a:t>Аз рӯи гурӯҳҳои истеъмолкунандагон ё бахшҳои бозор.</a:t>
            </a:r>
            <a:endParaRPr sz="24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Сохтори мазкур барои қонеъ намудани талаботи гурӯҳҳои алоҳидаи истеъмолкунандагони ниҳоӣ, баланд бардоштани сатҳи хидматрасонии онҳо, таъмини муносибатҳои дарозмуддат бо шарикон ва оптимизатсияи фоида пешбинӣ шудааст.</a:t>
            </a:r>
            <a:endParaRPr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3"/>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a:t>
            </a:r>
            <a:endParaRPr b="1" i="1" sz="28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10"/>
              <a:buNone/>
            </a:pPr>
            <a:r>
              <a:rPr lang="ru-RU" sz="2300">
                <a:solidFill>
                  <a:schemeClr val="dk1"/>
                </a:solidFill>
                <a:latin typeface="Times New Roman"/>
                <a:ea typeface="Times New Roman"/>
                <a:cs typeface="Times New Roman"/>
                <a:sym typeface="Times New Roman"/>
              </a:rPr>
              <a:t>Сохтани сохтори ягонаи идоракунандаи марказонидашуда барои фаъолияти иқтисоди берунаи корхона.</a:t>
            </a:r>
            <a:endParaRPr sz="23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10"/>
              <a:buNone/>
            </a:pPr>
            <a:r>
              <a:rPr lang="ru-RU" sz="2300">
                <a:solidFill>
                  <a:schemeClr val="dk1"/>
                </a:solidFill>
                <a:latin typeface="Times New Roman"/>
                <a:ea typeface="Times New Roman"/>
                <a:cs typeface="Times New Roman"/>
                <a:sym typeface="Times New Roman"/>
              </a:rPr>
              <a:t>Камбудиҳои асосии он дар қабули қарорҳо ва имконнопазирии таъмини мутобиқати чандир ба шароити нави кор дар бозорҳои хориҷи ба шумор меравад.</a:t>
            </a:r>
            <a:endParaRPr sz="23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10"/>
              <a:buNone/>
            </a:pPr>
            <a:r>
              <a:rPr lang="ru-RU" sz="2300">
                <a:solidFill>
                  <a:schemeClr val="dk1"/>
                </a:solidFill>
                <a:latin typeface="Times New Roman"/>
                <a:ea typeface="Times New Roman"/>
                <a:cs typeface="Times New Roman"/>
                <a:sym typeface="Times New Roman"/>
              </a:rPr>
              <a:t>Чун қоида, дар амал намудҳои гуногуни сохторҳо муттаҳид карда мешаванд ва сохторҳои беназири аслии идоракунии ширкат ташаккул меёбанд.</a:t>
            </a:r>
            <a:endParaRPr sz="23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lang="ru-RU" sz="2800">
                <a:solidFill>
                  <a:srgbClr val="FF0000"/>
                </a:solidFill>
                <a:latin typeface="Times New Roman"/>
                <a:ea typeface="Times New Roman"/>
                <a:cs typeface="Times New Roman"/>
                <a:sym typeface="Times New Roman"/>
              </a:rPr>
              <a:t>Хусусият ва моҳияти ташкилу фаъолияти хизматрасони дар муносибатҳои беруна </a:t>
            </a:r>
            <a:endParaRPr/>
          </a:p>
          <a:p>
            <a:pPr indent="-342900" lvl="0" marL="342900" rtl="0" algn="ctr">
              <a:lnSpc>
                <a:spcPct val="150000"/>
              </a:lnSpc>
              <a:spcBef>
                <a:spcPts val="400"/>
              </a:spcBef>
              <a:spcAft>
                <a:spcPts val="0"/>
              </a:spcAft>
              <a:buSzPts val="1400"/>
              <a:buNone/>
            </a:pPr>
            <a:r>
              <a:rPr b="1" lang="ru-RU" sz="2000">
                <a:latin typeface="Times New Roman"/>
                <a:ea typeface="Times New Roman"/>
                <a:cs typeface="Times New Roman"/>
                <a:sym typeface="Times New Roman"/>
              </a:rPr>
              <a:t>Ҳангоми сохтани сохтори идоракунии фаъолияти иқтисодии берунии корхона, риояи принсипҳои зерини ташкилӣ зарур аст:</a:t>
            </a:r>
            <a:endParaRPr b="1" sz="2000">
              <a:latin typeface="Times New Roman"/>
              <a:ea typeface="Times New Roman"/>
              <a:cs typeface="Times New Roman"/>
              <a:sym typeface="Times New Roman"/>
            </a:endParaRPr>
          </a:p>
          <a:p>
            <a:pPr indent="-342900" lvl="0" marL="342900" rtl="0" algn="just">
              <a:spcBef>
                <a:spcPts val="480"/>
              </a:spcBef>
              <a:spcAft>
                <a:spcPts val="0"/>
              </a:spcAft>
              <a:buSzPts val="1680"/>
              <a:buFont typeface="Noto Sans Symbols"/>
              <a:buChar char="⮚"/>
            </a:pPr>
            <a:r>
              <a:rPr lang="ru-RU" sz="2400">
                <a:solidFill>
                  <a:schemeClr val="dk1"/>
                </a:solidFill>
                <a:latin typeface="Times New Roman"/>
                <a:ea typeface="Times New Roman"/>
                <a:cs typeface="Times New Roman"/>
                <a:sym typeface="Times New Roman"/>
              </a:rPr>
              <a:t>Мутобиқшавӣ, ҳаракатнокӣ ва мутобиқшавии системаи ташкили фаъолияти иқтисодии хориҷӣ (масалан, ташкили дастаҳои эҷодии муваққатӣ барои иҷрои вазифа, лоиҳа ва ғайра);</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480"/>
              </a:spcBef>
              <a:spcAft>
                <a:spcPts val="0"/>
              </a:spcAft>
              <a:buSzPts val="1680"/>
              <a:buFont typeface="Noto Sans Symbols"/>
              <a:buChar char="⮚"/>
            </a:pPr>
            <a:r>
              <a:rPr lang="ru-RU" sz="2400">
                <a:solidFill>
                  <a:schemeClr val="dk1"/>
                </a:solidFill>
                <a:latin typeface="Times New Roman"/>
                <a:ea typeface="Times New Roman"/>
                <a:cs typeface="Times New Roman"/>
                <a:sym typeface="Times New Roman"/>
              </a:rPr>
              <a:t>Такрор накардани сохторҳои мавҷуда;</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480"/>
              </a:spcBef>
              <a:spcAft>
                <a:spcPts val="0"/>
              </a:spcAft>
              <a:buSzPts val="1680"/>
              <a:buFont typeface="Noto Sans Symbols"/>
              <a:buChar char="⮚"/>
            </a:pPr>
            <a:r>
              <a:rPr lang="ru-RU" sz="2400">
                <a:solidFill>
                  <a:schemeClr val="dk1"/>
                </a:solidFill>
                <a:latin typeface="Times New Roman"/>
                <a:ea typeface="Times New Roman"/>
                <a:cs typeface="Times New Roman"/>
                <a:sym typeface="Times New Roman"/>
              </a:rPr>
              <a:t>Мутобиқат ба хусусиятҳои ассортиментҳои маҳсулот;</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480"/>
              </a:spcBef>
              <a:spcAft>
                <a:spcPts val="0"/>
              </a:spcAft>
              <a:buSzPts val="1680"/>
              <a:buFont typeface="Noto Sans Symbols"/>
              <a:buChar char="⮚"/>
            </a:pPr>
            <a:r>
              <a:rPr lang="ru-RU" sz="2400">
                <a:solidFill>
                  <a:schemeClr val="dk1"/>
                </a:solidFill>
                <a:latin typeface="Times New Roman"/>
                <a:ea typeface="Times New Roman"/>
                <a:cs typeface="Times New Roman"/>
                <a:sym typeface="Times New Roman"/>
              </a:rPr>
              <a:t>Мутобиқат ба хусусияти бозорҳои хориҷӣ.</a:t>
            </a:r>
            <a:endParaRPr>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240"/>
              <a:buNone/>
            </a:pPr>
            <a:r>
              <a:rPr b="1" i="1" lang="ru-RU" sz="3200">
                <a:solidFill>
                  <a:srgbClr val="FF0000"/>
                </a:solidFill>
                <a:latin typeface="Times New Roman"/>
                <a:ea typeface="Times New Roman"/>
                <a:cs typeface="Times New Roman"/>
                <a:sym typeface="Times New Roman"/>
              </a:rPr>
              <a:t>Созишномаҳои савдои хариду фурӯши мол</a:t>
            </a:r>
            <a:endParaRPr b="1" sz="24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b="1" lang="ru-RU" sz="2800">
                <a:solidFill>
                  <a:schemeClr val="dk1"/>
                </a:solidFill>
                <a:latin typeface="Times New Roman"/>
                <a:ea typeface="Times New Roman"/>
                <a:cs typeface="Times New Roman"/>
                <a:sym typeface="Times New Roman"/>
              </a:rPr>
              <a:t>Созишномаи савдои берунаи мол дар байни шаҳрвандони дохилию хориҷӣ барои доду гирифти молу хизматрасонӣ нишонаҳои зерин доранд:</a:t>
            </a:r>
            <a:endParaRPr b="1"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Font typeface="Noto Sans Symbols"/>
              <a:buChar char="⮚"/>
            </a:pPr>
            <a:r>
              <a:rPr lang="ru-RU" sz="2800">
                <a:latin typeface="Times New Roman"/>
                <a:ea typeface="Times New Roman"/>
                <a:cs typeface="Times New Roman"/>
                <a:sym typeface="Times New Roman"/>
              </a:rPr>
              <a:t>Шартнома бо шаҳрванди хориҷӣ қабул карда мешаванд;</a:t>
            </a:r>
            <a:endParaRPr/>
          </a:p>
          <a:p>
            <a:pPr indent="-342900" lvl="0" marL="342900" rtl="0" algn="just">
              <a:spcBef>
                <a:spcPts val="560"/>
              </a:spcBef>
              <a:spcAft>
                <a:spcPts val="0"/>
              </a:spcAft>
              <a:buSzPts val="1960"/>
              <a:buFont typeface="Noto Sans Symbols"/>
              <a:buChar char="⮚"/>
            </a:pPr>
            <a:r>
              <a:rPr lang="ru-RU" sz="2800">
                <a:latin typeface="Times New Roman"/>
                <a:ea typeface="Times New Roman"/>
                <a:cs typeface="Times New Roman"/>
                <a:sym typeface="Times New Roman"/>
              </a:rPr>
              <a:t>Мол дар давлати хориҷа воқеъ гаштааст;</a:t>
            </a:r>
            <a:endParaRPr/>
          </a:p>
          <a:p>
            <a:pPr indent="-342900" lvl="0" marL="342900" rtl="0" algn="just">
              <a:spcBef>
                <a:spcPts val="560"/>
              </a:spcBef>
              <a:spcAft>
                <a:spcPts val="0"/>
              </a:spcAft>
              <a:buSzPts val="1960"/>
              <a:buFont typeface="Noto Sans Symbols"/>
              <a:buChar char="⮚"/>
            </a:pPr>
            <a:r>
              <a:rPr lang="ru-RU" sz="2800">
                <a:latin typeface="Times New Roman"/>
                <a:ea typeface="Times New Roman"/>
                <a:cs typeface="Times New Roman"/>
                <a:sym typeface="Times New Roman"/>
              </a:rPr>
              <a:t>Барои амалӣ гаштани шартнома, мол аз марзи як ё якчанд давлат гузаронида мешавад.</a:t>
            </a:r>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240"/>
              <a:buNone/>
            </a:pPr>
            <a:r>
              <a:rPr b="1" i="1" lang="ru-RU" sz="3200">
                <a:solidFill>
                  <a:srgbClr val="FF0000"/>
                </a:solidFill>
                <a:latin typeface="Times New Roman"/>
                <a:ea typeface="Times New Roman"/>
                <a:cs typeface="Times New Roman"/>
                <a:sym typeface="Times New Roman"/>
              </a:rPr>
              <a:t>Созишномаҳои савдои хариду фурӯши мол</a:t>
            </a:r>
            <a:endParaRPr b="1" sz="24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lang="ru-RU">
                <a:solidFill>
                  <a:schemeClr val="dk1"/>
                </a:solidFill>
                <a:latin typeface="Times New Roman"/>
                <a:ea typeface="Times New Roman"/>
                <a:cs typeface="Times New Roman"/>
                <a:sym typeface="Times New Roman"/>
              </a:rPr>
              <a:t>Одатан шартномаи савдои берунаи хариду фурӯш аз пешгуфтор ва маълумоти дахлдор нисбати тарафҳо иборат буда, талаботҳои зеринро ба назар мегирад.</a:t>
            </a:r>
            <a:endParaRPr>
              <a:solidFill>
                <a:schemeClr val="dk1"/>
              </a:solidFill>
              <a:latin typeface="Times New Roman"/>
              <a:ea typeface="Times New Roman"/>
              <a:cs typeface="Times New Roman"/>
              <a:sym typeface="Times New Roman"/>
            </a:endParaRPr>
          </a:p>
          <a:p>
            <a:pPr indent="-342900" lvl="0" marL="342900" rtl="0" algn="l">
              <a:spcBef>
                <a:spcPts val="560"/>
              </a:spcBef>
              <a:spcAft>
                <a:spcPts val="0"/>
              </a:spcAft>
              <a:buSzPts val="1960"/>
              <a:buFont typeface="Noto Sans Symbols"/>
              <a:buChar char="⮚"/>
            </a:pPr>
            <a:r>
              <a:rPr lang="ru-RU" sz="2800">
                <a:solidFill>
                  <a:schemeClr val="dk1"/>
                </a:solidFill>
                <a:latin typeface="Times New Roman"/>
                <a:ea typeface="Times New Roman"/>
                <a:cs typeface="Times New Roman"/>
                <a:sym typeface="Times New Roman"/>
              </a:rPr>
              <a:t>Мавзӯъ ва объекти пешниҳодот (ном ва миқдори мол);</a:t>
            </a:r>
            <a:endParaRPr sz="2000">
              <a:solidFill>
                <a:schemeClr val="dk1"/>
              </a:solidFill>
              <a:latin typeface="Times New Roman"/>
              <a:ea typeface="Times New Roman"/>
              <a:cs typeface="Times New Roman"/>
              <a:sym typeface="Times New Roman"/>
            </a:endParaRPr>
          </a:p>
          <a:p>
            <a:pPr indent="-342900" lvl="0" marL="342900" rtl="0" algn="l">
              <a:spcBef>
                <a:spcPts val="560"/>
              </a:spcBef>
              <a:spcAft>
                <a:spcPts val="0"/>
              </a:spcAft>
              <a:buSzPts val="1960"/>
              <a:buFont typeface="Noto Sans Symbols"/>
              <a:buChar char="⮚"/>
            </a:pPr>
            <a:r>
              <a:rPr lang="ru-RU" sz="2800">
                <a:solidFill>
                  <a:schemeClr val="dk1"/>
                </a:solidFill>
                <a:latin typeface="Times New Roman"/>
                <a:ea typeface="Times New Roman"/>
                <a:cs typeface="Times New Roman"/>
                <a:sym typeface="Times New Roman"/>
              </a:rPr>
              <a:t>Усулҳои муайян кардани сифату миқдори мол;</a:t>
            </a:r>
            <a:endParaRPr sz="4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b="1" sz="3600">
              <a:solidFill>
                <a:srgbClr val="FF0000"/>
              </a:solidFill>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Муҳлат ва суроғаи пешниҳоди мол;</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Шарту шароитҳои пешниҳоди мол;</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Нарх ва арзиши умумии мол;</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Шарту шароити ҳисоббаробаркуниҳо;</a:t>
            </a:r>
            <a:endParaRPr b="1" i="1" sz="5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b="1" sz="3600">
              <a:solidFill>
                <a:srgbClr val="FF0000"/>
              </a:solidFill>
              <a:latin typeface="Times New Roman"/>
              <a:ea typeface="Times New Roman"/>
              <a:cs typeface="Times New Roman"/>
              <a:sym typeface="Times New Roman"/>
            </a:endParaRPr>
          </a:p>
          <a:p>
            <a:pPr indent="-342900" lvl="0" marL="342900" rtl="0" algn="l">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Усулҳои пешниҳоду қабул карда шудани мол;</a:t>
            </a:r>
            <a:endParaRPr sz="2400">
              <a:solidFill>
                <a:schemeClr val="dk1"/>
              </a:solidFill>
              <a:latin typeface="Times New Roman"/>
              <a:ea typeface="Times New Roman"/>
              <a:cs typeface="Times New Roman"/>
              <a:sym typeface="Times New Roman"/>
            </a:endParaRPr>
          </a:p>
          <a:p>
            <a:pPr indent="-342900" lvl="0" marL="342900" rtl="0" algn="l">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Шароити хизматрасониҳои нақлиётӣ;</a:t>
            </a:r>
            <a:endParaRPr sz="2400">
              <a:solidFill>
                <a:schemeClr val="dk1"/>
              </a:solidFill>
              <a:latin typeface="Times New Roman"/>
              <a:ea typeface="Times New Roman"/>
              <a:cs typeface="Times New Roman"/>
              <a:sym typeface="Times New Roman"/>
            </a:endParaRPr>
          </a:p>
          <a:p>
            <a:pPr indent="-342900" lvl="0" marL="342900" rtl="0" algn="l">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Кафолати иҷрои ӯҳдадориҳо, ҳалли масъалаҳои мавҷуда ва ба назар гирифтани шароити “Форс - мажор”.</a:t>
            </a:r>
            <a:endParaRPr sz="80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orient="vert" dir="in"/>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a:p>
          <a:p>
            <a:pPr indent="450000" lvl="1" marL="0" rtl="0" algn="just">
              <a:lnSpc>
                <a:spcPct val="150000"/>
              </a:lnSpc>
              <a:spcBef>
                <a:spcPts val="0"/>
              </a:spcBef>
              <a:spcAft>
                <a:spcPts val="0"/>
              </a:spcAft>
              <a:buSzPts val="1960"/>
              <a:buNone/>
            </a:pPr>
            <a:r>
              <a:rPr lang="ru-RU">
                <a:solidFill>
                  <a:schemeClr val="dk1"/>
                </a:solidFill>
                <a:latin typeface="Times New Roman"/>
                <a:ea typeface="Times New Roman"/>
                <a:cs typeface="Times New Roman"/>
                <a:sym typeface="Times New Roman"/>
              </a:rPr>
              <a:t>Созишномаҳои намунавии хариду фурӯши мол, ҳуҷҷатест, ки дар асоси талаботу қоидаҳои зарурӣ омода карда мешавад. Дар навбати худ, созишномаи намунавӣ хусусияти ҳатмиву расмӣ надошта, метавонад тавассути ворид кардани тағйиру иловаҳо мукаммал карда шавад.</a:t>
            </a:r>
            <a:endParaRPr sz="3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ipe dir="u"/>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a:p>
          <a:p>
            <a:pPr indent="450000" lvl="0" marL="0" rtl="0" algn="just">
              <a:lnSpc>
                <a:spcPct val="150000"/>
              </a:lnSpc>
              <a:spcBef>
                <a:spcPts val="0"/>
              </a:spcBef>
              <a:spcAft>
                <a:spcPts val="0"/>
              </a:spcAft>
              <a:buSzPts val="2100"/>
              <a:buNone/>
            </a:pPr>
            <a:r>
              <a:rPr lang="ru-RU" sz="3000">
                <a:solidFill>
                  <a:schemeClr val="dk1"/>
                </a:solidFill>
                <a:latin typeface="Times New Roman"/>
                <a:ea typeface="Times New Roman"/>
                <a:cs typeface="Times New Roman"/>
                <a:sym typeface="Times New Roman"/>
              </a:rPr>
              <a:t>Дар шартномаҳои намунавӣ шарту талаботҳо тарафҳои нисбати нархи мол, сифати мол, бастабандии мол, муҳлати пешниҳоди мол, амалиётҳои нақлиётӣ ва усули ҳисоббаробаркуниҳо нишон дода мешаванд.</a:t>
            </a:r>
            <a:endParaRPr sz="30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a:p>
          <a:p>
            <a:pPr indent="44958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Дар интиҳои шартномаҳои хариду фурӯши мол, муҳлати амалӣ шартнома ва ҷараёни офертӣ – (пешниҳоди мол) низ ба назар гирифта мешавад. Дар асоси ин амалиёт тавасути воситаҳои иттилооти молҳои гуногун ба харидорон пешниҳод карда мешаванд.</a:t>
            </a:r>
            <a:endParaRPr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a:p>
          <a:p>
            <a:pPr indent="450000" lvl="1" marL="0" rtl="0" algn="just">
              <a:lnSpc>
                <a:spcPct val="150000"/>
              </a:lnSpc>
              <a:spcBef>
                <a:spcPts val="0"/>
              </a:spcBef>
              <a:spcAft>
                <a:spcPts val="0"/>
              </a:spcAft>
              <a:buSzPts val="2240"/>
              <a:buNone/>
            </a:pPr>
            <a:r>
              <a:rPr lang="ru-RU" sz="3200">
                <a:solidFill>
                  <a:schemeClr val="dk1"/>
                </a:solidFill>
                <a:latin typeface="Times New Roman"/>
                <a:ea typeface="Times New Roman"/>
                <a:cs typeface="Times New Roman"/>
                <a:sym typeface="Times New Roman"/>
              </a:rPr>
              <a:t>Дар фаъолияти тиҷоратӣ оферта ин аст розигии хаттии (оферента) тарафи дигар ё харидор нисбати ҳамкорӣ барои қабули шартномаи хариду фурӯши мол. Оферт ҳамеша аз тарафи фурӯшанда пешниҳод карда мешавад ва ба ду намуд тақсим мешавад.</a:t>
            </a:r>
            <a:endParaRPr sz="32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3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520"/>
              <a:buNone/>
            </a:pPr>
            <a:r>
              <a:rPr b="1" i="1" lang="ru-RU" sz="3600">
                <a:solidFill>
                  <a:srgbClr val="FF0000"/>
                </a:solidFill>
                <a:latin typeface="Times New Roman"/>
                <a:ea typeface="Times New Roman"/>
                <a:cs typeface="Times New Roman"/>
                <a:sym typeface="Times New Roman"/>
              </a:rPr>
              <a:t>Созишномаҳои савдои хариду фурӯши мол</a:t>
            </a:r>
            <a:endParaRPr/>
          </a:p>
          <a:p>
            <a:pPr indent="-342900" lvl="0" marL="342900" rtl="0" algn="just">
              <a:lnSpc>
                <a:spcPct val="150000"/>
              </a:lnSpc>
              <a:spcBef>
                <a:spcPts val="640"/>
              </a:spcBef>
              <a:spcAft>
                <a:spcPts val="0"/>
              </a:spcAft>
              <a:buSzPts val="2240"/>
              <a:buFont typeface="Noto Sans Symbols"/>
              <a:buChar char="⮚"/>
            </a:pPr>
            <a:r>
              <a:rPr lang="ru-RU">
                <a:solidFill>
                  <a:schemeClr val="dk1"/>
                </a:solidFill>
                <a:latin typeface="Times New Roman"/>
                <a:ea typeface="Times New Roman"/>
                <a:cs typeface="Times New Roman"/>
                <a:sym typeface="Times New Roman"/>
              </a:rPr>
              <a:t>Офертӣ устувор – пешниҳоди хаттӣ нисбати фурӯши миқдори муайяни мол ба харидори муайяншуда. Ин ҳуҷҷатест, ки ҳатман дар вақти муайяншуда мол пурра пешниҳод мешавад.</a:t>
            </a:r>
            <a:endParaRPr sz="24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out"/>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40"/>
              <a:buNone/>
            </a:pPr>
            <a:r>
              <a:t/>
            </a:r>
            <a:endParaRPr b="1" i="1" sz="200">
              <a:solidFill>
                <a:srgbClr val="FF0000"/>
              </a:solidFill>
              <a:latin typeface="Times New Roman"/>
              <a:ea typeface="Times New Roman"/>
              <a:cs typeface="Times New Roman"/>
              <a:sym typeface="Times New Roman"/>
            </a:endParaRPr>
          </a:p>
          <a:p>
            <a:pPr indent="-285750" lvl="1" marL="742950" rtl="0" algn="ctr">
              <a:spcBef>
                <a:spcPts val="800"/>
              </a:spcBef>
              <a:spcAft>
                <a:spcPts val="0"/>
              </a:spcAft>
              <a:buSzPts val="2800"/>
              <a:buNone/>
            </a:pPr>
            <a:r>
              <a:rPr b="1" i="1" lang="ru-RU" sz="4000">
                <a:solidFill>
                  <a:srgbClr val="FF0000"/>
                </a:solidFill>
                <a:latin typeface="Times New Roman"/>
                <a:ea typeface="Times New Roman"/>
                <a:cs typeface="Times New Roman"/>
                <a:sym typeface="Times New Roman"/>
              </a:rPr>
              <a:t>Созишномаҳои савдои хариду фурӯши мол</a:t>
            </a:r>
            <a:endParaRPr/>
          </a:p>
          <a:p>
            <a:pPr indent="-457200" lvl="0" marL="457200" rtl="0" algn="just">
              <a:lnSpc>
                <a:spcPct val="150000"/>
              </a:lnSpc>
              <a:spcBef>
                <a:spcPts val="0"/>
              </a:spcBef>
              <a:spcAft>
                <a:spcPts val="0"/>
              </a:spcAft>
              <a:buSzPts val="2520"/>
              <a:buFont typeface="Arial"/>
              <a:buChar char="•"/>
            </a:pPr>
            <a:r>
              <a:rPr lang="ru-RU" sz="3600">
                <a:solidFill>
                  <a:schemeClr val="dk1"/>
                </a:solidFill>
                <a:latin typeface="Times New Roman"/>
                <a:ea typeface="Times New Roman"/>
                <a:cs typeface="Times New Roman"/>
                <a:sym typeface="Times New Roman"/>
              </a:rPr>
              <a:t>Офертӣ озод – ин аст пешниҳоди фурӯши молҳои муайян ба харидороне, ки нисбати харидани ин мол ӯҳдадор нестанд.</a:t>
            </a:r>
            <a:endParaRPr sz="40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630555" lvl="0" marL="342900" rtl="0" algn="ctr">
              <a:spcBef>
                <a:spcPts val="640"/>
              </a:spcBef>
              <a:spcAft>
                <a:spcPts val="0"/>
              </a:spcAft>
              <a:buSzPts val="2240"/>
              <a:buNone/>
            </a:pPr>
            <a:r>
              <a:rPr b="1" i="1" lang="ru-RU">
                <a:solidFill>
                  <a:srgbClr val="FF0000"/>
                </a:solidFill>
                <a:latin typeface="Times New Roman"/>
                <a:ea typeface="Times New Roman"/>
                <a:cs typeface="Times New Roman"/>
                <a:sym typeface="Times New Roman"/>
              </a:rPr>
              <a:t>Сарчашмаҳои ҳуқуқии банизомдории хариду фурӯш</a:t>
            </a:r>
            <a:endParaRPr b="1" i="1">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rPr lang="ru-RU" sz="2800">
                <a:solidFill>
                  <a:schemeClr val="dk1"/>
                </a:solidFill>
                <a:latin typeface="Times New Roman"/>
                <a:ea typeface="Times New Roman"/>
                <a:cs typeface="Times New Roman"/>
                <a:sym typeface="Times New Roman"/>
              </a:rPr>
              <a:t>Конвенсия ва созишномаҳои бисёрҷонибаву дуҷонибаи байни кишварҳо ҳамчун сарчашмаҳои ҳуқуқии банизомдории иқтисодии берунаи хариду фурӯш мол, кор ва хизматрасонӣ баромад мекунанд. </a:t>
            </a:r>
            <a:endParaRPr sz="28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l">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i="1" lang="ru-RU" sz="2800">
                <a:solidFill>
                  <a:srgbClr val="FF0000"/>
                </a:solidFill>
                <a:latin typeface="Times New Roman"/>
                <a:ea typeface="Times New Roman"/>
                <a:cs typeface="Times New Roman"/>
                <a:sym typeface="Times New Roman"/>
              </a:rPr>
              <a:t>Сарчашмаҳои ҳуқуқии банизомдории хариду фурӯш</a:t>
            </a:r>
            <a:endParaRPr b="1" i="1" sz="28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Ба сарчашмаҳои асосии қабули шартномаҳо, пеш аз ҳама, шаклу усул ва мундариҷаи шартномаҳои байналмиллалӣ, қонунгузориҳои давлатҳои муайян, таомул, урфу одати давлатҳои хориҷа дохил мешавад. Дар савдои байналхалқӣ барои қабули шартномаҳо сарчашмаҳои зерин истифода карда мешаванд.</a:t>
            </a:r>
            <a:endParaRPr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l">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i="1" lang="ru-RU" sz="2800">
                <a:solidFill>
                  <a:srgbClr val="FF0000"/>
                </a:solidFill>
                <a:latin typeface="Times New Roman"/>
                <a:ea typeface="Times New Roman"/>
                <a:cs typeface="Times New Roman"/>
                <a:sym typeface="Times New Roman"/>
              </a:rPr>
              <a:t>Сарчашмаҳои ҳуқуқии банизомдории хариду фурӯш</a:t>
            </a:r>
            <a:endParaRPr b="1" i="1" sz="2800">
              <a:solidFill>
                <a:srgbClr val="FF0000"/>
              </a:solidFill>
              <a:latin typeface="Times New Roman"/>
              <a:ea typeface="Times New Roman"/>
              <a:cs typeface="Times New Roman"/>
              <a:sym typeface="Times New Roman"/>
            </a:endParaRPr>
          </a:p>
          <a:p>
            <a:pPr indent="-342900" lvl="0" marL="342900" rtl="0" algn="ctr">
              <a:lnSpc>
                <a:spcPct val="150000"/>
              </a:lnSpc>
              <a:spcBef>
                <a:spcPts val="560"/>
              </a:spcBef>
              <a:spcAft>
                <a:spcPts val="0"/>
              </a:spcAft>
              <a:buSzPts val="1960"/>
              <a:buNone/>
            </a:pPr>
            <a:r>
              <a:rPr b="1" lang="ru-RU" sz="2800">
                <a:solidFill>
                  <a:schemeClr val="dk1"/>
                </a:solidFill>
                <a:latin typeface="Times New Roman"/>
                <a:ea typeface="Times New Roman"/>
                <a:cs typeface="Times New Roman"/>
                <a:sym typeface="Times New Roman"/>
              </a:rPr>
              <a:t>Аз ҷумла:</a:t>
            </a:r>
            <a:endParaRPr b="1" sz="2800">
              <a:solidFill>
                <a:schemeClr val="dk1"/>
              </a:solidFill>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960"/>
              <a:buFont typeface="Noto Sans Symbols"/>
              <a:buChar char="⮚"/>
            </a:pPr>
            <a:r>
              <a:rPr lang="ru-RU" sz="2800">
                <a:solidFill>
                  <a:schemeClr val="dk1"/>
                </a:solidFill>
                <a:latin typeface="Times New Roman"/>
                <a:ea typeface="Times New Roman"/>
                <a:cs typeface="Times New Roman"/>
                <a:sym typeface="Times New Roman"/>
              </a:rPr>
              <a:t>Конвенсия (мувофиқатнома) – и Созмони Милали Муттаҳид (СМИ) – дар бораи шартномаҳои байналмилалии хариду фурўши мол – 1980.</a:t>
            </a:r>
            <a:endParaRPr/>
          </a:p>
          <a:p>
            <a:pPr indent="-342900" lvl="0" marL="342900" rtl="0" algn="just">
              <a:lnSpc>
                <a:spcPct val="150000"/>
              </a:lnSpc>
              <a:spcBef>
                <a:spcPts val="560"/>
              </a:spcBef>
              <a:spcAft>
                <a:spcPts val="0"/>
              </a:spcAft>
              <a:buSzPts val="1960"/>
              <a:buFont typeface="Noto Sans Symbols"/>
              <a:buChar char="⮚"/>
            </a:pPr>
            <a:r>
              <a:rPr lang="ru-RU" sz="2800">
                <a:solidFill>
                  <a:schemeClr val="dk1"/>
                </a:solidFill>
                <a:latin typeface="Times New Roman"/>
                <a:ea typeface="Times New Roman"/>
                <a:cs typeface="Times New Roman"/>
                <a:sym typeface="Times New Roman"/>
              </a:rPr>
              <a:t>Конвенсия СМИ дар бораи даъвои деринагӣ дар хариду фуруши мол – 1974.</a:t>
            </a:r>
            <a:endParaRPr sz="4000">
              <a:solidFill>
                <a:schemeClr val="dk1"/>
              </a:solidFill>
              <a:latin typeface="Times New Roman"/>
              <a:ea typeface="Times New Roman"/>
              <a:cs typeface="Times New Roman"/>
              <a:sym typeface="Times New Roman"/>
            </a:endParaRPr>
          </a:p>
        </p:txBody>
      </p:sp>
    </p:spTree>
  </p:cSld>
  <p:clrMapOvr>
    <a:masterClrMapping/>
  </p:clrMapOvr>
  <p:transition>
    <p:wedge/>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5"/>
          <p:cNvSpPr txBox="1"/>
          <p:nvPr>
            <p:ph type="title"/>
          </p:nvPr>
        </p:nvSpPr>
        <p:spPr>
          <a:xfrm>
            <a:off x="323528" y="404664"/>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000"/>
              <a:buFont typeface="Times New Roman"/>
              <a:buNone/>
            </a:pPr>
            <a:r>
              <a:rPr b="1" i="1" lang="ru-RU" sz="2000">
                <a:solidFill>
                  <a:srgbClr val="FF0000"/>
                </a:solidFill>
                <a:latin typeface="Times New Roman"/>
                <a:ea typeface="Times New Roman"/>
                <a:cs typeface="Times New Roman"/>
                <a:sym typeface="Times New Roman"/>
              </a:rPr>
              <a:t>САРЧАШМАҲОИ ҲУҚУҚИИ БАНИЗОМДОРИИ ХАРИДУ ФУРӮШ</a:t>
            </a:r>
            <a:br>
              <a:rPr b="1" i="1" lang="ru-RU" sz="2000">
                <a:solidFill>
                  <a:srgbClr val="FF0000"/>
                </a:solidFill>
                <a:latin typeface="Times New Roman"/>
                <a:ea typeface="Times New Roman"/>
                <a:cs typeface="Times New Roman"/>
                <a:sym typeface="Times New Roman"/>
              </a:rPr>
            </a:br>
            <a:br>
              <a:rPr b="1" lang="ru-RU" sz="2800">
                <a:solidFill>
                  <a:srgbClr val="FF0000"/>
                </a:solidFill>
                <a:latin typeface="Times New Roman"/>
                <a:ea typeface="Times New Roman"/>
                <a:cs typeface="Times New Roman"/>
                <a:sym typeface="Times New Roman"/>
              </a:rPr>
            </a:br>
            <a:endParaRPr sz="2800"/>
          </a:p>
        </p:txBody>
      </p:sp>
      <p:sp>
        <p:nvSpPr>
          <p:cNvPr id="270" name="Google Shape;270;p35"/>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2380"/>
              <a:buFont typeface="Noto Sans Symbols"/>
              <a:buChar char="⮚"/>
            </a:pPr>
            <a:r>
              <a:rPr lang="ru-RU" sz="3400">
                <a:solidFill>
                  <a:schemeClr val="dk1"/>
                </a:solidFill>
                <a:latin typeface="Times New Roman"/>
                <a:ea typeface="Times New Roman"/>
                <a:cs typeface="Times New Roman"/>
                <a:sym typeface="Times New Roman"/>
              </a:rPr>
              <a:t>Меъёрҳои Созмони Умумиҷаҳонии Савдо</a:t>
            </a:r>
            <a:endParaRPr sz="3400">
              <a:solidFill>
                <a:schemeClr val="dk1"/>
              </a:solidFill>
              <a:latin typeface="Times New Roman"/>
              <a:ea typeface="Times New Roman"/>
              <a:cs typeface="Times New Roman"/>
              <a:sym typeface="Times New Roman"/>
            </a:endParaRPr>
          </a:p>
          <a:p>
            <a:pPr indent="-342900" lvl="0" marL="342900" rtl="0" algn="just">
              <a:lnSpc>
                <a:spcPct val="150000"/>
              </a:lnSpc>
              <a:spcBef>
                <a:spcPts val="680"/>
              </a:spcBef>
              <a:spcAft>
                <a:spcPts val="0"/>
              </a:spcAft>
              <a:buSzPts val="2380"/>
              <a:buFont typeface="Noto Sans Symbols"/>
              <a:buChar char="⮚"/>
            </a:pPr>
            <a:r>
              <a:rPr lang="ru-RU" sz="3400">
                <a:solidFill>
                  <a:schemeClr val="dk1"/>
                </a:solidFill>
                <a:latin typeface="Times New Roman"/>
                <a:ea typeface="Times New Roman"/>
                <a:cs typeface="Times New Roman"/>
                <a:sym typeface="Times New Roman"/>
              </a:rPr>
              <a:t>Шартномаҳои дуҷониба ва бисёрҷонибаи кишварҳо оид ба ҳуқуқу уҳдадорӣ дар самти мусоидат ба тиҷорати байниҳамдигарӣ.</a:t>
            </a:r>
            <a:endParaRPr sz="34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6"/>
          <p:cNvSpPr txBox="1"/>
          <p:nvPr>
            <p:ph type="title"/>
          </p:nvPr>
        </p:nvSpPr>
        <p:spPr>
          <a:xfrm>
            <a:off x="251520" y="260648"/>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p>
        </p:txBody>
      </p:sp>
      <p:sp>
        <p:nvSpPr>
          <p:cNvPr id="276" name="Google Shape;276;p36"/>
          <p:cNvSpPr txBox="1"/>
          <p:nvPr>
            <p:ph idx="1" type="body"/>
          </p:nvPr>
        </p:nvSpPr>
        <p:spPr>
          <a:xfrm>
            <a:off x="304800" y="1268760"/>
            <a:ext cx="8686800" cy="5328592"/>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Хариду фурӯш, ки аз амалҳои асосии иқтисодӣ ва ҳуқуқӣ дар тамоми ҷомеа маҳсуб мешавад, бояд бо мувофиқа ва ба нақша гирифта шаванд, ки барои ҳифзи манфиатҳои тарафҳо ва таъмини адолати иҷтимоии таъриф ва таъмин карда шаванд.</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7"/>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p>
        </p:txBody>
      </p:sp>
      <p:sp>
        <p:nvSpPr>
          <p:cNvPr id="282" name="Google Shape;282;p37"/>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ctr">
              <a:lnSpc>
                <a:spcPct val="150000"/>
              </a:lnSpc>
              <a:spcBef>
                <a:spcPts val="0"/>
              </a:spcBef>
              <a:spcAft>
                <a:spcPts val="0"/>
              </a:spcAft>
              <a:buSzPts val="1400"/>
              <a:buNone/>
            </a:pPr>
            <a:r>
              <a:rPr lang="ru-RU" sz="2000">
                <a:solidFill>
                  <a:schemeClr val="dk1"/>
                </a:solidFill>
                <a:latin typeface="Times New Roman"/>
                <a:ea typeface="Times New Roman"/>
                <a:cs typeface="Times New Roman"/>
                <a:sym typeface="Times New Roman"/>
              </a:rPr>
              <a:t>Сарчашмаҳои ҳуқуқии умумии хариду фуруш:</a:t>
            </a:r>
            <a:endParaRPr sz="2000">
              <a:solidFill>
                <a:schemeClr val="dk1"/>
              </a:solidFill>
              <a:latin typeface="Times New Roman"/>
              <a:ea typeface="Times New Roman"/>
              <a:cs typeface="Times New Roman"/>
              <a:sym typeface="Times New Roman"/>
            </a:endParaRPr>
          </a:p>
          <a:p>
            <a:pPr indent="-342900" lvl="0" marL="342900" rtl="0" algn="just">
              <a:lnSpc>
                <a:spcPct val="150000"/>
              </a:lnSpc>
              <a:spcBef>
                <a:spcPts val="400"/>
              </a:spcBef>
              <a:spcAft>
                <a:spcPts val="0"/>
              </a:spcAft>
              <a:buSzPts val="1400"/>
              <a:buNone/>
            </a:pPr>
            <a:r>
              <a:rPr lang="ru-RU" sz="2000">
                <a:solidFill>
                  <a:schemeClr val="dk1"/>
                </a:solidFill>
                <a:latin typeface="Times New Roman"/>
                <a:ea typeface="Times New Roman"/>
                <a:cs typeface="Times New Roman"/>
                <a:sym typeface="Times New Roman"/>
              </a:rPr>
              <a:t>Қонуни Ҷумҳурӣ:</a:t>
            </a:r>
            <a:endParaRPr sz="2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None/>
            </a:pPr>
            <a:r>
              <a:rPr lang="ru-RU" sz="2000">
                <a:solidFill>
                  <a:schemeClr val="dk1"/>
                </a:solidFill>
                <a:latin typeface="Times New Roman"/>
                <a:ea typeface="Times New Roman"/>
                <a:cs typeface="Times New Roman"/>
                <a:sym typeface="Times New Roman"/>
              </a:rPr>
              <a:t>А) Қонун дар бораи хариду фуруш – қонунҳои умумии асосии танзимкунандаи хариду фуруш, ки шароит, шартҳо ва тартиби анҷом додани муносибатҳои хариду фурушро муқаррар мекунад. Дар Тоҷикистон, ба дастуроти махсуси Қонуни Ҷумҳурии Тоҷикистон дар бораи “хариду фуруш” дар тарзи шартномаҳо ва пешниҳоди манфиатҳои тарафҳо нигаронида мешавад.</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8"/>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p>
        </p:txBody>
      </p:sp>
      <p:sp>
        <p:nvSpPr>
          <p:cNvPr id="288" name="Google Shape;288;p38"/>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40"/>
              <a:buNone/>
            </a:pPr>
            <a:r>
              <a:rPr lang="ru-RU">
                <a:solidFill>
                  <a:schemeClr val="dk1"/>
                </a:solidFill>
                <a:latin typeface="Times New Roman"/>
                <a:ea typeface="Times New Roman"/>
                <a:cs typeface="Times New Roman"/>
                <a:sym typeface="Times New Roman"/>
              </a:rPr>
              <a:t>Б) Қонуни моли сиёсӣ – дар ҳудуди иқтисодии давлат ва маҷмӯи андозҳо, қонунҳо ва муҳити хати молиявӣ метавонанд танзимкунандаи шартҳои хариду фурӯш бошанд.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9"/>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p>
        </p:txBody>
      </p:sp>
      <p:sp>
        <p:nvSpPr>
          <p:cNvPr id="294" name="Google Shape;294;p39"/>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ctr">
              <a:lnSpc>
                <a:spcPct val="150000"/>
              </a:lnSpc>
              <a:spcBef>
                <a:spcPts val="0"/>
              </a:spcBef>
              <a:spcAft>
                <a:spcPts val="0"/>
              </a:spcAft>
              <a:buSzPts val="2240"/>
              <a:buNone/>
            </a:pPr>
            <a:r>
              <a:rPr b="1" lang="ru-RU">
                <a:solidFill>
                  <a:schemeClr val="dk1"/>
                </a:solidFill>
                <a:latin typeface="Times New Roman"/>
                <a:ea typeface="Times New Roman"/>
                <a:cs typeface="Times New Roman"/>
                <a:sym typeface="Times New Roman"/>
              </a:rPr>
              <a:t>Шартномаи хариду фуруш:</a:t>
            </a:r>
            <a:endParaRPr b="1">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240"/>
              <a:buNone/>
            </a:pPr>
            <a:r>
              <a:rPr lang="ru-RU">
                <a:latin typeface="Times New Roman"/>
                <a:ea typeface="Times New Roman"/>
                <a:cs typeface="Times New Roman"/>
                <a:sym typeface="Times New Roman"/>
              </a:rPr>
              <a:t>А) Шартномаҳо асосии муносибатҳои хариду фурушро ташкил дода ва барои ҳал кардани тасмимҳои тарафҳо муҳити ҳуқуқии муқаррарӣ дар бар мегиранд.</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40"/>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p>
        </p:txBody>
      </p:sp>
      <p:sp>
        <p:nvSpPr>
          <p:cNvPr id="300" name="Google Shape;300;p40"/>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40"/>
              <a:buNone/>
            </a:pPr>
            <a:r>
              <a:rPr lang="ru-RU">
                <a:latin typeface="Times New Roman"/>
                <a:ea typeface="Times New Roman"/>
                <a:cs typeface="Times New Roman"/>
                <a:sym typeface="Times New Roman"/>
              </a:rPr>
              <a:t>Б) </a:t>
            </a:r>
            <a:r>
              <a:rPr lang="ru-RU">
                <a:solidFill>
                  <a:schemeClr val="dk1"/>
                </a:solidFill>
                <a:latin typeface="Times New Roman"/>
                <a:ea typeface="Times New Roman"/>
                <a:cs typeface="Times New Roman"/>
                <a:sym typeface="Times New Roman"/>
              </a:rPr>
              <a:t>Мувофиқи қонунгузории Ҷумҳурии Тоҷикистон, шартномаҳои хариду фуруш бояд шартҳои аниқ, мукаммалу мувофиқ бо қонун ва эҳтиром ба ҳуқуқи инсон дошта бошанд.</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41"/>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p>
        </p:txBody>
      </p:sp>
      <p:sp>
        <p:nvSpPr>
          <p:cNvPr id="306" name="Google Shape;306;p41"/>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0"/>
              </a:spcBef>
              <a:spcAft>
                <a:spcPts val="0"/>
              </a:spcAft>
              <a:buSzPts val="1960"/>
              <a:buNone/>
            </a:pPr>
            <a:r>
              <a:rPr b="1" lang="ru-RU" sz="2800">
                <a:solidFill>
                  <a:schemeClr val="dk1"/>
                </a:solidFill>
                <a:latin typeface="Times New Roman"/>
                <a:ea typeface="Times New Roman"/>
                <a:cs typeface="Times New Roman"/>
                <a:sym typeface="Times New Roman"/>
              </a:rPr>
              <a:t>Сарчашмаи байналмилалӣ:</a:t>
            </a:r>
            <a:endParaRPr b="1" sz="2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А) Созишномаҳо ва конвенсияҳои байналмилалӣ, ки ҳуқуқи иқтисодӣ ва шартномавии хурӯҷи фурушро муқарар мекунанд.</a:t>
            </a:r>
            <a:endParaRPr sz="2800">
              <a:solidFill>
                <a:schemeClr val="dk1"/>
              </a:solidFill>
              <a:latin typeface="Times New Roman"/>
              <a:ea typeface="Times New Roman"/>
              <a:cs typeface="Times New Roman"/>
              <a:sym typeface="Times New Roman"/>
            </a:endParaRPr>
          </a:p>
          <a:p>
            <a:pPr indent="0" lvl="0" marL="0" rtl="0" algn="just">
              <a:spcBef>
                <a:spcPts val="0"/>
              </a:spcBef>
              <a:spcAft>
                <a:spcPts val="0"/>
              </a:spcAft>
              <a:buSzPts val="1960"/>
              <a:buNone/>
            </a:pPr>
            <a:r>
              <a:rPr lang="ru-RU" sz="2800">
                <a:solidFill>
                  <a:schemeClr val="dk1"/>
                </a:solidFill>
                <a:latin typeface="Times New Roman"/>
                <a:ea typeface="Times New Roman"/>
                <a:cs typeface="Times New Roman"/>
                <a:sym typeface="Times New Roman"/>
              </a:rPr>
              <a:t>Б) Протоколҳо ва эҳтиёҷоти созишномаҳои минтақаи Авруосиё ва шартҳои байналхалқии кишварҳои ҳамсоя.</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42"/>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i="1" lang="ru-RU" sz="2400">
                <a:solidFill>
                  <a:srgbClr val="FF0000"/>
                </a:solidFill>
                <a:latin typeface="Times New Roman"/>
                <a:ea typeface="Times New Roman"/>
                <a:cs typeface="Times New Roman"/>
                <a:sym typeface="Times New Roman"/>
              </a:rPr>
              <a:t>САРЧАШМАҲОИ ҲУҚУҚИИ БАНИЗОМДОРИИ ХАРИДУ ФУРӮШ</a:t>
            </a:r>
            <a:endParaRPr sz="2400">
              <a:solidFill>
                <a:srgbClr val="FF0000"/>
              </a:solidFill>
              <a:latin typeface="Times New Roman"/>
              <a:ea typeface="Times New Roman"/>
              <a:cs typeface="Times New Roman"/>
              <a:sym typeface="Times New Roman"/>
            </a:endParaRPr>
          </a:p>
        </p:txBody>
      </p:sp>
      <p:sp>
        <p:nvSpPr>
          <p:cNvPr id="312" name="Google Shape;312;p42"/>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ctr">
              <a:lnSpc>
                <a:spcPct val="150000"/>
              </a:lnSpc>
              <a:spcBef>
                <a:spcPts val="0"/>
              </a:spcBef>
              <a:spcAft>
                <a:spcPts val="0"/>
              </a:spcAft>
              <a:buSzPts val="1680"/>
              <a:buNone/>
            </a:pPr>
            <a:r>
              <a:rPr b="1" lang="ru-RU" sz="2400">
                <a:solidFill>
                  <a:schemeClr val="dk1"/>
                </a:solidFill>
                <a:latin typeface="Times New Roman"/>
                <a:ea typeface="Times New Roman"/>
                <a:cs typeface="Times New Roman"/>
                <a:sym typeface="Times New Roman"/>
              </a:rPr>
              <a:t>Хатогиҳо ва маҳдудиятҳо дар ҳамкории хариду фуруш:</a:t>
            </a:r>
            <a:endParaRPr b="1"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А) Баррасии хусусиятҳои қонунӣ, маҳдудиятҳои дар фаъолияти тиҷоратӣ ва муқовимат бо манфиатҳои таърифии ҳуқуқӣ.</a:t>
            </a:r>
            <a:endParaRPr sz="2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Б) Танзимкунии манфиатҳои шахсӣ ва ҳуқуқии муҳофизат кардан аз ошкоро кардани рафтори нодуруст ва ношоиста дар фуруш</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43"/>
          <p:cNvSpPr txBox="1"/>
          <p:nvPr>
            <p:ph idx="1" type="body"/>
          </p:nvPr>
        </p:nvSpPr>
        <p:spPr>
          <a:xfrm>
            <a:off x="179512" y="1054100"/>
            <a:ext cx="8712967" cy="4535140"/>
          </a:xfrm>
          <a:prstGeom prst="rect">
            <a:avLst/>
          </a:prstGeom>
          <a:noFill/>
          <a:ln>
            <a:noFill/>
          </a:ln>
        </p:spPr>
        <p:txBody>
          <a:bodyPr anchorCtr="0" anchor="t" bIns="45700" lIns="91425" spcFirstLastPara="1" rIns="91425" wrap="square" tIns="45700">
            <a:normAutofit/>
          </a:bodyPr>
          <a:lstStyle/>
          <a:p>
            <a:pPr indent="0" lvl="0" marL="0" rtl="0" algn="just">
              <a:lnSpc>
                <a:spcPct val="170000"/>
              </a:lnSpc>
              <a:spcBef>
                <a:spcPts val="0"/>
              </a:spcBef>
              <a:spcAft>
                <a:spcPts val="0"/>
              </a:spcAft>
              <a:buSzPts val="1960"/>
              <a:buNone/>
            </a:pPr>
            <a:r>
              <a:rPr b="1" lang="ru-RU" sz="2800">
                <a:solidFill>
                  <a:schemeClr val="dk1"/>
                </a:solidFill>
                <a:latin typeface="Times New Roman"/>
                <a:ea typeface="Times New Roman"/>
                <a:cs typeface="Times New Roman"/>
                <a:sym typeface="Times New Roman"/>
              </a:rPr>
              <a:t>Хулоса: </a:t>
            </a:r>
            <a:r>
              <a:rPr lang="ru-RU" sz="2800">
                <a:solidFill>
                  <a:schemeClr val="dk1"/>
                </a:solidFill>
                <a:latin typeface="Times New Roman"/>
                <a:ea typeface="Times New Roman"/>
                <a:cs typeface="Times New Roman"/>
                <a:sym typeface="Times New Roman"/>
              </a:rPr>
              <a:t>Шартномаҳои хариду фуруш бо назардошти таҳкими муносибатҳои ҳуқуқии тарафҳо, ташкил намудани манфиатҳои дуҷониба ва ҳимояи ҳуқуқи давлат дар зарурат ҷойгузин шудаанд, ки дар онҳо қонунгузории миллӣ ва байналмилалӣ нақши муҳимро иҷро мекунанд.</a:t>
            </a:r>
            <a:endParaRPr sz="2800">
              <a:solidFill>
                <a:schemeClr val="dk1"/>
              </a:solidFill>
              <a:latin typeface="Times New Roman"/>
              <a:ea typeface="Times New Roman"/>
              <a:cs typeface="Times New Roman"/>
              <a:sym typeface="Times New Roman"/>
            </a:endParaRPr>
          </a:p>
          <a:p>
            <a:pPr indent="0" lvl="0" marL="0" rtl="0" algn="just">
              <a:lnSpc>
                <a:spcPct val="100000"/>
              </a:lnSpc>
              <a:spcBef>
                <a:spcPts val="0"/>
              </a:spcBef>
              <a:spcAft>
                <a:spcPts val="0"/>
              </a:spcAft>
              <a:buClr>
                <a:schemeClr val="dk2"/>
              </a:buClr>
              <a:buSzPts val="1680"/>
              <a:buNone/>
            </a:pPr>
            <a:r>
              <a:t/>
            </a:r>
            <a:endParaRPr b="1" sz="2400">
              <a:latin typeface="Times New Roman"/>
              <a:ea typeface="Times New Roman"/>
              <a:cs typeface="Times New Roman"/>
              <a:sym typeface="Times New Roman"/>
            </a:endParaRPr>
          </a:p>
          <a:p>
            <a:pPr indent="0" lvl="0" marL="114300" rtl="0" algn="just">
              <a:spcBef>
                <a:spcPts val="480"/>
              </a:spcBef>
              <a:spcAft>
                <a:spcPts val="0"/>
              </a:spcAft>
              <a:buSzPts val="1680"/>
              <a:buNone/>
            </a:pPr>
            <a:r>
              <a:t/>
            </a:r>
            <a:endParaRPr sz="2400">
              <a:latin typeface="Times New Roman"/>
              <a:ea typeface="Times New Roman"/>
              <a:cs typeface="Times New Roman"/>
              <a:sym typeface="Times New Roman"/>
            </a:endParaRPr>
          </a:p>
          <a:p>
            <a:pPr indent="0" lvl="0" marL="114300" rtl="0" algn="just">
              <a:spcBef>
                <a:spcPts val="640"/>
              </a:spcBef>
              <a:spcAft>
                <a:spcPts val="0"/>
              </a:spcAft>
              <a:buSzPts val="2240"/>
              <a:buNone/>
            </a:pPr>
            <a:r>
              <a:t/>
            </a:r>
            <a:endParaRPr/>
          </a:p>
        </p:txBody>
      </p:sp>
      <p:sp>
        <p:nvSpPr>
          <p:cNvPr id="318" name="Google Shape;318;p43"/>
          <p:cNvSpPr/>
          <p:nvPr/>
        </p:nvSpPr>
        <p:spPr>
          <a:xfrm>
            <a:off x="683568" y="332656"/>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ru-RU"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44"/>
          <p:cNvSpPr txBox="1"/>
          <p:nvPr>
            <p:ph type="title"/>
          </p:nvPr>
        </p:nvSpPr>
        <p:spPr>
          <a:xfrm>
            <a:off x="457200" y="116632"/>
            <a:ext cx="8686800" cy="8382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imes"/>
              <a:buNone/>
            </a:pPr>
            <a:r>
              <a:rPr lang="ru-RU">
                <a:solidFill>
                  <a:srgbClr val="FF0000"/>
                </a:solidFill>
                <a:latin typeface="Times"/>
                <a:ea typeface="Times"/>
                <a:cs typeface="Times"/>
                <a:sym typeface="Times"/>
              </a:rPr>
              <a:t>АДАБИЁТИ ИСТИФОДАШУДА</a:t>
            </a:r>
            <a:endParaRPr>
              <a:solidFill>
                <a:srgbClr val="FF0000"/>
              </a:solidFill>
              <a:latin typeface="Times"/>
              <a:ea typeface="Times"/>
              <a:cs typeface="Times"/>
              <a:sym typeface="Times"/>
            </a:endParaRPr>
          </a:p>
        </p:txBody>
      </p:sp>
      <p:sp>
        <p:nvSpPr>
          <p:cNvPr id="324" name="Google Shape;324;p44"/>
          <p:cNvSpPr txBox="1"/>
          <p:nvPr>
            <p:ph idx="1" type="body"/>
          </p:nvPr>
        </p:nvSpPr>
        <p:spPr>
          <a:xfrm>
            <a:off x="107504" y="980728"/>
            <a:ext cx="8856984" cy="5472608"/>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260"/>
              <a:buNone/>
            </a:pPr>
            <a:r>
              <a:rPr lang="ru-RU" sz="1800">
                <a:solidFill>
                  <a:schemeClr val="dk1"/>
                </a:solidFill>
                <a:latin typeface="Times New Roman"/>
                <a:ea typeface="Times New Roman"/>
                <a:cs typeface="Times New Roman"/>
                <a:sym typeface="Times New Roman"/>
              </a:rPr>
              <a:t>1.  Алексеев, И. Внешнеэкономическая деятельность / И. Алексеев. – М.: Дашков и К, 2011. – 304 с. 2. Алехнович, А. Внешнеэкономическая предпринимательская деятельность / А. Алехнович. – Мн.: Дикта, 2009. – 128 с. </a:t>
            </a:r>
            <a:endParaRPr/>
          </a:p>
          <a:p>
            <a:pPr indent="0" lvl="0" marL="0" rtl="0" algn="just">
              <a:spcBef>
                <a:spcPts val="0"/>
              </a:spcBef>
              <a:spcAft>
                <a:spcPts val="0"/>
              </a:spcAft>
              <a:buSzPts val="1260"/>
              <a:buNone/>
            </a:pPr>
            <a:r>
              <a:rPr lang="ru-RU" sz="1800">
                <a:solidFill>
                  <a:schemeClr val="dk1"/>
                </a:solidFill>
                <a:latin typeface="Times New Roman"/>
                <a:ea typeface="Times New Roman"/>
                <a:cs typeface="Times New Roman"/>
                <a:sym typeface="Times New Roman"/>
              </a:rPr>
              <a:t>2. Внешнеэкономическая деятельность предприятия: Учебник для вузов/ Л.Е. Стровский, С.К. Казанцев, Е.А. Паршина и др.; Под ред. проф. Л.Е. Сгровского. – 2-е изд., перераб. и доп. – М.: ЮНИТИ, 1999. – 823 с.</a:t>
            </a:r>
            <a:endParaRPr/>
          </a:p>
          <a:p>
            <a:pPr indent="0" lvl="0" marL="0" rtl="0" algn="just">
              <a:spcBef>
                <a:spcPts val="0"/>
              </a:spcBef>
              <a:spcAft>
                <a:spcPts val="0"/>
              </a:spcAft>
              <a:buSzPts val="1260"/>
              <a:buNone/>
            </a:pPr>
            <a:r>
              <a:rPr lang="ru-RU" sz="1800">
                <a:solidFill>
                  <a:schemeClr val="dk1"/>
                </a:solidFill>
                <a:latin typeface="Times New Roman"/>
                <a:ea typeface="Times New Roman"/>
                <a:cs typeface="Times New Roman"/>
                <a:sym typeface="Times New Roman"/>
              </a:rPr>
              <a:t>3. Воронич А.В. Экономика и управление внешнеэкономической деятельностью: учебно-методическое пособие / А. В. Воронич ; М-во образования РБ, Гом. гос. ун-т им. Ф. Скорины. – Гомель: ГГУ им. Ф. Скорины, 2015. – 162 с. </a:t>
            </a:r>
            <a:endParaRPr/>
          </a:p>
          <a:p>
            <a:pPr indent="0" lvl="0" marL="0" rtl="0" algn="just">
              <a:spcBef>
                <a:spcPts val="0"/>
              </a:spcBef>
              <a:spcAft>
                <a:spcPts val="0"/>
              </a:spcAft>
              <a:buSzPts val="1260"/>
              <a:buNone/>
            </a:pPr>
            <a:r>
              <a:rPr lang="ru-RU" sz="1800">
                <a:solidFill>
                  <a:schemeClr val="dk1"/>
                </a:solidFill>
                <a:latin typeface="Times New Roman"/>
                <a:ea typeface="Times New Roman"/>
                <a:cs typeface="Times New Roman"/>
                <a:sym typeface="Times New Roman"/>
              </a:rPr>
              <a:t>4. Комилов С.Д., Каюмов Н.К., Нурмањмадов М.Н. «Стратегия движения и рыночная экономика» Душанбе -1998г.</a:t>
            </a:r>
            <a:endParaRPr/>
          </a:p>
          <a:p>
            <a:pPr indent="0" lvl="0" marL="0" rtl="0" algn="just">
              <a:spcBef>
                <a:spcPts val="0"/>
              </a:spcBef>
              <a:spcAft>
                <a:spcPts val="0"/>
              </a:spcAft>
              <a:buSzPts val="1260"/>
              <a:buNone/>
            </a:pPr>
            <a:r>
              <a:rPr lang="ru-RU" sz="1800">
                <a:solidFill>
                  <a:schemeClr val="dk1"/>
                </a:solidFill>
                <a:latin typeface="Times New Roman"/>
                <a:ea typeface="Times New Roman"/>
                <a:cs typeface="Times New Roman"/>
                <a:sym typeface="Times New Roman"/>
              </a:rPr>
              <a:t>5. Крылова Т.Б. «Выбор партнера: анализ отчетности капитплистического предприятия», - М. Финансы и статистика – 2003г.</a:t>
            </a:r>
            <a:endParaRPr/>
          </a:p>
          <a:p>
            <a:pPr indent="-218440" lvl="0" marL="342900" rtl="0" algn="just">
              <a:spcBef>
                <a:spcPts val="560"/>
              </a:spcBef>
              <a:spcAft>
                <a:spcPts val="0"/>
              </a:spcAft>
              <a:buSzPts val="1960"/>
              <a:buFont typeface="Libre Franklin Medium"/>
              <a:buNone/>
            </a:pPr>
            <a:r>
              <a:t/>
            </a:r>
            <a:endParaRPr b="1" sz="2800">
              <a:solidFill>
                <a:schemeClr val="dk1"/>
              </a:solidFill>
              <a:latin typeface="Times New Roman"/>
              <a:ea typeface="Times New Roman"/>
              <a:cs typeface="Times New Roman"/>
              <a:sym typeface="Times New Roman"/>
            </a:endParaRPr>
          </a:p>
          <a:p>
            <a:pPr indent="-514350" lvl="0" marL="514350" rtl="0" algn="just">
              <a:spcBef>
                <a:spcPts val="640"/>
              </a:spcBef>
              <a:spcAft>
                <a:spcPts val="0"/>
              </a:spcAft>
              <a:buSzPts val="2240"/>
              <a:buNone/>
            </a:pPr>
            <a:r>
              <a:t/>
            </a:r>
            <a:endParaRPr>
              <a:latin typeface="Times"/>
              <a:ea typeface="Times"/>
              <a:cs typeface="Times"/>
              <a:sym typeface="Times"/>
            </a:endParaRPr>
          </a:p>
        </p:txBody>
      </p:sp>
    </p:spTree>
  </p:cSld>
  <p:clrMapOvr>
    <a:masterClrMapping/>
  </p:clrMapOvr>
  <p:transition>
    <p:randomBar dir="vert"/>
  </p:transition>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45"/>
          <p:cNvSpPr txBox="1"/>
          <p:nvPr>
            <p:ph idx="1" type="body"/>
          </p:nvPr>
        </p:nvSpPr>
        <p:spPr>
          <a:xfrm>
            <a:off x="107504" y="1196752"/>
            <a:ext cx="8856984" cy="504056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240"/>
              <a:buNone/>
            </a:pPr>
            <a:r>
              <a:t/>
            </a:r>
            <a:endParaRPr b="1">
              <a:latin typeface="Times"/>
              <a:ea typeface="Times"/>
              <a:cs typeface="Times"/>
              <a:sym typeface="Times"/>
            </a:endParaRPr>
          </a:p>
          <a:p>
            <a:pPr indent="0" lvl="0" marL="0" rtl="0" algn="ctr">
              <a:spcBef>
                <a:spcPts val="640"/>
              </a:spcBef>
              <a:spcAft>
                <a:spcPts val="0"/>
              </a:spcAft>
              <a:buSzPts val="2240"/>
              <a:buNone/>
            </a:pPr>
            <a:r>
              <a:t/>
            </a:r>
            <a:endParaRPr b="1">
              <a:latin typeface="Times"/>
              <a:ea typeface="Times"/>
              <a:cs typeface="Times"/>
              <a:sym typeface="Times"/>
            </a:endParaRPr>
          </a:p>
          <a:p>
            <a:pPr indent="0" lvl="0" marL="0" rtl="0" algn="ctr">
              <a:spcBef>
                <a:spcPts val="640"/>
              </a:spcBef>
              <a:spcAft>
                <a:spcPts val="0"/>
              </a:spcAft>
              <a:buSzPts val="2240"/>
              <a:buNone/>
            </a:pPr>
            <a:r>
              <a:t/>
            </a:r>
            <a:endParaRPr b="1">
              <a:solidFill>
                <a:srgbClr val="FF0000"/>
              </a:solidFill>
              <a:latin typeface="Times"/>
              <a:ea typeface="Times"/>
              <a:cs typeface="Times"/>
              <a:sym typeface="Times"/>
            </a:endParaRPr>
          </a:p>
          <a:p>
            <a:pPr indent="0" lvl="0" marL="0" rtl="0" algn="ctr">
              <a:spcBef>
                <a:spcPts val="640"/>
              </a:spcBef>
              <a:spcAft>
                <a:spcPts val="0"/>
              </a:spcAft>
              <a:buSzPts val="2240"/>
              <a:buNone/>
            </a:pPr>
            <a:r>
              <a:rPr b="1" lang="ru-RU">
                <a:solidFill>
                  <a:srgbClr val="FF0000"/>
                </a:solidFill>
                <a:latin typeface="Times"/>
                <a:ea typeface="Times"/>
                <a:cs typeface="Times"/>
                <a:sym typeface="Times"/>
              </a:rPr>
              <a:t>ТАШАККУР! </a:t>
            </a:r>
            <a:endParaRPr b="1">
              <a:solidFill>
                <a:srgbClr val="FF0000"/>
              </a:solidFill>
              <a:latin typeface="Times"/>
              <a:ea typeface="Times"/>
              <a:cs typeface="Times"/>
              <a:sym typeface="Times"/>
            </a:endParaRPr>
          </a:p>
          <a:p>
            <a:pPr indent="-514350" lvl="0" marL="514350" rtl="0" algn="just">
              <a:spcBef>
                <a:spcPts val="640"/>
              </a:spcBef>
              <a:spcAft>
                <a:spcPts val="0"/>
              </a:spcAft>
              <a:buSzPts val="2240"/>
              <a:buNone/>
            </a:pPr>
            <a:r>
              <a:t/>
            </a:r>
            <a:endParaRPr>
              <a:latin typeface="Times"/>
              <a:ea typeface="Times"/>
              <a:cs typeface="Times"/>
              <a:sym typeface="Times"/>
            </a:endParaRPr>
          </a:p>
        </p:txBody>
      </p:sp>
    </p:spTree>
  </p:cSld>
  <p:clrMapOvr>
    <a:masterClrMapping/>
  </p:clrMapOvr>
  <p:transition>
    <p:randomBar dir="vert"/>
  </p:transition>
</p:sld>
</file>

<file path=ppt/theme/theme1.xml><?xml version="1.0" encoding="utf-8"?>
<a:theme xmlns:a="http://schemas.openxmlformats.org/drawingml/2006/main" xmlns:r="http://schemas.openxmlformats.org/officeDocument/2006/relationships" name="Трек">
  <a:themeElements>
    <a:clrScheme name="Трек">
      <a:dk1>
        <a:srgbClr val="000000"/>
      </a:dk1>
      <a:lt1>
        <a:srgbClr val="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