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</p:sldIdLst>
  <p:sldSz cx="18288000" cy="10287000"/>
  <p:notesSz cx="6858000" cy="9144000"/>
  <p:embeddedFontLst>
    <p:embeddedFont>
      <p:font typeface="Arial Bold" charset="1" panose="020B0704020202020204"/>
      <p:regular r:id="rId40"/>
    </p:embeddedFont>
    <p:embeddedFont>
      <p:font typeface="Aileron" charset="1" panose="00000500000000000000"/>
      <p:regular r:id="rId41"/>
    </p:embeddedFont>
    <p:embeddedFont>
      <p:font typeface="Arial" charset="1" panose="020B0604020202020204"/>
      <p:regular r:id="rId42"/>
    </p:embeddedFont>
    <p:embeddedFont>
      <p:font typeface="Chau Philomene" charset="1" panose="02000806040000020003"/>
      <p:regular r:id="rId4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slides/slide33.xml" Type="http://schemas.openxmlformats.org/officeDocument/2006/relationships/slide"/><Relationship Id="rId39" Target="slides/slide34.xml" Type="http://schemas.openxmlformats.org/officeDocument/2006/relationships/slide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Relationship Id="rId5" Target="../media/image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jpeg" Type="http://schemas.openxmlformats.org/officeDocument/2006/relationships/image"/><Relationship Id="rId4" Target="../media/image8.jpeg" Type="http://schemas.openxmlformats.org/officeDocument/2006/relationships/image"/><Relationship Id="rId5" Target="../media/image9.jpe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jpeg" Type="http://schemas.openxmlformats.org/officeDocument/2006/relationships/image"/><Relationship Id="rId4" Target="../media/image8.jpeg" Type="http://schemas.openxmlformats.org/officeDocument/2006/relationships/image"/><Relationship Id="rId5" Target="../media/image9.jpe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16.png" Type="http://schemas.openxmlformats.org/officeDocument/2006/relationships/image"/><Relationship Id="rId6" Target="../media/image17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16.png" Type="http://schemas.openxmlformats.org/officeDocument/2006/relationships/image"/><Relationship Id="rId6" Target="../media/image17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16.png" Type="http://schemas.openxmlformats.org/officeDocument/2006/relationships/image"/><Relationship Id="rId6" Target="../media/image17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jpeg" Type="http://schemas.openxmlformats.org/officeDocument/2006/relationships/image"/><Relationship Id="rId3" Target="../media/image10.png" Type="http://schemas.openxmlformats.org/officeDocument/2006/relationships/image"/><Relationship Id="rId4" Target="../media/image11.svg" Type="http://schemas.openxmlformats.org/officeDocument/2006/relationships/image"/><Relationship Id="rId5" Target="../media/image21.png" Type="http://schemas.openxmlformats.org/officeDocument/2006/relationships/image"/><Relationship Id="rId6" Target="../media/image22.svg" Type="http://schemas.openxmlformats.org/officeDocument/2006/relationships/image"/><Relationship Id="rId7" Target="../media/image23.png" Type="http://schemas.openxmlformats.org/officeDocument/2006/relationships/image"/><Relationship Id="rId8" Target="../media/image24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jpeg" Type="http://schemas.openxmlformats.org/officeDocument/2006/relationships/image"/><Relationship Id="rId3" Target="../media/image10.png" Type="http://schemas.openxmlformats.org/officeDocument/2006/relationships/image"/><Relationship Id="rId4" Target="../media/image11.svg" Type="http://schemas.openxmlformats.org/officeDocument/2006/relationships/image"/><Relationship Id="rId5" Target="../media/image21.png" Type="http://schemas.openxmlformats.org/officeDocument/2006/relationships/image"/><Relationship Id="rId6" Target="../media/image22.svg" Type="http://schemas.openxmlformats.org/officeDocument/2006/relationships/image"/><Relationship Id="rId7" Target="../media/image23.png" Type="http://schemas.openxmlformats.org/officeDocument/2006/relationships/image"/><Relationship Id="rId8" Target="../media/image24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jpeg" Type="http://schemas.openxmlformats.org/officeDocument/2006/relationships/image"/><Relationship Id="rId3" Target="../media/image10.png" Type="http://schemas.openxmlformats.org/officeDocument/2006/relationships/image"/><Relationship Id="rId4" Target="../media/image11.svg" Type="http://schemas.openxmlformats.org/officeDocument/2006/relationships/image"/><Relationship Id="rId5" Target="../media/image21.png" Type="http://schemas.openxmlformats.org/officeDocument/2006/relationships/image"/><Relationship Id="rId6" Target="../media/image22.svg" Type="http://schemas.openxmlformats.org/officeDocument/2006/relationships/image"/><Relationship Id="rId7" Target="../media/image23.png" Type="http://schemas.openxmlformats.org/officeDocument/2006/relationships/image"/><Relationship Id="rId8" Target="../media/image24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jpe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jpe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jpe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jpe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jpe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jpe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jpe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jpe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jpe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jpe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jpe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jpe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jpe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7.png" Type="http://schemas.openxmlformats.org/officeDocument/2006/relationships/image"/><Relationship Id="rId3" Target="../media/image28.svg" Type="http://schemas.openxmlformats.org/officeDocument/2006/relationships/image"/><Relationship Id="rId4" Target="../media/image29.png" Type="http://schemas.openxmlformats.org/officeDocument/2006/relationships/image"/><Relationship Id="rId5" Target="../media/image30.svg" Type="http://schemas.openxmlformats.org/officeDocument/2006/relationships/image"/><Relationship Id="rId6" Target="../media/image31.png" Type="http://schemas.openxmlformats.org/officeDocument/2006/relationships/image"/><Relationship Id="rId7" Target="../media/image32.sv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7.png" Type="http://schemas.openxmlformats.org/officeDocument/2006/relationships/image"/><Relationship Id="rId3" Target="../media/image28.svg" Type="http://schemas.openxmlformats.org/officeDocument/2006/relationships/image"/><Relationship Id="rId4" Target="../media/image29.png" Type="http://schemas.openxmlformats.org/officeDocument/2006/relationships/image"/><Relationship Id="rId5" Target="../media/image30.svg" Type="http://schemas.openxmlformats.org/officeDocument/2006/relationships/image"/><Relationship Id="rId6" Target="../media/image31.png" Type="http://schemas.openxmlformats.org/officeDocument/2006/relationships/image"/><Relationship Id="rId7" Target="../media/image32.sv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3.png" Type="http://schemas.openxmlformats.org/officeDocument/2006/relationships/image"/><Relationship Id="rId3" Target="../media/image34.sv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5.png" Type="http://schemas.openxmlformats.org/officeDocument/2006/relationships/image"/><Relationship Id="rId3" Target="../media/image36.svg" Type="http://schemas.openxmlformats.org/officeDocument/2006/relationships/image"/><Relationship Id="rId4" Target="../media/image37.jpe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5.png" Type="http://schemas.openxmlformats.org/officeDocument/2006/relationships/image"/><Relationship Id="rId3" Target="../media/image36.svg" Type="http://schemas.openxmlformats.org/officeDocument/2006/relationships/image"/><Relationship Id="rId4" Target="../media/image37.jpeg" Type="http://schemas.openxmlformats.org/officeDocument/2006/relationships/image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8.jpeg" Type="http://schemas.openxmlformats.org/officeDocument/2006/relationships/image"/></Relationships>
</file>

<file path=ppt/slides/_rels/slide3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9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63101"/>
            <a:ext cx="18876200" cy="10881996"/>
            <a:chOff x="0" y="0"/>
            <a:chExt cx="25168266" cy="14509327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>
              <a:alphaModFix amt="76000"/>
            </a:blip>
            <a:srcRect l="0" t="50405" r="0" b="6357"/>
            <a:stretch>
              <a:fillRect/>
            </a:stretch>
          </p:blipFill>
          <p:spPr>
            <a:xfrm flipH="false" flipV="false">
              <a:off x="0" y="0"/>
              <a:ext cx="25168266" cy="14509327"/>
            </a:xfrm>
            <a:prstGeom prst="rect">
              <a:avLst/>
            </a:prstGeom>
          </p:spPr>
        </p:pic>
      </p:grpSp>
      <p:sp>
        <p:nvSpPr>
          <p:cNvPr name="TextBox 4" id="4"/>
          <p:cNvSpPr txBox="true"/>
          <p:nvPr/>
        </p:nvSpPr>
        <p:spPr>
          <a:xfrm rot="0">
            <a:off x="1028700" y="428048"/>
            <a:ext cx="15841339" cy="4197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738"/>
              </a:lnSpc>
            </a:pPr>
            <a:r>
              <a:rPr lang="en-US" b="true" sz="10738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ENTREPRENEUR &amp; MANAGEMENT RESEARCH </a:t>
            </a:r>
          </a:p>
        </p:txBody>
      </p:sp>
      <p:sp>
        <p:nvSpPr>
          <p:cNvPr name="AutoShape 5" id="5"/>
          <p:cNvSpPr/>
          <p:nvPr/>
        </p:nvSpPr>
        <p:spPr>
          <a:xfrm>
            <a:off x="12361752" y="5957752"/>
            <a:ext cx="4897548" cy="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6" id="6"/>
          <p:cNvGrpSpPr/>
          <p:nvPr/>
        </p:nvGrpSpPr>
        <p:grpSpPr>
          <a:xfrm rot="0">
            <a:off x="1028700" y="7850884"/>
            <a:ext cx="1407416" cy="1407416"/>
            <a:chOff x="0" y="0"/>
            <a:chExt cx="370677" cy="37067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70677" cy="370677"/>
            </a:xfrm>
            <a:custGeom>
              <a:avLst/>
              <a:gdLst/>
              <a:ahLst/>
              <a:cxnLst/>
              <a:rect r="r" b="b" t="t" l="l"/>
              <a:pathLst>
                <a:path h="370677" w="370677">
                  <a:moveTo>
                    <a:pt x="0" y="0"/>
                  </a:moveTo>
                  <a:lnTo>
                    <a:pt x="370677" y="0"/>
                  </a:lnTo>
                  <a:lnTo>
                    <a:pt x="370677" y="370677"/>
                  </a:lnTo>
                  <a:lnTo>
                    <a:pt x="0" y="37067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70677" cy="4087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3972567" y="7853944"/>
            <a:ext cx="2569464" cy="4987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008"/>
              </a:lnSpc>
            </a:pPr>
            <a:r>
              <a:rPr lang="en-US" sz="2863">
                <a:solidFill>
                  <a:srgbClr val="FFFFFF"/>
                </a:solidFill>
                <a:latin typeface="Aileron"/>
                <a:ea typeface="Aileron"/>
                <a:cs typeface="Aileron"/>
                <a:sym typeface="Aileron"/>
              </a:rPr>
              <a:t>Present By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993637" y="8390750"/>
            <a:ext cx="9548394" cy="51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600"/>
              </a:lnSpc>
            </a:pPr>
            <a:r>
              <a:rPr lang="en-US" sz="3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Dr. Tumpal P. Situmorang, ST.,MM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4652327"/>
            <a:ext cx="13794190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hau Philomene"/>
                <a:ea typeface="Chau Philomene"/>
                <a:cs typeface="Chau Philomene"/>
                <a:sym typeface="Chau Philomene"/>
              </a:rPr>
              <a:t>Res</a:t>
            </a:r>
            <a:r>
              <a:rPr lang="en-US" sz="5199">
                <a:solidFill>
                  <a:srgbClr val="FFFFFF"/>
                </a:solidFill>
                <a:latin typeface="Chau Philomene"/>
                <a:ea typeface="Chau Philomene"/>
                <a:cs typeface="Chau Philomene"/>
                <a:sym typeface="Chau Philomene"/>
              </a:rPr>
              <a:t>earch Presentation Preparation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533600" y="2781815"/>
            <a:ext cx="10574004" cy="1905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533600" y="2252491"/>
            <a:ext cx="10574004" cy="5293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64"/>
              </a:lnSpc>
            </a:pPr>
            <a:r>
              <a:rPr lang="en-US" sz="313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ACADEMIC WRITING AND REPORTING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538800" y="3171167"/>
            <a:ext cx="979801" cy="949692"/>
            <a:chOff x="0" y="0"/>
            <a:chExt cx="1306401" cy="1266256"/>
          </a:xfrm>
        </p:grpSpPr>
        <p:grpSp>
          <p:nvGrpSpPr>
            <p:cNvPr name="Group 5" id="5"/>
            <p:cNvGrpSpPr/>
            <p:nvPr/>
          </p:nvGrpSpPr>
          <p:grpSpPr>
            <a:xfrm rot="0">
              <a:off x="0" y="0"/>
              <a:ext cx="1306401" cy="1266256"/>
              <a:chOff x="0" y="0"/>
              <a:chExt cx="1262452" cy="1223657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1262452" cy="1223657"/>
              </a:xfrm>
              <a:custGeom>
                <a:avLst/>
                <a:gdLst/>
                <a:ahLst/>
                <a:cxnLst/>
                <a:rect r="r" b="b" t="t" l="l"/>
                <a:pathLst>
                  <a:path h="1223657" w="1262452">
                    <a:moveTo>
                      <a:pt x="631226" y="0"/>
                    </a:moveTo>
                    <a:cubicBezTo>
                      <a:pt x="282609" y="0"/>
                      <a:pt x="0" y="273925"/>
                      <a:pt x="0" y="611828"/>
                    </a:cubicBezTo>
                    <a:cubicBezTo>
                      <a:pt x="0" y="949732"/>
                      <a:pt x="282609" y="1223657"/>
                      <a:pt x="631226" y="1223657"/>
                    </a:cubicBezTo>
                    <a:cubicBezTo>
                      <a:pt x="979842" y="1223657"/>
                      <a:pt x="1262452" y="949732"/>
                      <a:pt x="1262452" y="611828"/>
                    </a:cubicBezTo>
                    <a:cubicBezTo>
                      <a:pt x="1262452" y="273925"/>
                      <a:pt x="979842" y="0"/>
                      <a:pt x="631226" y="0"/>
                    </a:cubicBez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7" id="7"/>
              <p:cNvSpPr txBox="true"/>
              <p:nvPr/>
            </p:nvSpPr>
            <p:spPr>
              <a:xfrm>
                <a:off x="118355" y="76618"/>
                <a:ext cx="1025742" cy="1032321"/>
              </a:xfrm>
              <a:prstGeom prst="rect">
                <a:avLst/>
              </a:prstGeom>
            </p:spPr>
            <p:txBody>
              <a:bodyPr anchor="ctr" rtlCol="false" tIns="32706" lIns="32706" bIns="32706" rIns="32706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8" id="8"/>
            <p:cNvSpPr txBox="true"/>
            <p:nvPr/>
          </p:nvSpPr>
          <p:spPr>
            <a:xfrm rot="0">
              <a:off x="255426" y="283423"/>
              <a:ext cx="786241" cy="75656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04"/>
                </a:lnSpc>
              </a:pPr>
              <a:r>
                <a:rPr lang="en-US" sz="4004">
                  <a:solidFill>
                    <a:srgbClr val="161618"/>
                  </a:solidFill>
                  <a:latin typeface="Arial"/>
                  <a:ea typeface="Arial"/>
                  <a:cs typeface="Arial"/>
                  <a:sym typeface="Arial"/>
                </a:rPr>
                <a:t>01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538800" y="4729998"/>
            <a:ext cx="979801" cy="949692"/>
            <a:chOff x="0" y="0"/>
            <a:chExt cx="1306401" cy="1266256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0"/>
              <a:ext cx="1306401" cy="1266256"/>
              <a:chOff x="0" y="0"/>
              <a:chExt cx="1262452" cy="1223657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262452" cy="1223657"/>
              </a:xfrm>
              <a:custGeom>
                <a:avLst/>
                <a:gdLst/>
                <a:ahLst/>
                <a:cxnLst/>
                <a:rect r="r" b="b" t="t" l="l"/>
                <a:pathLst>
                  <a:path h="1223657" w="1262452">
                    <a:moveTo>
                      <a:pt x="631226" y="0"/>
                    </a:moveTo>
                    <a:cubicBezTo>
                      <a:pt x="282609" y="0"/>
                      <a:pt x="0" y="273925"/>
                      <a:pt x="0" y="611828"/>
                    </a:cubicBezTo>
                    <a:cubicBezTo>
                      <a:pt x="0" y="949732"/>
                      <a:pt x="282609" y="1223657"/>
                      <a:pt x="631226" y="1223657"/>
                    </a:cubicBezTo>
                    <a:cubicBezTo>
                      <a:pt x="979842" y="1223657"/>
                      <a:pt x="1262452" y="949732"/>
                      <a:pt x="1262452" y="611828"/>
                    </a:cubicBezTo>
                    <a:cubicBezTo>
                      <a:pt x="1262452" y="273925"/>
                      <a:pt x="979842" y="0"/>
                      <a:pt x="631226" y="0"/>
                    </a:cubicBez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118355" y="76618"/>
                <a:ext cx="1025742" cy="1032321"/>
              </a:xfrm>
              <a:prstGeom prst="rect">
                <a:avLst/>
              </a:prstGeom>
            </p:spPr>
            <p:txBody>
              <a:bodyPr anchor="ctr" rtlCol="false" tIns="32706" lIns="32706" bIns="32706" rIns="32706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3" id="13"/>
            <p:cNvSpPr txBox="true"/>
            <p:nvPr/>
          </p:nvSpPr>
          <p:spPr>
            <a:xfrm rot="0">
              <a:off x="309333" y="294059"/>
              <a:ext cx="825534" cy="73528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899"/>
                </a:lnSpc>
              </a:pPr>
              <a:r>
                <a:rPr lang="en-US" sz="3899">
                  <a:solidFill>
                    <a:srgbClr val="161618"/>
                  </a:solidFill>
                  <a:latin typeface="Arial"/>
                  <a:ea typeface="Arial"/>
                  <a:cs typeface="Arial"/>
                  <a:sym typeface="Arial"/>
                </a:rPr>
                <a:t>02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533600" y="6147359"/>
            <a:ext cx="979801" cy="949692"/>
            <a:chOff x="0" y="0"/>
            <a:chExt cx="1306401" cy="1266256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0"/>
              <a:ext cx="1306401" cy="1266256"/>
              <a:chOff x="0" y="0"/>
              <a:chExt cx="1262452" cy="1223657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262452" cy="1223657"/>
              </a:xfrm>
              <a:custGeom>
                <a:avLst/>
                <a:gdLst/>
                <a:ahLst/>
                <a:cxnLst/>
                <a:rect r="r" b="b" t="t" l="l"/>
                <a:pathLst>
                  <a:path h="1223657" w="1262452">
                    <a:moveTo>
                      <a:pt x="631226" y="0"/>
                    </a:moveTo>
                    <a:cubicBezTo>
                      <a:pt x="282609" y="0"/>
                      <a:pt x="0" y="273925"/>
                      <a:pt x="0" y="611828"/>
                    </a:cubicBezTo>
                    <a:cubicBezTo>
                      <a:pt x="0" y="949732"/>
                      <a:pt x="282609" y="1223657"/>
                      <a:pt x="631226" y="1223657"/>
                    </a:cubicBezTo>
                    <a:cubicBezTo>
                      <a:pt x="979842" y="1223657"/>
                      <a:pt x="1262452" y="949732"/>
                      <a:pt x="1262452" y="611828"/>
                    </a:cubicBezTo>
                    <a:cubicBezTo>
                      <a:pt x="1262452" y="273925"/>
                      <a:pt x="979842" y="0"/>
                      <a:pt x="631226" y="0"/>
                    </a:cubicBez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118355" y="76618"/>
                <a:ext cx="1025742" cy="1032321"/>
              </a:xfrm>
              <a:prstGeom prst="rect">
                <a:avLst/>
              </a:prstGeom>
            </p:spPr>
            <p:txBody>
              <a:bodyPr anchor="ctr" rtlCol="false" tIns="32706" lIns="32706" bIns="32706" rIns="32706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8" id="18"/>
            <p:cNvSpPr txBox="true"/>
            <p:nvPr/>
          </p:nvSpPr>
          <p:spPr>
            <a:xfrm rot="0">
              <a:off x="240434" y="294059"/>
              <a:ext cx="825534" cy="73528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899"/>
                </a:lnSpc>
              </a:pPr>
              <a:r>
                <a:rPr lang="en-US" sz="3899">
                  <a:solidFill>
                    <a:srgbClr val="161618"/>
                  </a:solidFill>
                  <a:latin typeface="Arial"/>
                  <a:ea typeface="Arial"/>
                  <a:cs typeface="Arial"/>
                  <a:sym typeface="Arial"/>
                </a:rPr>
                <a:t>03</a:t>
              </a: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1743737" y="3257978"/>
            <a:ext cx="8702324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Good research must be written clearly to be understood 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261757" y="250794"/>
            <a:ext cx="6567577" cy="137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62"/>
              </a:lnSpc>
            </a:pPr>
            <a:r>
              <a:rPr lang="en-US" b="true" sz="5550">
                <a:solidFill>
                  <a:srgbClr val="B10000"/>
                </a:solidFill>
                <a:latin typeface="Arial Bold"/>
                <a:ea typeface="Arial Bold"/>
                <a:cs typeface="Arial Bold"/>
                <a:sym typeface="Arial Bold"/>
              </a:rPr>
              <a:t>REVIEW OF MEETING 13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753262" y="3646013"/>
            <a:ext cx="8702324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a strong model loses impact when reported unclearly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743737" y="4823900"/>
            <a:ext cx="8702324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Reporting is part of research integrity 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743737" y="5117311"/>
            <a:ext cx="8702324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unclear methods reduce credibility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743737" y="6311092"/>
            <a:ext cx="8702324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Structure and logic make research readable 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743737" y="6622205"/>
            <a:ext cx="8702324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IMRAD structure helps readers follow arguments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805024"/>
            <a:ext cx="18137444" cy="2431939"/>
            <a:chOff x="0" y="0"/>
            <a:chExt cx="24183259" cy="3242585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38107" r="0" b="38107"/>
            <a:stretch>
              <a:fillRect/>
            </a:stretch>
          </p:blipFill>
          <p:spPr>
            <a:xfrm flipH="false" flipV="false">
              <a:off x="0" y="0"/>
              <a:ext cx="24183259" cy="3242585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-109247" y="0"/>
            <a:ext cx="7674919" cy="1626915"/>
            <a:chOff x="0" y="0"/>
            <a:chExt cx="2021378" cy="42848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021378" cy="428488"/>
            </a:xfrm>
            <a:custGeom>
              <a:avLst/>
              <a:gdLst/>
              <a:ahLst/>
              <a:cxnLst/>
              <a:rect r="r" b="b" t="t" l="l"/>
              <a:pathLst>
                <a:path h="428488" w="2021378">
                  <a:moveTo>
                    <a:pt x="0" y="0"/>
                  </a:moveTo>
                  <a:lnTo>
                    <a:pt x="2021378" y="0"/>
                  </a:lnTo>
                  <a:lnTo>
                    <a:pt x="2021378" y="428488"/>
                  </a:lnTo>
                  <a:lnTo>
                    <a:pt x="0" y="428488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2021378" cy="46658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true" flipV="false" rot="0">
            <a:off x="6491876" y="2925270"/>
            <a:ext cx="1470421" cy="1078921"/>
          </a:xfrm>
          <a:custGeom>
            <a:avLst/>
            <a:gdLst/>
            <a:ahLst/>
            <a:cxnLst/>
            <a:rect r="r" b="b" t="t" l="l"/>
            <a:pathLst>
              <a:path h="1078921" w="1470421">
                <a:moveTo>
                  <a:pt x="1470421" y="0"/>
                </a:moveTo>
                <a:lnTo>
                  <a:pt x="0" y="0"/>
                </a:lnTo>
                <a:lnTo>
                  <a:pt x="0" y="1078921"/>
                </a:lnTo>
                <a:lnTo>
                  <a:pt x="1470421" y="1078921"/>
                </a:lnTo>
                <a:lnTo>
                  <a:pt x="1470421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true" rot="0">
            <a:off x="6117625" y="4801150"/>
            <a:ext cx="1470421" cy="1078921"/>
          </a:xfrm>
          <a:custGeom>
            <a:avLst/>
            <a:gdLst/>
            <a:ahLst/>
            <a:cxnLst/>
            <a:rect r="r" b="b" t="t" l="l"/>
            <a:pathLst>
              <a:path h="1078921" w="1470421">
                <a:moveTo>
                  <a:pt x="1470421" y="1078921"/>
                </a:moveTo>
                <a:lnTo>
                  <a:pt x="0" y="1078921"/>
                </a:lnTo>
                <a:lnTo>
                  <a:pt x="0" y="0"/>
                </a:lnTo>
                <a:lnTo>
                  <a:pt x="1470421" y="0"/>
                </a:lnTo>
                <a:lnTo>
                  <a:pt x="1470421" y="1078921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1187639" y="4064579"/>
            <a:ext cx="1470421" cy="1078921"/>
          </a:xfrm>
          <a:custGeom>
            <a:avLst/>
            <a:gdLst/>
            <a:ahLst/>
            <a:cxnLst/>
            <a:rect r="r" b="b" t="t" l="l"/>
            <a:pathLst>
              <a:path h="1078921" w="1470421">
                <a:moveTo>
                  <a:pt x="0" y="0"/>
                </a:moveTo>
                <a:lnTo>
                  <a:pt x="1470421" y="0"/>
                </a:lnTo>
                <a:lnTo>
                  <a:pt x="1470421" y="1078921"/>
                </a:lnTo>
                <a:lnTo>
                  <a:pt x="0" y="10789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0">
            <a:off x="6491876" y="6680171"/>
            <a:ext cx="1709161" cy="1254097"/>
          </a:xfrm>
          <a:custGeom>
            <a:avLst/>
            <a:gdLst/>
            <a:ahLst/>
            <a:cxnLst/>
            <a:rect r="r" b="b" t="t" l="l"/>
            <a:pathLst>
              <a:path h="1254097" w="1709161">
                <a:moveTo>
                  <a:pt x="1709162" y="1254097"/>
                </a:moveTo>
                <a:lnTo>
                  <a:pt x="0" y="1254097"/>
                </a:lnTo>
                <a:lnTo>
                  <a:pt x="0" y="0"/>
                </a:lnTo>
                <a:lnTo>
                  <a:pt x="1709162" y="0"/>
                </a:lnTo>
                <a:lnTo>
                  <a:pt x="1709162" y="1254097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6491876" y="2743688"/>
            <a:ext cx="5430973" cy="4806411"/>
          </a:xfrm>
          <a:custGeom>
            <a:avLst/>
            <a:gdLst/>
            <a:ahLst/>
            <a:cxnLst/>
            <a:rect r="r" b="b" t="t" l="l"/>
            <a:pathLst>
              <a:path h="4806411" w="5430973">
                <a:moveTo>
                  <a:pt x="5430973" y="0"/>
                </a:moveTo>
                <a:lnTo>
                  <a:pt x="0" y="0"/>
                </a:lnTo>
                <a:lnTo>
                  <a:pt x="0" y="4806411"/>
                </a:lnTo>
                <a:lnTo>
                  <a:pt x="5430973" y="4806411"/>
                </a:lnTo>
                <a:lnTo>
                  <a:pt x="5430973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-109247" y="380346"/>
            <a:ext cx="7697292" cy="9709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03"/>
              </a:lnSpc>
            </a:pPr>
            <a:r>
              <a:rPr lang="en-US" b="true" sz="7103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INTRODUCTION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247380" y="1707368"/>
            <a:ext cx="11354528" cy="531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90"/>
              </a:lnSpc>
            </a:pPr>
            <a:r>
              <a:rPr lang="en-US" sz="3500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Why Research Presentation Matters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66399" y="2925270"/>
            <a:ext cx="6125478" cy="606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A presentation translates research into accessible knowledge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66399" y="3593501"/>
            <a:ext cx="6125478" cy="606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complex models must be explained simply to audiences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66399" y="5143500"/>
            <a:ext cx="5751226" cy="606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Presentation skills influence how research is perceived 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66399" y="5780006"/>
            <a:ext cx="5751226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unclear delivery reduces perceived quality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66399" y="7003005"/>
            <a:ext cx="5897923" cy="606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Good presentations focus on clarity, not completeness 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66399" y="7671236"/>
            <a:ext cx="5897923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not all tables need to be shown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859634" y="3531658"/>
            <a:ext cx="5025255" cy="606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Presentation is a form of academic persuasion 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2859634" y="4214245"/>
            <a:ext cx="5025255" cy="606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presenters must help the audience see why the research matters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543225" y="9662721"/>
            <a:ext cx="8986299" cy="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10783193" y="118023"/>
            <a:ext cx="8221302" cy="6925115"/>
            <a:chOff x="0" y="0"/>
            <a:chExt cx="10961736" cy="9233487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1280765"/>
              <a:ext cx="4510113" cy="3737063"/>
              <a:chOff x="0" y="0"/>
              <a:chExt cx="5303432" cy="4394404"/>
            </a:xfrm>
          </p:grpSpPr>
          <p:pic>
            <p:nvPicPr>
              <p:cNvPr name="Picture 5" id="5"/>
              <p:cNvPicPr>
                <a:picLocks noChangeAspect="true"/>
              </p:cNvPicPr>
              <p:nvPr/>
            </p:nvPicPr>
            <p:blipFill>
              <a:blip r:embed="rId2"/>
              <a:srcRect l="9734" t="0" r="9734" b="0"/>
              <a:stretch>
                <a:fillRect/>
              </a:stretch>
            </p:blipFill>
            <p:spPr>
              <a:xfrm flipH="false" flipV="false">
                <a:off x="0" y="0"/>
                <a:ext cx="5303432" cy="4394404"/>
              </a:xfrm>
              <a:prstGeom prst="rect">
                <a:avLst/>
              </a:prstGeom>
            </p:spPr>
          </p:pic>
        </p:grpSp>
        <p:grpSp>
          <p:nvGrpSpPr>
            <p:cNvPr name="Group 6" id="6"/>
            <p:cNvGrpSpPr/>
            <p:nvPr/>
          </p:nvGrpSpPr>
          <p:grpSpPr>
            <a:xfrm rot="0">
              <a:off x="0" y="5273966"/>
              <a:ext cx="4510113" cy="3737063"/>
              <a:chOff x="0" y="0"/>
              <a:chExt cx="929560" cy="770230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929560" cy="770230"/>
              </a:xfrm>
              <a:custGeom>
                <a:avLst/>
                <a:gdLst/>
                <a:ahLst/>
                <a:cxnLst/>
                <a:rect r="r" b="b" t="t" l="l"/>
                <a:pathLst>
                  <a:path h="770230" w="929560">
                    <a:moveTo>
                      <a:pt x="0" y="0"/>
                    </a:moveTo>
                    <a:lnTo>
                      <a:pt x="929560" y="0"/>
                    </a:lnTo>
                    <a:lnTo>
                      <a:pt x="929560" y="770230"/>
                    </a:lnTo>
                    <a:lnTo>
                      <a:pt x="0" y="770230"/>
                    </a:lnTo>
                    <a:close/>
                  </a:path>
                </a:pathLst>
              </a:custGeom>
              <a:blipFill>
                <a:blip r:embed="rId3"/>
                <a:stretch>
                  <a:fillRect l="-12067" t="0" r="-12067" b="0"/>
                </a:stretch>
              </a:blipFill>
            </p:spPr>
          </p:sp>
        </p:grpSp>
        <p:grpSp>
          <p:nvGrpSpPr>
            <p:cNvPr name="Group 8" id="8"/>
            <p:cNvGrpSpPr/>
            <p:nvPr/>
          </p:nvGrpSpPr>
          <p:grpSpPr>
            <a:xfrm rot="0">
              <a:off x="4781852" y="222673"/>
              <a:ext cx="4510113" cy="3737063"/>
              <a:chOff x="0" y="0"/>
              <a:chExt cx="929560" cy="770230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929560" cy="770230"/>
              </a:xfrm>
              <a:custGeom>
                <a:avLst/>
                <a:gdLst/>
                <a:ahLst/>
                <a:cxnLst/>
                <a:rect r="r" b="b" t="t" l="l"/>
                <a:pathLst>
                  <a:path h="770230" w="929560">
                    <a:moveTo>
                      <a:pt x="0" y="0"/>
                    </a:moveTo>
                    <a:lnTo>
                      <a:pt x="929560" y="0"/>
                    </a:lnTo>
                    <a:lnTo>
                      <a:pt x="929560" y="770230"/>
                    </a:lnTo>
                    <a:lnTo>
                      <a:pt x="0" y="770230"/>
                    </a:lnTo>
                    <a:close/>
                  </a:path>
                </a:pathLst>
              </a:custGeom>
              <a:blipFill>
                <a:blip r:embed="rId4"/>
                <a:stretch>
                  <a:fillRect l="-13493" t="0" r="-13493" b="0"/>
                </a:stretch>
              </a:blipFill>
            </p:spPr>
          </p:sp>
        </p:grpSp>
        <p:grpSp>
          <p:nvGrpSpPr>
            <p:cNvPr name="Group 10" id="10"/>
            <p:cNvGrpSpPr/>
            <p:nvPr/>
          </p:nvGrpSpPr>
          <p:grpSpPr>
            <a:xfrm rot="0">
              <a:off x="4843610" y="4144572"/>
              <a:ext cx="4510113" cy="3737063"/>
              <a:chOff x="0" y="0"/>
              <a:chExt cx="929560" cy="77023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929560" cy="770230"/>
              </a:xfrm>
              <a:custGeom>
                <a:avLst/>
                <a:gdLst/>
                <a:ahLst/>
                <a:cxnLst/>
                <a:rect r="r" b="b" t="t" l="l"/>
                <a:pathLst>
                  <a:path h="770230" w="929560">
                    <a:moveTo>
                      <a:pt x="0" y="0"/>
                    </a:moveTo>
                    <a:lnTo>
                      <a:pt x="929560" y="0"/>
                    </a:lnTo>
                    <a:lnTo>
                      <a:pt x="929560" y="770230"/>
                    </a:lnTo>
                    <a:lnTo>
                      <a:pt x="0" y="770230"/>
                    </a:lnTo>
                    <a:close/>
                  </a:path>
                </a:pathLst>
              </a:custGeom>
              <a:blipFill>
                <a:blip r:embed="rId5"/>
                <a:stretch>
                  <a:fillRect l="-23981" t="0" r="-23981" b="0"/>
                </a:stretch>
              </a:blipFill>
            </p:spPr>
          </p:sp>
        </p:grpSp>
        <p:sp>
          <p:nvSpPr>
            <p:cNvPr name="TextBox 12" id="12"/>
            <p:cNvSpPr txBox="true"/>
            <p:nvPr/>
          </p:nvSpPr>
          <p:spPr>
            <a:xfrm rot="0">
              <a:off x="398409" y="9036214"/>
              <a:ext cx="10563327" cy="19727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1159"/>
                </a:lnSpc>
              </a:pPr>
              <a:r>
                <a:rPr lang="en-US" sz="999">
                  <a:solidFill>
                    <a:srgbClr val="161618"/>
                  </a:solidFill>
                  <a:latin typeface="Arial"/>
                  <a:ea typeface="Arial"/>
                  <a:cs typeface="Arial"/>
                  <a:sym typeface="Arial"/>
                </a:rPr>
                <a:t>source: https://share.google/ow7Xoi9hi2kL06adH</a:t>
              </a: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5127706" y="7896195"/>
              <a:ext cx="4200618" cy="19727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159"/>
                </a:lnSpc>
              </a:pPr>
              <a:r>
                <a:rPr lang="en-US" sz="999">
                  <a:solidFill>
                    <a:srgbClr val="161618"/>
                  </a:solidFill>
                  <a:latin typeface="Arial"/>
                  <a:ea typeface="Arial"/>
                  <a:cs typeface="Arial"/>
                  <a:sym typeface="Arial"/>
                </a:rPr>
                <a:t>source: https://share.google/p3YCOOV6Ek2f0yYhG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271409" y="1049562"/>
              <a:ext cx="4200618" cy="19727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159"/>
                </a:lnSpc>
              </a:pPr>
              <a:r>
                <a:rPr lang="en-US" sz="999">
                  <a:solidFill>
                    <a:srgbClr val="161618"/>
                  </a:solidFill>
                  <a:latin typeface="Arial"/>
                  <a:ea typeface="Arial"/>
                  <a:cs typeface="Arial"/>
                  <a:sym typeface="Arial"/>
                </a:rPr>
                <a:t>source: https://share.google/sSeYiLLWMBTeMohRx</a:t>
              </a:r>
            </a:p>
          </p:txBody>
        </p:sp>
        <p:sp>
          <p:nvSpPr>
            <p:cNvPr name="TextBox 15" id="15"/>
            <p:cNvSpPr txBox="true"/>
            <p:nvPr/>
          </p:nvSpPr>
          <p:spPr>
            <a:xfrm rot="0">
              <a:off x="5102306" y="0"/>
              <a:ext cx="4200618" cy="19727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159"/>
                </a:lnSpc>
              </a:pPr>
              <a:r>
                <a:rPr lang="en-US" sz="999">
                  <a:solidFill>
                    <a:srgbClr val="161618"/>
                  </a:solidFill>
                  <a:latin typeface="Arial"/>
                  <a:ea typeface="Arial"/>
                  <a:cs typeface="Arial"/>
                  <a:sym typeface="Arial"/>
                </a:rPr>
                <a:t>source: https://share.google/9G3p0RqsItCAaxx7R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543225" y="3859537"/>
            <a:ext cx="805160" cy="654863"/>
          </a:xfrm>
          <a:custGeom>
            <a:avLst/>
            <a:gdLst/>
            <a:ahLst/>
            <a:cxnLst/>
            <a:rect r="r" b="b" t="t" l="l"/>
            <a:pathLst>
              <a:path h="654863" w="805160">
                <a:moveTo>
                  <a:pt x="0" y="0"/>
                </a:moveTo>
                <a:lnTo>
                  <a:pt x="805160" y="0"/>
                </a:lnTo>
                <a:lnTo>
                  <a:pt x="805160" y="654863"/>
                </a:lnTo>
                <a:lnTo>
                  <a:pt x="0" y="6548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543225" y="578972"/>
            <a:ext cx="8986299" cy="22015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73"/>
              </a:lnSpc>
            </a:pPr>
            <a:r>
              <a:rPr lang="en-US" sz="5673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WHAT IS A GOOD RESEARCH PRESENTATION?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43225" y="2759145"/>
            <a:ext cx="7922495" cy="4213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191"/>
              </a:lnSpc>
            </a:pPr>
            <a:r>
              <a:rPr lang="en-US" b="true" sz="2799" spc="-39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From Data to Story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543225" y="5477497"/>
            <a:ext cx="805160" cy="654863"/>
          </a:xfrm>
          <a:custGeom>
            <a:avLst/>
            <a:gdLst/>
            <a:ahLst/>
            <a:cxnLst/>
            <a:rect r="r" b="b" t="t" l="l"/>
            <a:pathLst>
              <a:path h="654863" w="805160">
                <a:moveTo>
                  <a:pt x="0" y="0"/>
                </a:moveTo>
                <a:lnTo>
                  <a:pt x="805160" y="0"/>
                </a:lnTo>
                <a:lnTo>
                  <a:pt x="805160" y="654863"/>
                </a:lnTo>
                <a:lnTo>
                  <a:pt x="0" y="6548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1576644" y="3859537"/>
            <a:ext cx="8711002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A presentation is not a paper read aloud 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76644" y="4170649"/>
            <a:ext cx="7775812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slides should not contain full paragraphs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576644" y="5316609"/>
            <a:ext cx="8711002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A good presentation tells a coherent research story 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576644" y="5686861"/>
            <a:ext cx="7775812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problem → method → finding → implication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543225" y="9662721"/>
            <a:ext cx="8986299" cy="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10783193" y="118023"/>
            <a:ext cx="8221302" cy="6925115"/>
            <a:chOff x="0" y="0"/>
            <a:chExt cx="10961736" cy="9233487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1280765"/>
              <a:ext cx="4510113" cy="3737063"/>
              <a:chOff x="0" y="0"/>
              <a:chExt cx="5303432" cy="4394404"/>
            </a:xfrm>
          </p:grpSpPr>
          <p:pic>
            <p:nvPicPr>
              <p:cNvPr name="Picture 5" id="5"/>
              <p:cNvPicPr>
                <a:picLocks noChangeAspect="true"/>
              </p:cNvPicPr>
              <p:nvPr/>
            </p:nvPicPr>
            <p:blipFill>
              <a:blip r:embed="rId2"/>
              <a:srcRect l="9734" t="0" r="9734" b="0"/>
              <a:stretch>
                <a:fillRect/>
              </a:stretch>
            </p:blipFill>
            <p:spPr>
              <a:xfrm flipH="false" flipV="false">
                <a:off x="0" y="0"/>
                <a:ext cx="5303432" cy="4394404"/>
              </a:xfrm>
              <a:prstGeom prst="rect">
                <a:avLst/>
              </a:prstGeom>
            </p:spPr>
          </p:pic>
        </p:grpSp>
        <p:grpSp>
          <p:nvGrpSpPr>
            <p:cNvPr name="Group 6" id="6"/>
            <p:cNvGrpSpPr/>
            <p:nvPr/>
          </p:nvGrpSpPr>
          <p:grpSpPr>
            <a:xfrm rot="0">
              <a:off x="0" y="5273966"/>
              <a:ext cx="4510113" cy="3737063"/>
              <a:chOff x="0" y="0"/>
              <a:chExt cx="929560" cy="770230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929560" cy="770230"/>
              </a:xfrm>
              <a:custGeom>
                <a:avLst/>
                <a:gdLst/>
                <a:ahLst/>
                <a:cxnLst/>
                <a:rect r="r" b="b" t="t" l="l"/>
                <a:pathLst>
                  <a:path h="770230" w="929560">
                    <a:moveTo>
                      <a:pt x="0" y="0"/>
                    </a:moveTo>
                    <a:lnTo>
                      <a:pt x="929560" y="0"/>
                    </a:lnTo>
                    <a:lnTo>
                      <a:pt x="929560" y="770230"/>
                    </a:lnTo>
                    <a:lnTo>
                      <a:pt x="0" y="770230"/>
                    </a:lnTo>
                    <a:close/>
                  </a:path>
                </a:pathLst>
              </a:custGeom>
              <a:blipFill>
                <a:blip r:embed="rId3"/>
                <a:stretch>
                  <a:fillRect l="-12067" t="0" r="-12067" b="0"/>
                </a:stretch>
              </a:blipFill>
            </p:spPr>
          </p:sp>
        </p:grpSp>
        <p:grpSp>
          <p:nvGrpSpPr>
            <p:cNvPr name="Group 8" id="8"/>
            <p:cNvGrpSpPr/>
            <p:nvPr/>
          </p:nvGrpSpPr>
          <p:grpSpPr>
            <a:xfrm rot="0">
              <a:off x="4781852" y="222673"/>
              <a:ext cx="4510113" cy="3737063"/>
              <a:chOff x="0" y="0"/>
              <a:chExt cx="929560" cy="770230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929560" cy="770230"/>
              </a:xfrm>
              <a:custGeom>
                <a:avLst/>
                <a:gdLst/>
                <a:ahLst/>
                <a:cxnLst/>
                <a:rect r="r" b="b" t="t" l="l"/>
                <a:pathLst>
                  <a:path h="770230" w="929560">
                    <a:moveTo>
                      <a:pt x="0" y="0"/>
                    </a:moveTo>
                    <a:lnTo>
                      <a:pt x="929560" y="0"/>
                    </a:lnTo>
                    <a:lnTo>
                      <a:pt x="929560" y="770230"/>
                    </a:lnTo>
                    <a:lnTo>
                      <a:pt x="0" y="770230"/>
                    </a:lnTo>
                    <a:close/>
                  </a:path>
                </a:pathLst>
              </a:custGeom>
              <a:blipFill>
                <a:blip r:embed="rId4"/>
                <a:stretch>
                  <a:fillRect l="-13493" t="0" r="-13493" b="0"/>
                </a:stretch>
              </a:blipFill>
            </p:spPr>
          </p:sp>
        </p:grpSp>
        <p:grpSp>
          <p:nvGrpSpPr>
            <p:cNvPr name="Group 10" id="10"/>
            <p:cNvGrpSpPr/>
            <p:nvPr/>
          </p:nvGrpSpPr>
          <p:grpSpPr>
            <a:xfrm rot="0">
              <a:off x="4843610" y="4144572"/>
              <a:ext cx="4510113" cy="3737063"/>
              <a:chOff x="0" y="0"/>
              <a:chExt cx="929560" cy="77023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929560" cy="770230"/>
              </a:xfrm>
              <a:custGeom>
                <a:avLst/>
                <a:gdLst/>
                <a:ahLst/>
                <a:cxnLst/>
                <a:rect r="r" b="b" t="t" l="l"/>
                <a:pathLst>
                  <a:path h="770230" w="929560">
                    <a:moveTo>
                      <a:pt x="0" y="0"/>
                    </a:moveTo>
                    <a:lnTo>
                      <a:pt x="929560" y="0"/>
                    </a:lnTo>
                    <a:lnTo>
                      <a:pt x="929560" y="770230"/>
                    </a:lnTo>
                    <a:lnTo>
                      <a:pt x="0" y="770230"/>
                    </a:lnTo>
                    <a:close/>
                  </a:path>
                </a:pathLst>
              </a:custGeom>
              <a:blipFill>
                <a:blip r:embed="rId5"/>
                <a:stretch>
                  <a:fillRect l="-23981" t="0" r="-23981" b="0"/>
                </a:stretch>
              </a:blipFill>
            </p:spPr>
          </p:sp>
        </p:grpSp>
        <p:sp>
          <p:nvSpPr>
            <p:cNvPr name="TextBox 12" id="12"/>
            <p:cNvSpPr txBox="true"/>
            <p:nvPr/>
          </p:nvSpPr>
          <p:spPr>
            <a:xfrm rot="0">
              <a:off x="398409" y="9036214"/>
              <a:ext cx="10563327" cy="19727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1159"/>
                </a:lnSpc>
              </a:pPr>
              <a:r>
                <a:rPr lang="en-US" sz="999">
                  <a:solidFill>
                    <a:srgbClr val="161618"/>
                  </a:solidFill>
                  <a:latin typeface="Arial"/>
                  <a:ea typeface="Arial"/>
                  <a:cs typeface="Arial"/>
                  <a:sym typeface="Arial"/>
                </a:rPr>
                <a:t>source: https://share.google/ow7Xoi9hi2kL06adH</a:t>
              </a: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5127706" y="7896195"/>
              <a:ext cx="4200618" cy="19727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159"/>
                </a:lnSpc>
              </a:pPr>
              <a:r>
                <a:rPr lang="en-US" sz="999">
                  <a:solidFill>
                    <a:srgbClr val="161618"/>
                  </a:solidFill>
                  <a:latin typeface="Arial"/>
                  <a:ea typeface="Arial"/>
                  <a:cs typeface="Arial"/>
                  <a:sym typeface="Arial"/>
                </a:rPr>
                <a:t>source: https://share.google/p3YCOOV6Ek2f0yYhG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271409" y="1049562"/>
              <a:ext cx="4200618" cy="19727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159"/>
                </a:lnSpc>
              </a:pPr>
              <a:r>
                <a:rPr lang="en-US" sz="999">
                  <a:solidFill>
                    <a:srgbClr val="161618"/>
                  </a:solidFill>
                  <a:latin typeface="Arial"/>
                  <a:ea typeface="Arial"/>
                  <a:cs typeface="Arial"/>
                  <a:sym typeface="Arial"/>
                </a:rPr>
                <a:t>source: https://share.google/sSeYiLLWMBTeMohRx</a:t>
              </a:r>
            </a:p>
          </p:txBody>
        </p:sp>
        <p:sp>
          <p:nvSpPr>
            <p:cNvPr name="TextBox 15" id="15"/>
            <p:cNvSpPr txBox="true"/>
            <p:nvPr/>
          </p:nvSpPr>
          <p:spPr>
            <a:xfrm rot="0">
              <a:off x="5102306" y="0"/>
              <a:ext cx="4200618" cy="19727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159"/>
                </a:lnSpc>
              </a:pPr>
              <a:r>
                <a:rPr lang="en-US" sz="999">
                  <a:solidFill>
                    <a:srgbClr val="161618"/>
                  </a:solidFill>
                  <a:latin typeface="Arial"/>
                  <a:ea typeface="Arial"/>
                  <a:cs typeface="Arial"/>
                  <a:sym typeface="Arial"/>
                </a:rPr>
                <a:t>source: https://share.google/9G3p0RqsItCAaxx7R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543225" y="3859537"/>
            <a:ext cx="805160" cy="654863"/>
          </a:xfrm>
          <a:custGeom>
            <a:avLst/>
            <a:gdLst/>
            <a:ahLst/>
            <a:cxnLst/>
            <a:rect r="r" b="b" t="t" l="l"/>
            <a:pathLst>
              <a:path h="654863" w="805160">
                <a:moveTo>
                  <a:pt x="0" y="0"/>
                </a:moveTo>
                <a:lnTo>
                  <a:pt x="805160" y="0"/>
                </a:lnTo>
                <a:lnTo>
                  <a:pt x="805160" y="654863"/>
                </a:lnTo>
                <a:lnTo>
                  <a:pt x="0" y="6548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543225" y="578972"/>
            <a:ext cx="8986299" cy="22015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73"/>
              </a:lnSpc>
            </a:pPr>
            <a:r>
              <a:rPr lang="en-US" sz="5673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WHAT IS A GOOD RESEARCH PRESENTATION?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43225" y="2759145"/>
            <a:ext cx="7922495" cy="4213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191"/>
              </a:lnSpc>
            </a:pPr>
            <a:r>
              <a:rPr lang="en-US" b="true" sz="2799" spc="-39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From Data to Story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576644" y="3859537"/>
            <a:ext cx="8711002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Clarity is more important than technical detail 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576644" y="4170649"/>
            <a:ext cx="7775812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explain model logic instead of formulas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64436" y="270779"/>
            <a:ext cx="19652436" cy="3677207"/>
            <a:chOff x="0" y="0"/>
            <a:chExt cx="26203248" cy="4902943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33514" r="0" b="33514"/>
            <a:stretch>
              <a:fillRect/>
            </a:stretch>
          </p:blipFill>
          <p:spPr>
            <a:xfrm flipH="false" flipV="false">
              <a:off x="0" y="0"/>
              <a:ext cx="26203248" cy="4902943"/>
            </a:xfrm>
            <a:prstGeom prst="rect">
              <a:avLst/>
            </a:prstGeom>
          </p:spPr>
        </p:pic>
      </p:grpSp>
      <p:sp>
        <p:nvSpPr>
          <p:cNvPr name="TextBox 4" id="4"/>
          <p:cNvSpPr txBox="true"/>
          <p:nvPr/>
        </p:nvSpPr>
        <p:spPr>
          <a:xfrm rot="0">
            <a:off x="608253" y="4443192"/>
            <a:ext cx="15926436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840"/>
              </a:lnSpc>
            </a:pPr>
            <a:r>
              <a:rPr lang="en-US" b="true" sz="3200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A LOGICAL FLOW FOR AUDIENCE UNDERSTANDING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08253" y="5397346"/>
            <a:ext cx="1094162" cy="9570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0"/>
              </a:lnSpc>
            </a:pPr>
            <a:r>
              <a:rPr lang="en-US" sz="6930" b="true">
                <a:solidFill>
                  <a:srgbClr val="B54B19"/>
                </a:solidFill>
                <a:latin typeface="Arial Bold"/>
                <a:ea typeface="Arial Bold"/>
                <a:cs typeface="Arial Bold"/>
                <a:sym typeface="Arial Bold"/>
              </a:rPr>
              <a:t>01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08253" y="6924956"/>
            <a:ext cx="1114730" cy="9570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0"/>
              </a:lnSpc>
            </a:pPr>
            <a:r>
              <a:rPr lang="en-US" sz="6930" b="true">
                <a:solidFill>
                  <a:srgbClr val="B54B19"/>
                </a:solidFill>
                <a:latin typeface="Arial Bold"/>
                <a:ea typeface="Arial Bold"/>
                <a:cs typeface="Arial Bold"/>
                <a:sym typeface="Arial Bold"/>
              </a:rPr>
              <a:t>02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082726" y="677402"/>
            <a:ext cx="14122548" cy="2096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51"/>
              </a:lnSpc>
            </a:pPr>
            <a:r>
              <a:rPr lang="en-US" b="true" sz="795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STRUCTURE OF A RESEARCH PRESENTATION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02415" y="5481323"/>
            <a:ext cx="8711002" cy="3412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597"/>
              </a:lnSpc>
            </a:pPr>
            <a:r>
              <a:rPr lang="en-US" sz="22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The introduction defines the problem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702415" y="5857957"/>
            <a:ext cx="8711002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why this research is needed now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2983" y="7014659"/>
            <a:ext cx="8711002" cy="3412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597"/>
              </a:lnSpc>
            </a:pPr>
            <a:r>
              <a:rPr lang="en-US" sz="22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The literature provides context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722983" y="7355870"/>
            <a:ext cx="8711002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what is already known and what gap remains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64436" y="270779"/>
            <a:ext cx="19652436" cy="3677207"/>
            <a:chOff x="0" y="0"/>
            <a:chExt cx="26203248" cy="4902943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33514" r="0" b="33514"/>
            <a:stretch>
              <a:fillRect/>
            </a:stretch>
          </p:blipFill>
          <p:spPr>
            <a:xfrm flipH="false" flipV="false">
              <a:off x="0" y="0"/>
              <a:ext cx="26203248" cy="4902943"/>
            </a:xfrm>
            <a:prstGeom prst="rect">
              <a:avLst/>
            </a:prstGeom>
          </p:spPr>
        </p:pic>
      </p:grpSp>
      <p:sp>
        <p:nvSpPr>
          <p:cNvPr name="TextBox 4" id="4"/>
          <p:cNvSpPr txBox="true"/>
          <p:nvPr/>
        </p:nvSpPr>
        <p:spPr>
          <a:xfrm rot="0">
            <a:off x="608253" y="4443192"/>
            <a:ext cx="15926436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840"/>
              </a:lnSpc>
            </a:pPr>
            <a:r>
              <a:rPr lang="en-US" b="true" sz="3200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A LOGICAL FLOW FOR AUDIENCE UNDERSTANDING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08253" y="5397346"/>
            <a:ext cx="1094162" cy="9570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0"/>
              </a:lnSpc>
            </a:pPr>
            <a:r>
              <a:rPr lang="en-US" sz="6930" b="true">
                <a:solidFill>
                  <a:srgbClr val="B54B19"/>
                </a:solidFill>
                <a:latin typeface="Arial Bold"/>
                <a:ea typeface="Arial Bold"/>
                <a:cs typeface="Arial Bold"/>
                <a:sym typeface="Arial Bold"/>
              </a:rPr>
              <a:t>03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08253" y="6487775"/>
            <a:ext cx="1114730" cy="9570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0"/>
              </a:lnSpc>
            </a:pPr>
            <a:r>
              <a:rPr lang="en-US" sz="6930" b="true">
                <a:solidFill>
                  <a:srgbClr val="B54B19"/>
                </a:solidFill>
                <a:latin typeface="Arial Bold"/>
                <a:ea typeface="Arial Bold"/>
                <a:cs typeface="Arial Bold"/>
                <a:sym typeface="Arial Bold"/>
              </a:rPr>
              <a:t>04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082726" y="677402"/>
            <a:ext cx="14122548" cy="2096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51"/>
              </a:lnSpc>
            </a:pPr>
            <a:r>
              <a:rPr lang="en-US" b="true" sz="795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STRUCTURE OF A RESEARCH PRESENTATION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02415" y="5481323"/>
            <a:ext cx="8711002" cy="3412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597"/>
              </a:lnSpc>
            </a:pPr>
            <a:r>
              <a:rPr lang="en-US" sz="22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The method explains how the study was conducted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702415" y="5857957"/>
            <a:ext cx="8711002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sample, data collection, and analysis strategy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2983" y="6577478"/>
            <a:ext cx="8711002" cy="3412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597"/>
              </a:lnSpc>
            </a:pPr>
            <a:r>
              <a:rPr lang="en-US" sz="22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The results show the key findings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722983" y="6918690"/>
            <a:ext cx="8711002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the most important effects, themes, or patterns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08253" y="7578204"/>
            <a:ext cx="1114730" cy="9570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0"/>
              </a:lnSpc>
            </a:pPr>
            <a:r>
              <a:rPr lang="en-US" sz="6930" b="true">
                <a:solidFill>
                  <a:srgbClr val="B54B19"/>
                </a:solidFill>
                <a:latin typeface="Arial Bold"/>
                <a:ea typeface="Arial Bold"/>
                <a:cs typeface="Arial Bold"/>
                <a:sym typeface="Arial Bold"/>
              </a:rPr>
              <a:t>05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2983" y="7667907"/>
            <a:ext cx="8711002" cy="3412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597"/>
              </a:lnSpc>
            </a:pPr>
            <a:r>
              <a:rPr lang="en-US" sz="2278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The discussion explains meaning and implication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722983" y="8009119"/>
            <a:ext cx="8711002" cy="311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9"/>
              </a:lnSpc>
            </a:pPr>
            <a:r>
              <a:rPr lang="en-US" sz="2078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what the findings contribute to theory and practice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440376"/>
            <a:ext cx="18808932" cy="4072639"/>
            <a:chOff x="0" y="0"/>
            <a:chExt cx="25078576" cy="5430186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>
              <a:alphaModFix amt="25000"/>
            </a:blip>
            <a:srcRect l="0" t="7618" r="0" b="57781"/>
            <a:stretch>
              <a:fillRect/>
            </a:stretch>
          </p:blipFill>
          <p:spPr>
            <a:xfrm flipH="false" flipV="false">
              <a:off x="0" y="0"/>
              <a:ext cx="25078576" cy="5430186"/>
            </a:xfrm>
            <a:prstGeom prst="rect">
              <a:avLst/>
            </a:prstGeom>
          </p:spPr>
        </p:pic>
      </p:grpSp>
      <p:sp>
        <p:nvSpPr>
          <p:cNvPr name="Freeform 4" id="4"/>
          <p:cNvSpPr/>
          <p:nvPr/>
        </p:nvSpPr>
        <p:spPr>
          <a:xfrm flipH="false" flipV="false" rot="0">
            <a:off x="-786483" y="8441738"/>
            <a:ext cx="4027353" cy="2000252"/>
          </a:xfrm>
          <a:custGeom>
            <a:avLst/>
            <a:gdLst/>
            <a:ahLst/>
            <a:cxnLst/>
            <a:rect r="r" b="b" t="t" l="l"/>
            <a:pathLst>
              <a:path h="2000252" w="4027353">
                <a:moveTo>
                  <a:pt x="0" y="0"/>
                </a:moveTo>
                <a:lnTo>
                  <a:pt x="4027353" y="0"/>
                </a:lnTo>
                <a:lnTo>
                  <a:pt x="4027353" y="2000252"/>
                </a:lnTo>
                <a:lnTo>
                  <a:pt x="0" y="20002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2547806">
            <a:off x="-5049308" y="-2612339"/>
            <a:ext cx="10769366" cy="7793105"/>
          </a:xfrm>
          <a:custGeom>
            <a:avLst/>
            <a:gdLst/>
            <a:ahLst/>
            <a:cxnLst/>
            <a:rect r="r" b="b" t="t" l="l"/>
            <a:pathLst>
              <a:path h="7793105" w="10769366">
                <a:moveTo>
                  <a:pt x="0" y="0"/>
                </a:moveTo>
                <a:lnTo>
                  <a:pt x="10769366" y="0"/>
                </a:lnTo>
                <a:lnTo>
                  <a:pt x="10769366" y="7793105"/>
                </a:lnTo>
                <a:lnTo>
                  <a:pt x="0" y="779310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396345" y="4869347"/>
            <a:ext cx="13268472" cy="5235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5"/>
              </a:lnSpc>
            </a:pPr>
            <a:r>
              <a:rPr lang="en-US" sz="3735" b="true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V</a:t>
            </a:r>
            <a:r>
              <a:rPr lang="en-US" b="true" sz="3735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ISUAL COMMUNICATION MATTERS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3344686">
            <a:off x="12204000" y="-1891491"/>
            <a:ext cx="10769366" cy="7793105"/>
          </a:xfrm>
          <a:custGeom>
            <a:avLst/>
            <a:gdLst/>
            <a:ahLst/>
            <a:cxnLst/>
            <a:rect r="r" b="b" t="t" l="l"/>
            <a:pathLst>
              <a:path h="7793105" w="10769366">
                <a:moveTo>
                  <a:pt x="0" y="0"/>
                </a:moveTo>
                <a:lnTo>
                  <a:pt x="10769366" y="0"/>
                </a:lnTo>
                <a:lnTo>
                  <a:pt x="10769366" y="7793105"/>
                </a:lnTo>
                <a:lnTo>
                  <a:pt x="0" y="779310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930863">
            <a:off x="3622277" y="-358682"/>
            <a:ext cx="2969682" cy="1462568"/>
          </a:xfrm>
          <a:custGeom>
            <a:avLst/>
            <a:gdLst/>
            <a:ahLst/>
            <a:cxnLst/>
            <a:rect r="r" b="b" t="t" l="l"/>
            <a:pathLst>
              <a:path h="1462568" w="2969682">
                <a:moveTo>
                  <a:pt x="0" y="0"/>
                </a:moveTo>
                <a:lnTo>
                  <a:pt x="2969681" y="0"/>
                </a:lnTo>
                <a:lnTo>
                  <a:pt x="2969681" y="1462569"/>
                </a:lnTo>
                <a:lnTo>
                  <a:pt x="0" y="14625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96345" y="5732650"/>
            <a:ext cx="1306070" cy="11685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05"/>
              </a:lnSpc>
            </a:pPr>
            <a:r>
              <a:rPr lang="en-US" sz="8505" b="true">
                <a:solidFill>
                  <a:srgbClr val="B54B19"/>
                </a:solidFill>
                <a:latin typeface="Arial Bold"/>
                <a:ea typeface="Arial Bold"/>
                <a:cs typeface="Arial Bold"/>
                <a:sym typeface="Arial Bold"/>
              </a:rPr>
              <a:t>01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610618" y="614549"/>
            <a:ext cx="13066764" cy="17712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35"/>
              </a:lnSpc>
            </a:pPr>
            <a:r>
              <a:rPr lang="en-US" b="true" sz="673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DESIGNING EFFECTIVE SLI</a:t>
            </a:r>
            <a:r>
              <a:rPr lang="en-US" b="true" sz="673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DES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41446" y="5608825"/>
            <a:ext cx="11321325" cy="4434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375"/>
              </a:lnSpc>
            </a:pPr>
            <a:r>
              <a:rPr lang="en-US" sz="29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Slides should support, not replace the speaker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02415" y="6121590"/>
            <a:ext cx="10429230" cy="399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46"/>
              </a:lnSpc>
            </a:pPr>
            <a:r>
              <a:rPr lang="en-US" sz="26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minimal text, clear visuals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440376"/>
            <a:ext cx="18808932" cy="4072639"/>
            <a:chOff x="0" y="0"/>
            <a:chExt cx="25078576" cy="5430186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>
              <a:alphaModFix amt="25000"/>
            </a:blip>
            <a:srcRect l="0" t="7618" r="0" b="57781"/>
            <a:stretch>
              <a:fillRect/>
            </a:stretch>
          </p:blipFill>
          <p:spPr>
            <a:xfrm flipH="false" flipV="false">
              <a:off x="0" y="0"/>
              <a:ext cx="25078576" cy="5430186"/>
            </a:xfrm>
            <a:prstGeom prst="rect">
              <a:avLst/>
            </a:prstGeom>
          </p:spPr>
        </p:pic>
      </p:grpSp>
      <p:sp>
        <p:nvSpPr>
          <p:cNvPr name="Freeform 4" id="4"/>
          <p:cNvSpPr/>
          <p:nvPr/>
        </p:nvSpPr>
        <p:spPr>
          <a:xfrm flipH="false" flipV="false" rot="0">
            <a:off x="-786483" y="8441738"/>
            <a:ext cx="4027353" cy="2000252"/>
          </a:xfrm>
          <a:custGeom>
            <a:avLst/>
            <a:gdLst/>
            <a:ahLst/>
            <a:cxnLst/>
            <a:rect r="r" b="b" t="t" l="l"/>
            <a:pathLst>
              <a:path h="2000252" w="4027353">
                <a:moveTo>
                  <a:pt x="0" y="0"/>
                </a:moveTo>
                <a:lnTo>
                  <a:pt x="4027353" y="0"/>
                </a:lnTo>
                <a:lnTo>
                  <a:pt x="4027353" y="2000252"/>
                </a:lnTo>
                <a:lnTo>
                  <a:pt x="0" y="20002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2547806">
            <a:off x="-5049308" y="-2612339"/>
            <a:ext cx="10769366" cy="7793105"/>
          </a:xfrm>
          <a:custGeom>
            <a:avLst/>
            <a:gdLst/>
            <a:ahLst/>
            <a:cxnLst/>
            <a:rect r="r" b="b" t="t" l="l"/>
            <a:pathLst>
              <a:path h="7793105" w="10769366">
                <a:moveTo>
                  <a:pt x="0" y="0"/>
                </a:moveTo>
                <a:lnTo>
                  <a:pt x="10769366" y="0"/>
                </a:lnTo>
                <a:lnTo>
                  <a:pt x="10769366" y="7793105"/>
                </a:lnTo>
                <a:lnTo>
                  <a:pt x="0" y="779310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396345" y="4869347"/>
            <a:ext cx="13268472" cy="5235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5"/>
              </a:lnSpc>
            </a:pPr>
            <a:r>
              <a:rPr lang="en-US" sz="3735" b="true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V</a:t>
            </a:r>
            <a:r>
              <a:rPr lang="en-US" b="true" sz="3735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ISUAL COMMUNICATION MATTERS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3344686">
            <a:off x="12204000" y="-1891491"/>
            <a:ext cx="10769366" cy="7793105"/>
          </a:xfrm>
          <a:custGeom>
            <a:avLst/>
            <a:gdLst/>
            <a:ahLst/>
            <a:cxnLst/>
            <a:rect r="r" b="b" t="t" l="l"/>
            <a:pathLst>
              <a:path h="7793105" w="10769366">
                <a:moveTo>
                  <a:pt x="0" y="0"/>
                </a:moveTo>
                <a:lnTo>
                  <a:pt x="10769366" y="0"/>
                </a:lnTo>
                <a:lnTo>
                  <a:pt x="10769366" y="7793105"/>
                </a:lnTo>
                <a:lnTo>
                  <a:pt x="0" y="779310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930863">
            <a:off x="3622277" y="-358682"/>
            <a:ext cx="2969682" cy="1462568"/>
          </a:xfrm>
          <a:custGeom>
            <a:avLst/>
            <a:gdLst/>
            <a:ahLst/>
            <a:cxnLst/>
            <a:rect r="r" b="b" t="t" l="l"/>
            <a:pathLst>
              <a:path h="1462568" w="2969682">
                <a:moveTo>
                  <a:pt x="0" y="0"/>
                </a:moveTo>
                <a:lnTo>
                  <a:pt x="2969681" y="0"/>
                </a:lnTo>
                <a:lnTo>
                  <a:pt x="2969681" y="1462569"/>
                </a:lnTo>
                <a:lnTo>
                  <a:pt x="0" y="14625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96345" y="5732650"/>
            <a:ext cx="1306070" cy="11685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05"/>
              </a:lnSpc>
            </a:pPr>
            <a:r>
              <a:rPr lang="en-US" sz="8505" b="true">
                <a:solidFill>
                  <a:srgbClr val="B54B19"/>
                </a:solidFill>
                <a:latin typeface="Arial Bold"/>
                <a:ea typeface="Arial Bold"/>
                <a:cs typeface="Arial Bold"/>
                <a:sym typeface="Arial Bold"/>
              </a:rPr>
              <a:t>02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610618" y="614549"/>
            <a:ext cx="13066764" cy="17712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35"/>
              </a:lnSpc>
            </a:pPr>
            <a:r>
              <a:rPr lang="en-US" b="true" sz="673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DESIGNING EFFECTIVE SLI</a:t>
            </a:r>
            <a:r>
              <a:rPr lang="en-US" b="true" sz="673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DES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41446" y="5608825"/>
            <a:ext cx="11321325" cy="4434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375"/>
              </a:lnSpc>
            </a:pPr>
            <a:r>
              <a:rPr lang="en-US" sz="29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Use visuals to simplify complexity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02415" y="6121590"/>
            <a:ext cx="10429230" cy="399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46"/>
              </a:lnSpc>
            </a:pPr>
            <a:r>
              <a:rPr lang="en-US" sz="26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diagrams instead of long explanations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440376"/>
            <a:ext cx="18808932" cy="4072639"/>
            <a:chOff x="0" y="0"/>
            <a:chExt cx="25078576" cy="5430186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>
              <a:alphaModFix amt="25000"/>
            </a:blip>
            <a:srcRect l="0" t="7618" r="0" b="57781"/>
            <a:stretch>
              <a:fillRect/>
            </a:stretch>
          </p:blipFill>
          <p:spPr>
            <a:xfrm flipH="false" flipV="false">
              <a:off x="0" y="0"/>
              <a:ext cx="25078576" cy="5430186"/>
            </a:xfrm>
            <a:prstGeom prst="rect">
              <a:avLst/>
            </a:prstGeom>
          </p:spPr>
        </p:pic>
      </p:grpSp>
      <p:sp>
        <p:nvSpPr>
          <p:cNvPr name="Freeform 4" id="4"/>
          <p:cNvSpPr/>
          <p:nvPr/>
        </p:nvSpPr>
        <p:spPr>
          <a:xfrm flipH="false" flipV="false" rot="0">
            <a:off x="-786483" y="8441738"/>
            <a:ext cx="4027353" cy="2000252"/>
          </a:xfrm>
          <a:custGeom>
            <a:avLst/>
            <a:gdLst/>
            <a:ahLst/>
            <a:cxnLst/>
            <a:rect r="r" b="b" t="t" l="l"/>
            <a:pathLst>
              <a:path h="2000252" w="4027353">
                <a:moveTo>
                  <a:pt x="0" y="0"/>
                </a:moveTo>
                <a:lnTo>
                  <a:pt x="4027353" y="0"/>
                </a:lnTo>
                <a:lnTo>
                  <a:pt x="4027353" y="2000252"/>
                </a:lnTo>
                <a:lnTo>
                  <a:pt x="0" y="20002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2547806">
            <a:off x="-5049308" y="-2612339"/>
            <a:ext cx="10769366" cy="7793105"/>
          </a:xfrm>
          <a:custGeom>
            <a:avLst/>
            <a:gdLst/>
            <a:ahLst/>
            <a:cxnLst/>
            <a:rect r="r" b="b" t="t" l="l"/>
            <a:pathLst>
              <a:path h="7793105" w="10769366">
                <a:moveTo>
                  <a:pt x="0" y="0"/>
                </a:moveTo>
                <a:lnTo>
                  <a:pt x="10769366" y="0"/>
                </a:lnTo>
                <a:lnTo>
                  <a:pt x="10769366" y="7793105"/>
                </a:lnTo>
                <a:lnTo>
                  <a:pt x="0" y="779310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335375" y="4900798"/>
            <a:ext cx="13268472" cy="5235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5"/>
              </a:lnSpc>
            </a:pPr>
            <a:r>
              <a:rPr lang="en-US" sz="3735" b="true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V</a:t>
            </a:r>
            <a:r>
              <a:rPr lang="en-US" b="true" sz="3735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ISUAL COMMUNICATION MATTERS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3344686">
            <a:off x="12204000" y="-1891491"/>
            <a:ext cx="10769366" cy="7793105"/>
          </a:xfrm>
          <a:custGeom>
            <a:avLst/>
            <a:gdLst/>
            <a:ahLst/>
            <a:cxnLst/>
            <a:rect r="r" b="b" t="t" l="l"/>
            <a:pathLst>
              <a:path h="7793105" w="10769366">
                <a:moveTo>
                  <a:pt x="0" y="0"/>
                </a:moveTo>
                <a:lnTo>
                  <a:pt x="10769366" y="0"/>
                </a:lnTo>
                <a:lnTo>
                  <a:pt x="10769366" y="7793105"/>
                </a:lnTo>
                <a:lnTo>
                  <a:pt x="0" y="779310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930863">
            <a:off x="3622277" y="-358682"/>
            <a:ext cx="2969682" cy="1462568"/>
          </a:xfrm>
          <a:custGeom>
            <a:avLst/>
            <a:gdLst/>
            <a:ahLst/>
            <a:cxnLst/>
            <a:rect r="r" b="b" t="t" l="l"/>
            <a:pathLst>
              <a:path h="1462568" w="2969682">
                <a:moveTo>
                  <a:pt x="0" y="0"/>
                </a:moveTo>
                <a:lnTo>
                  <a:pt x="2969681" y="0"/>
                </a:lnTo>
                <a:lnTo>
                  <a:pt x="2969681" y="1462569"/>
                </a:lnTo>
                <a:lnTo>
                  <a:pt x="0" y="14625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96345" y="5732650"/>
            <a:ext cx="1306070" cy="11685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05"/>
              </a:lnSpc>
            </a:pPr>
            <a:r>
              <a:rPr lang="en-US" sz="8505" b="true">
                <a:solidFill>
                  <a:srgbClr val="B54B19"/>
                </a:solidFill>
                <a:latin typeface="Arial Bold"/>
                <a:ea typeface="Arial Bold"/>
                <a:cs typeface="Arial Bold"/>
                <a:sym typeface="Arial Bold"/>
              </a:rPr>
              <a:t>03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610618" y="614549"/>
            <a:ext cx="13066764" cy="17712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35"/>
              </a:lnSpc>
            </a:pPr>
            <a:r>
              <a:rPr lang="en-US" b="true" sz="673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DESIGNING EFFECTIVE SLI</a:t>
            </a:r>
            <a:r>
              <a:rPr lang="en-US" b="true" sz="673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DES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41446" y="5608825"/>
            <a:ext cx="11321325" cy="4434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375"/>
              </a:lnSpc>
            </a:pPr>
            <a:r>
              <a:rPr lang="en-US" sz="29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Avoid overcrowded slides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02415" y="6121590"/>
            <a:ext cx="10429230" cy="399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46"/>
              </a:lnSpc>
            </a:pPr>
            <a:r>
              <a:rPr lang="en-US" sz="26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too many tables reduce clarity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0317" y="0"/>
            <a:ext cx="19046234" cy="3993729"/>
            <a:chOff x="0" y="0"/>
            <a:chExt cx="25394978" cy="5324972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>
              <a:alphaModFix amt="18999"/>
            </a:blip>
            <a:srcRect l="0" t="21509" r="0" b="47037"/>
            <a:stretch>
              <a:fillRect/>
            </a:stretch>
          </p:blipFill>
          <p:spPr>
            <a:xfrm flipH="false" flipV="false">
              <a:off x="0" y="0"/>
              <a:ext cx="25394978" cy="5324972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-277611" y="3993729"/>
            <a:ext cx="1308443" cy="1013867"/>
            <a:chOff x="0" y="0"/>
            <a:chExt cx="344610" cy="26702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44610" cy="267027"/>
            </a:xfrm>
            <a:custGeom>
              <a:avLst/>
              <a:gdLst/>
              <a:ahLst/>
              <a:cxnLst/>
              <a:rect r="r" b="b" t="t" l="l"/>
              <a:pathLst>
                <a:path h="267027" w="344610">
                  <a:moveTo>
                    <a:pt x="0" y="0"/>
                  </a:moveTo>
                  <a:lnTo>
                    <a:pt x="344610" y="0"/>
                  </a:lnTo>
                  <a:lnTo>
                    <a:pt x="344610" y="267027"/>
                  </a:lnTo>
                  <a:lnTo>
                    <a:pt x="0" y="26702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344610" cy="30512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7" id="7"/>
          <p:cNvSpPr/>
          <p:nvPr/>
        </p:nvSpPr>
        <p:spPr>
          <a:xfrm flipV="true">
            <a:off x="1142324" y="8074785"/>
            <a:ext cx="9883099" cy="1905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17258835" y="3993729"/>
            <a:ext cx="1308443" cy="1013867"/>
            <a:chOff x="0" y="0"/>
            <a:chExt cx="344610" cy="26702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44610" cy="267027"/>
            </a:xfrm>
            <a:custGeom>
              <a:avLst/>
              <a:gdLst/>
              <a:ahLst/>
              <a:cxnLst/>
              <a:rect r="r" b="b" t="t" l="l"/>
              <a:pathLst>
                <a:path h="267027" w="344610">
                  <a:moveTo>
                    <a:pt x="0" y="0"/>
                  </a:moveTo>
                  <a:lnTo>
                    <a:pt x="344610" y="0"/>
                  </a:lnTo>
                  <a:lnTo>
                    <a:pt x="344610" y="267027"/>
                  </a:lnTo>
                  <a:lnTo>
                    <a:pt x="0" y="26702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44610" cy="30512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5400000">
            <a:off x="5897510" y="5840712"/>
            <a:ext cx="805160" cy="654863"/>
          </a:xfrm>
          <a:custGeom>
            <a:avLst/>
            <a:gdLst/>
            <a:ahLst/>
            <a:cxnLst/>
            <a:rect r="r" b="b" t="t" l="l"/>
            <a:pathLst>
              <a:path h="654863" w="805160">
                <a:moveTo>
                  <a:pt x="0" y="0"/>
                </a:moveTo>
                <a:lnTo>
                  <a:pt x="805160" y="0"/>
                </a:lnTo>
                <a:lnTo>
                  <a:pt x="805160" y="654864"/>
                </a:lnTo>
                <a:lnTo>
                  <a:pt x="0" y="65486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05742">
            <a:off x="14138333" y="-850799"/>
            <a:ext cx="5011889" cy="5695328"/>
          </a:xfrm>
          <a:custGeom>
            <a:avLst/>
            <a:gdLst/>
            <a:ahLst/>
            <a:cxnLst/>
            <a:rect r="r" b="b" t="t" l="l"/>
            <a:pathLst>
              <a:path h="5695328" w="5011889">
                <a:moveTo>
                  <a:pt x="0" y="0"/>
                </a:moveTo>
                <a:lnTo>
                  <a:pt x="5011889" y="0"/>
                </a:lnTo>
                <a:lnTo>
                  <a:pt x="5011889" y="5695328"/>
                </a:lnTo>
                <a:lnTo>
                  <a:pt x="0" y="56953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506833" y="4170823"/>
            <a:ext cx="15274334" cy="7358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46"/>
              </a:lnSpc>
            </a:pPr>
            <a:r>
              <a:rPr lang="en-US" b="true" sz="5346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MAKING NUMBERS</a:t>
            </a:r>
            <a:r>
              <a:rPr lang="en-US" b="true" sz="5346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UNDERSTANDABLE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326592" y="539016"/>
            <a:ext cx="11634815" cy="33270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76"/>
              </a:lnSpc>
            </a:pPr>
            <a:r>
              <a:rPr lang="en-US" b="true" sz="6965">
                <a:solidFill>
                  <a:srgbClr val="FEDF57"/>
                </a:solidFill>
                <a:latin typeface="Arial Bold"/>
                <a:ea typeface="Arial Bold"/>
                <a:cs typeface="Arial Bold"/>
                <a:sym typeface="Arial Bold"/>
              </a:rPr>
              <a:t>PRESENTING QUANTITAT</a:t>
            </a:r>
            <a:r>
              <a:rPr lang="en-US" b="true" sz="6965">
                <a:solidFill>
                  <a:srgbClr val="FEDF57"/>
                </a:solidFill>
                <a:latin typeface="Arial Bold"/>
                <a:ea typeface="Arial Bold"/>
                <a:cs typeface="Arial Bold"/>
                <a:sym typeface="Arial Bold"/>
              </a:rPr>
              <a:t>IVE RESEARCH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3605321">
            <a:off x="16194232" y="-314289"/>
            <a:ext cx="1173870" cy="1040342"/>
          </a:xfrm>
          <a:custGeom>
            <a:avLst/>
            <a:gdLst/>
            <a:ahLst/>
            <a:cxnLst/>
            <a:rect r="r" b="b" t="t" l="l"/>
            <a:pathLst>
              <a:path h="1040342" w="1173870">
                <a:moveTo>
                  <a:pt x="0" y="0"/>
                </a:moveTo>
                <a:lnTo>
                  <a:pt x="1173870" y="0"/>
                </a:lnTo>
                <a:lnTo>
                  <a:pt x="1173870" y="1040342"/>
                </a:lnTo>
                <a:lnTo>
                  <a:pt x="0" y="104034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123706">
            <a:off x="-161372" y="-314289"/>
            <a:ext cx="1173870" cy="1040342"/>
          </a:xfrm>
          <a:custGeom>
            <a:avLst/>
            <a:gdLst/>
            <a:ahLst/>
            <a:cxnLst/>
            <a:rect r="r" b="b" t="t" l="l"/>
            <a:pathLst>
              <a:path h="1040342" w="1173870">
                <a:moveTo>
                  <a:pt x="0" y="0"/>
                </a:moveTo>
                <a:lnTo>
                  <a:pt x="1173869" y="0"/>
                </a:lnTo>
                <a:lnTo>
                  <a:pt x="1173869" y="1040342"/>
                </a:lnTo>
                <a:lnTo>
                  <a:pt x="0" y="104034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028700" y="6799324"/>
            <a:ext cx="10542781" cy="521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45"/>
              </a:lnSpc>
            </a:pPr>
            <a:r>
              <a:rPr lang="en-US" sz="34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Focus on key relationships, not all statistics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42287" y="7425773"/>
            <a:ext cx="10429230" cy="401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46"/>
              </a:lnSpc>
            </a:pPr>
            <a:r>
              <a:rPr lang="en-US" sz="26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show the main path rather than the full output table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0317" y="0"/>
            <a:ext cx="19046234" cy="3993729"/>
            <a:chOff x="0" y="0"/>
            <a:chExt cx="25394978" cy="5324972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>
              <a:alphaModFix amt="18999"/>
            </a:blip>
            <a:srcRect l="0" t="21509" r="0" b="47037"/>
            <a:stretch>
              <a:fillRect/>
            </a:stretch>
          </p:blipFill>
          <p:spPr>
            <a:xfrm flipH="false" flipV="false">
              <a:off x="0" y="0"/>
              <a:ext cx="25394978" cy="5324972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-277611" y="3993729"/>
            <a:ext cx="1308443" cy="1013867"/>
            <a:chOff x="0" y="0"/>
            <a:chExt cx="344610" cy="26702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44610" cy="267027"/>
            </a:xfrm>
            <a:custGeom>
              <a:avLst/>
              <a:gdLst/>
              <a:ahLst/>
              <a:cxnLst/>
              <a:rect r="r" b="b" t="t" l="l"/>
              <a:pathLst>
                <a:path h="267027" w="344610">
                  <a:moveTo>
                    <a:pt x="0" y="0"/>
                  </a:moveTo>
                  <a:lnTo>
                    <a:pt x="344610" y="0"/>
                  </a:lnTo>
                  <a:lnTo>
                    <a:pt x="344610" y="267027"/>
                  </a:lnTo>
                  <a:lnTo>
                    <a:pt x="0" y="26702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344610" cy="30512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7" id="7"/>
          <p:cNvSpPr/>
          <p:nvPr/>
        </p:nvSpPr>
        <p:spPr>
          <a:xfrm flipV="true">
            <a:off x="1142324" y="8074785"/>
            <a:ext cx="9883099" cy="1905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17258835" y="3993729"/>
            <a:ext cx="1308443" cy="1013867"/>
            <a:chOff x="0" y="0"/>
            <a:chExt cx="344610" cy="26702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44610" cy="267027"/>
            </a:xfrm>
            <a:custGeom>
              <a:avLst/>
              <a:gdLst/>
              <a:ahLst/>
              <a:cxnLst/>
              <a:rect r="r" b="b" t="t" l="l"/>
              <a:pathLst>
                <a:path h="267027" w="344610">
                  <a:moveTo>
                    <a:pt x="0" y="0"/>
                  </a:moveTo>
                  <a:lnTo>
                    <a:pt x="344610" y="0"/>
                  </a:lnTo>
                  <a:lnTo>
                    <a:pt x="344610" y="267027"/>
                  </a:lnTo>
                  <a:lnTo>
                    <a:pt x="0" y="26702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44610" cy="30512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5400000">
            <a:off x="5897510" y="5840712"/>
            <a:ext cx="805160" cy="654863"/>
          </a:xfrm>
          <a:custGeom>
            <a:avLst/>
            <a:gdLst/>
            <a:ahLst/>
            <a:cxnLst/>
            <a:rect r="r" b="b" t="t" l="l"/>
            <a:pathLst>
              <a:path h="654863" w="805160">
                <a:moveTo>
                  <a:pt x="0" y="0"/>
                </a:moveTo>
                <a:lnTo>
                  <a:pt x="805160" y="0"/>
                </a:lnTo>
                <a:lnTo>
                  <a:pt x="805160" y="654864"/>
                </a:lnTo>
                <a:lnTo>
                  <a:pt x="0" y="65486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05742">
            <a:off x="14138333" y="-850799"/>
            <a:ext cx="5011889" cy="5695328"/>
          </a:xfrm>
          <a:custGeom>
            <a:avLst/>
            <a:gdLst/>
            <a:ahLst/>
            <a:cxnLst/>
            <a:rect r="r" b="b" t="t" l="l"/>
            <a:pathLst>
              <a:path h="5695328" w="5011889">
                <a:moveTo>
                  <a:pt x="0" y="0"/>
                </a:moveTo>
                <a:lnTo>
                  <a:pt x="5011889" y="0"/>
                </a:lnTo>
                <a:lnTo>
                  <a:pt x="5011889" y="5695328"/>
                </a:lnTo>
                <a:lnTo>
                  <a:pt x="0" y="56953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506833" y="4170823"/>
            <a:ext cx="15274334" cy="7358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46"/>
              </a:lnSpc>
            </a:pPr>
            <a:r>
              <a:rPr lang="en-US" b="true" sz="5346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MAKING NUMBERS</a:t>
            </a:r>
            <a:r>
              <a:rPr lang="en-US" b="true" sz="5346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UNDERSTANDABLE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326592" y="539016"/>
            <a:ext cx="11634815" cy="33270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76"/>
              </a:lnSpc>
            </a:pPr>
            <a:r>
              <a:rPr lang="en-US" b="true" sz="6965">
                <a:solidFill>
                  <a:srgbClr val="FEDF57"/>
                </a:solidFill>
                <a:latin typeface="Arial Bold"/>
                <a:ea typeface="Arial Bold"/>
                <a:cs typeface="Arial Bold"/>
                <a:sym typeface="Arial Bold"/>
              </a:rPr>
              <a:t>PRESENTING QUANTITAT</a:t>
            </a:r>
            <a:r>
              <a:rPr lang="en-US" b="true" sz="6965">
                <a:solidFill>
                  <a:srgbClr val="FEDF57"/>
                </a:solidFill>
                <a:latin typeface="Arial Bold"/>
                <a:ea typeface="Arial Bold"/>
                <a:cs typeface="Arial Bold"/>
                <a:sym typeface="Arial Bold"/>
              </a:rPr>
              <a:t>IVE RESEARCH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3605321">
            <a:off x="16194232" y="-314289"/>
            <a:ext cx="1173870" cy="1040342"/>
          </a:xfrm>
          <a:custGeom>
            <a:avLst/>
            <a:gdLst/>
            <a:ahLst/>
            <a:cxnLst/>
            <a:rect r="r" b="b" t="t" l="l"/>
            <a:pathLst>
              <a:path h="1040342" w="1173870">
                <a:moveTo>
                  <a:pt x="0" y="0"/>
                </a:moveTo>
                <a:lnTo>
                  <a:pt x="1173870" y="0"/>
                </a:lnTo>
                <a:lnTo>
                  <a:pt x="1173870" y="1040342"/>
                </a:lnTo>
                <a:lnTo>
                  <a:pt x="0" y="104034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123706">
            <a:off x="-161372" y="-314289"/>
            <a:ext cx="1173870" cy="1040342"/>
          </a:xfrm>
          <a:custGeom>
            <a:avLst/>
            <a:gdLst/>
            <a:ahLst/>
            <a:cxnLst/>
            <a:rect r="r" b="b" t="t" l="l"/>
            <a:pathLst>
              <a:path h="1040342" w="1173870">
                <a:moveTo>
                  <a:pt x="0" y="0"/>
                </a:moveTo>
                <a:lnTo>
                  <a:pt x="1173869" y="0"/>
                </a:lnTo>
                <a:lnTo>
                  <a:pt x="1173869" y="1040342"/>
                </a:lnTo>
                <a:lnTo>
                  <a:pt x="0" y="104034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028700" y="6799324"/>
            <a:ext cx="10542781" cy="521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45"/>
              </a:lnSpc>
            </a:pPr>
            <a:r>
              <a:rPr lang="en-US" sz="34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Explain meaning, not just numbers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42287" y="7425773"/>
            <a:ext cx="10429230" cy="401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46"/>
              </a:lnSpc>
            </a:pPr>
            <a:r>
              <a:rPr lang="en-US" sz="26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translate coefficients into substantive interpretation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0317" y="0"/>
            <a:ext cx="19046234" cy="3993729"/>
            <a:chOff x="0" y="0"/>
            <a:chExt cx="25394978" cy="5324972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>
              <a:alphaModFix amt="18999"/>
            </a:blip>
            <a:srcRect l="0" t="21509" r="0" b="47037"/>
            <a:stretch>
              <a:fillRect/>
            </a:stretch>
          </p:blipFill>
          <p:spPr>
            <a:xfrm flipH="false" flipV="false">
              <a:off x="0" y="0"/>
              <a:ext cx="25394978" cy="5324972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-277611" y="3993729"/>
            <a:ext cx="1308443" cy="1013867"/>
            <a:chOff x="0" y="0"/>
            <a:chExt cx="344610" cy="26702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44610" cy="267027"/>
            </a:xfrm>
            <a:custGeom>
              <a:avLst/>
              <a:gdLst/>
              <a:ahLst/>
              <a:cxnLst/>
              <a:rect r="r" b="b" t="t" l="l"/>
              <a:pathLst>
                <a:path h="267027" w="344610">
                  <a:moveTo>
                    <a:pt x="0" y="0"/>
                  </a:moveTo>
                  <a:lnTo>
                    <a:pt x="344610" y="0"/>
                  </a:lnTo>
                  <a:lnTo>
                    <a:pt x="344610" y="267027"/>
                  </a:lnTo>
                  <a:lnTo>
                    <a:pt x="0" y="26702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344610" cy="30512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7" id="7"/>
          <p:cNvSpPr/>
          <p:nvPr/>
        </p:nvSpPr>
        <p:spPr>
          <a:xfrm flipV="true">
            <a:off x="1142324" y="8074785"/>
            <a:ext cx="9883099" cy="1905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17258835" y="3993729"/>
            <a:ext cx="1308443" cy="1013867"/>
            <a:chOff x="0" y="0"/>
            <a:chExt cx="344610" cy="26702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44610" cy="267027"/>
            </a:xfrm>
            <a:custGeom>
              <a:avLst/>
              <a:gdLst/>
              <a:ahLst/>
              <a:cxnLst/>
              <a:rect r="r" b="b" t="t" l="l"/>
              <a:pathLst>
                <a:path h="267027" w="344610">
                  <a:moveTo>
                    <a:pt x="0" y="0"/>
                  </a:moveTo>
                  <a:lnTo>
                    <a:pt x="344610" y="0"/>
                  </a:lnTo>
                  <a:lnTo>
                    <a:pt x="344610" y="267027"/>
                  </a:lnTo>
                  <a:lnTo>
                    <a:pt x="0" y="26702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44610" cy="30512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5400000">
            <a:off x="5897510" y="5840712"/>
            <a:ext cx="805160" cy="654863"/>
          </a:xfrm>
          <a:custGeom>
            <a:avLst/>
            <a:gdLst/>
            <a:ahLst/>
            <a:cxnLst/>
            <a:rect r="r" b="b" t="t" l="l"/>
            <a:pathLst>
              <a:path h="654863" w="805160">
                <a:moveTo>
                  <a:pt x="0" y="0"/>
                </a:moveTo>
                <a:lnTo>
                  <a:pt x="805160" y="0"/>
                </a:lnTo>
                <a:lnTo>
                  <a:pt x="805160" y="654864"/>
                </a:lnTo>
                <a:lnTo>
                  <a:pt x="0" y="65486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05742">
            <a:off x="14138333" y="-850799"/>
            <a:ext cx="5011889" cy="5695328"/>
          </a:xfrm>
          <a:custGeom>
            <a:avLst/>
            <a:gdLst/>
            <a:ahLst/>
            <a:cxnLst/>
            <a:rect r="r" b="b" t="t" l="l"/>
            <a:pathLst>
              <a:path h="5695328" w="5011889">
                <a:moveTo>
                  <a:pt x="0" y="0"/>
                </a:moveTo>
                <a:lnTo>
                  <a:pt x="5011889" y="0"/>
                </a:lnTo>
                <a:lnTo>
                  <a:pt x="5011889" y="5695328"/>
                </a:lnTo>
                <a:lnTo>
                  <a:pt x="0" y="56953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506833" y="4170823"/>
            <a:ext cx="15274334" cy="7358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46"/>
              </a:lnSpc>
            </a:pPr>
            <a:r>
              <a:rPr lang="en-US" b="true" sz="5346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MAKING NUMBERS</a:t>
            </a:r>
            <a:r>
              <a:rPr lang="en-US" b="true" sz="5346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UNDERSTANDABLE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326592" y="539016"/>
            <a:ext cx="11634815" cy="33270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76"/>
              </a:lnSpc>
            </a:pPr>
            <a:r>
              <a:rPr lang="en-US" b="true" sz="6965">
                <a:solidFill>
                  <a:srgbClr val="FEDF57"/>
                </a:solidFill>
                <a:latin typeface="Arial Bold"/>
                <a:ea typeface="Arial Bold"/>
                <a:cs typeface="Arial Bold"/>
                <a:sym typeface="Arial Bold"/>
              </a:rPr>
              <a:t>PRESENTING QUANTITAT</a:t>
            </a:r>
            <a:r>
              <a:rPr lang="en-US" b="true" sz="6965">
                <a:solidFill>
                  <a:srgbClr val="FEDF57"/>
                </a:solidFill>
                <a:latin typeface="Arial Bold"/>
                <a:ea typeface="Arial Bold"/>
                <a:cs typeface="Arial Bold"/>
                <a:sym typeface="Arial Bold"/>
              </a:rPr>
              <a:t>IVE RESEARCH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3605321">
            <a:off x="16194232" y="-314289"/>
            <a:ext cx="1173870" cy="1040342"/>
          </a:xfrm>
          <a:custGeom>
            <a:avLst/>
            <a:gdLst/>
            <a:ahLst/>
            <a:cxnLst/>
            <a:rect r="r" b="b" t="t" l="l"/>
            <a:pathLst>
              <a:path h="1040342" w="1173870">
                <a:moveTo>
                  <a:pt x="0" y="0"/>
                </a:moveTo>
                <a:lnTo>
                  <a:pt x="1173870" y="0"/>
                </a:lnTo>
                <a:lnTo>
                  <a:pt x="1173870" y="1040342"/>
                </a:lnTo>
                <a:lnTo>
                  <a:pt x="0" y="104034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123706">
            <a:off x="-161372" y="-314289"/>
            <a:ext cx="1173870" cy="1040342"/>
          </a:xfrm>
          <a:custGeom>
            <a:avLst/>
            <a:gdLst/>
            <a:ahLst/>
            <a:cxnLst/>
            <a:rect r="r" b="b" t="t" l="l"/>
            <a:pathLst>
              <a:path h="1040342" w="1173870">
                <a:moveTo>
                  <a:pt x="0" y="0"/>
                </a:moveTo>
                <a:lnTo>
                  <a:pt x="1173869" y="0"/>
                </a:lnTo>
                <a:lnTo>
                  <a:pt x="1173869" y="1040342"/>
                </a:lnTo>
                <a:lnTo>
                  <a:pt x="0" y="104034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028700" y="6799324"/>
            <a:ext cx="10542781" cy="521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45"/>
              </a:lnSpc>
            </a:pPr>
            <a:r>
              <a:rPr lang="en-US" sz="34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Use simple visuals for models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42287" y="7425773"/>
            <a:ext cx="10429230" cy="401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46"/>
              </a:lnSpc>
            </a:pPr>
            <a:r>
              <a:rPr lang="en-US" sz="26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arrows, effect signs, or concise path diagrams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8229670" y="245202"/>
            <a:ext cx="1828659" cy="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-884949" y="2929621"/>
            <a:ext cx="7816670" cy="7816670"/>
            <a:chOff x="0" y="0"/>
            <a:chExt cx="13716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716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13716000">
                  <a:moveTo>
                    <a:pt x="6858000" y="0"/>
                  </a:moveTo>
                  <a:cubicBezTo>
                    <a:pt x="3070431" y="0"/>
                    <a:pt x="0" y="3070431"/>
                    <a:pt x="0" y="6858000"/>
                  </a:cubicBezTo>
                  <a:cubicBezTo>
                    <a:pt x="0" y="10645569"/>
                    <a:pt x="3070431" y="13716000"/>
                    <a:pt x="6858000" y="13716000"/>
                  </a:cubicBezTo>
                  <a:cubicBezTo>
                    <a:pt x="10645569" y="13716000"/>
                    <a:pt x="13716000" y="10645569"/>
                    <a:pt x="13716000" y="6858000"/>
                  </a:cubicBezTo>
                  <a:cubicBezTo>
                    <a:pt x="13716000" y="3070431"/>
                    <a:pt x="10645569" y="0"/>
                    <a:pt x="685800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3738437" y="605762"/>
            <a:ext cx="10811125" cy="1338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81"/>
              </a:lnSpc>
            </a:pPr>
            <a:r>
              <a:rPr lang="en-US" b="true" sz="50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PR</a:t>
            </a:r>
            <a:r>
              <a:rPr lang="en-US" b="true" sz="50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ESENTING QUALITATIVE RESEARCH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660953" y="4431366"/>
            <a:ext cx="1123477" cy="1107672"/>
            <a:chOff x="0" y="0"/>
            <a:chExt cx="1497970" cy="147689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79971"/>
              <a:ext cx="1497959" cy="1316953"/>
              <a:chOff x="0" y="0"/>
              <a:chExt cx="322474" cy="28350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22474" cy="283508"/>
              </a:xfrm>
              <a:custGeom>
                <a:avLst/>
                <a:gdLst/>
                <a:ahLst/>
                <a:cxnLst/>
                <a:rect r="r" b="b" t="t" l="l"/>
                <a:pathLst>
                  <a:path h="283508" w="322474">
                    <a:moveTo>
                      <a:pt x="0" y="0"/>
                    </a:moveTo>
                    <a:lnTo>
                      <a:pt x="322474" y="0"/>
                    </a:lnTo>
                    <a:lnTo>
                      <a:pt x="322474" y="283508"/>
                    </a:lnTo>
                    <a:lnTo>
                      <a:pt x="0" y="283508"/>
                    </a:ln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9525"/>
                <a:ext cx="322474" cy="2739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99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13049" y="-171450"/>
              <a:ext cx="1484920" cy="16483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42"/>
                </a:lnSpc>
              </a:pPr>
              <a:r>
                <a:rPr lang="en-US" b="true" sz="7316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01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7667936" y="3774171"/>
            <a:ext cx="9887028" cy="420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65"/>
              </a:lnSpc>
            </a:pPr>
            <a:r>
              <a:rPr lang="en-US" b="true" sz="306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FROM NARRATIVE TO INSIGHT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3753" y="2809606"/>
            <a:ext cx="1334479" cy="23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09"/>
              </a:lnSpc>
            </a:pPr>
            <a:r>
              <a:rPr lang="en-US" sz="1500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Source: Canva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902270" y="4634712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Highlight themes, not transcripts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902270" y="5034151"/>
            <a:ext cx="8652694" cy="31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show the thematic structure rather than long interview text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8229670" y="245202"/>
            <a:ext cx="1828659" cy="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-884949" y="2929621"/>
            <a:ext cx="7816670" cy="7816670"/>
            <a:chOff x="0" y="0"/>
            <a:chExt cx="13716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716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13716000">
                  <a:moveTo>
                    <a:pt x="6858000" y="0"/>
                  </a:moveTo>
                  <a:cubicBezTo>
                    <a:pt x="3070431" y="0"/>
                    <a:pt x="0" y="3070431"/>
                    <a:pt x="0" y="6858000"/>
                  </a:cubicBezTo>
                  <a:cubicBezTo>
                    <a:pt x="0" y="10645569"/>
                    <a:pt x="3070431" y="13716000"/>
                    <a:pt x="6858000" y="13716000"/>
                  </a:cubicBezTo>
                  <a:cubicBezTo>
                    <a:pt x="10645569" y="13716000"/>
                    <a:pt x="13716000" y="10645569"/>
                    <a:pt x="13716000" y="6858000"/>
                  </a:cubicBezTo>
                  <a:cubicBezTo>
                    <a:pt x="13716000" y="3070431"/>
                    <a:pt x="10645569" y="0"/>
                    <a:pt x="685800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3738437" y="605762"/>
            <a:ext cx="10811125" cy="1338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81"/>
              </a:lnSpc>
            </a:pPr>
            <a:r>
              <a:rPr lang="en-US" b="true" sz="50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PR</a:t>
            </a:r>
            <a:r>
              <a:rPr lang="en-US" b="true" sz="50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ESENTING QUALITATIVE RESEARCH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667936" y="4309065"/>
            <a:ext cx="1123469" cy="1107672"/>
            <a:chOff x="0" y="0"/>
            <a:chExt cx="1497959" cy="147689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497959" cy="1316953"/>
              <a:chOff x="0" y="0"/>
              <a:chExt cx="322474" cy="28350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22474" cy="283508"/>
              </a:xfrm>
              <a:custGeom>
                <a:avLst/>
                <a:gdLst/>
                <a:ahLst/>
                <a:cxnLst/>
                <a:rect r="r" b="b" t="t" l="l"/>
                <a:pathLst>
                  <a:path h="283508" w="322474">
                    <a:moveTo>
                      <a:pt x="0" y="0"/>
                    </a:moveTo>
                    <a:lnTo>
                      <a:pt x="322474" y="0"/>
                    </a:lnTo>
                    <a:lnTo>
                      <a:pt x="322474" y="283508"/>
                    </a:lnTo>
                    <a:lnTo>
                      <a:pt x="0" y="283508"/>
                    </a:ln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9525"/>
                <a:ext cx="322474" cy="2739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99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13038" y="-171450"/>
              <a:ext cx="1484920" cy="16483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42"/>
                </a:lnSpc>
              </a:pPr>
              <a:r>
                <a:rPr lang="en-US" b="true" sz="7316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02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7667936" y="3774171"/>
            <a:ext cx="9887028" cy="420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65"/>
              </a:lnSpc>
            </a:pPr>
            <a:r>
              <a:rPr lang="en-US" b="true" sz="306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FROM NARRATIVE TO INSIGHT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3753" y="2809606"/>
            <a:ext cx="1334479" cy="23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09"/>
              </a:lnSpc>
            </a:pPr>
            <a:r>
              <a:rPr lang="en-US" sz="1500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Source: Canva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895295" y="4318590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Use quotes selectively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895295" y="4717582"/>
            <a:ext cx="8652694" cy="60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one powerful quotation can support a theme better than many weak excerpts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8229670" y="245202"/>
            <a:ext cx="1828659" cy="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-884949" y="2929621"/>
            <a:ext cx="7816670" cy="7816670"/>
            <a:chOff x="0" y="0"/>
            <a:chExt cx="13716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716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13716000">
                  <a:moveTo>
                    <a:pt x="6858000" y="0"/>
                  </a:moveTo>
                  <a:cubicBezTo>
                    <a:pt x="3070431" y="0"/>
                    <a:pt x="0" y="3070431"/>
                    <a:pt x="0" y="6858000"/>
                  </a:cubicBezTo>
                  <a:cubicBezTo>
                    <a:pt x="0" y="10645569"/>
                    <a:pt x="3070431" y="13716000"/>
                    <a:pt x="6858000" y="13716000"/>
                  </a:cubicBezTo>
                  <a:cubicBezTo>
                    <a:pt x="10645569" y="13716000"/>
                    <a:pt x="13716000" y="10645569"/>
                    <a:pt x="13716000" y="6858000"/>
                  </a:cubicBezTo>
                  <a:cubicBezTo>
                    <a:pt x="13716000" y="3070431"/>
                    <a:pt x="10645569" y="0"/>
                    <a:pt x="685800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3738437" y="605762"/>
            <a:ext cx="10811125" cy="1338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81"/>
              </a:lnSpc>
            </a:pPr>
            <a:r>
              <a:rPr lang="en-US" b="true" sz="50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PR</a:t>
            </a:r>
            <a:r>
              <a:rPr lang="en-US" b="true" sz="50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ESENTING QUALITATIVE RESEARCH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660953" y="4431366"/>
            <a:ext cx="1123477" cy="1107672"/>
            <a:chOff x="0" y="0"/>
            <a:chExt cx="1497970" cy="147689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79971"/>
              <a:ext cx="1497959" cy="1316953"/>
              <a:chOff x="0" y="0"/>
              <a:chExt cx="322474" cy="28350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22474" cy="283508"/>
              </a:xfrm>
              <a:custGeom>
                <a:avLst/>
                <a:gdLst/>
                <a:ahLst/>
                <a:cxnLst/>
                <a:rect r="r" b="b" t="t" l="l"/>
                <a:pathLst>
                  <a:path h="283508" w="322474">
                    <a:moveTo>
                      <a:pt x="0" y="0"/>
                    </a:moveTo>
                    <a:lnTo>
                      <a:pt x="322474" y="0"/>
                    </a:lnTo>
                    <a:lnTo>
                      <a:pt x="322474" y="283508"/>
                    </a:lnTo>
                    <a:lnTo>
                      <a:pt x="0" y="283508"/>
                    </a:ln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9525"/>
                <a:ext cx="322474" cy="2739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99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13049" y="-171450"/>
              <a:ext cx="1484920" cy="16483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42"/>
                </a:lnSpc>
              </a:pPr>
              <a:r>
                <a:rPr lang="en-US" b="true" sz="7316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03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7667936" y="3774171"/>
            <a:ext cx="9887028" cy="420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65"/>
              </a:lnSpc>
            </a:pPr>
            <a:r>
              <a:rPr lang="en-US" b="true" sz="306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FROM NARRATIVE TO INSIGHT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3753" y="2809606"/>
            <a:ext cx="1334479" cy="23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09"/>
              </a:lnSpc>
            </a:pPr>
            <a:r>
              <a:rPr lang="en-US" sz="1500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Source: Canva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902270" y="4487075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Explain patterns and meaning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902270" y="4886514"/>
            <a:ext cx="8652694" cy="60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show how participant accounts reveal process, tension, or identity work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802531" y="5423768"/>
            <a:ext cx="1056546" cy="1056546"/>
            <a:chOff x="0" y="0"/>
            <a:chExt cx="278267" cy="2782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8267" cy="278267"/>
            </a:xfrm>
            <a:custGeom>
              <a:avLst/>
              <a:gdLst/>
              <a:ahLst/>
              <a:cxnLst/>
              <a:rect r="r" b="b" t="t" l="l"/>
              <a:pathLst>
                <a:path h="278267" w="278267">
                  <a:moveTo>
                    <a:pt x="0" y="0"/>
                  </a:moveTo>
                  <a:lnTo>
                    <a:pt x="278267" y="0"/>
                  </a:lnTo>
                  <a:lnTo>
                    <a:pt x="278267" y="278267"/>
                  </a:lnTo>
                  <a:lnTo>
                    <a:pt x="0" y="27826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78267" cy="3163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255562" y="3833559"/>
            <a:ext cx="1123477" cy="1107672"/>
            <a:chOff x="0" y="0"/>
            <a:chExt cx="1497970" cy="1476896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79971"/>
              <a:ext cx="1497959" cy="1316953"/>
              <a:chOff x="0" y="0"/>
              <a:chExt cx="322474" cy="283508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322474" cy="283508"/>
              </a:xfrm>
              <a:custGeom>
                <a:avLst/>
                <a:gdLst/>
                <a:ahLst/>
                <a:cxnLst/>
                <a:rect r="r" b="b" t="t" l="l"/>
                <a:pathLst>
                  <a:path h="283508" w="322474">
                    <a:moveTo>
                      <a:pt x="0" y="0"/>
                    </a:moveTo>
                    <a:lnTo>
                      <a:pt x="322474" y="0"/>
                    </a:lnTo>
                    <a:lnTo>
                      <a:pt x="322474" y="283508"/>
                    </a:lnTo>
                    <a:lnTo>
                      <a:pt x="0" y="283508"/>
                    </a:ln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9525"/>
                <a:ext cx="322474" cy="2739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999"/>
                  </a:lnSpc>
                </a:pPr>
              </a:p>
            </p:txBody>
          </p:sp>
        </p:grpSp>
        <p:sp>
          <p:nvSpPr>
            <p:cNvPr name="TextBox 9" id="9"/>
            <p:cNvSpPr txBox="true"/>
            <p:nvPr/>
          </p:nvSpPr>
          <p:spPr>
            <a:xfrm rot="0">
              <a:off x="13049" y="-171450"/>
              <a:ext cx="1484920" cy="16483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42"/>
                </a:lnSpc>
              </a:pPr>
              <a:r>
                <a:rPr lang="en-US" b="true" sz="7316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01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734330" y="359971"/>
            <a:ext cx="13684499" cy="15922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60"/>
              </a:lnSpc>
            </a:pPr>
            <a:r>
              <a:rPr lang="en-US" b="true" sz="606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TIME MANAGEM</a:t>
            </a:r>
            <a:r>
              <a:rPr lang="en-US" b="true" sz="606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ENT IN PRESENTATION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255562" y="3044731"/>
            <a:ext cx="10590820" cy="5415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063"/>
              </a:lnSpc>
            </a:pPr>
            <a:r>
              <a:rPr lang="en-US" b="true" sz="356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LESS IS MORE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-2294440" y="3887024"/>
            <a:ext cx="8853547" cy="4197728"/>
            <a:chOff x="0" y="0"/>
            <a:chExt cx="11804729" cy="5596971"/>
          </a:xfrm>
        </p:grpSpPr>
        <p:pic>
          <p:nvPicPr>
            <p:cNvPr name="Picture 13" id="13"/>
            <p:cNvPicPr>
              <a:picLocks noChangeAspect="true"/>
            </p:cNvPicPr>
            <p:nvPr/>
          </p:nvPicPr>
          <p:blipFill>
            <a:blip r:embed="rId2"/>
            <a:srcRect l="0" t="28247" r="0" b="588"/>
            <a:stretch>
              <a:fillRect/>
            </a:stretch>
          </p:blipFill>
          <p:spPr>
            <a:xfrm flipH="false" flipV="false">
              <a:off x="0" y="0"/>
              <a:ext cx="11804729" cy="5596971"/>
            </a:xfrm>
            <a:prstGeom prst="rect">
              <a:avLst/>
            </a:prstGeom>
          </p:spPr>
        </p:pic>
      </p:grpSp>
      <p:sp>
        <p:nvSpPr>
          <p:cNvPr name="TextBox 14" id="14"/>
          <p:cNvSpPr txBox="true"/>
          <p:nvPr/>
        </p:nvSpPr>
        <p:spPr>
          <a:xfrm rot="0">
            <a:off x="73040" y="8132377"/>
            <a:ext cx="9269802" cy="149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149"/>
              </a:lnSpc>
            </a:pPr>
            <a:r>
              <a:rPr lang="en-US" sz="9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source: https://share.google/OgNp52sR38PNBB0Ev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576580" y="3892625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Time constraints require prioritization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576580" y="4285351"/>
            <a:ext cx="8652694" cy="60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.g., a 10-minute presentation cannot contain every detail of a 30-page paper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802531" y="5423768"/>
            <a:ext cx="1056546" cy="1056546"/>
            <a:chOff x="0" y="0"/>
            <a:chExt cx="278267" cy="2782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8267" cy="278267"/>
            </a:xfrm>
            <a:custGeom>
              <a:avLst/>
              <a:gdLst/>
              <a:ahLst/>
              <a:cxnLst/>
              <a:rect r="r" b="b" t="t" l="l"/>
              <a:pathLst>
                <a:path h="278267" w="278267">
                  <a:moveTo>
                    <a:pt x="0" y="0"/>
                  </a:moveTo>
                  <a:lnTo>
                    <a:pt x="278267" y="0"/>
                  </a:lnTo>
                  <a:lnTo>
                    <a:pt x="278267" y="278267"/>
                  </a:lnTo>
                  <a:lnTo>
                    <a:pt x="0" y="27826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78267" cy="3163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734330" y="359971"/>
            <a:ext cx="13684499" cy="15922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60"/>
              </a:lnSpc>
            </a:pPr>
            <a:r>
              <a:rPr lang="en-US" b="true" sz="606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TIME MANAGEM</a:t>
            </a:r>
            <a:r>
              <a:rPr lang="en-US" b="true" sz="606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ENT IN PRESENTATION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7255562" y="3044731"/>
            <a:ext cx="10590820" cy="5415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063"/>
              </a:lnSpc>
            </a:pPr>
            <a:r>
              <a:rPr lang="en-US" b="true" sz="356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LESS IS MORE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7255562" y="3901100"/>
            <a:ext cx="1123469" cy="987715"/>
            <a:chOff x="0" y="0"/>
            <a:chExt cx="322474" cy="28350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22474" cy="283508"/>
            </a:xfrm>
            <a:custGeom>
              <a:avLst/>
              <a:gdLst/>
              <a:ahLst/>
              <a:cxnLst/>
              <a:rect r="r" b="b" t="t" l="l"/>
              <a:pathLst>
                <a:path h="283508" w="322474">
                  <a:moveTo>
                    <a:pt x="0" y="0"/>
                  </a:moveTo>
                  <a:lnTo>
                    <a:pt x="322474" y="0"/>
                  </a:lnTo>
                  <a:lnTo>
                    <a:pt x="322474" y="283508"/>
                  </a:lnTo>
                  <a:lnTo>
                    <a:pt x="0" y="283508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9525"/>
              <a:ext cx="322474" cy="273983"/>
            </a:xfrm>
            <a:prstGeom prst="rect">
              <a:avLst/>
            </a:prstGeom>
          </p:spPr>
          <p:txBody>
            <a:bodyPr anchor="ctr" rtlCol="false" tIns="46613" lIns="46613" bIns="46613" rIns="46613"/>
            <a:lstStyle/>
            <a:p>
              <a:pPr algn="ctr">
                <a:lnSpc>
                  <a:spcPts val="299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7255562" y="3705552"/>
            <a:ext cx="1113690" cy="12791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242"/>
              </a:lnSpc>
            </a:pPr>
            <a:r>
              <a:rPr lang="en-US" b="true" sz="7316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02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-2294440" y="3887024"/>
            <a:ext cx="8853547" cy="4197728"/>
            <a:chOff x="0" y="0"/>
            <a:chExt cx="11804729" cy="5596971"/>
          </a:xfrm>
        </p:grpSpPr>
        <p:pic>
          <p:nvPicPr>
            <p:cNvPr name="Picture 12" id="12"/>
            <p:cNvPicPr>
              <a:picLocks noChangeAspect="true"/>
            </p:cNvPicPr>
            <p:nvPr/>
          </p:nvPicPr>
          <p:blipFill>
            <a:blip r:embed="rId2"/>
            <a:srcRect l="0" t="28247" r="0" b="588"/>
            <a:stretch>
              <a:fillRect/>
            </a:stretch>
          </p:blipFill>
          <p:spPr>
            <a:xfrm flipH="false" flipV="false">
              <a:off x="0" y="0"/>
              <a:ext cx="11804729" cy="5596971"/>
            </a:xfrm>
            <a:prstGeom prst="rect">
              <a:avLst/>
            </a:prstGeom>
          </p:spPr>
        </p:pic>
      </p:grpSp>
      <p:sp>
        <p:nvSpPr>
          <p:cNvPr name="TextBox 13" id="13"/>
          <p:cNvSpPr txBox="true"/>
          <p:nvPr/>
        </p:nvSpPr>
        <p:spPr>
          <a:xfrm rot="0">
            <a:off x="73040" y="8132377"/>
            <a:ext cx="9269802" cy="149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149"/>
              </a:lnSpc>
            </a:pPr>
            <a:r>
              <a:rPr lang="en-US" sz="9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source: https://share.google/OgNp52sR38PNBB0Ev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606606" y="3734942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Focus on core contribution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606606" y="4430838"/>
            <a:ext cx="8652694" cy="31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identify the one message the audience must remember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802531" y="5423768"/>
            <a:ext cx="1056546" cy="1056546"/>
            <a:chOff x="0" y="0"/>
            <a:chExt cx="278267" cy="2782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8267" cy="278267"/>
            </a:xfrm>
            <a:custGeom>
              <a:avLst/>
              <a:gdLst/>
              <a:ahLst/>
              <a:cxnLst/>
              <a:rect r="r" b="b" t="t" l="l"/>
              <a:pathLst>
                <a:path h="278267" w="278267">
                  <a:moveTo>
                    <a:pt x="0" y="0"/>
                  </a:moveTo>
                  <a:lnTo>
                    <a:pt x="278267" y="0"/>
                  </a:lnTo>
                  <a:lnTo>
                    <a:pt x="278267" y="278267"/>
                  </a:lnTo>
                  <a:lnTo>
                    <a:pt x="0" y="27826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78267" cy="3163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255562" y="3833559"/>
            <a:ext cx="1123477" cy="1107672"/>
            <a:chOff x="0" y="0"/>
            <a:chExt cx="1497970" cy="1476896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79971"/>
              <a:ext cx="1497959" cy="1316953"/>
              <a:chOff x="0" y="0"/>
              <a:chExt cx="322474" cy="283508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322474" cy="283508"/>
              </a:xfrm>
              <a:custGeom>
                <a:avLst/>
                <a:gdLst/>
                <a:ahLst/>
                <a:cxnLst/>
                <a:rect r="r" b="b" t="t" l="l"/>
                <a:pathLst>
                  <a:path h="283508" w="322474">
                    <a:moveTo>
                      <a:pt x="0" y="0"/>
                    </a:moveTo>
                    <a:lnTo>
                      <a:pt x="322474" y="0"/>
                    </a:lnTo>
                    <a:lnTo>
                      <a:pt x="322474" y="283508"/>
                    </a:lnTo>
                    <a:lnTo>
                      <a:pt x="0" y="283508"/>
                    </a:ln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9525"/>
                <a:ext cx="322474" cy="2739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999"/>
                  </a:lnSpc>
                </a:pPr>
              </a:p>
            </p:txBody>
          </p:sp>
        </p:grpSp>
        <p:sp>
          <p:nvSpPr>
            <p:cNvPr name="TextBox 9" id="9"/>
            <p:cNvSpPr txBox="true"/>
            <p:nvPr/>
          </p:nvSpPr>
          <p:spPr>
            <a:xfrm rot="0">
              <a:off x="13049" y="-171450"/>
              <a:ext cx="1484920" cy="16483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42"/>
                </a:lnSpc>
              </a:pPr>
              <a:r>
                <a:rPr lang="en-US" b="true" sz="7316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03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734330" y="359971"/>
            <a:ext cx="13684499" cy="15922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60"/>
              </a:lnSpc>
            </a:pPr>
            <a:r>
              <a:rPr lang="en-US" b="true" sz="606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TIME MANAGEM</a:t>
            </a:r>
            <a:r>
              <a:rPr lang="en-US" b="true" sz="606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ENT IN PRESENTATION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255562" y="3044731"/>
            <a:ext cx="10590820" cy="5415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063"/>
              </a:lnSpc>
            </a:pPr>
            <a:r>
              <a:rPr lang="en-US" b="true" sz="356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LESS IS MORE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-2294440" y="3887024"/>
            <a:ext cx="8853547" cy="4197728"/>
            <a:chOff x="0" y="0"/>
            <a:chExt cx="11804729" cy="5596971"/>
          </a:xfrm>
        </p:grpSpPr>
        <p:pic>
          <p:nvPicPr>
            <p:cNvPr name="Picture 13" id="13"/>
            <p:cNvPicPr>
              <a:picLocks noChangeAspect="true"/>
            </p:cNvPicPr>
            <p:nvPr/>
          </p:nvPicPr>
          <p:blipFill>
            <a:blip r:embed="rId2"/>
            <a:srcRect l="0" t="28247" r="0" b="588"/>
            <a:stretch>
              <a:fillRect/>
            </a:stretch>
          </p:blipFill>
          <p:spPr>
            <a:xfrm flipH="false" flipV="false">
              <a:off x="0" y="0"/>
              <a:ext cx="11804729" cy="5596971"/>
            </a:xfrm>
            <a:prstGeom prst="rect">
              <a:avLst/>
            </a:prstGeom>
          </p:spPr>
        </p:pic>
      </p:grpSp>
      <p:sp>
        <p:nvSpPr>
          <p:cNvPr name="TextBox 14" id="14"/>
          <p:cNvSpPr txBox="true"/>
          <p:nvPr/>
        </p:nvSpPr>
        <p:spPr>
          <a:xfrm rot="0">
            <a:off x="73040" y="8132377"/>
            <a:ext cx="9269802" cy="149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149"/>
              </a:lnSpc>
            </a:pPr>
            <a:r>
              <a:rPr lang="en-US" sz="9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source: https://share.google/OgNp52sR38PNBB0Ev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576580" y="3892625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Avoid overloading slides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576580" y="4285351"/>
            <a:ext cx="8652694" cy="60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fewer slides with stronger messages are better than many slides with weak focus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802531" y="5423768"/>
            <a:ext cx="1056546" cy="1056546"/>
            <a:chOff x="0" y="0"/>
            <a:chExt cx="278267" cy="2782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8267" cy="278267"/>
            </a:xfrm>
            <a:custGeom>
              <a:avLst/>
              <a:gdLst/>
              <a:ahLst/>
              <a:cxnLst/>
              <a:rect r="r" b="b" t="t" l="l"/>
              <a:pathLst>
                <a:path h="278267" w="278267">
                  <a:moveTo>
                    <a:pt x="0" y="0"/>
                  </a:moveTo>
                  <a:lnTo>
                    <a:pt x="278267" y="0"/>
                  </a:lnTo>
                  <a:lnTo>
                    <a:pt x="278267" y="278267"/>
                  </a:lnTo>
                  <a:lnTo>
                    <a:pt x="0" y="27826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78267" cy="3163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6865956" y="4811739"/>
            <a:ext cx="1321018" cy="1302434"/>
            <a:chOff x="0" y="0"/>
            <a:chExt cx="1761358" cy="1736578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94033"/>
              <a:ext cx="1761345" cy="1548513"/>
              <a:chOff x="0" y="0"/>
              <a:chExt cx="322474" cy="283508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322474" cy="283508"/>
              </a:xfrm>
              <a:custGeom>
                <a:avLst/>
                <a:gdLst/>
                <a:ahLst/>
                <a:cxnLst/>
                <a:rect r="r" b="b" t="t" l="l"/>
                <a:pathLst>
                  <a:path h="283508" w="322474">
                    <a:moveTo>
                      <a:pt x="0" y="0"/>
                    </a:moveTo>
                    <a:lnTo>
                      <a:pt x="322474" y="0"/>
                    </a:lnTo>
                    <a:lnTo>
                      <a:pt x="322474" y="283508"/>
                    </a:lnTo>
                    <a:lnTo>
                      <a:pt x="0" y="283508"/>
                    </a:ln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9525"/>
                <a:ext cx="322474" cy="2739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999"/>
                  </a:lnSpc>
                </a:pPr>
              </a:p>
            </p:txBody>
          </p:sp>
        </p:grpSp>
        <p:sp>
          <p:nvSpPr>
            <p:cNvPr name="TextBox 9" id="9"/>
            <p:cNvSpPr txBox="true"/>
            <p:nvPr/>
          </p:nvSpPr>
          <p:spPr>
            <a:xfrm rot="0">
              <a:off x="15344" y="-200025"/>
              <a:ext cx="1746014" cy="193660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2043"/>
                </a:lnSpc>
              </a:pPr>
              <a:r>
                <a:rPr lang="en-US" b="true" sz="8602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01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119011" y="774320"/>
            <a:ext cx="16049978" cy="784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60"/>
              </a:lnSpc>
            </a:pPr>
            <a:r>
              <a:rPr lang="en-US" b="true" sz="576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HANDLING QUESTIONS</a:t>
            </a:r>
            <a:r>
              <a:rPr lang="en-US" b="true" sz="576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 AND DISCUSSION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865956" y="4029303"/>
            <a:ext cx="10976326" cy="5610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130"/>
              </a:lnSpc>
            </a:pPr>
            <a:r>
              <a:rPr lang="en-US" b="true" sz="3622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ENGAGING WITH THE AUDIENCE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-2292390" y="3648642"/>
            <a:ext cx="8853547" cy="4197728"/>
            <a:chOff x="0" y="0"/>
            <a:chExt cx="11804729" cy="5596971"/>
          </a:xfrm>
        </p:grpSpPr>
        <p:pic>
          <p:nvPicPr>
            <p:cNvPr name="Picture 13" id="13"/>
            <p:cNvPicPr>
              <a:picLocks noChangeAspect="true"/>
            </p:cNvPicPr>
            <p:nvPr/>
          </p:nvPicPr>
          <p:blipFill>
            <a:blip r:embed="rId2"/>
            <a:srcRect l="0" t="28247" r="0" b="588"/>
            <a:stretch>
              <a:fillRect/>
            </a:stretch>
          </p:blipFill>
          <p:spPr>
            <a:xfrm flipH="false" flipV="false">
              <a:off x="0" y="0"/>
              <a:ext cx="11804729" cy="5596971"/>
            </a:xfrm>
            <a:prstGeom prst="rect">
              <a:avLst/>
            </a:prstGeom>
          </p:spPr>
        </p:pic>
      </p:grpSp>
      <p:sp>
        <p:nvSpPr>
          <p:cNvPr name="TextBox 14" id="14"/>
          <p:cNvSpPr txBox="true"/>
          <p:nvPr/>
        </p:nvSpPr>
        <p:spPr>
          <a:xfrm rot="0">
            <a:off x="128052" y="7903520"/>
            <a:ext cx="9269802" cy="149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149"/>
              </a:lnSpc>
            </a:pPr>
            <a:r>
              <a:rPr lang="en-US" sz="9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source: https://share.google/OgNp52sR38PNBB0Ev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368224" y="5121113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Questions are part of academic dialogue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368224" y="5462955"/>
            <a:ext cx="8652694" cy="31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feedback helps refine the research argument)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802531" y="5423768"/>
            <a:ext cx="1056546" cy="1056546"/>
            <a:chOff x="0" y="0"/>
            <a:chExt cx="278267" cy="2782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8267" cy="278267"/>
            </a:xfrm>
            <a:custGeom>
              <a:avLst/>
              <a:gdLst/>
              <a:ahLst/>
              <a:cxnLst/>
              <a:rect r="r" b="b" t="t" l="l"/>
              <a:pathLst>
                <a:path h="278267" w="278267">
                  <a:moveTo>
                    <a:pt x="0" y="0"/>
                  </a:moveTo>
                  <a:lnTo>
                    <a:pt x="278267" y="0"/>
                  </a:lnTo>
                  <a:lnTo>
                    <a:pt x="278267" y="278267"/>
                  </a:lnTo>
                  <a:lnTo>
                    <a:pt x="0" y="27826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78267" cy="3163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6865956" y="4811739"/>
            <a:ext cx="1321018" cy="1302434"/>
            <a:chOff x="0" y="0"/>
            <a:chExt cx="1761358" cy="1736578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94033"/>
              <a:ext cx="1761345" cy="1548513"/>
              <a:chOff x="0" y="0"/>
              <a:chExt cx="322474" cy="283508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322474" cy="283508"/>
              </a:xfrm>
              <a:custGeom>
                <a:avLst/>
                <a:gdLst/>
                <a:ahLst/>
                <a:cxnLst/>
                <a:rect r="r" b="b" t="t" l="l"/>
                <a:pathLst>
                  <a:path h="283508" w="322474">
                    <a:moveTo>
                      <a:pt x="0" y="0"/>
                    </a:moveTo>
                    <a:lnTo>
                      <a:pt x="322474" y="0"/>
                    </a:lnTo>
                    <a:lnTo>
                      <a:pt x="322474" y="283508"/>
                    </a:lnTo>
                    <a:lnTo>
                      <a:pt x="0" y="283508"/>
                    </a:ln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9525"/>
                <a:ext cx="322474" cy="2739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999"/>
                  </a:lnSpc>
                </a:pPr>
              </a:p>
            </p:txBody>
          </p:sp>
        </p:grpSp>
        <p:sp>
          <p:nvSpPr>
            <p:cNvPr name="TextBox 9" id="9"/>
            <p:cNvSpPr txBox="true"/>
            <p:nvPr/>
          </p:nvSpPr>
          <p:spPr>
            <a:xfrm rot="0">
              <a:off x="15344" y="-200025"/>
              <a:ext cx="1746014" cy="193660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2043"/>
                </a:lnSpc>
              </a:pPr>
              <a:r>
                <a:rPr lang="en-US" b="true" sz="8602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02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119011" y="774320"/>
            <a:ext cx="16049978" cy="784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60"/>
              </a:lnSpc>
            </a:pPr>
            <a:r>
              <a:rPr lang="en-US" b="true" sz="576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HANDLING QUESTIONS</a:t>
            </a:r>
            <a:r>
              <a:rPr lang="en-US" b="true" sz="576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 AND DISCUSSION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865956" y="4029303"/>
            <a:ext cx="10976326" cy="5610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130"/>
              </a:lnSpc>
            </a:pPr>
            <a:r>
              <a:rPr lang="en-US" b="true" sz="3622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ENGAGING WITH THE AUDIENCE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-2292390" y="3648642"/>
            <a:ext cx="8853547" cy="4197728"/>
            <a:chOff x="0" y="0"/>
            <a:chExt cx="11804729" cy="5596971"/>
          </a:xfrm>
        </p:grpSpPr>
        <p:pic>
          <p:nvPicPr>
            <p:cNvPr name="Picture 13" id="13"/>
            <p:cNvPicPr>
              <a:picLocks noChangeAspect="true"/>
            </p:cNvPicPr>
            <p:nvPr/>
          </p:nvPicPr>
          <p:blipFill>
            <a:blip r:embed="rId2"/>
            <a:srcRect l="0" t="28247" r="0" b="588"/>
            <a:stretch>
              <a:fillRect/>
            </a:stretch>
          </p:blipFill>
          <p:spPr>
            <a:xfrm flipH="false" flipV="false">
              <a:off x="0" y="0"/>
              <a:ext cx="11804729" cy="5596971"/>
            </a:xfrm>
            <a:prstGeom prst="rect">
              <a:avLst/>
            </a:prstGeom>
          </p:spPr>
        </p:pic>
      </p:grpSp>
      <p:sp>
        <p:nvSpPr>
          <p:cNvPr name="TextBox 14" id="14"/>
          <p:cNvSpPr txBox="true"/>
          <p:nvPr/>
        </p:nvSpPr>
        <p:spPr>
          <a:xfrm rot="0">
            <a:off x="128052" y="7903520"/>
            <a:ext cx="9269802" cy="149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149"/>
              </a:lnSpc>
            </a:pPr>
            <a:r>
              <a:rPr lang="en-US" sz="9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source: https://share.google/OgNp52sR38PNBB0Ev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368224" y="5121113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Answer clearly and honestly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368224" y="5462955"/>
            <a:ext cx="8652694" cy="31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respond to the question asked rather than avoiding it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802531" y="5423768"/>
            <a:ext cx="1056546" cy="1056546"/>
            <a:chOff x="0" y="0"/>
            <a:chExt cx="278267" cy="2782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8267" cy="278267"/>
            </a:xfrm>
            <a:custGeom>
              <a:avLst/>
              <a:gdLst/>
              <a:ahLst/>
              <a:cxnLst/>
              <a:rect r="r" b="b" t="t" l="l"/>
              <a:pathLst>
                <a:path h="278267" w="278267">
                  <a:moveTo>
                    <a:pt x="0" y="0"/>
                  </a:moveTo>
                  <a:lnTo>
                    <a:pt x="278267" y="0"/>
                  </a:lnTo>
                  <a:lnTo>
                    <a:pt x="278267" y="278267"/>
                  </a:lnTo>
                  <a:lnTo>
                    <a:pt x="0" y="278267"/>
                  </a:lnTo>
                  <a:close/>
                </a:path>
              </a:pathLst>
            </a:custGeom>
            <a:solidFill>
              <a:srgbClr val="B1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78267" cy="3163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6865956" y="4811739"/>
            <a:ext cx="1321018" cy="1302434"/>
            <a:chOff x="0" y="0"/>
            <a:chExt cx="1761358" cy="1736578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94033"/>
              <a:ext cx="1761345" cy="1548513"/>
              <a:chOff x="0" y="0"/>
              <a:chExt cx="322474" cy="283508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322474" cy="283508"/>
              </a:xfrm>
              <a:custGeom>
                <a:avLst/>
                <a:gdLst/>
                <a:ahLst/>
                <a:cxnLst/>
                <a:rect r="r" b="b" t="t" l="l"/>
                <a:pathLst>
                  <a:path h="283508" w="322474">
                    <a:moveTo>
                      <a:pt x="0" y="0"/>
                    </a:moveTo>
                    <a:lnTo>
                      <a:pt x="322474" y="0"/>
                    </a:lnTo>
                    <a:lnTo>
                      <a:pt x="322474" y="283508"/>
                    </a:lnTo>
                    <a:lnTo>
                      <a:pt x="0" y="283508"/>
                    </a:ln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9525"/>
                <a:ext cx="322474" cy="2739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999"/>
                  </a:lnSpc>
                </a:pPr>
              </a:p>
            </p:txBody>
          </p:sp>
        </p:grpSp>
        <p:sp>
          <p:nvSpPr>
            <p:cNvPr name="TextBox 9" id="9"/>
            <p:cNvSpPr txBox="true"/>
            <p:nvPr/>
          </p:nvSpPr>
          <p:spPr>
            <a:xfrm rot="0">
              <a:off x="15344" y="-200025"/>
              <a:ext cx="1746014" cy="193660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2043"/>
                </a:lnSpc>
              </a:pPr>
              <a:r>
                <a:rPr lang="en-US" b="true" sz="8602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03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119011" y="774320"/>
            <a:ext cx="16049978" cy="784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60"/>
              </a:lnSpc>
            </a:pPr>
            <a:r>
              <a:rPr lang="en-US" b="true" sz="576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HANDLING QUESTIONS</a:t>
            </a:r>
            <a:r>
              <a:rPr lang="en-US" b="true" sz="576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 AND DISCUSSION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865956" y="4029303"/>
            <a:ext cx="10976326" cy="5610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130"/>
              </a:lnSpc>
            </a:pPr>
            <a:r>
              <a:rPr lang="en-US" b="true" sz="3622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ENGAGING WITH THE AUDIENCE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-2292390" y="3648642"/>
            <a:ext cx="8853547" cy="4197728"/>
            <a:chOff x="0" y="0"/>
            <a:chExt cx="11804729" cy="5596971"/>
          </a:xfrm>
        </p:grpSpPr>
        <p:pic>
          <p:nvPicPr>
            <p:cNvPr name="Picture 13" id="13"/>
            <p:cNvPicPr>
              <a:picLocks noChangeAspect="true"/>
            </p:cNvPicPr>
            <p:nvPr/>
          </p:nvPicPr>
          <p:blipFill>
            <a:blip r:embed="rId2"/>
            <a:srcRect l="0" t="28247" r="0" b="588"/>
            <a:stretch>
              <a:fillRect/>
            </a:stretch>
          </p:blipFill>
          <p:spPr>
            <a:xfrm flipH="false" flipV="false">
              <a:off x="0" y="0"/>
              <a:ext cx="11804729" cy="5596971"/>
            </a:xfrm>
            <a:prstGeom prst="rect">
              <a:avLst/>
            </a:prstGeom>
          </p:spPr>
        </p:pic>
      </p:grpSp>
      <p:sp>
        <p:nvSpPr>
          <p:cNvPr name="TextBox 14" id="14"/>
          <p:cNvSpPr txBox="true"/>
          <p:nvPr/>
        </p:nvSpPr>
        <p:spPr>
          <a:xfrm rot="0">
            <a:off x="128052" y="7903520"/>
            <a:ext cx="9269802" cy="149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149"/>
              </a:lnSpc>
            </a:pPr>
            <a:r>
              <a:rPr lang="en-US" sz="9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source: https://share.google/OgNp52sR38PNBB0Ev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368224" y="5121113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Admit limitations when necessary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368224" y="5462955"/>
            <a:ext cx="8652694" cy="31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acknowledge what the study cannot claim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8229670" y="245202"/>
            <a:ext cx="1828659" cy="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-884949" y="2929621"/>
            <a:ext cx="7816670" cy="7816670"/>
            <a:chOff x="0" y="0"/>
            <a:chExt cx="13716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716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13716000">
                  <a:moveTo>
                    <a:pt x="6858000" y="0"/>
                  </a:moveTo>
                  <a:cubicBezTo>
                    <a:pt x="3070431" y="0"/>
                    <a:pt x="0" y="3070431"/>
                    <a:pt x="0" y="6858000"/>
                  </a:cubicBezTo>
                  <a:cubicBezTo>
                    <a:pt x="0" y="10645569"/>
                    <a:pt x="3070431" y="13716000"/>
                    <a:pt x="6858000" y="13716000"/>
                  </a:cubicBezTo>
                  <a:cubicBezTo>
                    <a:pt x="10645569" y="13716000"/>
                    <a:pt x="13716000" y="10645569"/>
                    <a:pt x="13716000" y="6858000"/>
                  </a:cubicBezTo>
                  <a:cubicBezTo>
                    <a:pt x="13716000" y="3070431"/>
                    <a:pt x="10645569" y="0"/>
                    <a:pt x="685800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391295" y="556527"/>
            <a:ext cx="15505410" cy="1844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81"/>
              </a:lnSpc>
            </a:pPr>
            <a:r>
              <a:rPr lang="en-US" b="true" sz="69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COMMO</a:t>
            </a:r>
            <a:r>
              <a:rPr lang="en-US" b="true" sz="69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N MISTAKES IN RESEARCH PRESENTATION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660953" y="4431366"/>
            <a:ext cx="1123477" cy="1107672"/>
            <a:chOff x="0" y="0"/>
            <a:chExt cx="1497970" cy="147689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79971"/>
              <a:ext cx="1497959" cy="1316953"/>
              <a:chOff x="0" y="0"/>
              <a:chExt cx="322474" cy="28350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22474" cy="283508"/>
              </a:xfrm>
              <a:custGeom>
                <a:avLst/>
                <a:gdLst/>
                <a:ahLst/>
                <a:cxnLst/>
                <a:rect r="r" b="b" t="t" l="l"/>
                <a:pathLst>
                  <a:path h="283508" w="322474">
                    <a:moveTo>
                      <a:pt x="0" y="0"/>
                    </a:moveTo>
                    <a:lnTo>
                      <a:pt x="322474" y="0"/>
                    </a:lnTo>
                    <a:lnTo>
                      <a:pt x="322474" y="283508"/>
                    </a:lnTo>
                    <a:lnTo>
                      <a:pt x="0" y="283508"/>
                    </a:ln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9525"/>
                <a:ext cx="322474" cy="2739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99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13049" y="-171450"/>
              <a:ext cx="1484920" cy="16483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42"/>
                </a:lnSpc>
              </a:pPr>
              <a:r>
                <a:rPr lang="en-US" b="true" sz="7316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01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7660961" y="3280999"/>
            <a:ext cx="10135733" cy="9598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665"/>
              </a:lnSpc>
            </a:pPr>
            <a:r>
              <a:rPr lang="en-US" b="true" sz="366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WHY STRONG RESEARCH CAN BE COMMUNICATED WEAKLY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3753" y="2809606"/>
            <a:ext cx="1334479" cy="23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09"/>
              </a:lnSpc>
            </a:pPr>
            <a:r>
              <a:rPr lang="en-US" sz="1500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Source: Canva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144000" y="4643360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Too much text on slides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144000" y="4987968"/>
            <a:ext cx="8652694" cy="31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paragraphs make audiences read instead of listen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8229670" y="245202"/>
            <a:ext cx="1828659" cy="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-884949" y="2929621"/>
            <a:ext cx="7816670" cy="7816670"/>
            <a:chOff x="0" y="0"/>
            <a:chExt cx="13716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716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13716000">
                  <a:moveTo>
                    <a:pt x="6858000" y="0"/>
                  </a:moveTo>
                  <a:cubicBezTo>
                    <a:pt x="3070431" y="0"/>
                    <a:pt x="0" y="3070431"/>
                    <a:pt x="0" y="6858000"/>
                  </a:cubicBezTo>
                  <a:cubicBezTo>
                    <a:pt x="0" y="10645569"/>
                    <a:pt x="3070431" y="13716000"/>
                    <a:pt x="6858000" y="13716000"/>
                  </a:cubicBezTo>
                  <a:cubicBezTo>
                    <a:pt x="10645569" y="13716000"/>
                    <a:pt x="13716000" y="10645569"/>
                    <a:pt x="13716000" y="6858000"/>
                  </a:cubicBezTo>
                  <a:cubicBezTo>
                    <a:pt x="13716000" y="3070431"/>
                    <a:pt x="10645569" y="0"/>
                    <a:pt x="685800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391295" y="556527"/>
            <a:ext cx="15505410" cy="1844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81"/>
              </a:lnSpc>
            </a:pPr>
            <a:r>
              <a:rPr lang="en-US" b="true" sz="69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COMMO</a:t>
            </a:r>
            <a:r>
              <a:rPr lang="en-US" b="true" sz="69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N MISTAKES IN RESEARCH PRESENTATION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660961" y="4589664"/>
            <a:ext cx="1123469" cy="1107672"/>
            <a:chOff x="0" y="0"/>
            <a:chExt cx="1497959" cy="147689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497959" cy="1316953"/>
              <a:chOff x="0" y="0"/>
              <a:chExt cx="322474" cy="28350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22474" cy="283508"/>
              </a:xfrm>
              <a:custGeom>
                <a:avLst/>
                <a:gdLst/>
                <a:ahLst/>
                <a:cxnLst/>
                <a:rect r="r" b="b" t="t" l="l"/>
                <a:pathLst>
                  <a:path h="283508" w="322474">
                    <a:moveTo>
                      <a:pt x="0" y="0"/>
                    </a:moveTo>
                    <a:lnTo>
                      <a:pt x="322474" y="0"/>
                    </a:lnTo>
                    <a:lnTo>
                      <a:pt x="322474" y="283508"/>
                    </a:lnTo>
                    <a:lnTo>
                      <a:pt x="0" y="283508"/>
                    </a:ln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9525"/>
                <a:ext cx="322474" cy="2739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99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13038" y="-171450"/>
              <a:ext cx="1484920" cy="16483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42"/>
                </a:lnSpc>
              </a:pPr>
              <a:r>
                <a:rPr lang="en-US" b="true" sz="7316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02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7660961" y="3280999"/>
            <a:ext cx="10135733" cy="9598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665"/>
              </a:lnSpc>
            </a:pPr>
            <a:r>
              <a:rPr lang="en-US" b="true" sz="366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WHY STRONG RESEARCH CAN BE COMMUNICATED WEAKLY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3753" y="2809606"/>
            <a:ext cx="1334479" cy="23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09"/>
              </a:lnSpc>
            </a:pPr>
            <a:r>
              <a:rPr lang="en-US" sz="1500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Source: Canva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144000" y="4749154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Reading instead of explaining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144000" y="5143500"/>
            <a:ext cx="8652694" cy="31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presenters lose authority when they simply read bullet points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8229670" y="245202"/>
            <a:ext cx="1828659" cy="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-884949" y="2929621"/>
            <a:ext cx="7816670" cy="7816670"/>
            <a:chOff x="0" y="0"/>
            <a:chExt cx="13716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716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13716000">
                  <a:moveTo>
                    <a:pt x="6858000" y="0"/>
                  </a:moveTo>
                  <a:cubicBezTo>
                    <a:pt x="3070431" y="0"/>
                    <a:pt x="0" y="3070431"/>
                    <a:pt x="0" y="6858000"/>
                  </a:cubicBezTo>
                  <a:cubicBezTo>
                    <a:pt x="0" y="10645569"/>
                    <a:pt x="3070431" y="13716000"/>
                    <a:pt x="6858000" y="13716000"/>
                  </a:cubicBezTo>
                  <a:cubicBezTo>
                    <a:pt x="10645569" y="13716000"/>
                    <a:pt x="13716000" y="10645569"/>
                    <a:pt x="13716000" y="6858000"/>
                  </a:cubicBezTo>
                  <a:cubicBezTo>
                    <a:pt x="13716000" y="3070431"/>
                    <a:pt x="10645569" y="0"/>
                    <a:pt x="685800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391295" y="556527"/>
            <a:ext cx="15505410" cy="1844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81"/>
              </a:lnSpc>
            </a:pPr>
            <a:r>
              <a:rPr lang="en-US" b="true" sz="69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COMMO</a:t>
            </a:r>
            <a:r>
              <a:rPr lang="en-US" b="true" sz="69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N MISTAKES IN RESEARCH PRESENTATION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660953" y="4431366"/>
            <a:ext cx="1123477" cy="1107672"/>
            <a:chOff x="0" y="0"/>
            <a:chExt cx="1497970" cy="147689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79971"/>
              <a:ext cx="1497959" cy="1316953"/>
              <a:chOff x="0" y="0"/>
              <a:chExt cx="322474" cy="28350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22474" cy="283508"/>
              </a:xfrm>
              <a:custGeom>
                <a:avLst/>
                <a:gdLst/>
                <a:ahLst/>
                <a:cxnLst/>
                <a:rect r="r" b="b" t="t" l="l"/>
                <a:pathLst>
                  <a:path h="283508" w="322474">
                    <a:moveTo>
                      <a:pt x="0" y="0"/>
                    </a:moveTo>
                    <a:lnTo>
                      <a:pt x="322474" y="0"/>
                    </a:lnTo>
                    <a:lnTo>
                      <a:pt x="322474" y="283508"/>
                    </a:lnTo>
                    <a:lnTo>
                      <a:pt x="0" y="283508"/>
                    </a:ln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9525"/>
                <a:ext cx="322474" cy="2739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99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13049" y="-171450"/>
              <a:ext cx="1484920" cy="16483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42"/>
                </a:lnSpc>
              </a:pPr>
              <a:r>
                <a:rPr lang="en-US" b="true" sz="7316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03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7660961" y="3280999"/>
            <a:ext cx="10135733" cy="9598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665"/>
              </a:lnSpc>
            </a:pPr>
            <a:r>
              <a:rPr lang="en-US" b="true" sz="366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WHY STRONG RESEARCH CAN BE COMMUNICATED WEAKLY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3753" y="2809606"/>
            <a:ext cx="1334479" cy="23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09"/>
              </a:lnSpc>
            </a:pPr>
            <a:r>
              <a:rPr lang="en-US" sz="1500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Source: Canva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144000" y="4514491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Lack of clear structure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144000" y="4859098"/>
            <a:ext cx="8652694" cy="60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audiences cannot follow the argument when sections are disconnected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8229670" y="245202"/>
            <a:ext cx="1828659" cy="0"/>
          </a:xfrm>
          <a:prstGeom prst="line">
            <a:avLst/>
          </a:prstGeom>
          <a:ln cap="flat" w="38100">
            <a:solidFill>
              <a:srgbClr val="B1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-884949" y="2929621"/>
            <a:ext cx="7816670" cy="7816670"/>
            <a:chOff x="0" y="0"/>
            <a:chExt cx="13716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716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13716000">
                  <a:moveTo>
                    <a:pt x="6858000" y="0"/>
                  </a:moveTo>
                  <a:cubicBezTo>
                    <a:pt x="3070431" y="0"/>
                    <a:pt x="0" y="3070431"/>
                    <a:pt x="0" y="6858000"/>
                  </a:cubicBezTo>
                  <a:cubicBezTo>
                    <a:pt x="0" y="10645569"/>
                    <a:pt x="3070431" y="13716000"/>
                    <a:pt x="6858000" y="13716000"/>
                  </a:cubicBezTo>
                  <a:cubicBezTo>
                    <a:pt x="10645569" y="13716000"/>
                    <a:pt x="13716000" y="10645569"/>
                    <a:pt x="13716000" y="6858000"/>
                  </a:cubicBezTo>
                  <a:cubicBezTo>
                    <a:pt x="13716000" y="3070431"/>
                    <a:pt x="10645569" y="0"/>
                    <a:pt x="685800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391295" y="556527"/>
            <a:ext cx="15505410" cy="1844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81"/>
              </a:lnSpc>
            </a:pPr>
            <a:r>
              <a:rPr lang="en-US" b="true" sz="69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COMMO</a:t>
            </a:r>
            <a:r>
              <a:rPr lang="en-US" b="true" sz="6981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N MISTAKES IN RESEARCH PRESENTATION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660961" y="4431366"/>
            <a:ext cx="1123469" cy="1107672"/>
            <a:chOff x="0" y="0"/>
            <a:chExt cx="1497959" cy="147689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497959" cy="1316953"/>
              <a:chOff x="0" y="0"/>
              <a:chExt cx="322474" cy="28350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22474" cy="283508"/>
              </a:xfrm>
              <a:custGeom>
                <a:avLst/>
                <a:gdLst/>
                <a:ahLst/>
                <a:cxnLst/>
                <a:rect r="r" b="b" t="t" l="l"/>
                <a:pathLst>
                  <a:path h="283508" w="322474">
                    <a:moveTo>
                      <a:pt x="0" y="0"/>
                    </a:moveTo>
                    <a:lnTo>
                      <a:pt x="322474" y="0"/>
                    </a:lnTo>
                    <a:lnTo>
                      <a:pt x="322474" y="283508"/>
                    </a:lnTo>
                    <a:lnTo>
                      <a:pt x="0" y="283508"/>
                    </a:lnTo>
                    <a:close/>
                  </a:path>
                </a:pathLst>
              </a:custGeom>
              <a:solidFill>
                <a:srgbClr val="B10000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9525"/>
                <a:ext cx="322474" cy="2739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99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13038" y="-171450"/>
              <a:ext cx="1484920" cy="16483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42"/>
                </a:lnSpc>
              </a:pPr>
              <a:r>
                <a:rPr lang="en-US" b="true" sz="7316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04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7660961" y="3280999"/>
            <a:ext cx="10135733" cy="9598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665"/>
              </a:lnSpc>
            </a:pPr>
            <a:r>
              <a:rPr lang="en-US" b="true" sz="366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WHY STRONG RESEARCH CAN BE COMMUNICATED WEAKLY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3753" y="2809606"/>
            <a:ext cx="1334479" cy="23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09"/>
              </a:lnSpc>
            </a:pPr>
            <a:r>
              <a:rPr lang="en-US" sz="1500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Source: Canva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144000" y="4440891"/>
            <a:ext cx="8652694" cy="341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691"/>
              </a:lnSpc>
            </a:pPr>
            <a:r>
              <a:rPr lang="en-US" sz="23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Overloading with technical details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144000" y="4782733"/>
            <a:ext cx="8652694" cy="60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excessive statistics or methodological jargon can obscure the contribution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79721" y="-1236028"/>
            <a:ext cx="21068492" cy="3659058"/>
            <a:chOff x="0" y="0"/>
            <a:chExt cx="5548903" cy="96370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548903" cy="963703"/>
            </a:xfrm>
            <a:custGeom>
              <a:avLst/>
              <a:gdLst/>
              <a:ahLst/>
              <a:cxnLst/>
              <a:rect r="r" b="b" t="t" l="l"/>
              <a:pathLst>
                <a:path h="963703" w="5548903">
                  <a:moveTo>
                    <a:pt x="0" y="0"/>
                  </a:moveTo>
                  <a:lnTo>
                    <a:pt x="5548903" y="0"/>
                  </a:lnTo>
                  <a:lnTo>
                    <a:pt x="5548903" y="963703"/>
                  </a:lnTo>
                  <a:lnTo>
                    <a:pt x="0" y="963703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548903" cy="1001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-997984" y="3272492"/>
            <a:ext cx="9827880" cy="1268583"/>
            <a:chOff x="0" y="0"/>
            <a:chExt cx="2588413" cy="33411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588413" cy="334112"/>
            </a:xfrm>
            <a:custGeom>
              <a:avLst/>
              <a:gdLst/>
              <a:ahLst/>
              <a:cxnLst/>
              <a:rect r="r" b="b" t="t" l="l"/>
              <a:pathLst>
                <a:path h="334112" w="2588413">
                  <a:moveTo>
                    <a:pt x="0" y="0"/>
                  </a:moveTo>
                  <a:lnTo>
                    <a:pt x="2588413" y="0"/>
                  </a:lnTo>
                  <a:lnTo>
                    <a:pt x="2588413" y="334112"/>
                  </a:lnTo>
                  <a:lnTo>
                    <a:pt x="0" y="334112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588413" cy="3722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8195219" y="3272492"/>
            <a:ext cx="1269354" cy="126935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61618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3818" lIns="43818" bIns="43818" rIns="43818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3654913">
            <a:off x="13717078" y="921213"/>
            <a:ext cx="7315200" cy="2394065"/>
          </a:xfrm>
          <a:custGeom>
            <a:avLst/>
            <a:gdLst/>
            <a:ahLst/>
            <a:cxnLst/>
            <a:rect r="r" b="b" t="t" l="l"/>
            <a:pathLst>
              <a:path h="2394065" w="7315200">
                <a:moveTo>
                  <a:pt x="0" y="0"/>
                </a:moveTo>
                <a:lnTo>
                  <a:pt x="7315200" y="0"/>
                </a:lnTo>
                <a:lnTo>
                  <a:pt x="7315200" y="2394065"/>
                </a:lnTo>
                <a:lnTo>
                  <a:pt x="0" y="23940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3010292" y="355119"/>
            <a:ext cx="717784" cy="1440807"/>
          </a:xfrm>
          <a:custGeom>
            <a:avLst/>
            <a:gdLst/>
            <a:ahLst/>
            <a:cxnLst/>
            <a:rect r="r" b="b" t="t" l="l"/>
            <a:pathLst>
              <a:path h="1440807" w="717784">
                <a:moveTo>
                  <a:pt x="0" y="0"/>
                </a:moveTo>
                <a:lnTo>
                  <a:pt x="717784" y="0"/>
                </a:lnTo>
                <a:lnTo>
                  <a:pt x="717784" y="1440807"/>
                </a:lnTo>
                <a:lnTo>
                  <a:pt x="0" y="144080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-867719" y="7016649"/>
            <a:ext cx="9827880" cy="1268583"/>
            <a:chOff x="0" y="0"/>
            <a:chExt cx="2588413" cy="33411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588413" cy="334112"/>
            </a:xfrm>
            <a:custGeom>
              <a:avLst/>
              <a:gdLst/>
              <a:ahLst/>
              <a:cxnLst/>
              <a:rect r="r" b="b" t="t" l="l"/>
              <a:pathLst>
                <a:path h="334112" w="2588413">
                  <a:moveTo>
                    <a:pt x="0" y="0"/>
                  </a:moveTo>
                  <a:lnTo>
                    <a:pt x="2588413" y="0"/>
                  </a:lnTo>
                  <a:lnTo>
                    <a:pt x="2588413" y="334112"/>
                  </a:lnTo>
                  <a:lnTo>
                    <a:pt x="0" y="334112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2588413" cy="3722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7735532" y="7015878"/>
            <a:ext cx="2188729" cy="1269354"/>
            <a:chOff x="0" y="0"/>
            <a:chExt cx="2918306" cy="1692472"/>
          </a:xfrm>
        </p:grpSpPr>
        <p:grpSp>
          <p:nvGrpSpPr>
            <p:cNvPr name="Group 17" id="17"/>
            <p:cNvGrpSpPr/>
            <p:nvPr/>
          </p:nvGrpSpPr>
          <p:grpSpPr>
            <a:xfrm rot="0">
              <a:off x="612917" y="0"/>
              <a:ext cx="1692472" cy="1692472"/>
              <a:chOff x="0" y="0"/>
              <a:chExt cx="812800" cy="812800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61618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43818" lIns="43818" bIns="43818" rIns="43818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0" id="20"/>
            <p:cNvSpPr txBox="true"/>
            <p:nvPr/>
          </p:nvSpPr>
          <p:spPr>
            <a:xfrm rot="0">
              <a:off x="0" y="152400"/>
              <a:ext cx="2918306" cy="13386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595"/>
                </a:lnSpc>
              </a:pPr>
              <a:r>
                <a:rPr lang="en-US" b="true" sz="6604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02</a:t>
              </a:r>
            </a:p>
          </p:txBody>
        </p:sp>
      </p:grpSp>
      <p:sp>
        <p:nvSpPr>
          <p:cNvPr name="Freeform 21" id="21"/>
          <p:cNvSpPr/>
          <p:nvPr/>
        </p:nvSpPr>
        <p:spPr>
          <a:xfrm flipH="false" flipV="false" rot="0">
            <a:off x="14843173" y="2901078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7735532" y="3387694"/>
            <a:ext cx="2188729" cy="10039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95"/>
              </a:lnSpc>
            </a:pPr>
            <a:r>
              <a:rPr lang="en-US" b="true" sz="6604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01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3855267" y="374169"/>
            <a:ext cx="9513917" cy="15652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1986"/>
              </a:lnSpc>
            </a:pPr>
            <a:r>
              <a:rPr lang="en-US" b="true" sz="10423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CONCLUSION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23804" y="4653238"/>
            <a:ext cx="9020196" cy="8996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89"/>
              </a:lnSpc>
            </a:pPr>
            <a:r>
              <a:rPr lang="en-US" sz="30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Research presentation is a skill of communication and persuasion 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23804" y="5664256"/>
            <a:ext cx="9020196" cy="821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160"/>
              </a:lnSpc>
            </a:pPr>
            <a:r>
              <a:rPr lang="en-US" sz="27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presenters must make the audience understand and trust the argument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23804" y="8285231"/>
            <a:ext cx="9020196" cy="4614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89"/>
              </a:lnSpc>
            </a:pPr>
            <a:r>
              <a:rPr lang="en-US" sz="30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Clarity and structure determine effectiveness 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23804" y="8847688"/>
            <a:ext cx="9020196" cy="821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160"/>
              </a:lnSpc>
            </a:pPr>
            <a:r>
              <a:rPr lang="en-US" sz="27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a clear flow helps audiences follow complex research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23804" y="2592991"/>
            <a:ext cx="12062549" cy="500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09"/>
              </a:lnSpc>
            </a:pPr>
            <a:r>
              <a:rPr lang="en-US" sz="3253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Research Presentation as Academic Communication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79721" y="-1236028"/>
            <a:ext cx="21068492" cy="3659058"/>
            <a:chOff x="0" y="0"/>
            <a:chExt cx="5548903" cy="96370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548903" cy="963703"/>
            </a:xfrm>
            <a:custGeom>
              <a:avLst/>
              <a:gdLst/>
              <a:ahLst/>
              <a:cxnLst/>
              <a:rect r="r" b="b" t="t" l="l"/>
              <a:pathLst>
                <a:path h="963703" w="5548903">
                  <a:moveTo>
                    <a:pt x="0" y="0"/>
                  </a:moveTo>
                  <a:lnTo>
                    <a:pt x="5548903" y="0"/>
                  </a:lnTo>
                  <a:lnTo>
                    <a:pt x="5548903" y="963703"/>
                  </a:lnTo>
                  <a:lnTo>
                    <a:pt x="0" y="963703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548903" cy="1001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-997984" y="3272492"/>
            <a:ext cx="9827880" cy="1268583"/>
            <a:chOff x="0" y="0"/>
            <a:chExt cx="2588413" cy="33411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588413" cy="334112"/>
            </a:xfrm>
            <a:custGeom>
              <a:avLst/>
              <a:gdLst/>
              <a:ahLst/>
              <a:cxnLst/>
              <a:rect r="r" b="b" t="t" l="l"/>
              <a:pathLst>
                <a:path h="334112" w="2588413">
                  <a:moveTo>
                    <a:pt x="0" y="0"/>
                  </a:moveTo>
                  <a:lnTo>
                    <a:pt x="2588413" y="0"/>
                  </a:lnTo>
                  <a:lnTo>
                    <a:pt x="2588413" y="334112"/>
                  </a:lnTo>
                  <a:lnTo>
                    <a:pt x="0" y="334112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588413" cy="3722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8195219" y="3272492"/>
            <a:ext cx="1269354" cy="126935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61618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3818" lIns="43818" bIns="43818" rIns="43818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3654913">
            <a:off x="13717078" y="921213"/>
            <a:ext cx="7315200" cy="2394065"/>
          </a:xfrm>
          <a:custGeom>
            <a:avLst/>
            <a:gdLst/>
            <a:ahLst/>
            <a:cxnLst/>
            <a:rect r="r" b="b" t="t" l="l"/>
            <a:pathLst>
              <a:path h="2394065" w="7315200">
                <a:moveTo>
                  <a:pt x="0" y="0"/>
                </a:moveTo>
                <a:lnTo>
                  <a:pt x="7315200" y="0"/>
                </a:lnTo>
                <a:lnTo>
                  <a:pt x="7315200" y="2394065"/>
                </a:lnTo>
                <a:lnTo>
                  <a:pt x="0" y="23940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3010292" y="355119"/>
            <a:ext cx="717784" cy="1440807"/>
          </a:xfrm>
          <a:custGeom>
            <a:avLst/>
            <a:gdLst/>
            <a:ahLst/>
            <a:cxnLst/>
            <a:rect r="r" b="b" t="t" l="l"/>
            <a:pathLst>
              <a:path h="1440807" w="717784">
                <a:moveTo>
                  <a:pt x="0" y="0"/>
                </a:moveTo>
                <a:lnTo>
                  <a:pt x="717784" y="0"/>
                </a:lnTo>
                <a:lnTo>
                  <a:pt x="717784" y="1440807"/>
                </a:lnTo>
                <a:lnTo>
                  <a:pt x="0" y="144080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4843173" y="2901078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7735532" y="3387694"/>
            <a:ext cx="2188729" cy="10039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95"/>
              </a:lnSpc>
            </a:pPr>
            <a:r>
              <a:rPr lang="en-US" b="true" sz="6604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03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855267" y="374169"/>
            <a:ext cx="9513917" cy="15652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1986"/>
              </a:lnSpc>
            </a:pPr>
            <a:r>
              <a:rPr lang="en-US" b="true" sz="10423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CONCLUSION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3804" y="4653238"/>
            <a:ext cx="9020196" cy="8996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89"/>
              </a:lnSpc>
            </a:pPr>
            <a:r>
              <a:rPr lang="en-US" sz="30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Good presentation highlights contribution, not complexity 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3804" y="5664256"/>
            <a:ext cx="9020196" cy="821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160"/>
              </a:lnSpc>
            </a:pPr>
            <a:r>
              <a:rPr lang="en-US" sz="27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the audience should remember the insight, not the amount of output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3804" y="2592991"/>
            <a:ext cx="12062549" cy="500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09"/>
              </a:lnSpc>
            </a:pPr>
            <a:r>
              <a:rPr lang="en-US" sz="3253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Research Presentation as Academic Communication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092015" y="-987167"/>
            <a:ext cx="21877305" cy="3098108"/>
            <a:chOff x="0" y="0"/>
            <a:chExt cx="5761924" cy="81596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761924" cy="815963"/>
            </a:xfrm>
            <a:custGeom>
              <a:avLst/>
              <a:gdLst/>
              <a:ahLst/>
              <a:cxnLst/>
              <a:rect r="r" b="b" t="t" l="l"/>
              <a:pathLst>
                <a:path h="815963" w="5761924">
                  <a:moveTo>
                    <a:pt x="0" y="0"/>
                  </a:moveTo>
                  <a:lnTo>
                    <a:pt x="5761924" y="0"/>
                  </a:lnTo>
                  <a:lnTo>
                    <a:pt x="5761924" y="815963"/>
                  </a:lnTo>
                  <a:lnTo>
                    <a:pt x="0" y="815963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761924" cy="85406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5400000">
            <a:off x="5993239" y="4225339"/>
            <a:ext cx="2743412" cy="1371706"/>
            <a:chOff x="0" y="0"/>
            <a:chExt cx="812800" cy="4064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0" y="0"/>
                  </a:lnTo>
                  <a:lnTo>
                    <a:pt x="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6985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10800000">
            <a:off x="5307386" y="6282898"/>
            <a:ext cx="2743412" cy="1371706"/>
            <a:chOff x="0" y="0"/>
            <a:chExt cx="812800" cy="406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0" y="0"/>
                  </a:lnTo>
                  <a:lnTo>
                    <a:pt x="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6985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8050798" y="4911192"/>
            <a:ext cx="2743412" cy="1371706"/>
            <a:chOff x="0" y="0"/>
            <a:chExt cx="812800" cy="4064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0" y="0"/>
                  </a:lnTo>
                  <a:lnTo>
                    <a:pt x="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6985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5400000">
            <a:off x="7364945" y="6968751"/>
            <a:ext cx="2743412" cy="1371706"/>
            <a:chOff x="0" y="0"/>
            <a:chExt cx="812800" cy="4064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0" y="0"/>
                  </a:lnTo>
                  <a:lnTo>
                    <a:pt x="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6985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7064442" y="5254118"/>
            <a:ext cx="2057559" cy="2057559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-546972">
            <a:off x="-2828827" y="-849313"/>
            <a:ext cx="8365825" cy="2692275"/>
          </a:xfrm>
          <a:custGeom>
            <a:avLst/>
            <a:gdLst/>
            <a:ahLst/>
            <a:cxnLst/>
            <a:rect r="r" b="b" t="t" l="l"/>
            <a:pathLst>
              <a:path h="2692275" w="8365825">
                <a:moveTo>
                  <a:pt x="0" y="0"/>
                </a:moveTo>
                <a:lnTo>
                  <a:pt x="8365826" y="0"/>
                </a:lnTo>
                <a:lnTo>
                  <a:pt x="8365826" y="2692275"/>
                </a:lnTo>
                <a:lnTo>
                  <a:pt x="0" y="26922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4408326" y="392298"/>
            <a:ext cx="9471348" cy="12728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9606"/>
              </a:lnSpc>
            </a:pPr>
            <a:r>
              <a:rPr lang="en-US" b="true" sz="8353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KEY TAKEAWAYS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457318" y="4862979"/>
            <a:ext cx="6031257" cy="782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33"/>
              </a:lnSpc>
            </a:pPr>
            <a:r>
              <a:rPr lang="en-US" sz="26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Presentation is about clarity, not completeness 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457318" y="7797479"/>
            <a:ext cx="7393902" cy="782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33"/>
              </a:lnSpc>
            </a:pPr>
            <a:r>
              <a:rPr lang="en-US" sz="26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Visuals enhance communication when they simplify meaning 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8219595" y="3996280"/>
            <a:ext cx="8616781" cy="401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33"/>
              </a:lnSpc>
            </a:pPr>
            <a:r>
              <a:rPr lang="en-US" sz="26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Structure guides audience understanding 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9622529" y="6406723"/>
            <a:ext cx="7974985" cy="401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33"/>
              </a:lnSpc>
            </a:pPr>
            <a:r>
              <a:rPr lang="en-US" sz="26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Good presenters explain, not read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457318" y="5660908"/>
            <a:ext cx="6031257" cy="60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select the essential message rather than show everything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8219595" y="4476302"/>
            <a:ext cx="8616781" cy="31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problem → gap → method → findings → contribution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622529" y="6931826"/>
            <a:ext cx="7974985" cy="31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slides provide cues while the presenter delivers the argument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457318" y="8579757"/>
            <a:ext cx="7393902" cy="60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models, diagrams, and thematic maps help audiences see patterns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75572" y="-1176387"/>
            <a:ext cx="19042339" cy="3046801"/>
            <a:chOff x="0" y="0"/>
            <a:chExt cx="5015266" cy="8024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015266" cy="802450"/>
            </a:xfrm>
            <a:custGeom>
              <a:avLst/>
              <a:gdLst/>
              <a:ahLst/>
              <a:cxnLst/>
              <a:rect r="r" b="b" t="t" l="l"/>
              <a:pathLst>
                <a:path h="802450" w="5015266">
                  <a:moveTo>
                    <a:pt x="0" y="0"/>
                  </a:moveTo>
                  <a:lnTo>
                    <a:pt x="5015266" y="0"/>
                  </a:lnTo>
                  <a:lnTo>
                    <a:pt x="5015266" y="802450"/>
                  </a:lnTo>
                  <a:lnTo>
                    <a:pt x="0" y="802450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015266" cy="840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271095" y="4374799"/>
            <a:ext cx="2127747" cy="1625067"/>
          </a:xfrm>
          <a:custGeom>
            <a:avLst/>
            <a:gdLst/>
            <a:ahLst/>
            <a:cxnLst/>
            <a:rect r="r" b="b" t="t" l="l"/>
            <a:pathLst>
              <a:path h="1625067" w="2127747">
                <a:moveTo>
                  <a:pt x="0" y="0"/>
                </a:moveTo>
                <a:lnTo>
                  <a:pt x="2127747" y="0"/>
                </a:lnTo>
                <a:lnTo>
                  <a:pt x="2127747" y="1625067"/>
                </a:lnTo>
                <a:lnTo>
                  <a:pt x="0" y="1625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71095" y="6531413"/>
            <a:ext cx="2127747" cy="1625067"/>
          </a:xfrm>
          <a:custGeom>
            <a:avLst/>
            <a:gdLst/>
            <a:ahLst/>
            <a:cxnLst/>
            <a:rect r="r" b="b" t="t" l="l"/>
            <a:pathLst>
              <a:path h="1625067" w="2127747">
                <a:moveTo>
                  <a:pt x="0" y="0"/>
                </a:moveTo>
                <a:lnTo>
                  <a:pt x="2127747" y="0"/>
                </a:lnTo>
                <a:lnTo>
                  <a:pt x="2127747" y="1625067"/>
                </a:lnTo>
                <a:lnTo>
                  <a:pt x="0" y="1625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616282" y="181502"/>
            <a:ext cx="13055436" cy="15625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1947"/>
              </a:lnSpc>
            </a:pPr>
            <a:r>
              <a:rPr lang="en-US" b="true" sz="10388">
                <a:solidFill>
                  <a:srgbClr val="FEDF57"/>
                </a:solidFill>
                <a:latin typeface="Arial Bold"/>
                <a:ea typeface="Arial Bold"/>
                <a:cs typeface="Arial Bold"/>
                <a:sym typeface="Arial Bold"/>
              </a:rPr>
              <a:t>CLOSING REMARKS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2297334" y="2058344"/>
            <a:ext cx="8791913" cy="4132639"/>
            <a:chOff x="0" y="0"/>
            <a:chExt cx="11722551" cy="5510185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8726171" cy="5196919"/>
              <a:chOff x="0" y="0"/>
              <a:chExt cx="1013934" cy="603854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1013934" cy="603854"/>
              </a:xfrm>
              <a:custGeom>
                <a:avLst/>
                <a:gdLst/>
                <a:ahLst/>
                <a:cxnLst/>
                <a:rect r="r" b="b" t="t" l="l"/>
                <a:pathLst>
                  <a:path h="603854" w="1013934">
                    <a:moveTo>
                      <a:pt x="0" y="0"/>
                    </a:moveTo>
                    <a:lnTo>
                      <a:pt x="1013934" y="0"/>
                    </a:lnTo>
                    <a:lnTo>
                      <a:pt x="1013934" y="603854"/>
                    </a:lnTo>
                    <a:lnTo>
                      <a:pt x="0" y="603854"/>
                    </a:lnTo>
                    <a:close/>
                  </a:path>
                </a:pathLst>
              </a:custGeom>
              <a:blipFill>
                <a:blip r:embed="rId4"/>
                <a:stretch>
                  <a:fillRect l="0" t="-6021" r="0" b="-6021"/>
                </a:stretch>
              </a:blipFill>
            </p:spPr>
          </p:sp>
        </p:grpSp>
        <p:sp>
          <p:nvSpPr>
            <p:cNvPr name="TextBox 11" id="11"/>
            <p:cNvSpPr txBox="true"/>
            <p:nvPr/>
          </p:nvSpPr>
          <p:spPr>
            <a:xfrm rot="0">
              <a:off x="12700" y="5311219"/>
              <a:ext cx="11709851" cy="1989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1149"/>
                </a:lnSpc>
              </a:pPr>
              <a:r>
                <a:rPr lang="en-US" sz="999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source: https://share.google/jVUio3THQSjccu9nA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616282" y="4361222"/>
            <a:ext cx="9001859" cy="782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33"/>
              </a:lnSpc>
            </a:pPr>
            <a:r>
              <a:rPr lang="en-US" sz="26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Good researchers do not only produce findings; they communicate why the findings matter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616282" y="6877645"/>
            <a:ext cx="9001859" cy="782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33"/>
              </a:lnSpc>
            </a:pPr>
            <a:r>
              <a:rPr lang="en-US" sz="26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Presentation is where research becomes visible to an audience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616282" y="5187332"/>
            <a:ext cx="9001859" cy="31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a final showcase tests both research quality and communication quality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2616282" y="7707548"/>
            <a:ext cx="9001859" cy="31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ideas, data, and implications meet public academic judgment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75572" y="-1176387"/>
            <a:ext cx="19042339" cy="3046801"/>
            <a:chOff x="0" y="0"/>
            <a:chExt cx="5015266" cy="8024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015266" cy="802450"/>
            </a:xfrm>
            <a:custGeom>
              <a:avLst/>
              <a:gdLst/>
              <a:ahLst/>
              <a:cxnLst/>
              <a:rect r="r" b="b" t="t" l="l"/>
              <a:pathLst>
                <a:path h="802450" w="5015266">
                  <a:moveTo>
                    <a:pt x="0" y="0"/>
                  </a:moveTo>
                  <a:lnTo>
                    <a:pt x="5015266" y="0"/>
                  </a:lnTo>
                  <a:lnTo>
                    <a:pt x="5015266" y="802450"/>
                  </a:lnTo>
                  <a:lnTo>
                    <a:pt x="0" y="802450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015266" cy="840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271095" y="4374799"/>
            <a:ext cx="2127747" cy="1625067"/>
          </a:xfrm>
          <a:custGeom>
            <a:avLst/>
            <a:gdLst/>
            <a:ahLst/>
            <a:cxnLst/>
            <a:rect r="r" b="b" t="t" l="l"/>
            <a:pathLst>
              <a:path h="1625067" w="2127747">
                <a:moveTo>
                  <a:pt x="0" y="0"/>
                </a:moveTo>
                <a:lnTo>
                  <a:pt x="2127747" y="0"/>
                </a:lnTo>
                <a:lnTo>
                  <a:pt x="2127747" y="1625067"/>
                </a:lnTo>
                <a:lnTo>
                  <a:pt x="0" y="1625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616282" y="181502"/>
            <a:ext cx="13055436" cy="15625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1947"/>
              </a:lnSpc>
            </a:pPr>
            <a:r>
              <a:rPr lang="en-US" b="true" sz="10388">
                <a:solidFill>
                  <a:srgbClr val="FEDF57"/>
                </a:solidFill>
                <a:latin typeface="Arial Bold"/>
                <a:ea typeface="Arial Bold"/>
                <a:cs typeface="Arial Bold"/>
                <a:sym typeface="Arial Bold"/>
              </a:rPr>
              <a:t>CLOSING REMARKS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12297334" y="2058344"/>
            <a:ext cx="8791913" cy="4132639"/>
            <a:chOff x="0" y="0"/>
            <a:chExt cx="11722551" cy="5510185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0"/>
              <a:ext cx="8726171" cy="5196919"/>
              <a:chOff x="0" y="0"/>
              <a:chExt cx="1013934" cy="603854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1013934" cy="603854"/>
              </a:xfrm>
              <a:custGeom>
                <a:avLst/>
                <a:gdLst/>
                <a:ahLst/>
                <a:cxnLst/>
                <a:rect r="r" b="b" t="t" l="l"/>
                <a:pathLst>
                  <a:path h="603854" w="1013934">
                    <a:moveTo>
                      <a:pt x="0" y="0"/>
                    </a:moveTo>
                    <a:lnTo>
                      <a:pt x="1013934" y="0"/>
                    </a:lnTo>
                    <a:lnTo>
                      <a:pt x="1013934" y="603854"/>
                    </a:lnTo>
                    <a:lnTo>
                      <a:pt x="0" y="603854"/>
                    </a:lnTo>
                    <a:close/>
                  </a:path>
                </a:pathLst>
              </a:custGeom>
              <a:blipFill>
                <a:blip r:embed="rId4"/>
                <a:stretch>
                  <a:fillRect l="0" t="-6021" r="0" b="-6021"/>
                </a:stretch>
              </a:blipFill>
            </p:spPr>
          </p:sp>
        </p:grpSp>
        <p:sp>
          <p:nvSpPr>
            <p:cNvPr name="TextBox 10" id="10"/>
            <p:cNvSpPr txBox="true"/>
            <p:nvPr/>
          </p:nvSpPr>
          <p:spPr>
            <a:xfrm rot="0">
              <a:off x="12700" y="5311219"/>
              <a:ext cx="11709851" cy="1989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1149"/>
                </a:lnSpc>
              </a:pPr>
              <a:r>
                <a:rPr lang="en-US" sz="999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source: https://share.google/jVUio3THQSjccu9nA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2616282" y="4694597"/>
            <a:ext cx="9001859" cy="401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33"/>
              </a:lnSpc>
            </a:pPr>
            <a:r>
              <a:rPr lang="en-US" sz="2661" b="true">
                <a:solidFill>
                  <a:srgbClr val="161618"/>
                </a:solidFill>
                <a:latin typeface="Arial Bold"/>
                <a:ea typeface="Arial Bold"/>
                <a:cs typeface="Arial Bold"/>
                <a:sym typeface="Arial Bold"/>
              </a:rPr>
              <a:t>The next step is the Final Research Showcase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616282" y="5143500"/>
            <a:ext cx="9001859" cy="60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362"/>
              </a:lnSpc>
            </a:pPr>
            <a:r>
              <a:rPr lang="en-US" sz="2072">
                <a:solidFill>
                  <a:srgbClr val="161618"/>
                </a:solidFill>
                <a:latin typeface="Arial"/>
                <a:ea typeface="Arial"/>
                <a:cs typeface="Arial"/>
                <a:sym typeface="Arial"/>
              </a:rPr>
              <a:t>e.g., students integrate problem, method, findings, and contribution into a defensible presentation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3282931"/>
            <a:ext cx="18288000" cy="7409370"/>
            <a:chOff x="0" y="0"/>
            <a:chExt cx="2833290" cy="114790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147905"/>
            </a:xfrm>
            <a:custGeom>
              <a:avLst/>
              <a:gdLst/>
              <a:ahLst/>
              <a:cxnLst/>
              <a:rect r="r" b="b" t="t" l="l"/>
              <a:pathLst>
                <a:path h="114790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147905"/>
                  </a:lnTo>
                  <a:lnTo>
                    <a:pt x="0" y="1147905"/>
                  </a:lnTo>
                  <a:close/>
                </a:path>
              </a:pathLst>
            </a:custGeom>
            <a:blipFill>
              <a:blip r:embed="rId2"/>
              <a:stretch>
                <a:fillRect l="0" t="-32377" r="0" b="-32377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3839874" y="1595650"/>
            <a:ext cx="10608252" cy="6477140"/>
            <a:chOff x="0" y="0"/>
            <a:chExt cx="2793943" cy="170591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793943" cy="1705914"/>
            </a:xfrm>
            <a:custGeom>
              <a:avLst/>
              <a:gdLst/>
              <a:ahLst/>
              <a:cxnLst/>
              <a:rect r="r" b="b" t="t" l="l"/>
              <a:pathLst>
                <a:path h="1705914" w="2793943">
                  <a:moveTo>
                    <a:pt x="0" y="0"/>
                  </a:moveTo>
                  <a:lnTo>
                    <a:pt x="2793943" y="0"/>
                  </a:lnTo>
                  <a:lnTo>
                    <a:pt x="2793943" y="1705914"/>
                  </a:lnTo>
                  <a:lnTo>
                    <a:pt x="0" y="1705914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2793943" cy="174401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5221149" y="1898126"/>
            <a:ext cx="7753064" cy="19800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98"/>
              </a:lnSpc>
            </a:pPr>
            <a:r>
              <a:rPr lang="en-US" sz="669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See you in Meeting 15, with the topic: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055893" y="4126106"/>
            <a:ext cx="10083577" cy="209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54"/>
              </a:lnSpc>
            </a:pPr>
            <a:r>
              <a:rPr lang="en-US" sz="7090" b="true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F</a:t>
            </a:r>
            <a:r>
              <a:rPr lang="en-US" b="true" sz="7090">
                <a:solidFill>
                  <a:srgbClr val="F7BC51"/>
                </a:solidFill>
                <a:latin typeface="Arial Bold"/>
                <a:ea typeface="Arial Bold"/>
                <a:cs typeface="Arial Bold"/>
                <a:sym typeface="Arial Bold"/>
              </a:rPr>
              <a:t>inal Research Showcase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278002" y="235444"/>
            <a:ext cx="3310124" cy="969553"/>
            <a:chOff x="0" y="0"/>
            <a:chExt cx="871802" cy="25535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71802" cy="255356"/>
            </a:xfrm>
            <a:custGeom>
              <a:avLst/>
              <a:gdLst/>
              <a:ahLst/>
              <a:cxnLst/>
              <a:rect r="r" b="b" t="t" l="l"/>
              <a:pathLst>
                <a:path h="255356" w="871802">
                  <a:moveTo>
                    <a:pt x="203200" y="0"/>
                  </a:moveTo>
                  <a:lnTo>
                    <a:pt x="871802" y="0"/>
                  </a:lnTo>
                  <a:lnTo>
                    <a:pt x="668602" y="255356"/>
                  </a:lnTo>
                  <a:lnTo>
                    <a:pt x="0" y="25535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101600" y="-38100"/>
              <a:ext cx="668602" cy="2934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4699874" y="258842"/>
            <a:ext cx="3310124" cy="969553"/>
            <a:chOff x="0" y="0"/>
            <a:chExt cx="871802" cy="25535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71802" cy="255356"/>
            </a:xfrm>
            <a:custGeom>
              <a:avLst/>
              <a:gdLst/>
              <a:ahLst/>
              <a:cxnLst/>
              <a:rect r="r" b="b" t="t" l="l"/>
              <a:pathLst>
                <a:path h="255356" w="871802">
                  <a:moveTo>
                    <a:pt x="203200" y="0"/>
                  </a:moveTo>
                  <a:lnTo>
                    <a:pt x="871802" y="0"/>
                  </a:lnTo>
                  <a:lnTo>
                    <a:pt x="668602" y="255356"/>
                  </a:lnTo>
                  <a:lnTo>
                    <a:pt x="0" y="25535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890000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101600" y="-38100"/>
              <a:ext cx="668602" cy="2934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3815789" y="258842"/>
            <a:ext cx="1576325" cy="969553"/>
            <a:chOff x="0" y="0"/>
            <a:chExt cx="415164" cy="255356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415164" cy="255356"/>
            </a:xfrm>
            <a:custGeom>
              <a:avLst/>
              <a:gdLst/>
              <a:ahLst/>
              <a:cxnLst/>
              <a:rect r="r" b="b" t="t" l="l"/>
              <a:pathLst>
                <a:path h="255356" w="415164">
                  <a:moveTo>
                    <a:pt x="203200" y="0"/>
                  </a:moveTo>
                  <a:lnTo>
                    <a:pt x="415164" y="0"/>
                  </a:lnTo>
                  <a:lnTo>
                    <a:pt x="211964" y="255356"/>
                  </a:lnTo>
                  <a:lnTo>
                    <a:pt x="0" y="25535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161618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101600" y="-38100"/>
              <a:ext cx="211964" cy="2934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2894220" y="235444"/>
            <a:ext cx="1576325" cy="969553"/>
            <a:chOff x="0" y="0"/>
            <a:chExt cx="415164" cy="255356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415164" cy="255356"/>
            </a:xfrm>
            <a:custGeom>
              <a:avLst/>
              <a:gdLst/>
              <a:ahLst/>
              <a:cxnLst/>
              <a:rect r="r" b="b" t="t" l="l"/>
              <a:pathLst>
                <a:path h="255356" w="415164">
                  <a:moveTo>
                    <a:pt x="203200" y="0"/>
                  </a:moveTo>
                  <a:lnTo>
                    <a:pt x="415164" y="0"/>
                  </a:lnTo>
                  <a:lnTo>
                    <a:pt x="211964" y="255356"/>
                  </a:lnTo>
                  <a:lnTo>
                    <a:pt x="0" y="25535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161618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101600" y="-38100"/>
              <a:ext cx="211964" cy="2934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2177209"/>
            <a:ext cx="16382546" cy="5941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903"/>
              </a:lnSpc>
            </a:pPr>
            <a:r>
              <a:rPr lang="en-US" sz="165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Research Methods for Business Students, Mark N. K. Saunders, Philip Lewis, Adrian Thornhill, Pearson Education Limited, 2023, 888 pages.</a:t>
            </a:r>
          </a:p>
          <a:p>
            <a:pPr algn="just">
              <a:lnSpc>
                <a:spcPts val="1903"/>
              </a:lnSpc>
            </a:pPr>
          </a:p>
          <a:p>
            <a:pPr algn="just">
              <a:lnSpc>
                <a:spcPts val="1903"/>
              </a:lnSpc>
            </a:pPr>
            <a:r>
              <a:rPr lang="en-US" sz="165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Research Design: Qualitative, Quantitative, and Mixed Methods Approaches, John W. Creswell, J. David Creswell, SAGE Publications, 2018, 304 pages.</a:t>
            </a:r>
          </a:p>
          <a:p>
            <a:pPr algn="just">
              <a:lnSpc>
                <a:spcPts val="1903"/>
              </a:lnSpc>
            </a:pPr>
          </a:p>
          <a:p>
            <a:pPr algn="just">
              <a:lnSpc>
                <a:spcPts val="1903"/>
              </a:lnSpc>
            </a:pPr>
            <a:r>
              <a:rPr lang="en-US" sz="165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Research Methods For Business: A Skill Building Approach, Roger Bougie, Uma Sekaran, John Wiley &amp; Sons, 2020, 432 pages.</a:t>
            </a:r>
          </a:p>
          <a:p>
            <a:pPr algn="just">
              <a:lnSpc>
                <a:spcPts val="1903"/>
              </a:lnSpc>
            </a:pPr>
          </a:p>
          <a:p>
            <a:pPr algn="just">
              <a:lnSpc>
                <a:spcPts val="1903"/>
              </a:lnSpc>
            </a:pPr>
            <a:r>
              <a:rPr lang="en-US" sz="165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Research Methods, Emma Bell, Alan Bryman, Bill Harley, Oxford University Press, 2022, 647 pages.</a:t>
            </a:r>
          </a:p>
          <a:p>
            <a:pPr algn="just">
              <a:lnSpc>
                <a:spcPts val="1903"/>
              </a:lnSpc>
            </a:pPr>
          </a:p>
          <a:p>
            <a:pPr algn="just">
              <a:lnSpc>
                <a:spcPts val="1903"/>
              </a:lnSpc>
            </a:pPr>
            <a:r>
              <a:rPr lang="en-US" sz="165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Presenting Your Research: Conferences, Symposiums, Poster Presentations and Beyond, Lucinda Becker, SAGE Publications Ltd, 2014, 160 pages.</a:t>
            </a:r>
          </a:p>
          <a:p>
            <a:pPr algn="just">
              <a:lnSpc>
                <a:spcPts val="1903"/>
              </a:lnSpc>
            </a:pPr>
          </a:p>
          <a:p>
            <a:pPr algn="just">
              <a:lnSpc>
                <a:spcPts val="1903"/>
              </a:lnSpc>
            </a:pPr>
            <a:r>
              <a:rPr lang="en-US" sz="165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Craft of Scientific Presentations: Critical Steps to Succeed and Critical Errors to Avoid, Michael Alley, Springer New York, 2013, 241 pages.</a:t>
            </a:r>
          </a:p>
          <a:p>
            <a:pPr algn="just">
              <a:lnSpc>
                <a:spcPts val="1903"/>
              </a:lnSpc>
            </a:pPr>
          </a:p>
          <a:p>
            <a:pPr algn="just">
              <a:lnSpc>
                <a:spcPts val="1903"/>
              </a:lnSpc>
            </a:pPr>
            <a:r>
              <a:rPr lang="en-US" sz="165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One Truth and One Standard for Its Telling: Reporting on and About Scientific Business Research, Jean-Etienne Joullié, Anthony M. Gould, Journal of Business Research, Elsevier, 2023, Article 113565.</a:t>
            </a:r>
          </a:p>
          <a:p>
            <a:pPr algn="just">
              <a:lnSpc>
                <a:spcPts val="1903"/>
              </a:lnSpc>
            </a:pPr>
          </a:p>
          <a:p>
            <a:pPr algn="just">
              <a:lnSpc>
                <a:spcPts val="1903"/>
              </a:lnSpc>
            </a:pPr>
            <a:r>
              <a:rPr lang="en-US" sz="165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Research Transparency Index, Herman Aguinis, Zhuyi Angelina Li, Maw Der Foo, The Leadership Quarterly, Elsevier, 2024, Article 101809.</a:t>
            </a:r>
          </a:p>
          <a:p>
            <a:pPr algn="just">
              <a:lnSpc>
                <a:spcPts val="1903"/>
              </a:lnSpc>
            </a:pPr>
          </a:p>
          <a:p>
            <a:pPr algn="just">
              <a:lnSpc>
                <a:spcPts val="1903"/>
              </a:lnSpc>
            </a:pPr>
            <a:r>
              <a:rPr lang="en-US" sz="165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Transparency of Reporting Practices in Quantitative Field Studies: The Transparency Sweet Spot for Article Citations, Matthias Weiss, Lakshmi B. Nair, Bareerah H. Hoorani, Michael Gibbert, Martin Hoegl, Journal of Informetrics, Elsevier, 2023, Article 101396.</a:t>
            </a:r>
          </a:p>
          <a:p>
            <a:pPr algn="just">
              <a:lnSpc>
                <a:spcPts val="1903"/>
              </a:lnSpc>
            </a:pPr>
          </a:p>
          <a:p>
            <a:pPr algn="just">
              <a:lnSpc>
                <a:spcPts val="1903"/>
              </a:lnSpc>
            </a:pPr>
            <a:r>
              <a:rPr lang="en-US" sz="165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Multilevel Qualitative Research: Insights from Practice, Tine Köhler, European Management Journal, Elsevier, 2024, 503–514.</a:t>
            </a:r>
          </a:p>
          <a:p>
            <a:pPr algn="just">
              <a:lnSpc>
                <a:spcPts val="1903"/>
              </a:lnSpc>
            </a:pPr>
          </a:p>
          <a:p>
            <a:pPr algn="just">
              <a:lnSpc>
                <a:spcPts val="1903"/>
              </a:lnSpc>
            </a:pPr>
            <a:r>
              <a:rPr lang="en-US" sz="165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Does XBRL Adoption Increase Financial Information Transparency in Digital Disclosure Environment? Insights from Emerging Markets, Manaf Al-Okaily, Hani Alkayed, Aws Al-Okaily, International Journal of Information Management Data Insights, Elsevier, 2024, Article 100228.</a:t>
            </a:r>
          </a:p>
          <a:p>
            <a:pPr algn="just">
              <a:lnSpc>
                <a:spcPts val="1903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4048601" y="421394"/>
            <a:ext cx="10190799" cy="12241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25"/>
              </a:lnSpc>
            </a:pPr>
            <a:r>
              <a:rPr lang="en-US" sz="8109" b="true">
                <a:solidFill>
                  <a:srgbClr val="FEDF57"/>
                </a:solidFill>
                <a:latin typeface="Arial Bold"/>
                <a:ea typeface="Arial Bold"/>
                <a:cs typeface="Arial Bold"/>
                <a:sym typeface="Arial Bold"/>
              </a:rPr>
              <a:t>REFERENCE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947383" y="2413758"/>
            <a:ext cx="12393234" cy="5592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482"/>
              </a:lnSpc>
            </a:pPr>
            <a:r>
              <a:rPr lang="en-US" b="true" sz="19708">
                <a:solidFill>
                  <a:srgbClr val="890000"/>
                </a:solidFill>
                <a:latin typeface="Arial Bold"/>
                <a:ea typeface="Arial Bold"/>
                <a:cs typeface="Arial Bold"/>
                <a:sym typeface="Arial Bold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DAHLeHCPKIA</dc:identifier>
  <dcterms:modified xsi:type="dcterms:W3CDTF">2011-08-01T06:04:30Z</dcterms:modified>
  <cp:revision>1</cp:revision>
  <dc:title>[Entrepreneur &amp; Management Research] #14</dc:title>
</cp:coreProperties>
</file>