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1430000" cy="7290435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425450"/>
            <a:ext cx="4286250" cy="6438645"/>
          </a:xfrm>
          <a:prstGeom prst="rect">
            <a:avLst/>
          </a:prstGeom>
        </p:spPr>
      </p:pic>
      <p:sp>
        <p:nvSpPr>
          <p:cNvPr id="4" name="textbox 4"/>
          <p:cNvSpPr/>
          <p:nvPr/>
        </p:nvSpPr>
        <p:spPr>
          <a:xfrm>
            <a:off x="597490" y="2190385"/>
            <a:ext cx="5119370" cy="29711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0640" algn="l" rtl="0" eaLnBrk="0">
              <a:lnSpc>
                <a:spcPct val="82000"/>
              </a:lnSpc>
            </a:pPr>
            <a:r>
              <a:rPr sz="3300" kern="0" spc="11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Introduct</a:t>
            </a:r>
            <a:r>
              <a:rPr sz="3300" kern="0" spc="10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ion to Hospitality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algn="l" rtl="0" eaLnBrk="0">
              <a:lnSpc>
                <a:spcPct val="87000"/>
              </a:lnSpc>
              <a:spcBef>
                <a:spcPts val="35"/>
              </a:spcBef>
            </a:pPr>
            <a:r>
              <a:rPr sz="3300" kern="0" spc="5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 Tourism</a:t>
            </a:r>
            <a:r>
              <a:rPr sz="3300" kern="0" spc="4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Business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320" algn="l" rtl="0" eaLnBrk="0">
              <a:lnSpc>
                <a:spcPct val="75000"/>
              </a:lnSpc>
              <a:spcBef>
                <a:spcPts val="1655"/>
              </a:spcBef>
            </a:pPr>
            <a:r>
              <a:rPr sz="3300" kern="0" spc="13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</a:t>
            </a:r>
            <a:r>
              <a:rPr sz="3300" kern="0" spc="12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tion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8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algn="l" rtl="0" eaLnBrk="0">
              <a:lnSpc>
                <a:spcPts val="1790"/>
              </a:lnSpc>
              <a:spcBef>
                <a:spcPts val="400"/>
              </a:spcBef>
            </a:pPr>
            <a:r>
              <a:rPr sz="1300" kern="0" spc="7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Building</a:t>
            </a:r>
            <a:r>
              <a:rPr sz="1300" kern="0" spc="4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 </a:t>
            </a:r>
            <a:r>
              <a:rPr sz="1300" kern="0" spc="7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the skills</a:t>
            </a:r>
            <a:r>
              <a:rPr sz="1300" kern="0" spc="-2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 </a:t>
            </a:r>
            <a:r>
              <a:rPr sz="1300" kern="0" spc="7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that define exceptional service</a:t>
            </a:r>
            <a:endParaRPr sz="1300" dirty="0">
              <a:latin typeface="Gill Sans MT" panose="020B0502020104020203"/>
              <a:ea typeface="Gill Sans MT" panose="020B0502020104020203"/>
              <a:cs typeface="Gill Sans MT" panose="020B0502020104020203"/>
            </a:endParaRPr>
          </a:p>
          <a:p>
            <a:pPr algn="l" rtl="0" eaLnBrk="0">
              <a:lnSpc>
                <a:spcPct val="10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790"/>
              </a:lnSpc>
              <a:spcBef>
                <a:spcPts val="5"/>
              </a:spcBef>
            </a:pPr>
            <a:r>
              <a:rPr sz="1300" kern="0" spc="7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Course: Hospitality and Tourism Business Communication</a:t>
            </a:r>
            <a:endParaRPr sz="1300" dirty="0">
              <a:latin typeface="Gill Sans MT" panose="020B0502020104020203"/>
              <a:ea typeface="Gill Sans MT" panose="020B0502020104020203"/>
              <a:cs typeface="Gill Sans MT" panose="020B0502020104020203"/>
            </a:endParaRPr>
          </a:p>
        </p:txBody>
      </p:sp>
      <p:sp>
        <p:nvSpPr>
          <p:cNvPr id="3" name="Text Box 2"/>
          <p:cNvSpPr txBox="1"/>
          <p:nvPr/>
        </p:nvSpPr>
        <p:spPr>
          <a:xfrm>
            <a:off x="655320" y="1907540"/>
            <a:ext cx="381000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PH" altLang="en-US" sz="1200"/>
              <a:t>Module 1_Introduction</a:t>
            </a:r>
            <a:endParaRPr lang="en-PH" altLang="en-US" sz="1200"/>
          </a:p>
        </p:txBody>
      </p:sp>
      <p:sp>
        <p:nvSpPr>
          <p:cNvPr id="5" name="Text Box 4"/>
          <p:cNvSpPr txBox="1"/>
          <p:nvPr/>
        </p:nvSpPr>
        <p:spPr>
          <a:xfrm>
            <a:off x="476885" y="5746115"/>
            <a:ext cx="381000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PH" altLang="en-US" sz="1200"/>
              <a:t>Prof. Alia Amor D. Uy, MBA</a:t>
            </a:r>
            <a:endParaRPr lang="en-PH" altLang="en-US"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425450"/>
            <a:ext cx="4286250" cy="6438645"/>
          </a:xfrm>
          <a:prstGeom prst="rect">
            <a:avLst/>
          </a:prstGeom>
        </p:spPr>
      </p:pic>
      <p:graphicFrame>
        <p:nvGraphicFramePr>
          <p:cNvPr id="8" name="table 8"/>
          <p:cNvGraphicFramePr>
            <a:graphicFrameLocks noGrp="1"/>
          </p:cNvGraphicFramePr>
          <p:nvPr/>
        </p:nvGraphicFramePr>
        <p:xfrm>
          <a:off x="4886325" y="4263771"/>
          <a:ext cx="5943600" cy="1009650"/>
        </p:xfrm>
        <a:graphic>
          <a:graphicData uri="http://schemas.openxmlformats.org/drawingml/2006/table">
            <a:tbl>
              <a:tblPr>
                <a:solidFill>
                  <a:srgbClr val="E1E1EA"/>
                </a:solidFill>
              </a:tblPr>
              <a:tblGrid>
                <a:gridCol w="5943600"/>
              </a:tblGrid>
              <a:tr h="9969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0025" algn="l" rtl="0" eaLnBrk="0">
                        <a:lnSpc>
                          <a:spcPct val="84000"/>
                        </a:lnSpc>
                      </a:pPr>
                      <a:r>
                        <a:rPr sz="1600" kern="0" spc="6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Brand Reputation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4945" algn="l" rtl="0" eaLnBrk="0">
                        <a:lnSpc>
                          <a:spcPts val="1790"/>
                        </a:lnSpc>
                        <a:spcBef>
                          <a:spcPts val="5"/>
                        </a:spcBef>
                      </a:pPr>
                      <a:r>
                        <a:rPr sz="13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Every interaction r</a:t>
                      </a:r>
                      <a:r>
                        <a:rPr sz="1300" kern="0" spc="6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eflects the organization's image</a:t>
                      </a:r>
                      <a:endParaRPr sz="1300" dirty="0">
                        <a:latin typeface="Gill Sans MT" panose="020B0502020104020203"/>
                        <a:ea typeface="Gill Sans MT" panose="020B0502020104020203"/>
                        <a:cs typeface="Gill Sans MT" panose="020B0502020104020203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table 10"/>
          <p:cNvGraphicFramePr>
            <a:graphicFrameLocks noGrp="1"/>
          </p:cNvGraphicFramePr>
          <p:nvPr/>
        </p:nvGraphicFramePr>
        <p:xfrm>
          <a:off x="4886325" y="2815971"/>
          <a:ext cx="2886075" cy="1276350"/>
        </p:xfrm>
        <a:graphic>
          <a:graphicData uri="http://schemas.openxmlformats.org/drawingml/2006/table">
            <a:tbl>
              <a:tblPr>
                <a:solidFill>
                  <a:srgbClr val="E1E1EA"/>
                </a:solidFill>
              </a:tblPr>
              <a:tblGrid>
                <a:gridCol w="2886075"/>
              </a:tblGrid>
              <a:tr h="12636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9865" algn="l" rtl="0" eaLnBrk="0">
                        <a:lnSpc>
                          <a:spcPct val="84000"/>
                        </a:lnSpc>
                      </a:pPr>
                      <a:r>
                        <a:rPr sz="1600" kern="0" spc="6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Guest Experien</a:t>
                      </a:r>
                      <a:r>
                        <a:rPr sz="1600" kern="0" spc="5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ce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0"/>
                        </a:lnSpc>
                      </a:pPr>
                      <a:endParaRPr sz="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2405" indent="1905" algn="l" rtl="0" eaLnBrk="0">
                        <a:lnSpc>
                          <a:spcPct val="130000"/>
                        </a:lnSpc>
                      </a:pPr>
                      <a:r>
                        <a:rPr sz="1300" kern="0" spc="9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How you com</a:t>
                      </a:r>
                      <a:r>
                        <a:rPr sz="1300" kern="0" spc="8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municate shapes</a:t>
                      </a:r>
                      <a:r>
                        <a:rPr sz="1300" kern="0" spc="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      </a:t>
                      </a:r>
                      <a:r>
                        <a:rPr sz="13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how guests remember th</a:t>
                      </a:r>
                      <a:r>
                        <a:rPr sz="1300" kern="0" spc="6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eir stay</a:t>
                      </a:r>
                      <a:endParaRPr sz="1300" dirty="0">
                        <a:latin typeface="Gill Sans MT" panose="020B0502020104020203"/>
                        <a:ea typeface="Gill Sans MT" panose="020B0502020104020203"/>
                        <a:cs typeface="Gill Sans MT" panose="020B0502020104020203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le 12"/>
          <p:cNvGraphicFramePr>
            <a:graphicFrameLocks noGrp="1"/>
          </p:cNvGraphicFramePr>
          <p:nvPr/>
        </p:nvGraphicFramePr>
        <p:xfrm>
          <a:off x="7943850" y="2815971"/>
          <a:ext cx="2886075" cy="1276350"/>
        </p:xfrm>
        <a:graphic>
          <a:graphicData uri="http://schemas.openxmlformats.org/drawingml/2006/table">
            <a:tbl>
              <a:tblPr>
                <a:solidFill>
                  <a:srgbClr val="E1E1EA"/>
                </a:solidFill>
              </a:tblPr>
              <a:tblGrid>
                <a:gridCol w="2886075"/>
              </a:tblGrid>
              <a:tr h="12636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4150" algn="l" rtl="0" eaLnBrk="0">
                        <a:lnSpc>
                          <a:spcPct val="75000"/>
                        </a:lnSpc>
                        <a:spcBef>
                          <a:spcPts val="0"/>
                        </a:spcBef>
                      </a:pPr>
                      <a:r>
                        <a:rPr sz="1600" kern="0" spc="6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Team Coordination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0500" algn="l" rtl="0" eaLnBrk="0">
                        <a:lnSpc>
                          <a:spcPts val="1790"/>
                        </a:lnSpc>
                        <a:spcBef>
                          <a:spcPts val="1085"/>
                        </a:spcBef>
                      </a:pPr>
                      <a:r>
                        <a:rPr sz="1300" kern="0" spc="8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Clear communi</a:t>
                      </a:r>
                      <a:r>
                        <a:rPr sz="13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cation keeps</a:t>
                      </a:r>
                      <a:endParaRPr sz="1300" dirty="0">
                        <a:latin typeface="Gill Sans MT" panose="020B0502020104020203"/>
                        <a:ea typeface="Gill Sans MT" panose="020B0502020104020203"/>
                        <a:cs typeface="Gill Sans MT" panose="020B0502020104020203"/>
                      </a:endParaRPr>
                    </a:p>
                    <a:p>
                      <a:pPr marL="188595" algn="l" rtl="0" eaLnBrk="0">
                        <a:lnSpc>
                          <a:spcPts val="1790"/>
                        </a:lnSpc>
                        <a:spcBef>
                          <a:spcPts val="385"/>
                        </a:spcBef>
                      </a:pPr>
                      <a:r>
                        <a:rPr sz="1300" kern="0" spc="8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departments running</a:t>
                      </a:r>
                      <a:r>
                        <a:rPr sz="13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 smoothly</a:t>
                      </a:r>
                      <a:endParaRPr sz="1300" dirty="0">
                        <a:latin typeface="Gill Sans MT" panose="020B0502020104020203"/>
                        <a:ea typeface="Gill Sans MT" panose="020B0502020104020203"/>
                        <a:cs typeface="Gill Sans MT" panose="020B0502020104020203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A"/>
                    </a:solidFill>
                  </a:tcPr>
                </a:tc>
              </a:tr>
            </a:tbl>
          </a:graphicData>
        </a:graphic>
      </p:graphicFrame>
      <p:sp>
        <p:nvSpPr>
          <p:cNvPr id="14" name="textbox 14"/>
          <p:cNvSpPr/>
          <p:nvPr/>
        </p:nvSpPr>
        <p:spPr>
          <a:xfrm>
            <a:off x="4878768" y="2095134"/>
            <a:ext cx="5794375" cy="4413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3000"/>
              </a:lnSpc>
            </a:pPr>
            <a:r>
              <a:rPr sz="3300" kern="0" spc="12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Why Communication Matters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6"/>
          <p:cNvGraphicFramePr>
            <a:graphicFrameLocks noGrp="1"/>
          </p:cNvGraphicFramePr>
          <p:nvPr/>
        </p:nvGraphicFramePr>
        <p:xfrm>
          <a:off x="600075" y="2750172"/>
          <a:ext cx="10229850" cy="2559685"/>
        </p:xfrm>
        <a:graphic>
          <a:graphicData uri="http://schemas.openxmlformats.org/drawingml/2006/table">
            <a:tbl>
              <a:tblPr/>
              <a:tblGrid>
                <a:gridCol w="10229850"/>
              </a:tblGrid>
              <a:tr h="227964">
                <a:tc>
                  <a:txBody>
                    <a:bodyPr/>
                    <a:lstStyle/>
                    <a:p>
                      <a:pPr marL="9525" algn="l" rtl="0" eaLnBrk="0">
                        <a:lnSpc>
                          <a:spcPct val="74000"/>
                        </a:lnSpc>
                        <a:spcBef>
                          <a:spcPts val="5"/>
                        </a:spcBef>
                      </a:pPr>
                      <a:r>
                        <a:rPr sz="1300" kern="0" spc="-1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01                                                                          02                                    </a:t>
                      </a:r>
                      <a:r>
                        <a:rPr sz="1300" kern="0" spc="-2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                                 03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441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1B1B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050" algn="l" rtl="0" eaLnBrk="0">
                        <a:lnSpc>
                          <a:spcPct val="86000"/>
                        </a:lnSpc>
                        <a:spcBef>
                          <a:spcPts val="0"/>
                        </a:spcBef>
                      </a:pPr>
                      <a:r>
                        <a:rPr sz="1600" kern="0" spc="6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Define</a:t>
                      </a:r>
                      <a:r>
                        <a:rPr sz="1600" kern="0" spc="1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                          </a:t>
                      </a:r>
                      <a:r>
                        <a:rPr sz="1600" kern="0" spc="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             </a:t>
                      </a:r>
                      <a:r>
                        <a:rPr sz="1600" kern="0" spc="6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Identify</a:t>
                      </a:r>
                      <a:r>
                        <a:rPr sz="1600" kern="0" spc="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                                           </a:t>
                      </a:r>
                      <a:r>
                        <a:rPr sz="1600" kern="0" spc="6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Differe</a:t>
                      </a:r>
                      <a:r>
                        <a:rPr sz="1600" kern="0" spc="5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ntiate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1B1B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0543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7000"/>
                        </a:lnSpc>
                      </a:pPr>
                      <a:endParaRPr sz="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3970" algn="l" rtl="0" eaLnBrk="0">
                        <a:lnSpc>
                          <a:spcPts val="1790"/>
                        </a:lnSpc>
                        <a:spcBef>
                          <a:spcPts val="0"/>
                        </a:spcBef>
                      </a:pPr>
                      <a:r>
                        <a:rPr sz="1300" kern="0" spc="8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Meaning a</a:t>
                      </a:r>
                      <a:r>
                        <a:rPr sz="13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nd importance of                          Components of</a:t>
                      </a:r>
                      <a:r>
                        <a:rPr sz="1300" kern="0" spc="-3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 </a:t>
                      </a:r>
                      <a:r>
                        <a:rPr sz="13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the communication               Hospitality communication vs. general</a:t>
                      </a:r>
                      <a:endParaRPr sz="1300" dirty="0">
                        <a:latin typeface="Gill Sans MT" panose="020B0502020104020203"/>
                        <a:ea typeface="Gill Sans MT" panose="020B0502020104020203"/>
                        <a:cs typeface="Gill Sans MT" panose="020B0502020104020203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196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0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7620" algn="l" rtl="0" eaLnBrk="0">
                        <a:lnSpc>
                          <a:spcPts val="1790"/>
                        </a:lnSpc>
                        <a:spcBef>
                          <a:spcPts val="0"/>
                        </a:spcBef>
                      </a:pPr>
                      <a:r>
                        <a:rPr sz="1300" kern="0" spc="8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communication in hospitalit</a:t>
                      </a:r>
                      <a:r>
                        <a:rPr sz="13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y                        process</a:t>
                      </a:r>
                      <a:r>
                        <a:rPr sz="1300" kern="0" spc="1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          </a:t>
                      </a:r>
                      <a:r>
                        <a:rPr sz="1300" kern="0" spc="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                                                    </a:t>
                      </a:r>
                      <a:r>
                        <a:rPr sz="13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communication</a:t>
                      </a:r>
                      <a:endParaRPr sz="1300" dirty="0">
                        <a:latin typeface="Gill Sans MT" panose="020B0502020104020203"/>
                        <a:ea typeface="Gill Sans MT" panose="020B0502020104020203"/>
                        <a:cs typeface="Gill Sans MT" panose="020B0502020104020203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9894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9525" algn="l" rtl="0" eaLnBrk="0">
                        <a:lnSpc>
                          <a:spcPct val="74000"/>
                        </a:lnSpc>
                        <a:spcBef>
                          <a:spcPts val="5"/>
                        </a:spcBef>
                      </a:pPr>
                      <a:r>
                        <a:rPr sz="1300" kern="0" spc="1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04                                                                       </a:t>
                      </a:r>
                      <a:r>
                        <a:rPr sz="1300" kern="0" spc="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                               05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1B1B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6879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540" algn="l" rtl="0" eaLnBrk="0">
                        <a:lnSpc>
                          <a:spcPct val="85000"/>
                        </a:lnSpc>
                        <a:spcBef>
                          <a:spcPts val="0"/>
                        </a:spcBef>
                      </a:pPr>
                      <a:r>
                        <a:rPr sz="16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Analyze</a:t>
                      </a:r>
                      <a:r>
                        <a:rPr sz="1600" kern="0" spc="1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                        </a:t>
                      </a:r>
                      <a:r>
                        <a:rPr sz="1600" kern="0" spc="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                                           </a:t>
                      </a:r>
                      <a:r>
                        <a:rPr sz="16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Demonstrate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1B1B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28000"/>
                        </a:lnSpc>
                      </a:pPr>
                      <a:endParaRPr sz="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9525" algn="l" rtl="0" eaLnBrk="0">
                        <a:lnSpc>
                          <a:spcPts val="1735"/>
                        </a:lnSpc>
                        <a:spcBef>
                          <a:spcPts val="0"/>
                        </a:spcBef>
                      </a:pPr>
                      <a:r>
                        <a:rPr sz="1300" kern="0" spc="8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Communication's role in customer satisfaction</a:t>
                      </a:r>
                      <a:r>
                        <a:rPr sz="1300" kern="0" spc="1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                  </a:t>
                      </a:r>
                      <a:r>
                        <a:rPr sz="1300" kern="0" spc="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                  </a:t>
                      </a:r>
                      <a:r>
                        <a:rPr sz="1300" kern="0" spc="8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Professional communication stand</a:t>
                      </a:r>
                      <a:r>
                        <a:rPr sz="13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ards in</a:t>
                      </a:r>
                      <a:r>
                        <a:rPr sz="1300" kern="0" spc="-3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 </a:t>
                      </a:r>
                      <a:r>
                        <a:rPr sz="13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tourism workplaces</a:t>
                      </a:r>
                      <a:endParaRPr sz="1300" dirty="0">
                        <a:latin typeface="Gill Sans MT" panose="020B0502020104020203"/>
                        <a:ea typeface="Gill Sans MT" panose="020B0502020104020203"/>
                        <a:cs typeface="Gill Sans MT" panose="020B0502020104020203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8" name="textbox 18"/>
          <p:cNvSpPr/>
          <p:nvPr/>
        </p:nvSpPr>
        <p:spPr>
          <a:xfrm>
            <a:off x="625522" y="1895109"/>
            <a:ext cx="3892550" cy="4413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3000"/>
              </a:lnSpc>
            </a:pPr>
            <a:r>
              <a:rPr sz="3300" kern="0" spc="10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Learning O</a:t>
            </a:r>
            <a:r>
              <a:rPr sz="3300" kern="0" spc="9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utcomes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20"/>
          <p:cNvSpPr/>
          <p:nvPr/>
        </p:nvSpPr>
        <p:spPr>
          <a:xfrm>
            <a:off x="625522" y="2466610"/>
            <a:ext cx="9714865" cy="4413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3000"/>
              </a:lnSpc>
            </a:pPr>
            <a:r>
              <a:rPr sz="3300" kern="0" spc="8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Hospitality and Tourism Business Com</a:t>
            </a:r>
            <a:r>
              <a:rPr sz="3300" kern="0" spc="7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munication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2" name="textbox 22"/>
          <p:cNvSpPr/>
          <p:nvPr/>
        </p:nvSpPr>
        <p:spPr>
          <a:xfrm>
            <a:off x="579437" y="3295366"/>
            <a:ext cx="3500120" cy="58928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44170" algn="l" rtl="0" eaLnBrk="0">
              <a:lnSpc>
                <a:spcPct val="81000"/>
              </a:lnSpc>
              <a:spcBef>
                <a:spcPts val="0"/>
              </a:spcBef>
            </a:pPr>
            <a:r>
              <a:rPr sz="2400" kern="0" spc="9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</a:t>
            </a:r>
            <a:r>
              <a:rPr sz="2400" kern="0" spc="9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2500" kern="0" spc="90" baseline="4000" dirty="0">
                <a:solidFill>
                  <a:srgbClr val="3C393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Workplace</a:t>
            </a:r>
            <a:r>
              <a:rPr sz="1600" kern="0" spc="80" dirty="0">
                <a:solidFill>
                  <a:srgbClr val="3C393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500" kern="0" spc="80" baseline="4000" dirty="0">
                <a:solidFill>
                  <a:srgbClr val="3C393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endParaRPr sz="2500" baseline="4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1790"/>
              </a:lnSpc>
              <a:spcBef>
                <a:spcPts val="260"/>
              </a:spcBef>
            </a:pPr>
            <a:r>
              <a:rPr sz="1300" kern="0" spc="7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Customer service &amp; st</a:t>
            </a:r>
            <a:r>
              <a:rPr sz="1300" kern="0" spc="6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aff interactions</a:t>
            </a:r>
            <a:endParaRPr sz="1300" dirty="0">
              <a:latin typeface="Gill Sans MT" panose="020B0502020104020203"/>
              <a:ea typeface="Gill Sans MT" panose="020B0502020104020203"/>
              <a:cs typeface="Gill Sans MT" panose="020B0502020104020203"/>
            </a:endParaRPr>
          </a:p>
        </p:txBody>
      </p:sp>
      <p:sp>
        <p:nvSpPr>
          <p:cNvPr id="24" name="path 24"/>
          <p:cNvSpPr/>
          <p:nvPr/>
        </p:nvSpPr>
        <p:spPr>
          <a:xfrm>
            <a:off x="592137" y="3308066"/>
            <a:ext cx="323820" cy="259292"/>
          </a:xfrm>
          <a:custGeom>
            <a:avLst/>
            <a:gdLst/>
            <a:ahLst/>
            <a:cxnLst/>
            <a:rect l="0" t="0" r="0" b="0"/>
            <a:pathLst>
              <a:path w="509" h="408">
                <a:moveTo>
                  <a:pt x="125" y="362"/>
                </a:moveTo>
                <a:cubicBezTo>
                  <a:pt x="144" y="371"/>
                  <a:pt x="162" y="377"/>
                  <a:pt x="181" y="383"/>
                </a:cubicBezTo>
                <a:cubicBezTo>
                  <a:pt x="199" y="388"/>
                  <a:pt x="219" y="391"/>
                  <a:pt x="238" y="393"/>
                </a:cubicBezTo>
                <a:cubicBezTo>
                  <a:pt x="256" y="393"/>
                  <a:pt x="276" y="392"/>
                  <a:pt x="294" y="390"/>
                </a:cubicBezTo>
                <a:cubicBezTo>
                  <a:pt x="315" y="387"/>
                  <a:pt x="333" y="382"/>
                  <a:pt x="355" y="375"/>
                </a:cubicBezTo>
                <a:cubicBezTo>
                  <a:pt x="375" y="367"/>
                  <a:pt x="391" y="359"/>
                  <a:pt x="408" y="349"/>
                </a:cubicBezTo>
                <a:cubicBezTo>
                  <a:pt x="422" y="339"/>
                  <a:pt x="436" y="327"/>
                  <a:pt x="448" y="315"/>
                </a:cubicBezTo>
                <a:cubicBezTo>
                  <a:pt x="460" y="301"/>
                  <a:pt x="469" y="289"/>
                  <a:pt x="477" y="275"/>
                </a:cubicBezTo>
                <a:cubicBezTo>
                  <a:pt x="484" y="260"/>
                  <a:pt x="489" y="244"/>
                  <a:pt x="493" y="229"/>
                </a:cubicBezTo>
                <a:cubicBezTo>
                  <a:pt x="495" y="214"/>
                  <a:pt x="495" y="195"/>
                  <a:pt x="493" y="180"/>
                </a:cubicBezTo>
                <a:cubicBezTo>
                  <a:pt x="490" y="164"/>
                  <a:pt x="485" y="149"/>
                  <a:pt x="479" y="134"/>
                </a:cubicBezTo>
                <a:cubicBezTo>
                  <a:pt x="470" y="117"/>
                  <a:pt x="461" y="105"/>
                  <a:pt x="450" y="92"/>
                </a:cubicBezTo>
                <a:cubicBezTo>
                  <a:pt x="431" y="73"/>
                  <a:pt x="414" y="60"/>
                  <a:pt x="396" y="49"/>
                </a:cubicBezTo>
                <a:cubicBezTo>
                  <a:pt x="376" y="39"/>
                  <a:pt x="353" y="30"/>
                  <a:pt x="330" y="23"/>
                </a:cubicBezTo>
                <a:cubicBezTo>
                  <a:pt x="307" y="19"/>
                  <a:pt x="278" y="15"/>
                  <a:pt x="253" y="14"/>
                </a:cubicBezTo>
                <a:cubicBezTo>
                  <a:pt x="234" y="15"/>
                  <a:pt x="205" y="18"/>
                  <a:pt x="180" y="24"/>
                </a:cubicBezTo>
                <a:cubicBezTo>
                  <a:pt x="158" y="30"/>
                  <a:pt x="136" y="38"/>
                  <a:pt x="116" y="48"/>
                </a:cubicBezTo>
                <a:cubicBezTo>
                  <a:pt x="95" y="61"/>
                  <a:pt x="77" y="75"/>
                  <a:pt x="63" y="88"/>
                </a:cubicBezTo>
                <a:cubicBezTo>
                  <a:pt x="49" y="105"/>
                  <a:pt x="38" y="120"/>
                  <a:pt x="28" y="138"/>
                </a:cubicBezTo>
                <a:cubicBezTo>
                  <a:pt x="21" y="155"/>
                  <a:pt x="17" y="175"/>
                  <a:pt x="14" y="193"/>
                </a:cubicBezTo>
                <a:cubicBezTo>
                  <a:pt x="15" y="215"/>
                  <a:pt x="17" y="233"/>
                  <a:pt x="22" y="253"/>
                </a:cubicBezTo>
                <a:cubicBezTo>
                  <a:pt x="30" y="272"/>
                  <a:pt x="40" y="288"/>
                  <a:pt x="50" y="302"/>
                </a:cubicBezTo>
                <a:lnTo>
                  <a:pt x="66" y="321"/>
                </a:lnTo>
              </a:path>
            </a:pathLst>
          </a:custGeom>
          <a:noFill/>
          <a:ln w="18989" cap="rnd">
            <a:solidFill>
              <a:srgbClr val="1B1B2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6" name="textbox 26"/>
          <p:cNvSpPr/>
          <p:nvPr/>
        </p:nvSpPr>
        <p:spPr>
          <a:xfrm>
            <a:off x="6454794" y="4292290"/>
            <a:ext cx="2840355" cy="58293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210" algn="l" rtl="0" eaLnBrk="0">
              <a:lnSpc>
                <a:spcPct val="66000"/>
              </a:lnSpc>
            </a:pPr>
            <a:r>
              <a:rPr sz="1600" kern="0" spc="80" dirty="0">
                <a:solidFill>
                  <a:srgbClr val="3C393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Intercultural Co</a:t>
            </a:r>
            <a:r>
              <a:rPr sz="1600" kern="0" spc="70" dirty="0">
                <a:solidFill>
                  <a:srgbClr val="3C393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mmunication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3125"/>
              </a:lnSpc>
            </a:pPr>
            <a:r>
              <a:rPr sz="1300" kern="0" spc="8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Adapting</a:t>
            </a:r>
            <a:r>
              <a:rPr sz="1300" kern="0" spc="-2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 </a:t>
            </a:r>
            <a:r>
              <a:rPr sz="1300" kern="0" spc="8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to diverse guests</a:t>
            </a:r>
            <a:endParaRPr sz="1300" dirty="0">
              <a:latin typeface="Gill Sans MT" panose="020B0502020104020203"/>
              <a:ea typeface="Gill Sans MT" panose="020B0502020104020203"/>
              <a:cs typeface="Gill Sans MT" panose="020B0502020104020203"/>
            </a:endParaRPr>
          </a:p>
        </p:txBody>
      </p:sp>
      <p:sp>
        <p:nvSpPr>
          <p:cNvPr id="28" name="textbox 28"/>
          <p:cNvSpPr/>
          <p:nvPr/>
        </p:nvSpPr>
        <p:spPr>
          <a:xfrm>
            <a:off x="6461395" y="3301690"/>
            <a:ext cx="2720340" cy="58293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1600" kern="0" spc="70" dirty="0">
                <a:solidFill>
                  <a:srgbClr val="3C393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Process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335" algn="l" rtl="0" eaLnBrk="0">
              <a:lnSpc>
                <a:spcPts val="1790"/>
              </a:lnSpc>
              <a:spcBef>
                <a:spcPts val="5"/>
              </a:spcBef>
            </a:pPr>
            <a:r>
              <a:rPr sz="1300" kern="0" spc="9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Components and flow of messages</a:t>
            </a:r>
            <a:endParaRPr sz="1300" dirty="0">
              <a:latin typeface="Gill Sans MT" panose="020B0502020104020203"/>
              <a:ea typeface="Gill Sans MT" panose="020B0502020104020203"/>
              <a:cs typeface="Gill Sans MT" panose="020B0502020104020203"/>
            </a:endParaRPr>
          </a:p>
        </p:txBody>
      </p:sp>
      <p:sp>
        <p:nvSpPr>
          <p:cNvPr id="30" name="textbox 30"/>
          <p:cNvSpPr/>
          <p:nvPr/>
        </p:nvSpPr>
        <p:spPr>
          <a:xfrm>
            <a:off x="1244542" y="4290147"/>
            <a:ext cx="2265680" cy="5854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145" algn="l" rtl="0" eaLnBrk="0">
              <a:lnSpc>
                <a:spcPct val="67000"/>
              </a:lnSpc>
            </a:pPr>
            <a:r>
              <a:rPr sz="1600" kern="0" spc="50" dirty="0">
                <a:solidFill>
                  <a:srgbClr val="3C393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 S</a:t>
            </a:r>
            <a:r>
              <a:rPr sz="1600" kern="0" spc="40" dirty="0">
                <a:solidFill>
                  <a:srgbClr val="3C393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tandards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3125"/>
              </a:lnSpc>
            </a:pPr>
            <a:r>
              <a:rPr sz="1300" kern="0" spc="6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Etiquette, </a:t>
            </a:r>
            <a:r>
              <a:rPr sz="1300" kern="0" spc="5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tone, and conduct</a:t>
            </a:r>
            <a:endParaRPr sz="1300" dirty="0">
              <a:latin typeface="Gill Sans MT" panose="020B0502020104020203"/>
              <a:ea typeface="Gill Sans MT" panose="020B0502020104020203"/>
              <a:cs typeface="Gill Sans MT" panose="020B0502020104020203"/>
            </a:endParaRPr>
          </a:p>
        </p:txBody>
      </p:sp>
      <p:sp>
        <p:nvSpPr>
          <p:cNvPr id="32" name="path 32"/>
          <p:cNvSpPr/>
          <p:nvPr/>
        </p:nvSpPr>
        <p:spPr>
          <a:xfrm>
            <a:off x="5810378" y="4245323"/>
            <a:ext cx="447419" cy="446471"/>
          </a:xfrm>
          <a:custGeom>
            <a:avLst/>
            <a:gdLst/>
            <a:ahLst/>
            <a:cxnLst/>
            <a:rect l="0" t="0" r="0" b="0"/>
            <a:pathLst>
              <a:path w="704" h="703">
                <a:moveTo>
                  <a:pt x="314" y="17"/>
                </a:moveTo>
                <a:cubicBezTo>
                  <a:pt x="237" y="62"/>
                  <a:pt x="96" y="438"/>
                  <a:pt x="318" y="686"/>
                </a:cubicBezTo>
                <a:moveTo>
                  <a:pt x="378" y="15"/>
                </a:moveTo>
                <a:cubicBezTo>
                  <a:pt x="456" y="61"/>
                  <a:pt x="598" y="439"/>
                  <a:pt x="376" y="687"/>
                </a:cubicBezTo>
                <a:moveTo>
                  <a:pt x="14" y="370"/>
                </a:moveTo>
                <a:lnTo>
                  <a:pt x="687" y="370"/>
                </a:lnTo>
                <a:moveTo>
                  <a:pt x="689" y="351"/>
                </a:moveTo>
                <a:cubicBezTo>
                  <a:pt x="689" y="537"/>
                  <a:pt x="539" y="688"/>
                  <a:pt x="353" y="688"/>
                </a:cubicBezTo>
                <a:cubicBezTo>
                  <a:pt x="167" y="688"/>
                  <a:pt x="16" y="537"/>
                  <a:pt x="16" y="351"/>
                </a:cubicBezTo>
                <a:cubicBezTo>
                  <a:pt x="16" y="165"/>
                  <a:pt x="167" y="14"/>
                  <a:pt x="353" y="14"/>
                </a:cubicBezTo>
                <a:cubicBezTo>
                  <a:pt x="539" y="14"/>
                  <a:pt x="689" y="165"/>
                  <a:pt x="689" y="351"/>
                </a:cubicBezTo>
              </a:path>
            </a:pathLst>
          </a:custGeom>
          <a:noFill/>
          <a:ln w="18794" cap="rnd">
            <a:solidFill>
              <a:srgbClr val="1B1B2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4" name="path 34"/>
          <p:cNvSpPr/>
          <p:nvPr/>
        </p:nvSpPr>
        <p:spPr>
          <a:xfrm>
            <a:off x="590582" y="4254978"/>
            <a:ext cx="447608" cy="427159"/>
          </a:xfrm>
          <a:custGeom>
            <a:avLst/>
            <a:gdLst/>
            <a:ahLst/>
            <a:cxnLst/>
            <a:rect l="0" t="0" r="0" b="0"/>
            <a:pathLst>
              <a:path w="704" h="672">
                <a:moveTo>
                  <a:pt x="319" y="359"/>
                </a:moveTo>
                <a:cubicBezTo>
                  <a:pt x="316" y="361"/>
                  <a:pt x="314" y="364"/>
                  <a:pt x="312" y="367"/>
                </a:cubicBezTo>
                <a:cubicBezTo>
                  <a:pt x="311" y="370"/>
                  <a:pt x="310" y="391"/>
                  <a:pt x="310" y="429"/>
                </a:cubicBezTo>
                <a:moveTo>
                  <a:pt x="54" y="347"/>
                </a:moveTo>
                <a:cubicBezTo>
                  <a:pt x="47" y="345"/>
                  <a:pt x="37" y="342"/>
                  <a:pt x="15" y="329"/>
                </a:cubicBezTo>
                <a:moveTo>
                  <a:pt x="689" y="329"/>
                </a:moveTo>
                <a:cubicBezTo>
                  <a:pt x="670" y="340"/>
                  <a:pt x="659" y="345"/>
                  <a:pt x="646" y="348"/>
                </a:cubicBezTo>
                <a:lnTo>
                  <a:pt x="617" y="353"/>
                </a:lnTo>
                <a:moveTo>
                  <a:pt x="424" y="385"/>
                </a:moveTo>
                <a:lnTo>
                  <a:pt x="394" y="390"/>
                </a:lnTo>
                <a:moveTo>
                  <a:pt x="502" y="130"/>
                </a:moveTo>
                <a:cubicBezTo>
                  <a:pt x="502" y="89"/>
                  <a:pt x="502" y="81"/>
                  <a:pt x="499" y="71"/>
                </a:cubicBezTo>
                <a:cubicBezTo>
                  <a:pt x="497" y="65"/>
                  <a:pt x="493" y="57"/>
                  <a:pt x="488" y="48"/>
                </a:cubicBezTo>
                <a:cubicBezTo>
                  <a:pt x="481" y="41"/>
                  <a:pt x="474" y="35"/>
                  <a:pt x="466" y="28"/>
                </a:cubicBezTo>
                <a:cubicBezTo>
                  <a:pt x="458" y="24"/>
                  <a:pt x="448" y="21"/>
                  <a:pt x="438" y="18"/>
                </a:cubicBezTo>
                <a:cubicBezTo>
                  <a:pt x="430" y="17"/>
                  <a:pt x="422" y="16"/>
                  <a:pt x="414" y="16"/>
                </a:cubicBezTo>
                <a:moveTo>
                  <a:pt x="310" y="429"/>
                </a:moveTo>
                <a:cubicBezTo>
                  <a:pt x="311" y="436"/>
                  <a:pt x="311" y="441"/>
                  <a:pt x="313" y="446"/>
                </a:cubicBezTo>
                <a:cubicBezTo>
                  <a:pt x="316" y="450"/>
                  <a:pt x="320" y="453"/>
                  <a:pt x="324" y="455"/>
                </a:cubicBezTo>
                <a:cubicBezTo>
                  <a:pt x="328" y="457"/>
                  <a:pt x="336" y="459"/>
                  <a:pt x="366" y="459"/>
                </a:cubicBezTo>
                <a:cubicBezTo>
                  <a:pt x="373" y="458"/>
                  <a:pt x="379" y="456"/>
                  <a:pt x="385" y="453"/>
                </a:cubicBezTo>
                <a:cubicBezTo>
                  <a:pt x="390" y="447"/>
                  <a:pt x="392" y="442"/>
                  <a:pt x="393" y="436"/>
                </a:cubicBezTo>
                <a:moveTo>
                  <a:pt x="15" y="608"/>
                </a:moveTo>
                <a:cubicBezTo>
                  <a:pt x="15" y="619"/>
                  <a:pt x="18" y="629"/>
                  <a:pt x="20" y="633"/>
                </a:cubicBezTo>
                <a:cubicBezTo>
                  <a:pt x="25" y="640"/>
                  <a:pt x="31" y="647"/>
                  <a:pt x="34" y="649"/>
                </a:cubicBezTo>
                <a:cubicBezTo>
                  <a:pt x="41" y="653"/>
                  <a:pt x="52" y="656"/>
                  <a:pt x="59" y="657"/>
                </a:cubicBezTo>
                <a:lnTo>
                  <a:pt x="81" y="657"/>
                </a:lnTo>
                <a:moveTo>
                  <a:pt x="639" y="657"/>
                </a:moveTo>
                <a:cubicBezTo>
                  <a:pt x="650" y="657"/>
                  <a:pt x="661" y="654"/>
                  <a:pt x="668" y="650"/>
                </a:cubicBezTo>
                <a:cubicBezTo>
                  <a:pt x="672" y="648"/>
                  <a:pt x="679" y="641"/>
                  <a:pt x="684" y="634"/>
                </a:cubicBezTo>
                <a:cubicBezTo>
                  <a:pt x="686" y="630"/>
                  <a:pt x="688" y="623"/>
                  <a:pt x="689" y="615"/>
                </a:cubicBezTo>
                <a:lnTo>
                  <a:pt x="689" y="597"/>
                </a:lnTo>
                <a:moveTo>
                  <a:pt x="63" y="130"/>
                </a:moveTo>
                <a:cubicBezTo>
                  <a:pt x="53" y="131"/>
                  <a:pt x="45" y="132"/>
                  <a:pt x="40" y="134"/>
                </a:cubicBezTo>
                <a:cubicBezTo>
                  <a:pt x="32" y="139"/>
                  <a:pt x="25" y="145"/>
                  <a:pt x="19" y="154"/>
                </a:cubicBezTo>
                <a:cubicBezTo>
                  <a:pt x="16" y="165"/>
                  <a:pt x="15" y="172"/>
                  <a:pt x="14" y="188"/>
                </a:cubicBezTo>
                <a:moveTo>
                  <a:pt x="279" y="14"/>
                </a:moveTo>
                <a:cubicBezTo>
                  <a:pt x="268" y="16"/>
                  <a:pt x="254" y="20"/>
                  <a:pt x="243" y="25"/>
                </a:cubicBezTo>
                <a:lnTo>
                  <a:pt x="236" y="29"/>
                </a:lnTo>
                <a:moveTo>
                  <a:pt x="236" y="29"/>
                </a:moveTo>
                <a:cubicBezTo>
                  <a:pt x="226" y="38"/>
                  <a:pt x="219" y="45"/>
                  <a:pt x="212" y="56"/>
                </a:cubicBezTo>
                <a:cubicBezTo>
                  <a:pt x="207" y="67"/>
                  <a:pt x="205" y="77"/>
                  <a:pt x="203" y="88"/>
                </a:cubicBezTo>
                <a:lnTo>
                  <a:pt x="203" y="130"/>
                </a:lnTo>
                <a:moveTo>
                  <a:pt x="319" y="359"/>
                </a:moveTo>
                <a:lnTo>
                  <a:pt x="390" y="359"/>
                </a:lnTo>
                <a:moveTo>
                  <a:pt x="15" y="344"/>
                </a:moveTo>
                <a:lnTo>
                  <a:pt x="15" y="608"/>
                </a:lnTo>
                <a:moveTo>
                  <a:pt x="393" y="436"/>
                </a:moveTo>
                <a:lnTo>
                  <a:pt x="390" y="359"/>
                </a:lnTo>
                <a:moveTo>
                  <a:pt x="310" y="391"/>
                </a:moveTo>
                <a:lnTo>
                  <a:pt x="54" y="347"/>
                </a:lnTo>
                <a:moveTo>
                  <a:pt x="81" y="657"/>
                </a:moveTo>
                <a:lnTo>
                  <a:pt x="639" y="657"/>
                </a:lnTo>
                <a:moveTo>
                  <a:pt x="689" y="597"/>
                </a:moveTo>
                <a:lnTo>
                  <a:pt x="689" y="174"/>
                </a:lnTo>
                <a:moveTo>
                  <a:pt x="617" y="353"/>
                </a:moveTo>
                <a:lnTo>
                  <a:pt x="424" y="385"/>
                </a:lnTo>
                <a:moveTo>
                  <a:pt x="689" y="174"/>
                </a:moveTo>
                <a:cubicBezTo>
                  <a:pt x="689" y="170"/>
                  <a:pt x="689" y="167"/>
                  <a:pt x="688" y="164"/>
                </a:cubicBezTo>
                <a:cubicBezTo>
                  <a:pt x="688" y="160"/>
                  <a:pt x="686" y="157"/>
                  <a:pt x="685" y="154"/>
                </a:cubicBezTo>
                <a:cubicBezTo>
                  <a:pt x="683" y="151"/>
                  <a:pt x="682" y="148"/>
                  <a:pt x="679" y="145"/>
                </a:cubicBezTo>
                <a:cubicBezTo>
                  <a:pt x="677" y="143"/>
                  <a:pt x="675" y="140"/>
                  <a:pt x="672" y="138"/>
                </a:cubicBezTo>
                <a:cubicBezTo>
                  <a:pt x="669" y="136"/>
                  <a:pt x="666" y="135"/>
                  <a:pt x="663" y="133"/>
                </a:cubicBezTo>
                <a:cubicBezTo>
                  <a:pt x="660" y="132"/>
                  <a:pt x="657" y="131"/>
                  <a:pt x="654" y="130"/>
                </a:cubicBezTo>
                <a:cubicBezTo>
                  <a:pt x="650" y="129"/>
                  <a:pt x="647" y="129"/>
                  <a:pt x="643" y="129"/>
                </a:cubicBezTo>
                <a:cubicBezTo>
                  <a:pt x="640" y="129"/>
                  <a:pt x="637" y="130"/>
                  <a:pt x="633" y="131"/>
                </a:cubicBezTo>
                <a:moveTo>
                  <a:pt x="633" y="130"/>
                </a:moveTo>
                <a:lnTo>
                  <a:pt x="63" y="130"/>
                </a:lnTo>
                <a:moveTo>
                  <a:pt x="14" y="188"/>
                </a:moveTo>
                <a:lnTo>
                  <a:pt x="15" y="344"/>
                </a:lnTo>
                <a:moveTo>
                  <a:pt x="414" y="16"/>
                </a:moveTo>
                <a:lnTo>
                  <a:pt x="279" y="14"/>
                </a:lnTo>
              </a:path>
            </a:pathLst>
          </a:custGeom>
          <a:noFill/>
          <a:ln w="18984" cap="rnd">
            <a:solidFill>
              <a:srgbClr val="1B1B2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6" name="path 36"/>
          <p:cNvSpPr/>
          <p:nvPr/>
        </p:nvSpPr>
        <p:spPr>
          <a:xfrm>
            <a:off x="5810277" y="3273901"/>
            <a:ext cx="447618" cy="408111"/>
          </a:xfrm>
          <a:custGeom>
            <a:avLst/>
            <a:gdLst/>
            <a:ahLst/>
            <a:cxnLst/>
            <a:rect l="0" t="0" r="0" b="0"/>
            <a:pathLst>
              <a:path w="704" h="642">
                <a:moveTo>
                  <a:pt x="541" y="529"/>
                </a:moveTo>
                <a:cubicBezTo>
                  <a:pt x="535" y="540"/>
                  <a:pt x="533" y="546"/>
                  <a:pt x="532" y="552"/>
                </a:cubicBezTo>
                <a:cubicBezTo>
                  <a:pt x="531" y="566"/>
                  <a:pt x="533" y="579"/>
                  <a:pt x="537" y="591"/>
                </a:cubicBezTo>
                <a:cubicBezTo>
                  <a:pt x="543" y="600"/>
                  <a:pt x="551" y="610"/>
                  <a:pt x="561" y="618"/>
                </a:cubicBezTo>
                <a:cubicBezTo>
                  <a:pt x="567" y="621"/>
                  <a:pt x="574" y="624"/>
                  <a:pt x="586" y="627"/>
                </a:cubicBezTo>
                <a:cubicBezTo>
                  <a:pt x="599" y="628"/>
                  <a:pt x="610" y="626"/>
                  <a:pt x="621" y="623"/>
                </a:cubicBezTo>
                <a:cubicBezTo>
                  <a:pt x="632" y="617"/>
                  <a:pt x="642" y="608"/>
                  <a:pt x="646" y="604"/>
                </a:cubicBezTo>
                <a:cubicBezTo>
                  <a:pt x="650" y="598"/>
                  <a:pt x="656" y="587"/>
                  <a:pt x="659" y="576"/>
                </a:cubicBezTo>
                <a:cubicBezTo>
                  <a:pt x="660" y="565"/>
                  <a:pt x="659" y="552"/>
                  <a:pt x="657" y="542"/>
                </a:cubicBezTo>
                <a:cubicBezTo>
                  <a:pt x="652" y="531"/>
                  <a:pt x="645" y="521"/>
                  <a:pt x="636" y="512"/>
                </a:cubicBezTo>
                <a:cubicBezTo>
                  <a:pt x="629" y="508"/>
                  <a:pt x="624" y="505"/>
                  <a:pt x="615" y="501"/>
                </a:cubicBezTo>
                <a:cubicBezTo>
                  <a:pt x="603" y="499"/>
                  <a:pt x="592" y="498"/>
                  <a:pt x="580" y="500"/>
                </a:cubicBezTo>
                <a:cubicBezTo>
                  <a:pt x="569" y="504"/>
                  <a:pt x="561" y="508"/>
                  <a:pt x="547" y="517"/>
                </a:cubicBezTo>
                <a:moveTo>
                  <a:pt x="554" y="118"/>
                </a:moveTo>
                <a:cubicBezTo>
                  <a:pt x="550" y="106"/>
                  <a:pt x="548" y="100"/>
                  <a:pt x="547" y="92"/>
                </a:cubicBezTo>
                <a:cubicBezTo>
                  <a:pt x="546" y="87"/>
                  <a:pt x="547" y="78"/>
                  <a:pt x="550" y="65"/>
                </a:cubicBezTo>
                <a:cubicBezTo>
                  <a:pt x="553" y="56"/>
                  <a:pt x="555" y="51"/>
                  <a:pt x="563" y="40"/>
                </a:cubicBezTo>
                <a:cubicBezTo>
                  <a:pt x="568" y="34"/>
                  <a:pt x="573" y="30"/>
                  <a:pt x="584" y="22"/>
                </a:cubicBezTo>
                <a:cubicBezTo>
                  <a:pt x="590" y="20"/>
                  <a:pt x="598" y="17"/>
                  <a:pt x="605" y="15"/>
                </a:cubicBezTo>
                <a:cubicBezTo>
                  <a:pt x="611" y="14"/>
                  <a:pt x="625" y="14"/>
                  <a:pt x="638" y="17"/>
                </a:cubicBezTo>
                <a:cubicBezTo>
                  <a:pt x="647" y="20"/>
                  <a:pt x="652" y="23"/>
                  <a:pt x="664" y="30"/>
                </a:cubicBezTo>
                <a:cubicBezTo>
                  <a:pt x="669" y="35"/>
                  <a:pt x="674" y="41"/>
                  <a:pt x="682" y="52"/>
                </a:cubicBezTo>
                <a:cubicBezTo>
                  <a:pt x="686" y="63"/>
                  <a:pt x="688" y="69"/>
                  <a:pt x="689" y="77"/>
                </a:cubicBezTo>
                <a:cubicBezTo>
                  <a:pt x="690" y="88"/>
                  <a:pt x="688" y="102"/>
                  <a:pt x="684" y="114"/>
                </a:cubicBezTo>
                <a:cubicBezTo>
                  <a:pt x="677" y="125"/>
                  <a:pt x="673" y="131"/>
                  <a:pt x="668" y="136"/>
                </a:cubicBezTo>
                <a:cubicBezTo>
                  <a:pt x="662" y="141"/>
                  <a:pt x="657" y="145"/>
                  <a:pt x="645" y="151"/>
                </a:cubicBezTo>
                <a:cubicBezTo>
                  <a:pt x="640" y="153"/>
                  <a:pt x="631" y="155"/>
                  <a:pt x="617" y="156"/>
                </a:cubicBezTo>
                <a:cubicBezTo>
                  <a:pt x="606" y="155"/>
                  <a:pt x="595" y="153"/>
                  <a:pt x="584" y="148"/>
                </a:cubicBezTo>
                <a:cubicBezTo>
                  <a:pt x="579" y="144"/>
                  <a:pt x="571" y="138"/>
                  <a:pt x="561" y="131"/>
                </a:cubicBezTo>
                <a:moveTo>
                  <a:pt x="157" y="545"/>
                </a:moveTo>
                <a:cubicBezTo>
                  <a:pt x="157" y="554"/>
                  <a:pt x="155" y="563"/>
                  <a:pt x="152" y="572"/>
                </a:cubicBezTo>
                <a:cubicBezTo>
                  <a:pt x="148" y="581"/>
                  <a:pt x="143" y="589"/>
                  <a:pt x="136" y="595"/>
                </a:cubicBezTo>
                <a:cubicBezTo>
                  <a:pt x="130" y="602"/>
                  <a:pt x="122" y="607"/>
                  <a:pt x="113" y="611"/>
                </a:cubicBezTo>
                <a:cubicBezTo>
                  <a:pt x="104" y="614"/>
                  <a:pt x="95" y="616"/>
                  <a:pt x="86" y="616"/>
                </a:cubicBezTo>
                <a:cubicBezTo>
                  <a:pt x="76" y="616"/>
                  <a:pt x="67" y="614"/>
                  <a:pt x="59" y="611"/>
                </a:cubicBezTo>
                <a:cubicBezTo>
                  <a:pt x="50" y="607"/>
                  <a:pt x="42" y="602"/>
                  <a:pt x="35" y="595"/>
                </a:cubicBezTo>
                <a:cubicBezTo>
                  <a:pt x="29" y="589"/>
                  <a:pt x="24" y="581"/>
                  <a:pt x="20" y="572"/>
                </a:cubicBezTo>
                <a:cubicBezTo>
                  <a:pt x="16" y="563"/>
                  <a:pt x="14" y="554"/>
                  <a:pt x="14" y="545"/>
                </a:cubicBezTo>
                <a:cubicBezTo>
                  <a:pt x="14" y="535"/>
                  <a:pt x="16" y="526"/>
                  <a:pt x="20" y="518"/>
                </a:cubicBezTo>
                <a:cubicBezTo>
                  <a:pt x="24" y="509"/>
                  <a:pt x="29" y="501"/>
                  <a:pt x="35" y="494"/>
                </a:cubicBezTo>
                <a:cubicBezTo>
                  <a:pt x="42" y="488"/>
                  <a:pt x="50" y="483"/>
                  <a:pt x="59" y="479"/>
                </a:cubicBezTo>
                <a:cubicBezTo>
                  <a:pt x="67" y="475"/>
                  <a:pt x="76" y="474"/>
                  <a:pt x="86" y="474"/>
                </a:cubicBezTo>
                <a:cubicBezTo>
                  <a:pt x="95" y="474"/>
                  <a:pt x="104" y="475"/>
                  <a:pt x="113" y="479"/>
                </a:cubicBezTo>
                <a:cubicBezTo>
                  <a:pt x="122" y="483"/>
                  <a:pt x="130" y="488"/>
                  <a:pt x="136" y="494"/>
                </a:cubicBezTo>
                <a:cubicBezTo>
                  <a:pt x="143" y="501"/>
                  <a:pt x="148" y="509"/>
                  <a:pt x="152" y="518"/>
                </a:cubicBezTo>
                <a:cubicBezTo>
                  <a:pt x="155" y="526"/>
                  <a:pt x="157" y="535"/>
                  <a:pt x="157" y="545"/>
                </a:cubicBezTo>
                <a:moveTo>
                  <a:pt x="446" y="231"/>
                </a:moveTo>
                <a:cubicBezTo>
                  <a:pt x="441" y="224"/>
                  <a:pt x="435" y="219"/>
                  <a:pt x="428" y="214"/>
                </a:cubicBezTo>
                <a:cubicBezTo>
                  <a:pt x="421" y="209"/>
                  <a:pt x="414" y="204"/>
                  <a:pt x="407" y="200"/>
                </a:cubicBezTo>
                <a:cubicBezTo>
                  <a:pt x="399" y="197"/>
                  <a:pt x="392" y="194"/>
                  <a:pt x="384" y="192"/>
                </a:cubicBezTo>
                <a:cubicBezTo>
                  <a:pt x="376" y="190"/>
                  <a:pt x="367" y="188"/>
                  <a:pt x="359" y="188"/>
                </a:cubicBezTo>
                <a:cubicBezTo>
                  <a:pt x="351" y="187"/>
                  <a:pt x="343" y="187"/>
                  <a:pt x="334" y="188"/>
                </a:cubicBezTo>
                <a:cubicBezTo>
                  <a:pt x="326" y="190"/>
                  <a:pt x="318" y="191"/>
                  <a:pt x="310" y="194"/>
                </a:cubicBezTo>
                <a:cubicBezTo>
                  <a:pt x="302" y="197"/>
                  <a:pt x="295" y="200"/>
                  <a:pt x="287" y="204"/>
                </a:cubicBezTo>
                <a:cubicBezTo>
                  <a:pt x="280" y="208"/>
                  <a:pt x="273" y="213"/>
                  <a:pt x="267" y="219"/>
                </a:cubicBezTo>
                <a:cubicBezTo>
                  <a:pt x="261" y="224"/>
                  <a:pt x="255" y="230"/>
                  <a:pt x="250" y="237"/>
                </a:cubicBezTo>
                <a:cubicBezTo>
                  <a:pt x="245" y="243"/>
                  <a:pt x="241" y="250"/>
                  <a:pt x="237" y="258"/>
                </a:cubicBezTo>
                <a:cubicBezTo>
                  <a:pt x="233" y="265"/>
                  <a:pt x="230" y="273"/>
                  <a:pt x="228" y="281"/>
                </a:cubicBezTo>
                <a:cubicBezTo>
                  <a:pt x="226" y="289"/>
                  <a:pt x="224" y="297"/>
                  <a:pt x="224" y="306"/>
                </a:cubicBezTo>
                <a:cubicBezTo>
                  <a:pt x="223" y="314"/>
                  <a:pt x="223" y="322"/>
                  <a:pt x="224" y="330"/>
                </a:cubicBezTo>
                <a:cubicBezTo>
                  <a:pt x="225" y="339"/>
                  <a:pt x="227" y="347"/>
                  <a:pt x="230" y="355"/>
                </a:cubicBezTo>
                <a:cubicBezTo>
                  <a:pt x="232" y="363"/>
                  <a:pt x="236" y="370"/>
                  <a:pt x="240" y="377"/>
                </a:cubicBezTo>
                <a:cubicBezTo>
                  <a:pt x="244" y="385"/>
                  <a:pt x="249" y="391"/>
                  <a:pt x="254" y="398"/>
                </a:cubicBezTo>
                <a:moveTo>
                  <a:pt x="446" y="230"/>
                </a:moveTo>
                <a:cubicBezTo>
                  <a:pt x="452" y="237"/>
                  <a:pt x="457" y="243"/>
                  <a:pt x="461" y="250"/>
                </a:cubicBezTo>
                <a:cubicBezTo>
                  <a:pt x="465" y="257"/>
                  <a:pt x="468" y="265"/>
                  <a:pt x="471" y="273"/>
                </a:cubicBezTo>
                <a:cubicBezTo>
                  <a:pt x="474" y="280"/>
                  <a:pt x="476" y="288"/>
                  <a:pt x="477" y="297"/>
                </a:cubicBezTo>
                <a:cubicBezTo>
                  <a:pt x="478" y="305"/>
                  <a:pt x="479" y="313"/>
                  <a:pt x="478" y="321"/>
                </a:cubicBezTo>
                <a:cubicBezTo>
                  <a:pt x="478" y="329"/>
                  <a:pt x="477" y="338"/>
                  <a:pt x="475" y="346"/>
                </a:cubicBezTo>
                <a:cubicBezTo>
                  <a:pt x="473" y="354"/>
                  <a:pt x="470" y="361"/>
                  <a:pt x="467" y="369"/>
                </a:cubicBezTo>
                <a:cubicBezTo>
                  <a:pt x="463" y="376"/>
                  <a:pt x="459" y="383"/>
                  <a:pt x="454" y="390"/>
                </a:cubicBezTo>
                <a:cubicBezTo>
                  <a:pt x="449" y="397"/>
                  <a:pt x="444" y="403"/>
                  <a:pt x="438" y="408"/>
                </a:cubicBezTo>
                <a:moveTo>
                  <a:pt x="438" y="408"/>
                </a:moveTo>
                <a:cubicBezTo>
                  <a:pt x="431" y="414"/>
                  <a:pt x="424" y="419"/>
                  <a:pt x="417" y="424"/>
                </a:cubicBezTo>
                <a:cubicBezTo>
                  <a:pt x="410" y="428"/>
                  <a:pt x="402" y="432"/>
                  <a:pt x="394" y="434"/>
                </a:cubicBezTo>
                <a:cubicBezTo>
                  <a:pt x="386" y="437"/>
                  <a:pt x="378" y="439"/>
                  <a:pt x="369" y="441"/>
                </a:cubicBezTo>
                <a:cubicBezTo>
                  <a:pt x="361" y="442"/>
                  <a:pt x="352" y="442"/>
                  <a:pt x="344" y="442"/>
                </a:cubicBezTo>
                <a:cubicBezTo>
                  <a:pt x="335" y="441"/>
                  <a:pt x="327" y="440"/>
                  <a:pt x="318" y="438"/>
                </a:cubicBezTo>
                <a:cubicBezTo>
                  <a:pt x="310" y="435"/>
                  <a:pt x="302" y="433"/>
                  <a:pt x="294" y="429"/>
                </a:cubicBezTo>
                <a:cubicBezTo>
                  <a:pt x="287" y="425"/>
                  <a:pt x="280" y="420"/>
                  <a:pt x="273" y="415"/>
                </a:cubicBezTo>
                <a:cubicBezTo>
                  <a:pt x="266" y="410"/>
                  <a:pt x="260" y="404"/>
                  <a:pt x="254" y="398"/>
                </a:cubicBezTo>
                <a:moveTo>
                  <a:pt x="560" y="130"/>
                </a:moveTo>
                <a:lnTo>
                  <a:pt x="447" y="230"/>
                </a:lnTo>
                <a:moveTo>
                  <a:pt x="253" y="398"/>
                </a:moveTo>
                <a:lnTo>
                  <a:pt x="141" y="497"/>
                </a:lnTo>
                <a:moveTo>
                  <a:pt x="547" y="518"/>
                </a:moveTo>
                <a:lnTo>
                  <a:pt x="438" y="409"/>
                </a:lnTo>
                <a:moveTo>
                  <a:pt x="541" y="529"/>
                </a:moveTo>
                <a:lnTo>
                  <a:pt x="547" y="518"/>
                </a:lnTo>
                <a:moveTo>
                  <a:pt x="133" y="491"/>
                </a:moveTo>
                <a:lnTo>
                  <a:pt x="140" y="498"/>
                </a:lnTo>
                <a:moveTo>
                  <a:pt x="554" y="118"/>
                </a:moveTo>
                <a:lnTo>
                  <a:pt x="560" y="130"/>
                </a:lnTo>
              </a:path>
            </a:pathLst>
          </a:custGeom>
          <a:noFill/>
          <a:ln w="18994" cap="rnd">
            <a:solidFill>
              <a:srgbClr val="1B1B2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8" name="path 38"/>
          <p:cNvSpPr/>
          <p:nvPr/>
        </p:nvSpPr>
        <p:spPr>
          <a:xfrm>
            <a:off x="590580" y="3528268"/>
            <a:ext cx="90755" cy="38199"/>
          </a:xfrm>
          <a:custGeom>
            <a:avLst/>
            <a:gdLst/>
            <a:ahLst/>
            <a:cxnLst/>
            <a:rect l="0" t="0" r="0" b="0"/>
            <a:pathLst>
              <a:path w="142" h="60">
                <a:moveTo>
                  <a:pt x="127" y="14"/>
                </a:moveTo>
                <a:cubicBezTo>
                  <a:pt x="93" y="37"/>
                  <a:pt x="55" y="47"/>
                  <a:pt x="14" y="44"/>
                </a:cubicBezTo>
              </a:path>
            </a:pathLst>
          </a:custGeom>
          <a:noFill/>
          <a:ln w="18989" cap="rnd">
            <a:solidFill>
              <a:srgbClr val="1B1B2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0" name="path 40"/>
          <p:cNvSpPr/>
          <p:nvPr/>
        </p:nvSpPr>
        <p:spPr>
          <a:xfrm>
            <a:off x="590613" y="3503013"/>
            <a:ext cx="435034" cy="144836"/>
          </a:xfrm>
          <a:custGeom>
            <a:avLst/>
            <a:gdLst/>
            <a:ahLst/>
            <a:cxnLst/>
            <a:rect l="0" t="0" r="0" b="0"/>
            <a:pathLst>
              <a:path w="685" h="228">
                <a:moveTo>
                  <a:pt x="265" y="128"/>
                </a:moveTo>
                <a:cubicBezTo>
                  <a:pt x="280" y="143"/>
                  <a:pt x="290" y="153"/>
                  <a:pt x="305" y="164"/>
                </a:cubicBezTo>
                <a:cubicBezTo>
                  <a:pt x="322" y="175"/>
                  <a:pt x="340" y="184"/>
                  <a:pt x="361" y="193"/>
                </a:cubicBezTo>
                <a:cubicBezTo>
                  <a:pt x="379" y="199"/>
                  <a:pt x="400" y="205"/>
                  <a:pt x="422" y="208"/>
                </a:cubicBezTo>
                <a:cubicBezTo>
                  <a:pt x="440" y="210"/>
                  <a:pt x="464" y="210"/>
                  <a:pt x="482" y="210"/>
                </a:cubicBezTo>
                <a:cubicBezTo>
                  <a:pt x="504" y="207"/>
                  <a:pt x="521" y="203"/>
                  <a:pt x="539" y="199"/>
                </a:cubicBezTo>
                <a:cubicBezTo>
                  <a:pt x="564" y="190"/>
                  <a:pt x="568" y="189"/>
                  <a:pt x="571" y="189"/>
                </a:cubicBezTo>
                <a:cubicBezTo>
                  <a:pt x="575" y="191"/>
                  <a:pt x="589" y="197"/>
                  <a:pt x="603" y="203"/>
                </a:cubicBezTo>
                <a:cubicBezTo>
                  <a:pt x="614" y="207"/>
                  <a:pt x="625" y="210"/>
                  <a:pt x="635" y="212"/>
                </a:cubicBezTo>
                <a:cubicBezTo>
                  <a:pt x="642" y="213"/>
                  <a:pt x="654" y="213"/>
                  <a:pt x="670" y="212"/>
                </a:cubicBezTo>
                <a:moveTo>
                  <a:pt x="69" y="14"/>
                </a:moveTo>
                <a:lnTo>
                  <a:pt x="14" y="83"/>
                </a:lnTo>
                <a:moveTo>
                  <a:pt x="670" y="212"/>
                </a:moveTo>
                <a:lnTo>
                  <a:pt x="627" y="156"/>
                </a:lnTo>
              </a:path>
            </a:pathLst>
          </a:custGeom>
          <a:noFill/>
          <a:ln w="18989" cap="rnd">
            <a:solidFill>
              <a:srgbClr val="1B1B2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00075" y="1800225"/>
            <a:ext cx="6505575" cy="3686175"/>
          </a:xfrm>
          <a:prstGeom prst="rect">
            <a:avLst/>
          </a:prstGeom>
        </p:spPr>
      </p:pic>
      <p:graphicFrame>
        <p:nvGraphicFramePr>
          <p:cNvPr id="44" name="table 44"/>
          <p:cNvGraphicFramePr>
            <a:graphicFrameLocks noGrp="1"/>
          </p:cNvGraphicFramePr>
          <p:nvPr/>
        </p:nvGraphicFramePr>
        <p:xfrm>
          <a:off x="7515225" y="5248275"/>
          <a:ext cx="3324225" cy="1370965"/>
        </p:xfrm>
        <a:graphic>
          <a:graphicData uri="http://schemas.openxmlformats.org/drawingml/2006/table">
            <a:tbl>
              <a:tblPr/>
              <a:tblGrid>
                <a:gridCol w="3324225"/>
              </a:tblGrid>
              <a:tr h="129476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81940" algn="l" rtl="0" eaLnBrk="0">
                        <a:lnSpc>
                          <a:spcPct val="74000"/>
                        </a:lnSpc>
                        <a:spcBef>
                          <a:spcPts val="5"/>
                        </a:spcBef>
                      </a:pPr>
                      <a:r>
                        <a:rPr sz="1600" kern="0" spc="6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Positive</a:t>
                      </a:r>
                      <a:r>
                        <a:rPr sz="1600" kern="0" spc="-2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600" kern="0" spc="6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Attitude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8000"/>
                        </a:lnSpc>
                      </a:pPr>
                      <a:endParaRPr sz="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63525" indent="9525" algn="l" rtl="0" eaLnBrk="0">
                        <a:lnSpc>
                          <a:spcPct val="140000"/>
                        </a:lnSpc>
                        <a:spcBef>
                          <a:spcPts val="5"/>
                        </a:spcBef>
                      </a:pPr>
                      <a:r>
                        <a:rPr sz="13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Guests remember how you m</a:t>
                      </a:r>
                      <a:r>
                        <a:rPr sz="1300" kern="0" spc="6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ade</a:t>
                      </a:r>
                      <a:r>
                        <a:rPr sz="1300" kern="0" spc="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           </a:t>
                      </a:r>
                      <a:r>
                        <a:rPr sz="13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them feel</a:t>
                      </a:r>
                      <a:endParaRPr sz="1300" dirty="0">
                        <a:latin typeface="Gill Sans MT" panose="020B0502020104020203"/>
                        <a:ea typeface="Gill Sans MT" panose="020B0502020104020203"/>
                        <a:cs typeface="Gill Sans MT" panose="020B0502020104020203"/>
                      </a:endParaRPr>
                    </a:p>
                  </a:txBody>
                  <a:tcPr marL="0" marR="0" marT="0" marB="0" vert="horz">
                    <a:lnL w="76200" cap="flat" cmpd="sng" algn="ctr">
                      <a:solidFill>
                        <a:srgbClr val="1B1B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6" name="table 46"/>
          <p:cNvGraphicFramePr>
            <a:graphicFrameLocks noGrp="1"/>
          </p:cNvGraphicFramePr>
          <p:nvPr/>
        </p:nvGraphicFramePr>
        <p:xfrm>
          <a:off x="7515225" y="2447925"/>
          <a:ext cx="3324225" cy="1362075"/>
        </p:xfrm>
        <a:graphic>
          <a:graphicData uri="http://schemas.openxmlformats.org/drawingml/2006/table">
            <a:tbl>
              <a:tblPr/>
              <a:tblGrid>
                <a:gridCol w="3324225"/>
              </a:tblGrid>
              <a:tr h="12858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71780" algn="l" rtl="0" eaLnBrk="0">
                        <a:lnSpc>
                          <a:spcPct val="85000"/>
                        </a:lnSpc>
                        <a:spcBef>
                          <a:spcPts val="5"/>
                        </a:spcBef>
                      </a:pPr>
                      <a:r>
                        <a:rPr sz="1600" kern="0" spc="6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Clear &amp; Respec</a:t>
                      </a:r>
                      <a:r>
                        <a:rPr sz="1600" kern="0" spc="5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tful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74320" algn="l" rtl="0" eaLnBrk="0">
                        <a:lnSpc>
                          <a:spcPts val="1790"/>
                        </a:lnSpc>
                        <a:spcBef>
                          <a:spcPts val="1515"/>
                        </a:spcBef>
                      </a:pPr>
                      <a:r>
                        <a:rPr sz="13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Use appropriate language in</a:t>
                      </a:r>
                      <a:r>
                        <a:rPr sz="1300" kern="0" spc="6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 every</a:t>
                      </a:r>
                      <a:endParaRPr sz="1300" dirty="0">
                        <a:latin typeface="Gill Sans MT" panose="020B0502020104020203"/>
                        <a:ea typeface="Gill Sans MT" panose="020B0502020104020203"/>
                        <a:cs typeface="Gill Sans MT" panose="020B0502020104020203"/>
                      </a:endParaRPr>
                    </a:p>
                    <a:p>
                      <a:pPr marL="270510" algn="l" rtl="0" eaLnBrk="0">
                        <a:lnSpc>
                          <a:spcPts val="1820"/>
                        </a:lnSpc>
                      </a:pPr>
                      <a:r>
                        <a:rPr sz="13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situation</a:t>
                      </a:r>
                      <a:endParaRPr sz="1300" dirty="0">
                        <a:latin typeface="Gill Sans MT" panose="020B0502020104020203"/>
                        <a:ea typeface="Gill Sans MT" panose="020B0502020104020203"/>
                        <a:cs typeface="Gill Sans MT" panose="020B0502020104020203"/>
                      </a:endParaRPr>
                    </a:p>
                  </a:txBody>
                  <a:tcPr marL="0" marR="0" marT="0" marB="0" vert="horz">
                    <a:lnL w="76200" cap="flat" cmpd="sng" algn="ctr">
                      <a:solidFill>
                        <a:srgbClr val="1B1B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8" name="textbox 48"/>
          <p:cNvSpPr/>
          <p:nvPr/>
        </p:nvSpPr>
        <p:spPr>
          <a:xfrm>
            <a:off x="7536008" y="726964"/>
            <a:ext cx="3151505" cy="14636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530"/>
              </a:lnSpc>
            </a:pPr>
            <a:r>
              <a:rPr sz="3300" kern="0" spc="13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</a:t>
            </a:r>
            <a:r>
              <a:rPr sz="3300" kern="0" spc="12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tion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605" algn="l" rtl="0" eaLnBrk="0">
              <a:lnSpc>
                <a:spcPts val="4200"/>
              </a:lnSpc>
            </a:pPr>
            <a:r>
              <a:rPr sz="3300" kern="0" spc="-1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2385" algn="l" rtl="0" eaLnBrk="0">
              <a:lnSpc>
                <a:spcPct val="75000"/>
              </a:lnSpc>
              <a:spcBef>
                <a:spcPts val="0"/>
              </a:spcBef>
            </a:pPr>
            <a:r>
              <a:rPr sz="3300" kern="0" spc="5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Professionalism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50" name="picture 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34275" y="3981450"/>
            <a:ext cx="3305175" cy="76200"/>
          </a:xfrm>
          <a:prstGeom prst="rect">
            <a:avLst/>
          </a:prstGeom>
        </p:spPr>
      </p:pic>
      <p:graphicFrame>
        <p:nvGraphicFramePr>
          <p:cNvPr id="52" name="table 52"/>
          <p:cNvGraphicFramePr>
            <a:graphicFrameLocks noGrp="1"/>
          </p:cNvGraphicFramePr>
          <p:nvPr/>
        </p:nvGraphicFramePr>
        <p:xfrm>
          <a:off x="7515225" y="3981450"/>
          <a:ext cx="3324225" cy="1095375"/>
        </p:xfrm>
        <a:graphic>
          <a:graphicData uri="http://schemas.openxmlformats.org/drawingml/2006/table">
            <a:tbl>
              <a:tblPr/>
              <a:tblGrid>
                <a:gridCol w="3324225"/>
              </a:tblGrid>
              <a:tr h="10953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8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65430" algn="l" rtl="0" eaLnBrk="0">
                        <a:lnSpc>
                          <a:spcPct val="85000"/>
                        </a:lnSpc>
                      </a:pPr>
                      <a:r>
                        <a:rPr sz="16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Active Listeni</a:t>
                      </a:r>
                      <a:r>
                        <a:rPr sz="1600" kern="0" spc="6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ng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0"/>
                        </a:lnSpc>
                      </a:pP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2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74320" algn="l" rtl="0" eaLnBrk="0">
                        <a:lnSpc>
                          <a:spcPts val="1790"/>
                        </a:lnSpc>
                      </a:pPr>
                      <a:r>
                        <a:rPr sz="13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Understand before respon</a:t>
                      </a:r>
                      <a:r>
                        <a:rPr sz="1300" kern="0" spc="6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ding</a:t>
                      </a:r>
                      <a:endParaRPr sz="1300" dirty="0">
                        <a:latin typeface="Gill Sans MT" panose="020B0502020104020203"/>
                        <a:ea typeface="Gill Sans MT" panose="020B0502020104020203"/>
                        <a:cs typeface="Gill Sans MT" panose="020B0502020104020203"/>
                      </a:endParaRPr>
                    </a:p>
                  </a:txBody>
                  <a:tcPr marL="0" marR="0" marT="0" marB="0" vert="horz">
                    <a:lnL w="76200" cap="flat" cmpd="sng" algn="ctr">
                      <a:solidFill>
                        <a:srgbClr val="1B1B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5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425450"/>
            <a:ext cx="4286250" cy="6438645"/>
          </a:xfrm>
          <a:prstGeom prst="rect">
            <a:avLst/>
          </a:prstGeom>
        </p:spPr>
      </p:pic>
      <p:graphicFrame>
        <p:nvGraphicFramePr>
          <p:cNvPr id="56" name="table 56"/>
          <p:cNvGraphicFramePr>
            <a:graphicFrameLocks noGrp="1"/>
          </p:cNvGraphicFramePr>
          <p:nvPr/>
        </p:nvGraphicFramePr>
        <p:xfrm>
          <a:off x="600075" y="4263771"/>
          <a:ext cx="5943600" cy="1009650"/>
        </p:xfrm>
        <a:graphic>
          <a:graphicData uri="http://schemas.openxmlformats.org/drawingml/2006/table">
            <a:tbl>
              <a:tblPr>
                <a:solidFill>
                  <a:srgbClr val="E1E1EA"/>
                </a:solidFill>
              </a:tblPr>
              <a:tblGrid>
                <a:gridCol w="5943600"/>
              </a:tblGrid>
              <a:tr h="9969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3515" algn="l" rtl="0" eaLnBrk="0">
                        <a:lnSpc>
                          <a:spcPct val="85000"/>
                        </a:lnSpc>
                      </a:pPr>
                      <a:r>
                        <a:rPr sz="1600" kern="0" spc="8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Adaptability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2880" algn="l" rtl="0" eaLnBrk="0">
                        <a:lnSpc>
                          <a:spcPts val="1790"/>
                        </a:lnSpc>
                        <a:spcBef>
                          <a:spcPts val="5"/>
                        </a:spcBef>
                      </a:pPr>
                      <a:r>
                        <a:rPr sz="13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Adjust communication style for every guest</a:t>
                      </a:r>
                      <a:endParaRPr sz="1300" dirty="0">
                        <a:latin typeface="Gill Sans MT" panose="020B0502020104020203"/>
                        <a:ea typeface="Gill Sans MT" panose="020B0502020104020203"/>
                        <a:cs typeface="Gill Sans MT" panose="020B0502020104020203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8" name="table 58"/>
          <p:cNvGraphicFramePr>
            <a:graphicFrameLocks noGrp="1"/>
          </p:cNvGraphicFramePr>
          <p:nvPr/>
        </p:nvGraphicFramePr>
        <p:xfrm>
          <a:off x="600075" y="2815971"/>
          <a:ext cx="2886075" cy="1276350"/>
        </p:xfrm>
        <a:graphic>
          <a:graphicData uri="http://schemas.openxmlformats.org/drawingml/2006/table">
            <a:tbl>
              <a:tblPr>
                <a:solidFill>
                  <a:srgbClr val="E1E1EA"/>
                </a:solidFill>
              </a:tblPr>
              <a:tblGrid>
                <a:gridCol w="2886075"/>
              </a:tblGrid>
              <a:tr h="12636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9865" algn="l" rtl="0" eaLnBrk="0">
                        <a:lnSpc>
                          <a:spcPct val="85000"/>
                        </a:lnSpc>
                      </a:pPr>
                      <a:r>
                        <a:rPr sz="1600" kern="0" spc="6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Cultural Sens</a:t>
                      </a:r>
                      <a:r>
                        <a:rPr sz="1600" kern="0" spc="5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itivity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4945" algn="l" rtl="0" eaLnBrk="0">
                        <a:lnSpc>
                          <a:spcPts val="1790"/>
                        </a:lnSpc>
                        <a:spcBef>
                          <a:spcPts val="900"/>
                        </a:spcBef>
                      </a:pPr>
                      <a:r>
                        <a:rPr sz="1300" kern="0" spc="8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Respect different customs a</a:t>
                      </a:r>
                      <a:r>
                        <a:rPr sz="13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nd</a:t>
                      </a:r>
                      <a:endParaRPr sz="1300" dirty="0">
                        <a:latin typeface="Gill Sans MT" panose="020B0502020104020203"/>
                        <a:ea typeface="Gill Sans MT" panose="020B0502020104020203"/>
                        <a:cs typeface="Gill Sans MT" panose="020B0502020104020203"/>
                      </a:endParaRPr>
                    </a:p>
                    <a:p>
                      <a:pPr marL="188595" algn="l" rtl="0" eaLnBrk="0">
                        <a:lnSpc>
                          <a:spcPts val="2085"/>
                        </a:lnSpc>
                      </a:pPr>
                      <a:r>
                        <a:rPr sz="1300" kern="0" spc="8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expectatio</a:t>
                      </a:r>
                      <a:r>
                        <a:rPr sz="13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ns</a:t>
                      </a:r>
                      <a:endParaRPr sz="1300" dirty="0">
                        <a:latin typeface="Gill Sans MT" panose="020B0502020104020203"/>
                        <a:ea typeface="Gill Sans MT" panose="020B0502020104020203"/>
                        <a:cs typeface="Gill Sans MT" panose="020B0502020104020203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0" name="table 60"/>
          <p:cNvGraphicFramePr>
            <a:graphicFrameLocks noGrp="1"/>
          </p:cNvGraphicFramePr>
          <p:nvPr/>
        </p:nvGraphicFramePr>
        <p:xfrm>
          <a:off x="3657600" y="2815971"/>
          <a:ext cx="2886075" cy="1276350"/>
        </p:xfrm>
        <a:graphic>
          <a:graphicData uri="http://schemas.openxmlformats.org/drawingml/2006/table">
            <a:tbl>
              <a:tblPr>
                <a:solidFill>
                  <a:srgbClr val="E1E1EA"/>
                </a:solidFill>
              </a:tblPr>
              <a:tblGrid>
                <a:gridCol w="2886075"/>
              </a:tblGrid>
              <a:tr h="12636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0025" algn="l" rtl="0" eaLnBrk="0">
                        <a:lnSpc>
                          <a:spcPct val="85000"/>
                        </a:lnSpc>
                      </a:pPr>
                      <a:r>
                        <a:rPr sz="1600" kern="0" spc="6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Empathy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2405" algn="l" rtl="0" eaLnBrk="0">
                        <a:lnSpc>
                          <a:spcPts val="1790"/>
                        </a:lnSpc>
                        <a:spcBef>
                          <a:spcPts val="900"/>
                        </a:spcBef>
                      </a:pPr>
                      <a:r>
                        <a:rPr sz="1300" kern="0" spc="8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Understand guests </a:t>
                      </a:r>
                      <a:r>
                        <a:rPr sz="13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beyond</a:t>
                      </a:r>
                      <a:endParaRPr sz="1300" dirty="0">
                        <a:latin typeface="Gill Sans MT" panose="020B0502020104020203"/>
                        <a:ea typeface="Gill Sans MT" panose="020B0502020104020203"/>
                        <a:cs typeface="Gill Sans MT" panose="020B0502020104020203"/>
                      </a:endParaRPr>
                    </a:p>
                    <a:p>
                      <a:pPr marL="193675" algn="l" rtl="0" eaLnBrk="0">
                        <a:lnSpc>
                          <a:spcPts val="2175"/>
                        </a:lnSpc>
                      </a:pPr>
                      <a:r>
                        <a:rPr sz="1300" kern="0" spc="12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Gill Sans MT" panose="020B0502020104020203"/>
                          <a:ea typeface="Gill Sans MT" panose="020B0502020104020203"/>
                          <a:cs typeface="Gill Sans MT" panose="020B0502020104020203"/>
                        </a:rPr>
                        <a:t>language</a:t>
                      </a:r>
                      <a:endParaRPr sz="1300" dirty="0">
                        <a:latin typeface="Gill Sans MT" panose="020B0502020104020203"/>
                        <a:ea typeface="Gill Sans MT" panose="020B0502020104020203"/>
                        <a:cs typeface="Gill Sans MT" panose="020B0502020104020203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A"/>
                    </a:solidFill>
                  </a:tcPr>
                </a:tc>
              </a:tr>
            </a:tbl>
          </a:graphicData>
        </a:graphic>
      </p:graphicFrame>
      <p:sp>
        <p:nvSpPr>
          <p:cNvPr id="62" name="textbox 62"/>
          <p:cNvSpPr/>
          <p:nvPr/>
        </p:nvSpPr>
        <p:spPr>
          <a:xfrm>
            <a:off x="592518" y="2095134"/>
            <a:ext cx="4601845" cy="4413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3000"/>
              </a:lnSpc>
            </a:pPr>
            <a:r>
              <a:rPr sz="3300" kern="0" spc="11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 Multicultural Indust</a:t>
            </a:r>
            <a:r>
              <a:rPr sz="3300" kern="0" spc="10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ry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t 64"/>
          <p:cNvSpPr/>
          <p:nvPr/>
        </p:nvSpPr>
        <p:spPr>
          <a:xfrm>
            <a:off x="0" y="128017"/>
            <a:ext cx="11430000" cy="7029450"/>
          </a:xfrm>
          <a:prstGeom prst="rect">
            <a:avLst/>
          </a:prstGeom>
          <a:solidFill>
            <a:srgbClr val="ECEC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66" name="rect 66"/>
          <p:cNvSpPr/>
          <p:nvPr/>
        </p:nvSpPr>
        <p:spPr>
          <a:xfrm>
            <a:off x="0" y="128270"/>
            <a:ext cx="11430000" cy="7029197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68" name="picture 6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00075" y="1585341"/>
            <a:ext cx="4905375" cy="4905375"/>
          </a:xfrm>
          <a:prstGeom prst="rect">
            <a:avLst/>
          </a:prstGeom>
        </p:spPr>
      </p:pic>
      <p:sp>
        <p:nvSpPr>
          <p:cNvPr id="70" name="textbox 70"/>
          <p:cNvSpPr/>
          <p:nvPr/>
        </p:nvSpPr>
        <p:spPr>
          <a:xfrm>
            <a:off x="5924574" y="2699711"/>
            <a:ext cx="3532505" cy="174497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5000"/>
              </a:lnSpc>
            </a:pPr>
            <a:r>
              <a:rPr sz="1600" kern="0" spc="6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 Bigger</a:t>
            </a:r>
            <a:r>
              <a:rPr sz="1600" kern="0" spc="11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6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Picture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860" algn="l" rtl="0" eaLnBrk="0">
              <a:lnSpc>
                <a:spcPts val="1790"/>
              </a:lnSpc>
              <a:spcBef>
                <a:spcPts val="1500"/>
              </a:spcBef>
            </a:pPr>
            <a:r>
              <a:rPr sz="1300" kern="0" spc="8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Effective communication in hospitality means:</a:t>
            </a:r>
            <a:endParaRPr sz="1300" dirty="0">
              <a:latin typeface="Gill Sans MT" panose="020B0502020104020203"/>
              <a:ea typeface="Gill Sans MT" panose="020B0502020104020203"/>
              <a:cs typeface="Gill Sans MT" panose="020B0502020104020203"/>
            </a:endParaRPr>
          </a:p>
          <a:p>
            <a:pPr marL="104140" algn="l" rtl="0" eaLnBrk="0">
              <a:lnSpc>
                <a:spcPts val="1790"/>
              </a:lnSpc>
              <a:spcBef>
                <a:spcPts val="1585"/>
              </a:spcBef>
              <a:tabLst>
                <a:tab pos="297180" algn="l"/>
              </a:tabLst>
            </a:pPr>
            <a:r>
              <a:rPr sz="1300" kern="0" spc="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	</a:t>
            </a:r>
            <a:r>
              <a:rPr sz="1300" kern="0" spc="7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Delivering messages with clarity</a:t>
            </a:r>
            <a:endParaRPr sz="1300" dirty="0">
              <a:latin typeface="Gill Sans MT" panose="020B0502020104020203"/>
              <a:ea typeface="Gill Sans MT" panose="020B0502020104020203"/>
              <a:cs typeface="Gill Sans MT" panose="020B0502020104020203"/>
            </a:endParaRPr>
          </a:p>
          <a:p>
            <a:pPr marL="104140" algn="l" rtl="0" eaLnBrk="0">
              <a:lnSpc>
                <a:spcPts val="1790"/>
              </a:lnSpc>
              <a:spcBef>
                <a:spcPts val="835"/>
              </a:spcBef>
              <a:tabLst>
                <a:tab pos="297180" algn="l"/>
              </a:tabLst>
            </a:pPr>
            <a:r>
              <a:rPr sz="1300" kern="0" spc="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	</a:t>
            </a:r>
            <a:r>
              <a:rPr sz="1300" kern="0" spc="8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Building genuine relat</a:t>
            </a:r>
            <a:r>
              <a:rPr sz="1300" kern="0" spc="7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ionships</a:t>
            </a:r>
            <a:endParaRPr sz="1300" dirty="0">
              <a:latin typeface="Gill Sans MT" panose="020B0502020104020203"/>
              <a:ea typeface="Gill Sans MT" panose="020B0502020104020203"/>
              <a:cs typeface="Gill Sans MT" panose="020B0502020104020203"/>
            </a:endParaRPr>
          </a:p>
          <a:p>
            <a:pPr algn="l" rtl="0" eaLnBrk="0">
              <a:lnSpc>
                <a:spcPct val="115000"/>
              </a:lnSpc>
            </a:pPr>
            <a:endParaRPr sz="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04140" algn="l" rtl="0" eaLnBrk="0">
              <a:lnSpc>
                <a:spcPts val="1790"/>
              </a:lnSpc>
              <a:spcBef>
                <a:spcPts val="5"/>
              </a:spcBef>
              <a:tabLst>
                <a:tab pos="292735" algn="l"/>
              </a:tabLst>
            </a:pPr>
            <a:r>
              <a:rPr sz="1300" kern="0" spc="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	</a:t>
            </a:r>
            <a:r>
              <a:rPr sz="1300" kern="0" spc="8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Creating meaningful serv</a:t>
            </a:r>
            <a:r>
              <a:rPr sz="1300" kern="0" spc="70" dirty="0">
                <a:solidFill>
                  <a:srgbClr val="3C3939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ice experiences</a:t>
            </a:r>
            <a:endParaRPr sz="1300" dirty="0">
              <a:latin typeface="Gill Sans MT" panose="020B0502020104020203"/>
              <a:ea typeface="Gill Sans MT" panose="020B0502020104020203"/>
              <a:cs typeface="Gill Sans MT" panose="020B0502020104020203"/>
            </a:endParaRPr>
          </a:p>
        </p:txBody>
      </p:sp>
      <p:pic>
        <p:nvPicPr>
          <p:cNvPr id="72" name="picture 7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5972175" y="4309491"/>
            <a:ext cx="57150" cy="57150"/>
          </a:xfrm>
          <a:prstGeom prst="rect">
            <a:avLst/>
          </a:prstGeom>
        </p:spPr>
      </p:pic>
      <p:pic>
        <p:nvPicPr>
          <p:cNvPr id="74" name="picture 7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5972175" y="3976116"/>
            <a:ext cx="57150" cy="57150"/>
          </a:xfrm>
          <a:prstGeom prst="rect">
            <a:avLst/>
          </a:prstGeom>
        </p:spPr>
      </p:pic>
      <p:pic>
        <p:nvPicPr>
          <p:cNvPr id="76" name="picture 7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5972175" y="3642741"/>
            <a:ext cx="57150" cy="57150"/>
          </a:xfrm>
          <a:prstGeom prst="rect">
            <a:avLst/>
          </a:prstGeom>
        </p:spPr>
      </p:pic>
      <p:sp>
        <p:nvSpPr>
          <p:cNvPr id="78" name="textbox 78"/>
          <p:cNvSpPr/>
          <p:nvPr/>
        </p:nvSpPr>
        <p:spPr>
          <a:xfrm>
            <a:off x="5934075" y="4661916"/>
            <a:ext cx="4905375" cy="733425"/>
          </a:xfrm>
          <a:prstGeom prst="rect">
            <a:avLst/>
          </a:prstGeom>
          <a:solidFill>
            <a:srgbClr val="B6D6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63855" algn="l" rtl="0" eaLnBrk="0">
              <a:lnSpc>
                <a:spcPts val="1790"/>
              </a:lnSpc>
              <a:tabLst>
                <a:tab pos="560705" algn="l"/>
              </a:tabLst>
            </a:pPr>
            <a:r>
              <a:rPr sz="1300" kern="0" spc="0" dirty="0">
                <a:solidFill>
                  <a:srgbClr val="000000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	</a:t>
            </a:r>
            <a:r>
              <a:rPr sz="1300" kern="0" spc="80" dirty="0">
                <a:solidFill>
                  <a:srgbClr val="000000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The way we commun</a:t>
            </a:r>
            <a:r>
              <a:rPr sz="1300" kern="0" spc="70" dirty="0">
                <a:solidFill>
                  <a:srgbClr val="000000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icate is</a:t>
            </a:r>
            <a:r>
              <a:rPr sz="1300" kern="0" spc="-30" dirty="0">
                <a:solidFill>
                  <a:srgbClr val="000000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 </a:t>
            </a:r>
            <a:r>
              <a:rPr sz="1300" kern="0" spc="70" dirty="0">
                <a:solidFill>
                  <a:srgbClr val="000000">
                    <a:alpha val="100000"/>
                  </a:srgbClr>
                </a:solidFill>
                <a:latin typeface="Gill Sans MT" panose="020B0502020104020203"/>
                <a:ea typeface="Gill Sans MT" panose="020B0502020104020203"/>
                <a:cs typeface="Gill Sans MT" panose="020B0502020104020203"/>
              </a:rPr>
              <a:t>the service itself.</a:t>
            </a:r>
            <a:endParaRPr sz="1300" dirty="0">
              <a:latin typeface="Gill Sans MT" panose="020B0502020104020203"/>
              <a:ea typeface="Gill Sans MT" panose="020B0502020104020203"/>
              <a:cs typeface="Gill Sans MT" panose="020B0502020104020203"/>
            </a:endParaRPr>
          </a:p>
        </p:txBody>
      </p:sp>
      <p:pic>
        <p:nvPicPr>
          <p:cNvPr id="80" name="picture 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126962" y="4919091"/>
            <a:ext cx="171450" cy="171450"/>
          </a:xfrm>
          <a:prstGeom prst="rect">
            <a:avLst/>
          </a:prstGeom>
        </p:spPr>
      </p:pic>
      <p:sp>
        <p:nvSpPr>
          <p:cNvPr id="82" name="textbox 82"/>
          <p:cNvSpPr/>
          <p:nvPr/>
        </p:nvSpPr>
        <p:spPr>
          <a:xfrm>
            <a:off x="605377" y="683529"/>
            <a:ext cx="7183119" cy="4013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3300" kern="0" spc="9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Is More </a:t>
            </a:r>
            <a:r>
              <a:rPr sz="3300" kern="0" spc="8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Than</a:t>
            </a:r>
            <a:r>
              <a:rPr sz="3300" kern="0" spc="-13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300" kern="0" spc="8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Words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picture 8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04800"/>
            <a:ext cx="4286250" cy="6677024"/>
          </a:xfrm>
          <a:prstGeom prst="rect">
            <a:avLst/>
          </a:prstGeom>
        </p:spPr>
      </p:pic>
      <p:sp>
        <p:nvSpPr>
          <p:cNvPr id="86" name="textbox 86"/>
          <p:cNvSpPr/>
          <p:nvPr/>
        </p:nvSpPr>
        <p:spPr>
          <a:xfrm>
            <a:off x="4880483" y="860314"/>
            <a:ext cx="5649595" cy="28517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3300" kern="0" spc="5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 Foundation Starts</a:t>
            </a:r>
            <a:r>
              <a:rPr sz="3300" kern="0" spc="30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300" kern="0" spc="5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Here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8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833120" algn="l" rtl="0" eaLnBrk="0">
              <a:lnSpc>
                <a:spcPct val="75000"/>
              </a:lnSpc>
              <a:spcBef>
                <a:spcPts val="1390"/>
              </a:spcBef>
            </a:pPr>
            <a:r>
              <a:rPr sz="4600" kern="0" spc="15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</a:t>
            </a:r>
            <a:r>
              <a:rPr sz="4600" kern="0" spc="14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</a:t>
            </a:r>
            <a:endParaRPr sz="4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82000"/>
              </a:lnSpc>
              <a:spcBef>
                <a:spcPts val="1720"/>
              </a:spcBef>
            </a:pPr>
            <a:r>
              <a:rPr sz="4600" kern="0" spc="10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drives everything i</a:t>
            </a:r>
            <a:r>
              <a:rPr sz="4600" kern="0" spc="9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</a:t>
            </a:r>
            <a:endParaRPr sz="4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00" algn="l" rtl="0" eaLnBrk="0">
              <a:lnSpc>
                <a:spcPct val="74000"/>
              </a:lnSpc>
              <a:spcBef>
                <a:spcPts val="1240"/>
              </a:spcBef>
            </a:pPr>
            <a:r>
              <a:rPr sz="4600" kern="0" spc="120" dirty="0">
                <a:solidFill>
                  <a:srgbClr val="1B1B2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tourism.</a:t>
            </a:r>
            <a:endParaRPr sz="4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88" name="table 88"/>
          <p:cNvGraphicFramePr>
            <a:graphicFrameLocks noGrp="1"/>
          </p:cNvGraphicFramePr>
          <p:nvPr/>
        </p:nvGraphicFramePr>
        <p:xfrm>
          <a:off x="4886325" y="4048125"/>
          <a:ext cx="5943600" cy="2456815"/>
        </p:xfrm>
        <a:graphic>
          <a:graphicData uri="http://schemas.openxmlformats.org/drawingml/2006/table">
            <a:tbl>
              <a:tblPr>
                <a:solidFill>
                  <a:srgbClr val="E1E1EA"/>
                </a:solidFill>
              </a:tblPr>
              <a:tblGrid>
                <a:gridCol w="5943600"/>
              </a:tblGrid>
              <a:tr h="6286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9865" algn="l" rtl="0" eaLnBrk="0">
                        <a:lnSpc>
                          <a:spcPct val="75000"/>
                        </a:lnSpc>
                      </a:pPr>
                      <a:r>
                        <a:rPr sz="1600" kern="0" spc="6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Customer Satisfaction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A"/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3515" algn="l" rtl="0" eaLnBrk="0">
                        <a:lnSpc>
                          <a:spcPct val="84000"/>
                        </a:lnSpc>
                        <a:spcBef>
                          <a:spcPts val="0"/>
                        </a:spcBef>
                      </a:pPr>
                      <a:r>
                        <a:rPr sz="1600" kern="0" spc="8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Workplace Coordinati</a:t>
                      </a:r>
                      <a:r>
                        <a:rPr sz="1600" kern="0" spc="7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on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A"/>
                    </a:solidFill>
                  </a:tcPr>
                </a:tc>
              </a:tr>
              <a:tr h="60896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7325" algn="l" rtl="0" eaLnBrk="0">
                        <a:lnSpc>
                          <a:spcPct val="85000"/>
                        </a:lnSpc>
                        <a:spcBef>
                          <a:spcPts val="0"/>
                        </a:spcBef>
                      </a:pPr>
                      <a:r>
                        <a:rPr sz="1600" kern="0" spc="6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Service Qua</a:t>
                      </a:r>
                      <a:r>
                        <a:rPr sz="1600" kern="0" spc="5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lity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A"/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6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0025" algn="l" rtl="0" eaLnBrk="0">
                        <a:lnSpc>
                          <a:spcPct val="75000"/>
                        </a:lnSpc>
                      </a:pPr>
                      <a:r>
                        <a:rPr sz="1600" kern="0" spc="50" dirty="0">
                          <a:solidFill>
                            <a:srgbClr val="3C3939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Professionalism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7C7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satMod val="110000"/>
                <a:lum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satMod val="105000"/>
                <a:lum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shade val="94000"/>
              </a:schemeClr>
            </a:gs>
            <a:gs pos="50000">
              <a:schemeClr val="phClr">
                <a:lumMod val="110000"/>
                <a:satMod val="100000"/>
                <a:tint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2419</Words>
  <Application>WPS Presentation</Application>
  <PresentationFormat/>
  <Paragraphs>128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7" baseType="lpstr">
      <vt:lpstr>Arial</vt:lpstr>
      <vt:lpstr>SimSun</vt:lpstr>
      <vt:lpstr>Wingdings</vt:lpstr>
      <vt:lpstr>Arial</vt:lpstr>
      <vt:lpstr>Gill Sans MT</vt:lpstr>
      <vt:lpstr>Microsoft YaHei</vt:lpstr>
      <vt:lpstr>Arial Unicode MS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1</cp:revision>
  <dcterms:created xsi:type="dcterms:W3CDTF">2026-07-09T12:19:52Z</dcterms:created>
  <dcterms:modified xsi:type="dcterms:W3CDTF">2026-07-09T12:19:52Z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O">
    <vt:lpwstr>wqlLaW5nc29mdCBQREYgdG8gV1BTIDEyMA</vt:lpwstr>
  </property>
  <property fmtid="{D5CDD505-2E9C-101B-9397-08002B2CF9AE}" pid="3" name="Created">
    <vt:filetime>2026-07-09T20:18:36Z</vt:filetime>
  </property>
  <property fmtid="{D5CDD505-2E9C-101B-9397-08002B2CF9AE}" pid="4" name="ICV">
    <vt:lpwstr>CCA55C31097543B19EC4AA79618E00F7_12</vt:lpwstr>
  </property>
  <property fmtid="{D5CDD505-2E9C-101B-9397-08002B2CF9AE}" pid="5" name="KSOProductBuildVer">
    <vt:lpwstr>1033-12.1.0.26880</vt:lpwstr>
  </property>
</Properties>
</file>