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</p:sldIdLst>
  <p:sldSz cx="11430000" cy="64389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4" Type="http://schemas.openxmlformats.org/officeDocument/2006/relationships/tableStyles" Target="tableStyles.xml"/><Relationship Id="rId43" Type="http://schemas.openxmlformats.org/officeDocument/2006/relationships/viewProps" Target="viewProps.xml"/><Relationship Id="rId42" Type="http://schemas.openxmlformats.org/officeDocument/2006/relationships/presProps" Target="presProps.xml"/><Relationship Id="rId41" Type="http://schemas.openxmlformats.org/officeDocument/2006/relationships/slide" Target="slides/slide39.xml"/><Relationship Id="rId40" Type="http://schemas.openxmlformats.org/officeDocument/2006/relationships/slide" Target="slides/slide38.xml"/><Relationship Id="rId4" Type="http://schemas.openxmlformats.org/officeDocument/2006/relationships/slide" Target="slides/slide2.xml"/><Relationship Id="rId39" Type="http://schemas.openxmlformats.org/officeDocument/2006/relationships/slide" Target="slides/slide37.xml"/><Relationship Id="rId38" Type="http://schemas.openxmlformats.org/officeDocument/2006/relationships/slide" Target="slides/slide36.xml"/><Relationship Id="rId37" Type="http://schemas.openxmlformats.org/officeDocument/2006/relationships/slide" Target="slides/slide35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7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8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image" Target="../media/image3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4.png"/><Relationship Id="rId1" Type="http://schemas.openxmlformats.org/officeDocument/2006/relationships/image" Target="../media/image33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7.jpeg"/><Relationship Id="rId1" Type="http://schemas.openxmlformats.org/officeDocument/2006/relationships/image" Target="../media/image36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8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9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0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1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4.png"/><Relationship Id="rId1" Type="http://schemas.openxmlformats.org/officeDocument/2006/relationships/image" Target="../media/image43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5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6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7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8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0.jpeg"/><Relationship Id="rId1" Type="http://schemas.openxmlformats.org/officeDocument/2006/relationships/image" Target="../media/image49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1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2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3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4.jpeg"/></Relationships>
</file>

<file path=ppt/slides/_rels/slide3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58.jpeg"/><Relationship Id="rId3" Type="http://schemas.openxmlformats.org/officeDocument/2006/relationships/image" Target="../media/image57.jpeg"/><Relationship Id="rId2" Type="http://schemas.openxmlformats.org/officeDocument/2006/relationships/image" Target="../media/image56.png"/><Relationship Id="rId1" Type="http://schemas.openxmlformats.org/officeDocument/2006/relationships/image" Target="../media/image55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 2"/>
          <p:cNvSpPr/>
          <p:nvPr/>
        </p:nvSpPr>
        <p:spPr>
          <a:xfrm>
            <a:off x="0" y="0"/>
            <a:ext cx="11430000" cy="6438900"/>
          </a:xfrm>
          <a:prstGeom prst="rect">
            <a:avLst/>
          </a:prstGeom>
          <a:solidFill>
            <a:srgbClr val="FCF7F2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0"/>
            <a:ext cx="4311624" cy="6432525"/>
          </a:xfrm>
          <a:prstGeom prst="rect">
            <a:avLst/>
          </a:prstGeom>
        </p:spPr>
      </p:pic>
      <p:sp>
        <p:nvSpPr>
          <p:cNvPr id="6" name="textbox 6"/>
          <p:cNvSpPr/>
          <p:nvPr/>
        </p:nvSpPr>
        <p:spPr>
          <a:xfrm>
            <a:off x="4876825" y="1947288"/>
            <a:ext cx="5440045" cy="260667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9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7000"/>
              </a:lnSpc>
            </a:pPr>
            <a:r>
              <a:rPr sz="3900" b="1" kern="0" spc="-80" dirty="0">
                <a:solidFill>
                  <a:srgbClr val="3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Introduction t</a:t>
            </a:r>
            <a:r>
              <a:rPr sz="3900" b="1" kern="0" spc="-90" dirty="0">
                <a:solidFill>
                  <a:srgbClr val="3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o Hospitality</a:t>
            </a:r>
            <a:r>
              <a:rPr sz="3900" b="1" kern="0" spc="-10" dirty="0">
                <a:solidFill>
                  <a:srgbClr val="3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 </a:t>
            </a:r>
            <a:r>
              <a:rPr sz="3900" b="1" kern="0" spc="-90" dirty="0">
                <a:solidFill>
                  <a:srgbClr val="3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and Tourism Business</a:t>
            </a:r>
            <a:endParaRPr sz="39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marL="12700" algn="l" rtl="0" eaLnBrk="0">
              <a:lnSpc>
                <a:spcPct val="78000"/>
              </a:lnSpc>
              <a:spcBef>
                <a:spcPts val="745"/>
              </a:spcBef>
            </a:pPr>
            <a:r>
              <a:rPr sz="3900" b="1" kern="0" spc="-90" dirty="0">
                <a:solidFill>
                  <a:srgbClr val="2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Communicat</a:t>
            </a:r>
            <a:r>
              <a:rPr sz="3900" b="1" kern="0" spc="-100" dirty="0">
                <a:solidFill>
                  <a:srgbClr val="2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ion</a:t>
            </a:r>
            <a:endParaRPr sz="39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26000"/>
              </a:lnSpc>
            </a:pPr>
            <a:endParaRPr sz="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218000"/>
              </a:lnSpc>
              <a:spcBef>
                <a:spcPts val="5"/>
              </a:spcBef>
            </a:pPr>
            <a:r>
              <a:rPr sz="1400" kern="0" spc="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Course:Hospitality</a:t>
            </a:r>
            <a:r>
              <a:rPr sz="1400" kern="0" spc="1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and Tourism</a:t>
            </a:r>
            <a:r>
              <a:rPr sz="1400" kern="0" spc="1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Business</a:t>
            </a:r>
            <a:r>
              <a:rPr sz="1400" kern="0" spc="1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</a:t>
            </a:r>
            <a:r>
              <a:rPr sz="14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nication</a:t>
            </a:r>
            <a:r>
              <a:rPr sz="14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           </a:t>
            </a:r>
            <a:r>
              <a:rPr sz="1400" kern="0" spc="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How communication shapes the</a:t>
            </a:r>
            <a:r>
              <a:rPr sz="1400" kern="0" spc="1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</a:t>
            </a:r>
            <a:r>
              <a:rPr sz="1400" kern="0" spc="10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experience</a:t>
            </a:r>
            <a:endParaRPr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" name="Text Box 2"/>
          <p:cNvSpPr txBox="1"/>
          <p:nvPr/>
        </p:nvSpPr>
        <p:spPr>
          <a:xfrm>
            <a:off x="4816475" y="1650365"/>
            <a:ext cx="1059180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PH" altLang="en-US" sz="1200"/>
              <a:t>Module 1</a:t>
            </a:r>
            <a:endParaRPr lang="en-PH" altLang="en-US" sz="1200"/>
          </a:p>
        </p:txBody>
      </p:sp>
      <p:sp>
        <p:nvSpPr>
          <p:cNvPr id="5" name="Text Box 4"/>
          <p:cNvSpPr txBox="1"/>
          <p:nvPr/>
        </p:nvSpPr>
        <p:spPr>
          <a:xfrm>
            <a:off x="7767320" y="5274945"/>
            <a:ext cx="2550160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PH" altLang="en-US" sz="1200"/>
              <a:t>Prof. Alia Amor D. Uy, MBA</a:t>
            </a:r>
            <a:endParaRPr lang="en-PH" altLang="en-US" sz="12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0"/>
            <a:ext cx="11430000" cy="6438900"/>
          </a:xfrm>
          <a:prstGeom prst="rect">
            <a:avLst/>
          </a:prstGeom>
        </p:spPr>
      </p:pic>
      <p:sp>
        <p:nvSpPr>
          <p:cNvPr id="10" name="textbox 10"/>
          <p:cNvSpPr/>
          <p:nvPr/>
        </p:nvSpPr>
        <p:spPr>
          <a:xfrm>
            <a:off x="628650" y="4165582"/>
            <a:ext cx="5893434" cy="1188085"/>
          </a:xfrm>
          <a:prstGeom prst="rect">
            <a:avLst/>
          </a:prstGeom>
          <a:solidFill>
            <a:srgbClr val="D9E9EB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0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77800" algn="l" rtl="0" eaLnBrk="0">
              <a:lnSpc>
                <a:spcPct val="78000"/>
              </a:lnSpc>
              <a:spcBef>
                <a:spcPts val="5"/>
              </a:spcBef>
            </a:pPr>
            <a:r>
              <a:rPr sz="2300" kern="0" spc="-4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IO</a:t>
            </a:r>
            <a:r>
              <a:rPr sz="2300" kern="0" spc="34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 </a:t>
            </a:r>
            <a:r>
              <a:rPr sz="2300" b="1" kern="0" spc="-4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Restaurants</a:t>
            </a:r>
            <a:endParaRPr sz="23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07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77800" algn="l" rtl="0" eaLnBrk="0">
              <a:lnSpc>
                <a:spcPct val="83000"/>
              </a:lnSpc>
              <a:spcBef>
                <a:spcPts val="5"/>
              </a:spcBef>
            </a:pPr>
            <a:r>
              <a:rPr sz="1700" b="1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Assisting customers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grpSp>
        <p:nvGrpSpPr>
          <p:cNvPr id="2" name="group 2"/>
          <p:cNvGrpSpPr/>
          <p:nvPr/>
        </p:nvGrpSpPr>
        <p:grpSpPr>
          <a:xfrm rot="21600000">
            <a:off x="3670286" y="2438411"/>
            <a:ext cx="2851214" cy="1536707"/>
            <a:chOff x="0" y="0"/>
            <a:chExt cx="2851214" cy="1536707"/>
          </a:xfrm>
        </p:grpSpPr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21600000">
              <a:off x="0" y="0"/>
              <a:ext cx="2851214" cy="1536707"/>
            </a:xfrm>
            <a:prstGeom prst="rect">
              <a:avLst/>
            </a:prstGeom>
          </p:spPr>
        </p:pic>
        <p:sp>
          <p:nvSpPr>
            <p:cNvPr id="14" name="textbox 14"/>
            <p:cNvSpPr/>
            <p:nvPr/>
          </p:nvSpPr>
          <p:spPr>
            <a:xfrm>
              <a:off x="-12700" y="-12700"/>
              <a:ext cx="2877185" cy="1562735"/>
            </a:xfrm>
            <a:prstGeom prst="rect">
              <a:avLst/>
            </a:prstGeom>
            <a:noFill/>
            <a:ln w="0" cap="flat">
              <a:noFill/>
              <a:prstDash val="solid"/>
              <a:miter lim="0"/>
            </a:ln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168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8000"/>
                </a:lnSpc>
              </a:pPr>
              <a:endParaRPr sz="1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564515" algn="l" rtl="0" eaLnBrk="0">
                <a:lnSpc>
                  <a:spcPct val="79000"/>
                </a:lnSpc>
              </a:pPr>
              <a:r>
                <a:rPr sz="2300" b="1" kern="0" spc="-4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  <a:cs typeface="Times New Roman" panose="02020603050405020304"/>
                </a:rPr>
                <a:t>Travel Ag</a:t>
              </a:r>
              <a:r>
                <a:rPr sz="2300" b="1" kern="0" spc="-5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  <a:cs typeface="Times New Roman" panose="02020603050405020304"/>
                </a:rPr>
                <a:t>encies</a:t>
              </a:r>
              <a:endParaRPr sz="2300" dirty="0">
                <a:latin typeface="Times New Roman" panose="02020603050405020304"/>
                <a:ea typeface="Times New Roman" panose="02020603050405020304"/>
                <a:cs typeface="Times New Roman" panose="02020603050405020304"/>
              </a:endParaRPr>
            </a:p>
            <a:p>
              <a:pPr algn="l" rtl="0" eaLnBrk="0">
                <a:lnSpc>
                  <a:spcPct val="108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190500" algn="l" rtl="0" eaLnBrk="0">
                <a:lnSpc>
                  <a:spcPct val="80000"/>
                </a:lnSpc>
                <a:spcBef>
                  <a:spcPts val="515"/>
                </a:spcBef>
              </a:pPr>
              <a:r>
                <a:rPr sz="1700" b="1" kern="0" spc="-10" dirty="0">
                  <a:solidFill>
                    <a:srgbClr val="000000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Explaining tour</a:t>
              </a:r>
              <a:endParaRPr sz="17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196215" algn="l" rtl="0" eaLnBrk="0">
                <a:lnSpc>
                  <a:spcPts val="2700"/>
                </a:lnSpc>
              </a:pPr>
              <a:r>
                <a:rPr sz="1700" b="1" kern="0" spc="0" dirty="0">
                  <a:solidFill>
                    <a:srgbClr val="000000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packages</a:t>
              </a:r>
              <a:endParaRPr sz="17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</p:txBody>
        </p:sp>
      </p:grpSp>
      <p:grpSp>
        <p:nvGrpSpPr>
          <p:cNvPr id="4" name="group 4"/>
          <p:cNvGrpSpPr/>
          <p:nvPr/>
        </p:nvGrpSpPr>
        <p:grpSpPr>
          <a:xfrm rot="21600000">
            <a:off x="635050" y="2438411"/>
            <a:ext cx="2838412" cy="1536707"/>
            <a:chOff x="0" y="0"/>
            <a:chExt cx="2838412" cy="1536707"/>
          </a:xfrm>
        </p:grpSpPr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21600000">
              <a:off x="0" y="0"/>
              <a:ext cx="2838412" cy="1536707"/>
            </a:xfrm>
            <a:prstGeom prst="rect">
              <a:avLst/>
            </a:prstGeom>
          </p:spPr>
        </p:pic>
        <p:sp>
          <p:nvSpPr>
            <p:cNvPr id="18" name="textbox 18"/>
            <p:cNvSpPr/>
            <p:nvPr/>
          </p:nvSpPr>
          <p:spPr>
            <a:xfrm>
              <a:off x="-12700" y="-12700"/>
              <a:ext cx="2863850" cy="1569085"/>
            </a:xfrm>
            <a:prstGeom prst="rect">
              <a:avLst/>
            </a:prstGeom>
            <a:noFill/>
            <a:ln w="0" cap="flat">
              <a:noFill/>
              <a:prstDash val="solid"/>
              <a:miter lim="0"/>
            </a:ln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195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570865" algn="l" rtl="0" eaLnBrk="0">
                <a:lnSpc>
                  <a:spcPct val="77000"/>
                </a:lnSpc>
                <a:spcBef>
                  <a:spcPts val="5"/>
                </a:spcBef>
              </a:pPr>
              <a:r>
                <a:rPr sz="2300" b="1" kern="0" spc="1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  <a:cs typeface="Times New Roman" panose="02020603050405020304"/>
                </a:rPr>
                <a:t>Hotels</a:t>
              </a:r>
              <a:endParaRPr sz="2300" dirty="0">
                <a:latin typeface="Times New Roman" panose="02020603050405020304"/>
                <a:ea typeface="Times New Roman" panose="02020603050405020304"/>
                <a:cs typeface="Times New Roman" panose="02020603050405020304"/>
              </a:endParaRPr>
            </a:p>
            <a:p>
              <a:pPr algn="l" rtl="0" eaLnBrk="0">
                <a:lnSpc>
                  <a:spcPct val="105000"/>
                </a:lnSpc>
              </a:pPr>
              <a:endParaRPr sz="11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183515" algn="l" rtl="0" eaLnBrk="0">
                <a:lnSpc>
                  <a:spcPct val="83000"/>
                </a:lnSpc>
              </a:pPr>
              <a:r>
                <a:rPr sz="1700" b="1" kern="0" spc="-10" dirty="0">
                  <a:solidFill>
                    <a:srgbClr val="000000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Welcoming </a:t>
              </a:r>
              <a:r>
                <a:rPr sz="1700" b="1" kern="0" spc="-20" dirty="0">
                  <a:solidFill>
                    <a:srgbClr val="000000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guests</a:t>
              </a:r>
              <a:endParaRPr sz="17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</p:txBody>
        </p:sp>
      </p:grpSp>
      <p:sp>
        <p:nvSpPr>
          <p:cNvPr id="20" name="textbox 20"/>
          <p:cNvSpPr/>
          <p:nvPr/>
        </p:nvSpPr>
        <p:spPr>
          <a:xfrm>
            <a:off x="609549" y="1178847"/>
            <a:ext cx="3763645" cy="993139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ts val="2665"/>
              </a:lnSpc>
            </a:pPr>
            <a:r>
              <a:rPr sz="3800" b="1" kern="0" spc="-50" dirty="0">
                <a:solidFill>
                  <a:srgbClr val="2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Communication Is</a:t>
            </a:r>
            <a:endParaRPr sz="38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marL="12700" algn="l" rtl="0" eaLnBrk="0">
              <a:lnSpc>
                <a:spcPts val="4950"/>
              </a:lnSpc>
            </a:pPr>
            <a:r>
              <a:rPr sz="3800" b="1" kern="0" spc="-90" dirty="0">
                <a:solidFill>
                  <a:srgbClr val="2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Everywhere</a:t>
            </a:r>
            <a:endParaRPr sz="38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0"/>
            <a:ext cx="11430000" cy="6438900"/>
          </a:xfrm>
          <a:prstGeom prst="rect">
            <a:avLst/>
          </a:prstGeom>
        </p:spPr>
      </p:pic>
      <p:sp>
        <p:nvSpPr>
          <p:cNvPr id="24" name="textbox 24"/>
          <p:cNvSpPr/>
          <p:nvPr/>
        </p:nvSpPr>
        <p:spPr>
          <a:xfrm>
            <a:off x="603262" y="1722694"/>
            <a:ext cx="5385434" cy="3107054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9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7000"/>
              </a:lnSpc>
            </a:pPr>
            <a:r>
              <a:rPr sz="5400" b="1" kern="0" spc="-160" dirty="0">
                <a:solidFill>
                  <a:srgbClr val="2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Tourism</a:t>
            </a:r>
            <a:endParaRPr sz="54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marL="12700" algn="l" rtl="0" eaLnBrk="0">
              <a:lnSpc>
                <a:spcPct val="77000"/>
              </a:lnSpc>
              <a:spcBef>
                <a:spcPts val="1180"/>
              </a:spcBef>
            </a:pPr>
            <a:r>
              <a:rPr sz="5000" b="1" kern="0" spc="-20" dirty="0">
                <a:solidFill>
                  <a:srgbClr val="3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Organizations</a:t>
            </a:r>
            <a:endParaRPr sz="50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marL="12700" algn="l" rtl="0" eaLnBrk="0">
              <a:lnSpc>
                <a:spcPct val="81000"/>
              </a:lnSpc>
              <a:spcBef>
                <a:spcPts val="1260"/>
              </a:spcBef>
            </a:pPr>
            <a:r>
              <a:rPr sz="5000" b="1" kern="0" spc="-220" dirty="0">
                <a:solidFill>
                  <a:srgbClr val="30506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</a:t>
            </a:r>
            <a:r>
              <a:rPr sz="5000" b="1" kern="0" spc="-230" dirty="0">
                <a:solidFill>
                  <a:srgbClr val="30506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te Too</a:t>
            </a:r>
            <a:endParaRPr sz="5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4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2455"/>
              </a:lnSpc>
              <a:spcBef>
                <a:spcPts val="550"/>
              </a:spcBef>
            </a:pPr>
            <a:r>
              <a:rPr sz="18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Every</a:t>
            </a:r>
            <a:r>
              <a:rPr sz="1800" kern="0" spc="1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message</a:t>
            </a:r>
            <a:r>
              <a:rPr sz="1800" kern="0" spc="1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and</a:t>
            </a:r>
            <a:r>
              <a:rPr sz="1800" kern="0" spc="1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interaction</a:t>
            </a:r>
            <a:r>
              <a:rPr sz="1800" kern="0" spc="1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shapes the</a:t>
            </a:r>
            <a:r>
              <a:rPr sz="1800" kern="0" spc="1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cust</a:t>
            </a:r>
            <a:r>
              <a:rPr sz="1800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omer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6000"/>
              </a:lnSpc>
            </a:pPr>
            <a:endParaRPr sz="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0000"/>
              </a:lnSpc>
              <a:spcBef>
                <a:spcPts val="0"/>
              </a:spcBef>
            </a:pPr>
            <a:r>
              <a:rPr sz="1800" b="1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experience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0"/>
            <a:ext cx="11430000" cy="6438900"/>
          </a:xfrm>
          <a:prstGeom prst="rect">
            <a:avLst/>
          </a:prstGeom>
        </p:spPr>
      </p:pic>
      <p:pic>
        <p:nvPicPr>
          <p:cNvPr id="28" name="picture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622249" y="1346181"/>
            <a:ext cx="6477038" cy="3702045"/>
          </a:xfrm>
          <a:prstGeom prst="rect">
            <a:avLst/>
          </a:prstGeom>
        </p:spPr>
      </p:pic>
      <p:sp>
        <p:nvSpPr>
          <p:cNvPr id="30" name="textbox 30"/>
          <p:cNvSpPr/>
          <p:nvPr/>
        </p:nvSpPr>
        <p:spPr>
          <a:xfrm>
            <a:off x="7512012" y="959182"/>
            <a:ext cx="3274695" cy="4413884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2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4450" algn="l" rtl="0" eaLnBrk="0">
              <a:lnSpc>
                <a:spcPct val="77000"/>
              </a:lnSpc>
            </a:pPr>
            <a:r>
              <a:rPr sz="3700" b="1" kern="0" spc="-20" dirty="0">
                <a:solidFill>
                  <a:srgbClr val="2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Communication</a:t>
            </a:r>
            <a:endParaRPr sz="37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marL="12700" algn="l" rtl="0" eaLnBrk="0">
              <a:lnSpc>
                <a:spcPct val="77000"/>
              </a:lnSpc>
              <a:spcBef>
                <a:spcPts val="980"/>
              </a:spcBef>
            </a:pPr>
            <a:r>
              <a:rPr sz="3700" b="1" kern="0" spc="0" dirty="0">
                <a:solidFill>
                  <a:srgbClr val="3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Affects Se</a:t>
            </a:r>
            <a:r>
              <a:rPr sz="3700" b="1" kern="0" spc="-10" dirty="0">
                <a:solidFill>
                  <a:srgbClr val="3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rvice</a:t>
            </a:r>
            <a:endParaRPr sz="37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marL="38100" algn="l" rtl="0" eaLnBrk="0">
              <a:lnSpc>
                <a:spcPct val="77000"/>
              </a:lnSpc>
              <a:spcBef>
                <a:spcPts val="790"/>
              </a:spcBef>
            </a:pPr>
            <a:r>
              <a:rPr sz="3700" b="1" kern="0" spc="-70" dirty="0">
                <a:solidFill>
                  <a:srgbClr val="20507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Quality</a:t>
            </a:r>
            <a:endParaRPr sz="37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2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66700" algn="l" rtl="0" eaLnBrk="0">
              <a:lnSpc>
                <a:spcPct val="77000"/>
              </a:lnSpc>
              <a:spcBef>
                <a:spcPts val="700"/>
              </a:spcBef>
            </a:pPr>
            <a:r>
              <a:rPr sz="2300" b="1" kern="0" spc="-4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Customer Satisfaction</a:t>
            </a:r>
            <a:endParaRPr sz="23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1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5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66700" algn="l" rtl="0" eaLnBrk="0">
              <a:lnSpc>
                <a:spcPct val="79000"/>
              </a:lnSpc>
              <a:spcBef>
                <a:spcPts val="700"/>
              </a:spcBef>
            </a:pPr>
            <a:r>
              <a:rPr sz="2300" kern="0" spc="-1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Workplace</a:t>
            </a:r>
            <a:endParaRPr sz="23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marL="266700" algn="l" rtl="0" eaLnBrk="0">
              <a:lnSpc>
                <a:spcPct val="79000"/>
              </a:lnSpc>
              <a:spcBef>
                <a:spcPts val="830"/>
              </a:spcBef>
            </a:pPr>
            <a:r>
              <a:rPr sz="2300" kern="0" spc="-1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Professionalism</a:t>
            </a:r>
            <a:endParaRPr sz="23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07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7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5000"/>
              </a:lnSpc>
            </a:pPr>
            <a:endParaRPr sz="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66700" algn="l" rtl="0" eaLnBrk="0">
              <a:lnSpc>
                <a:spcPct val="79000"/>
              </a:lnSpc>
              <a:spcBef>
                <a:spcPts val="0"/>
              </a:spcBef>
            </a:pPr>
            <a:r>
              <a:rPr sz="2300" kern="0" spc="-2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Service</a:t>
            </a:r>
            <a:r>
              <a:rPr sz="2300" kern="0" spc="40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 </a:t>
            </a:r>
            <a:r>
              <a:rPr sz="2300" kern="0" spc="-2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Quality</a:t>
            </a:r>
            <a:endParaRPr sz="23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0"/>
            <a:ext cx="11430000" cy="6438900"/>
          </a:xfrm>
          <a:prstGeom prst="rect">
            <a:avLst/>
          </a:prstGeom>
        </p:spPr>
      </p:pic>
      <p:sp>
        <p:nvSpPr>
          <p:cNvPr id="34" name="textbox 34"/>
          <p:cNvSpPr/>
          <p:nvPr/>
        </p:nvSpPr>
        <p:spPr>
          <a:xfrm>
            <a:off x="4883111" y="1368051"/>
            <a:ext cx="5641975" cy="3865879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5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050" algn="l" rtl="0" eaLnBrk="0">
              <a:lnSpc>
                <a:spcPct val="77000"/>
              </a:lnSpc>
            </a:pPr>
            <a:r>
              <a:rPr sz="5100" b="1" kern="0" spc="-220" dirty="0">
                <a:solidFill>
                  <a:srgbClr val="30607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Your</a:t>
            </a:r>
            <a:endParaRPr sz="51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marL="19050" algn="l" rtl="0" eaLnBrk="0">
              <a:lnSpc>
                <a:spcPct val="78000"/>
              </a:lnSpc>
              <a:spcBef>
                <a:spcPts val="1270"/>
              </a:spcBef>
            </a:pPr>
            <a:r>
              <a:rPr sz="5100" b="1" kern="0" spc="10" dirty="0">
                <a:solidFill>
                  <a:srgbClr val="2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Communicat</a:t>
            </a:r>
            <a:r>
              <a:rPr sz="5100" b="1" kern="0" spc="0" dirty="0">
                <a:solidFill>
                  <a:srgbClr val="2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ion</a:t>
            </a:r>
            <a:endParaRPr sz="51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marL="19050" algn="l" rtl="0" eaLnBrk="0">
              <a:lnSpc>
                <a:spcPct val="77000"/>
              </a:lnSpc>
              <a:spcBef>
                <a:spcPts val="2175"/>
              </a:spcBef>
            </a:pPr>
            <a:r>
              <a:rPr sz="3900" b="1" kern="0" spc="-20" dirty="0">
                <a:solidFill>
                  <a:srgbClr val="3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Skills=Gu</a:t>
            </a:r>
            <a:r>
              <a:rPr sz="3900" b="1" kern="0" spc="-30" dirty="0">
                <a:solidFill>
                  <a:srgbClr val="3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est</a:t>
            </a:r>
            <a:endParaRPr sz="39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marL="19050" algn="l" rtl="0" eaLnBrk="0">
              <a:lnSpc>
                <a:spcPct val="78000"/>
              </a:lnSpc>
              <a:spcBef>
                <a:spcPts val="1235"/>
              </a:spcBef>
            </a:pPr>
            <a:r>
              <a:rPr sz="5100" b="1" kern="0" spc="10" dirty="0">
                <a:solidFill>
                  <a:srgbClr val="2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Experience</a:t>
            </a:r>
            <a:r>
              <a:rPr sz="5100" b="1" kern="0" spc="0" dirty="0">
                <a:solidFill>
                  <a:srgbClr val="2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s</a:t>
            </a:r>
            <a:endParaRPr sz="51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6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3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050" indent="-6350" algn="l" rtl="0" eaLnBrk="0">
              <a:lnSpc>
                <a:spcPct val="121000"/>
              </a:lnSpc>
              <a:spcBef>
                <a:spcPts val="0"/>
              </a:spcBef>
            </a:pPr>
            <a:r>
              <a:rPr sz="18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As</a:t>
            </a:r>
            <a:r>
              <a:rPr sz="1800" kern="0" spc="2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future</a:t>
            </a:r>
            <a:r>
              <a:rPr sz="1800" kern="0" spc="2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tourism</a:t>
            </a:r>
            <a:r>
              <a:rPr sz="1800" kern="0" spc="3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</a:t>
            </a:r>
            <a:r>
              <a:rPr sz="18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fessionals,how</a:t>
            </a:r>
            <a:r>
              <a:rPr sz="1800" kern="0" spc="2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you</a:t>
            </a:r>
            <a:r>
              <a:rPr sz="1800" kern="0" spc="2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communicate</a:t>
            </a:r>
            <a:r>
              <a:rPr sz="18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shapes every guest's j</a:t>
            </a:r>
            <a:r>
              <a:rPr sz="18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ourney.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 36"/>
          <p:cNvSpPr/>
          <p:nvPr/>
        </p:nvSpPr>
        <p:spPr>
          <a:xfrm>
            <a:off x="0" y="0"/>
            <a:ext cx="11430000" cy="6438900"/>
          </a:xfrm>
          <a:prstGeom prst="rect">
            <a:avLst/>
          </a:prstGeom>
          <a:solidFill>
            <a:srgbClr val="FEF9F5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38" name="picture 3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4324311" y="1441477"/>
            <a:ext cx="6191288" cy="3511518"/>
          </a:xfrm>
          <a:prstGeom prst="rect">
            <a:avLst/>
          </a:prstGeom>
        </p:spPr>
      </p:pic>
      <p:sp>
        <p:nvSpPr>
          <p:cNvPr id="40" name="textbox 40"/>
          <p:cNvSpPr/>
          <p:nvPr/>
        </p:nvSpPr>
        <p:spPr>
          <a:xfrm>
            <a:off x="596861" y="900413"/>
            <a:ext cx="3107689" cy="2792729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4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7000"/>
              </a:lnSpc>
            </a:pPr>
            <a:r>
              <a:rPr sz="3400" kern="0" spc="0" dirty="0">
                <a:solidFill>
                  <a:srgbClr val="3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Every</a:t>
            </a:r>
            <a:endParaRPr sz="34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marL="12700" algn="l" rtl="0" eaLnBrk="0">
              <a:lnSpc>
                <a:spcPct val="79000"/>
              </a:lnSpc>
              <a:spcBef>
                <a:spcPts val="775"/>
              </a:spcBef>
            </a:pPr>
            <a:r>
              <a:rPr sz="3800" kern="0" spc="10" dirty="0">
                <a:solidFill>
                  <a:srgbClr val="20507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Interacti</a:t>
            </a:r>
            <a:r>
              <a:rPr sz="3800" kern="0" spc="0" dirty="0">
                <a:solidFill>
                  <a:srgbClr val="20507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on</a:t>
            </a:r>
            <a:endParaRPr sz="38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marL="12700" algn="l" rtl="0" eaLnBrk="0">
              <a:lnSpc>
                <a:spcPts val="2475"/>
              </a:lnSpc>
              <a:spcBef>
                <a:spcPts val="765"/>
              </a:spcBef>
            </a:pPr>
            <a:r>
              <a:rPr sz="3400" kern="0" spc="10" dirty="0">
                <a:solidFill>
                  <a:srgbClr val="2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Reflects</a:t>
            </a:r>
            <a:r>
              <a:rPr sz="3400" kern="0" spc="450" dirty="0">
                <a:solidFill>
                  <a:srgbClr val="2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 </a:t>
            </a:r>
            <a:r>
              <a:rPr sz="3400" kern="0" spc="10" dirty="0">
                <a:solidFill>
                  <a:srgbClr val="2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Your</a:t>
            </a:r>
            <a:endParaRPr sz="34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marL="12700" algn="l" rtl="0" eaLnBrk="0">
              <a:lnSpc>
                <a:spcPts val="4650"/>
              </a:lnSpc>
            </a:pPr>
            <a:r>
              <a:rPr sz="3400" kern="0" spc="0" dirty="0">
                <a:solidFill>
                  <a:srgbClr val="2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Organization</a:t>
            </a:r>
            <a:endParaRPr sz="34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02000"/>
              </a:lnSpc>
            </a:pPr>
            <a:endParaRPr sz="1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131000"/>
              </a:lnSpc>
              <a:spcBef>
                <a:spcPts val="5"/>
              </a:spcBef>
            </a:pPr>
            <a:r>
              <a:rPr sz="16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Hospitality</a:t>
            </a:r>
            <a:r>
              <a:rPr sz="1600" kern="0" spc="1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</a:t>
            </a:r>
            <a:r>
              <a:rPr sz="1600" kern="0" spc="2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&amp;</a:t>
            </a:r>
            <a:r>
              <a:rPr sz="16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tourism</a:t>
            </a:r>
            <a:r>
              <a:rPr sz="1600" kern="0" spc="1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</a:t>
            </a:r>
            <a:r>
              <a:rPr sz="16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are</a:t>
            </a:r>
            <a:r>
              <a:rPr sz="1600" kern="0" spc="20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</a:t>
            </a:r>
            <a:r>
              <a:rPr sz="16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highly </a:t>
            </a:r>
            <a:r>
              <a:rPr sz="1600" b="1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dependent</a:t>
            </a:r>
            <a:r>
              <a:rPr sz="1600" b="1" kern="0" spc="2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6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on</a:t>
            </a:r>
            <a:r>
              <a:rPr sz="1600" kern="0" spc="2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</a:t>
            </a:r>
            <a:r>
              <a:rPr sz="16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communication.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42" name="textbox 42"/>
          <p:cNvSpPr/>
          <p:nvPr/>
        </p:nvSpPr>
        <p:spPr>
          <a:xfrm>
            <a:off x="628650" y="3886198"/>
            <a:ext cx="3289934" cy="1721485"/>
          </a:xfrm>
          <a:prstGeom prst="rect">
            <a:avLst/>
          </a:prstGeom>
          <a:solidFill>
            <a:srgbClr val="E4CACB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7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83565" indent="-393065" algn="l" rtl="0" eaLnBrk="0">
              <a:lnSpc>
                <a:spcPct val="123000"/>
              </a:lnSpc>
            </a:pPr>
            <a:r>
              <a:rPr sz="1600" kern="0" spc="0" dirty="0">
                <a:solidFill>
                  <a:srgbClr val="602020">
                    <a:alpha val="100000"/>
                  </a:srgbClr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□  </a:t>
            </a:r>
            <a:r>
              <a:rPr sz="16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Each</a:t>
            </a:r>
            <a:r>
              <a:rPr sz="1600" kern="0" spc="1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</a:t>
            </a:r>
            <a:r>
              <a:rPr sz="16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interaction</a:t>
            </a:r>
            <a:r>
              <a:rPr sz="1600" kern="0" spc="1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</a:t>
            </a:r>
            <a:r>
              <a:rPr sz="16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reflects       </a:t>
            </a:r>
            <a:r>
              <a:rPr sz="16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your</a:t>
            </a:r>
            <a:r>
              <a:rPr sz="1600" kern="0" spc="4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6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organization</a:t>
            </a:r>
            <a:r>
              <a:rPr sz="1600" kern="0" spc="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'</a:t>
            </a:r>
            <a:r>
              <a:rPr sz="16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</a:t>
            </a:r>
            <a:r>
              <a:rPr sz="1600" kern="0" spc="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</a:t>
            </a:r>
            <a:r>
              <a:rPr sz="16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image</a:t>
            </a:r>
            <a:r>
              <a:rPr sz="1600" kern="0" spc="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,</a:t>
            </a:r>
            <a:r>
              <a:rPr sz="16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</a:t>
            </a:r>
            <a:r>
              <a:rPr sz="16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reputation</a:t>
            </a:r>
            <a:r>
              <a:rPr sz="1600" kern="0" spc="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,</a:t>
            </a:r>
            <a:r>
              <a:rPr sz="16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and</a:t>
            </a:r>
            <a:r>
              <a:rPr sz="1600" kern="0" spc="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</a:t>
            </a:r>
            <a:r>
              <a:rPr sz="16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service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83565" algn="l" rtl="0" eaLnBrk="0">
              <a:lnSpc>
                <a:spcPts val="2250"/>
              </a:lnSpc>
              <a:spcBef>
                <a:spcPts val="265"/>
              </a:spcBef>
            </a:pPr>
            <a:r>
              <a:rPr sz="16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quality</a:t>
            </a:r>
            <a:r>
              <a:rPr sz="1600" kern="0" spc="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.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rect 44"/>
          <p:cNvSpPr/>
          <p:nvPr/>
        </p:nvSpPr>
        <p:spPr>
          <a:xfrm>
            <a:off x="0" y="0"/>
            <a:ext cx="11430000" cy="6438900"/>
          </a:xfrm>
          <a:prstGeom prst="rect">
            <a:avLst/>
          </a:prstGeom>
          <a:solidFill>
            <a:srgbClr val="FCF7F2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46" name="picture 4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0"/>
            <a:ext cx="4286250" cy="6432525"/>
          </a:xfrm>
          <a:prstGeom prst="rect">
            <a:avLst/>
          </a:prstGeom>
        </p:spPr>
      </p:pic>
      <p:sp>
        <p:nvSpPr>
          <p:cNvPr id="48" name="textbox 48"/>
          <p:cNvSpPr/>
          <p:nvPr/>
        </p:nvSpPr>
        <p:spPr>
          <a:xfrm>
            <a:off x="4876825" y="2635823"/>
            <a:ext cx="3826509" cy="1831339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1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7465" algn="l" rtl="0" eaLnBrk="0">
              <a:lnSpc>
                <a:spcPct val="77000"/>
              </a:lnSpc>
            </a:pPr>
            <a:r>
              <a:rPr sz="3000" b="1" kern="0" spc="-3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Understand Needs</a:t>
            </a:r>
            <a:endParaRPr sz="30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5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4540"/>
              </a:lnSpc>
              <a:spcBef>
                <a:spcPts val="1085"/>
              </a:spcBef>
            </a:pPr>
            <a:r>
              <a:rPr sz="3600" kern="0" spc="-40" dirty="0">
                <a:solidFill>
                  <a:srgbClr val="000000">
                    <a:alpha val="100000"/>
                  </a:srgbClr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00</a:t>
            </a:r>
            <a:endParaRPr sz="3600" dirty="0">
              <a:latin typeface="SimSun" panose="02010600030101010101" pitchFamily="2" charset="-122"/>
              <a:ea typeface="SimSun" panose="02010600030101010101" pitchFamily="2" charset="-122"/>
              <a:cs typeface="SimSun" panose="02010600030101010101" pitchFamily="2" charset="-122"/>
            </a:endParaRPr>
          </a:p>
          <a:p>
            <a:pPr algn="l" rtl="0" eaLnBrk="0">
              <a:lnSpc>
                <a:spcPct val="112000"/>
              </a:lnSpc>
            </a:pPr>
            <a:endParaRPr sz="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7465" algn="l" rtl="0" eaLnBrk="0">
              <a:lnSpc>
                <a:spcPct val="79000"/>
              </a:lnSpc>
              <a:spcBef>
                <a:spcPts val="0"/>
              </a:spcBef>
            </a:pPr>
            <a:r>
              <a:rPr sz="3000" b="1" kern="0" spc="-1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Respond Professionall</a:t>
            </a:r>
            <a:r>
              <a:rPr sz="3000" b="1" kern="0" spc="-2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y</a:t>
            </a:r>
            <a:endParaRPr sz="30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</p:txBody>
      </p:sp>
      <p:sp>
        <p:nvSpPr>
          <p:cNvPr id="50" name="textbox 50"/>
          <p:cNvSpPr/>
          <p:nvPr/>
        </p:nvSpPr>
        <p:spPr>
          <a:xfrm>
            <a:off x="4902200" y="620079"/>
            <a:ext cx="4919345" cy="999489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2665"/>
              </a:lnSpc>
            </a:pPr>
            <a:r>
              <a:rPr sz="3800" b="1" kern="0" spc="-60" dirty="0">
                <a:solidFill>
                  <a:srgbClr val="3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Communication I</a:t>
            </a:r>
            <a:r>
              <a:rPr sz="3800" b="1" kern="0" spc="-70" dirty="0">
                <a:solidFill>
                  <a:srgbClr val="3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s More</a:t>
            </a:r>
            <a:endParaRPr sz="38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marL="12700" algn="l" rtl="0" eaLnBrk="0">
              <a:lnSpc>
                <a:spcPts val="5000"/>
              </a:lnSpc>
            </a:pPr>
            <a:r>
              <a:rPr sz="3800" b="1" kern="0" spc="-70" dirty="0">
                <a:solidFill>
                  <a:srgbClr val="3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Than Speaking</a:t>
            </a:r>
            <a:endParaRPr sz="38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</p:txBody>
      </p:sp>
      <p:sp>
        <p:nvSpPr>
          <p:cNvPr id="52" name="textbox 52"/>
          <p:cNvSpPr/>
          <p:nvPr/>
        </p:nvSpPr>
        <p:spPr>
          <a:xfrm>
            <a:off x="4902199" y="5557006"/>
            <a:ext cx="5131434" cy="38354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1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8000"/>
              </a:lnSpc>
            </a:pPr>
            <a:r>
              <a:rPr sz="3000" b="1" kern="0" spc="-3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Handle Multicultural Situations</a:t>
            </a:r>
            <a:endParaRPr sz="30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</p:txBody>
      </p:sp>
      <p:pic>
        <p:nvPicPr>
          <p:cNvPr id="54" name="picture 5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4876837" y="4768842"/>
            <a:ext cx="488861" cy="495280"/>
          </a:xfrm>
          <a:prstGeom prst="rect">
            <a:avLst/>
          </a:prstGeom>
        </p:spPr>
      </p:pic>
      <p:pic>
        <p:nvPicPr>
          <p:cNvPr id="56" name="picture 5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4914900" y="1854210"/>
            <a:ext cx="419137" cy="49528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rect 58"/>
          <p:cNvSpPr/>
          <p:nvPr/>
        </p:nvSpPr>
        <p:spPr>
          <a:xfrm>
            <a:off x="0" y="0"/>
            <a:ext cx="11430000" cy="6438900"/>
          </a:xfrm>
          <a:prstGeom prst="rect">
            <a:avLst/>
          </a:prstGeom>
          <a:solidFill>
            <a:srgbClr val="FEF9F5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60" name="picture 6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609561" y="1346181"/>
            <a:ext cx="6489725" cy="3702045"/>
          </a:xfrm>
          <a:prstGeom prst="rect">
            <a:avLst/>
          </a:prstGeom>
        </p:spPr>
      </p:pic>
      <p:sp>
        <p:nvSpPr>
          <p:cNvPr id="62" name="textbox 62"/>
          <p:cNvSpPr/>
          <p:nvPr/>
        </p:nvSpPr>
        <p:spPr>
          <a:xfrm>
            <a:off x="7518412" y="1432174"/>
            <a:ext cx="3253740" cy="382905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8000"/>
              </a:lnSpc>
            </a:pPr>
            <a:r>
              <a:rPr sz="3900" b="1" kern="0" spc="-90" dirty="0">
                <a:solidFill>
                  <a:srgbClr val="3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Conflict</a:t>
            </a:r>
            <a:endParaRPr sz="39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marL="12700" algn="l" rtl="0" eaLnBrk="0">
              <a:lnSpc>
                <a:spcPct val="78000"/>
              </a:lnSpc>
              <a:spcBef>
                <a:spcPts val="655"/>
              </a:spcBef>
            </a:pPr>
            <a:r>
              <a:rPr sz="3900" b="1" kern="0" spc="0" dirty="0">
                <a:solidFill>
                  <a:srgbClr val="2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Resolution</a:t>
            </a:r>
            <a:r>
              <a:rPr sz="3900" b="1" kern="0" spc="130" dirty="0">
                <a:solidFill>
                  <a:srgbClr val="2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8</a:t>
            </a:r>
            <a:endParaRPr sz="39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r" rtl="0" eaLnBrk="0">
              <a:lnSpc>
                <a:spcPct val="78000"/>
              </a:lnSpc>
              <a:spcBef>
                <a:spcPts val="700"/>
              </a:spcBef>
            </a:pPr>
            <a:r>
              <a:rPr sz="3900" b="1" kern="0" spc="-50" dirty="0">
                <a:solidFill>
                  <a:srgbClr val="20507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Professionalis</a:t>
            </a:r>
            <a:r>
              <a:rPr sz="3900" b="1" kern="0" spc="-60" dirty="0">
                <a:solidFill>
                  <a:srgbClr val="20507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m</a:t>
            </a:r>
            <a:endParaRPr sz="39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marL="12700" algn="l" rtl="0" eaLnBrk="0">
              <a:lnSpc>
                <a:spcPts val="2455"/>
              </a:lnSpc>
              <a:spcBef>
                <a:spcPts val="1425"/>
              </a:spcBef>
            </a:pPr>
            <a:r>
              <a:rPr sz="18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Communication</a:t>
            </a:r>
            <a:r>
              <a:rPr sz="1800" kern="0" spc="3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includes: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62865" algn="l" rtl="0" eaLnBrk="0">
              <a:lnSpc>
                <a:spcPts val="2455"/>
              </a:lnSpc>
              <a:spcBef>
                <a:spcPts val="1640"/>
              </a:spcBef>
            </a:pPr>
            <a:r>
              <a:rPr sz="1800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·    Resolving  conflicts</a:t>
            </a:r>
            <a:r>
              <a:rPr sz="1800" kern="0" spc="4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calmly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62865" algn="l" rtl="0" eaLnBrk="0">
              <a:lnSpc>
                <a:spcPts val="2455"/>
              </a:lnSpc>
              <a:spcBef>
                <a:spcPts val="845"/>
              </a:spcBef>
            </a:pPr>
            <a:r>
              <a:rPr sz="18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·Maintaining      professionalism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9000"/>
              </a:lnSpc>
            </a:pPr>
            <a:endParaRPr sz="9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60680" indent="-297815" algn="l" rtl="0" eaLnBrk="0">
              <a:lnSpc>
                <a:spcPct val="120000"/>
              </a:lnSpc>
              <a:spcBef>
                <a:spcPts val="5"/>
              </a:spcBef>
            </a:pPr>
            <a:r>
              <a:rPr sz="18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·Both   oral</a:t>
            </a:r>
            <a:r>
              <a:rPr sz="1800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and   written</a:t>
            </a:r>
            <a:r>
              <a:rPr sz="18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      </a:t>
            </a:r>
            <a:r>
              <a:rPr sz="18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interactions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picture 6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0"/>
            <a:ext cx="11430000" cy="6438900"/>
          </a:xfrm>
          <a:prstGeom prst="rect">
            <a:avLst/>
          </a:prstGeom>
        </p:spPr>
      </p:pic>
      <p:sp>
        <p:nvSpPr>
          <p:cNvPr id="66" name="textbox 66"/>
          <p:cNvSpPr/>
          <p:nvPr/>
        </p:nvSpPr>
        <p:spPr>
          <a:xfrm>
            <a:off x="615950" y="1868425"/>
            <a:ext cx="5115559" cy="2590164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77000"/>
              </a:lnSpc>
            </a:pPr>
            <a:r>
              <a:rPr sz="3900" b="1" kern="0" spc="-160" dirty="0">
                <a:solidFill>
                  <a:srgbClr val="30507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W</a:t>
            </a:r>
            <a:r>
              <a:rPr sz="3900" b="1" kern="0" spc="-150" dirty="0">
                <a:solidFill>
                  <a:srgbClr val="30507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hat This Course</a:t>
            </a:r>
            <a:r>
              <a:rPr sz="3900" b="1" kern="0" spc="110" dirty="0">
                <a:solidFill>
                  <a:srgbClr val="30507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 </a:t>
            </a:r>
            <a:r>
              <a:rPr sz="3900" b="1" kern="0" spc="-150" dirty="0">
                <a:solidFill>
                  <a:srgbClr val="30507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Cover</a:t>
            </a:r>
            <a:r>
              <a:rPr sz="3900" b="1" kern="0" spc="-140" dirty="0">
                <a:solidFill>
                  <a:srgbClr val="30507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s</a:t>
            </a:r>
            <a:endParaRPr sz="39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0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0500" algn="l" rtl="0" eaLnBrk="0">
              <a:lnSpc>
                <a:spcPct val="79000"/>
              </a:lnSpc>
              <a:spcBef>
                <a:spcPts val="575"/>
              </a:spcBef>
            </a:pPr>
            <a:r>
              <a:rPr sz="1900" b="1" kern="0" spc="-2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Foundationa</a:t>
            </a:r>
            <a:r>
              <a:rPr sz="1900" b="1" kern="0" spc="-3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l Skills</a:t>
            </a:r>
            <a:endParaRPr sz="19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marL="190500" algn="l" rtl="0" eaLnBrk="0">
              <a:lnSpc>
                <a:spcPct val="84000"/>
              </a:lnSpc>
              <a:spcBef>
                <a:spcPts val="1280"/>
              </a:spcBef>
            </a:pPr>
            <a:r>
              <a:rPr sz="1400" b="1" kern="0" spc="-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Core communication basics</a:t>
            </a:r>
            <a:endParaRPr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5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5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0500" algn="l" rtl="0" eaLnBrk="0">
              <a:lnSpc>
                <a:spcPct val="79000"/>
              </a:lnSpc>
              <a:spcBef>
                <a:spcPts val="570"/>
              </a:spcBef>
            </a:pPr>
            <a:r>
              <a:rPr sz="1900" b="1" kern="0" spc="-2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Advanced Compet</a:t>
            </a:r>
            <a:r>
              <a:rPr sz="1900" b="1" kern="0" spc="-3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encies</a:t>
            </a:r>
            <a:endParaRPr sz="19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08000"/>
              </a:lnSpc>
            </a:pPr>
            <a:endParaRPr sz="6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0500" algn="l" rtl="0" eaLnBrk="0">
              <a:lnSpc>
                <a:spcPts val="1975"/>
              </a:lnSpc>
            </a:pPr>
            <a:r>
              <a:rPr sz="1400" kern="0" spc="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Professional-level  com</a:t>
            </a:r>
            <a:r>
              <a:rPr sz="14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munication</a:t>
            </a:r>
            <a:endParaRPr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rect 68"/>
          <p:cNvSpPr/>
          <p:nvPr/>
        </p:nvSpPr>
        <p:spPr>
          <a:xfrm>
            <a:off x="0" y="0"/>
            <a:ext cx="11430000" cy="6438900"/>
          </a:xfrm>
          <a:prstGeom prst="rect">
            <a:avLst/>
          </a:prstGeom>
          <a:solidFill>
            <a:srgbClr val="FBF7F2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70" name="picture 7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0"/>
            <a:ext cx="4298936" cy="6432525"/>
          </a:xfrm>
          <a:prstGeom prst="rect">
            <a:avLst/>
          </a:prstGeom>
        </p:spPr>
      </p:pic>
      <p:sp>
        <p:nvSpPr>
          <p:cNvPr id="72" name="textbox 72"/>
          <p:cNvSpPr/>
          <p:nvPr/>
        </p:nvSpPr>
        <p:spPr>
          <a:xfrm>
            <a:off x="4870424" y="2361563"/>
            <a:ext cx="1311910" cy="184594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2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6000"/>
              </a:lnSpc>
            </a:pPr>
            <a:r>
              <a:rPr sz="3000" b="1" kern="0" spc="-2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Hotels</a:t>
            </a:r>
            <a:endParaRPr sz="30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1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2000"/>
              </a:lnSpc>
              <a:spcBef>
                <a:spcPts val="1570"/>
              </a:spcBef>
            </a:pPr>
            <a:r>
              <a:rPr sz="5200" kern="0" spc="-10" dirty="0">
                <a:solidFill>
                  <a:srgbClr val="B05050">
                    <a:alpha val="100000"/>
                  </a:srgbClr>
                </a:solidFill>
                <a:latin typeface="STXingkai"/>
                <a:ea typeface="STXingkai"/>
                <a:cs typeface="STXingkai"/>
              </a:rPr>
              <a:t>小</a:t>
            </a:r>
            <a:endParaRPr sz="5200" dirty="0">
              <a:latin typeface="STXingkai"/>
              <a:ea typeface="STXingkai"/>
              <a:cs typeface="STXingkai"/>
            </a:endParaRPr>
          </a:p>
          <a:p>
            <a:pPr algn="l" rtl="0" eaLnBrk="0">
              <a:lnSpc>
                <a:spcPct val="106000"/>
              </a:lnSpc>
            </a:pPr>
            <a:endParaRPr sz="1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7000"/>
              </a:lnSpc>
              <a:spcBef>
                <a:spcPts val="0"/>
              </a:spcBef>
            </a:pPr>
            <a:r>
              <a:rPr sz="3000" b="1" kern="0" spc="-1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Airlines</a:t>
            </a:r>
            <a:endParaRPr sz="30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</p:txBody>
      </p:sp>
      <p:sp>
        <p:nvSpPr>
          <p:cNvPr id="74" name="textbox 74"/>
          <p:cNvSpPr/>
          <p:nvPr/>
        </p:nvSpPr>
        <p:spPr>
          <a:xfrm>
            <a:off x="4870424" y="897071"/>
            <a:ext cx="5871209" cy="46609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6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8000"/>
              </a:lnSpc>
            </a:pPr>
            <a:r>
              <a:rPr sz="3700" b="1" kern="0" spc="-60" dirty="0">
                <a:solidFill>
                  <a:srgbClr val="3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Where You'll Use </a:t>
            </a:r>
            <a:r>
              <a:rPr sz="3700" b="1" kern="0" spc="-70" dirty="0">
                <a:solidFill>
                  <a:srgbClr val="3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These</a:t>
            </a:r>
            <a:r>
              <a:rPr sz="3700" b="1" kern="0" spc="150" dirty="0">
                <a:solidFill>
                  <a:srgbClr val="3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 </a:t>
            </a:r>
            <a:r>
              <a:rPr sz="3700" b="1" kern="0" spc="-70" dirty="0">
                <a:solidFill>
                  <a:srgbClr val="3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Skills</a:t>
            </a:r>
            <a:endParaRPr sz="37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</p:txBody>
      </p:sp>
      <p:sp>
        <p:nvSpPr>
          <p:cNvPr id="76" name="textbox 76"/>
          <p:cNvSpPr/>
          <p:nvPr/>
        </p:nvSpPr>
        <p:spPr>
          <a:xfrm>
            <a:off x="4870424" y="4391150"/>
            <a:ext cx="1086485" cy="126428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6410"/>
              </a:lnSpc>
            </a:pPr>
            <a:r>
              <a:rPr sz="5100" kern="0" spc="-10" dirty="0">
                <a:solidFill>
                  <a:srgbClr val="000000">
                    <a:alpha val="100000"/>
                  </a:srgbClr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0</a:t>
            </a:r>
            <a:endParaRPr sz="5100" dirty="0">
              <a:latin typeface="SimSun" panose="02010600030101010101" pitchFamily="2" charset="-122"/>
              <a:ea typeface="SimSun" panose="02010600030101010101" pitchFamily="2" charset="-122"/>
              <a:cs typeface="SimSun" panose="02010600030101010101" pitchFamily="2" charset="-122"/>
            </a:endParaRPr>
          </a:p>
          <a:p>
            <a:pPr marL="12700" algn="l" rtl="0" eaLnBrk="0">
              <a:lnSpc>
                <a:spcPct val="76000"/>
              </a:lnSpc>
              <a:spcBef>
                <a:spcPts val="610"/>
              </a:spcBef>
            </a:pPr>
            <a:r>
              <a:rPr sz="3000" b="1" kern="0" spc="-5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Events</a:t>
            </a:r>
            <a:endParaRPr sz="30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</p:txBody>
      </p:sp>
      <p:sp>
        <p:nvSpPr>
          <p:cNvPr id="78" name="textbox 78"/>
          <p:cNvSpPr/>
          <p:nvPr/>
        </p:nvSpPr>
        <p:spPr>
          <a:xfrm>
            <a:off x="7962925" y="3815213"/>
            <a:ext cx="2553335" cy="37909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1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7000"/>
              </a:lnSpc>
            </a:pPr>
            <a:r>
              <a:rPr sz="3000" b="1" kern="0" spc="-5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Travel Agencies</a:t>
            </a:r>
            <a:endParaRPr sz="30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</p:txBody>
      </p:sp>
      <p:sp>
        <p:nvSpPr>
          <p:cNvPr id="80" name="textbox 80"/>
          <p:cNvSpPr/>
          <p:nvPr/>
        </p:nvSpPr>
        <p:spPr>
          <a:xfrm>
            <a:off x="7962925" y="2361563"/>
            <a:ext cx="1956435" cy="37274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2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6000"/>
              </a:lnSpc>
            </a:pPr>
            <a:r>
              <a:rPr sz="3000" b="1" kern="0" spc="-3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Restaurants</a:t>
            </a:r>
            <a:endParaRPr sz="30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</p:txBody>
      </p:sp>
      <p:pic>
        <p:nvPicPr>
          <p:cNvPr id="82" name="picture 8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950251" y="1574826"/>
            <a:ext cx="482574" cy="507964"/>
          </a:xfrm>
          <a:prstGeom prst="rect">
            <a:avLst/>
          </a:prstGeom>
        </p:spPr>
      </p:pic>
      <p:pic>
        <p:nvPicPr>
          <p:cNvPr id="84" name="picture 8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7950251" y="3060731"/>
            <a:ext cx="488860" cy="457161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rect 86"/>
          <p:cNvSpPr/>
          <p:nvPr/>
        </p:nvSpPr>
        <p:spPr>
          <a:xfrm>
            <a:off x="0" y="0"/>
            <a:ext cx="11430000" cy="6438900"/>
          </a:xfrm>
          <a:prstGeom prst="rect">
            <a:avLst/>
          </a:prstGeom>
          <a:solidFill>
            <a:srgbClr val="FEF9F5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88" name="picture 8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609561" y="1860520"/>
            <a:ext cx="7137463" cy="4064040"/>
          </a:xfrm>
          <a:prstGeom prst="rect">
            <a:avLst/>
          </a:prstGeom>
        </p:spPr>
      </p:pic>
      <p:sp>
        <p:nvSpPr>
          <p:cNvPr id="90" name="textbox 90"/>
          <p:cNvSpPr/>
          <p:nvPr/>
        </p:nvSpPr>
        <p:spPr>
          <a:xfrm>
            <a:off x="596861" y="588336"/>
            <a:ext cx="8891905" cy="122872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7000"/>
              </a:lnSpc>
            </a:pPr>
            <a:r>
              <a:rPr sz="3800" b="1" kern="0" spc="-140" dirty="0">
                <a:solidFill>
                  <a:srgbClr val="3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What Is Communication?</a:t>
            </a:r>
            <a:endParaRPr sz="38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marL="12700" algn="l" rtl="0" eaLnBrk="0">
              <a:lnSpc>
                <a:spcPct val="79000"/>
              </a:lnSpc>
              <a:spcBef>
                <a:spcPts val="1265"/>
              </a:spcBef>
            </a:pPr>
            <a:r>
              <a:rPr sz="2200" b="1" kern="0" spc="-10" dirty="0">
                <a:solidFill>
                  <a:srgbClr val="204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The process of exchanging infor</a:t>
            </a:r>
            <a:r>
              <a:rPr sz="2200" b="1" kern="0" spc="-20" dirty="0">
                <a:solidFill>
                  <a:srgbClr val="204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mation,ideas,feelings,and messages between</a:t>
            </a:r>
            <a:endParaRPr sz="22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marL="12700" algn="l" rtl="0" eaLnBrk="0">
              <a:lnSpc>
                <a:spcPct val="79000"/>
              </a:lnSpc>
              <a:spcBef>
                <a:spcPts val="515"/>
              </a:spcBef>
            </a:pPr>
            <a:r>
              <a:rPr sz="2200" b="1" kern="0" spc="-40" dirty="0">
                <a:solidFill>
                  <a:srgbClr val="3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individuals or groups.</a:t>
            </a:r>
            <a:endParaRPr sz="22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picture 9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0"/>
            <a:ext cx="11430000" cy="6438900"/>
          </a:xfrm>
          <a:prstGeom prst="rect">
            <a:avLst/>
          </a:prstGeom>
        </p:spPr>
      </p:pic>
      <p:sp>
        <p:nvSpPr>
          <p:cNvPr id="94" name="textbox 94"/>
          <p:cNvSpPr/>
          <p:nvPr/>
        </p:nvSpPr>
        <p:spPr>
          <a:xfrm>
            <a:off x="4902200" y="690715"/>
            <a:ext cx="4170679" cy="500380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9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8000"/>
              </a:lnSpc>
            </a:pPr>
            <a:r>
              <a:rPr sz="3100" b="1" kern="0" spc="-60" dirty="0">
                <a:solidFill>
                  <a:srgbClr val="3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Forms of Co</a:t>
            </a:r>
            <a:r>
              <a:rPr sz="3100" b="1" kern="0" spc="-70" dirty="0">
                <a:solidFill>
                  <a:srgbClr val="3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mmunication</a:t>
            </a:r>
            <a:endParaRPr sz="31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0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33350" algn="l" rtl="0" eaLnBrk="0">
              <a:lnSpc>
                <a:spcPct val="78000"/>
              </a:lnSpc>
              <a:spcBef>
                <a:spcPts val="460"/>
              </a:spcBef>
            </a:pPr>
            <a:r>
              <a:rPr sz="1500" b="1" kern="0" spc="-6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Verbal</a:t>
            </a:r>
            <a:endParaRPr sz="15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0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33350" algn="l" rtl="0" eaLnBrk="0">
              <a:lnSpc>
                <a:spcPct val="78000"/>
              </a:lnSpc>
              <a:spcBef>
                <a:spcPts val="455"/>
              </a:spcBef>
            </a:pPr>
            <a:r>
              <a:rPr sz="1500" b="1" kern="0" spc="-3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Nonverbal</a:t>
            </a:r>
            <a:endParaRPr sz="15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0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33350" algn="l" rtl="0" eaLnBrk="0">
              <a:lnSpc>
                <a:spcPct val="79000"/>
              </a:lnSpc>
              <a:spcBef>
                <a:spcPts val="450"/>
              </a:spcBef>
            </a:pPr>
            <a:r>
              <a:rPr sz="1500" b="1" kern="0" spc="-2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Written</a:t>
            </a:r>
            <a:endParaRPr sz="15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0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7000"/>
              </a:lnSpc>
            </a:pPr>
            <a:endParaRPr sz="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33350" algn="l" rtl="0" eaLnBrk="0">
              <a:lnSpc>
                <a:spcPct val="80000"/>
              </a:lnSpc>
              <a:spcBef>
                <a:spcPts val="0"/>
              </a:spcBef>
            </a:pPr>
            <a:r>
              <a:rPr sz="1500" b="1" kern="0" spc="1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Digital</a:t>
            </a:r>
            <a:endParaRPr sz="15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picture 9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615962" y="1358930"/>
            <a:ext cx="6489725" cy="3695670"/>
          </a:xfrm>
          <a:prstGeom prst="rect">
            <a:avLst/>
          </a:prstGeom>
        </p:spPr>
      </p:pic>
      <p:sp>
        <p:nvSpPr>
          <p:cNvPr id="98" name="textbox 98"/>
          <p:cNvSpPr/>
          <p:nvPr/>
        </p:nvSpPr>
        <p:spPr>
          <a:xfrm>
            <a:off x="7512011" y="2037470"/>
            <a:ext cx="3265170" cy="258254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6000"/>
              </a:lnSpc>
            </a:pPr>
            <a:r>
              <a:rPr sz="3800" b="1" kern="0" spc="-170" dirty="0">
                <a:solidFill>
                  <a:srgbClr val="20507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Verbal</a:t>
            </a:r>
            <a:endParaRPr sz="38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marL="12700" algn="l" rtl="0" eaLnBrk="0">
              <a:lnSpc>
                <a:spcPct val="77000"/>
              </a:lnSpc>
              <a:spcBef>
                <a:spcPts val="840"/>
              </a:spcBef>
            </a:pPr>
            <a:r>
              <a:rPr sz="3800" b="1" kern="0" spc="-50" dirty="0">
                <a:solidFill>
                  <a:srgbClr val="2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Communication</a:t>
            </a:r>
            <a:endParaRPr sz="38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marL="12700" algn="l" rtl="0" eaLnBrk="0">
              <a:lnSpc>
                <a:spcPts val="1910"/>
              </a:lnSpc>
              <a:spcBef>
                <a:spcPts val="1515"/>
              </a:spcBef>
            </a:pPr>
            <a:r>
              <a:rPr sz="1400" b="1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Spoken words</a:t>
            </a:r>
            <a:r>
              <a:rPr sz="1400" b="1" kern="0" spc="-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-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used  in:</a:t>
            </a:r>
            <a:endParaRPr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1910"/>
              </a:lnSpc>
              <a:spcBef>
                <a:spcPts val="1575"/>
              </a:spcBef>
            </a:pPr>
            <a:r>
              <a:rPr sz="14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·</a:t>
            </a:r>
            <a:r>
              <a:rPr sz="1400" kern="0" spc="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</a:t>
            </a:r>
            <a:r>
              <a:rPr sz="14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Conversations    &amp;gre</a:t>
            </a:r>
            <a:r>
              <a:rPr sz="1400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etings</a:t>
            </a:r>
            <a:endParaRPr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1000"/>
              </a:lnSpc>
              <a:spcBef>
                <a:spcPts val="1550"/>
              </a:spcBef>
            </a:pPr>
            <a:r>
              <a:rPr sz="1400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·     Discussions</a:t>
            </a:r>
            <a:endParaRPr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4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1910"/>
              </a:lnSpc>
              <a:spcBef>
                <a:spcPts val="5"/>
              </a:spcBef>
            </a:pPr>
            <a:r>
              <a:rPr sz="14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·Spoken</a:t>
            </a:r>
            <a:r>
              <a:rPr sz="14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  </a:t>
            </a:r>
            <a:r>
              <a:rPr sz="14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ins</a:t>
            </a:r>
            <a:r>
              <a:rPr sz="1400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tructions</a:t>
            </a:r>
            <a:endParaRPr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rect 100"/>
          <p:cNvSpPr/>
          <p:nvPr/>
        </p:nvSpPr>
        <p:spPr>
          <a:xfrm>
            <a:off x="0" y="0"/>
            <a:ext cx="11430000" cy="6438900"/>
          </a:xfrm>
          <a:prstGeom prst="rect">
            <a:avLst/>
          </a:prstGeom>
          <a:solidFill>
            <a:srgbClr val="FEF9F5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102" name="picture 10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7143750" y="0"/>
            <a:ext cx="4279848" cy="6438900"/>
          </a:xfrm>
          <a:prstGeom prst="rect">
            <a:avLst/>
          </a:prstGeom>
        </p:spPr>
      </p:pic>
      <p:sp>
        <p:nvSpPr>
          <p:cNvPr id="104" name="textbox 104"/>
          <p:cNvSpPr/>
          <p:nvPr/>
        </p:nvSpPr>
        <p:spPr>
          <a:xfrm>
            <a:off x="590575" y="675341"/>
            <a:ext cx="5220334" cy="5278754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5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78000"/>
              </a:lnSpc>
            </a:pPr>
            <a:r>
              <a:rPr sz="3700" b="1" kern="0" spc="-100" dirty="0">
                <a:solidFill>
                  <a:srgbClr val="2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Nonverbal Commun</a:t>
            </a:r>
            <a:r>
              <a:rPr sz="3700" b="1" kern="0" spc="-110" dirty="0">
                <a:solidFill>
                  <a:srgbClr val="2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ication</a:t>
            </a:r>
            <a:endParaRPr sz="37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1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723265" algn="l" rtl="0" eaLnBrk="0">
              <a:lnSpc>
                <a:spcPct val="79000"/>
              </a:lnSpc>
              <a:spcBef>
                <a:spcPts val="850"/>
              </a:spcBef>
              <a:tabLst>
                <a:tab pos="857250" algn="l"/>
              </a:tabLst>
            </a:pPr>
            <a:r>
              <a:rPr sz="2800" b="1" kern="0" spc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	</a:t>
            </a:r>
            <a:r>
              <a:rPr sz="2800" b="1" kern="0" spc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Facial Expr</a:t>
            </a:r>
            <a:r>
              <a:rPr sz="2800" b="1" kern="0" spc="-1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essions</a:t>
            </a:r>
            <a:endParaRPr sz="28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2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704215" algn="l" rtl="0" eaLnBrk="0">
              <a:lnSpc>
                <a:spcPct val="78000"/>
              </a:lnSpc>
              <a:spcBef>
                <a:spcPts val="840"/>
              </a:spcBef>
              <a:tabLst>
                <a:tab pos="857250" algn="l"/>
              </a:tabLst>
            </a:pPr>
            <a:r>
              <a:rPr sz="2800" b="1" kern="0" spc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	</a:t>
            </a:r>
            <a:r>
              <a:rPr sz="2800" b="1" kern="0" spc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Gestures</a:t>
            </a:r>
            <a:endParaRPr sz="28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17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704215" algn="l" rtl="0" eaLnBrk="0">
              <a:lnSpc>
                <a:spcPct val="77000"/>
              </a:lnSpc>
              <a:spcBef>
                <a:spcPts val="850"/>
              </a:spcBef>
              <a:tabLst>
                <a:tab pos="857250" algn="l"/>
              </a:tabLst>
            </a:pPr>
            <a:r>
              <a:rPr sz="2800" b="1" kern="0" spc="0" dirty="0">
                <a:solidFill>
                  <a:srgbClr val="40403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	</a:t>
            </a:r>
            <a:r>
              <a:rPr sz="2800" b="1" kern="0" spc="-40" dirty="0">
                <a:solidFill>
                  <a:srgbClr val="40403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Body Language</a:t>
            </a:r>
            <a:endParaRPr sz="28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2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723265" algn="l" rtl="0" eaLnBrk="0">
              <a:lnSpc>
                <a:spcPct val="78000"/>
              </a:lnSpc>
              <a:spcBef>
                <a:spcPts val="0"/>
              </a:spcBef>
              <a:tabLst>
                <a:tab pos="857250" algn="l"/>
              </a:tabLst>
            </a:pPr>
            <a:r>
              <a:rPr sz="2800" b="1" kern="0" spc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	</a:t>
            </a:r>
            <a:r>
              <a:rPr sz="2800" b="1" kern="0" spc="-2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Tone of</a:t>
            </a:r>
            <a:r>
              <a:rPr sz="2800" b="1" kern="0" spc="-15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 </a:t>
            </a:r>
            <a:r>
              <a:rPr sz="2800" b="1" kern="0" spc="-2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Voice</a:t>
            </a:r>
            <a:endParaRPr sz="28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</p:txBody>
      </p:sp>
      <p:pic>
        <p:nvPicPr>
          <p:cNvPr id="106" name="picture 10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603275" y="4826020"/>
            <a:ext cx="711174" cy="1035053"/>
          </a:xfrm>
          <a:prstGeom prst="rect">
            <a:avLst/>
          </a:prstGeom>
        </p:spPr>
      </p:pic>
      <p:pic>
        <p:nvPicPr>
          <p:cNvPr id="108" name="picture 10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622249" y="3682986"/>
            <a:ext cx="673112" cy="990624"/>
          </a:xfrm>
          <a:prstGeom prst="rect">
            <a:avLst/>
          </a:prstGeom>
        </p:spPr>
      </p:pic>
      <p:pic>
        <p:nvPicPr>
          <p:cNvPr id="110" name="picture 1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622249" y="2508273"/>
            <a:ext cx="673112" cy="996934"/>
          </a:xfrm>
          <a:prstGeom prst="rect">
            <a:avLst/>
          </a:prstGeom>
        </p:spPr>
      </p:pic>
      <p:pic>
        <p:nvPicPr>
          <p:cNvPr id="112" name="picture 1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600000">
            <a:off x="603275" y="1314437"/>
            <a:ext cx="711174" cy="1041427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rect 114"/>
          <p:cNvSpPr/>
          <p:nvPr/>
        </p:nvSpPr>
        <p:spPr>
          <a:xfrm>
            <a:off x="0" y="0"/>
            <a:ext cx="11430000" cy="6438900"/>
          </a:xfrm>
          <a:prstGeom prst="rect">
            <a:avLst/>
          </a:prstGeom>
          <a:solidFill>
            <a:srgbClr val="FEF9F5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116" name="picture 11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4502162" y="1835150"/>
            <a:ext cx="6153110" cy="1663683"/>
          </a:xfrm>
          <a:prstGeom prst="rect">
            <a:avLst/>
          </a:prstGeom>
        </p:spPr>
      </p:pic>
      <p:sp>
        <p:nvSpPr>
          <p:cNvPr id="118" name="textbox 118"/>
          <p:cNvSpPr/>
          <p:nvPr/>
        </p:nvSpPr>
        <p:spPr>
          <a:xfrm>
            <a:off x="622350" y="1954059"/>
            <a:ext cx="3290570" cy="262382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4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7000"/>
              </a:lnSpc>
            </a:pPr>
            <a:r>
              <a:rPr sz="3800" b="1" kern="0" spc="-80" dirty="0">
                <a:solidFill>
                  <a:srgbClr val="30507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Effective</a:t>
            </a:r>
            <a:endParaRPr sz="38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marL="12700" algn="l" rtl="0" eaLnBrk="0">
              <a:lnSpc>
                <a:spcPct val="77000"/>
              </a:lnSpc>
              <a:spcBef>
                <a:spcPts val="835"/>
              </a:spcBef>
            </a:pPr>
            <a:r>
              <a:rPr sz="3800" b="1" kern="0" spc="-40" dirty="0">
                <a:solidFill>
                  <a:srgbClr val="2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Communication</a:t>
            </a:r>
            <a:endParaRPr sz="38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3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7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47015" algn="l" rtl="0" eaLnBrk="0">
              <a:lnSpc>
                <a:spcPct val="128000"/>
              </a:lnSpc>
              <a:spcBef>
                <a:spcPts val="0"/>
              </a:spcBef>
            </a:pPr>
            <a:r>
              <a:rPr sz="17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Communication   is</a:t>
            </a:r>
            <a:r>
              <a:rPr sz="1700" kern="0" spc="20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</a:t>
            </a:r>
            <a:r>
              <a:rPr sz="1700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effective</a:t>
            </a:r>
            <a:r>
              <a:rPr sz="17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</a:t>
            </a:r>
            <a:r>
              <a:rPr sz="17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when</a:t>
            </a:r>
            <a:r>
              <a:rPr sz="1700" kern="0" spc="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</a:t>
            </a:r>
            <a:r>
              <a:rPr sz="17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</a:t>
            </a:r>
            <a:r>
              <a:rPr sz="1700" kern="0" spc="1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</a:t>
            </a:r>
            <a:r>
              <a:rPr sz="17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receiver</a:t>
            </a:r>
            <a:r>
              <a:rPr sz="1700" kern="0" spc="1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</a:t>
            </a:r>
            <a:r>
              <a:rPr sz="17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correct</a:t>
            </a:r>
            <a:r>
              <a:rPr sz="1700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ly</a:t>
            </a:r>
            <a:r>
              <a:rPr sz="17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</a:t>
            </a:r>
            <a:r>
              <a:rPr sz="1700" b="1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understands</a:t>
            </a:r>
            <a:r>
              <a:rPr sz="1700" b="1" kern="0" spc="3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</a:t>
            </a:r>
            <a:r>
              <a:rPr sz="1700" kern="0" spc="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</a:t>
            </a:r>
            <a:r>
              <a:rPr sz="1700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intended</a:t>
            </a:r>
            <a:r>
              <a:rPr sz="17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  </a:t>
            </a:r>
            <a:r>
              <a:rPr sz="17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message</a:t>
            </a:r>
            <a:r>
              <a:rPr sz="1700" kern="0" spc="3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of</a:t>
            </a:r>
            <a:r>
              <a:rPr sz="1700" kern="0" spc="30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</a:t>
            </a:r>
            <a:r>
              <a:rPr sz="1700" kern="0" spc="3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se</a:t>
            </a:r>
            <a:r>
              <a:rPr sz="1700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nder.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20" name="textbox 120"/>
          <p:cNvSpPr/>
          <p:nvPr/>
        </p:nvSpPr>
        <p:spPr>
          <a:xfrm>
            <a:off x="5003812" y="4007694"/>
            <a:ext cx="5376545" cy="24574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4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5000"/>
              </a:lnSpc>
            </a:pPr>
            <a:r>
              <a:rPr sz="1700" b="1" kern="0" spc="-4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Sender            </a:t>
            </a:r>
            <a:r>
              <a:rPr sz="1700" b="1" kern="0" spc="-4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Send Mes</a:t>
            </a:r>
            <a:r>
              <a:rPr sz="1700" b="1" kern="0" spc="-5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sage           </a:t>
            </a:r>
            <a:r>
              <a:rPr sz="1700" b="1" kern="0" spc="-5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Receiver             Understand</a:t>
            </a:r>
            <a:endParaRPr sz="17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rect 122"/>
          <p:cNvSpPr/>
          <p:nvPr/>
        </p:nvSpPr>
        <p:spPr>
          <a:xfrm>
            <a:off x="0" y="0"/>
            <a:ext cx="11430000" cy="6438900"/>
          </a:xfrm>
          <a:prstGeom prst="rect">
            <a:avLst/>
          </a:prstGeom>
          <a:solidFill>
            <a:srgbClr val="FEF9F5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124" name="picture 12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7118375" y="0"/>
            <a:ext cx="4311624" cy="6432525"/>
          </a:xfrm>
          <a:prstGeom prst="rect">
            <a:avLst/>
          </a:prstGeom>
        </p:spPr>
      </p:pic>
      <p:sp>
        <p:nvSpPr>
          <p:cNvPr id="126" name="textbox 126"/>
          <p:cNvSpPr/>
          <p:nvPr/>
        </p:nvSpPr>
        <p:spPr>
          <a:xfrm>
            <a:off x="596861" y="2251465"/>
            <a:ext cx="4867275" cy="201104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4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7000"/>
              </a:lnSpc>
            </a:pPr>
            <a:r>
              <a:rPr sz="3900" b="1" kern="0" spc="-130" dirty="0">
                <a:solidFill>
                  <a:srgbClr val="2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Why Communica</a:t>
            </a:r>
            <a:r>
              <a:rPr sz="3900" b="1" kern="0" spc="-140" dirty="0">
                <a:solidFill>
                  <a:srgbClr val="2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tion</a:t>
            </a:r>
            <a:endParaRPr sz="39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marL="12700" algn="l" rtl="0" eaLnBrk="0">
              <a:lnSpc>
                <a:spcPct val="77000"/>
              </a:lnSpc>
              <a:spcBef>
                <a:spcPts val="985"/>
              </a:spcBef>
            </a:pPr>
            <a:r>
              <a:rPr sz="3900" b="1" kern="0" spc="-110" dirty="0">
                <a:solidFill>
                  <a:srgbClr val="3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Matters in</a:t>
            </a:r>
            <a:r>
              <a:rPr sz="3900" b="1" kern="0" spc="-120" dirty="0">
                <a:solidFill>
                  <a:srgbClr val="3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 Tourism</a:t>
            </a:r>
            <a:endParaRPr sz="39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2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3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126000"/>
              </a:lnSpc>
              <a:spcBef>
                <a:spcPts val="0"/>
              </a:spcBef>
            </a:pPr>
            <a:r>
              <a:rPr sz="18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Communication</a:t>
            </a:r>
            <a:r>
              <a:rPr sz="1800" kern="0" spc="1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serves</a:t>
            </a:r>
            <a:r>
              <a:rPr sz="1800" kern="0" spc="1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sev</a:t>
            </a:r>
            <a:r>
              <a:rPr sz="1800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eral</a:t>
            </a:r>
            <a:r>
              <a:rPr sz="1800" kern="0" spc="2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key</a:t>
            </a:r>
            <a:r>
              <a:rPr sz="1800" kern="0" spc="2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purposes</a:t>
            </a:r>
            <a:r>
              <a:rPr sz="1800" kern="0" spc="2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</a:t>
            </a:r>
            <a:r>
              <a:rPr sz="18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hospitality</a:t>
            </a:r>
            <a:r>
              <a:rPr sz="1800" kern="0" spc="4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and</a:t>
            </a:r>
            <a:r>
              <a:rPr sz="1800" kern="0" spc="4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tourism</a:t>
            </a:r>
            <a:r>
              <a:rPr sz="1800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.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rect 128"/>
          <p:cNvSpPr/>
          <p:nvPr/>
        </p:nvSpPr>
        <p:spPr>
          <a:xfrm>
            <a:off x="0" y="0"/>
            <a:ext cx="11430000" cy="6438900"/>
          </a:xfrm>
          <a:prstGeom prst="rect">
            <a:avLst/>
          </a:prstGeom>
          <a:solidFill>
            <a:srgbClr val="FEF9F5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130" name="picture 13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590588" y="1339870"/>
            <a:ext cx="6515100" cy="3714729"/>
          </a:xfrm>
          <a:prstGeom prst="rect">
            <a:avLst/>
          </a:prstGeom>
        </p:spPr>
      </p:pic>
      <p:sp>
        <p:nvSpPr>
          <p:cNvPr id="132" name="textbox 132"/>
          <p:cNvSpPr/>
          <p:nvPr/>
        </p:nvSpPr>
        <p:spPr>
          <a:xfrm>
            <a:off x="7524698" y="1476160"/>
            <a:ext cx="2726054" cy="328612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8000"/>
              </a:lnSpc>
            </a:pPr>
            <a:r>
              <a:rPr sz="3800" b="1" kern="0" spc="-50" dirty="0">
                <a:solidFill>
                  <a:srgbClr val="204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Providing</a:t>
            </a:r>
            <a:endParaRPr sz="38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marL="19050" algn="l" rtl="0" eaLnBrk="0">
              <a:lnSpc>
                <a:spcPct val="78000"/>
              </a:lnSpc>
              <a:spcBef>
                <a:spcPts val="960"/>
              </a:spcBef>
            </a:pPr>
            <a:r>
              <a:rPr sz="3800" b="1" kern="0" spc="-60" dirty="0">
                <a:solidFill>
                  <a:srgbClr val="2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Information</a:t>
            </a:r>
            <a:endParaRPr sz="38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1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71500" algn="l" rtl="0" eaLnBrk="0">
              <a:lnSpc>
                <a:spcPct val="77000"/>
              </a:lnSpc>
              <a:spcBef>
                <a:spcPts val="580"/>
              </a:spcBef>
            </a:pPr>
            <a:r>
              <a:rPr sz="1900" b="1" kern="0" spc="-3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Inform Guests</a:t>
            </a:r>
            <a:endParaRPr sz="19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2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71500" algn="l" rtl="0" eaLnBrk="0">
              <a:lnSpc>
                <a:spcPct val="77000"/>
              </a:lnSpc>
              <a:spcBef>
                <a:spcPts val="580"/>
              </a:spcBef>
            </a:pPr>
            <a:r>
              <a:rPr sz="1900" b="1" kern="0" spc="-2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Assist Inquiries</a:t>
            </a:r>
            <a:endParaRPr sz="19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3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3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3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9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77000"/>
              </a:lnSpc>
              <a:spcBef>
                <a:spcPts val="5"/>
              </a:spcBef>
            </a:pPr>
            <a:r>
              <a:rPr sz="1900" b="1" kern="0" spc="-3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Manage Reserva</a:t>
            </a:r>
            <a:r>
              <a:rPr sz="1900" b="1" kern="0" spc="-4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tions</a:t>
            </a:r>
            <a:endParaRPr sz="19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picture 13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0"/>
            <a:ext cx="11430000" cy="6438900"/>
          </a:xfrm>
          <a:prstGeom prst="rect">
            <a:avLst/>
          </a:prstGeom>
        </p:spPr>
      </p:pic>
      <p:sp>
        <p:nvSpPr>
          <p:cNvPr id="136" name="textbox 136"/>
          <p:cNvSpPr/>
          <p:nvPr/>
        </p:nvSpPr>
        <p:spPr>
          <a:xfrm>
            <a:off x="4902200" y="1633087"/>
            <a:ext cx="3820795" cy="100838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050" algn="l" rtl="0" eaLnBrk="0">
              <a:lnSpc>
                <a:spcPct val="75000"/>
              </a:lnSpc>
            </a:pPr>
            <a:r>
              <a:rPr sz="3700" b="1" kern="0" spc="-10" dirty="0">
                <a:solidFill>
                  <a:srgbClr val="3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Solving     Building</a:t>
            </a:r>
            <a:endParaRPr sz="37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marL="12700" algn="l" rtl="0" eaLnBrk="0">
              <a:lnSpc>
                <a:spcPct val="99000"/>
              </a:lnSpc>
              <a:spcBef>
                <a:spcPts val="0"/>
              </a:spcBef>
            </a:pPr>
            <a:r>
              <a:rPr sz="3700" b="1" kern="0" spc="-10" dirty="0">
                <a:solidFill>
                  <a:srgbClr val="3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Relationships</a:t>
            </a:r>
            <a:endParaRPr sz="37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</p:txBody>
      </p:sp>
      <p:sp>
        <p:nvSpPr>
          <p:cNvPr id="138" name="textbox 138"/>
          <p:cNvSpPr/>
          <p:nvPr/>
        </p:nvSpPr>
        <p:spPr>
          <a:xfrm>
            <a:off x="8134374" y="3192222"/>
            <a:ext cx="1791335" cy="60515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ts val="1615"/>
              </a:lnSpc>
            </a:pPr>
            <a:r>
              <a:rPr sz="2300" b="1" kern="0" spc="-3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Coordinate</a:t>
            </a:r>
            <a:endParaRPr sz="23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marL="12700" algn="l" rtl="0" eaLnBrk="0">
              <a:lnSpc>
                <a:spcPts val="2950"/>
              </a:lnSpc>
            </a:pPr>
            <a:r>
              <a:rPr sz="2300" b="1" kern="0" spc="-4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Operations</a:t>
            </a:r>
            <a:endParaRPr sz="23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</p:txBody>
      </p:sp>
      <p:sp>
        <p:nvSpPr>
          <p:cNvPr id="140" name="textbox 140"/>
          <p:cNvSpPr/>
          <p:nvPr/>
        </p:nvSpPr>
        <p:spPr>
          <a:xfrm>
            <a:off x="5086337" y="3198533"/>
            <a:ext cx="1426210" cy="60642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93065" algn="l" rtl="0" eaLnBrk="0">
              <a:lnSpc>
                <a:spcPct val="77000"/>
              </a:lnSpc>
            </a:pPr>
            <a:r>
              <a:rPr sz="2300" b="1" kern="0" spc="-3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Solve</a:t>
            </a:r>
            <a:endParaRPr sz="23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marL="12700" algn="l" rtl="0" eaLnBrk="0">
              <a:lnSpc>
                <a:spcPct val="77000"/>
              </a:lnSpc>
              <a:spcBef>
                <a:spcPts val="320"/>
              </a:spcBef>
            </a:pPr>
            <a:r>
              <a:rPr sz="2300" b="1" kern="0" spc="-4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Complaints</a:t>
            </a:r>
            <a:endParaRPr sz="23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</p:txBody>
      </p:sp>
      <p:sp>
        <p:nvSpPr>
          <p:cNvPr id="142" name="textbox 142"/>
          <p:cNvSpPr/>
          <p:nvPr/>
        </p:nvSpPr>
        <p:spPr>
          <a:xfrm>
            <a:off x="5473699" y="4378669"/>
            <a:ext cx="2397760" cy="29654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9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7000"/>
              </a:lnSpc>
            </a:pPr>
            <a:r>
              <a:rPr sz="2300" b="1" kern="0" spc="-3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Build Relationships</a:t>
            </a:r>
            <a:endParaRPr sz="23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" name="picture 14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0"/>
            <a:ext cx="11430000" cy="6438900"/>
          </a:xfrm>
          <a:prstGeom prst="rect">
            <a:avLst/>
          </a:prstGeom>
        </p:spPr>
      </p:pic>
      <p:pic>
        <p:nvPicPr>
          <p:cNvPr id="146" name="picture 14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4349800" y="1492279"/>
            <a:ext cx="4336999" cy="3454341"/>
          </a:xfrm>
          <a:prstGeom prst="rect">
            <a:avLst/>
          </a:prstGeom>
        </p:spPr>
      </p:pic>
      <p:sp>
        <p:nvSpPr>
          <p:cNvPr id="148" name="textbox 148"/>
          <p:cNvSpPr/>
          <p:nvPr/>
        </p:nvSpPr>
        <p:spPr>
          <a:xfrm>
            <a:off x="596861" y="818446"/>
            <a:ext cx="3035300" cy="2625089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5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8000"/>
              </a:lnSpc>
            </a:pPr>
            <a:r>
              <a:rPr sz="3500" b="1" kern="0" spc="10" dirty="0">
                <a:solidFill>
                  <a:srgbClr val="2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Promoting</a:t>
            </a:r>
            <a:endParaRPr sz="35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marL="12700" algn="l" rtl="0" eaLnBrk="0">
              <a:lnSpc>
                <a:spcPct val="78000"/>
              </a:lnSpc>
              <a:spcBef>
                <a:spcPts val="930"/>
              </a:spcBef>
            </a:pPr>
            <a:r>
              <a:rPr sz="3500" b="1" kern="0" spc="-40" dirty="0">
                <a:solidFill>
                  <a:srgbClr val="20507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Tourism</a:t>
            </a:r>
            <a:endParaRPr sz="35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marL="12700" algn="l" rtl="0" eaLnBrk="0">
              <a:lnSpc>
                <a:spcPct val="78000"/>
              </a:lnSpc>
              <a:spcBef>
                <a:spcPts val="915"/>
              </a:spcBef>
            </a:pPr>
            <a:r>
              <a:rPr sz="3500" b="1" kern="0" spc="-10" dirty="0">
                <a:solidFill>
                  <a:srgbClr val="2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Services</a:t>
            </a:r>
            <a:endParaRPr sz="35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marL="12700" algn="l" rtl="0" eaLnBrk="0">
              <a:lnSpc>
                <a:spcPts val="2315"/>
              </a:lnSpc>
              <a:spcBef>
                <a:spcPts val="1530"/>
              </a:spcBef>
            </a:pPr>
            <a:r>
              <a:rPr sz="17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Communication</a:t>
            </a:r>
            <a:r>
              <a:rPr sz="1700" kern="0" spc="2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is</a:t>
            </a:r>
            <a:r>
              <a:rPr sz="1700" kern="0" spc="2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essen</a:t>
            </a:r>
            <a:r>
              <a:rPr sz="1700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tial</a:t>
            </a:r>
            <a:r>
              <a:rPr sz="1700" kern="0" spc="1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for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0000"/>
              </a:lnSpc>
              <a:spcBef>
                <a:spcPts val="635"/>
              </a:spcBef>
            </a:pPr>
            <a:r>
              <a:rPr sz="1700" b="1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marketing and promoting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2315"/>
              </a:lnSpc>
              <a:spcBef>
                <a:spcPts val="345"/>
              </a:spcBef>
            </a:pPr>
            <a:r>
              <a:rPr sz="17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tourism</a:t>
            </a:r>
            <a:r>
              <a:rPr sz="1700" kern="0" spc="3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products</a:t>
            </a:r>
            <a:r>
              <a:rPr sz="1700" kern="0" spc="2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and</a:t>
            </a:r>
            <a:r>
              <a:rPr sz="1700" kern="0" spc="2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se</a:t>
            </a:r>
            <a:r>
              <a:rPr sz="1700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rvices.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50" name="textbox 150"/>
          <p:cNvSpPr/>
          <p:nvPr/>
        </p:nvSpPr>
        <p:spPr>
          <a:xfrm>
            <a:off x="628650" y="3619498"/>
            <a:ext cx="3289934" cy="2044700"/>
          </a:xfrm>
          <a:prstGeom prst="rect">
            <a:avLst/>
          </a:prstGeom>
          <a:solidFill>
            <a:srgbClr val="B4D5FA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6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6215" algn="l" rtl="0" eaLnBrk="0">
              <a:lnSpc>
                <a:spcPct val="94000"/>
              </a:lnSpc>
              <a:spcBef>
                <a:spcPts val="5"/>
              </a:spcBef>
            </a:pPr>
            <a:r>
              <a:rPr sz="1700" kern="0" spc="-60" dirty="0">
                <a:solidFill>
                  <a:srgbClr val="2080C0">
                    <a:alpha val="100000"/>
                  </a:srgbClr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③</a:t>
            </a:r>
            <a:r>
              <a:rPr sz="1700" kern="0" spc="540" dirty="0">
                <a:solidFill>
                  <a:srgbClr val="2080C0">
                    <a:alpha val="100000"/>
                  </a:srgbClr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 </a:t>
            </a:r>
            <a:r>
              <a:rPr sz="1700" b="1" kern="0" spc="-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From socia</a:t>
            </a:r>
            <a:r>
              <a:rPr sz="1700" b="1" kern="0" spc="-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 media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83565" algn="l" rtl="0" eaLnBrk="0">
              <a:lnSpc>
                <a:spcPct val="80000"/>
              </a:lnSpc>
              <a:spcBef>
                <a:spcPts val="805"/>
              </a:spcBef>
            </a:pPr>
            <a:r>
              <a:rPr sz="1700" b="1" kern="0" spc="-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campaigns </a:t>
            </a:r>
            <a:r>
              <a:rPr sz="1700" b="1" kern="0" spc="-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 travel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83565" algn="l" rtl="0" eaLnBrk="0">
              <a:lnSpc>
                <a:spcPct val="81000"/>
              </a:lnSpc>
              <a:spcBef>
                <a:spcPts val="1085"/>
              </a:spcBef>
            </a:pPr>
            <a:r>
              <a:rPr sz="1700" b="1" kern="0" spc="-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brochures</a:t>
            </a:r>
            <a:r>
              <a:rPr sz="1700" b="1" kern="0" spc="1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b="1" kern="0" spc="-70" dirty="0">
                <a:solidFill>
                  <a:srgbClr val="000000">
                    <a:alpha val="100000"/>
                  </a:srgbClr>
                </a:solidFill>
                <a:latin typeface="SimHei"/>
                <a:ea typeface="SimHei"/>
                <a:cs typeface="SimHei"/>
              </a:rPr>
              <a:t>一</a:t>
            </a:r>
            <a:endParaRPr sz="1700" dirty="0">
              <a:latin typeface="SimHei"/>
              <a:ea typeface="SimHei"/>
              <a:cs typeface="SimHei"/>
            </a:endParaRPr>
          </a:p>
          <a:p>
            <a:pPr marL="583565" algn="l" rtl="0" eaLnBrk="0">
              <a:lnSpc>
                <a:spcPts val="1255"/>
              </a:lnSpc>
              <a:spcBef>
                <a:spcPts val="905"/>
              </a:spcBef>
            </a:pPr>
            <a:r>
              <a:rPr sz="1700" b="1" kern="0" spc="-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communication </a:t>
            </a:r>
            <a:r>
              <a:rPr sz="1700" b="1" kern="0" spc="-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drives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83565" algn="l" rtl="0" eaLnBrk="0">
              <a:lnSpc>
                <a:spcPts val="2600"/>
              </a:lnSpc>
            </a:pPr>
            <a:r>
              <a:rPr sz="1700" b="1" kern="0" spc="-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tourism.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152" name="picture 15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8858250" y="1454160"/>
            <a:ext cx="1650948" cy="3505208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rect 154"/>
          <p:cNvSpPr/>
          <p:nvPr/>
        </p:nvSpPr>
        <p:spPr>
          <a:xfrm>
            <a:off x="0" y="0"/>
            <a:ext cx="11430000" cy="6438900"/>
          </a:xfrm>
          <a:prstGeom prst="rect">
            <a:avLst/>
          </a:prstGeom>
          <a:solidFill>
            <a:srgbClr val="FEF9F5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156" name="picture 15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7111975" y="0"/>
            <a:ext cx="4318024" cy="6426215"/>
          </a:xfrm>
          <a:prstGeom prst="rect">
            <a:avLst/>
          </a:prstGeom>
        </p:spPr>
      </p:pic>
      <p:grpSp>
        <p:nvGrpSpPr>
          <p:cNvPr id="6" name="group 6"/>
          <p:cNvGrpSpPr/>
          <p:nvPr/>
        </p:nvGrpSpPr>
        <p:grpSpPr>
          <a:xfrm rot="21600000">
            <a:off x="635050" y="3384543"/>
            <a:ext cx="5886450" cy="2355864"/>
            <a:chOff x="0" y="0"/>
            <a:chExt cx="5886450" cy="2355864"/>
          </a:xfrm>
        </p:grpSpPr>
        <p:pic>
          <p:nvPicPr>
            <p:cNvPr id="158" name="picture 15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21600000">
              <a:off x="0" y="0"/>
              <a:ext cx="5886450" cy="2355864"/>
            </a:xfrm>
            <a:prstGeom prst="rect">
              <a:avLst/>
            </a:prstGeom>
          </p:spPr>
        </p:pic>
        <p:sp>
          <p:nvSpPr>
            <p:cNvPr id="160" name="textbox 160"/>
            <p:cNvSpPr/>
            <p:nvPr/>
          </p:nvSpPr>
          <p:spPr>
            <a:xfrm>
              <a:off x="-12700" y="-12700"/>
              <a:ext cx="5912484" cy="2433954"/>
            </a:xfrm>
            <a:prstGeom prst="rect">
              <a:avLst/>
            </a:prstGeom>
            <a:noFill/>
            <a:ln w="0" cap="flat">
              <a:noFill/>
              <a:prstDash val="solid"/>
              <a:miter lim="0"/>
            </a:ln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187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183515" algn="l" rtl="0" eaLnBrk="0">
                <a:lnSpc>
                  <a:spcPts val="1350"/>
                </a:lnSpc>
                <a:spcBef>
                  <a:spcPts val="5"/>
                </a:spcBef>
              </a:pPr>
              <a:r>
                <a:rPr sz="1800" b="1" kern="0" spc="-60" dirty="0">
                  <a:solidFill>
                    <a:srgbClr val="000000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Great Communica</a:t>
              </a:r>
              <a:r>
                <a:rPr sz="1800" b="1" kern="0" spc="-70" dirty="0">
                  <a:solidFill>
                    <a:srgbClr val="000000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tion</a:t>
              </a:r>
              <a:endParaRPr sz="18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184150" algn="l" rtl="0" eaLnBrk="0">
                <a:lnSpc>
                  <a:spcPts val="4000"/>
                </a:lnSpc>
              </a:pPr>
              <a:r>
                <a:rPr sz="1800" b="1" kern="0" spc="-30" dirty="0">
                  <a:solidFill>
                    <a:srgbClr val="000000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=Happy Guests</a:t>
              </a:r>
              <a:endParaRPr sz="18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44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44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184150" algn="l" rtl="0" eaLnBrk="0">
                <a:lnSpc>
                  <a:spcPct val="81000"/>
                </a:lnSpc>
                <a:spcBef>
                  <a:spcPts val="550"/>
                </a:spcBef>
              </a:pPr>
              <a:r>
                <a:rPr sz="1800" kern="0" spc="-20" dirty="0">
                  <a:solidFill>
                    <a:srgbClr val="000000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Happy</a:t>
              </a:r>
              <a:r>
                <a:rPr sz="1800" kern="0" spc="210" dirty="0">
                  <a:solidFill>
                    <a:srgbClr val="000000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 </a:t>
              </a:r>
              <a:r>
                <a:rPr sz="1800" kern="0" spc="-20" dirty="0">
                  <a:solidFill>
                    <a:srgbClr val="000000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Gues</a:t>
              </a:r>
              <a:r>
                <a:rPr sz="1800" kern="0" spc="-30" dirty="0">
                  <a:solidFill>
                    <a:srgbClr val="000000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ts</a:t>
              </a:r>
              <a:endParaRPr sz="18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38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14000"/>
                </a:lnSpc>
              </a:pPr>
              <a:endParaRPr sz="4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184150" algn="l" rtl="0" eaLnBrk="0">
                <a:lnSpc>
                  <a:spcPct val="81000"/>
                </a:lnSpc>
                <a:spcBef>
                  <a:spcPts val="5"/>
                </a:spcBef>
              </a:pPr>
              <a:r>
                <a:rPr sz="1800" kern="0" spc="-10" dirty="0">
                  <a:solidFill>
                    <a:srgbClr val="000000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=Successful</a:t>
              </a:r>
              <a:r>
                <a:rPr sz="1800" kern="0" spc="120" dirty="0">
                  <a:solidFill>
                    <a:srgbClr val="000000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  </a:t>
              </a:r>
              <a:r>
                <a:rPr sz="1800" kern="0" spc="-10" dirty="0">
                  <a:solidFill>
                    <a:srgbClr val="000000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Busi</a:t>
              </a:r>
              <a:r>
                <a:rPr sz="1800" kern="0" spc="-20" dirty="0">
                  <a:solidFill>
                    <a:srgbClr val="000000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ness</a:t>
              </a:r>
              <a:endParaRPr sz="18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</p:txBody>
        </p:sp>
      </p:grpSp>
      <p:sp>
        <p:nvSpPr>
          <p:cNvPr id="162" name="textbox 162"/>
          <p:cNvSpPr/>
          <p:nvPr/>
        </p:nvSpPr>
        <p:spPr>
          <a:xfrm>
            <a:off x="596861" y="815862"/>
            <a:ext cx="5191759" cy="234696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9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7150" algn="l" rtl="0" eaLnBrk="0">
              <a:lnSpc>
                <a:spcPct val="77000"/>
              </a:lnSpc>
            </a:pPr>
            <a:r>
              <a:rPr sz="5300" b="1" kern="0" spc="-50" dirty="0">
                <a:solidFill>
                  <a:srgbClr val="20507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Service-Oriente</a:t>
            </a:r>
            <a:r>
              <a:rPr sz="5300" b="1" kern="0" spc="-60" dirty="0">
                <a:solidFill>
                  <a:srgbClr val="20507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d</a:t>
            </a:r>
            <a:endParaRPr sz="53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marL="12700" algn="l" rtl="0" eaLnBrk="0">
              <a:lnSpc>
                <a:spcPct val="76000"/>
              </a:lnSpc>
              <a:spcBef>
                <a:spcPts val="1055"/>
              </a:spcBef>
            </a:pPr>
            <a:r>
              <a:rPr sz="5300" b="1" kern="0" spc="-100" dirty="0">
                <a:solidFill>
                  <a:srgbClr val="2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Industry</a:t>
            </a:r>
            <a:endParaRPr sz="53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5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2455"/>
              </a:lnSpc>
              <a:spcBef>
                <a:spcPts val="550"/>
              </a:spcBef>
            </a:pPr>
            <a:r>
              <a:rPr sz="1800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</a:t>
            </a:r>
            <a:r>
              <a:rPr sz="1800" kern="0" spc="3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hospitality</a:t>
            </a:r>
            <a:r>
              <a:rPr sz="1800" kern="0" spc="2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and</a:t>
            </a:r>
            <a:r>
              <a:rPr sz="1800" kern="0" spc="2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tourism,</a:t>
            </a:r>
            <a:r>
              <a:rPr sz="1800" kern="0" spc="-1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b="1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</a:t>
            </a:r>
            <a:r>
              <a:rPr sz="1800" b="1" kern="0" spc="-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ication directly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2640"/>
              </a:lnSpc>
            </a:pPr>
            <a:r>
              <a:rPr sz="1800" b="1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affects every guest experience.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rect 164"/>
          <p:cNvSpPr/>
          <p:nvPr/>
        </p:nvSpPr>
        <p:spPr>
          <a:xfrm>
            <a:off x="0" y="0"/>
            <a:ext cx="11430000" cy="6438900"/>
          </a:xfrm>
          <a:prstGeom prst="rect">
            <a:avLst/>
          </a:prstGeom>
          <a:solidFill>
            <a:srgbClr val="FEF9F5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166" name="picture 16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7137349" y="0"/>
            <a:ext cx="4292650" cy="6426215"/>
          </a:xfrm>
          <a:prstGeom prst="rect">
            <a:avLst/>
          </a:prstGeom>
        </p:spPr>
      </p:pic>
      <p:sp>
        <p:nvSpPr>
          <p:cNvPr id="168" name="textbox 168"/>
          <p:cNvSpPr/>
          <p:nvPr/>
        </p:nvSpPr>
        <p:spPr>
          <a:xfrm>
            <a:off x="590575" y="2033776"/>
            <a:ext cx="5687059" cy="144653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4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8000"/>
              </a:lnSpc>
            </a:pPr>
            <a:r>
              <a:rPr sz="3700" b="1" kern="0" spc="0" dirty="0">
                <a:solidFill>
                  <a:srgbClr val="3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Intangible Tourism Ser</a:t>
            </a:r>
            <a:r>
              <a:rPr sz="3700" b="1" kern="0" spc="-10" dirty="0">
                <a:solidFill>
                  <a:srgbClr val="3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vices</a:t>
            </a:r>
            <a:endParaRPr sz="37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5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4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123000"/>
              </a:lnSpc>
              <a:spcBef>
                <a:spcPts val="5"/>
              </a:spcBef>
            </a:pPr>
            <a:r>
              <a:rPr sz="18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Unlike</a:t>
            </a:r>
            <a:r>
              <a:rPr sz="1800" kern="0" spc="2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physical</a:t>
            </a:r>
            <a:r>
              <a:rPr sz="1800" kern="0" spc="2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</a:t>
            </a:r>
            <a:r>
              <a:rPr sz="1800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oducts,tourism</a:t>
            </a:r>
            <a:r>
              <a:rPr sz="1800" kern="0" spc="2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services</a:t>
            </a:r>
            <a:r>
              <a:rPr sz="1800" kern="0" spc="4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b="1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cannot be</a:t>
            </a:r>
            <a:r>
              <a:rPr sz="18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</a:t>
            </a:r>
            <a:r>
              <a:rPr sz="1800" b="1" kern="0" spc="-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seen or touched </a:t>
            </a:r>
            <a:r>
              <a:rPr sz="1800" kern="0" spc="-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before  purchas</a:t>
            </a:r>
            <a:r>
              <a:rPr sz="1800" kern="0" spc="-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e.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70" name="textbox 170"/>
          <p:cNvSpPr/>
          <p:nvPr/>
        </p:nvSpPr>
        <p:spPr>
          <a:xfrm>
            <a:off x="628650" y="3657617"/>
            <a:ext cx="5880100" cy="819785"/>
          </a:xfrm>
          <a:prstGeom prst="rect">
            <a:avLst/>
          </a:prstGeom>
          <a:solidFill>
            <a:srgbClr val="B5D6FB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8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03200" algn="l" rtl="0" eaLnBrk="0">
              <a:lnSpc>
                <a:spcPct val="91000"/>
              </a:lnSpc>
              <a:spcBef>
                <a:spcPts val="5"/>
              </a:spcBef>
            </a:pPr>
            <a:r>
              <a:rPr sz="1800" kern="0" spc="-20" dirty="0">
                <a:solidFill>
                  <a:srgbClr val="1070E0">
                    <a:alpha val="100000"/>
                  </a:srgbClr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③</a:t>
            </a:r>
            <a:r>
              <a:rPr sz="1800" kern="0" spc="460" dirty="0">
                <a:solidFill>
                  <a:srgbClr val="1070E0">
                    <a:alpha val="100000"/>
                  </a:srgbClr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 </a:t>
            </a:r>
            <a:r>
              <a:rPr sz="1800" b="1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You can</a:t>
            </a:r>
            <a:r>
              <a:rPr sz="1800" b="1" kern="0" spc="1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b="1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inspect a shoe-but</a:t>
            </a:r>
            <a:r>
              <a:rPr sz="1800" b="1" kern="0" spc="1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b="1" kern="0" spc="-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not a</a:t>
            </a:r>
            <a:r>
              <a:rPr sz="1800" b="1" kern="0" spc="1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b="1" kern="0" spc="-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hotel stay.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" name="picture 17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0"/>
            <a:ext cx="11430000" cy="6438900"/>
          </a:xfrm>
          <a:prstGeom prst="rect">
            <a:avLst/>
          </a:prstGeom>
        </p:spPr>
      </p:pic>
      <p:pic>
        <p:nvPicPr>
          <p:cNvPr id="174" name="picture 17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609561" y="1454161"/>
            <a:ext cx="6165913" cy="3492459"/>
          </a:xfrm>
          <a:prstGeom prst="rect">
            <a:avLst/>
          </a:prstGeom>
        </p:spPr>
      </p:pic>
      <p:sp>
        <p:nvSpPr>
          <p:cNvPr id="176" name="textbox 176"/>
          <p:cNvSpPr/>
          <p:nvPr/>
        </p:nvSpPr>
        <p:spPr>
          <a:xfrm>
            <a:off x="7518412" y="1139108"/>
            <a:ext cx="3153410" cy="4023359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4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8415" algn="l" rtl="0" eaLnBrk="0">
              <a:lnSpc>
                <a:spcPct val="77000"/>
              </a:lnSpc>
            </a:pPr>
            <a:r>
              <a:rPr sz="3600" b="1" kern="0" spc="-80" dirty="0">
                <a:solidFill>
                  <a:srgbClr val="2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How Guests</a:t>
            </a:r>
            <a:endParaRPr sz="36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r" rtl="0" eaLnBrk="0">
              <a:lnSpc>
                <a:spcPct val="77000"/>
              </a:lnSpc>
              <a:spcBef>
                <a:spcPts val="825"/>
              </a:spcBef>
            </a:pPr>
            <a:r>
              <a:rPr sz="3600" b="1" kern="0" spc="-60" dirty="0">
                <a:solidFill>
                  <a:srgbClr val="30507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Evaluate Ser</a:t>
            </a:r>
            <a:r>
              <a:rPr sz="3600" b="1" kern="0" spc="-70" dirty="0">
                <a:solidFill>
                  <a:srgbClr val="30507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vice</a:t>
            </a:r>
            <a:endParaRPr sz="36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marL="532765" algn="l" rtl="0" eaLnBrk="0">
              <a:lnSpc>
                <a:spcPct val="79000"/>
              </a:lnSpc>
              <a:spcBef>
                <a:spcPts val="1805"/>
              </a:spcBef>
            </a:pPr>
            <a:r>
              <a:rPr sz="2200" b="1" kern="0" spc="-2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Interactions</a:t>
            </a:r>
            <a:endParaRPr sz="22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15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32765" algn="l" rtl="0" eaLnBrk="0">
              <a:lnSpc>
                <a:spcPct val="79000"/>
              </a:lnSpc>
              <a:spcBef>
                <a:spcPts val="660"/>
              </a:spcBef>
            </a:pPr>
            <a:r>
              <a:rPr sz="2200" b="1" kern="0" spc="-1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Responsivenes</a:t>
            </a:r>
            <a:r>
              <a:rPr sz="2200" b="1" kern="0" spc="-2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s</a:t>
            </a:r>
            <a:endParaRPr sz="22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1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32765" algn="l" rtl="0" eaLnBrk="0">
              <a:lnSpc>
                <a:spcPct val="78000"/>
              </a:lnSpc>
              <a:spcBef>
                <a:spcPts val="665"/>
              </a:spcBef>
            </a:pPr>
            <a:r>
              <a:rPr sz="2200" b="1" kern="0" spc="-6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Empathy</a:t>
            </a:r>
            <a:endParaRPr sz="22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0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0000"/>
              </a:lnSpc>
            </a:pPr>
            <a:endParaRPr sz="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32765" algn="l" rtl="0" eaLnBrk="0">
              <a:lnSpc>
                <a:spcPct val="79000"/>
              </a:lnSpc>
              <a:spcBef>
                <a:spcPts val="5"/>
              </a:spcBef>
            </a:pPr>
            <a:r>
              <a:rPr sz="2200" b="1" kern="0" spc="-3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Professionalism</a:t>
            </a:r>
            <a:endParaRPr sz="22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" name="picture 17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1422349" y="1396983"/>
            <a:ext cx="8477288" cy="4013237"/>
          </a:xfrm>
          <a:prstGeom prst="rect">
            <a:avLst/>
          </a:prstGeom>
        </p:spPr>
      </p:pic>
      <p:sp>
        <p:nvSpPr>
          <p:cNvPr id="180" name="textbox 180"/>
          <p:cNvSpPr/>
          <p:nvPr/>
        </p:nvSpPr>
        <p:spPr>
          <a:xfrm>
            <a:off x="1416049" y="2576837"/>
            <a:ext cx="4062729" cy="207391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831" rIns="0" bIns="0"/>
          <a:lstStyle/>
          <a:p>
            <a:pPr marL="2837815" indent="-488950" algn="l" rtl="0" eaLnBrk="0">
              <a:lnSpc>
                <a:spcPct val="109000"/>
              </a:lnSpc>
              <a:spcBef>
                <a:spcPts val="5"/>
              </a:spcBef>
            </a:pPr>
            <a:r>
              <a:rPr sz="1200" kern="0" spc="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Sender-Originates</a:t>
            </a:r>
            <a:r>
              <a:rPr sz="1200" kern="0" spc="1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</a:t>
            </a:r>
            <a:r>
              <a:rPr sz="1200" kern="0" spc="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</a:t>
            </a:r>
            <a:r>
              <a:rPr sz="12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</a:t>
            </a:r>
            <a:r>
              <a:rPr sz="12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</a:t>
            </a:r>
            <a:r>
              <a:rPr sz="12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message</a:t>
            </a:r>
            <a:endParaRPr sz="12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7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9000"/>
              </a:lnSpc>
              <a:spcBef>
                <a:spcPts val="485"/>
              </a:spcBef>
            </a:pPr>
            <a:r>
              <a:rPr sz="1600" b="1" kern="0" spc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Indirect</a:t>
            </a:r>
            <a:r>
              <a:rPr sz="1600" b="1" kern="0" spc="9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 </a:t>
            </a:r>
            <a:r>
              <a:rPr sz="1600" b="1" kern="0" spc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Mediums</a:t>
            </a:r>
            <a:endParaRPr sz="16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1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2000"/>
              </a:lnSpc>
            </a:pPr>
            <a:endParaRPr sz="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952115" indent="-564515" algn="l" rtl="0" eaLnBrk="0">
              <a:lnSpc>
                <a:spcPct val="121000"/>
              </a:lnSpc>
              <a:spcBef>
                <a:spcPts val="0"/>
              </a:spcBef>
            </a:pPr>
            <a:r>
              <a:rPr sz="1200" kern="0" spc="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Channel-Medium</a:t>
            </a:r>
            <a:r>
              <a:rPr sz="1200" kern="0" spc="1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</a:t>
            </a:r>
            <a:r>
              <a:rPr sz="1200" kern="0" spc="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used</a:t>
            </a:r>
            <a:r>
              <a:rPr sz="12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2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</a:t>
            </a:r>
            <a:r>
              <a:rPr sz="1200" kern="0" spc="2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2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send</a:t>
            </a:r>
            <a:endParaRPr sz="12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82" name="textbox 182"/>
          <p:cNvSpPr/>
          <p:nvPr/>
        </p:nvSpPr>
        <p:spPr>
          <a:xfrm>
            <a:off x="609549" y="563051"/>
            <a:ext cx="5647054" cy="1061719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1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7000"/>
              </a:lnSpc>
            </a:pPr>
            <a:r>
              <a:rPr sz="3300" b="1" kern="0" spc="-80" dirty="0">
                <a:solidFill>
                  <a:srgbClr val="3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The Communicat</a:t>
            </a:r>
            <a:r>
              <a:rPr sz="3300" b="1" kern="0" spc="-90" dirty="0">
                <a:solidFill>
                  <a:srgbClr val="3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ion Process</a:t>
            </a:r>
            <a:endParaRPr sz="33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2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80000"/>
              </a:lnSpc>
              <a:spcBef>
                <a:spcPts val="5"/>
              </a:spcBef>
            </a:pPr>
            <a:r>
              <a:rPr sz="1600" b="1" kern="0" spc="-2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High Clarity</a:t>
            </a:r>
            <a:endParaRPr sz="16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</p:txBody>
      </p:sp>
      <p:sp>
        <p:nvSpPr>
          <p:cNvPr id="184" name="textbox 184"/>
          <p:cNvSpPr/>
          <p:nvPr/>
        </p:nvSpPr>
        <p:spPr>
          <a:xfrm>
            <a:off x="603262" y="5195548"/>
            <a:ext cx="5621654" cy="746759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80000"/>
              </a:lnSpc>
            </a:pPr>
            <a:r>
              <a:rPr sz="1600" b="1" kern="0" spc="-3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Low Clarity</a:t>
            </a:r>
            <a:endParaRPr sz="16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1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2250"/>
              </a:lnSpc>
              <a:spcBef>
                <a:spcPts val="0"/>
              </a:spcBef>
            </a:pPr>
            <a:r>
              <a:rPr sz="1600" kern="0" spc="-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Every interaction in</a:t>
            </a:r>
            <a:r>
              <a:rPr sz="1600" kern="0" spc="10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600" kern="0" spc="-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hospitality follows this</a:t>
            </a:r>
            <a:r>
              <a:rPr sz="1600" kern="0" spc="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600" kern="0" spc="-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cycle.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86" name="textbox 186"/>
          <p:cNvSpPr/>
          <p:nvPr/>
        </p:nvSpPr>
        <p:spPr>
          <a:xfrm>
            <a:off x="6115037" y="2576837"/>
            <a:ext cx="1644014" cy="1412239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603250" indent="-590550" algn="l" rtl="0" eaLnBrk="0">
              <a:lnSpc>
                <a:spcPct val="122000"/>
              </a:lnSpc>
            </a:pPr>
            <a:r>
              <a:rPr sz="1200" kern="0" spc="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Message-Content</a:t>
            </a:r>
            <a:r>
              <a:rPr sz="1200" kern="0" spc="1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</a:t>
            </a:r>
            <a:r>
              <a:rPr sz="1200" kern="0" spc="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</a:t>
            </a:r>
            <a:r>
              <a:rPr sz="12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nd </a:t>
            </a:r>
            <a:r>
              <a:rPr sz="12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intent</a:t>
            </a:r>
            <a:endParaRPr sz="12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6000"/>
              </a:lnSpc>
            </a:pPr>
            <a:endParaRPr sz="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704850" algn="l" rtl="0" eaLnBrk="0">
              <a:lnSpc>
                <a:spcPct val="75000"/>
              </a:lnSpc>
              <a:spcBef>
                <a:spcPts val="5"/>
              </a:spcBef>
            </a:pPr>
            <a:r>
              <a:rPr sz="2100" kern="0" spc="-10" dirty="0">
                <a:solidFill>
                  <a:srgbClr val="000000">
                    <a:alpha val="100000"/>
                  </a:srgbClr>
                </a:solidFill>
                <a:latin typeface="STXingkai"/>
                <a:ea typeface="STXingkai"/>
                <a:cs typeface="STXingkai"/>
              </a:rPr>
              <a:t>只</a:t>
            </a:r>
            <a:endParaRPr sz="2100" dirty="0">
              <a:latin typeface="STXingkai"/>
              <a:ea typeface="STXingkai"/>
              <a:cs typeface="STXingkai"/>
            </a:endParaRPr>
          </a:p>
        </p:txBody>
      </p:sp>
      <p:sp>
        <p:nvSpPr>
          <p:cNvPr id="188" name="textbox 188"/>
          <p:cNvSpPr/>
          <p:nvPr/>
        </p:nvSpPr>
        <p:spPr>
          <a:xfrm>
            <a:off x="6203962" y="4178779"/>
            <a:ext cx="1362075" cy="429259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66065" indent="-253365" algn="l" rtl="0" eaLnBrk="0">
              <a:lnSpc>
                <a:spcPct val="110000"/>
              </a:lnSpc>
            </a:pPr>
            <a:r>
              <a:rPr sz="1200" kern="0" spc="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Receiver-Int</a:t>
            </a:r>
            <a:r>
              <a:rPr sz="12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erprets</a:t>
            </a:r>
            <a:r>
              <a:rPr sz="12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2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</a:t>
            </a:r>
            <a:r>
              <a:rPr sz="1200" kern="0" spc="3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2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message</a:t>
            </a:r>
            <a:endParaRPr sz="12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90" name="textbox 190"/>
          <p:cNvSpPr/>
          <p:nvPr/>
        </p:nvSpPr>
        <p:spPr>
          <a:xfrm>
            <a:off x="8458187" y="3224948"/>
            <a:ext cx="1449069" cy="21844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5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9000"/>
              </a:lnSpc>
            </a:pPr>
            <a:r>
              <a:rPr sz="1600" b="1" kern="0" spc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Direct</a:t>
            </a:r>
            <a:r>
              <a:rPr sz="1600" b="1" kern="0" spc="9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 </a:t>
            </a:r>
            <a:r>
              <a:rPr sz="1600" b="1" kern="0" spc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Mediums</a:t>
            </a:r>
            <a:endParaRPr sz="16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" name="picture 19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0"/>
            <a:ext cx="11430000" cy="6438900"/>
          </a:xfrm>
          <a:prstGeom prst="rect">
            <a:avLst/>
          </a:prstGeom>
        </p:spPr>
      </p:pic>
      <p:sp>
        <p:nvSpPr>
          <p:cNvPr id="194" name="textbox 194"/>
          <p:cNvSpPr/>
          <p:nvPr/>
        </p:nvSpPr>
        <p:spPr>
          <a:xfrm>
            <a:off x="4883111" y="2069095"/>
            <a:ext cx="5164454" cy="219837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1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8100" algn="l" rtl="0" eaLnBrk="0">
              <a:lnSpc>
                <a:spcPct val="77000"/>
              </a:lnSpc>
            </a:pPr>
            <a:r>
              <a:rPr sz="4000" b="1" kern="0" spc="-120" dirty="0">
                <a:solidFill>
                  <a:srgbClr val="2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Sender</a:t>
            </a:r>
            <a:endParaRPr sz="40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2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2455"/>
              </a:lnSpc>
              <a:spcBef>
                <a:spcPts val="540"/>
              </a:spcBef>
            </a:pPr>
            <a:r>
              <a:rPr sz="18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</a:t>
            </a:r>
            <a:r>
              <a:rPr sz="1800" kern="0" spc="1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person</a:t>
            </a:r>
            <a:r>
              <a:rPr sz="18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who</a:t>
            </a:r>
            <a:r>
              <a:rPr sz="1800" kern="0" spc="20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initiates the</a:t>
            </a:r>
            <a:r>
              <a:rPr sz="1800" kern="0" spc="20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message.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3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3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3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92100" indent="-6350" algn="l" rtl="0" eaLnBrk="0">
              <a:lnSpc>
                <a:spcPct val="120000"/>
              </a:lnSpc>
              <a:spcBef>
                <a:spcPts val="0"/>
              </a:spcBef>
            </a:pPr>
            <a:r>
              <a:rPr sz="18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Example:A</a:t>
            </a:r>
            <a:r>
              <a:rPr sz="1800" kern="0" spc="2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receptionist</a:t>
            </a:r>
            <a:r>
              <a:rPr sz="1800" kern="0" spc="2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inf</a:t>
            </a:r>
            <a:r>
              <a:rPr sz="1800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orming</a:t>
            </a:r>
            <a:r>
              <a:rPr sz="1800" kern="0" spc="2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</a:t>
            </a:r>
            <a:r>
              <a:rPr sz="1800" kern="0" spc="2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</a:t>
            </a:r>
            <a:r>
              <a:rPr sz="1800" kern="0" spc="2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about</a:t>
            </a:r>
            <a:r>
              <a:rPr sz="18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check-in  procedures.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rect 196"/>
          <p:cNvSpPr/>
          <p:nvPr/>
        </p:nvSpPr>
        <p:spPr>
          <a:xfrm>
            <a:off x="0" y="0"/>
            <a:ext cx="11430000" cy="6438900"/>
          </a:xfrm>
          <a:prstGeom prst="rect">
            <a:avLst/>
          </a:prstGeom>
          <a:solidFill>
            <a:srgbClr val="FEF9F5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198" name="picture 19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7143750" y="0"/>
            <a:ext cx="4286250" cy="6432525"/>
          </a:xfrm>
          <a:prstGeom prst="rect">
            <a:avLst/>
          </a:prstGeom>
        </p:spPr>
      </p:pic>
      <p:sp>
        <p:nvSpPr>
          <p:cNvPr id="200" name="textbox 200"/>
          <p:cNvSpPr/>
          <p:nvPr/>
        </p:nvSpPr>
        <p:spPr>
          <a:xfrm>
            <a:off x="590575" y="1918569"/>
            <a:ext cx="5799454" cy="2758439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1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6000"/>
              </a:lnSpc>
            </a:pPr>
            <a:r>
              <a:rPr sz="3600" b="1" kern="0" spc="-20" dirty="0">
                <a:solidFill>
                  <a:srgbClr val="2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Message</a:t>
            </a:r>
            <a:endParaRPr sz="36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3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37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91465" algn="l" rtl="0" eaLnBrk="0">
              <a:lnSpc>
                <a:spcPts val="2455"/>
              </a:lnSpc>
              <a:spcBef>
                <a:spcPts val="545"/>
              </a:spcBef>
            </a:pPr>
            <a:r>
              <a:rPr sz="18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"Your room i</a:t>
            </a:r>
            <a:r>
              <a:rPr sz="1800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 on the</a:t>
            </a:r>
            <a:r>
              <a:rPr sz="1800" kern="0" spc="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b="1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5th</a:t>
            </a:r>
            <a:r>
              <a:rPr sz="1800" b="1" kern="0" spc="1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b="1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floor. </a:t>
            </a:r>
            <a:r>
              <a:rPr sz="1800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Breakfast</a:t>
            </a:r>
            <a:r>
              <a:rPr sz="1800" kern="0" spc="2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is</a:t>
            </a:r>
            <a:r>
              <a:rPr sz="1800" kern="0" spc="2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served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91465" algn="l" rtl="0" eaLnBrk="0">
              <a:lnSpc>
                <a:spcPts val="2485"/>
              </a:lnSpc>
            </a:pPr>
            <a:r>
              <a:rPr sz="18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6:00  AM-10:00  AM."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4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4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3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127000"/>
              </a:lnSpc>
              <a:spcBef>
                <a:spcPts val="0"/>
              </a:spcBef>
            </a:pPr>
            <a:r>
              <a:rPr sz="18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 message is the </a:t>
            </a:r>
            <a:r>
              <a:rPr sz="1800" b="1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informatio</a:t>
            </a:r>
            <a:r>
              <a:rPr sz="1800" b="1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  being  communicated-</a:t>
            </a:r>
            <a:r>
              <a:rPr sz="1800" b="1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it</a:t>
            </a:r>
            <a:r>
              <a:rPr sz="1800" kern="0" spc="20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must</a:t>
            </a:r>
            <a:r>
              <a:rPr sz="1800" kern="0" spc="20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be</a:t>
            </a:r>
            <a:r>
              <a:rPr sz="1800" kern="0" spc="1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clear</a:t>
            </a:r>
            <a:r>
              <a:rPr sz="1800" kern="0" spc="1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and</a:t>
            </a:r>
            <a:r>
              <a:rPr sz="1800" kern="0" spc="1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accur</a:t>
            </a:r>
            <a:r>
              <a:rPr sz="1800" kern="0" spc="-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ate.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2" name="picture 20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0"/>
            <a:ext cx="11430000" cy="6438900"/>
          </a:xfrm>
          <a:prstGeom prst="rect">
            <a:avLst/>
          </a:prstGeom>
        </p:spPr>
      </p:pic>
      <p:sp>
        <p:nvSpPr>
          <p:cNvPr id="204" name="textbox 204"/>
          <p:cNvSpPr/>
          <p:nvPr/>
        </p:nvSpPr>
        <p:spPr>
          <a:xfrm>
            <a:off x="4876825" y="601589"/>
            <a:ext cx="3610609" cy="536892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9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7000"/>
              </a:lnSpc>
            </a:pPr>
            <a:r>
              <a:rPr sz="3300" b="1" kern="0" spc="-130" dirty="0">
                <a:solidFill>
                  <a:srgbClr val="2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Channel</a:t>
            </a:r>
            <a:endParaRPr sz="33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marL="12700" algn="l" rtl="0" eaLnBrk="0">
              <a:lnSpc>
                <a:spcPts val="2045"/>
              </a:lnSpc>
              <a:spcBef>
                <a:spcPts val="1535"/>
              </a:spcBef>
            </a:pPr>
            <a:r>
              <a:rPr sz="15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</a:t>
            </a:r>
            <a:r>
              <a:rPr sz="1500" kern="0" spc="1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medium</a:t>
            </a:r>
            <a:r>
              <a:rPr sz="1500" kern="0" spc="1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used to</a:t>
            </a:r>
            <a:r>
              <a:rPr sz="1500" kern="0" spc="1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deliver the</a:t>
            </a:r>
            <a:r>
              <a:rPr sz="1500" kern="0" spc="1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message.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5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67665" algn="l" rtl="0" eaLnBrk="0">
              <a:lnSpc>
                <a:spcPct val="99000"/>
              </a:lnSpc>
              <a:spcBef>
                <a:spcPts val="400"/>
              </a:spcBef>
            </a:pPr>
            <a:r>
              <a:rPr sz="1300" kern="0" spc="-10" dirty="0">
                <a:solidFill>
                  <a:srgbClr val="B05050">
                    <a:alpha val="100000"/>
                  </a:srgbClr>
                </a:solidFill>
                <a:latin typeface="SimSun" panose="02010600030101010101" pitchFamily="2" charset="-122"/>
                <a:ea typeface="SimSun" panose="02010600030101010101" pitchFamily="2" charset="-122"/>
                <a:cs typeface="SimSun" panose="02010600030101010101" pitchFamily="2" charset="-122"/>
              </a:rPr>
              <a:t>)</a:t>
            </a:r>
            <a:endParaRPr sz="1300" dirty="0">
              <a:latin typeface="SimSun" panose="02010600030101010101" pitchFamily="2" charset="-122"/>
              <a:ea typeface="SimSun" panose="02010600030101010101" pitchFamily="2" charset="-122"/>
              <a:cs typeface="SimSun" panose="02010600030101010101" pitchFamily="2" charset="-122"/>
            </a:endParaRPr>
          </a:p>
          <a:p>
            <a:pPr algn="l" rtl="0" eaLnBrk="0">
              <a:lnSpc>
                <a:spcPct val="15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7000"/>
              </a:lnSpc>
              <a:spcBef>
                <a:spcPts val="760"/>
              </a:spcBef>
            </a:pPr>
            <a:r>
              <a:rPr sz="2500" b="1" kern="0" spc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Face</a:t>
            </a:r>
            <a:r>
              <a:rPr sz="2500" b="1" kern="0" spc="8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-</a:t>
            </a:r>
            <a:r>
              <a:rPr sz="2500" b="1" kern="0" spc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to</a:t>
            </a:r>
            <a:r>
              <a:rPr sz="2500" b="1" kern="0" spc="8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-</a:t>
            </a:r>
            <a:r>
              <a:rPr sz="2500" b="1" kern="0" spc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Face</a:t>
            </a:r>
            <a:endParaRPr sz="25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2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8000"/>
              </a:lnSpc>
              <a:spcBef>
                <a:spcPts val="755"/>
              </a:spcBef>
            </a:pPr>
            <a:r>
              <a:rPr sz="2500" b="1" kern="0" spc="-4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Phone</a:t>
            </a:r>
            <a:r>
              <a:rPr sz="2500" b="1" kern="0" spc="9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 </a:t>
            </a:r>
            <a:r>
              <a:rPr sz="2500" b="1" kern="0" spc="-4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Call</a:t>
            </a:r>
            <a:endParaRPr sz="25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0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8000"/>
              </a:lnSpc>
              <a:spcBef>
                <a:spcPts val="760"/>
              </a:spcBef>
            </a:pPr>
            <a:r>
              <a:rPr sz="2500" b="1" kern="0" spc="-6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Email</a:t>
            </a:r>
            <a:endParaRPr sz="25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0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4000"/>
              </a:lnSpc>
            </a:pPr>
            <a:endParaRPr sz="6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8000"/>
              </a:lnSpc>
              <a:spcBef>
                <a:spcPts val="5"/>
              </a:spcBef>
            </a:pPr>
            <a:r>
              <a:rPr sz="2500" b="1" kern="0" spc="-3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Social Med</a:t>
            </a:r>
            <a:r>
              <a:rPr sz="2500" b="1" kern="0" spc="-4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ia</a:t>
            </a:r>
            <a:endParaRPr sz="25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rect 206"/>
          <p:cNvSpPr/>
          <p:nvPr/>
        </p:nvSpPr>
        <p:spPr>
          <a:xfrm>
            <a:off x="0" y="0"/>
            <a:ext cx="11430000" cy="6438900"/>
          </a:xfrm>
          <a:prstGeom prst="rect">
            <a:avLst/>
          </a:prstGeom>
          <a:solidFill>
            <a:srgbClr val="FBF7F3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208" name="picture 2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6400" y="0"/>
            <a:ext cx="4286250" cy="6432525"/>
          </a:xfrm>
          <a:prstGeom prst="rect">
            <a:avLst/>
          </a:prstGeom>
        </p:spPr>
      </p:pic>
      <p:sp>
        <p:nvSpPr>
          <p:cNvPr id="210" name="textbox 210"/>
          <p:cNvSpPr/>
          <p:nvPr/>
        </p:nvSpPr>
        <p:spPr>
          <a:xfrm>
            <a:off x="4876825" y="2171984"/>
            <a:ext cx="4523740" cy="2249804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2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8000"/>
              </a:lnSpc>
            </a:pPr>
            <a:r>
              <a:rPr sz="2800" b="1" kern="0" spc="0" dirty="0">
                <a:solidFill>
                  <a:srgbClr val="30507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Receiver</a:t>
            </a:r>
            <a:r>
              <a:rPr sz="2800" b="1" kern="0" spc="30" dirty="0">
                <a:solidFill>
                  <a:srgbClr val="30507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           </a:t>
            </a:r>
            <a:r>
              <a:rPr sz="2800" b="1" kern="0" spc="0" dirty="0">
                <a:solidFill>
                  <a:srgbClr val="30507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Feedback</a:t>
            </a:r>
            <a:endParaRPr sz="28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6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1975"/>
              </a:lnSpc>
              <a:spcBef>
                <a:spcPts val="430"/>
              </a:spcBef>
            </a:pPr>
            <a:r>
              <a:rPr sz="14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</a:t>
            </a:r>
            <a:r>
              <a:rPr sz="1400" kern="0" spc="2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receiver</a:t>
            </a:r>
            <a:r>
              <a:rPr sz="1400" kern="0" spc="1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interprets</a:t>
            </a:r>
            <a:r>
              <a:rPr sz="1400" kern="0" spc="1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</a:t>
            </a:r>
            <a:r>
              <a:rPr sz="1400" kern="0" spc="20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message.</a:t>
            </a:r>
            <a:endParaRPr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5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ts val="1975"/>
              </a:lnSpc>
              <a:spcBef>
                <a:spcPts val="425"/>
              </a:spcBef>
            </a:pPr>
            <a:r>
              <a:rPr sz="1400" kern="0" spc="1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"</a:t>
            </a:r>
            <a:r>
              <a:rPr sz="14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Thank</a:t>
            </a:r>
            <a:r>
              <a:rPr sz="1400" kern="0" spc="1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you</a:t>
            </a:r>
            <a:r>
              <a:rPr sz="1400" kern="0" spc="1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.</a:t>
            </a:r>
            <a:r>
              <a:rPr sz="14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What</a:t>
            </a:r>
            <a:r>
              <a:rPr sz="1400" kern="0" spc="1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time</a:t>
            </a:r>
            <a:r>
              <a:rPr sz="1400" kern="0" spc="1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is</a:t>
            </a:r>
            <a:r>
              <a:rPr sz="1400" kern="0" spc="1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</a:t>
            </a:r>
            <a:r>
              <a:rPr sz="1400" kern="0" spc="10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swimming</a:t>
            </a:r>
            <a:r>
              <a:rPr sz="1400" kern="0" spc="1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pool</a:t>
            </a:r>
            <a:r>
              <a:rPr sz="1400" kern="0" spc="1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open</a:t>
            </a:r>
            <a:r>
              <a:rPr sz="1400" kern="0" spc="1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?"</a:t>
            </a:r>
            <a:endParaRPr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6000"/>
              </a:lnSpc>
            </a:pPr>
            <a:endParaRPr sz="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1975"/>
              </a:lnSpc>
              <a:spcBef>
                <a:spcPts val="5"/>
              </a:spcBef>
            </a:pPr>
            <a:r>
              <a:rPr sz="14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This</a:t>
            </a:r>
            <a:r>
              <a:rPr sz="1400" kern="0" spc="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</a:t>
            </a:r>
            <a:r>
              <a:rPr sz="14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response</a:t>
            </a:r>
            <a:r>
              <a:rPr sz="1400" kern="0" spc="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</a:t>
            </a:r>
            <a:r>
              <a:rPr sz="14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is</a:t>
            </a:r>
            <a:r>
              <a:rPr sz="1400" kern="0" spc="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</a:t>
            </a:r>
            <a:r>
              <a:rPr sz="14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feedback</a:t>
            </a:r>
            <a:r>
              <a:rPr sz="1400" kern="0" spc="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-</a:t>
            </a:r>
            <a:r>
              <a:rPr sz="14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</a:t>
            </a:r>
            <a:r>
              <a:rPr sz="1400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</a:t>
            </a:r>
            <a:r>
              <a:rPr sz="14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receiver</a:t>
            </a:r>
            <a:r>
              <a:rPr sz="1400" kern="0" spc="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'</a:t>
            </a:r>
            <a:r>
              <a:rPr sz="14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</a:t>
            </a:r>
            <a:r>
              <a:rPr sz="14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</a:t>
            </a:r>
            <a:r>
              <a:rPr sz="14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reply</a:t>
            </a:r>
            <a:r>
              <a:rPr sz="1400" kern="0" spc="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.</a:t>
            </a:r>
            <a:endParaRPr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textbox 212"/>
          <p:cNvSpPr/>
          <p:nvPr/>
        </p:nvSpPr>
        <p:spPr>
          <a:xfrm>
            <a:off x="609549" y="1795788"/>
            <a:ext cx="4693920" cy="128016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6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1750" algn="l" rtl="0" eaLnBrk="0">
              <a:lnSpc>
                <a:spcPct val="77000"/>
              </a:lnSpc>
            </a:pPr>
            <a:r>
              <a:rPr sz="5000" b="1" kern="0" spc="-20" dirty="0">
                <a:solidFill>
                  <a:srgbClr val="20507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Noise</a:t>
            </a:r>
            <a:endParaRPr sz="50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7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0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2590"/>
              </a:lnSpc>
              <a:spcBef>
                <a:spcPts val="5"/>
              </a:spcBef>
            </a:pPr>
            <a:r>
              <a:rPr sz="1900" kern="0" spc="-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Anything that </a:t>
            </a:r>
            <a:r>
              <a:rPr sz="1900" b="1" kern="0" spc="-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interferes </a:t>
            </a:r>
            <a:r>
              <a:rPr sz="1900" kern="0" spc="-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with commu</a:t>
            </a:r>
            <a:r>
              <a:rPr sz="1900" kern="0" spc="-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nication.</a:t>
            </a:r>
            <a:endParaRPr sz="19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14" name="textbox 214"/>
          <p:cNvSpPr/>
          <p:nvPr/>
        </p:nvSpPr>
        <p:spPr>
          <a:xfrm>
            <a:off x="628650" y="4133838"/>
            <a:ext cx="4997450" cy="661034"/>
          </a:xfrm>
          <a:prstGeom prst="rect">
            <a:avLst/>
          </a:prstGeom>
          <a:solidFill>
            <a:srgbClr val="EFDCDB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65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9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0500" algn="l" rtl="0" eaLnBrk="0">
              <a:lnSpc>
                <a:spcPct val="77000"/>
              </a:lnSpc>
            </a:pPr>
            <a:r>
              <a:rPr sz="1900" b="1" kern="0" spc="-1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Misunderstan</a:t>
            </a:r>
            <a:r>
              <a:rPr sz="1900" b="1" kern="0" spc="-2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dings</a:t>
            </a:r>
            <a:endParaRPr sz="19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</p:txBody>
      </p:sp>
      <p:sp>
        <p:nvSpPr>
          <p:cNvPr id="216" name="textbox 216"/>
          <p:cNvSpPr/>
          <p:nvPr/>
        </p:nvSpPr>
        <p:spPr>
          <a:xfrm>
            <a:off x="5816612" y="4133838"/>
            <a:ext cx="4978400" cy="661034"/>
          </a:xfrm>
          <a:prstGeom prst="rect">
            <a:avLst/>
          </a:prstGeom>
          <a:solidFill>
            <a:srgbClr val="E3DEF0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7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83515" algn="l" rtl="0" eaLnBrk="0">
              <a:lnSpc>
                <a:spcPct val="77000"/>
              </a:lnSpc>
              <a:spcBef>
                <a:spcPts val="5"/>
              </a:spcBef>
            </a:pPr>
            <a:r>
              <a:rPr sz="1900" b="1" kern="0" spc="-1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Emotional</a:t>
            </a:r>
            <a:r>
              <a:rPr sz="1900" b="1" kern="0" spc="-2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 Stress</a:t>
            </a:r>
            <a:endParaRPr sz="19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</p:txBody>
      </p:sp>
      <p:sp>
        <p:nvSpPr>
          <p:cNvPr id="218" name="textbox 218"/>
          <p:cNvSpPr/>
          <p:nvPr/>
        </p:nvSpPr>
        <p:spPr>
          <a:xfrm>
            <a:off x="628650" y="3295622"/>
            <a:ext cx="3264534" cy="648334"/>
          </a:xfrm>
          <a:prstGeom prst="rect">
            <a:avLst/>
          </a:prstGeom>
          <a:solidFill>
            <a:srgbClr val="EEDDDB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65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9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6215" algn="l" rtl="0" eaLnBrk="0">
              <a:lnSpc>
                <a:spcPct val="77000"/>
              </a:lnSpc>
            </a:pPr>
            <a:r>
              <a:rPr sz="1900" b="1" kern="0" spc="-2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Language Differences</a:t>
            </a:r>
            <a:endParaRPr sz="19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</p:txBody>
      </p:sp>
      <p:sp>
        <p:nvSpPr>
          <p:cNvPr id="220" name="textbox 220"/>
          <p:cNvSpPr/>
          <p:nvPr/>
        </p:nvSpPr>
        <p:spPr>
          <a:xfrm>
            <a:off x="4267149" y="3558312"/>
            <a:ext cx="2047239" cy="249554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9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7000"/>
              </a:lnSpc>
            </a:pPr>
            <a:r>
              <a:rPr sz="1900" b="1" kern="0" spc="-3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Loud Environments</a:t>
            </a:r>
            <a:endParaRPr sz="19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</p:txBody>
      </p:sp>
      <p:sp>
        <p:nvSpPr>
          <p:cNvPr id="222" name="textbox 222"/>
          <p:cNvSpPr/>
          <p:nvPr/>
        </p:nvSpPr>
        <p:spPr>
          <a:xfrm>
            <a:off x="7721637" y="3543114"/>
            <a:ext cx="1393189" cy="24574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2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6000"/>
              </a:lnSpc>
            </a:pPr>
            <a:r>
              <a:rPr sz="1900" b="1" kern="0" spc="-2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Poor Inter</a:t>
            </a:r>
            <a:r>
              <a:rPr sz="1900" b="1" kern="0" spc="-3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net</a:t>
            </a:r>
            <a:endParaRPr sz="19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</p:txBody>
      </p:sp>
      <p:pic>
        <p:nvPicPr>
          <p:cNvPr id="224" name="picture 22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4083024" y="3301996"/>
            <a:ext cx="6711925" cy="6374"/>
          </a:xfrm>
          <a:prstGeom prst="rect">
            <a:avLst/>
          </a:prstGeom>
        </p:spPr>
      </p:pic>
      <p:pic>
        <p:nvPicPr>
          <p:cNvPr id="226" name="picture 22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537399" y="3314680"/>
            <a:ext cx="6401" cy="60326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8" name="picture 22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0"/>
            <a:ext cx="11430000" cy="6438900"/>
          </a:xfrm>
          <a:prstGeom prst="rect">
            <a:avLst/>
          </a:prstGeom>
        </p:spPr>
      </p:pic>
      <p:sp>
        <p:nvSpPr>
          <p:cNvPr id="230" name="textbox 230"/>
          <p:cNvSpPr/>
          <p:nvPr/>
        </p:nvSpPr>
        <p:spPr>
          <a:xfrm>
            <a:off x="590575" y="2280727"/>
            <a:ext cx="5305425" cy="1929764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5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7000"/>
              </a:lnSpc>
            </a:pPr>
            <a:r>
              <a:rPr sz="3900" b="1" kern="0" spc="-10" dirty="0">
                <a:solidFill>
                  <a:srgbClr val="3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Communication=G</a:t>
            </a:r>
            <a:r>
              <a:rPr sz="3900" b="1" kern="0" spc="-20" dirty="0">
                <a:solidFill>
                  <a:srgbClr val="3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uest</a:t>
            </a:r>
            <a:endParaRPr sz="39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marL="12700" algn="l" rtl="0" eaLnBrk="0">
              <a:lnSpc>
                <a:spcPct val="77000"/>
              </a:lnSpc>
              <a:spcBef>
                <a:spcPts val="745"/>
              </a:spcBef>
            </a:pPr>
            <a:r>
              <a:rPr sz="3900" b="1" kern="0" spc="-80" dirty="0">
                <a:solidFill>
                  <a:srgbClr val="30507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Satisfaction</a:t>
            </a:r>
            <a:endParaRPr sz="39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5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2385"/>
              </a:lnSpc>
              <a:spcBef>
                <a:spcPts val="510"/>
              </a:spcBef>
            </a:pPr>
            <a:r>
              <a:rPr sz="1700" kern="0" spc="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Clear,professional  communicati</a:t>
            </a:r>
            <a:r>
              <a:rPr sz="17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on</a:t>
            </a:r>
            <a:r>
              <a:rPr sz="1700" kern="0" spc="10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</a:t>
            </a:r>
            <a:r>
              <a:rPr sz="17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leads  to</a:t>
            </a:r>
            <a:r>
              <a:rPr sz="1700" kern="0" spc="1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</a:t>
            </a:r>
            <a:r>
              <a:rPr sz="17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positive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6000"/>
              </a:lnSpc>
            </a:pPr>
            <a:endParaRPr sz="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3000"/>
              </a:lnSpc>
              <a:spcBef>
                <a:spcPts val="0"/>
              </a:spcBef>
            </a:pPr>
            <a:r>
              <a:rPr sz="1700" b="1" kern="0" spc="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 experi</a:t>
            </a:r>
            <a:r>
              <a:rPr sz="1700" b="1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ences.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2" name="picture 23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0"/>
            <a:ext cx="11430000" cy="6438900"/>
          </a:xfrm>
          <a:prstGeom prst="rect">
            <a:avLst/>
          </a:prstGeom>
        </p:spPr>
      </p:pic>
      <p:sp>
        <p:nvSpPr>
          <p:cNvPr id="234" name="textbox 234"/>
          <p:cNvSpPr/>
          <p:nvPr/>
        </p:nvSpPr>
        <p:spPr>
          <a:xfrm>
            <a:off x="1238199" y="4783841"/>
            <a:ext cx="4763134" cy="84836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5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9000"/>
              </a:lnSpc>
            </a:pPr>
            <a:r>
              <a:rPr sz="2200" b="1" kern="0" spc="-50" dirty="0">
                <a:solidFill>
                  <a:srgbClr val="3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MANAGEMENT</a:t>
            </a:r>
            <a:endParaRPr sz="22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37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1000"/>
              </a:lnSpc>
            </a:pPr>
            <a:endParaRPr sz="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79000"/>
              </a:lnSpc>
              <a:spcBef>
                <a:spcPts val="5"/>
              </a:spcBef>
            </a:pPr>
            <a:r>
              <a:rPr sz="2200" b="1" kern="0" spc="-20" dirty="0">
                <a:solidFill>
                  <a:srgbClr val="30507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TRANSPORT</a:t>
            </a:r>
            <a:r>
              <a:rPr sz="2200" b="1" kern="0" spc="-30" dirty="0">
                <a:solidFill>
                  <a:srgbClr val="30507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ATION</a:t>
            </a:r>
            <a:endParaRPr sz="22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</p:txBody>
      </p:sp>
      <p:sp>
        <p:nvSpPr>
          <p:cNvPr id="236" name="textbox 236"/>
          <p:cNvSpPr/>
          <p:nvPr/>
        </p:nvSpPr>
        <p:spPr>
          <a:xfrm>
            <a:off x="2565450" y="3379810"/>
            <a:ext cx="4264659" cy="502284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5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2000"/>
              </a:lnSpc>
            </a:pPr>
            <a:r>
              <a:rPr sz="3800" b="1" kern="0" spc="10" dirty="0">
                <a:solidFill>
                  <a:srgbClr val="70505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COMMUNICATION</a:t>
            </a:r>
            <a:endParaRPr sz="3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38" name="textbox 238"/>
          <p:cNvSpPr/>
          <p:nvPr/>
        </p:nvSpPr>
        <p:spPr>
          <a:xfrm>
            <a:off x="609549" y="655533"/>
            <a:ext cx="3999229" cy="39624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78000"/>
              </a:lnSpc>
            </a:pPr>
            <a:r>
              <a:rPr sz="3100" b="1" kern="0" spc="-80" dirty="0">
                <a:solidFill>
                  <a:srgbClr val="3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Workplace</a:t>
            </a:r>
            <a:r>
              <a:rPr sz="3100" b="1" kern="0" spc="-90" dirty="0">
                <a:solidFill>
                  <a:srgbClr val="3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 Coordination</a:t>
            </a:r>
            <a:endParaRPr sz="31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</p:txBody>
      </p:sp>
      <p:sp>
        <p:nvSpPr>
          <p:cNvPr id="240" name="textbox 240"/>
          <p:cNvSpPr/>
          <p:nvPr/>
        </p:nvSpPr>
        <p:spPr>
          <a:xfrm>
            <a:off x="6438848" y="4682871"/>
            <a:ext cx="1244600" cy="58737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4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6850" algn="l" rtl="0" eaLnBrk="0">
              <a:lnSpc>
                <a:spcPct val="78000"/>
              </a:lnSpc>
            </a:pPr>
            <a:r>
              <a:rPr sz="2200" b="1" kern="0" spc="10" dirty="0">
                <a:solidFill>
                  <a:srgbClr val="40608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FOOD</a:t>
            </a:r>
            <a:endParaRPr sz="22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marL="12700" algn="l" rtl="0" eaLnBrk="0">
              <a:lnSpc>
                <a:spcPct val="79000"/>
              </a:lnSpc>
              <a:spcBef>
                <a:spcPts val="265"/>
              </a:spcBef>
            </a:pPr>
            <a:r>
              <a:rPr sz="2200" b="1" kern="0" spc="-30" dirty="0">
                <a:solidFill>
                  <a:srgbClr val="40507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SERVICE</a:t>
            </a:r>
            <a:endParaRPr sz="22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</p:txBody>
      </p:sp>
      <p:sp>
        <p:nvSpPr>
          <p:cNvPr id="242" name="textbox 242"/>
          <p:cNvSpPr/>
          <p:nvPr/>
        </p:nvSpPr>
        <p:spPr>
          <a:xfrm>
            <a:off x="1923999" y="1906581"/>
            <a:ext cx="1042669" cy="61468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3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indent="25400" algn="l" rtl="0" eaLnBrk="0">
              <a:lnSpc>
                <a:spcPct val="89000"/>
              </a:lnSpc>
            </a:pPr>
            <a:r>
              <a:rPr sz="2200" b="1" kern="0" spc="-10" dirty="0">
                <a:solidFill>
                  <a:srgbClr val="40608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FRONT</a:t>
            </a:r>
            <a:r>
              <a:rPr sz="2200" b="1" kern="0" spc="10" dirty="0">
                <a:solidFill>
                  <a:srgbClr val="40608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200" b="1" kern="0" spc="-20" dirty="0">
                <a:solidFill>
                  <a:srgbClr val="40608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OFFICE</a:t>
            </a:r>
            <a:endParaRPr sz="22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44" name="textbox 244"/>
          <p:cNvSpPr/>
          <p:nvPr/>
        </p:nvSpPr>
        <p:spPr>
          <a:xfrm>
            <a:off x="6108750" y="2072420"/>
            <a:ext cx="2256789" cy="289559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5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9000"/>
              </a:lnSpc>
            </a:pPr>
            <a:r>
              <a:rPr sz="2200" b="1" kern="0" spc="-20" dirty="0">
                <a:solidFill>
                  <a:srgbClr val="3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HOUSEKEEP</a:t>
            </a:r>
            <a:r>
              <a:rPr sz="2200" b="1" kern="0" spc="-30" dirty="0">
                <a:solidFill>
                  <a:srgbClr val="3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ING</a:t>
            </a:r>
            <a:endParaRPr sz="22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8"/>
          <p:cNvGrpSpPr/>
          <p:nvPr/>
        </p:nvGrpSpPr>
        <p:grpSpPr>
          <a:xfrm rot="21600000">
            <a:off x="5950000" y="774728"/>
            <a:ext cx="4870436" cy="4876758"/>
            <a:chOff x="0" y="0"/>
            <a:chExt cx="4870436" cy="4876758"/>
          </a:xfrm>
        </p:grpSpPr>
        <p:pic>
          <p:nvPicPr>
            <p:cNvPr id="246" name="picture 246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 rot="21600000">
              <a:off x="0" y="0"/>
              <a:ext cx="4870436" cy="4876758"/>
            </a:xfrm>
            <a:prstGeom prst="rect">
              <a:avLst/>
            </a:prstGeom>
          </p:spPr>
        </p:pic>
        <p:sp>
          <p:nvSpPr>
            <p:cNvPr id="248" name="textbox 248"/>
            <p:cNvSpPr/>
            <p:nvPr/>
          </p:nvSpPr>
          <p:spPr>
            <a:xfrm>
              <a:off x="190411" y="546048"/>
              <a:ext cx="2086610" cy="4071620"/>
            </a:xfrm>
            <a:prstGeom prst="rect">
              <a:avLst/>
            </a:prstGeom>
            <a:noFill/>
            <a:ln w="0" cap="flat">
              <a:noFill/>
              <a:prstDash val="solid"/>
              <a:miter lim="0"/>
            </a:ln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95000"/>
                </a:lnSpc>
              </a:pPr>
              <a:endParaRPr sz="1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177800" algn="l" rtl="0" eaLnBrk="0">
                <a:lnSpc>
                  <a:spcPct val="81000"/>
                </a:lnSpc>
              </a:pPr>
              <a:r>
                <a:rPr sz="2400" b="1" kern="0" spc="-20" dirty="0">
                  <a:solidFill>
                    <a:srgbClr val="605040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EFFECTIVE</a:t>
              </a:r>
              <a:endParaRPr sz="24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38100" algn="l" rtl="0" eaLnBrk="0">
                <a:lnSpc>
                  <a:spcPts val="1360"/>
                </a:lnSpc>
                <a:spcBef>
                  <a:spcPts val="355"/>
                </a:spcBef>
              </a:pPr>
              <a:r>
                <a:rPr sz="900" b="1" kern="0" spc="30" dirty="0">
                  <a:solidFill>
                    <a:srgbClr val="000000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CLEAR|TIMELY</a:t>
              </a:r>
              <a:r>
                <a:rPr sz="900" b="1" kern="0" spc="40" dirty="0">
                  <a:solidFill>
                    <a:srgbClr val="000000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    </a:t>
              </a:r>
              <a:r>
                <a:rPr sz="900" b="1" kern="0" spc="30" dirty="0">
                  <a:solidFill>
                    <a:srgbClr val="000000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|</a:t>
              </a:r>
              <a:r>
                <a:rPr sz="900" b="1" kern="0" spc="20" dirty="0">
                  <a:solidFill>
                    <a:srgbClr val="000000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PROFESSIONAL</a:t>
              </a:r>
              <a:endParaRPr sz="9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1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1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1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1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1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1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1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1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1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1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1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1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1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1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1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1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1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1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1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241300" algn="l" rtl="0" eaLnBrk="0">
                <a:lnSpc>
                  <a:spcPct val="81000"/>
                </a:lnSpc>
                <a:spcBef>
                  <a:spcPts val="730"/>
                </a:spcBef>
              </a:pPr>
              <a:r>
                <a:rPr sz="2400" b="1" kern="0" spc="-40" dirty="0">
                  <a:solidFill>
                    <a:srgbClr val="706050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EFFECTIVE</a:t>
              </a:r>
              <a:endParaRPr sz="24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46000"/>
                </a:lnSpc>
              </a:pPr>
              <a:endParaRPr sz="2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12700" algn="l" rtl="0" eaLnBrk="0">
                <a:lnSpc>
                  <a:spcPts val="1360"/>
                </a:lnSpc>
                <a:spcBef>
                  <a:spcPts val="0"/>
                </a:spcBef>
              </a:pPr>
              <a:r>
                <a:rPr sz="900" b="1" kern="0" spc="30" dirty="0">
                  <a:solidFill>
                    <a:srgbClr val="000000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CLEAR|TIM</a:t>
              </a:r>
              <a:r>
                <a:rPr sz="900" b="1" kern="0" spc="20" dirty="0">
                  <a:solidFill>
                    <a:srgbClr val="000000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ELY      |PROFESSIONAL</a:t>
              </a:r>
              <a:endParaRPr sz="9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</p:txBody>
        </p:sp>
      </p:grpSp>
      <p:sp>
        <p:nvSpPr>
          <p:cNvPr id="250" name="textbox 250"/>
          <p:cNvSpPr/>
          <p:nvPr/>
        </p:nvSpPr>
        <p:spPr>
          <a:xfrm>
            <a:off x="603262" y="1881942"/>
            <a:ext cx="4448175" cy="1351914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4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7465" algn="l" rtl="0" eaLnBrk="0">
              <a:lnSpc>
                <a:spcPct val="77000"/>
              </a:lnSpc>
            </a:pPr>
            <a:r>
              <a:rPr sz="3800" b="1" kern="0" spc="-70" dirty="0">
                <a:solidFill>
                  <a:srgbClr val="30507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Service Qu</a:t>
            </a:r>
            <a:r>
              <a:rPr sz="3800" b="1" kern="0" spc="-80" dirty="0">
                <a:solidFill>
                  <a:srgbClr val="30507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ality</a:t>
            </a:r>
            <a:endParaRPr sz="38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02000"/>
              </a:lnSpc>
            </a:pPr>
            <a:endParaRPr sz="12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6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indent="5715" algn="l" rtl="0" eaLnBrk="0">
              <a:lnSpc>
                <a:spcPct val="126000"/>
              </a:lnSpc>
            </a:pPr>
            <a:r>
              <a:rPr sz="18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Communication  direc</a:t>
            </a:r>
            <a:r>
              <a:rPr sz="18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tly  influences  service </a:t>
            </a:r>
            <a:r>
              <a:rPr sz="18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delivery.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52" name="textbox 252"/>
          <p:cNvSpPr/>
          <p:nvPr/>
        </p:nvSpPr>
        <p:spPr>
          <a:xfrm>
            <a:off x="628650" y="3441720"/>
            <a:ext cx="4857750" cy="1155700"/>
          </a:xfrm>
          <a:prstGeom prst="rect">
            <a:avLst/>
          </a:prstGeom>
          <a:solidFill>
            <a:srgbClr val="FAF0B3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0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6215" algn="l" rtl="0" eaLnBrk="0">
              <a:lnSpc>
                <a:spcPts val="1350"/>
              </a:lnSpc>
              <a:spcBef>
                <a:spcPts val="5"/>
              </a:spcBef>
            </a:pPr>
            <a:r>
              <a:rPr sz="1800" b="1" kern="0" spc="-50" dirty="0">
                <a:solidFill>
                  <a:srgbClr val="A0902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    </a:t>
            </a:r>
            <a:r>
              <a:rPr sz="1800" b="1" kern="0" spc="-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Even small commun</a:t>
            </a:r>
            <a:r>
              <a:rPr sz="1800" b="1" kern="0" spc="-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ication failures</a:t>
            </a:r>
            <a:r>
              <a:rPr sz="1800" b="1" kern="0" spc="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b="1" kern="0" spc="-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can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628650" algn="l" rtl="0" eaLnBrk="0">
              <a:lnSpc>
                <a:spcPts val="2900"/>
              </a:lnSpc>
            </a:pPr>
            <a:r>
              <a:rPr sz="1800" b="1" kern="0" spc="-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hurt the guest experience.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54" name="textbox 254"/>
          <p:cNvSpPr/>
          <p:nvPr/>
        </p:nvSpPr>
        <p:spPr>
          <a:xfrm>
            <a:off x="8623351" y="4845044"/>
            <a:ext cx="1983739" cy="547369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5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1000"/>
              </a:lnSpc>
            </a:pPr>
            <a:r>
              <a:rPr sz="2400" b="1" kern="0" spc="-20" dirty="0">
                <a:solidFill>
                  <a:srgbClr val="50404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INEFFECTIVE</a:t>
            </a:r>
            <a:endParaRPr sz="2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1000"/>
              </a:lnSpc>
            </a:pPr>
            <a:endParaRPr sz="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84150" algn="l" rtl="0" eaLnBrk="0">
              <a:lnSpc>
                <a:spcPts val="1360"/>
              </a:lnSpc>
              <a:spcBef>
                <a:spcPts val="5"/>
              </a:spcBef>
            </a:pPr>
            <a:r>
              <a:rPr sz="900" kern="0" spc="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V</a:t>
            </a:r>
            <a:r>
              <a:rPr sz="900" b="1" kern="0" spc="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AGUE</a:t>
            </a:r>
            <a:r>
              <a:rPr sz="9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</a:t>
            </a:r>
            <a:r>
              <a:rPr sz="900" b="1" kern="0" spc="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|DEL</a:t>
            </a:r>
            <a:r>
              <a:rPr sz="900" b="1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AYED</a:t>
            </a:r>
            <a:r>
              <a:rPr sz="9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</a:t>
            </a:r>
            <a:r>
              <a:rPr sz="900" b="1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|RUDE</a:t>
            </a:r>
            <a:endParaRPr sz="9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56" name="textbox 256"/>
          <p:cNvSpPr/>
          <p:nvPr/>
        </p:nvSpPr>
        <p:spPr>
          <a:xfrm>
            <a:off x="8553398" y="1320777"/>
            <a:ext cx="1983739" cy="541019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5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1000"/>
              </a:lnSpc>
            </a:pPr>
            <a:r>
              <a:rPr sz="2400" b="1" kern="0" spc="-20" dirty="0">
                <a:solidFill>
                  <a:srgbClr val="60404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INEFFECTIVE</a:t>
            </a:r>
            <a:endParaRPr sz="2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46000"/>
              </a:lnSpc>
            </a:pPr>
            <a:endParaRPr sz="2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41300" algn="l" rtl="0" eaLnBrk="0">
              <a:lnSpc>
                <a:spcPts val="1360"/>
              </a:lnSpc>
              <a:spcBef>
                <a:spcPts val="0"/>
              </a:spcBef>
            </a:pPr>
            <a:r>
              <a:rPr sz="900" b="1" kern="0" spc="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VAGUE</a:t>
            </a:r>
            <a:r>
              <a:rPr sz="9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 </a:t>
            </a:r>
            <a:r>
              <a:rPr sz="900" b="1" kern="0" spc="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|DELAYE</a:t>
            </a:r>
            <a:r>
              <a:rPr sz="900" b="1" kern="0" spc="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D|RUDE</a:t>
            </a:r>
            <a:endParaRPr sz="9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rect 258"/>
          <p:cNvSpPr/>
          <p:nvPr/>
        </p:nvSpPr>
        <p:spPr>
          <a:xfrm>
            <a:off x="0" y="0"/>
            <a:ext cx="11430000" cy="6438900"/>
          </a:xfrm>
          <a:prstGeom prst="rect">
            <a:avLst/>
          </a:prstGeom>
          <a:solidFill>
            <a:srgbClr val="FBF7F3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260" name="picture 26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0"/>
            <a:ext cx="4292650" cy="6426215"/>
          </a:xfrm>
          <a:prstGeom prst="rect">
            <a:avLst/>
          </a:prstGeom>
        </p:spPr>
      </p:pic>
      <p:sp>
        <p:nvSpPr>
          <p:cNvPr id="262" name="textbox 262"/>
          <p:cNvSpPr/>
          <p:nvPr/>
        </p:nvSpPr>
        <p:spPr>
          <a:xfrm>
            <a:off x="4895799" y="2166653"/>
            <a:ext cx="5531484" cy="203835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6000"/>
              </a:lnSpc>
            </a:pPr>
            <a:r>
              <a:rPr sz="5400" b="1" kern="0" spc="-200" dirty="0">
                <a:solidFill>
                  <a:srgbClr val="3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Brand Image</a:t>
            </a:r>
            <a:endParaRPr sz="54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0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050" algn="l" rtl="0" eaLnBrk="0">
              <a:lnSpc>
                <a:spcPct val="80000"/>
              </a:lnSpc>
              <a:spcBef>
                <a:spcPts val="550"/>
              </a:spcBef>
            </a:pPr>
            <a:r>
              <a:rPr sz="1800" b="1" kern="0" spc="-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Employees represent the organization.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3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3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ts val="2455"/>
              </a:lnSpc>
            </a:pPr>
            <a:r>
              <a:rPr sz="18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How you</a:t>
            </a:r>
            <a:r>
              <a:rPr sz="1800" kern="0" spc="1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communicate</a:t>
            </a:r>
            <a:r>
              <a:rPr sz="1800" kern="0" spc="1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=how</a:t>
            </a:r>
            <a:r>
              <a:rPr sz="1800" kern="0" spc="1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guests</a:t>
            </a:r>
            <a:r>
              <a:rPr sz="1800" kern="0" spc="1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see the</a:t>
            </a:r>
            <a:r>
              <a:rPr sz="1800" kern="0" spc="2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brand.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rect 264"/>
          <p:cNvSpPr/>
          <p:nvPr/>
        </p:nvSpPr>
        <p:spPr>
          <a:xfrm>
            <a:off x="0" y="0"/>
            <a:ext cx="11430000" cy="6438900"/>
          </a:xfrm>
          <a:prstGeom prst="rect">
            <a:avLst/>
          </a:prstGeom>
          <a:solidFill>
            <a:srgbClr val="FCF7F2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266" name="picture 26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0"/>
            <a:ext cx="4292650" cy="6426215"/>
          </a:xfrm>
          <a:prstGeom prst="rect">
            <a:avLst/>
          </a:prstGeom>
        </p:spPr>
      </p:pic>
      <p:sp>
        <p:nvSpPr>
          <p:cNvPr id="268" name="textbox 268"/>
          <p:cNvSpPr/>
          <p:nvPr/>
        </p:nvSpPr>
        <p:spPr>
          <a:xfrm>
            <a:off x="5664237" y="1810201"/>
            <a:ext cx="1831975" cy="360934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9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7000"/>
              </a:lnSpc>
            </a:pPr>
            <a:r>
              <a:rPr sz="2100" b="1" kern="0" spc="-3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Emergencies</a:t>
            </a:r>
            <a:endParaRPr sz="21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05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7000"/>
              </a:lnSpc>
              <a:spcBef>
                <a:spcPts val="635"/>
              </a:spcBef>
            </a:pPr>
            <a:r>
              <a:rPr sz="2100" b="1" kern="0" spc="-6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Evacuations</a:t>
            </a:r>
            <a:endParaRPr sz="21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2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7000"/>
              </a:lnSpc>
              <a:spcBef>
                <a:spcPts val="630"/>
              </a:spcBef>
            </a:pPr>
            <a:r>
              <a:rPr sz="2100" b="1" kern="0" spc="-4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Safety Brief</a:t>
            </a:r>
            <a:r>
              <a:rPr sz="2100" b="1" kern="0" spc="-5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ings</a:t>
            </a:r>
            <a:endParaRPr sz="21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0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6000"/>
              </a:lnSpc>
            </a:pPr>
            <a:endParaRPr sz="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9000"/>
              </a:lnSpc>
              <a:spcBef>
                <a:spcPts val="5"/>
              </a:spcBef>
            </a:pPr>
            <a:r>
              <a:rPr sz="2100" kern="0" spc="-1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Crisis  Situations</a:t>
            </a:r>
            <a:endParaRPr sz="21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</p:txBody>
      </p:sp>
      <p:pic>
        <p:nvPicPr>
          <p:cNvPr id="270" name="picture 27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4876837" y="1574826"/>
            <a:ext cx="698487" cy="4279871"/>
          </a:xfrm>
          <a:prstGeom prst="rect">
            <a:avLst/>
          </a:prstGeom>
        </p:spPr>
      </p:pic>
      <p:sp>
        <p:nvSpPr>
          <p:cNvPr id="272" name="textbox 272"/>
          <p:cNvSpPr/>
          <p:nvPr/>
        </p:nvSpPr>
        <p:spPr>
          <a:xfrm>
            <a:off x="4883111" y="662964"/>
            <a:ext cx="3625215" cy="759459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2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1750" algn="l" rtl="0" eaLnBrk="0">
              <a:lnSpc>
                <a:spcPct val="75000"/>
              </a:lnSpc>
            </a:pPr>
            <a:r>
              <a:rPr sz="3300" b="1" kern="0" spc="-20" dirty="0">
                <a:solidFill>
                  <a:srgbClr val="3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Safety and</a:t>
            </a:r>
            <a:r>
              <a:rPr sz="3300" b="1" kern="0" spc="160" dirty="0">
                <a:solidFill>
                  <a:srgbClr val="3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 </a:t>
            </a:r>
            <a:r>
              <a:rPr sz="3300" b="1" kern="0" spc="-20" dirty="0">
                <a:solidFill>
                  <a:srgbClr val="3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Security</a:t>
            </a:r>
            <a:endParaRPr sz="33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marL="12700" algn="l" rtl="0" eaLnBrk="0">
              <a:lnSpc>
                <a:spcPts val="2800"/>
              </a:lnSpc>
            </a:pPr>
            <a:r>
              <a:rPr sz="1800" b="1" kern="0" spc="-50" dirty="0">
                <a:solidFill>
                  <a:srgbClr val="3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Clear communication is critical</a:t>
            </a:r>
            <a:r>
              <a:rPr sz="1800" b="1" kern="0" spc="-60" dirty="0">
                <a:solidFill>
                  <a:srgbClr val="3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 during:</a:t>
            </a:r>
            <a:endParaRPr sz="18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4" name="picture 27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609561" y="1987559"/>
            <a:ext cx="10210875" cy="3390917"/>
          </a:xfrm>
          <a:prstGeom prst="rect">
            <a:avLst/>
          </a:prstGeom>
        </p:spPr>
      </p:pic>
      <p:sp>
        <p:nvSpPr>
          <p:cNvPr id="276" name="textbox 276"/>
          <p:cNvSpPr/>
          <p:nvPr/>
        </p:nvSpPr>
        <p:spPr>
          <a:xfrm>
            <a:off x="5981648" y="2249668"/>
            <a:ext cx="2407285" cy="288290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5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260600" algn="l" rtl="0" eaLnBrk="0">
              <a:lnSpc>
                <a:spcPct val="77000"/>
              </a:lnSpc>
            </a:pPr>
            <a:r>
              <a:rPr sz="1000" kern="0" spc="-1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2</a:t>
            </a:r>
            <a:endParaRPr sz="10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0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0000"/>
              </a:lnSpc>
              <a:spcBef>
                <a:spcPts val="570"/>
              </a:spcBef>
            </a:pPr>
            <a:r>
              <a:rPr sz="1900" kern="0" spc="1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Professional</a:t>
            </a:r>
            <a:endParaRPr sz="19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marL="12700" algn="l" rtl="0" eaLnBrk="0">
              <a:lnSpc>
                <a:spcPts val="1910"/>
              </a:lnSpc>
              <a:spcBef>
                <a:spcPts val="825"/>
              </a:spcBef>
            </a:pPr>
            <a:r>
              <a:rPr sz="14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Courtesy</a:t>
            </a:r>
            <a:r>
              <a:rPr sz="1400" kern="0" spc="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</a:t>
            </a:r>
            <a:r>
              <a:rPr sz="14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&amp;respect</a:t>
            </a:r>
            <a:r>
              <a:rPr sz="14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always</a:t>
            </a:r>
            <a:endParaRPr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7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7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7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254250" algn="l" rtl="0" eaLnBrk="0">
              <a:lnSpc>
                <a:spcPct val="77000"/>
              </a:lnSpc>
              <a:spcBef>
                <a:spcPts val="310"/>
              </a:spcBef>
            </a:pPr>
            <a:r>
              <a:rPr sz="1000" kern="0" spc="-1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4</a:t>
            </a:r>
            <a:endParaRPr sz="10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8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0000"/>
              </a:lnSpc>
              <a:spcBef>
                <a:spcPts val="580"/>
              </a:spcBef>
            </a:pPr>
            <a:r>
              <a:rPr sz="1900" kern="0" spc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Service</a:t>
            </a:r>
            <a:r>
              <a:rPr sz="1900" kern="0" spc="16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-</a:t>
            </a:r>
            <a:r>
              <a:rPr sz="1900" kern="0" spc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Focused</a:t>
            </a:r>
            <a:endParaRPr sz="19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12000"/>
              </a:lnSpc>
            </a:pPr>
            <a:endParaRPr sz="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1910"/>
              </a:lnSpc>
            </a:pPr>
            <a:r>
              <a:rPr sz="14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Fast-paced,dynamic</a:t>
            </a:r>
            <a:r>
              <a:rPr sz="1400" kern="0" spc="1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</a:t>
            </a:r>
            <a:r>
              <a:rPr sz="14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settings</a:t>
            </a:r>
            <a:endParaRPr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78" name="textbox 278"/>
          <p:cNvSpPr/>
          <p:nvPr/>
        </p:nvSpPr>
        <p:spPr>
          <a:xfrm>
            <a:off x="800087" y="2243358"/>
            <a:ext cx="2369820" cy="287655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5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273300" algn="l" rtl="0" eaLnBrk="0">
              <a:lnSpc>
                <a:spcPct val="77000"/>
              </a:lnSpc>
            </a:pPr>
            <a:r>
              <a:rPr sz="1000" kern="0" spc="-10" dirty="0">
                <a:solidFill>
                  <a:srgbClr val="40302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1</a:t>
            </a:r>
            <a:endParaRPr sz="10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0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7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9000"/>
              </a:lnSpc>
              <a:spcBef>
                <a:spcPts val="580"/>
              </a:spcBef>
            </a:pPr>
            <a:r>
              <a:rPr sz="1900" b="1" kern="0" spc="-1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Customer-</a:t>
            </a:r>
            <a:r>
              <a:rPr sz="1900" b="1" kern="0" spc="-2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Oriented</a:t>
            </a:r>
            <a:endParaRPr sz="19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marL="12700" algn="l" rtl="0" eaLnBrk="0">
              <a:lnSpc>
                <a:spcPts val="1910"/>
              </a:lnSpc>
              <a:spcBef>
                <a:spcPts val="905"/>
              </a:spcBef>
            </a:pPr>
            <a:r>
              <a:rPr sz="14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</a:t>
            </a:r>
            <a:r>
              <a:rPr sz="1400" kern="0" spc="2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needs</a:t>
            </a:r>
            <a:r>
              <a:rPr sz="1400" kern="0" spc="2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</a:t>
            </a:r>
            <a:r>
              <a:rPr sz="1400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ome</a:t>
            </a:r>
            <a:r>
              <a:rPr sz="1400" kern="0" spc="2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first</a:t>
            </a:r>
            <a:endParaRPr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253615" algn="l" rtl="0" eaLnBrk="0">
              <a:lnSpc>
                <a:spcPct val="80000"/>
              </a:lnSpc>
              <a:spcBef>
                <a:spcPts val="360"/>
              </a:spcBef>
            </a:pPr>
            <a:r>
              <a:rPr sz="1200" kern="0" spc="-1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3</a:t>
            </a:r>
            <a:endParaRPr sz="12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85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7000"/>
              </a:lnSpc>
              <a:spcBef>
                <a:spcPts val="580"/>
              </a:spcBef>
            </a:pPr>
            <a:r>
              <a:rPr sz="1900" b="1" kern="0" spc="-3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Intercultu</a:t>
            </a:r>
            <a:r>
              <a:rPr sz="1900" b="1" kern="0" spc="-4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ral</a:t>
            </a:r>
            <a:endParaRPr sz="19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01000"/>
              </a:lnSpc>
            </a:pPr>
            <a:endParaRPr sz="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1910"/>
              </a:lnSpc>
              <a:spcBef>
                <a:spcPts val="5"/>
              </a:spcBef>
            </a:pPr>
            <a:r>
              <a:rPr sz="14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Across</a:t>
            </a:r>
            <a:r>
              <a:rPr sz="1400" kern="0" spc="10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</a:t>
            </a:r>
            <a:r>
              <a:rPr sz="14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cul</a:t>
            </a:r>
            <a:r>
              <a:rPr sz="14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tures</a:t>
            </a:r>
            <a:r>
              <a:rPr sz="1400" kern="0" spc="1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</a:t>
            </a:r>
            <a:r>
              <a:rPr sz="14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&amp;languages</a:t>
            </a:r>
            <a:endParaRPr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80" name="textbox 280"/>
          <p:cNvSpPr/>
          <p:nvPr/>
        </p:nvSpPr>
        <p:spPr>
          <a:xfrm>
            <a:off x="596861" y="1172623"/>
            <a:ext cx="8319769" cy="49085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78000"/>
              </a:lnSpc>
            </a:pPr>
            <a:r>
              <a:rPr sz="3900" b="1" kern="0" spc="-90" dirty="0">
                <a:solidFill>
                  <a:srgbClr val="204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4 Features of</a:t>
            </a:r>
            <a:r>
              <a:rPr sz="3900" b="1" kern="0" spc="-250" dirty="0">
                <a:solidFill>
                  <a:srgbClr val="204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 </a:t>
            </a:r>
            <a:r>
              <a:rPr sz="3900" b="1" kern="0" spc="-90" dirty="0">
                <a:solidFill>
                  <a:srgbClr val="204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Hospitality Communication</a:t>
            </a:r>
            <a:endParaRPr sz="39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rect 282"/>
          <p:cNvSpPr/>
          <p:nvPr/>
        </p:nvSpPr>
        <p:spPr>
          <a:xfrm>
            <a:off x="0" y="0"/>
            <a:ext cx="11430000" cy="6438900"/>
          </a:xfrm>
          <a:prstGeom prst="rect">
            <a:avLst/>
          </a:prstGeom>
          <a:solidFill>
            <a:srgbClr val="FEF9F5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284" name="picture 28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590588" y="1339870"/>
            <a:ext cx="6515100" cy="3708355"/>
          </a:xfrm>
          <a:prstGeom prst="rect">
            <a:avLst/>
          </a:prstGeom>
        </p:spPr>
      </p:pic>
      <p:sp>
        <p:nvSpPr>
          <p:cNvPr id="286" name="textbox 286"/>
          <p:cNvSpPr/>
          <p:nvPr/>
        </p:nvSpPr>
        <p:spPr>
          <a:xfrm>
            <a:off x="7512012" y="1822593"/>
            <a:ext cx="3171825" cy="302958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7000"/>
              </a:lnSpc>
            </a:pPr>
            <a:r>
              <a:rPr sz="2800" b="1" kern="0" spc="-10" dirty="0">
                <a:solidFill>
                  <a:srgbClr val="20507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Intercultural8</a:t>
            </a:r>
            <a:endParaRPr sz="28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marL="12700" algn="l" rtl="0" eaLnBrk="0">
              <a:lnSpc>
                <a:spcPct val="78000"/>
              </a:lnSpc>
              <a:spcBef>
                <a:spcPts val="895"/>
              </a:spcBef>
            </a:pPr>
            <a:r>
              <a:rPr sz="3700" b="1" kern="0" spc="-20" dirty="0">
                <a:solidFill>
                  <a:srgbClr val="2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Dynamic</a:t>
            </a:r>
            <a:endParaRPr sz="37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marL="12700" algn="l" rtl="0" eaLnBrk="0">
              <a:lnSpc>
                <a:spcPts val="2385"/>
              </a:lnSpc>
              <a:spcBef>
                <a:spcPts val="1625"/>
              </a:spcBef>
            </a:pPr>
            <a:r>
              <a:rPr sz="17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Tourism</a:t>
            </a:r>
            <a:r>
              <a:rPr sz="1700" kern="0" spc="4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brings</a:t>
            </a:r>
            <a:r>
              <a:rPr sz="1700" kern="0" spc="4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peopl</a:t>
            </a:r>
            <a:r>
              <a:rPr sz="17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</a:t>
            </a:r>
            <a:r>
              <a:rPr sz="1700" kern="0" spc="3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from</a:t>
            </a:r>
            <a:r>
              <a:rPr sz="1700" kern="0" spc="3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all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3000"/>
              </a:lnSpc>
              <a:spcBef>
                <a:spcPts val="855"/>
              </a:spcBef>
            </a:pPr>
            <a:r>
              <a:rPr sz="1700" b="1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cultures and</a:t>
            </a:r>
            <a:r>
              <a:rPr sz="1700" b="1" kern="0" spc="1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b="1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languages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2385"/>
              </a:lnSpc>
              <a:spcBef>
                <a:spcPts val="765"/>
              </a:spcBef>
            </a:pPr>
            <a:r>
              <a:rPr sz="17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together.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6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127000"/>
              </a:lnSpc>
              <a:spcBef>
                <a:spcPts val="0"/>
              </a:spcBef>
            </a:pPr>
            <a:r>
              <a:rPr sz="17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Employees</a:t>
            </a:r>
            <a:r>
              <a:rPr sz="1700" kern="0" spc="30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must</a:t>
            </a:r>
            <a:r>
              <a:rPr sz="1700" kern="0" spc="2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adap</a:t>
            </a:r>
            <a:r>
              <a:rPr sz="17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</a:t>
            </a:r>
            <a:r>
              <a:rPr sz="1700" kern="0" spc="2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</a:t>
            </a:r>
            <a:r>
              <a:rPr sz="1700" kern="0" spc="2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fast-  </a:t>
            </a:r>
            <a:r>
              <a:rPr sz="1700" b="1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paced,changing</a:t>
            </a:r>
            <a:r>
              <a:rPr sz="1700" b="1" kern="0" spc="3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environments.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rect 288"/>
          <p:cNvSpPr/>
          <p:nvPr/>
        </p:nvSpPr>
        <p:spPr>
          <a:xfrm>
            <a:off x="0" y="0"/>
            <a:ext cx="11430000" cy="6438900"/>
          </a:xfrm>
          <a:prstGeom prst="rect">
            <a:avLst/>
          </a:prstGeom>
          <a:solidFill>
            <a:srgbClr val="FEF9F5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290" name="picture 29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7137349" y="0"/>
            <a:ext cx="4292650" cy="6426215"/>
          </a:xfrm>
          <a:prstGeom prst="rect">
            <a:avLst/>
          </a:prstGeom>
        </p:spPr>
      </p:pic>
      <p:sp>
        <p:nvSpPr>
          <p:cNvPr id="292" name="textbox 292"/>
          <p:cNvSpPr/>
          <p:nvPr/>
        </p:nvSpPr>
        <p:spPr>
          <a:xfrm>
            <a:off x="596861" y="2487767"/>
            <a:ext cx="5789295" cy="1588769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5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78000"/>
              </a:lnSpc>
            </a:pPr>
            <a:r>
              <a:rPr sz="5300" b="1" kern="0" spc="-130" dirty="0">
                <a:solidFill>
                  <a:srgbClr val="3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Real-World Scenario</a:t>
            </a:r>
            <a:endParaRPr sz="53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2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2710"/>
              </a:lnSpc>
              <a:spcBef>
                <a:spcPts val="570"/>
              </a:spcBef>
            </a:pPr>
            <a:r>
              <a:rPr sz="1900" b="1" kern="0" spc="-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 tourist arrives after a delayed flight —tired and</a:t>
            </a:r>
            <a:endParaRPr sz="19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2585"/>
              </a:lnSpc>
            </a:pPr>
            <a:r>
              <a:rPr sz="19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frustrated.</a:t>
            </a:r>
            <a:endParaRPr sz="19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textbox 294"/>
          <p:cNvSpPr/>
          <p:nvPr/>
        </p:nvSpPr>
        <p:spPr>
          <a:xfrm>
            <a:off x="876325" y="2682658"/>
            <a:ext cx="9919969" cy="141986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7000"/>
              </a:lnSpc>
            </a:pPr>
            <a:r>
              <a:rPr sz="2300" b="1" kern="0" spc="-40" dirty="0">
                <a:solidFill>
                  <a:srgbClr val="2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"Good evening,Ma'am.Welcome to our hotel.I understand</a:t>
            </a:r>
            <a:r>
              <a:rPr sz="2300" b="1" kern="0" spc="-50" dirty="0">
                <a:solidFill>
                  <a:srgbClr val="2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 you had</a:t>
            </a:r>
            <a:r>
              <a:rPr sz="2300" b="1" kern="0" spc="70" dirty="0">
                <a:solidFill>
                  <a:srgbClr val="2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 </a:t>
            </a:r>
            <a:r>
              <a:rPr sz="2300" b="1" kern="0" spc="-50" dirty="0">
                <a:solidFill>
                  <a:srgbClr val="2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a long journ</a:t>
            </a:r>
            <a:r>
              <a:rPr sz="2300" kern="0" spc="-50" dirty="0">
                <a:solidFill>
                  <a:srgbClr val="2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ey.</a:t>
            </a:r>
            <a:endParaRPr sz="23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marL="12700" algn="l" rtl="0" eaLnBrk="0">
              <a:lnSpc>
                <a:spcPct val="77000"/>
              </a:lnSpc>
              <a:spcBef>
                <a:spcPts val="325"/>
              </a:spcBef>
            </a:pPr>
            <a:r>
              <a:rPr sz="2300" b="1" kern="0" spc="-50" dirty="0">
                <a:solidFill>
                  <a:srgbClr val="20507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Let me assist you with your check-in quickly so</a:t>
            </a:r>
            <a:r>
              <a:rPr sz="2300" b="1" kern="0" spc="70" dirty="0">
                <a:solidFill>
                  <a:srgbClr val="20507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 </a:t>
            </a:r>
            <a:r>
              <a:rPr sz="2300" b="1" kern="0" spc="-50" dirty="0">
                <a:solidFill>
                  <a:srgbClr val="20507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you</a:t>
            </a:r>
            <a:r>
              <a:rPr sz="2300" b="1" kern="0" spc="60" dirty="0">
                <a:solidFill>
                  <a:srgbClr val="20507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 </a:t>
            </a:r>
            <a:r>
              <a:rPr sz="2300" b="1" kern="0" spc="-50" dirty="0">
                <a:solidFill>
                  <a:srgbClr val="20507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can</a:t>
            </a:r>
            <a:r>
              <a:rPr sz="2300" b="1" kern="0" spc="50" dirty="0">
                <a:solidFill>
                  <a:srgbClr val="20507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 </a:t>
            </a:r>
            <a:r>
              <a:rPr sz="2300" b="1" kern="0" spc="-50" dirty="0">
                <a:solidFill>
                  <a:srgbClr val="20507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rest</a:t>
            </a:r>
            <a:r>
              <a:rPr sz="2300" b="1" kern="0" spc="60" dirty="0">
                <a:solidFill>
                  <a:srgbClr val="20507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 </a:t>
            </a:r>
            <a:r>
              <a:rPr sz="2300" b="1" kern="0" spc="-50" dirty="0">
                <a:solidFill>
                  <a:srgbClr val="20507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comfortably."</a:t>
            </a:r>
            <a:endParaRPr sz="23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1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9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784600" algn="l" rtl="0" eaLnBrk="0">
              <a:lnSpc>
                <a:spcPct val="79000"/>
              </a:lnSpc>
              <a:spcBef>
                <a:spcPts val="0"/>
              </a:spcBef>
            </a:pPr>
            <a:r>
              <a:rPr sz="1900" b="1" kern="0" spc="-20" dirty="0">
                <a:solidFill>
                  <a:srgbClr val="3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—Hotel Receptionist</a:t>
            </a:r>
            <a:endParaRPr sz="19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</p:txBody>
      </p:sp>
      <p:pic>
        <p:nvPicPr>
          <p:cNvPr id="296" name="picture 29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615930" y="2343180"/>
            <a:ext cx="6350" cy="1206456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8" name="picture 29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0"/>
            <a:ext cx="11430000" cy="6438900"/>
          </a:xfrm>
          <a:prstGeom prst="rect">
            <a:avLst/>
          </a:prstGeom>
        </p:spPr>
      </p:pic>
      <p:grpSp>
        <p:nvGrpSpPr>
          <p:cNvPr id="10" name="group 10"/>
          <p:cNvGrpSpPr/>
          <p:nvPr/>
        </p:nvGrpSpPr>
        <p:grpSpPr>
          <a:xfrm rot="21600000">
            <a:off x="5816612" y="2159027"/>
            <a:ext cx="4984737" cy="3022548"/>
            <a:chOff x="0" y="0"/>
            <a:chExt cx="4984737" cy="3022548"/>
          </a:xfrm>
        </p:grpSpPr>
        <p:pic>
          <p:nvPicPr>
            <p:cNvPr id="300" name="picture 30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21600000">
              <a:off x="0" y="0"/>
              <a:ext cx="4984737" cy="3022548"/>
            </a:xfrm>
            <a:prstGeom prst="rect">
              <a:avLst/>
            </a:prstGeom>
          </p:spPr>
        </p:pic>
        <p:sp>
          <p:nvSpPr>
            <p:cNvPr id="302" name="textbox 302"/>
            <p:cNvSpPr/>
            <p:nvPr/>
          </p:nvSpPr>
          <p:spPr>
            <a:xfrm>
              <a:off x="-12700" y="-12700"/>
              <a:ext cx="5010150" cy="3114675"/>
            </a:xfrm>
            <a:prstGeom prst="rect">
              <a:avLst/>
            </a:prstGeom>
            <a:noFill/>
            <a:ln w="0" cap="flat">
              <a:noFill/>
              <a:prstDash val="solid"/>
              <a:miter lim="0"/>
            </a:ln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111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11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11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11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11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11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196215" algn="l" rtl="0" eaLnBrk="0">
                <a:lnSpc>
                  <a:spcPct val="77000"/>
                </a:lnSpc>
                <a:spcBef>
                  <a:spcPts val="5"/>
                </a:spcBef>
              </a:pPr>
              <a:r>
                <a:rPr sz="2300" b="1" kern="0" spc="-1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  <a:cs typeface="Times New Roman" panose="02020603050405020304"/>
                </a:rPr>
                <a:t>Professionalism</a:t>
              </a:r>
              <a:endParaRPr sz="2300" dirty="0">
                <a:latin typeface="Times New Roman" panose="02020603050405020304"/>
                <a:ea typeface="Times New Roman" panose="02020603050405020304"/>
                <a:cs typeface="Times New Roman" panose="02020603050405020304"/>
              </a:endParaRPr>
            </a:p>
            <a:p>
              <a:pPr algn="l" rtl="0" eaLnBrk="0">
                <a:lnSpc>
                  <a:spcPct val="101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1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1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1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1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2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2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2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15000"/>
                </a:lnSpc>
              </a:pPr>
              <a:endParaRPr sz="5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196215" algn="l" rtl="0" eaLnBrk="0">
                <a:lnSpc>
                  <a:spcPct val="77000"/>
                </a:lnSpc>
                <a:spcBef>
                  <a:spcPts val="5"/>
                </a:spcBef>
              </a:pPr>
              <a:r>
                <a:rPr sz="2300" b="1" kern="0" spc="-5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  <a:cs typeface="Times New Roman" panose="02020603050405020304"/>
                </a:rPr>
                <a:t>Positive Attitude</a:t>
              </a:r>
              <a:endParaRPr sz="2300" dirty="0">
                <a:latin typeface="Times New Roman" panose="02020603050405020304"/>
                <a:ea typeface="Times New Roman" panose="02020603050405020304"/>
                <a:cs typeface="Times New Roman" panose="02020603050405020304"/>
              </a:endParaRPr>
            </a:p>
          </p:txBody>
        </p:sp>
      </p:grpSp>
      <p:grpSp>
        <p:nvGrpSpPr>
          <p:cNvPr id="12" name="group 12"/>
          <p:cNvGrpSpPr/>
          <p:nvPr/>
        </p:nvGrpSpPr>
        <p:grpSpPr>
          <a:xfrm rot="21600000">
            <a:off x="628650" y="2152653"/>
            <a:ext cx="4997424" cy="1409668"/>
            <a:chOff x="0" y="0"/>
            <a:chExt cx="4997424" cy="1409668"/>
          </a:xfrm>
        </p:grpSpPr>
        <p:pic>
          <p:nvPicPr>
            <p:cNvPr id="304" name="picture 30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21600000">
              <a:off x="0" y="0"/>
              <a:ext cx="4997424" cy="1409668"/>
            </a:xfrm>
            <a:prstGeom prst="rect">
              <a:avLst/>
            </a:prstGeom>
          </p:spPr>
        </p:pic>
        <p:sp>
          <p:nvSpPr>
            <p:cNvPr id="306" name="textbox 306"/>
            <p:cNvSpPr/>
            <p:nvPr/>
          </p:nvSpPr>
          <p:spPr>
            <a:xfrm>
              <a:off x="-12700" y="-12700"/>
              <a:ext cx="5022850" cy="1442719"/>
            </a:xfrm>
            <a:prstGeom prst="rect">
              <a:avLst/>
            </a:prstGeom>
            <a:noFill/>
            <a:ln w="0" cap="flat">
              <a:noFill/>
              <a:prstDash val="solid"/>
              <a:miter lim="0"/>
            </a:ln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105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5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6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6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6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6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196215" algn="l" rtl="0" eaLnBrk="0">
                <a:lnSpc>
                  <a:spcPct val="76000"/>
                </a:lnSpc>
                <a:spcBef>
                  <a:spcPts val="0"/>
                </a:spcBef>
              </a:pPr>
              <a:r>
                <a:rPr sz="2300" b="1" kern="0" spc="-8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  <a:cs typeface="Times New Roman" panose="02020603050405020304"/>
                </a:rPr>
                <a:t>Empathy</a:t>
              </a:r>
              <a:endParaRPr sz="2300" dirty="0">
                <a:latin typeface="Times New Roman" panose="02020603050405020304"/>
                <a:ea typeface="Times New Roman" panose="02020603050405020304"/>
                <a:cs typeface="Times New Roman" panose="02020603050405020304"/>
              </a:endParaRPr>
            </a:p>
          </p:txBody>
        </p:sp>
      </p:grpSp>
      <p:grpSp>
        <p:nvGrpSpPr>
          <p:cNvPr id="14" name="group 14"/>
          <p:cNvGrpSpPr/>
          <p:nvPr/>
        </p:nvGrpSpPr>
        <p:grpSpPr>
          <a:xfrm rot="21600000">
            <a:off x="635050" y="3771907"/>
            <a:ext cx="4984736" cy="1396984"/>
            <a:chOff x="0" y="0"/>
            <a:chExt cx="4984736" cy="1396984"/>
          </a:xfrm>
        </p:grpSpPr>
        <p:pic>
          <p:nvPicPr>
            <p:cNvPr id="308" name="picture 30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21600000">
              <a:off x="0" y="0"/>
              <a:ext cx="4984736" cy="1396984"/>
            </a:xfrm>
            <a:prstGeom prst="rect">
              <a:avLst/>
            </a:prstGeom>
          </p:spPr>
        </p:pic>
        <p:sp>
          <p:nvSpPr>
            <p:cNvPr id="310" name="textbox 310"/>
            <p:cNvSpPr/>
            <p:nvPr/>
          </p:nvSpPr>
          <p:spPr>
            <a:xfrm>
              <a:off x="-12700" y="-12700"/>
              <a:ext cx="5010150" cy="1488439"/>
            </a:xfrm>
            <a:prstGeom prst="rect">
              <a:avLst/>
            </a:prstGeom>
            <a:noFill/>
            <a:ln w="0" cap="flat">
              <a:noFill/>
              <a:prstDash val="solid"/>
              <a:miter lim="0"/>
            </a:ln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110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10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10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10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10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11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9000"/>
                </a:lnSpc>
              </a:pPr>
              <a:endParaRPr sz="1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208915" algn="l" rtl="0" eaLnBrk="0">
                <a:lnSpc>
                  <a:spcPct val="77000"/>
                </a:lnSpc>
              </a:pPr>
              <a:r>
                <a:rPr sz="2300" b="1" kern="0" spc="-3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  <a:cs typeface="Times New Roman" panose="02020603050405020304"/>
                </a:rPr>
                <a:t>Customer-Oriented</a:t>
              </a:r>
              <a:endParaRPr sz="2300" dirty="0">
                <a:latin typeface="Times New Roman" panose="02020603050405020304"/>
                <a:ea typeface="Times New Roman" panose="02020603050405020304"/>
                <a:cs typeface="Times New Roman" panose="02020603050405020304"/>
              </a:endParaRPr>
            </a:p>
          </p:txBody>
        </p:sp>
      </p:grpSp>
      <p:sp>
        <p:nvSpPr>
          <p:cNvPr id="312" name="textbox 312"/>
          <p:cNvSpPr/>
          <p:nvPr/>
        </p:nvSpPr>
        <p:spPr>
          <a:xfrm>
            <a:off x="615950" y="1338352"/>
            <a:ext cx="6017895" cy="496569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5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77000"/>
              </a:lnSpc>
            </a:pPr>
            <a:r>
              <a:rPr sz="4000" b="1" kern="0" spc="-120" dirty="0">
                <a:solidFill>
                  <a:srgbClr val="3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This Statement Demonstrates</a:t>
            </a:r>
            <a:endParaRPr sz="40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4" name="picture 31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0"/>
            <a:ext cx="11430000" cy="6438900"/>
          </a:xfrm>
          <a:prstGeom prst="rect">
            <a:avLst/>
          </a:prstGeom>
        </p:spPr>
      </p:pic>
      <p:sp>
        <p:nvSpPr>
          <p:cNvPr id="316" name="textbox 316"/>
          <p:cNvSpPr/>
          <p:nvPr/>
        </p:nvSpPr>
        <p:spPr>
          <a:xfrm>
            <a:off x="622350" y="2116371"/>
            <a:ext cx="5876925" cy="2336164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93065" algn="l" rtl="0" eaLnBrk="0">
              <a:lnSpc>
                <a:spcPts val="3685"/>
              </a:lnSpc>
            </a:pPr>
            <a:r>
              <a:rPr sz="5200" b="1" kern="0" spc="-20" dirty="0">
                <a:solidFill>
                  <a:srgbClr val="2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Communication is</a:t>
            </a:r>
            <a:endParaRPr sz="52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marL="1421765" algn="l" rtl="0" eaLnBrk="0">
              <a:lnSpc>
                <a:spcPts val="6900"/>
              </a:lnSpc>
            </a:pPr>
            <a:r>
              <a:rPr sz="5200" b="1" kern="0" spc="-80" dirty="0">
                <a:solidFill>
                  <a:srgbClr val="20506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Everything</a:t>
            </a:r>
            <a:endParaRPr sz="5200" dirty="0"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pPr algn="l" rtl="0" eaLnBrk="0">
              <a:lnSpc>
                <a:spcPct val="16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2455"/>
              </a:lnSpc>
              <a:spcBef>
                <a:spcPts val="550"/>
              </a:spcBef>
            </a:pPr>
            <a:r>
              <a:rPr sz="18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</a:t>
            </a:r>
            <a:r>
              <a:rPr sz="1800" kern="0" spc="3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hospitality</a:t>
            </a:r>
            <a:r>
              <a:rPr sz="1800" kern="0" spc="3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and</a:t>
            </a:r>
            <a:r>
              <a:rPr sz="1800" kern="0" spc="30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tourism,how</a:t>
            </a:r>
            <a:r>
              <a:rPr sz="1800" kern="0" spc="30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you</a:t>
            </a:r>
            <a:r>
              <a:rPr sz="1800" kern="0" spc="3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communicate</a:t>
            </a:r>
            <a:r>
              <a:rPr sz="1800" kern="0" spc="3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defines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834515" algn="l" rtl="0" eaLnBrk="0">
              <a:lnSpc>
                <a:spcPts val="2455"/>
              </a:lnSpc>
              <a:spcBef>
                <a:spcPts val="195"/>
              </a:spcBef>
            </a:pPr>
            <a:r>
              <a:rPr sz="18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</a:t>
            </a:r>
            <a:r>
              <a:rPr sz="1800" kern="0" spc="3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</a:t>
            </a:r>
            <a:r>
              <a:rPr sz="1800" kern="0" spc="3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experience.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satMod val="110000"/>
                <a:lum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satMod val="105000"/>
                <a:lum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shade val="94000"/>
              </a:schemeClr>
            </a:gs>
            <a:gs pos="50000">
              <a:schemeClr val="phClr">
                <a:lumMod val="110000"/>
                <a:satMod val="100000"/>
                <a:tint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5203</Words>
  <Application>WPS Presentation</Application>
  <PresentationFormat/>
  <Paragraphs>566</Paragraphs>
  <Slides>39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39</vt:i4>
      </vt:variant>
    </vt:vector>
  </HeadingPairs>
  <TitlesOfParts>
    <vt:vector size="51" baseType="lpstr">
      <vt:lpstr>Arial</vt:lpstr>
      <vt:lpstr>SimSun</vt:lpstr>
      <vt:lpstr>Wingdings</vt:lpstr>
      <vt:lpstr>Arial</vt:lpstr>
      <vt:lpstr>Times New Roman</vt:lpstr>
      <vt:lpstr>STXingkai</vt:lpstr>
      <vt:lpstr>Segoe Print</vt:lpstr>
      <vt:lpstr>Microsoft YaHei</vt:lpstr>
      <vt:lpstr>Arial Unicode MS</vt:lpstr>
      <vt:lpstr>Calibri</vt:lpstr>
      <vt:lpstr>SimHei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WPS_1778581953</cp:lastModifiedBy>
  <cp:revision>1</cp:revision>
  <dcterms:created xsi:type="dcterms:W3CDTF">2026-07-09T12:13:34Z</dcterms:created>
  <dcterms:modified xsi:type="dcterms:W3CDTF">2026-07-09T12:13:34Z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O">
    <vt:lpwstr>wqlLaW5nc29mdCBQREYgdG8gV1BTIDExMEI</vt:lpwstr>
  </property>
  <property fmtid="{D5CDD505-2E9C-101B-9397-08002B2CF9AE}" pid="3" name="Created">
    <vt:filetime>2026-07-09T20:10:41Z</vt:filetime>
  </property>
  <property fmtid="{D5CDD505-2E9C-101B-9397-08002B2CF9AE}" pid="4" name="UsrData">
    <vt:lpwstr>6a4f8fb1d18acc0020f6c090wl</vt:lpwstr>
  </property>
  <property fmtid="{D5CDD505-2E9C-101B-9397-08002B2CF9AE}" pid="5" name="ICV">
    <vt:lpwstr>DE6A244A17F741F38A0A3F71CB761D57_13</vt:lpwstr>
  </property>
  <property fmtid="{D5CDD505-2E9C-101B-9397-08002B2CF9AE}" pid="6" name="KSOProductBuildVer">
    <vt:lpwstr>1033-12.1.0.26880</vt:lpwstr>
  </property>
</Properties>
</file>