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618273" y="1863348"/>
            <a:ext cx="5365115" cy="27603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ct val="71000"/>
              </a:lnSpc>
            </a:pPr>
            <a:r>
              <a:rPr sz="4800" kern="0" spc="4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Fundamentals of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ts val="5995"/>
              </a:lnSpc>
            </a:pPr>
            <a:r>
              <a:rPr sz="4800" kern="0" spc="2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100" algn="l" rtl="0" eaLnBrk="0">
              <a:lnSpc>
                <a:spcPct val="76000"/>
              </a:lnSpc>
              <a:spcBef>
                <a:spcPts val="2005"/>
              </a:spcBef>
            </a:pPr>
            <a:r>
              <a:rPr sz="4800" kern="0" spc="5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4800" kern="0" spc="5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40"/>
              </a:lnSpc>
              <a:spcBef>
                <a:spcPts val="0"/>
              </a:spcBef>
            </a:pPr>
            <a:r>
              <a:rPr sz="13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ospitality and Tourism Business 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618490" y="1483995"/>
            <a:ext cx="379476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2_Introduction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618490" y="5055870"/>
            <a:ext cx="379476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Prof.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8" name="textbox 8"/>
          <p:cNvSpPr/>
          <p:nvPr/>
        </p:nvSpPr>
        <p:spPr>
          <a:xfrm>
            <a:off x="4913651" y="614412"/>
            <a:ext cx="4333240" cy="16281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2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1000"/>
              </a:lnSpc>
              <a:spcBef>
                <a:spcPts val="1325"/>
              </a:spcBef>
            </a:pPr>
            <a:r>
              <a:rPr sz="3400" kern="0" spc="4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in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5295"/>
              </a:lnSpc>
            </a:pPr>
            <a:r>
              <a:rPr sz="3400" kern="0" spc="3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" name="textbox 10"/>
          <p:cNvSpPr/>
          <p:nvPr/>
        </p:nvSpPr>
        <p:spPr>
          <a:xfrm>
            <a:off x="4905375" y="4762500"/>
            <a:ext cx="5905500" cy="110553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92000"/>
              </a:lnSpc>
              <a:spcBef>
                <a:spcPts val="0"/>
              </a:spcBef>
            </a:pPr>
            <a:r>
              <a:rPr sz="1800" kern="0" spc="17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⭐</a:t>
            </a:r>
            <a:r>
              <a:rPr sz="1800" kern="0" spc="28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Reputation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words shape the organ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ization's image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" name="textbox 12"/>
          <p:cNvSpPr/>
          <p:nvPr/>
        </p:nvSpPr>
        <p:spPr>
          <a:xfrm>
            <a:off x="4905375" y="2505075"/>
            <a:ext cx="2867025" cy="208597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7485" algn="l" rtl="0" eaLnBrk="0">
              <a:lnSpc>
                <a:spcPct val="87000"/>
              </a:lnSpc>
            </a:pPr>
            <a:r>
              <a:rPr sz="17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1700" kern="0" spc="3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Satisfaction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215" indent="-5080" algn="l" rtl="0" eaLnBrk="0">
              <a:lnSpc>
                <a:spcPct val="158000"/>
              </a:lnSpc>
              <a:spcBef>
                <a:spcPts val="2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Great communication =</a:t>
            </a:r>
            <a:r>
              <a:rPr sz="1700" kern="0" spc="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happy guest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" name="textbox 14"/>
          <p:cNvSpPr/>
          <p:nvPr/>
        </p:nvSpPr>
        <p:spPr>
          <a:xfrm>
            <a:off x="7943850" y="2505075"/>
            <a:ext cx="2867025" cy="208597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0025" algn="l" rtl="0" eaLnBrk="0">
              <a:lnSpc>
                <a:spcPct val="93000"/>
              </a:lnSpc>
              <a:spcBef>
                <a:spcPts val="5"/>
              </a:spcBef>
            </a:pPr>
            <a:r>
              <a:rPr sz="1300" kern="0" spc="14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3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ts val="2265"/>
              </a:lnSpc>
            </a:pPr>
            <a:r>
              <a:rPr sz="1700" kern="0" spc="2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Harmony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1295" algn="l" rtl="0" eaLnBrk="0">
              <a:lnSpc>
                <a:spcPts val="2300"/>
              </a:lnSpc>
              <a:spcBef>
                <a:spcPts val="102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 trust with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1770" algn="l" rtl="0" eaLnBrk="0">
              <a:lnSpc>
                <a:spcPts val="2850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coworkers &amp;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ts val="2300"/>
              </a:lnSpc>
              <a:spcBef>
                <a:spcPts val="47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supervisors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/>
          <p:nvPr/>
        </p:nvSpPr>
        <p:spPr>
          <a:xfrm>
            <a:off x="5800818" y="3010758"/>
            <a:ext cx="4528820" cy="12141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Explain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it matters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ts val="2300"/>
              </a:lnSpc>
              <a:spcBef>
                <a:spcPts val="102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real workplace situations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ts val="4115"/>
              </a:lnSpc>
            </a:pPr>
            <a:r>
              <a:rPr sz="13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04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" name="textbox 18"/>
          <p:cNvSpPr/>
          <p:nvPr/>
        </p:nvSpPr>
        <p:spPr>
          <a:xfrm>
            <a:off x="607466" y="3010758"/>
            <a:ext cx="3784600" cy="12141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76000"/>
              </a:lnSpc>
            </a:pP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Tell the difference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  <a:spcBef>
                <a:spcPts val="139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 vs. nonverbal communication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ts val="4115"/>
              </a:lnSpc>
            </a:pPr>
            <a:r>
              <a:rPr sz="13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03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0" name="textbox 20"/>
          <p:cNvSpPr/>
          <p:nvPr/>
        </p:nvSpPr>
        <p:spPr>
          <a:xfrm>
            <a:off x="618273" y="2041435"/>
            <a:ext cx="4562475" cy="7258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ts val="2300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By the end of</a:t>
            </a:r>
            <a:r>
              <a:rPr sz="1700" kern="0" spc="-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this lesson,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will be able to: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215"/>
              </a:lnSpc>
            </a:pPr>
            <a:r>
              <a:rPr sz="13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01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2" name="textbox 22"/>
          <p:cNvSpPr/>
          <p:nvPr/>
        </p:nvSpPr>
        <p:spPr>
          <a:xfrm>
            <a:off x="606359" y="4468084"/>
            <a:ext cx="4394835" cy="6915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Apply the s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kills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655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Use proper verbal &amp; nonverbal techn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iques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" name="textbox 24"/>
          <p:cNvSpPr/>
          <p:nvPr/>
        </p:nvSpPr>
        <p:spPr>
          <a:xfrm>
            <a:off x="5804140" y="4468084"/>
            <a:ext cx="4253865" cy="6915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 ethically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Behave responsibly in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settings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" name="textbox 26"/>
          <p:cNvSpPr/>
          <p:nvPr/>
        </p:nvSpPr>
        <p:spPr>
          <a:xfrm>
            <a:off x="627402" y="1177937"/>
            <a:ext cx="4527550" cy="502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3400" kern="0" spc="3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Outc</a:t>
            </a:r>
            <a:r>
              <a:rPr sz="3400" kern="0" spc="3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omes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2867025"/>
            <a:ext cx="5010150" cy="1905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4324350"/>
            <a:ext cx="5010150" cy="1905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800725" y="2867025"/>
            <a:ext cx="5010150" cy="1905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800725" y="4324350"/>
            <a:ext cx="5010150" cy="19050"/>
          </a:xfrm>
          <a:prstGeom prst="rect">
            <a:avLst/>
          </a:prstGeom>
        </p:spPr>
      </p:pic>
      <p:sp>
        <p:nvSpPr>
          <p:cNvPr id="36" name="textbox 36"/>
          <p:cNvSpPr/>
          <p:nvPr/>
        </p:nvSpPr>
        <p:spPr>
          <a:xfrm>
            <a:off x="5801660" y="2599533"/>
            <a:ext cx="250190" cy="1746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3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02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8"/>
          <p:cNvSpPr/>
          <p:nvPr/>
        </p:nvSpPr>
        <p:spPr>
          <a:xfrm>
            <a:off x="619125" y="4067175"/>
            <a:ext cx="10191750" cy="118173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5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50240" indent="-220345" algn="l" rtl="0" eaLnBrk="0">
              <a:lnSpc>
                <a:spcPct val="128000"/>
              </a:lnSpc>
              <a:tabLst>
                <a:tab pos="64516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is more than exchanging words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— it reflects who you are as a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         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0" name="picture 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827782" y="4352925"/>
            <a:ext cx="221456" cy="221462"/>
          </a:xfrm>
          <a:prstGeom prst="rect">
            <a:avLst/>
          </a:prstGeom>
        </p:spPr>
      </p:pic>
      <p:sp>
        <p:nvSpPr>
          <p:cNvPr id="42" name="textbox 42"/>
          <p:cNvSpPr/>
          <p:nvPr/>
        </p:nvSpPr>
        <p:spPr>
          <a:xfrm>
            <a:off x="596613" y="2347778"/>
            <a:ext cx="3089910" cy="15036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74980" algn="l" rtl="0" eaLnBrk="0">
              <a:lnSpc>
                <a:spcPct val="76000"/>
              </a:lnSpc>
              <a:tabLst>
                <a:tab pos="684530" algn="l"/>
              </a:tabLst>
            </a:pPr>
            <a:r>
              <a:rPr sz="20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87705" indent="15240" algn="l" rtl="0" eaLnBrk="0">
              <a:lnSpc>
                <a:spcPct val="143000"/>
              </a:lnSpc>
              <a:spcBef>
                <a:spcPts val="130"/>
              </a:spcBef>
            </a:pPr>
            <a:r>
              <a:rPr sz="2000" kern="0" spc="2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2000" kern="0" spc="2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r>
              <a:rPr sz="20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you 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say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say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4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313" y="2360478"/>
            <a:ext cx="462531" cy="351106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15005" y="2304766"/>
            <a:ext cx="338513" cy="145296"/>
          </a:xfrm>
          <a:prstGeom prst="rect">
            <a:avLst/>
          </a:prstGeom>
        </p:spPr>
      </p:pic>
      <p:sp>
        <p:nvSpPr>
          <p:cNvPr id="48" name="textbox 48"/>
          <p:cNvSpPr/>
          <p:nvPr/>
        </p:nvSpPr>
        <p:spPr>
          <a:xfrm>
            <a:off x="7602305" y="2331372"/>
            <a:ext cx="2900045" cy="12293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9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24840" indent="-273685" algn="l" rtl="0" eaLnBrk="0">
              <a:lnSpc>
                <a:spcPct val="139000"/>
              </a:lnSpc>
              <a:spcBef>
                <a:spcPts val="0"/>
              </a:spcBef>
              <a:tabLst>
                <a:tab pos="634365" algn="l"/>
              </a:tabLst>
            </a:pPr>
            <a:r>
              <a:rPr sz="20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</a:t>
            </a:r>
            <a:r>
              <a:rPr sz="20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Behavior &amp; atti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tude at</a:t>
            </a:r>
            <a:r>
              <a:rPr sz="1700" kern="0" spc="-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0" name="pictur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615005" y="2344072"/>
            <a:ext cx="338711" cy="423223"/>
          </a:xfrm>
          <a:prstGeom prst="rect">
            <a:avLst/>
          </a:prstGeom>
        </p:spPr>
      </p:pic>
      <p:sp>
        <p:nvSpPr>
          <p:cNvPr id="52" name="textbox 52"/>
          <p:cNvSpPr/>
          <p:nvPr/>
        </p:nvSpPr>
        <p:spPr>
          <a:xfrm>
            <a:off x="4754164" y="2401965"/>
            <a:ext cx="2259965" cy="14427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2000" kern="0" spc="2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72000"/>
              </a:lnSpc>
              <a:spcBef>
                <a:spcPts val="865"/>
              </a:spcBef>
            </a:pPr>
            <a:r>
              <a:rPr sz="2000" kern="0" spc="2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2000" kern="0" spc="2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225" algn="l" rtl="0" eaLnBrk="0">
              <a:lnSpc>
                <a:spcPts val="3975"/>
              </a:lnSpc>
            </a:pP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Body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</a:t>
            </a:r>
            <a:r>
              <a:rPr sz="1700" kern="0" spc="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ge,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  <a:spcBef>
                <a:spcPts val="47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expressio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ns, posture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4" name="textbox 54"/>
          <p:cNvSpPr/>
          <p:nvPr/>
        </p:nvSpPr>
        <p:spPr>
          <a:xfrm>
            <a:off x="634975" y="1269031"/>
            <a:ext cx="5368290" cy="5797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48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Lesson Ove</a:t>
            </a:r>
            <a:r>
              <a:rPr sz="4800" kern="0" spc="3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rview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6" name="picture 5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4109240" y="2578623"/>
            <a:ext cx="396881" cy="188665"/>
          </a:xfrm>
          <a:prstGeom prst="rect">
            <a:avLst/>
          </a:prstGeom>
        </p:spPr>
      </p:pic>
      <p:pic>
        <p:nvPicPr>
          <p:cNvPr id="58" name="picture 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4176664" y="2304773"/>
            <a:ext cx="262832" cy="26283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562100"/>
            <a:ext cx="5838825" cy="3314700"/>
          </a:xfrm>
          <a:prstGeom prst="rect">
            <a:avLst/>
          </a:prstGeom>
        </p:spPr>
      </p:pic>
      <p:sp>
        <p:nvSpPr>
          <p:cNvPr id="62" name="rect 62"/>
          <p:cNvSpPr/>
          <p:nvPr/>
        </p:nvSpPr>
        <p:spPr>
          <a:xfrm>
            <a:off x="7505700" y="781049"/>
            <a:ext cx="1323975" cy="295275"/>
          </a:xfrm>
          <a:prstGeom prst="rect">
            <a:avLst/>
          </a:prstGeom>
          <a:solidFill>
            <a:srgbClr val="D7D6F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4" name="textbox 64"/>
          <p:cNvSpPr/>
          <p:nvPr/>
        </p:nvSpPr>
        <p:spPr>
          <a:xfrm>
            <a:off x="7491151" y="864980"/>
            <a:ext cx="3021330" cy="47320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75000"/>
              </a:lnSpc>
              <a:tabLst>
                <a:tab pos="121920" algn="l"/>
              </a:tabLst>
            </a:pPr>
            <a:r>
              <a:rPr sz="10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000" kern="0" spc="-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</a:t>
            </a:r>
            <a:r>
              <a:rPr sz="1000" kern="0" spc="-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LISM</a:t>
            </a:r>
            <a:r>
              <a:rPr sz="1000" kern="0" spc="-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1545"/>
              </a:spcBef>
            </a:pPr>
            <a:r>
              <a:rPr sz="3100" kern="0" spc="2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 the Part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0" algn="l" rtl="0" eaLnBrk="0">
              <a:lnSpc>
                <a:spcPct val="96000"/>
              </a:lnSpc>
              <a:spcBef>
                <a:spcPts val="540"/>
              </a:spcBef>
              <a:tabLst>
                <a:tab pos="546735" algn="l"/>
              </a:tabLst>
            </a:pP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politely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0" algn="l" rtl="0" eaLnBrk="0">
              <a:lnSpc>
                <a:spcPct val="285000"/>
              </a:lnSpc>
              <a:spcBef>
                <a:spcPts val="265"/>
              </a:spcBef>
              <a:tabLst>
                <a:tab pos="541655" algn="l"/>
                <a:tab pos="546735" algn="l"/>
              </a:tabLst>
            </a:pP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Show respect always</a:t>
            </a: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Dress appropr</a:t>
            </a:r>
            <a:r>
              <a:rPr sz="18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iately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0" algn="l" rtl="0" eaLnBrk="0">
              <a:lnSpc>
                <a:spcPct val="96000"/>
              </a:lnSpc>
              <a:spcBef>
                <a:spcPts val="545"/>
              </a:spcBef>
              <a:tabLst>
                <a:tab pos="546735" algn="l"/>
              </a:tabLst>
            </a:pP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calm un</a:t>
            </a:r>
            <a:r>
              <a:rPr sz="18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der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7210" algn="l" rtl="0" eaLnBrk="0">
              <a:lnSpc>
                <a:spcPts val="2380"/>
              </a:lnSpc>
            </a:pPr>
            <a:r>
              <a:rPr sz="18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pressure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1150" algn="l" rtl="0" eaLnBrk="0">
              <a:lnSpc>
                <a:spcPct val="93000"/>
              </a:lnSpc>
              <a:spcBef>
                <a:spcPts val="550"/>
              </a:spcBef>
              <a:tabLst>
                <a:tab pos="543560" algn="l"/>
              </a:tabLst>
            </a:pPr>
            <a:r>
              <a:rPr sz="18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8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Keep a positive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2925" algn="l" rtl="0" eaLnBrk="0">
              <a:lnSpc>
                <a:spcPct val="86000"/>
              </a:lnSpc>
              <a:spcBef>
                <a:spcPts val="15"/>
              </a:spcBef>
            </a:pPr>
            <a:r>
              <a:rPr sz="18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attitude</a:t>
            </a:r>
            <a:endParaRPr sz="1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6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5104374"/>
            <a:ext cx="239798" cy="206242"/>
          </a:xfrm>
          <a:prstGeom prst="rect">
            <a:avLst/>
          </a:prstGeom>
        </p:spPr>
      </p:pic>
      <p:pic>
        <p:nvPicPr>
          <p:cNvPr id="68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4218549"/>
            <a:ext cx="239798" cy="206241"/>
          </a:xfrm>
          <a:prstGeom prst="rect">
            <a:avLst/>
          </a:prstGeom>
        </p:spPr>
      </p:pic>
      <p:pic>
        <p:nvPicPr>
          <p:cNvPr id="70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3427973"/>
            <a:ext cx="239798" cy="206242"/>
          </a:xfrm>
          <a:prstGeom prst="rect">
            <a:avLst/>
          </a:prstGeom>
        </p:spPr>
      </p:pic>
      <p:pic>
        <p:nvPicPr>
          <p:cNvPr id="72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2627874"/>
            <a:ext cx="239798" cy="206241"/>
          </a:xfrm>
          <a:prstGeom prst="rect">
            <a:avLst/>
          </a:prstGeom>
        </p:spPr>
      </p:pic>
      <p:pic>
        <p:nvPicPr>
          <p:cNvPr id="74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1837299"/>
            <a:ext cx="239798" cy="20624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6"/>
          <p:cNvSpPr/>
          <p:nvPr/>
        </p:nvSpPr>
        <p:spPr>
          <a:xfrm>
            <a:off x="495300" y="1790700"/>
            <a:ext cx="5133975" cy="2867025"/>
          </a:xfrm>
          <a:prstGeom prst="rect">
            <a:avLst/>
          </a:prstGeom>
          <a:solidFill>
            <a:srgbClr val="403CC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7485" algn="l" rtl="0" eaLnBrk="0">
              <a:lnSpc>
                <a:spcPts val="2450"/>
              </a:lnSpc>
              <a:tabLst>
                <a:tab pos="489585" algn="l"/>
              </a:tabLst>
            </a:pPr>
            <a:r>
              <a:rPr sz="20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18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4640" indent="-100330" algn="l" rtl="0" eaLnBrk="0">
              <a:lnSpc>
                <a:spcPct val="198000"/>
              </a:lnSpc>
              <a:spcBef>
                <a:spcPts val="370"/>
              </a:spcBef>
              <a:tabLst>
                <a:tab pos="530225" algn="l"/>
              </a:tabLst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Using </a:t>
            </a:r>
            <a:r>
              <a:rPr sz="1700" b="1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spoken words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deliver a </a:t>
            </a:r>
            <a:r>
              <a:rPr sz="17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</a:t>
            </a: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</a:t>
            </a: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of</a:t>
            </a:r>
            <a:r>
              <a:rPr sz="1700" kern="0" spc="-10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voic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ts val="2300"/>
              </a:lnSpc>
              <a:spcBef>
                <a:spcPts val="615"/>
              </a:spcBef>
              <a:tabLst>
                <a:tab pos="531495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 choice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ts val="2300"/>
              </a:lnSpc>
              <a:spcBef>
                <a:spcPts val="5"/>
              </a:spcBef>
              <a:tabLst>
                <a:tab pos="542290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Clarity &amp; volume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8" name="picture 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4" y="3962400"/>
            <a:ext cx="76200" cy="76200"/>
          </a:xfrm>
          <a:prstGeom prst="rect">
            <a:avLst/>
          </a:prstGeom>
        </p:spPr>
      </p:pic>
      <p:pic>
        <p:nvPicPr>
          <p:cNvPr id="80" name="picture 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4" y="3552825"/>
            <a:ext cx="76200" cy="76200"/>
          </a:xfrm>
          <a:prstGeom prst="rect">
            <a:avLst/>
          </a:prstGeom>
        </p:spPr>
      </p:pic>
      <p:pic>
        <p:nvPicPr>
          <p:cNvPr id="82" name="picture 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4" y="3133725"/>
            <a:ext cx="76200" cy="76200"/>
          </a:xfrm>
          <a:prstGeom prst="rect">
            <a:avLst/>
          </a:prstGeom>
        </p:spPr>
      </p:pic>
      <p:pic>
        <p:nvPicPr>
          <p:cNvPr id="84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92846" y="1972977"/>
            <a:ext cx="292322" cy="311190"/>
          </a:xfrm>
          <a:prstGeom prst="rect">
            <a:avLst/>
          </a:prstGeom>
        </p:spPr>
      </p:pic>
      <p:sp>
        <p:nvSpPr>
          <p:cNvPr id="86" name="textbox 86"/>
          <p:cNvSpPr/>
          <p:nvPr/>
        </p:nvSpPr>
        <p:spPr>
          <a:xfrm>
            <a:off x="5941432" y="1960277"/>
            <a:ext cx="3311525" cy="26085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ts val="2450"/>
              </a:lnSpc>
              <a:tabLst>
                <a:tab pos="300355" algn="l"/>
              </a:tabLst>
            </a:pPr>
            <a:r>
              <a:rPr sz="2000" kern="0" spc="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2000" kern="0" spc="3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75"/>
              </a:lnSpc>
              <a:spcBef>
                <a:spcPts val="1675"/>
              </a:spcBef>
            </a:pP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ng </a:t>
            </a:r>
            <a:r>
              <a:rPr sz="1700" b="1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without words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5730" algn="l" rtl="0" eaLnBrk="0">
              <a:lnSpc>
                <a:spcPts val="2300"/>
              </a:lnSpc>
              <a:spcBef>
                <a:spcPts val="510"/>
              </a:spcBef>
              <a:tabLst>
                <a:tab pos="37465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Body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5730" algn="l" rtl="0" eaLnBrk="0">
              <a:lnSpc>
                <a:spcPts val="2300"/>
              </a:lnSpc>
              <a:spcBef>
                <a:spcPts val="1000"/>
              </a:spcBef>
              <a:tabLst>
                <a:tab pos="37465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Facial expressions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5730" algn="l" rtl="0" eaLnBrk="0">
              <a:lnSpc>
                <a:spcPct val="83000"/>
              </a:lnSpc>
              <a:spcBef>
                <a:spcPts val="1490"/>
              </a:spcBef>
              <a:tabLst>
                <a:tab pos="37465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Eye contact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5730" algn="l" rtl="0" eaLnBrk="0">
              <a:lnSpc>
                <a:spcPts val="2300"/>
              </a:lnSpc>
              <a:tabLst>
                <a:tab pos="37465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Posture &amp; ap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pearance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88" name="picture 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91225" y="4381500"/>
            <a:ext cx="76200" cy="76200"/>
          </a:xfrm>
          <a:prstGeom prst="rect">
            <a:avLst/>
          </a:prstGeom>
        </p:spPr>
      </p:pic>
      <p:pic>
        <p:nvPicPr>
          <p:cNvPr id="90" name="picture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91225" y="3962400"/>
            <a:ext cx="76200" cy="76200"/>
          </a:xfrm>
          <a:prstGeom prst="rect">
            <a:avLst/>
          </a:prstGeom>
        </p:spPr>
      </p:pic>
      <p:pic>
        <p:nvPicPr>
          <p:cNvPr id="92" name="picture 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91225" y="3552825"/>
            <a:ext cx="76200" cy="76200"/>
          </a:xfrm>
          <a:prstGeom prst="rect">
            <a:avLst/>
          </a:prstGeom>
        </p:spPr>
      </p:pic>
      <p:pic>
        <p:nvPicPr>
          <p:cNvPr id="94" name="picture 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91225" y="3133725"/>
            <a:ext cx="76200" cy="76200"/>
          </a:xfrm>
          <a:prstGeom prst="rect">
            <a:avLst/>
          </a:prstGeom>
        </p:spPr>
      </p:pic>
      <p:pic>
        <p:nvPicPr>
          <p:cNvPr id="96" name="picture 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969590" y="1972977"/>
            <a:ext cx="272391" cy="311190"/>
          </a:xfrm>
          <a:prstGeom prst="rect">
            <a:avLst/>
          </a:prstGeom>
        </p:spPr>
      </p:pic>
      <p:sp>
        <p:nvSpPr>
          <p:cNvPr id="98" name="textbox 98"/>
          <p:cNvSpPr/>
          <p:nvPr/>
        </p:nvSpPr>
        <p:spPr>
          <a:xfrm>
            <a:off x="619124" y="4857750"/>
            <a:ext cx="10191750" cy="819150"/>
          </a:xfrm>
          <a:prstGeom prst="rect">
            <a:avLst/>
          </a:prstGeom>
          <a:solidFill>
            <a:srgbClr val="C3C2F0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15925" algn="l" rtl="0" eaLnBrk="0">
              <a:lnSpc>
                <a:spcPts val="2300"/>
              </a:lnSpc>
              <a:spcBef>
                <a:spcPts val="5"/>
              </a:spcBef>
              <a:tabLst>
                <a:tab pos="65341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Both types work togethe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 — guests notice everything!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0" name="picture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841623" y="5157341"/>
            <a:ext cx="193774" cy="193774"/>
          </a:xfrm>
          <a:prstGeom prst="rect">
            <a:avLst/>
          </a:prstGeom>
        </p:spPr>
      </p:pic>
      <p:sp>
        <p:nvSpPr>
          <p:cNvPr id="102" name="textbox 102"/>
          <p:cNvSpPr/>
          <p:nvPr/>
        </p:nvSpPr>
        <p:spPr>
          <a:xfrm>
            <a:off x="620304" y="825123"/>
            <a:ext cx="9577705" cy="698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4800" kern="0" spc="4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Two Types of</a:t>
            </a:r>
            <a:r>
              <a:rPr sz="4800" kern="0" spc="-1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4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picture 1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106" name="textbox 106"/>
          <p:cNvSpPr/>
          <p:nvPr/>
        </p:nvSpPr>
        <p:spPr>
          <a:xfrm>
            <a:off x="4919411" y="1216037"/>
            <a:ext cx="5854065" cy="9442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ct val="71000"/>
              </a:lnSpc>
            </a:pPr>
            <a:r>
              <a:rPr sz="3400" kern="0" spc="3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3400" kern="0" spc="3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 Is a Core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4345"/>
              </a:lnSpc>
            </a:pPr>
            <a:r>
              <a:rPr sz="3400" kern="0" spc="2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Skill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8" name="textbox 108"/>
          <p:cNvSpPr/>
          <p:nvPr/>
        </p:nvSpPr>
        <p:spPr>
          <a:xfrm>
            <a:off x="4905375" y="3343275"/>
            <a:ext cx="5905500" cy="62865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1135" algn="l" rtl="0" eaLnBrk="0">
              <a:lnSpc>
                <a:spcPct val="94000"/>
              </a:lnSpc>
              <a:spcBef>
                <a:spcPts val="0"/>
              </a:spcBef>
            </a:pP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 Meaningful Experiences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0" name="textbox 110"/>
          <p:cNvSpPr/>
          <p:nvPr/>
        </p:nvSpPr>
        <p:spPr>
          <a:xfrm>
            <a:off x="5162841" y="4384585"/>
            <a:ext cx="5512435" cy="7194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7780" algn="l" rtl="0" eaLnBrk="0">
              <a:lnSpc>
                <a:spcPct val="136000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It's not</a:t>
            </a:r>
            <a:r>
              <a:rPr sz="1700" kern="0" spc="-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what y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ou say — it's how you make</a:t>
            </a: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people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2" name="textbox 112"/>
          <p:cNvSpPr/>
          <p:nvPr/>
        </p:nvSpPr>
        <p:spPr>
          <a:xfrm>
            <a:off x="4905375" y="2533650"/>
            <a:ext cx="2867025" cy="62865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6055" algn="l" rtl="0" eaLnBrk="0">
              <a:lnSpc>
                <a:spcPct val="75000"/>
              </a:lnSpc>
              <a:spcBef>
                <a:spcPts val="5"/>
              </a:spcBef>
            </a:pP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Trust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4" name="textbox 114"/>
          <p:cNvSpPr/>
          <p:nvPr/>
        </p:nvSpPr>
        <p:spPr>
          <a:xfrm>
            <a:off x="7943850" y="2533650"/>
            <a:ext cx="2867025" cy="62865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ct val="93000"/>
              </a:lnSpc>
            </a:pPr>
            <a:r>
              <a:rPr sz="17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 Others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16" name="picture 1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905375" y="4171951"/>
            <a:ext cx="19050" cy="1104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1520</Words>
  <Application>WPS Presentation</Application>
  <PresentationFormat/>
  <Paragraphs>114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SimSun</vt:lpstr>
      <vt:lpstr>Wingdings</vt:lpstr>
      <vt:lpstr>Arial</vt:lpstr>
      <vt:lpstr>Segoe UI Symbol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2026-07-09T12:24:22Z</dcterms:created>
  <dcterms:modified xsi:type="dcterms:W3CDTF">2026-07-09T12:24:22Z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2026-07-09T20:23:40Z</vt:filetime>
  </property>
  <property fmtid="{D5CDD505-2E9C-101B-9397-08002B2CF9AE}" pid="4" name="ICV">
    <vt:lpwstr>8FBD6A3733924DAB928CEB61C019CE1A_12</vt:lpwstr>
  </property>
  <property fmtid="{D5CDD505-2E9C-101B-9397-08002B2CF9AE}" pid="5" name="KSOProductBuildVer">
    <vt:lpwstr>1033-12.1.0.26880</vt:lpwstr>
  </property>
</Properties>
</file>