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1430000" cy="644017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1.jpeg"/><Relationship Id="rId1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38.png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42.png"/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1.png"/></Relationships>
</file>

<file path=ppt/slides/_rels/slide2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image" Target="../media/image5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8.jpeg"/><Relationship Id="rId1" Type="http://schemas.openxmlformats.org/officeDocument/2006/relationships/image" Target="../media/image57.png"/></Relationships>
</file>

<file path=ppt/slides/_rels/slide2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image" Target="../media/image59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72.png"/><Relationship Id="rId8" Type="http://schemas.openxmlformats.org/officeDocument/2006/relationships/image" Target="../media/image71.png"/><Relationship Id="rId7" Type="http://schemas.openxmlformats.org/officeDocument/2006/relationships/image" Target="../media/image70.png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74.png"/><Relationship Id="rId10" Type="http://schemas.openxmlformats.org/officeDocument/2006/relationships/image" Target="../media/image73.png"/><Relationship Id="rId1" Type="http://schemas.openxmlformats.org/officeDocument/2006/relationships/image" Target="../media/image6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5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image" Target="../media/image7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0.jpeg"/><Relationship Id="rId1" Type="http://schemas.openxmlformats.org/officeDocument/2006/relationships/image" Target="../media/image7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2.jpeg"/><Relationship Id="rId1" Type="http://schemas.openxmlformats.org/officeDocument/2006/relationships/image" Target="../media/image81.jpeg"/></Relationships>
</file>

<file path=ppt/slides/_rels/slide2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4" name="textbox 4"/>
          <p:cNvSpPr/>
          <p:nvPr/>
        </p:nvSpPr>
        <p:spPr>
          <a:xfrm>
            <a:off x="618273" y="1234698"/>
            <a:ext cx="5597525" cy="40176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ct val="76000"/>
              </a:lnSpc>
            </a:pPr>
            <a:r>
              <a:rPr sz="4800" kern="0" spc="2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8100" algn="l" rtl="0" eaLnBrk="0">
              <a:lnSpc>
                <a:spcPct val="69000"/>
              </a:lnSpc>
              <a:spcBef>
                <a:spcPts val="1825"/>
              </a:spcBef>
            </a:pPr>
            <a:r>
              <a:rPr sz="4800" kern="0" spc="5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</a:t>
            </a:r>
            <a:r>
              <a:rPr sz="4800" kern="0" spc="5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indent="6350" algn="l" rtl="0" eaLnBrk="0">
              <a:lnSpc>
                <a:spcPct val="113000"/>
              </a:lnSpc>
              <a:spcBef>
                <a:spcPts val="80"/>
              </a:spcBef>
            </a:pPr>
            <a:r>
              <a:rPr sz="4800" kern="0" spc="4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Hospitality an</a:t>
            </a:r>
            <a:r>
              <a:rPr sz="4800" kern="0" spc="3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</a:t>
            </a:r>
            <a:r>
              <a:rPr sz="4800" kern="0" spc="-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kern="0" spc="5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1840"/>
              </a:lnSpc>
              <a:spcBef>
                <a:spcPts val="395"/>
              </a:spcBef>
            </a:pPr>
            <a:r>
              <a:rPr sz="13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Course: H</a:t>
            </a: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ospitality and Tourism Business Communication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algn="l" rtl="0" eaLnBrk="0">
              <a:lnSpc>
                <a:spcPts val="3825"/>
              </a:lnSpc>
            </a:pPr>
            <a:r>
              <a:rPr sz="13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How we speak shapes every guest experience.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671195" y="958850"/>
            <a:ext cx="226949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Module 2</a:t>
            </a:r>
            <a:endParaRPr lang="en-PH" altLang="en-US" sz="1200"/>
          </a:p>
        </p:txBody>
      </p:sp>
      <p:sp>
        <p:nvSpPr>
          <p:cNvPr id="5" name="Text Box 4"/>
          <p:cNvSpPr txBox="1"/>
          <p:nvPr/>
        </p:nvSpPr>
        <p:spPr>
          <a:xfrm>
            <a:off x="618490" y="5482590"/>
            <a:ext cx="2269490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PH" altLang="en-US" sz="1200"/>
              <a:t>Prod. Alia Amor D. Uy, MBA</a:t>
            </a:r>
            <a:endParaRPr lang="en-PH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8" name="textbox 8"/>
          <p:cNvSpPr/>
          <p:nvPr/>
        </p:nvSpPr>
        <p:spPr>
          <a:xfrm>
            <a:off x="4905375" y="4133850"/>
            <a:ext cx="5905500" cy="110553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310" algn="l" rtl="0" eaLnBrk="0">
              <a:lnSpc>
                <a:spcPct val="92000"/>
              </a:lnSpc>
              <a:spcBef>
                <a:spcPts val="5"/>
              </a:spcBef>
            </a:pPr>
            <a:r>
              <a:rPr sz="1800" kern="0" spc="16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⭐</a:t>
            </a:r>
            <a:r>
              <a:rPr sz="1800" kern="0" spc="23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Qualit</a:t>
            </a: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9390" algn="l" rtl="0" eaLnBrk="0">
              <a:lnSpc>
                <a:spcPts val="3395"/>
              </a:lnSpc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Higher standards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0" name="textbox 10"/>
          <p:cNvSpPr/>
          <p:nvPr/>
        </p:nvSpPr>
        <p:spPr>
          <a:xfrm>
            <a:off x="4920297" y="1243062"/>
            <a:ext cx="4923790" cy="10712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3000"/>
              </a:lnSpc>
            </a:pPr>
            <a:r>
              <a:rPr sz="3400" kern="0" spc="3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and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5260"/>
              </a:lnSpc>
            </a:pPr>
            <a:r>
              <a:rPr sz="3400" kern="0" spc="3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Exper</a:t>
            </a:r>
            <a:r>
              <a:rPr sz="3400" kern="0" spc="3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ience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2" name="textbox 12"/>
          <p:cNvSpPr/>
          <p:nvPr/>
        </p:nvSpPr>
        <p:spPr>
          <a:xfrm>
            <a:off x="4905375" y="2581275"/>
            <a:ext cx="2867025" cy="13716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9390" indent="-1905" algn="l" rtl="0" eaLnBrk="0">
              <a:lnSpc>
                <a:spcPct val="167000"/>
              </a:lnSpc>
            </a:pPr>
            <a:r>
              <a:rPr sz="1700" kern="0" spc="1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</a:t>
            </a:r>
            <a:r>
              <a:rPr sz="1700" kern="0" spc="3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Satisfaction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</a:t>
            </a: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Happy guests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return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4" name="textbox 14"/>
          <p:cNvSpPr/>
          <p:nvPr/>
        </p:nvSpPr>
        <p:spPr>
          <a:xfrm>
            <a:off x="7943850" y="2581275"/>
            <a:ext cx="2867025" cy="13716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0025" algn="l" rtl="0" eaLnBrk="0">
              <a:lnSpc>
                <a:spcPct val="93000"/>
              </a:lnSpc>
              <a:spcBef>
                <a:spcPts val="5"/>
              </a:spcBef>
            </a:pPr>
            <a:r>
              <a:rPr sz="1300" kern="0" spc="14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300" kern="0" spc="2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Workplace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9865" algn="l" rtl="0" eaLnBrk="0">
              <a:lnSpc>
                <a:spcPct val="89000"/>
              </a:lnSpc>
              <a:spcBef>
                <a:spcPts val="15"/>
              </a:spcBef>
            </a:pPr>
            <a:r>
              <a:rPr sz="1700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Relations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1295" algn="l" rtl="0" eaLnBrk="0">
              <a:lnSpc>
                <a:spcPts val="2300"/>
              </a:lnSpc>
            </a:pP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Better teamwork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562100"/>
            <a:ext cx="5838825" cy="3314700"/>
          </a:xfrm>
          <a:prstGeom prst="rect">
            <a:avLst/>
          </a:prstGeom>
        </p:spPr>
      </p:pic>
      <p:sp>
        <p:nvSpPr>
          <p:cNvPr id="18" name="textbox 18"/>
          <p:cNvSpPr/>
          <p:nvPr/>
        </p:nvSpPr>
        <p:spPr>
          <a:xfrm>
            <a:off x="7489160" y="1108905"/>
            <a:ext cx="2621915" cy="35858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2000"/>
              </a:lnSpc>
            </a:pPr>
            <a:r>
              <a:rPr sz="3100" kern="0" spc="2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Guests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290" algn="l" rtl="0" eaLnBrk="0">
              <a:lnSpc>
                <a:spcPts val="4650"/>
              </a:lnSpc>
            </a:pPr>
            <a:r>
              <a:rPr sz="3100" kern="0" spc="2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Expect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055" algn="l" rtl="0" eaLnBrk="0">
              <a:lnSpc>
                <a:spcPct val="77000"/>
              </a:lnSpc>
              <a:spcBef>
                <a:spcPts val="1490"/>
              </a:spcBef>
              <a:tabLst>
                <a:tab pos="546735" algn="l"/>
              </a:tabLst>
            </a:pPr>
            <a:r>
              <a:rPr sz="15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Confidence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2925" algn="l" rtl="0" eaLnBrk="0">
              <a:lnSpc>
                <a:spcPts val="1655"/>
              </a:lnSpc>
              <a:spcBef>
                <a:spcPts val="370"/>
              </a:spcBef>
            </a:pPr>
            <a:r>
              <a:rPr sz="12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with assurance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055" algn="l" rtl="0" eaLnBrk="0">
              <a:lnSpc>
                <a:spcPct val="96000"/>
              </a:lnSpc>
              <a:spcBef>
                <a:spcPts val="450"/>
              </a:spcBef>
              <a:tabLst>
                <a:tab pos="546735" algn="l"/>
              </a:tabLst>
            </a:pPr>
            <a:r>
              <a:rPr sz="15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Clarity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9910" algn="l" rtl="0" eaLnBrk="0">
              <a:lnSpc>
                <a:spcPts val="1655"/>
              </a:lnSpc>
              <a:spcBef>
                <a:spcPts val="1280"/>
              </a:spcBef>
            </a:pPr>
            <a:r>
              <a:rPr sz="12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Easy to u</a:t>
            </a:r>
            <a:r>
              <a:rPr sz="12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nderstand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8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055" algn="l" rtl="0" eaLnBrk="0">
              <a:lnSpc>
                <a:spcPct val="92000"/>
              </a:lnSpc>
              <a:spcBef>
                <a:spcPts val="455"/>
              </a:spcBef>
              <a:tabLst>
                <a:tab pos="546735" algn="l"/>
              </a:tabLst>
            </a:pPr>
            <a:r>
              <a:rPr sz="15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Courtesy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4670" algn="l" rtl="0" eaLnBrk="0">
              <a:lnSpc>
                <a:spcPts val="2935"/>
              </a:lnSpc>
            </a:pPr>
            <a:r>
              <a:rPr sz="12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</a:t>
            </a:r>
            <a:r>
              <a:rPr sz="12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polite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0" name="pictur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4085005"/>
            <a:ext cx="239991" cy="206628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3161080"/>
            <a:ext cx="239991" cy="20662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62850" y="2246680"/>
            <a:ext cx="239991" cy="206629"/>
          </a:xfrm>
          <a:prstGeom prst="rect">
            <a:avLst/>
          </a:prstGeom>
        </p:spPr>
      </p:pic>
      <p:sp>
        <p:nvSpPr>
          <p:cNvPr id="26" name="textbox 26"/>
          <p:cNvSpPr/>
          <p:nvPr/>
        </p:nvSpPr>
        <p:spPr>
          <a:xfrm>
            <a:off x="7505700" y="4867275"/>
            <a:ext cx="3314700" cy="87693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40995" algn="l" rtl="0" eaLnBrk="0">
              <a:lnSpc>
                <a:spcPts val="1655"/>
              </a:lnSpc>
              <a:tabLst>
                <a:tab pos="518160" algn="l"/>
              </a:tabLst>
            </a:pPr>
            <a:r>
              <a:rPr sz="12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2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calm, respectful employ</a:t>
            </a:r>
            <a:r>
              <a:rPr sz="12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ee</a:t>
            </a:r>
            <a:r>
              <a:rPr sz="12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2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can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0700" algn="l" rtl="0" eaLnBrk="0">
              <a:lnSpc>
                <a:spcPts val="1655"/>
              </a:lnSpc>
              <a:spcBef>
                <a:spcPts val="220"/>
              </a:spcBef>
            </a:pPr>
            <a:r>
              <a:rPr sz="12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turn a complaint into loyalty.</a:t>
            </a: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8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687564" y="5105400"/>
            <a:ext cx="159398" cy="159396"/>
          </a:xfrm>
          <a:prstGeom prst="rect">
            <a:avLst/>
          </a:prstGeom>
        </p:spPr>
      </p:pic>
      <p:graphicFrame>
        <p:nvGraphicFramePr>
          <p:cNvPr id="30" name="table 30"/>
          <p:cNvGraphicFramePr>
            <a:graphicFrameLocks noGrp="1"/>
          </p:cNvGraphicFramePr>
          <p:nvPr/>
        </p:nvGraphicFramePr>
        <p:xfrm>
          <a:off x="7505700" y="695325"/>
          <a:ext cx="1123950" cy="314325"/>
        </p:xfrm>
        <a:graphic>
          <a:graphicData uri="http://schemas.openxmlformats.org/drawingml/2006/table">
            <a:tbl>
              <a:tblPr/>
              <a:tblGrid>
                <a:gridCol w="1123950"/>
              </a:tblGrid>
              <a:tr h="30480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15000"/>
                        </a:lnSpc>
                      </a:pPr>
                      <a:endParaRPr sz="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17475"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900" kern="0" spc="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KEY STANDARD</a:t>
                      </a: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9525" cap="flat" cmpd="sng" algn="ctr">
                      <a:solidFill>
                        <a:srgbClr val="403C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03C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03C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03CC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2"/>
          <p:cNvSpPr/>
          <p:nvPr/>
        </p:nvSpPr>
        <p:spPr>
          <a:xfrm>
            <a:off x="602150" y="947787"/>
            <a:ext cx="9389110" cy="15379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3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Verbal Communic</a:t>
            </a:r>
            <a:r>
              <a:rPr sz="3400" kern="0" spc="3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5560" algn="l" rtl="0" eaLnBrk="0">
              <a:lnSpc>
                <a:spcPct val="92000"/>
              </a:lnSpc>
              <a:spcBef>
                <a:spcPts val="5"/>
              </a:spcBef>
            </a:pPr>
            <a:r>
              <a:rPr sz="4800" kern="0" spc="3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Using spoken w</a:t>
            </a:r>
            <a:r>
              <a:rPr sz="4800" kern="0" spc="3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ords to deliver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4" name="textbox 34"/>
          <p:cNvSpPr/>
          <p:nvPr/>
        </p:nvSpPr>
        <p:spPr>
          <a:xfrm>
            <a:off x="622879" y="4192665"/>
            <a:ext cx="3048635" cy="7569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6000"/>
              </a:lnSpc>
            </a:pPr>
            <a:r>
              <a:rPr sz="20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Speaking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2300"/>
              </a:lnSpc>
              <a:spcBef>
                <a:spcPts val="0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Delivering information clearly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6" name="textbox 36"/>
          <p:cNvSpPr/>
          <p:nvPr/>
        </p:nvSpPr>
        <p:spPr>
          <a:xfrm>
            <a:off x="4089801" y="4199309"/>
            <a:ext cx="2858135" cy="7505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2000" kern="0" spc="2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Listening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0320" algn="l" rtl="0" eaLnBrk="0">
              <a:lnSpc>
                <a:spcPts val="2300"/>
              </a:lnSpc>
              <a:spcBef>
                <a:spcPts val="0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ing guest needs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8" name="textbox 38"/>
          <p:cNvSpPr/>
          <p:nvPr/>
        </p:nvSpPr>
        <p:spPr>
          <a:xfrm>
            <a:off x="7559513" y="4192665"/>
            <a:ext cx="2479675" cy="7569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algn="l" rtl="0" eaLnBrk="0">
              <a:lnSpc>
                <a:spcPct val="96000"/>
              </a:lnSpc>
            </a:pPr>
            <a:r>
              <a:rPr sz="2000" kern="0" spc="30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Informing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  <a:spcBef>
                <a:spcPts val="0"/>
              </a:spcBef>
            </a:pP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Sharing accurate details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0" name="textbox 40"/>
          <p:cNvSpPr/>
          <p:nvPr/>
        </p:nvSpPr>
        <p:spPr>
          <a:xfrm>
            <a:off x="2771037" y="5194210"/>
            <a:ext cx="5890260" cy="317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</a:pPr>
            <a:r>
              <a:rPr sz="17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 most common form of commu</a:t>
            </a: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nication in hospitality.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42" name="textbox 42"/>
          <p:cNvSpPr/>
          <p:nvPr/>
        </p:nvSpPr>
        <p:spPr>
          <a:xfrm>
            <a:off x="628862" y="2738399"/>
            <a:ext cx="2894965" cy="5410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0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0000"/>
              </a:lnSpc>
            </a:pPr>
            <a:r>
              <a:rPr sz="4800" kern="0" spc="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4" name="picture 4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553045" y="3515170"/>
            <a:ext cx="462529" cy="461068"/>
          </a:xfrm>
          <a:prstGeom prst="rect">
            <a:avLst/>
          </a:prstGeom>
        </p:spPr>
      </p:pic>
      <p:pic>
        <p:nvPicPr>
          <p:cNvPr id="46" name="picture 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107846" y="3514439"/>
            <a:ext cx="399672" cy="462528"/>
          </a:xfrm>
          <a:prstGeom prst="rect">
            <a:avLst/>
          </a:prstGeom>
        </p:spPr>
      </p:pic>
      <p:pic>
        <p:nvPicPr>
          <p:cNvPr id="48" name="picture 4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9313" y="3570153"/>
            <a:ext cx="462531" cy="35110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52" name="rect 52"/>
          <p:cNvSpPr/>
          <p:nvPr/>
        </p:nvSpPr>
        <p:spPr>
          <a:xfrm>
            <a:off x="4905375" y="4743450"/>
            <a:ext cx="5905500" cy="1104901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4" name="rect 54"/>
          <p:cNvSpPr/>
          <p:nvPr/>
        </p:nvSpPr>
        <p:spPr>
          <a:xfrm>
            <a:off x="4905375" y="1162049"/>
            <a:ext cx="5905500" cy="109537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6" name="rect 56"/>
          <p:cNvSpPr/>
          <p:nvPr/>
        </p:nvSpPr>
        <p:spPr>
          <a:xfrm>
            <a:off x="4905375" y="2352675"/>
            <a:ext cx="5905500" cy="109537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58" name="rect 58"/>
          <p:cNvSpPr/>
          <p:nvPr/>
        </p:nvSpPr>
        <p:spPr>
          <a:xfrm>
            <a:off x="4905375" y="3552825"/>
            <a:ext cx="5905500" cy="109537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60" name="textbox 60"/>
          <p:cNvSpPr/>
          <p:nvPr/>
        </p:nvSpPr>
        <p:spPr>
          <a:xfrm>
            <a:off x="4890396" y="621960"/>
            <a:ext cx="4258310" cy="3917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2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2600" kern="0" spc="2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</a:t>
            </a:r>
            <a:r>
              <a:rPr sz="2600" kern="0" spc="-1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600" kern="0" spc="2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Verbal Skills Matter</a:t>
            </a:r>
            <a:endParaRPr sz="2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2" name="textbox 62"/>
          <p:cNvSpPr/>
          <p:nvPr/>
        </p:nvSpPr>
        <p:spPr>
          <a:xfrm>
            <a:off x="5023964" y="3002040"/>
            <a:ext cx="3401059" cy="3155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</a:pPr>
            <a:r>
              <a:rPr sz="2000" kern="0" spc="2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Workplace Coor</a:t>
            </a:r>
            <a:r>
              <a:rPr sz="2000" kern="0" spc="2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dination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4" name="textbox 64"/>
          <p:cNvSpPr/>
          <p:nvPr/>
        </p:nvSpPr>
        <p:spPr>
          <a:xfrm>
            <a:off x="5042035" y="5392817"/>
            <a:ext cx="2108200" cy="3181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6000"/>
              </a:lnSpc>
            </a:pPr>
            <a:r>
              <a:rPr sz="2000" kern="0" spc="19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Service Quality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6" name="textbox 66"/>
          <p:cNvSpPr/>
          <p:nvPr/>
        </p:nvSpPr>
        <p:spPr>
          <a:xfrm>
            <a:off x="5042566" y="1801890"/>
            <a:ext cx="2445385" cy="2597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20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Sati</a:t>
            </a:r>
            <a:r>
              <a:rPr sz="20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sfaction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68" name="textbox 68"/>
          <p:cNvSpPr/>
          <p:nvPr/>
        </p:nvSpPr>
        <p:spPr>
          <a:xfrm>
            <a:off x="5036720" y="4192665"/>
            <a:ext cx="1540510" cy="2565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2000" kern="0" spc="2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</a:t>
            </a:r>
            <a:r>
              <a:rPr sz="20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000" kern="0" spc="2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Trust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70" name="picture 7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038725" y="1295400"/>
            <a:ext cx="400050" cy="400050"/>
          </a:xfrm>
          <a:prstGeom prst="rect">
            <a:avLst/>
          </a:prstGeom>
        </p:spPr>
      </p:pic>
      <p:pic>
        <p:nvPicPr>
          <p:cNvPr id="72" name="picture 7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038725" y="2486025"/>
            <a:ext cx="400050" cy="400050"/>
          </a:xfrm>
          <a:prstGeom prst="rect">
            <a:avLst/>
          </a:prstGeom>
        </p:spPr>
      </p:pic>
      <p:pic>
        <p:nvPicPr>
          <p:cNvPr id="74" name="picture 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5038725" y="3686175"/>
            <a:ext cx="400050" cy="400050"/>
          </a:xfrm>
          <a:prstGeom prst="rect">
            <a:avLst/>
          </a:prstGeom>
        </p:spPr>
      </p:pic>
      <p:pic>
        <p:nvPicPr>
          <p:cNvPr id="76" name="picture 7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5038725" y="4876801"/>
            <a:ext cx="400050" cy="4000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304925" y="1133474"/>
            <a:ext cx="1914525" cy="1914525"/>
          </a:xfrm>
          <a:prstGeom prst="rect">
            <a:avLst/>
          </a:prstGeom>
        </p:spPr>
      </p:pic>
      <p:pic>
        <p:nvPicPr>
          <p:cNvPr id="80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210550" y="1133474"/>
            <a:ext cx="1914525" cy="1914525"/>
          </a:xfrm>
          <a:prstGeom prst="rect">
            <a:avLst/>
          </a:prstGeom>
        </p:spPr>
      </p:pic>
      <p:pic>
        <p:nvPicPr>
          <p:cNvPr id="82" name="picture 8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762500" y="1133474"/>
            <a:ext cx="1905000" cy="1914525"/>
          </a:xfrm>
          <a:prstGeom prst="rect">
            <a:avLst/>
          </a:prstGeom>
        </p:spPr>
      </p:pic>
      <p:pic>
        <p:nvPicPr>
          <p:cNvPr id="84" name="picture 8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762500" y="3648076"/>
            <a:ext cx="1905000" cy="1914525"/>
          </a:xfrm>
          <a:prstGeom prst="rect">
            <a:avLst/>
          </a:prstGeom>
        </p:spPr>
      </p:pic>
      <p:sp>
        <p:nvSpPr>
          <p:cNvPr id="86" name="textbox 86"/>
          <p:cNvSpPr/>
          <p:nvPr/>
        </p:nvSpPr>
        <p:spPr>
          <a:xfrm>
            <a:off x="584686" y="517407"/>
            <a:ext cx="7475855" cy="3384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2700" kern="0" spc="2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When Do</a:t>
            </a:r>
            <a:r>
              <a:rPr sz="2700" kern="0" spc="-1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kern="0" spc="2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 Use</a:t>
            </a:r>
            <a:r>
              <a:rPr sz="2700" kern="0" spc="-1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kern="0" spc="2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Verbal Commu</a:t>
            </a:r>
            <a:r>
              <a:rPr sz="2700" kern="0" spc="2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nication?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88" name="textbox 88"/>
          <p:cNvSpPr/>
          <p:nvPr/>
        </p:nvSpPr>
        <p:spPr>
          <a:xfrm>
            <a:off x="8076287" y="3185756"/>
            <a:ext cx="2183130" cy="2527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16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Workplace Meetings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0" name="textbox 90"/>
          <p:cNvSpPr/>
          <p:nvPr/>
        </p:nvSpPr>
        <p:spPr>
          <a:xfrm>
            <a:off x="4687781" y="5709883"/>
            <a:ext cx="2063750" cy="2527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16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Handling C</a:t>
            </a:r>
            <a:r>
              <a:rPr sz="16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oncerns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2" name="textbox 92"/>
          <p:cNvSpPr/>
          <p:nvPr/>
        </p:nvSpPr>
        <p:spPr>
          <a:xfrm>
            <a:off x="1262190" y="3185756"/>
            <a:ext cx="1996440" cy="25273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16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Welcoming Guests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94" name="textbox 94"/>
          <p:cNvSpPr/>
          <p:nvPr/>
        </p:nvSpPr>
        <p:spPr>
          <a:xfrm>
            <a:off x="4577315" y="3185756"/>
            <a:ext cx="2279650" cy="2108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16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Tourism Information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picture 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943600" y="781050"/>
            <a:ext cx="4876800" cy="4876800"/>
          </a:xfrm>
          <a:prstGeom prst="rect">
            <a:avLst/>
          </a:prstGeom>
        </p:spPr>
      </p:pic>
      <p:graphicFrame>
        <p:nvGraphicFramePr>
          <p:cNvPr id="98" name="table 98"/>
          <p:cNvGraphicFramePr>
            <a:graphicFrameLocks noGrp="1"/>
          </p:cNvGraphicFramePr>
          <p:nvPr/>
        </p:nvGraphicFramePr>
        <p:xfrm>
          <a:off x="6112129" y="1300265"/>
          <a:ext cx="4282440" cy="3599180"/>
        </p:xfrm>
        <a:graphic>
          <a:graphicData uri="http://schemas.openxmlformats.org/drawingml/2006/table">
            <a:tbl>
              <a:tblPr/>
              <a:tblGrid>
                <a:gridCol w="2423160"/>
                <a:gridCol w="1859280"/>
              </a:tblGrid>
              <a:tr h="359918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00000"/>
                        </a:lnSpc>
                      </a:pPr>
                      <a:endParaRPr sz="8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76000"/>
                        </a:lnSpc>
                        <a:spcBef>
                          <a:spcPts val="5"/>
                        </a:spcBef>
                      </a:pPr>
                      <a:r>
                        <a:rPr sz="1400" b="1" kern="0" spc="13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Clear Communication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45465" algn="l" rtl="0" eaLnBrk="0">
                        <a:lnSpc>
                          <a:spcPct val="94000"/>
                        </a:lnSpc>
                        <a:spcBef>
                          <a:spcPts val="335"/>
                        </a:spcBef>
                      </a:pPr>
                      <a:r>
                        <a:rPr sz="1100" b="1" kern="0" spc="8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Understanding</a:t>
                      </a:r>
                      <a:endParaRPr sz="1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76910" algn="l" rtl="0" eaLnBrk="0">
                        <a:lnSpc>
                          <a:spcPct val="77000"/>
                        </a:lnSpc>
                        <a:spcBef>
                          <a:spcPts val="275"/>
                        </a:spcBef>
                      </a:pPr>
                      <a:r>
                        <a:rPr sz="900" b="1" kern="0" spc="6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Satisfaction</a:t>
                      </a: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8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7000"/>
                        </a:lnSpc>
                      </a:pPr>
                      <a:endParaRPr sz="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764540" algn="l" rtl="0" eaLnBrk="0">
                        <a:lnSpc>
                          <a:spcPct val="94000"/>
                        </a:lnSpc>
                        <a:spcBef>
                          <a:spcPts val="0"/>
                        </a:spcBef>
                      </a:pPr>
                      <a:r>
                        <a:rPr sz="1000" b="1" kern="0" spc="10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Efficiency</a:t>
                      </a: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682625" algn="l" rtl="0" eaLnBrk="0">
                        <a:lnSpc>
                          <a:spcPct val="76000"/>
                        </a:lnSpc>
                      </a:pPr>
                      <a:r>
                        <a:rPr sz="1400" b="1" kern="0" spc="11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Unclear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r" rtl="0" eaLnBrk="0">
                        <a:lnSpc>
                          <a:spcPct val="76000"/>
                        </a:lnSpc>
                        <a:spcBef>
                          <a:spcPts val="495"/>
                        </a:spcBef>
                      </a:pPr>
                      <a:r>
                        <a:rPr sz="1400" b="1" kern="0" spc="15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Communicatio</a:t>
                      </a:r>
                      <a:r>
                        <a:rPr sz="1400" b="1" kern="0" spc="14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</a:t>
                      </a:r>
                      <a:endParaRPr sz="1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685165" algn="l" rtl="0" eaLnBrk="0">
                        <a:lnSpc>
                          <a:spcPct val="76000"/>
                        </a:lnSpc>
                        <a:spcBef>
                          <a:spcPts val="310"/>
                        </a:spcBef>
                      </a:pPr>
                      <a:r>
                        <a:rPr sz="1000" b="1" kern="0" spc="8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Confusion</a:t>
                      </a: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455930" algn="l" rtl="0" eaLnBrk="0">
                        <a:lnSpc>
                          <a:spcPct val="98000"/>
                        </a:lnSpc>
                        <a:spcBef>
                          <a:spcPts val="310"/>
                        </a:spcBef>
                      </a:pPr>
                      <a:r>
                        <a:rPr sz="1000" b="1" kern="0" spc="11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Misundersta</a:t>
                      </a:r>
                      <a:r>
                        <a:rPr sz="1000" b="1" kern="0" spc="10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nding</a:t>
                      </a: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29000"/>
                        </a:lnSpc>
                      </a:pPr>
                      <a:endParaRPr sz="2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564515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1000" b="1" kern="0" spc="40" dirty="0">
                          <a:solidFill>
                            <a:srgbClr val="403CCF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Dissatisfaction</a:t>
                      </a: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56" marB="0" vert="horz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0" name="textbox 100"/>
          <p:cNvSpPr/>
          <p:nvPr/>
        </p:nvSpPr>
        <p:spPr>
          <a:xfrm>
            <a:off x="619867" y="1566912"/>
            <a:ext cx="4395470" cy="19342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" algn="l" rtl="0" eaLnBrk="0">
              <a:lnSpc>
                <a:spcPts val="7320"/>
              </a:lnSpc>
              <a:tabLst>
                <a:tab pos="3744595" algn="l"/>
              </a:tabLst>
            </a:pPr>
            <a:r>
              <a:rPr sz="10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8890" algn="l" rtl="0" eaLnBrk="0">
              <a:lnSpc>
                <a:spcPct val="129000"/>
              </a:lnSpc>
              <a:spcBef>
                <a:spcPts val="5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Messages must be </a:t>
            </a:r>
            <a:r>
              <a:rPr sz="17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r>
              <a:rPr sz="1700" b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asy to</a:t>
            </a:r>
            <a:r>
              <a:rPr sz="1700" b="1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understand 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complete, accurate, and direct.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02" name="picture 1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46746" y="1579612"/>
            <a:ext cx="3717866" cy="929892"/>
          </a:xfrm>
          <a:prstGeom prst="rect">
            <a:avLst/>
          </a:prstGeom>
        </p:spPr>
      </p:pic>
      <p:sp>
        <p:nvSpPr>
          <p:cNvPr id="104" name="textbox 104"/>
          <p:cNvSpPr/>
          <p:nvPr/>
        </p:nvSpPr>
        <p:spPr>
          <a:xfrm>
            <a:off x="619125" y="3714750"/>
            <a:ext cx="4876800" cy="1181100"/>
          </a:xfrm>
          <a:prstGeom prst="rect">
            <a:avLst/>
          </a:prstGeom>
          <a:solidFill>
            <a:srgbClr val="FCF2B5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9895" algn="l" rtl="0" eaLnBrk="0">
              <a:lnSpc>
                <a:spcPts val="2300"/>
              </a:lnSpc>
              <a:spcBef>
                <a:spcPts val="5"/>
              </a:spcBef>
              <a:tabLst>
                <a:tab pos="651510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Unclear messages caus</a:t>
            </a:r>
            <a:r>
              <a:rPr sz="1700" kern="0" spc="3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confusion,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4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43890" algn="l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delays, a</a:t>
            </a:r>
            <a:r>
              <a:rPr sz="1700" kern="0" spc="4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 unhappy guests.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06" name="picture 10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827782" y="4014342"/>
            <a:ext cx="221456" cy="19377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rect 108"/>
          <p:cNvSpPr/>
          <p:nvPr/>
        </p:nvSpPr>
        <p:spPr>
          <a:xfrm>
            <a:off x="619124" y="2466975"/>
            <a:ext cx="10191750" cy="206692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10" name="textbox 110"/>
          <p:cNvSpPr/>
          <p:nvPr/>
        </p:nvSpPr>
        <p:spPr>
          <a:xfrm>
            <a:off x="5892914" y="2639806"/>
            <a:ext cx="4678680" cy="16929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035" algn="l" rtl="0" eaLnBrk="0">
              <a:lnSpc>
                <a:spcPts val="3285"/>
              </a:lnSpc>
            </a:pPr>
            <a:r>
              <a:rPr sz="2700" kern="0" spc="26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✅</a:t>
            </a:r>
            <a:r>
              <a:rPr sz="2700" kern="0" spc="35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2700" kern="0" spc="2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Better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0165" indent="-8890" algn="l" rtl="0" eaLnBrk="0">
              <a:lnSpc>
                <a:spcPct val="136000"/>
              </a:lnSpc>
              <a:spcBef>
                <a:spcPts val="1065"/>
              </a:spcBef>
            </a:pPr>
            <a:r>
              <a:rPr sz="1700" i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"Your</a:t>
            </a:r>
            <a:r>
              <a:rPr sz="1700" i="1" kern="0" spc="2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 will</a:t>
            </a:r>
            <a:r>
              <a:rPr sz="1700" i="1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</a:t>
            </a:r>
            <a:r>
              <a:rPr sz="1700" i="1" kern="0" spc="20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ready</a:t>
            </a:r>
            <a:r>
              <a:rPr sz="1700" i="1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</a:t>
            </a:r>
            <a:r>
              <a:rPr sz="1700" i="1" kern="0" spc="2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approximately</a:t>
            </a:r>
            <a:r>
              <a:rPr sz="1700" i="1" kern="0" spc="3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15</a:t>
            </a:r>
            <a:r>
              <a:rPr sz="1700" i="1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minutes</a:t>
            </a:r>
            <a:r>
              <a:rPr sz="1700" i="1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r>
              <a:rPr sz="1700" i="1" kern="0" spc="-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7000"/>
              </a:lnSpc>
              <a:spcBef>
                <a:spcPts val="0"/>
              </a:spcBef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Clear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· 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Specific</a:t>
            </a:r>
            <a:r>
              <a:rPr sz="1700" kern="0" spc="10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12" name="textbox 112"/>
          <p:cNvSpPr/>
          <p:nvPr/>
        </p:nvSpPr>
        <p:spPr>
          <a:xfrm>
            <a:off x="784572" y="2639806"/>
            <a:ext cx="3609975" cy="13315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465" algn="l" rtl="0" eaLnBrk="0">
              <a:lnSpc>
                <a:spcPts val="3285"/>
              </a:lnSpc>
            </a:pPr>
            <a:r>
              <a:rPr sz="2700" kern="0" spc="26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❌</a:t>
            </a:r>
            <a:r>
              <a:rPr sz="2700" kern="0" spc="43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2700" kern="0" spc="2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Poor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705" algn="l" rtl="0" eaLnBrk="0">
              <a:lnSpc>
                <a:spcPts val="2300"/>
              </a:lnSpc>
              <a:spcBef>
                <a:spcPts val="1150"/>
              </a:spcBef>
            </a:pP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"Maybe</a:t>
            </a:r>
            <a:r>
              <a:rPr sz="1700" i="1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the</a:t>
            </a:r>
            <a:r>
              <a:rPr sz="1700" i="1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room</a:t>
            </a:r>
            <a:r>
              <a:rPr sz="1700" i="1" kern="0" spc="2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isn't</a:t>
            </a:r>
            <a:r>
              <a:rPr sz="1700" i="1" kern="0" spc="2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ready yet.</a:t>
            </a:r>
            <a:r>
              <a:rPr sz="1700" i="1" kern="0" spc="-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i="1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3545"/>
              </a:lnSpc>
            </a:pP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Vague · Confusing</a:t>
            </a:r>
            <a:r>
              <a:rPr sz="1700" kern="0" spc="10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Unprofession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14" name="textbox 114"/>
          <p:cNvSpPr/>
          <p:nvPr/>
        </p:nvSpPr>
        <p:spPr>
          <a:xfrm>
            <a:off x="644145" y="1406148"/>
            <a:ext cx="5125720" cy="698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4800" kern="0" spc="4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Clarity in</a:t>
            </a:r>
            <a:r>
              <a:rPr sz="4800" kern="0" spc="-1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kern="0" spc="4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Action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16" name="textbox 116"/>
          <p:cNvSpPr/>
          <p:nvPr/>
        </p:nvSpPr>
        <p:spPr>
          <a:xfrm>
            <a:off x="2559462" y="4746535"/>
            <a:ext cx="6317615" cy="317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One small change — a completely different guest experience.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picture 11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120" name="textbox 120"/>
          <p:cNvSpPr/>
          <p:nvPr/>
        </p:nvSpPr>
        <p:spPr>
          <a:xfrm>
            <a:off x="607466" y="1135681"/>
            <a:ext cx="5363845" cy="24091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8895" algn="l" rtl="0" eaLnBrk="0">
              <a:lnSpc>
                <a:spcPct val="90000"/>
              </a:lnSpc>
            </a:pPr>
            <a:r>
              <a:rPr sz="4800" kern="0" spc="3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Courtesy in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8895" algn="l" rtl="0" eaLnBrk="0">
              <a:lnSpc>
                <a:spcPct val="76000"/>
              </a:lnSpc>
              <a:spcBef>
                <a:spcPts val="805"/>
              </a:spcBef>
            </a:pPr>
            <a:r>
              <a:rPr sz="4800" kern="0" spc="5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</a:t>
            </a:r>
            <a:r>
              <a:rPr sz="4800" kern="0" spc="5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845" indent="-17145" algn="l" rtl="0" eaLnBrk="0">
              <a:lnSpc>
                <a:spcPct val="128000"/>
              </a:lnSpc>
              <a:spcBef>
                <a:spcPts val="0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 communicate with </a:t>
            </a:r>
            <a:r>
              <a:rPr sz="1700" b="1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kindness, patience,</a:t>
            </a:r>
            <a:r>
              <a:rPr sz="17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and</a:t>
            </a:r>
            <a:r>
              <a:rPr sz="1700" b="1" kern="0" spc="-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b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professionalism.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22" name="table 122"/>
          <p:cNvGraphicFramePr>
            <a:graphicFrameLocks noGrp="1"/>
          </p:cNvGraphicFramePr>
          <p:nvPr/>
        </p:nvGraphicFramePr>
        <p:xfrm>
          <a:off x="619125" y="4657725"/>
          <a:ext cx="5905500" cy="723900"/>
        </p:xfrm>
        <a:graphic>
          <a:graphicData uri="http://schemas.openxmlformats.org/drawingml/2006/table">
            <a:tbl>
              <a:tblPr/>
              <a:tblGrid>
                <a:gridCol w="5905500"/>
              </a:tblGrid>
              <a:tr h="7048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010" algn="l" rtl="0" eaLnBrk="0">
                        <a:lnSpc>
                          <a:spcPct val="77000"/>
                        </a:lnSpc>
                        <a:spcBef>
                          <a:spcPts val="0"/>
                        </a:spcBef>
                      </a:pPr>
                      <a:r>
                        <a:rPr sz="2000" kern="0" spc="16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 Professi</a:t>
                      </a:r>
                      <a:r>
                        <a:rPr sz="2000" kern="0" spc="15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onal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4" name="table 124"/>
          <p:cNvGraphicFramePr>
            <a:graphicFrameLocks noGrp="1"/>
          </p:cNvGraphicFramePr>
          <p:nvPr/>
        </p:nvGraphicFramePr>
        <p:xfrm>
          <a:off x="619125" y="3752850"/>
          <a:ext cx="2867025" cy="733425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7143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010" algn="l" rtl="0" eaLnBrk="0">
                        <a:lnSpc>
                          <a:spcPct val="76000"/>
                        </a:lnSpc>
                        <a:spcBef>
                          <a:spcPts val="0"/>
                        </a:spcBef>
                      </a:pPr>
                      <a:r>
                        <a:rPr sz="2000" kern="0" spc="21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 Kind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26" name="table 126"/>
          <p:cNvGraphicFramePr>
            <a:graphicFrameLocks noGrp="1"/>
          </p:cNvGraphicFramePr>
          <p:nvPr/>
        </p:nvGraphicFramePr>
        <p:xfrm>
          <a:off x="3657600" y="3752850"/>
          <a:ext cx="2867025" cy="733425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7143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1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8915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2000" kern="0" spc="15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 Patient</a:t>
                      </a:r>
                      <a:endParaRPr sz="2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extbox 128"/>
          <p:cNvSpPr/>
          <p:nvPr/>
        </p:nvSpPr>
        <p:spPr>
          <a:xfrm>
            <a:off x="644145" y="1526206"/>
            <a:ext cx="9265920" cy="67754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9000"/>
              </a:lnSpc>
            </a:pPr>
            <a:r>
              <a:rPr sz="4800" kern="0" spc="2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Courteous Expressions to Us</a:t>
            </a:r>
            <a:r>
              <a:rPr sz="4800" kern="0" spc="2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pSp>
        <p:nvGrpSpPr>
          <p:cNvPr id="2" name="group 2"/>
          <p:cNvGrpSpPr/>
          <p:nvPr/>
        </p:nvGrpSpPr>
        <p:grpSpPr>
          <a:xfrm rot="21600000">
            <a:off x="619125" y="3590925"/>
            <a:ext cx="5006280" cy="843706"/>
            <a:chOff x="0" y="0"/>
            <a:chExt cx="5006280" cy="843706"/>
          </a:xfrm>
        </p:grpSpPr>
        <p:pic>
          <p:nvPicPr>
            <p:cNvPr id="130" name="picture 13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5006280" cy="843706"/>
            </a:xfrm>
            <a:prstGeom prst="rect">
              <a:avLst/>
            </a:prstGeom>
          </p:spPr>
        </p:pic>
        <p:sp>
          <p:nvSpPr>
            <p:cNvPr id="132" name="textbox 132"/>
            <p:cNvSpPr/>
            <p:nvPr/>
          </p:nvSpPr>
          <p:spPr>
            <a:xfrm>
              <a:off x="-12700" y="-12700"/>
              <a:ext cx="5031740" cy="87503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8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03835" algn="l" rtl="0" eaLnBrk="0">
                <a:lnSpc>
                  <a:spcPct val="75000"/>
                </a:lnSpc>
                <a:spcBef>
                  <a:spcPts val="5"/>
                </a:spcBef>
              </a:pPr>
              <a:r>
                <a:rPr sz="1700" kern="0" spc="11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"You're welc</a:t>
              </a:r>
              <a:r>
                <a:rPr sz="1700" kern="0" spc="10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ome."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4" name="group 4"/>
          <p:cNvGrpSpPr/>
          <p:nvPr/>
        </p:nvGrpSpPr>
        <p:grpSpPr>
          <a:xfrm rot="21600000">
            <a:off x="5800725" y="3590925"/>
            <a:ext cx="5006280" cy="843706"/>
            <a:chOff x="0" y="0"/>
            <a:chExt cx="5006280" cy="843706"/>
          </a:xfrm>
        </p:grpSpPr>
        <p:pic>
          <p:nvPicPr>
            <p:cNvPr id="134" name="picture 13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5006280" cy="843706"/>
            </a:xfrm>
            <a:prstGeom prst="rect">
              <a:avLst/>
            </a:prstGeom>
          </p:spPr>
        </p:pic>
        <p:sp>
          <p:nvSpPr>
            <p:cNvPr id="136" name="textbox 136"/>
            <p:cNvSpPr/>
            <p:nvPr/>
          </p:nvSpPr>
          <p:spPr>
            <a:xfrm>
              <a:off x="-12700" y="-12700"/>
              <a:ext cx="5031740" cy="87503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8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05740" algn="l" rtl="0" eaLnBrk="0">
                <a:lnSpc>
                  <a:spcPct val="75000"/>
                </a:lnSpc>
                <a:spcBef>
                  <a:spcPts val="5"/>
                </a:spcBef>
              </a:pPr>
              <a:r>
                <a:rPr sz="1700" kern="0" spc="8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"Excuse me."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6" name="group 6"/>
          <p:cNvGrpSpPr/>
          <p:nvPr/>
        </p:nvGrpSpPr>
        <p:grpSpPr>
          <a:xfrm rot="21600000">
            <a:off x="4076700" y="2571750"/>
            <a:ext cx="3278534" cy="843706"/>
            <a:chOff x="0" y="0"/>
            <a:chExt cx="3278534" cy="843706"/>
          </a:xfrm>
        </p:grpSpPr>
        <p:pic>
          <p:nvPicPr>
            <p:cNvPr id="138" name="picture 13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3278534" cy="843706"/>
            </a:xfrm>
            <a:prstGeom prst="rect">
              <a:avLst/>
            </a:prstGeom>
          </p:spPr>
        </p:pic>
        <p:sp>
          <p:nvSpPr>
            <p:cNvPr id="140" name="textbox 140"/>
            <p:cNvSpPr/>
            <p:nvPr/>
          </p:nvSpPr>
          <p:spPr>
            <a:xfrm>
              <a:off x="-12700" y="-12700"/>
              <a:ext cx="3304540" cy="869314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01930" algn="l" rtl="0" eaLnBrk="0">
                <a:lnSpc>
                  <a:spcPct val="94000"/>
                </a:lnSpc>
                <a:spcBef>
                  <a:spcPts val="5"/>
                </a:spcBef>
              </a:pPr>
              <a:r>
                <a:rPr sz="1700" kern="0" spc="8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"May I assist you?"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 rot="21600000">
            <a:off x="7534275" y="2571750"/>
            <a:ext cx="3278534" cy="843706"/>
            <a:chOff x="0" y="0"/>
            <a:chExt cx="3278534" cy="843706"/>
          </a:xfrm>
        </p:grpSpPr>
        <p:pic>
          <p:nvPicPr>
            <p:cNvPr id="142" name="picture 14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3278534" cy="843706"/>
            </a:xfrm>
            <a:prstGeom prst="rect">
              <a:avLst/>
            </a:prstGeom>
          </p:spPr>
        </p:pic>
        <p:sp>
          <p:nvSpPr>
            <p:cNvPr id="144" name="textbox 144"/>
            <p:cNvSpPr/>
            <p:nvPr/>
          </p:nvSpPr>
          <p:spPr>
            <a:xfrm>
              <a:off x="-12700" y="-12700"/>
              <a:ext cx="3304540" cy="869314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00025" algn="l" rtl="0" eaLnBrk="0">
                <a:lnSpc>
                  <a:spcPct val="94000"/>
                </a:lnSpc>
                <a:spcBef>
                  <a:spcPts val="5"/>
                </a:spcBef>
              </a:pPr>
              <a:r>
                <a:rPr sz="1700" kern="0" spc="15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"Thank</a:t>
              </a:r>
              <a:r>
                <a:rPr sz="1700" kern="0" spc="-5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700" kern="0" spc="15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you</a:t>
              </a:r>
              <a:r>
                <a:rPr sz="1700" kern="0" spc="14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."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10" name="group 10"/>
          <p:cNvGrpSpPr/>
          <p:nvPr/>
        </p:nvGrpSpPr>
        <p:grpSpPr>
          <a:xfrm rot="21600000">
            <a:off x="619125" y="2571750"/>
            <a:ext cx="3278385" cy="843706"/>
            <a:chOff x="0" y="0"/>
            <a:chExt cx="3278385" cy="843706"/>
          </a:xfrm>
        </p:grpSpPr>
        <p:pic>
          <p:nvPicPr>
            <p:cNvPr id="146" name="picture 14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0" y="0"/>
              <a:ext cx="3278385" cy="843706"/>
            </a:xfrm>
            <a:prstGeom prst="rect">
              <a:avLst/>
            </a:prstGeom>
          </p:spPr>
        </p:pic>
        <p:sp>
          <p:nvSpPr>
            <p:cNvPr id="148" name="textbox 148"/>
            <p:cNvSpPr/>
            <p:nvPr/>
          </p:nvSpPr>
          <p:spPr>
            <a:xfrm>
              <a:off x="-12700" y="-12700"/>
              <a:ext cx="3303905" cy="869314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4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203835" algn="l" rtl="0" eaLnBrk="0">
                <a:lnSpc>
                  <a:spcPct val="94000"/>
                </a:lnSpc>
                <a:spcBef>
                  <a:spcPts val="5"/>
                </a:spcBef>
              </a:pPr>
              <a:r>
                <a:rPr sz="1700" kern="0" spc="16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"Good morning."</a:t>
              </a:r>
              <a:endParaRPr sz="17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150" name="textbox 150"/>
          <p:cNvSpPr/>
          <p:nvPr/>
        </p:nvSpPr>
        <p:spPr>
          <a:xfrm>
            <a:off x="2677500" y="4637110"/>
            <a:ext cx="6086475" cy="32702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75"/>
              </a:lnSpc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Small words. Big impact. Guests fe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el </a:t>
            </a:r>
            <a:r>
              <a:rPr sz="1700" b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valued 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</a:t>
            </a:r>
            <a:r>
              <a:rPr sz="1700" b="1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welcome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picture 1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381125"/>
            <a:ext cx="6477000" cy="3676650"/>
          </a:xfrm>
          <a:prstGeom prst="rect">
            <a:avLst/>
          </a:prstGeom>
        </p:spPr>
      </p:pic>
      <p:sp>
        <p:nvSpPr>
          <p:cNvPr id="154" name="textbox 154"/>
          <p:cNvSpPr/>
          <p:nvPr/>
        </p:nvSpPr>
        <p:spPr>
          <a:xfrm>
            <a:off x="7521131" y="900162"/>
            <a:ext cx="3197860" cy="12465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ct val="76000"/>
              </a:lnSpc>
            </a:pPr>
            <a:r>
              <a:rPr sz="3400" kern="0" spc="3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 of</a:t>
            </a:r>
            <a:r>
              <a:rPr sz="3400" kern="0" spc="-4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3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Voice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6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5875" algn="l" rtl="0" eaLnBrk="0">
              <a:lnSpc>
                <a:spcPct val="132000"/>
              </a:lnSpc>
              <a:spcBef>
                <a:spcPts val="0"/>
              </a:spcBef>
            </a:pPr>
            <a:r>
              <a:rPr sz="1300" b="1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It's not</a:t>
            </a:r>
            <a:r>
              <a:rPr sz="1300" b="1" kern="0" spc="-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just what you say — it's how</a:t>
            </a:r>
            <a:r>
              <a:rPr sz="1300" b="1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 say</a:t>
            </a:r>
            <a:r>
              <a:rPr sz="1300" b="1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it.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156" name="table 156"/>
          <p:cNvGraphicFramePr>
            <a:graphicFrameLocks noGrp="1"/>
          </p:cNvGraphicFramePr>
          <p:nvPr/>
        </p:nvGraphicFramePr>
        <p:xfrm>
          <a:off x="7515225" y="2352675"/>
          <a:ext cx="3305175" cy="666750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5905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1305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1700" kern="0" spc="14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Pitch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58" name="table 158"/>
          <p:cNvGraphicFramePr>
            <a:graphicFrameLocks noGrp="1"/>
          </p:cNvGraphicFramePr>
          <p:nvPr/>
        </p:nvGraphicFramePr>
        <p:xfrm>
          <a:off x="7515225" y="3200400"/>
          <a:ext cx="3305175" cy="666750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5905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1305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1700" kern="0" spc="13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Friendliness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0" name="table 160"/>
          <p:cNvGraphicFramePr>
            <a:graphicFrameLocks noGrp="1"/>
          </p:cNvGraphicFramePr>
          <p:nvPr/>
        </p:nvGraphicFramePr>
        <p:xfrm>
          <a:off x="7515225" y="4048125"/>
          <a:ext cx="3305175" cy="666750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5905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0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81305" algn="l" rtl="0" eaLnBrk="0">
                        <a:lnSpc>
                          <a:spcPct val="74000"/>
                        </a:lnSpc>
                      </a:pPr>
                      <a:r>
                        <a:rPr sz="1700" kern="0" spc="21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Emotion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2" name="table 162"/>
          <p:cNvGraphicFramePr>
            <a:graphicFrameLocks noGrp="1"/>
          </p:cNvGraphicFramePr>
          <p:nvPr/>
        </p:nvGraphicFramePr>
        <p:xfrm>
          <a:off x="7515225" y="4895851"/>
          <a:ext cx="3305175" cy="666750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5937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70510" algn="l" rtl="0" eaLnBrk="0">
                        <a:lnSpc>
                          <a:spcPct val="75000"/>
                        </a:lnSpc>
                        <a:spcBef>
                          <a:spcPts val="5"/>
                        </a:spcBef>
                      </a:pPr>
                      <a:r>
                        <a:rPr sz="1700" kern="0" spc="18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Attitude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>
                      <a:noFill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3025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64" name="picture 1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515225" y="2352675"/>
            <a:ext cx="76200" cy="666750"/>
          </a:xfrm>
          <a:prstGeom prst="rect">
            <a:avLst/>
          </a:prstGeom>
        </p:spPr>
      </p:pic>
      <p:pic>
        <p:nvPicPr>
          <p:cNvPr id="166" name="picture 16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515225" y="3200400"/>
            <a:ext cx="76200" cy="666750"/>
          </a:xfrm>
          <a:prstGeom prst="rect">
            <a:avLst/>
          </a:prstGeom>
        </p:spPr>
      </p:pic>
      <p:pic>
        <p:nvPicPr>
          <p:cNvPr id="168" name="picture 16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515225" y="4048125"/>
            <a:ext cx="76200" cy="666750"/>
          </a:xfrm>
          <a:prstGeom prst="rect">
            <a:avLst/>
          </a:prstGeom>
        </p:spPr>
      </p:pic>
      <p:pic>
        <p:nvPicPr>
          <p:cNvPr id="170" name="picture 17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515225" y="4895851"/>
            <a:ext cx="76200" cy="6667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 172"/>
          <p:cNvSpPr/>
          <p:nvPr/>
        </p:nvSpPr>
        <p:spPr>
          <a:xfrm>
            <a:off x="619124" y="3019425"/>
            <a:ext cx="10191750" cy="14478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rtlCol="0"/>
          <a:lstStyle/>
          <a:p>
            <a:pPr algn="ctr"/>
            <a:endParaRPr lang="zh-CN" altLang="en-US"/>
          </a:p>
        </p:txBody>
      </p:sp>
      <p:sp>
        <p:nvSpPr>
          <p:cNvPr id="174" name="textbox 174"/>
          <p:cNvSpPr/>
          <p:nvPr/>
        </p:nvSpPr>
        <p:spPr>
          <a:xfrm>
            <a:off x="619124" y="4667250"/>
            <a:ext cx="10191750" cy="828675"/>
          </a:xfrm>
          <a:prstGeom prst="rect">
            <a:avLst/>
          </a:prstGeom>
          <a:solidFill>
            <a:srgbClr val="B6D6FC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6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29895" algn="l" rtl="0" eaLnBrk="0">
              <a:lnSpc>
                <a:spcPts val="2300"/>
              </a:lnSpc>
              <a:tabLst>
                <a:tab pos="643255" algn="l"/>
              </a:tabLst>
            </a:pPr>
            <a:r>
              <a:rPr sz="1700" kern="0" spc="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Same words. Different tone. Completely different e</a:t>
            </a:r>
            <a:r>
              <a:rPr sz="1700" kern="0" spc="5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xperience.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76" name="picture 17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827782" y="4953000"/>
            <a:ext cx="221456" cy="221456"/>
          </a:xfrm>
          <a:prstGeom prst="rect">
            <a:avLst/>
          </a:prstGeom>
        </p:spPr>
      </p:pic>
      <p:sp>
        <p:nvSpPr>
          <p:cNvPr id="178" name="textbox 178"/>
          <p:cNvSpPr/>
          <p:nvPr/>
        </p:nvSpPr>
        <p:spPr>
          <a:xfrm>
            <a:off x="620304" y="1006098"/>
            <a:ext cx="8096250" cy="698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2000"/>
              </a:lnSpc>
            </a:pPr>
            <a:r>
              <a:rPr sz="4800" kern="0" spc="3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Tone Changes </a:t>
            </a:r>
            <a:r>
              <a:rPr sz="4800" kern="0" spc="3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Everything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0" name="textbox 180"/>
          <p:cNvSpPr/>
          <p:nvPr/>
        </p:nvSpPr>
        <p:spPr>
          <a:xfrm>
            <a:off x="5882063" y="3191738"/>
            <a:ext cx="4595495" cy="11309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210" algn="l" rtl="0" eaLnBrk="0">
              <a:lnSpc>
                <a:spcPts val="2050"/>
              </a:lnSpc>
            </a:pPr>
            <a:r>
              <a:rPr sz="1700" kern="0" spc="18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● </a:t>
            </a:r>
            <a:r>
              <a:rPr sz="17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Impatient T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1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0795" algn="l" rtl="0" eaLnBrk="0">
              <a:lnSpc>
                <a:spcPct val="140000"/>
              </a:lnSpc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feels dismi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ssed — even with the same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2" name="textbox 182"/>
          <p:cNvSpPr/>
          <p:nvPr/>
        </p:nvSpPr>
        <p:spPr>
          <a:xfrm>
            <a:off x="798081" y="3191738"/>
            <a:ext cx="3484880" cy="7200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ts val="2120"/>
              </a:lnSpc>
            </a:pPr>
            <a:r>
              <a:rPr sz="1700" kern="0" spc="19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⑩</a:t>
            </a:r>
            <a:r>
              <a:rPr sz="1700" kern="0" spc="10" dirty="0">
                <a:solidFill>
                  <a:srgbClr val="000000">
                    <a:alpha val="100000"/>
                  </a:srgbClr>
                </a:solidFill>
                <a:latin typeface="Microsoft JhengHei" panose="020B0604030504040204" charset="-120"/>
                <a:ea typeface="Microsoft JhengHei" panose="020B0604030504040204" charset="-120"/>
                <a:cs typeface="Microsoft JhengHei" panose="020B0604030504040204" charset="-120"/>
              </a:rPr>
              <a:t> </a:t>
            </a:r>
            <a:r>
              <a:rPr sz="1700" kern="0" spc="19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Warm &amp; Calm Tone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  <a:spcBef>
                <a:spcPts val="0"/>
              </a:spcBef>
            </a:pP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feels respected an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 at ease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184" name="textbox 184"/>
          <p:cNvSpPr/>
          <p:nvPr/>
        </p:nvSpPr>
        <p:spPr>
          <a:xfrm>
            <a:off x="887890" y="2279560"/>
            <a:ext cx="2872105" cy="317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"Please wait f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 a moment."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86" name="picture 1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2066925"/>
            <a:ext cx="19050" cy="7524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picture 1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190" name="textbox 190"/>
          <p:cNvSpPr/>
          <p:nvPr/>
        </p:nvSpPr>
        <p:spPr>
          <a:xfrm>
            <a:off x="4781550" y="2162175"/>
            <a:ext cx="2990850" cy="2933700"/>
          </a:xfrm>
          <a:prstGeom prst="rect">
            <a:avLst/>
          </a:prstGeom>
          <a:solidFill>
            <a:srgbClr val="403CCF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7325" algn="l" rtl="0" eaLnBrk="0">
              <a:lnSpc>
                <a:spcPct val="94000"/>
              </a:lnSpc>
              <a:spcBef>
                <a:spcPts val="0"/>
              </a:spcBef>
            </a:pPr>
            <a:r>
              <a:rPr sz="1700" kern="0" spc="1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Confident employees</a:t>
            </a:r>
            <a:r>
              <a:rPr sz="1700" kern="0" spc="-31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…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5275" algn="l" rtl="0" eaLnBrk="0">
              <a:lnSpc>
                <a:spcPts val="2300"/>
              </a:lnSpc>
              <a:spcBef>
                <a:spcPts val="1625"/>
              </a:spcBef>
              <a:tabLst>
                <a:tab pos="539750" algn="l"/>
              </a:tabLst>
            </a:pP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clearly a</a:t>
            </a:r>
            <a:r>
              <a:rPr sz="1700" kern="0" spc="2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1020" algn="l" rtl="0" eaLnBrk="0">
              <a:lnSpc>
                <a:spcPts val="2775"/>
              </a:lnSpc>
            </a:pPr>
            <a:r>
              <a:rPr sz="17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directly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5275" algn="l" rtl="0" eaLnBrk="0">
              <a:lnSpc>
                <a:spcPts val="2300"/>
              </a:lnSpc>
              <a:spcBef>
                <a:spcPts val="1000"/>
              </a:spcBef>
              <a:tabLst>
                <a:tab pos="528320" algn="l"/>
              </a:tabLst>
            </a:pP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8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Answer without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7370" algn="l" rtl="0" eaLnBrk="0">
              <a:lnSpc>
                <a:spcPts val="2775"/>
              </a:lnSpc>
            </a:pPr>
            <a:r>
              <a:rPr sz="1700" kern="0" spc="6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hesitation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95275" algn="l" rtl="0" eaLnBrk="0">
              <a:lnSpc>
                <a:spcPct val="75000"/>
              </a:lnSpc>
              <a:spcBef>
                <a:spcPts val="1480"/>
              </a:spcBef>
              <a:tabLst>
                <a:tab pos="549910" algn="l"/>
              </a:tabLst>
            </a:pP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Reflect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47370" algn="l" rtl="0" eaLnBrk="0">
              <a:lnSpc>
                <a:spcPts val="2300"/>
              </a:lnSpc>
              <a:spcBef>
                <a:spcPts val="0"/>
              </a:spcBef>
            </a:pPr>
            <a:r>
              <a:rPr sz="1700" kern="0" spc="6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professionalism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192" name="picture 19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000625" y="4476750"/>
            <a:ext cx="76200" cy="76200"/>
          </a:xfrm>
          <a:prstGeom prst="rect">
            <a:avLst/>
          </a:prstGeom>
        </p:spPr>
      </p:pic>
      <p:pic>
        <p:nvPicPr>
          <p:cNvPr id="194" name="picture 19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000625" y="3705225"/>
            <a:ext cx="76200" cy="76200"/>
          </a:xfrm>
          <a:prstGeom prst="rect">
            <a:avLst/>
          </a:prstGeom>
        </p:spPr>
      </p:pic>
      <p:pic>
        <p:nvPicPr>
          <p:cNvPr id="196" name="picture 1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5000625" y="2933700"/>
            <a:ext cx="76200" cy="76200"/>
          </a:xfrm>
          <a:prstGeom prst="rect">
            <a:avLst/>
          </a:prstGeom>
        </p:spPr>
      </p:pic>
      <p:sp>
        <p:nvSpPr>
          <p:cNvPr id="198" name="textbox 198"/>
          <p:cNvSpPr/>
          <p:nvPr/>
        </p:nvSpPr>
        <p:spPr>
          <a:xfrm>
            <a:off x="8073710" y="2353533"/>
            <a:ext cx="2755265" cy="221742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722" rIns="0" bIns="0"/>
          <a:lstStyle/>
          <a:p>
            <a:pPr marL="12700" indent="10160" algn="l" rtl="0" eaLnBrk="0">
              <a:lnSpc>
                <a:spcPct val="92000"/>
              </a:lnSpc>
              <a:spcBef>
                <a:spcPts val="5"/>
              </a:spcBef>
            </a:pPr>
            <a:r>
              <a:rPr sz="1700" kern="0" spc="1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trust emplo</a:t>
            </a:r>
            <a:r>
              <a:rPr sz="1700" kern="0" spc="1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yees</a:t>
            </a:r>
            <a:r>
              <a:rPr sz="1700" kern="0" spc="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who</a:t>
            </a:r>
            <a:r>
              <a:rPr sz="1700" kern="0" spc="-3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…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6525" algn="l" rtl="0" eaLnBrk="0">
              <a:lnSpc>
                <a:spcPts val="2300"/>
              </a:lnSpc>
              <a:spcBef>
                <a:spcPts val="510"/>
              </a:spcBef>
              <a:tabLst>
                <a:tab pos="375285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Sound knowledgeable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6525" algn="l" rtl="0" eaLnBrk="0">
              <a:lnSpc>
                <a:spcPts val="2300"/>
              </a:lnSpc>
              <a:spcBef>
                <a:spcPts val="1000"/>
              </a:spcBef>
              <a:tabLst>
                <a:tab pos="38608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Project calm ass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urance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6525" algn="l" rtl="0" eaLnBrk="0">
              <a:lnSpc>
                <a:spcPts val="1280"/>
              </a:lnSpc>
              <a:spcBef>
                <a:spcPts val="1490"/>
              </a:spcBef>
              <a:tabLst>
                <a:tab pos="38608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Demonstrate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76555" algn="l" rtl="0" eaLnBrk="0">
              <a:lnSpc>
                <a:spcPts val="3175"/>
              </a:lnSpc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competence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00" name="picture 20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8134350" y="4038600"/>
            <a:ext cx="76200" cy="76200"/>
          </a:xfrm>
          <a:prstGeom prst="rect">
            <a:avLst/>
          </a:prstGeom>
        </p:spPr>
      </p:pic>
      <p:pic>
        <p:nvPicPr>
          <p:cNvPr id="202" name="picture 20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8134350" y="3629025"/>
            <a:ext cx="76200" cy="76200"/>
          </a:xfrm>
          <a:prstGeom prst="rect">
            <a:avLst/>
          </a:prstGeom>
        </p:spPr>
      </p:pic>
      <p:pic>
        <p:nvPicPr>
          <p:cNvPr id="204" name="picture 20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8134350" y="3209925"/>
            <a:ext cx="76200" cy="76200"/>
          </a:xfrm>
          <a:prstGeom prst="rect">
            <a:avLst/>
          </a:prstGeom>
        </p:spPr>
      </p:pic>
      <p:sp>
        <p:nvSpPr>
          <p:cNvPr id="206" name="textbox 206"/>
          <p:cNvSpPr/>
          <p:nvPr/>
        </p:nvSpPr>
        <p:spPr>
          <a:xfrm>
            <a:off x="4920297" y="1385937"/>
            <a:ext cx="5507355" cy="4197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3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Confidence Bu</a:t>
            </a:r>
            <a:r>
              <a:rPr sz="3400" kern="0" spc="3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ilds Trust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textbox 208"/>
          <p:cNvSpPr/>
          <p:nvPr/>
        </p:nvSpPr>
        <p:spPr>
          <a:xfrm>
            <a:off x="5806780" y="2782158"/>
            <a:ext cx="4051934" cy="177736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474980" algn="l" rtl="0" eaLnBrk="0">
              <a:lnSpc>
                <a:spcPct val="94000"/>
              </a:lnSpc>
              <a:tabLst>
                <a:tab pos="696595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Loyalt</a:t>
            </a: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96595" algn="l" rtl="0" eaLnBrk="0">
              <a:lnSpc>
                <a:spcPts val="2435"/>
              </a:lnSpc>
              <a:spcBef>
                <a:spcPts val="890"/>
              </a:spcBef>
            </a:pP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come</a:t>
            </a: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back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692785" algn="l" rtl="0" eaLnBrk="0">
              <a:lnSpc>
                <a:spcPct val="92000"/>
              </a:lnSpc>
              <a:spcBef>
                <a:spcPts val="520"/>
              </a:spcBef>
            </a:pP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Image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Strong organizationa</a:t>
            </a: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 reputation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10" name="picture 2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819480" y="2815993"/>
            <a:ext cx="462551" cy="335430"/>
          </a:xfrm>
          <a:prstGeom prst="rect">
            <a:avLst/>
          </a:prstGeom>
        </p:spPr>
      </p:pic>
      <p:sp>
        <p:nvSpPr>
          <p:cNvPr id="212" name="textbox 212"/>
          <p:cNvSpPr/>
          <p:nvPr/>
        </p:nvSpPr>
        <p:spPr>
          <a:xfrm>
            <a:off x="1280256" y="2787695"/>
            <a:ext cx="3630930" cy="17716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91000"/>
              </a:lnSpc>
            </a:pP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Happier Guest</a:t>
            </a: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algn="l" rtl="0" eaLnBrk="0">
              <a:lnSpc>
                <a:spcPts val="2300"/>
              </a:lnSpc>
              <a:spcBef>
                <a:spcPts val="1040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Higher sa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tisfaction scores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spcBef>
                <a:spcPts val="515"/>
              </a:spcBef>
            </a:pP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Better</a:t>
            </a:r>
            <a:r>
              <a:rPr sz="1700" kern="0" spc="-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Teamwork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1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5400" algn="l" rtl="0" eaLnBrk="0">
              <a:lnSpc>
                <a:spcPts val="2300"/>
              </a:lnSpc>
              <a:spcBef>
                <a:spcPts val="0"/>
              </a:spcBef>
            </a:pP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Fewer errors, </a:t>
            </a: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smoother operations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14" name="textbox 214"/>
          <p:cNvSpPr/>
          <p:nvPr/>
        </p:nvSpPr>
        <p:spPr>
          <a:xfrm>
            <a:off x="624300" y="1890762"/>
            <a:ext cx="9542145" cy="5137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3400" kern="0" spc="3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Benefits of</a:t>
            </a:r>
            <a:r>
              <a:rPr sz="3400" kern="0" spc="-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3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Strong</a:t>
            </a:r>
            <a:r>
              <a:rPr sz="3400" kern="0" spc="-2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3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Ver</a:t>
            </a:r>
            <a:r>
              <a:rPr sz="3400" kern="0" spc="3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bal Communication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16" name="picture 2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819484" y="3842877"/>
            <a:ext cx="462546" cy="453356"/>
          </a:xfrm>
          <a:prstGeom prst="rect">
            <a:avLst/>
          </a:prstGeom>
        </p:spPr>
      </p:pic>
      <p:pic>
        <p:nvPicPr>
          <p:cNvPr id="218" name="picture 2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09334" y="3904730"/>
            <a:ext cx="462493" cy="329650"/>
          </a:xfrm>
          <a:prstGeom prst="rect">
            <a:avLst/>
          </a:prstGeom>
        </p:spPr>
      </p:pic>
      <p:pic>
        <p:nvPicPr>
          <p:cNvPr id="220" name="picture 2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03785" y="2752445"/>
            <a:ext cx="273591" cy="462521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2"/>
          <p:cNvGrpSpPr/>
          <p:nvPr/>
        </p:nvGrpSpPr>
        <p:grpSpPr>
          <a:xfrm rot="21600000">
            <a:off x="619125" y="2543175"/>
            <a:ext cx="10191750" cy="2647951"/>
            <a:chOff x="0" y="0"/>
            <a:chExt cx="10191750" cy="2647951"/>
          </a:xfrm>
        </p:grpSpPr>
        <p:pic>
          <p:nvPicPr>
            <p:cNvPr id="222" name="picture 222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 rot="21600000">
              <a:off x="0" y="0"/>
              <a:ext cx="10191750" cy="2647951"/>
            </a:xfrm>
            <a:prstGeom prst="rect">
              <a:avLst/>
            </a:prstGeom>
          </p:spPr>
        </p:pic>
        <p:sp>
          <p:nvSpPr>
            <p:cNvPr id="224" name="textbox 224"/>
            <p:cNvSpPr/>
            <p:nvPr/>
          </p:nvSpPr>
          <p:spPr>
            <a:xfrm>
              <a:off x="196455" y="716040"/>
              <a:ext cx="8565515" cy="31813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83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96000"/>
                </a:lnSpc>
              </a:pPr>
              <a:r>
                <a:rPr sz="2000" kern="0" spc="14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Posture</a:t>
              </a:r>
              <a:r>
                <a:rPr sz="2000" kern="0" spc="1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                         </a:t>
              </a:r>
              <a:r>
                <a:rPr sz="2000" kern="0" spc="14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Facial Expressions            Eye Contact</a:t>
              </a:r>
              <a:endParaRPr sz="2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226" name="textbox 226"/>
            <p:cNvSpPr/>
            <p:nvPr/>
          </p:nvSpPr>
          <p:spPr>
            <a:xfrm>
              <a:off x="200441" y="2148553"/>
              <a:ext cx="6809740" cy="302260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79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2700" algn="l" rtl="0" eaLnBrk="0">
                <a:lnSpc>
                  <a:spcPct val="91000"/>
                </a:lnSpc>
              </a:pPr>
              <a:r>
                <a:rPr sz="2000" kern="0" spc="17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Gestures</a:t>
              </a:r>
              <a:r>
                <a:rPr sz="2000" kern="0" spc="1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                                   </a:t>
              </a:r>
              <a:r>
                <a:rPr sz="2000" kern="0" spc="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   </a:t>
              </a:r>
              <a:r>
                <a:rPr sz="2000" kern="0" spc="17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Ap</a:t>
              </a:r>
              <a:r>
                <a:rPr sz="2000" kern="0" spc="16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pearance</a:t>
              </a:r>
              <a:endParaRPr sz="2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</p:grpSp>
      <p:sp>
        <p:nvSpPr>
          <p:cNvPr id="228" name="textbox 228"/>
          <p:cNvSpPr/>
          <p:nvPr/>
        </p:nvSpPr>
        <p:spPr>
          <a:xfrm>
            <a:off x="627401" y="738237"/>
            <a:ext cx="7514590" cy="15379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3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Nonverbal Communicati</a:t>
            </a:r>
            <a:r>
              <a:rPr sz="3400" kern="0" spc="3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7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2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2000"/>
              </a:lnSpc>
              <a:spcBef>
                <a:spcPts val="5"/>
              </a:spcBef>
            </a:pPr>
            <a:r>
              <a:rPr sz="4800" kern="0" spc="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Messages </a:t>
            </a:r>
            <a:r>
              <a:rPr sz="4800" kern="0" spc="4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without</a:t>
            </a:r>
            <a:r>
              <a:rPr sz="4800" kern="0" spc="-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4800" kern="0" spc="4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words</a:t>
            </a:r>
            <a:endParaRPr sz="48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0" name="textbox 230"/>
          <p:cNvSpPr/>
          <p:nvPr/>
        </p:nvSpPr>
        <p:spPr>
          <a:xfrm>
            <a:off x="3179478" y="5403760"/>
            <a:ext cx="5086350" cy="31750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read your body — even</a:t>
            </a: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before you speak.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picture 2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234" name="textbox 234"/>
          <p:cNvSpPr/>
          <p:nvPr/>
        </p:nvSpPr>
        <p:spPr>
          <a:xfrm>
            <a:off x="4892299" y="1098654"/>
            <a:ext cx="5534660" cy="182435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17145" algn="l" rtl="0" eaLnBrk="0">
              <a:lnSpc>
                <a:spcPct val="103000"/>
              </a:lnSpc>
            </a:pPr>
            <a:r>
              <a:rPr sz="2700" kern="0" spc="2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First Impressions Sta</a:t>
            </a:r>
            <a:r>
              <a:rPr sz="2700" kern="0" spc="2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rt Before</a:t>
            </a:r>
            <a:r>
              <a:rPr sz="2700" kern="0" spc="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kern="0" spc="1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</a:t>
            </a:r>
            <a:r>
              <a:rPr sz="2700" kern="0" spc="2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700" kern="0" spc="1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</a:t>
            </a:r>
            <a:endParaRPr sz="2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2385" indent="-5080" algn="l" rtl="0" eaLnBrk="0">
              <a:lnSpc>
                <a:spcPct val="131000"/>
              </a:lnSpc>
              <a:spcBef>
                <a:spcPts val="5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observe your behavior, appearance, and body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language </a:t>
            </a:r>
            <a:r>
              <a:rPr sz="17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before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any words are 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exchanged.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6" name="textbox 236"/>
          <p:cNvSpPr/>
          <p:nvPr/>
        </p:nvSpPr>
        <p:spPr>
          <a:xfrm>
            <a:off x="4905375" y="4333875"/>
            <a:ext cx="5905500" cy="103886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945" algn="l" rtl="0" eaLnBrk="0">
              <a:lnSpc>
                <a:spcPct val="91000"/>
              </a:lnSpc>
            </a:pPr>
            <a:r>
              <a:rPr sz="1800" kern="0" spc="13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✨</a:t>
            </a:r>
            <a:r>
              <a:rPr sz="1800" kern="0" spc="24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Ex</a:t>
            </a: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perience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6690" algn="l" rtl="0" eaLnBrk="0">
              <a:lnSpc>
                <a:spcPts val="1840"/>
              </a:lnSpc>
              <a:spcBef>
                <a:spcPts val="5"/>
              </a:spcBef>
            </a:pP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Shaped by how you</a:t>
            </a:r>
            <a:r>
              <a:rPr sz="1300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look and</a:t>
            </a:r>
            <a:r>
              <a:rPr sz="13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move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38" name="textbox 238"/>
          <p:cNvSpPr/>
          <p:nvPr/>
        </p:nvSpPr>
        <p:spPr>
          <a:xfrm>
            <a:off x="4905375" y="3133725"/>
            <a:ext cx="5905500" cy="10287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3675" algn="l" rtl="0" eaLnBrk="0">
              <a:lnSpc>
                <a:spcPct val="91000"/>
              </a:lnSpc>
            </a:pPr>
            <a:r>
              <a:rPr sz="1300" kern="0" spc="17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◉</a:t>
            </a:r>
            <a:r>
              <a:rPr sz="1300" kern="0" spc="1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 </a:t>
            </a:r>
            <a:r>
              <a:rPr sz="17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 Perceptions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4945" algn="l" rtl="0" eaLnBrk="0">
              <a:lnSpc>
                <a:spcPts val="2945"/>
              </a:lnSpc>
            </a:pPr>
            <a:r>
              <a:rPr sz="13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Formed ins</a:t>
            </a: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tantly, nonverbally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picture 24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857375"/>
            <a:ext cx="6153150" cy="3486150"/>
          </a:xfrm>
          <a:prstGeom prst="rect">
            <a:avLst/>
          </a:prstGeom>
        </p:spPr>
      </p:pic>
      <p:graphicFrame>
        <p:nvGraphicFramePr>
          <p:cNvPr id="242" name="table 242"/>
          <p:cNvGraphicFramePr>
            <a:graphicFrameLocks noGrp="1"/>
          </p:cNvGraphicFramePr>
          <p:nvPr/>
        </p:nvGraphicFramePr>
        <p:xfrm>
          <a:off x="7515225" y="4133850"/>
          <a:ext cx="3305175" cy="1457325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143827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6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8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0185" algn="l" rtl="0" eaLnBrk="0">
                        <a:lnSpc>
                          <a:spcPct val="97000"/>
                        </a:lnSpc>
                      </a:pPr>
                      <a:r>
                        <a:rPr sz="1600" kern="0" spc="2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z</a:t>
                      </a:r>
                      <a:r>
                        <a:rPr sz="1600" kern="0" spc="3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600" kern="0" spc="21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Negative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2090" algn="l" rtl="0" eaLnBrk="0">
                        <a:lnSpc>
                          <a:spcPts val="2185"/>
                        </a:lnSpc>
                        <a:spcBef>
                          <a:spcPts val="1510"/>
                        </a:spcBef>
                      </a:pPr>
                      <a:r>
                        <a:rPr sz="1600" kern="0" spc="6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Poor impress</a:t>
                      </a:r>
                      <a:r>
                        <a:rPr sz="1600" kern="0" spc="5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ions,</a:t>
                      </a:r>
                      <a:r>
                        <a:rPr sz="1600" kern="0" spc="12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600" kern="0" spc="5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lower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1930" algn="l" rtl="0" eaLnBrk="0">
                        <a:lnSpc>
                          <a:spcPts val="2625"/>
                        </a:lnSpc>
                      </a:pPr>
                      <a:r>
                        <a:rPr sz="1600" kern="0" spc="5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satisfaction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244" name="table 244"/>
          <p:cNvGraphicFramePr>
            <a:graphicFrameLocks noGrp="1"/>
          </p:cNvGraphicFramePr>
          <p:nvPr/>
        </p:nvGraphicFramePr>
        <p:xfrm>
          <a:off x="7515225" y="2847975"/>
          <a:ext cx="3305175" cy="1133475"/>
        </p:xfrm>
        <a:graphic>
          <a:graphicData uri="http://schemas.openxmlformats.org/drawingml/2006/table">
            <a:tbl>
              <a:tblPr/>
              <a:tblGrid>
                <a:gridCol w="3305175"/>
              </a:tblGrid>
              <a:tr h="11144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37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0185" algn="l" rtl="0" eaLnBrk="0">
                        <a:lnSpc>
                          <a:spcPct val="88000"/>
                        </a:lnSpc>
                        <a:spcBef>
                          <a:spcPts val="5"/>
                        </a:spcBef>
                      </a:pPr>
                      <a:r>
                        <a:rPr sz="1600" kern="0" spc="1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</a:t>
                      </a:r>
                      <a:r>
                        <a:rPr sz="1600" kern="0" spc="31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600" kern="0" spc="19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Positive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2000"/>
                        </a:lnSpc>
                      </a:pPr>
                      <a:endParaRPr sz="4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4945" algn="l" rtl="0" eaLnBrk="0">
                        <a:lnSpc>
                          <a:spcPts val="2185"/>
                        </a:lnSpc>
                        <a:spcBef>
                          <a:spcPts val="0"/>
                        </a:spcBef>
                      </a:pPr>
                      <a:r>
                        <a:rPr sz="1600" kern="0" spc="6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Welcoming, open, friendly</a:t>
                      </a:r>
                      <a:endParaRPr sz="16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46" name="textbox 246"/>
          <p:cNvSpPr/>
          <p:nvPr/>
        </p:nvSpPr>
        <p:spPr>
          <a:xfrm>
            <a:off x="7506301" y="1600837"/>
            <a:ext cx="3194685" cy="110617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</a:pPr>
            <a:r>
              <a:rPr sz="1600" kern="0" spc="1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face tells a s</a:t>
            </a:r>
            <a:r>
              <a:rPr sz="1600" kern="0" spc="1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tory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765" indent="-11430" algn="l" rtl="0" eaLnBrk="0">
              <a:lnSpc>
                <a:spcPct val="133000"/>
              </a:lnSpc>
              <a:spcBef>
                <a:spcPts val="5"/>
              </a:spcBef>
            </a:pPr>
            <a:r>
              <a:rPr sz="16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smile creates warmth. A frown </a:t>
            </a:r>
            <a:r>
              <a:rPr sz="16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creates distance.</a:t>
            </a:r>
            <a:endParaRPr sz="1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48" name="textbox 248"/>
          <p:cNvSpPr/>
          <p:nvPr/>
        </p:nvSpPr>
        <p:spPr>
          <a:xfrm>
            <a:off x="626403" y="709299"/>
            <a:ext cx="3932555" cy="4851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1000"/>
              </a:lnSpc>
            </a:pPr>
            <a:r>
              <a:rPr sz="3300" kern="0" spc="1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Facial Expressi</a:t>
            </a:r>
            <a:r>
              <a:rPr sz="3300" kern="0" spc="1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ons</a:t>
            </a:r>
            <a:endParaRPr sz="3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" name="picture 2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252" name="textbox 252"/>
          <p:cNvSpPr/>
          <p:nvPr/>
        </p:nvSpPr>
        <p:spPr>
          <a:xfrm>
            <a:off x="619125" y="2219325"/>
            <a:ext cx="5905500" cy="149542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8120" algn="l" rtl="0" eaLnBrk="0">
              <a:lnSpc>
                <a:spcPct val="91000"/>
              </a:lnSpc>
            </a:pPr>
            <a:r>
              <a:rPr sz="2200" kern="0" spc="18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✅</a:t>
            </a:r>
            <a:r>
              <a:rPr sz="2200" kern="0" spc="29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20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Good Eye Contact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0975" indent="7620" algn="l" rtl="0" eaLnBrk="0">
              <a:lnSpc>
                <a:spcPct val="131000"/>
              </a:lnSpc>
              <a:spcBef>
                <a:spcPts val="5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Shows attentiveness, confi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dence, and respect —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 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feel </a:t>
            </a:r>
            <a:r>
              <a:rPr sz="1700" b="1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heard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54" name="textbox 254"/>
          <p:cNvSpPr/>
          <p:nvPr/>
        </p:nvSpPr>
        <p:spPr>
          <a:xfrm>
            <a:off x="619125" y="3895725"/>
            <a:ext cx="5905500" cy="11430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6850" algn="l" rtl="0" eaLnBrk="0">
              <a:lnSpc>
                <a:spcPct val="84000"/>
              </a:lnSpc>
            </a:pPr>
            <a:r>
              <a:rPr sz="2400" kern="0" spc="18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❌ </a:t>
            </a:r>
            <a:r>
              <a:rPr sz="20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Avoiding Ey</a:t>
            </a:r>
            <a:r>
              <a:rPr sz="2000" kern="0" spc="1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 Contact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algn="l" rtl="0" eaLnBrk="0">
              <a:lnSpc>
                <a:spcPts val="2300"/>
              </a:lnSpc>
            </a:pP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Appears distrac</a:t>
            </a: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ted, nervous, or uninterested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56" name="textbox 256"/>
          <p:cNvSpPr/>
          <p:nvPr/>
        </p:nvSpPr>
        <p:spPr>
          <a:xfrm>
            <a:off x="627401" y="1465237"/>
            <a:ext cx="4596765" cy="49149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90000"/>
              </a:lnSpc>
            </a:pPr>
            <a:r>
              <a:rPr sz="3400" kern="0" spc="2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Eye Contact Matters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textbox 258"/>
          <p:cNvSpPr/>
          <p:nvPr/>
        </p:nvSpPr>
        <p:spPr>
          <a:xfrm>
            <a:off x="625408" y="537405"/>
            <a:ext cx="9460865" cy="46310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6000"/>
              </a:lnSpc>
            </a:pPr>
            <a:r>
              <a:rPr sz="3100" kern="0" spc="1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Posture: Stand Tall, Stand Professional</a:t>
            </a:r>
            <a:endParaRPr sz="3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291455" algn="l" rtl="0" eaLnBrk="0">
              <a:lnSpc>
                <a:spcPct val="95000"/>
              </a:lnSpc>
              <a:spcBef>
                <a:spcPts val="460"/>
              </a:spcBef>
            </a:pPr>
            <a:r>
              <a:rPr sz="1500" kern="0" spc="1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posture communic</a:t>
            </a:r>
            <a:r>
              <a:rPr sz="1500" kern="0" spc="1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ates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595620" algn="l" rtl="0" eaLnBrk="0">
              <a:lnSpc>
                <a:spcPct val="77000"/>
              </a:lnSpc>
              <a:spcBef>
                <a:spcPts val="1505"/>
              </a:spcBef>
              <a:tabLst>
                <a:tab pos="5820410" algn="l"/>
              </a:tabLst>
            </a:pPr>
            <a:r>
              <a:rPr sz="15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</a:t>
            </a:r>
            <a:r>
              <a:rPr sz="15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nalism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595620" algn="l" rtl="0" eaLnBrk="0">
              <a:lnSpc>
                <a:spcPct val="77000"/>
              </a:lnSpc>
              <a:spcBef>
                <a:spcPts val="455"/>
              </a:spcBef>
              <a:tabLst>
                <a:tab pos="5823585" algn="l"/>
              </a:tabLst>
            </a:pPr>
            <a:r>
              <a:rPr sz="15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Confidence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595620" algn="l" rtl="0" eaLnBrk="0">
              <a:lnSpc>
                <a:spcPct val="75000"/>
              </a:lnSpc>
              <a:spcBef>
                <a:spcPts val="455"/>
              </a:spcBef>
              <a:tabLst>
                <a:tab pos="5810250" algn="l"/>
              </a:tabLst>
            </a:pPr>
            <a:r>
              <a:rPr sz="15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5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Attentiveness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3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308600" indent="3810" algn="l" rtl="0" eaLnBrk="0">
              <a:lnSpc>
                <a:spcPct val="123000"/>
              </a:lnSpc>
            </a:pPr>
            <a:r>
              <a:rPr sz="15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Poor posture sends the opposite message</a:t>
            </a:r>
            <a:r>
              <a:rPr sz="15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</a:t>
            </a:r>
            <a:r>
              <a:rPr sz="15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5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instantly</a:t>
            </a:r>
            <a:r>
              <a:rPr sz="15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5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60" name="picture 2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5981700" y="3951849"/>
            <a:ext cx="239798" cy="206241"/>
          </a:xfrm>
          <a:prstGeom prst="rect">
            <a:avLst/>
          </a:prstGeom>
        </p:spPr>
      </p:pic>
      <p:pic>
        <p:nvPicPr>
          <p:cNvPr id="262" name="picture 2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981700" y="3180324"/>
            <a:ext cx="239798" cy="206241"/>
          </a:xfrm>
          <a:prstGeom prst="rect">
            <a:avLst/>
          </a:prstGeom>
        </p:spPr>
      </p:pic>
      <p:pic>
        <p:nvPicPr>
          <p:cNvPr id="264" name="picture 2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981700" y="2418324"/>
            <a:ext cx="239798" cy="206241"/>
          </a:xfrm>
          <a:prstGeom prst="rect">
            <a:avLst/>
          </a:prstGeom>
        </p:spPr>
      </p:pic>
      <p:pic>
        <p:nvPicPr>
          <p:cNvPr id="266" name="picture 26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19125" y="1371600"/>
            <a:ext cx="4410075" cy="441007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picture 26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270" name="textbox 270"/>
          <p:cNvSpPr/>
          <p:nvPr/>
        </p:nvSpPr>
        <p:spPr>
          <a:xfrm>
            <a:off x="4905375" y="4076700"/>
            <a:ext cx="5905500" cy="109601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2405" algn="l" rtl="0" eaLnBrk="0">
              <a:lnSpc>
                <a:spcPct val="88000"/>
              </a:lnSpc>
            </a:pPr>
            <a:r>
              <a:rPr sz="1800" kern="0" spc="1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</a:t>
            </a:r>
            <a:r>
              <a:rPr sz="1800" kern="0" spc="20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9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Reflects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0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9390" algn="l" rtl="0" eaLnBrk="0">
              <a:lnSpc>
                <a:spcPts val="2300"/>
              </a:lnSpc>
              <a:spcBef>
                <a:spcPts val="0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Discipline, service quality, a</a:t>
            </a: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nd organization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72" name="textbox 272"/>
          <p:cNvSpPr/>
          <p:nvPr/>
        </p:nvSpPr>
        <p:spPr>
          <a:xfrm>
            <a:off x="4905375" y="2085975"/>
            <a:ext cx="2867025" cy="180975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4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7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8120" algn="l" rtl="0" eaLnBrk="0">
              <a:lnSpc>
                <a:spcPct val="76000"/>
              </a:lnSpc>
            </a:pPr>
            <a:r>
              <a:rPr sz="1300" kern="0" spc="14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300" kern="0" spc="2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</a:t>
            </a:r>
            <a:r>
              <a:rPr sz="1700" kern="0" spc="9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Gestures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77800" indent="20955" algn="l" rtl="0" eaLnBrk="0">
              <a:lnSpc>
                <a:spcPct val="131000"/>
              </a:lnSpc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Hand movements and</a:t>
            </a:r>
            <a:r>
              <a:rPr sz="1700" kern="0" spc="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</a:t>
            </a:r>
            <a:r>
              <a:rPr sz="17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actions tha</a:t>
            </a: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 support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 </a:t>
            </a:r>
            <a:r>
              <a:rPr sz="17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your words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74" name="textbox 274"/>
          <p:cNvSpPr/>
          <p:nvPr/>
        </p:nvSpPr>
        <p:spPr>
          <a:xfrm>
            <a:off x="7943850" y="2085975"/>
            <a:ext cx="2867025" cy="180975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7485" algn="l" rtl="0" eaLnBrk="0">
              <a:lnSpc>
                <a:spcPct val="87000"/>
              </a:lnSpc>
              <a:spcBef>
                <a:spcPts val="5"/>
              </a:spcBef>
            </a:pPr>
            <a:r>
              <a:rPr sz="1900" kern="0" spc="19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 </a:t>
            </a:r>
            <a:r>
              <a:rPr sz="1700" kern="0" spc="19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Appearan</a:t>
            </a:r>
            <a:r>
              <a:rPr sz="17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3040" algn="l" rtl="0" eaLnBrk="0">
              <a:lnSpc>
                <a:spcPct val="84000"/>
              </a:lnSpc>
              <a:spcBef>
                <a:spcPts val="1645"/>
              </a:spcBef>
            </a:pP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Grooming ·</a:t>
            </a: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Hygiene</a:t>
            </a:r>
            <a:r>
              <a:rPr sz="1700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9390" algn="l" rtl="0" eaLnBrk="0">
              <a:lnSpc>
                <a:spcPts val="2370"/>
              </a:lnSpc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Uniform ·</a:t>
            </a:r>
            <a:r>
              <a:rPr sz="1700" kern="0" spc="2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Presentation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76" name="textbox 276"/>
          <p:cNvSpPr/>
          <p:nvPr/>
        </p:nvSpPr>
        <p:spPr>
          <a:xfrm>
            <a:off x="4920297" y="1331887"/>
            <a:ext cx="5285740" cy="48704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9000"/>
              </a:lnSpc>
            </a:pPr>
            <a:r>
              <a:rPr sz="3400" kern="0" spc="2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Gestures &amp;</a:t>
            </a:r>
            <a:r>
              <a:rPr sz="3400" kern="0" spc="-1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2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Appearanc</a:t>
            </a:r>
            <a:r>
              <a:rPr sz="3400" kern="0" spc="2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picture 27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sp>
        <p:nvSpPr>
          <p:cNvPr id="280" name="textbox 280"/>
          <p:cNvSpPr/>
          <p:nvPr/>
        </p:nvSpPr>
        <p:spPr>
          <a:xfrm>
            <a:off x="4889285" y="1119237"/>
            <a:ext cx="5630545" cy="9810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3400" kern="0" spc="3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Why Nonverbal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  <a:spcBef>
                <a:spcPts val="580"/>
              </a:spcBef>
            </a:pPr>
            <a:r>
              <a:rPr sz="3400" kern="0" spc="3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 Mat</a:t>
            </a:r>
            <a:r>
              <a:rPr sz="3400" kern="0" spc="3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ters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2" name="textbox 282"/>
          <p:cNvSpPr/>
          <p:nvPr/>
        </p:nvSpPr>
        <p:spPr>
          <a:xfrm>
            <a:off x="5569386" y="3553683"/>
            <a:ext cx="3795395" cy="70104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970" algn="l" rtl="0" eaLnBrk="0">
              <a:lnSpc>
                <a:spcPct val="94000"/>
              </a:lnSpc>
            </a:pP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Stronger Pro</a:t>
            </a: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fessionalism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Supports everything you say verbally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4" name="textbox 284"/>
          <p:cNvSpPr/>
          <p:nvPr/>
        </p:nvSpPr>
        <p:spPr>
          <a:xfrm>
            <a:off x="5555869" y="2467833"/>
            <a:ext cx="3689350" cy="6915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5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1700" kern="0" spc="20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Welcoming Environment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6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7940" algn="l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Guests feel comf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ortable and valued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286" name="textbox 286"/>
          <p:cNvSpPr/>
          <p:nvPr/>
        </p:nvSpPr>
        <p:spPr>
          <a:xfrm>
            <a:off x="5568057" y="4649059"/>
            <a:ext cx="2995295" cy="6915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Positive Relationships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8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4130" algn="l" rtl="0" eaLnBrk="0">
              <a:lnSpc>
                <a:spcPts val="2300"/>
              </a:lnSpc>
              <a:spcBef>
                <a:spcPts val="5"/>
              </a:spcBef>
            </a:pP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Builds trust and guest loyalty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288" name="picture 28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895566" y="3533059"/>
            <a:ext cx="462529" cy="444330"/>
          </a:xfrm>
          <a:prstGeom prst="rect">
            <a:avLst/>
          </a:prstGeom>
        </p:spPr>
      </p:pic>
      <p:pic>
        <p:nvPicPr>
          <p:cNvPr id="290" name="picture 29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4895552" y="2469726"/>
            <a:ext cx="462557" cy="399310"/>
          </a:xfrm>
          <a:prstGeom prst="rect">
            <a:avLst/>
          </a:prstGeom>
        </p:spPr>
      </p:pic>
      <p:pic>
        <p:nvPicPr>
          <p:cNvPr id="292" name="picture 29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4963703" y="4702223"/>
            <a:ext cx="334255" cy="75405"/>
          </a:xfrm>
          <a:prstGeom prst="rect">
            <a:avLst/>
          </a:prstGeom>
        </p:spPr>
      </p:pic>
      <p:pic>
        <p:nvPicPr>
          <p:cNvPr id="294" name="picture 29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4895555" y="4682893"/>
            <a:ext cx="462552" cy="335429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picture 29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298" name="textbox 298"/>
          <p:cNvSpPr/>
          <p:nvPr/>
        </p:nvSpPr>
        <p:spPr>
          <a:xfrm>
            <a:off x="619125" y="3514725"/>
            <a:ext cx="5905500" cy="1533525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1135" algn="l" rtl="0" eaLnBrk="0">
              <a:lnSpc>
                <a:spcPct val="93000"/>
              </a:lnSpc>
              <a:spcBef>
                <a:spcPts val="5"/>
              </a:spcBef>
            </a:pPr>
            <a:r>
              <a:rPr sz="1700" kern="0" spc="1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Guest Satisfaction        </a:t>
            </a:r>
            <a:r>
              <a:rPr sz="1700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Workplace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139440" algn="l" rtl="0" eaLnBrk="0">
              <a:lnSpc>
                <a:spcPct val="93000"/>
              </a:lnSpc>
              <a:spcBef>
                <a:spcPts val="280"/>
              </a:spcBef>
            </a:pP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Relationships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8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" algn="l" rtl="0" eaLnBrk="0">
              <a:lnSpc>
                <a:spcPct val="94000"/>
              </a:lnSpc>
              <a:spcBef>
                <a:spcPts val="5"/>
              </a:spcBef>
            </a:pP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Organizational Rep</a:t>
            </a: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utation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00" name="textbox 300"/>
          <p:cNvSpPr/>
          <p:nvPr/>
        </p:nvSpPr>
        <p:spPr>
          <a:xfrm>
            <a:off x="890547" y="2422435"/>
            <a:ext cx="5477510" cy="6788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3810" algn="l" rtl="0" eaLnBrk="0">
              <a:lnSpc>
                <a:spcPct val="128000"/>
              </a:lnSpc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Behaving appropriately, respe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ctfully, and responsibly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the workp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lace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02" name="textbox 302"/>
          <p:cNvSpPr/>
          <p:nvPr/>
        </p:nvSpPr>
        <p:spPr>
          <a:xfrm>
            <a:off x="603036" y="1433562"/>
            <a:ext cx="5687060" cy="4197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r" rtl="0" eaLnBrk="0">
              <a:lnSpc>
                <a:spcPct val="76000"/>
              </a:lnSpc>
            </a:pPr>
            <a:r>
              <a:rPr sz="3400" kern="0" spc="2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Is Professio</a:t>
            </a:r>
            <a:r>
              <a:rPr sz="3400" kern="0" spc="2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nalism?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04" name="picture 3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2209800"/>
            <a:ext cx="19050" cy="11049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6" name="picture 3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19125" y="1800225"/>
            <a:ext cx="6477000" cy="3667125"/>
          </a:xfrm>
          <a:prstGeom prst="rect">
            <a:avLst/>
          </a:prstGeom>
        </p:spPr>
      </p:pic>
      <p:sp>
        <p:nvSpPr>
          <p:cNvPr id="308" name="textbox 308"/>
          <p:cNvSpPr/>
          <p:nvPr/>
        </p:nvSpPr>
        <p:spPr>
          <a:xfrm>
            <a:off x="7528881" y="1648683"/>
            <a:ext cx="3105785" cy="398145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4605" algn="l" rtl="0" eaLnBrk="0">
              <a:lnSpc>
                <a:spcPct val="75000"/>
              </a:lnSpc>
            </a:pPr>
            <a:r>
              <a:rPr sz="1700" kern="0" spc="1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In both</a:t>
            </a:r>
            <a:r>
              <a:rPr sz="1700" kern="0" spc="-2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ve</a:t>
            </a:r>
            <a:r>
              <a:rPr sz="1700" kern="0" spc="15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rbal and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5000"/>
              </a:lnSpc>
              <a:spcBef>
                <a:spcPts val="645"/>
              </a:spcBef>
            </a:pPr>
            <a:r>
              <a:rPr sz="1700" kern="0" spc="1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nonverbal communication: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42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8455" algn="l" rtl="0" eaLnBrk="0">
              <a:lnSpc>
                <a:spcPct val="94000"/>
              </a:lnSpc>
              <a:spcBef>
                <a:spcPts val="520"/>
              </a:spcBef>
              <a:tabLst>
                <a:tab pos="59309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Speak politely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8455" algn="l" rtl="0" eaLnBrk="0">
              <a:lnSpc>
                <a:spcPct val="93000"/>
              </a:lnSpc>
              <a:spcBef>
                <a:spcPts val="515"/>
              </a:spcBef>
              <a:tabLst>
                <a:tab pos="59309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1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Show respe</a:t>
            </a:r>
            <a:r>
              <a:rPr sz="1700" kern="0" spc="10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6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7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338455" algn="l" rtl="0" eaLnBrk="0">
              <a:lnSpc>
                <a:spcPct val="94000"/>
              </a:lnSpc>
              <a:spcBef>
                <a:spcPts val="515"/>
              </a:spcBef>
              <a:tabLst>
                <a:tab pos="588645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Dress appro</a:t>
            </a: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priately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7000"/>
              </a:lnSpc>
            </a:pPr>
            <a:endParaRPr sz="4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591185" indent="-252730" algn="l" rtl="0" eaLnBrk="0">
              <a:lnSpc>
                <a:spcPct val="105000"/>
              </a:lnSpc>
              <a:spcBef>
                <a:spcPts val="0"/>
              </a:spcBef>
              <a:tabLst>
                <a:tab pos="590550" algn="l"/>
              </a:tabLst>
            </a:pP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Handle situations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       </a:t>
            </a:r>
            <a:r>
              <a:rPr sz="1700" kern="0" spc="1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calmly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10" name="picture 3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7600950" y="5076815"/>
            <a:ext cx="266442" cy="229069"/>
          </a:xfrm>
          <a:prstGeom prst="rect">
            <a:avLst/>
          </a:prstGeom>
        </p:spPr>
      </p:pic>
      <p:pic>
        <p:nvPicPr>
          <p:cNvPr id="312" name="picture 3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7600950" y="4190990"/>
            <a:ext cx="266442" cy="229073"/>
          </a:xfrm>
          <a:prstGeom prst="rect">
            <a:avLst/>
          </a:prstGeom>
        </p:spPr>
      </p:pic>
      <p:pic>
        <p:nvPicPr>
          <p:cNvPr id="314" name="picture 3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7600950" y="3295640"/>
            <a:ext cx="266442" cy="229073"/>
          </a:xfrm>
          <a:prstGeom prst="rect">
            <a:avLst/>
          </a:prstGeom>
        </p:spPr>
      </p:pic>
      <p:pic>
        <p:nvPicPr>
          <p:cNvPr id="316" name="picture 3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600950" y="2400290"/>
            <a:ext cx="266442" cy="229073"/>
          </a:xfrm>
          <a:prstGeom prst="rect">
            <a:avLst/>
          </a:prstGeom>
        </p:spPr>
      </p:pic>
      <p:sp>
        <p:nvSpPr>
          <p:cNvPr id="318" name="textbox 318"/>
          <p:cNvSpPr/>
          <p:nvPr/>
        </p:nvSpPr>
        <p:spPr>
          <a:xfrm>
            <a:off x="603036" y="671562"/>
            <a:ext cx="7613015" cy="5137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3400" kern="0" spc="3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What Professional Employees Do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picture 3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322" name="textbox 322"/>
          <p:cNvSpPr/>
          <p:nvPr/>
        </p:nvSpPr>
        <p:spPr>
          <a:xfrm>
            <a:off x="615373" y="660867"/>
            <a:ext cx="4405630" cy="91630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9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3000"/>
              </a:lnSpc>
            </a:pPr>
            <a:r>
              <a:rPr sz="2900" kern="0" spc="2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Traits of</a:t>
            </a:r>
            <a:r>
              <a:rPr sz="2900" kern="0" spc="-6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900" kern="0" spc="21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 Professional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" algn="l" rtl="0" eaLnBrk="0">
              <a:lnSpc>
                <a:spcPts val="4490"/>
              </a:lnSpc>
            </a:pPr>
            <a:r>
              <a:rPr sz="2900" kern="0" spc="2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Employee</a:t>
            </a:r>
            <a:endParaRPr sz="29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4" name="textbox 324"/>
          <p:cNvSpPr/>
          <p:nvPr/>
        </p:nvSpPr>
        <p:spPr>
          <a:xfrm>
            <a:off x="617633" y="2321189"/>
            <a:ext cx="2764155" cy="2724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5000"/>
              </a:lnSpc>
            </a:pP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 &amp; Courteous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6" name="textbox 326"/>
          <p:cNvSpPr/>
          <p:nvPr/>
        </p:nvSpPr>
        <p:spPr>
          <a:xfrm>
            <a:off x="621022" y="4464314"/>
            <a:ext cx="2472055" cy="2241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Calm Under Pressure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28" name="textbox 328"/>
          <p:cNvSpPr/>
          <p:nvPr/>
        </p:nvSpPr>
        <p:spPr>
          <a:xfrm>
            <a:off x="621022" y="5540640"/>
            <a:ext cx="2201545" cy="2241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Customer-Focused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30" name="textbox 330"/>
          <p:cNvSpPr/>
          <p:nvPr/>
        </p:nvSpPr>
        <p:spPr>
          <a:xfrm>
            <a:off x="617633" y="3387989"/>
            <a:ext cx="2077085" cy="2241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7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7000"/>
              </a:lnSpc>
            </a:pP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Reliable &amp; Ethical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32" name="picture 3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1550" y="4982761"/>
            <a:ext cx="391684" cy="393213"/>
          </a:xfrm>
          <a:prstGeom prst="rect">
            <a:avLst/>
          </a:prstGeom>
        </p:spPr>
      </p:pic>
      <p:pic>
        <p:nvPicPr>
          <p:cNvPr id="334" name="picture 3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10786" y="3913802"/>
            <a:ext cx="393212" cy="378474"/>
          </a:xfrm>
          <a:prstGeom prst="rect">
            <a:avLst/>
          </a:prstGeom>
        </p:spPr>
      </p:pic>
      <p:pic>
        <p:nvPicPr>
          <p:cNvPr id="336" name="picture 3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600000">
            <a:off x="646588" y="2830111"/>
            <a:ext cx="321606" cy="393219"/>
          </a:xfrm>
          <a:prstGeom prst="rect">
            <a:avLst/>
          </a:prstGeom>
        </p:spPr>
      </p:pic>
      <p:pic>
        <p:nvPicPr>
          <p:cNvPr id="338" name="picture 3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600000">
            <a:off x="798635" y="2008487"/>
            <a:ext cx="112160" cy="71104"/>
          </a:xfrm>
          <a:prstGeom prst="rect">
            <a:avLst/>
          </a:prstGeom>
        </p:spPr>
      </p:pic>
      <p:pic>
        <p:nvPicPr>
          <p:cNvPr id="340" name="picture 34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600000">
            <a:off x="830002" y="1979912"/>
            <a:ext cx="85177" cy="39557"/>
          </a:xfrm>
          <a:prstGeom prst="rect">
            <a:avLst/>
          </a:prstGeom>
        </p:spPr>
      </p:pic>
      <p:pic>
        <p:nvPicPr>
          <p:cNvPr id="342" name="picture 3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600000">
            <a:off x="646879" y="1861370"/>
            <a:ext cx="318317" cy="220748"/>
          </a:xfrm>
          <a:prstGeom prst="rect">
            <a:avLst/>
          </a:prstGeom>
        </p:spPr>
      </p:pic>
      <p:pic>
        <p:nvPicPr>
          <p:cNvPr id="344" name="picture 34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600000">
            <a:off x="737396" y="1753783"/>
            <a:ext cx="139017" cy="124474"/>
          </a:xfrm>
          <a:prstGeom prst="rect">
            <a:avLst/>
          </a:prstGeom>
        </p:spPr>
      </p:pic>
      <p:pic>
        <p:nvPicPr>
          <p:cNvPr id="346" name="picture 34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21600000">
            <a:off x="881031" y="2007598"/>
            <a:ext cx="86891" cy="139404"/>
          </a:xfrm>
          <a:prstGeom prst="rect">
            <a:avLst/>
          </a:prstGeom>
        </p:spPr>
      </p:pic>
      <p:pic>
        <p:nvPicPr>
          <p:cNvPr id="348" name="picture 34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1600000">
            <a:off x="687649" y="1862094"/>
            <a:ext cx="87835" cy="53209"/>
          </a:xfrm>
          <a:prstGeom prst="rect">
            <a:avLst/>
          </a:prstGeom>
        </p:spPr>
      </p:pic>
      <p:pic>
        <p:nvPicPr>
          <p:cNvPr id="350" name="picture 35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1600000">
            <a:off x="711615" y="2056480"/>
            <a:ext cx="22212" cy="9047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2" name="picture 3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graphicFrame>
        <p:nvGraphicFramePr>
          <p:cNvPr id="354" name="table 354"/>
          <p:cNvGraphicFramePr>
            <a:graphicFrameLocks noGrp="1"/>
          </p:cNvGraphicFramePr>
          <p:nvPr/>
        </p:nvGraphicFramePr>
        <p:xfrm>
          <a:off x="619125" y="4276725"/>
          <a:ext cx="5905500" cy="1066800"/>
        </p:xfrm>
        <a:graphic>
          <a:graphicData uri="http://schemas.openxmlformats.org/drawingml/2006/table">
            <a:tbl>
              <a:tblPr/>
              <a:tblGrid>
                <a:gridCol w="5905500"/>
              </a:tblGrid>
              <a:tr h="1047750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3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6535" algn="l" rtl="0" eaLnBrk="0">
                        <a:lnSpc>
                          <a:spcPct val="96000"/>
                        </a:lnSpc>
                        <a:spcBef>
                          <a:spcPts val="5"/>
                        </a:spcBef>
                      </a:pPr>
                      <a:r>
                        <a:rPr sz="1700" kern="0" spc="22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d</a:t>
                      </a:r>
                      <a:r>
                        <a:rPr sz="1700" kern="0" spc="27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</a:t>
                      </a:r>
                      <a:r>
                        <a:rPr sz="1700" kern="0" spc="22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Be Friendly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07000"/>
                        </a:lnSpc>
                      </a:pPr>
                      <a:endParaRPr sz="9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6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ts val="1840"/>
                        </a:lnSpc>
                      </a:pPr>
                      <a:r>
                        <a:rPr sz="1300" kern="0" spc="7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Considerate, warm, and genuine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56" name="textbox 356"/>
          <p:cNvSpPr/>
          <p:nvPr/>
        </p:nvSpPr>
        <p:spPr>
          <a:xfrm>
            <a:off x="627401" y="1138287"/>
            <a:ext cx="5393690" cy="9556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6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" indent="-6350" algn="l" rtl="0" eaLnBrk="0">
              <a:lnSpc>
                <a:spcPct val="90000"/>
              </a:lnSpc>
            </a:pPr>
            <a:r>
              <a:rPr sz="3400" kern="0" spc="2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Respectful &amp; Cou</a:t>
            </a:r>
            <a:r>
              <a:rPr sz="3400" kern="0" spc="2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rteous</a:t>
            </a:r>
            <a:r>
              <a:rPr sz="3400" kern="0" spc="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3400" kern="0" spc="4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graphicFrame>
        <p:nvGraphicFramePr>
          <p:cNvPr id="358" name="table 358"/>
          <p:cNvGraphicFramePr>
            <a:graphicFrameLocks noGrp="1"/>
          </p:cNvGraphicFramePr>
          <p:nvPr/>
        </p:nvGraphicFramePr>
        <p:xfrm>
          <a:off x="619125" y="2466975"/>
          <a:ext cx="2867025" cy="1628775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16097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52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9000"/>
                        </a:lnSpc>
                      </a:pPr>
                      <a:endParaRPr sz="1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63525" algn="l" rtl="0" eaLnBrk="0">
                        <a:lnSpc>
                          <a:spcPct val="94000"/>
                        </a:lnSpc>
                      </a:pPr>
                      <a:r>
                        <a:rPr sz="1700" kern="0" spc="19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,</a:t>
                      </a:r>
                      <a:r>
                        <a:rPr sz="1700" kern="0" spc="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  </a:t>
                      </a:r>
                      <a:r>
                        <a:rPr sz="1700" kern="0" spc="19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Listen C</a:t>
                      </a:r>
                      <a:r>
                        <a:rPr sz="1700" kern="0" spc="18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arefully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7645" algn="l" rtl="0" eaLnBrk="0">
                        <a:lnSpc>
                          <a:spcPts val="2925"/>
                        </a:lnSpc>
                      </a:pPr>
                      <a:r>
                        <a:rPr sz="1300" kern="0" spc="6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Give guests your fu</a:t>
                      </a:r>
                      <a:r>
                        <a:rPr sz="1300" kern="0" spc="5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ll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algn="l" rtl="0" eaLnBrk="0">
                        <a:lnSpc>
                          <a:spcPct val="114000"/>
                        </a:lnSpc>
                      </a:pPr>
                      <a:endParaRPr sz="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5105" algn="l" rtl="0" eaLnBrk="0">
                        <a:lnSpc>
                          <a:spcPts val="1840"/>
                        </a:lnSpc>
                        <a:spcBef>
                          <a:spcPts val="0"/>
                        </a:spcBef>
                      </a:pPr>
                      <a:r>
                        <a:rPr sz="1300" kern="0" spc="9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attention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60" name="table 360"/>
          <p:cNvGraphicFramePr>
            <a:graphicFrameLocks noGrp="1"/>
          </p:cNvGraphicFramePr>
          <p:nvPr/>
        </p:nvGraphicFramePr>
        <p:xfrm>
          <a:off x="3657600" y="2466975"/>
          <a:ext cx="2867025" cy="1628775"/>
        </p:xfrm>
        <a:graphic>
          <a:graphicData uri="http://schemas.openxmlformats.org/drawingml/2006/table">
            <a:tbl>
              <a:tblPr/>
              <a:tblGrid>
                <a:gridCol w="2867025"/>
              </a:tblGrid>
              <a:tr h="1609725">
                <a:tc>
                  <a:txBody>
                    <a:bodyPr/>
                    <a:lstStyle/>
                    <a:p>
                      <a:pPr algn="l" rtl="0" eaLnBrk="0">
                        <a:lnSpc>
                          <a:spcPct val="145000"/>
                        </a:lnSpc>
                      </a:pPr>
                      <a:endParaRPr sz="10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17805" algn="l" rtl="0" eaLnBrk="0">
                        <a:lnSpc>
                          <a:spcPct val="88000"/>
                        </a:lnSpc>
                        <a:spcBef>
                          <a:spcPts val="5"/>
                        </a:spcBef>
                      </a:pPr>
                      <a:r>
                        <a:rPr sz="1800" kern="0" spc="150" dirty="0">
                          <a:solidFill>
                            <a:srgbClr val="000000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P </a:t>
                      </a:r>
                      <a:r>
                        <a:rPr sz="1700" kern="0" spc="15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Use Polite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8915" algn="l" rtl="0" eaLnBrk="0">
                        <a:lnSpc>
                          <a:spcPts val="2355"/>
                        </a:lnSpc>
                      </a:pPr>
                      <a:r>
                        <a:rPr sz="1700" kern="0" spc="12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Language</a:t>
                      </a:r>
                      <a:endParaRPr sz="17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198755" algn="l" rtl="0" eaLnBrk="0">
                        <a:lnSpc>
                          <a:spcPts val="1840"/>
                        </a:lnSpc>
                        <a:spcBef>
                          <a:spcPts val="1015"/>
                        </a:spcBef>
                      </a:pPr>
                      <a:r>
                        <a:rPr sz="1300" kern="0" spc="7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Value their concerns and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  <a:p>
                      <a:pPr marL="208280" algn="l" rtl="0" eaLnBrk="0">
                        <a:lnSpc>
                          <a:spcPts val="2250"/>
                        </a:lnSpc>
                      </a:pPr>
                      <a:r>
                        <a:rPr sz="1300" kern="0" spc="80" dirty="0">
                          <a:solidFill>
                            <a:srgbClr val="49495A">
                              <a:alpha val="100000"/>
                            </a:srgbClr>
                          </a:solidFill>
                          <a:latin typeface="Arial" panose="020B0604020202020204"/>
                          <a:ea typeface="Arial" panose="020B0604020202020204"/>
                          <a:cs typeface="Arial" panose="020B0604020202020204"/>
                        </a:rPr>
                        <a:t>opinions</a:t>
                      </a:r>
                      <a:endParaRPr sz="1300" dirty="0">
                        <a:latin typeface="Arial" panose="020B0604020202020204"/>
                        <a:ea typeface="Arial" panose="020B0604020202020204"/>
                        <a:cs typeface="Arial" panose="020B0604020202020204"/>
                      </a:endParaRPr>
                    </a:p>
                  </a:txBody>
                  <a:tcPr marL="0" marR="0" marT="0" marB="0" vert="horz">
                    <a:lnL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D0CE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extbox 362"/>
          <p:cNvSpPr/>
          <p:nvPr/>
        </p:nvSpPr>
        <p:spPr>
          <a:xfrm>
            <a:off x="495300" y="2800350"/>
            <a:ext cx="5133975" cy="1666875"/>
          </a:xfrm>
          <a:prstGeom prst="rect">
            <a:avLst/>
          </a:prstGeom>
          <a:solidFill>
            <a:srgbClr val="403CCF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0" algn="l" rtl="0" eaLnBrk="0">
              <a:lnSpc>
                <a:spcPct val="94000"/>
              </a:lnSpc>
              <a:spcBef>
                <a:spcPts val="0"/>
              </a:spcBef>
            </a:pPr>
            <a:r>
              <a:rPr sz="1700" kern="0" spc="1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Reliable E</a:t>
            </a:r>
            <a:r>
              <a:rPr sz="1700" kern="0" spc="13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mployees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1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840"/>
              </a:lnSpc>
              <a:spcBef>
                <a:spcPts val="400"/>
              </a:spcBef>
              <a:tabLst>
                <a:tab pos="474980" algn="l"/>
              </a:tabLst>
            </a:pPr>
            <a:r>
              <a:rPr sz="13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9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Dependable and trust</a:t>
            </a:r>
            <a:r>
              <a:rPr sz="1300" kern="0" spc="8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worthy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840"/>
              </a:lnSpc>
              <a:spcBef>
                <a:spcPts val="860"/>
              </a:spcBef>
              <a:tabLst>
                <a:tab pos="474980" algn="l"/>
              </a:tabLst>
            </a:pPr>
            <a:r>
              <a:rPr sz="13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8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Provide accurate inform</a:t>
            </a:r>
            <a:r>
              <a:rPr sz="1300" kern="0" spc="7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ation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2000"/>
              </a:lnSpc>
            </a:pPr>
            <a:endParaRPr sz="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66700" algn="l" rtl="0" eaLnBrk="0">
              <a:lnSpc>
                <a:spcPts val="1840"/>
              </a:lnSpc>
              <a:spcBef>
                <a:spcPts val="5"/>
              </a:spcBef>
              <a:tabLst>
                <a:tab pos="467360" algn="l"/>
              </a:tabLst>
            </a:pPr>
            <a:r>
              <a:rPr sz="13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300" kern="0" spc="7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Complete tasks responsi</a:t>
            </a:r>
            <a:r>
              <a:rPr sz="1300" kern="0" spc="6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bly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64" name="picture 36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95324" y="4229100"/>
            <a:ext cx="66675" cy="66675"/>
          </a:xfrm>
          <a:prstGeom prst="rect">
            <a:avLst/>
          </a:prstGeom>
        </p:spPr>
      </p:pic>
      <p:pic>
        <p:nvPicPr>
          <p:cNvPr id="366" name="picture 3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95324" y="3886200"/>
            <a:ext cx="66675" cy="66675"/>
          </a:xfrm>
          <a:prstGeom prst="rect">
            <a:avLst/>
          </a:prstGeom>
        </p:spPr>
      </p:pic>
      <p:pic>
        <p:nvPicPr>
          <p:cNvPr id="368" name="picture 36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695324" y="3543300"/>
            <a:ext cx="66675" cy="66675"/>
          </a:xfrm>
          <a:prstGeom prst="rect">
            <a:avLst/>
          </a:prstGeom>
        </p:spPr>
      </p:pic>
      <p:sp>
        <p:nvSpPr>
          <p:cNvPr id="370" name="textbox 370"/>
          <p:cNvSpPr/>
          <p:nvPr/>
        </p:nvSpPr>
        <p:spPr>
          <a:xfrm>
            <a:off x="5935364" y="2991708"/>
            <a:ext cx="4874895" cy="100266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4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415" algn="l" rtl="0" eaLnBrk="0">
              <a:lnSpc>
                <a:spcPct val="76000"/>
              </a:lnSpc>
            </a:pPr>
            <a:r>
              <a:rPr sz="1700" kern="0" spc="1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Calm Under Pressure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2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09000"/>
              </a:lnSpc>
            </a:pPr>
            <a:endParaRPr sz="3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indent="9525" algn="l" rtl="0" eaLnBrk="0">
              <a:lnSpc>
                <a:spcPct val="135000"/>
              </a:lnSpc>
            </a:pP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Hospitality is fast-paced and s</a:t>
            </a:r>
            <a:r>
              <a:rPr sz="13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tressful. Stay </a:t>
            </a:r>
            <a:r>
              <a:rPr sz="1300" b="1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calm, patient,</a:t>
            </a:r>
            <a:r>
              <a:rPr sz="1300" b="1" kern="0" spc="-1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300" b="1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and compo</a:t>
            </a:r>
            <a:r>
              <a:rPr sz="1300" b="1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sed </a:t>
            </a:r>
            <a:r>
              <a:rPr sz="13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even during complaints or emergencies.</a:t>
            </a:r>
            <a:endParaRPr sz="13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72" name="textbox 372"/>
          <p:cNvSpPr/>
          <p:nvPr/>
        </p:nvSpPr>
        <p:spPr>
          <a:xfrm>
            <a:off x="627402" y="2014587"/>
            <a:ext cx="7784465" cy="51371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8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4000"/>
              </a:lnSpc>
            </a:pPr>
            <a:r>
              <a:rPr sz="3400" kern="0" spc="2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Reliability &amp; Calm Under Pressure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4" name="picture 37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750" y="9525"/>
            <a:ext cx="4286250" cy="6429373"/>
          </a:xfrm>
          <a:prstGeom prst="rect">
            <a:avLst/>
          </a:prstGeom>
        </p:spPr>
      </p:pic>
      <p:sp>
        <p:nvSpPr>
          <p:cNvPr id="376" name="textbox 376"/>
          <p:cNvSpPr/>
          <p:nvPr/>
        </p:nvSpPr>
        <p:spPr>
          <a:xfrm>
            <a:off x="619125" y="4505325"/>
            <a:ext cx="5905500" cy="6477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3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15900" algn="l" rtl="0" eaLnBrk="0">
              <a:lnSpc>
                <a:spcPct val="87000"/>
              </a:lnSpc>
              <a:spcBef>
                <a:spcPts val="5"/>
              </a:spcBef>
            </a:pPr>
            <a:r>
              <a:rPr sz="1900" kern="0" spc="16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×</a:t>
            </a:r>
            <a:r>
              <a:rPr sz="1900" kern="0" spc="3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Protect Reputation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78" name="textbox 378"/>
          <p:cNvSpPr/>
          <p:nvPr/>
        </p:nvSpPr>
        <p:spPr>
          <a:xfrm>
            <a:off x="882131" y="2317660"/>
            <a:ext cx="5466715" cy="676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197" rIns="0" bIns="0"/>
          <a:lstStyle/>
          <a:p>
            <a:pPr marL="12700" indent="4445" algn="l" rtl="0" eaLnBrk="0">
              <a:lnSpc>
                <a:spcPct val="128000"/>
              </a:lnSpc>
              <a:spcBef>
                <a:spcPts val="0"/>
              </a:spcBef>
            </a:pPr>
            <a:r>
              <a:rPr sz="1700" kern="0" spc="6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Communicate honestly, respectfully, and re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sponsibly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— 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always</a:t>
            </a:r>
            <a:r>
              <a:rPr sz="1700" kern="0" spc="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.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80" name="textbox 380"/>
          <p:cNvSpPr/>
          <p:nvPr/>
        </p:nvSpPr>
        <p:spPr>
          <a:xfrm>
            <a:off x="619125" y="3419475"/>
            <a:ext cx="2867025" cy="9144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34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8120" algn="l" rtl="0" eaLnBrk="0">
              <a:lnSpc>
                <a:spcPct val="76000"/>
              </a:lnSpc>
              <a:spcBef>
                <a:spcPts val="5"/>
              </a:spcBef>
            </a:pPr>
            <a:r>
              <a:rPr sz="1300" kern="0" spc="148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</a:t>
            </a:r>
            <a:r>
              <a:rPr sz="1300" kern="0" spc="370" dirty="0">
                <a:solidFill>
                  <a:srgbClr val="000000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Build Guest Trust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82" name="textbox 382"/>
          <p:cNvSpPr/>
          <p:nvPr/>
        </p:nvSpPr>
        <p:spPr>
          <a:xfrm>
            <a:off x="3657600" y="3419475"/>
            <a:ext cx="2867025" cy="914400"/>
          </a:xfrm>
          <a:prstGeom prst="rect">
            <a:avLst/>
          </a:prstGeom>
          <a:solidFill>
            <a:srgbClr val="EAE8F3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25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239395" algn="l" rtl="0" eaLnBrk="0">
              <a:lnSpc>
                <a:spcPct val="86000"/>
              </a:lnSpc>
              <a:spcBef>
                <a:spcPts val="5"/>
              </a:spcBef>
            </a:pPr>
            <a:r>
              <a:rPr sz="1900" kern="0" spc="90" dirty="0">
                <a:solidFill>
                  <a:srgbClr val="000000">
                    <a:alpha val="100000"/>
                  </a:srgbClr>
                </a:solidFill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昌</a:t>
            </a:r>
            <a:r>
              <a:rPr sz="1900" kern="0" spc="440" dirty="0">
                <a:solidFill>
                  <a:srgbClr val="000000">
                    <a:alpha val="100000"/>
                  </a:srgbClr>
                </a:solidFill>
                <a:latin typeface="Malgun Gothic" panose="020B0503020000020004" charset="-127"/>
                <a:ea typeface="Malgun Gothic" panose="020B0503020000020004" charset="-127"/>
                <a:cs typeface="Malgun Gothic" panose="020B0503020000020004" charset="-127"/>
              </a:rPr>
              <a:t> </a:t>
            </a:r>
            <a:r>
              <a:rPr sz="1700" kern="0" spc="9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Maintain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89865" algn="l" rtl="0" eaLnBrk="0">
              <a:lnSpc>
                <a:spcPct val="76000"/>
              </a:lnSpc>
              <a:spcBef>
                <a:spcPts val="390"/>
              </a:spcBef>
            </a:pPr>
            <a:r>
              <a:rPr sz="1700" kern="0" spc="1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Professionalism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84" name="textbox 384"/>
          <p:cNvSpPr/>
          <p:nvPr/>
        </p:nvSpPr>
        <p:spPr>
          <a:xfrm>
            <a:off x="627401" y="1328787"/>
            <a:ext cx="5448935" cy="41973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6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76000"/>
              </a:lnSpc>
            </a:pPr>
            <a:r>
              <a:rPr sz="3400" kern="0" spc="38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Ethical Commu</a:t>
            </a:r>
            <a:r>
              <a:rPr sz="3400" kern="0" spc="3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nication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86" name="picture 3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619125" y="2105025"/>
            <a:ext cx="19050" cy="111442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textbox 388"/>
          <p:cNvSpPr/>
          <p:nvPr/>
        </p:nvSpPr>
        <p:spPr>
          <a:xfrm>
            <a:off x="495300" y="2562225"/>
            <a:ext cx="5133975" cy="2133600"/>
          </a:xfrm>
          <a:prstGeom prst="rect">
            <a:avLst/>
          </a:prstGeom>
          <a:solidFill>
            <a:srgbClr val="403CCF">
              <a:alpha val="100000"/>
            </a:srgbClr>
          </a:solidFill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9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3040" algn="l" rtl="0" eaLnBrk="0">
              <a:lnSpc>
                <a:spcPts val="2465"/>
              </a:lnSpc>
              <a:spcBef>
                <a:spcPts val="5"/>
              </a:spcBef>
            </a:pPr>
            <a:r>
              <a:rPr sz="2000" kern="0" spc="21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❌</a:t>
            </a:r>
            <a:r>
              <a:rPr sz="2000" kern="0" spc="26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2000" kern="0" spc="21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Unprofessi</a:t>
            </a:r>
            <a:r>
              <a:rPr sz="2000" kern="0" spc="20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onal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algn="l" rtl="0" eaLnBrk="0">
              <a:lnSpc>
                <a:spcPct val="118000"/>
              </a:lnSpc>
            </a:pPr>
            <a:endParaRPr sz="10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0500" algn="l" rtl="0" eaLnBrk="0">
              <a:lnSpc>
                <a:spcPts val="2300"/>
              </a:lnSpc>
              <a:spcBef>
                <a:spcPts val="510"/>
              </a:spcBef>
              <a:tabLst>
                <a:tab pos="454660" algn="l"/>
              </a:tabLst>
            </a:pPr>
            <a:r>
              <a:rPr sz="1700" kern="0" spc="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	</a:t>
            </a:r>
            <a:r>
              <a:rPr sz="1700" kern="0" spc="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"It's not my faul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t. The kitchen</a:t>
            </a:r>
            <a:r>
              <a:rPr sz="1700" kern="0" spc="11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is</a:t>
            </a:r>
            <a:r>
              <a:rPr sz="1700" kern="0" spc="12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busy."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95580" algn="l" rtl="0" eaLnBrk="0">
              <a:lnSpc>
                <a:spcPts val="4070"/>
              </a:lnSpc>
              <a:spcBef>
                <a:spcPts val="275"/>
              </a:spcBef>
            </a:pP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Blames others · No</a:t>
            </a:r>
            <a:r>
              <a:rPr sz="1700" kern="0" spc="1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empathy</a:t>
            </a:r>
            <a:r>
              <a:rPr sz="1700" kern="0" spc="10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·</a:t>
            </a:r>
            <a:r>
              <a:rPr sz="1700" kern="0" spc="15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No</a:t>
            </a:r>
            <a:r>
              <a:rPr sz="1700" kern="0" spc="6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40" dirty="0">
                <a:solidFill>
                  <a:srgbClr val="FFFFF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solution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390" name="picture 39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666750" y="3276600"/>
            <a:ext cx="19050" cy="352425"/>
          </a:xfrm>
          <a:prstGeom prst="rect">
            <a:avLst/>
          </a:prstGeom>
        </p:spPr>
      </p:pic>
      <p:sp>
        <p:nvSpPr>
          <p:cNvPr id="392" name="textbox 392"/>
          <p:cNvSpPr/>
          <p:nvPr/>
        </p:nvSpPr>
        <p:spPr>
          <a:xfrm>
            <a:off x="620314" y="1785987"/>
            <a:ext cx="9323070" cy="509269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93000"/>
              </a:lnSpc>
            </a:pPr>
            <a:r>
              <a:rPr sz="3400" kern="0" spc="24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Unprofess</a:t>
            </a:r>
            <a:r>
              <a:rPr sz="3400" kern="0" spc="23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ional vs. Professional Response</a:t>
            </a:r>
            <a:endParaRPr sz="34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94" name="textbox 394"/>
          <p:cNvSpPr/>
          <p:nvPr/>
        </p:nvSpPr>
        <p:spPr>
          <a:xfrm>
            <a:off x="6197052" y="3289210"/>
            <a:ext cx="4492625" cy="67627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197" rIns="0" bIns="0"/>
          <a:lstStyle/>
          <a:p>
            <a:pPr marL="12700" indent="10795" algn="l" rtl="0" eaLnBrk="0">
              <a:lnSpc>
                <a:spcPct val="128000"/>
              </a:lnSpc>
              <a:spcBef>
                <a:spcPts val="0"/>
              </a:spcBef>
            </a:pPr>
            <a:r>
              <a:rPr sz="1700" kern="0" spc="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"I sincerely apologize for the delay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, Sir. I will</a:t>
            </a:r>
            <a:r>
              <a:rPr sz="1700" kern="0" spc="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8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follow up i</a:t>
            </a:r>
            <a:r>
              <a:rPr sz="1700" kern="0" spc="7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mmediately."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96" name="textbox 396"/>
          <p:cNvSpPr/>
          <p:nvPr/>
        </p:nvSpPr>
        <p:spPr>
          <a:xfrm>
            <a:off x="5941432" y="4255207"/>
            <a:ext cx="3610609" cy="2495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9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ct val="86000"/>
              </a:lnSpc>
            </a:pP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Courtesy ·</a:t>
            </a:r>
            <a:r>
              <a:rPr sz="1700" kern="0" spc="14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3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Respon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sibility ·</a:t>
            </a:r>
            <a:r>
              <a:rPr sz="1700" kern="0" spc="15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1700" kern="0" spc="20" dirty="0">
                <a:solidFill>
                  <a:srgbClr val="49495A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Empathy</a:t>
            </a:r>
            <a:endParaRPr sz="17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sp>
        <p:nvSpPr>
          <p:cNvPr id="398" name="textbox 398"/>
          <p:cNvSpPr/>
          <p:nvPr/>
        </p:nvSpPr>
        <p:spPr>
          <a:xfrm>
            <a:off x="5948386" y="2731536"/>
            <a:ext cx="2073275" cy="33845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3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2700" algn="l" rtl="0" eaLnBrk="0">
              <a:lnSpc>
                <a:spcPts val="2465"/>
              </a:lnSpc>
            </a:pPr>
            <a:r>
              <a:rPr sz="2000" kern="0" spc="17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✅</a:t>
            </a:r>
            <a:r>
              <a:rPr sz="2000" kern="0" spc="320" dirty="0">
                <a:solidFill>
                  <a:srgbClr val="000000">
                    <a:alpha val="100000"/>
                  </a:srgbClr>
                </a:solidFill>
                <a:latin typeface="Segoe UI Symbol" panose="020B0502040204020203"/>
                <a:ea typeface="Segoe UI Symbol" panose="020B0502040204020203"/>
                <a:cs typeface="Segoe UI Symbol" panose="020B0502040204020203"/>
              </a:rPr>
              <a:t> </a:t>
            </a:r>
            <a:r>
              <a:rPr sz="2000" kern="0" spc="17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Professional</a:t>
            </a:r>
            <a:endParaRPr sz="20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  <p:pic>
        <p:nvPicPr>
          <p:cNvPr id="400" name="picture 4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5943600" y="3276600"/>
            <a:ext cx="19050" cy="70485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" name="picture 4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0" y="9525"/>
            <a:ext cx="4286250" cy="6429373"/>
          </a:xfrm>
          <a:prstGeom prst="rect">
            <a:avLst/>
          </a:prstGeom>
        </p:spPr>
      </p:pic>
      <p:grpSp>
        <p:nvGrpSpPr>
          <p:cNvPr id="14" name="group 14"/>
          <p:cNvGrpSpPr/>
          <p:nvPr/>
        </p:nvGrpSpPr>
        <p:grpSpPr>
          <a:xfrm rot="21600000">
            <a:off x="4905375" y="1514475"/>
            <a:ext cx="5905500" cy="4391026"/>
            <a:chOff x="0" y="0"/>
            <a:chExt cx="5905500" cy="4391026"/>
          </a:xfrm>
        </p:grpSpPr>
        <p:pic>
          <p:nvPicPr>
            <p:cNvPr id="404" name="picture 40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21600000">
              <a:off x="0" y="0"/>
              <a:ext cx="5905500" cy="4391026"/>
            </a:xfrm>
            <a:prstGeom prst="rect">
              <a:avLst/>
            </a:prstGeom>
          </p:spPr>
        </p:pic>
        <p:sp>
          <p:nvSpPr>
            <p:cNvPr id="406" name="textbox 406"/>
            <p:cNvSpPr/>
            <p:nvPr/>
          </p:nvSpPr>
          <p:spPr>
            <a:xfrm>
              <a:off x="-12700" y="-12700"/>
              <a:ext cx="5930900" cy="4421505"/>
            </a:xfrm>
            <a:prstGeom prst="rect">
              <a:avLst/>
            </a:prstGeom>
            <a:noFill/>
            <a:ln w="0" cap="flat">
              <a:noFill/>
              <a:prstDash val="solid"/>
              <a:miter lim="0"/>
            </a:ln>
          </p:spPr>
          <p:txBody>
            <a:bodyPr vert="horz" wrap="square" lIns="0" tIns="0" rIns="0" bIns="0"/>
            <a:lstStyle/>
            <a:p>
              <a:pPr algn="l" rtl="0" eaLnBrk="0">
                <a:lnSpc>
                  <a:spcPct val="103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000"/>
                </a:lnSpc>
              </a:pPr>
              <a:endParaRPr sz="1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3830" algn="l" rtl="0" eaLnBrk="0">
                <a:lnSpc>
                  <a:spcPct val="84000"/>
                </a:lnSpc>
              </a:pPr>
              <a:r>
                <a:rPr sz="1700" kern="0" spc="19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</a:t>
              </a:r>
              <a:r>
                <a:rPr sz="1700" kern="0" spc="4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500" kern="0" spc="19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Verbal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2560" algn="l" rtl="0" eaLnBrk="0">
                <a:lnSpc>
                  <a:spcPts val="1725"/>
                </a:lnSpc>
                <a:spcBef>
                  <a:spcPts val="645"/>
                </a:spcBef>
              </a:pPr>
              <a:r>
                <a:rPr sz="1300" kern="0" spc="2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Polite, clear, respectfu</a:t>
              </a:r>
              <a:r>
                <a:rPr sz="1300" kern="0" spc="1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l</a:t>
              </a:r>
              <a:r>
                <a:rPr sz="1300" kern="0" spc="8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300" kern="0" spc="1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language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9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9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3830" algn="l" rtl="0" eaLnBrk="0">
                <a:lnSpc>
                  <a:spcPct val="86000"/>
                </a:lnSpc>
                <a:spcBef>
                  <a:spcPts val="480"/>
                </a:spcBef>
              </a:pPr>
              <a:r>
                <a:rPr sz="1600" kern="0" spc="150" dirty="0">
                  <a:solidFill>
                    <a:srgbClr val="000000">
                      <a:alpha val="100000"/>
                    </a:srgbClr>
                  </a:solidFill>
                  <a:latin typeface="Microsoft JhengHei" panose="020B0604030504040204" charset="-120"/>
                  <a:ea typeface="Microsoft JhengHei" panose="020B0604030504040204" charset="-120"/>
                  <a:cs typeface="Microsoft JhengHei" panose="020B0604030504040204" charset="-120"/>
                </a:rPr>
                <a:t>像</a:t>
              </a:r>
              <a:r>
                <a:rPr sz="1600" kern="0" spc="300" dirty="0">
                  <a:solidFill>
                    <a:srgbClr val="000000">
                      <a:alpha val="100000"/>
                    </a:srgbClr>
                  </a:solidFill>
                  <a:latin typeface="Microsoft JhengHei" panose="020B0604030504040204" charset="-120"/>
                  <a:ea typeface="Microsoft JhengHei" panose="020B0604030504040204" charset="-120"/>
                  <a:cs typeface="Microsoft JhengHei" panose="020B0604030504040204" charset="-120"/>
                </a:rPr>
                <a:t> </a:t>
              </a:r>
              <a:r>
                <a:rPr sz="1500" kern="0" spc="15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Nonverbal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2560" algn="l" rtl="0" eaLnBrk="0">
                <a:lnSpc>
                  <a:spcPts val="1725"/>
                </a:lnSpc>
                <a:spcBef>
                  <a:spcPts val="655"/>
                </a:spcBef>
              </a:pPr>
              <a:r>
                <a:rPr sz="1300" kern="0" spc="2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Body language, posture,</a:t>
              </a:r>
              <a:r>
                <a:rPr sz="1300" kern="0" spc="4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300" kern="0" spc="2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eye</a:t>
              </a:r>
              <a:r>
                <a:rPr sz="1300" kern="0" spc="5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</a:t>
              </a:r>
              <a:r>
                <a:rPr sz="1300" kern="0" spc="2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conta</a:t>
              </a:r>
              <a:r>
                <a:rPr sz="1300" kern="0" spc="1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ct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6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59385" algn="l" rtl="0" eaLnBrk="0">
                <a:lnSpc>
                  <a:spcPct val="83000"/>
                </a:lnSpc>
                <a:spcBef>
                  <a:spcPts val="520"/>
                </a:spcBef>
              </a:pPr>
              <a:r>
                <a:rPr sz="1700" kern="0" spc="18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 </a:t>
              </a:r>
              <a:r>
                <a:rPr sz="1500" kern="0" spc="18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Professi</a:t>
              </a:r>
              <a:r>
                <a:rPr sz="1500" kern="0" spc="17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onalism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46050" algn="l" rtl="0" eaLnBrk="0">
                <a:lnSpc>
                  <a:spcPts val="1725"/>
                </a:lnSpc>
                <a:spcBef>
                  <a:spcPts val="720"/>
                </a:spcBef>
              </a:pPr>
              <a:r>
                <a:rPr sz="1300" kern="0" spc="3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Appearance, attitude, ethics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8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8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60020" algn="l" rtl="0" eaLnBrk="0">
                <a:lnSpc>
                  <a:spcPct val="95000"/>
                </a:lnSpc>
                <a:spcBef>
                  <a:spcPts val="460"/>
                </a:spcBef>
              </a:pPr>
              <a:r>
                <a:rPr sz="1500" kern="0" spc="150" dirty="0">
                  <a:solidFill>
                    <a:srgbClr val="000000">
                      <a:alpha val="100000"/>
                    </a:srgbClr>
                  </a:solidFill>
                  <a:latin typeface="Segoe UI Symbol" panose="020B0502040204020203"/>
                  <a:ea typeface="Segoe UI Symbol" panose="020B0502040204020203"/>
                  <a:cs typeface="Segoe UI Symbol" panose="020B0502040204020203"/>
                </a:rPr>
                <a:t>❤</a:t>
              </a:r>
              <a:r>
                <a:rPr sz="1500" kern="0" spc="300" dirty="0">
                  <a:solidFill>
                    <a:srgbClr val="000000">
                      <a:alpha val="100000"/>
                    </a:srgbClr>
                  </a:solidFill>
                  <a:latin typeface="Segoe UI Symbol" panose="020B0502040204020203"/>
                  <a:ea typeface="Segoe UI Symbol" panose="020B0502040204020203"/>
                  <a:cs typeface="Segoe UI Symbol" panose="020B0502040204020203"/>
                </a:rPr>
                <a:t> </a:t>
              </a:r>
              <a:r>
                <a:rPr sz="1500" kern="0" spc="15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Guest Impact</a:t>
              </a:r>
              <a:endParaRPr sz="15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147955" algn="l" rtl="0" eaLnBrk="0">
                <a:lnSpc>
                  <a:spcPts val="1725"/>
                </a:lnSpc>
                <a:spcBef>
                  <a:spcPts val="640"/>
                </a:spcBef>
              </a:pPr>
              <a:r>
                <a:rPr sz="1300" kern="0" spc="3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Trust, satisfactio</a:t>
              </a:r>
              <a:r>
                <a:rPr sz="1300" kern="0" spc="20" dirty="0">
                  <a:solidFill>
                    <a:srgbClr val="49495A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n, loyalty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12000"/>
                </a:lnSpc>
              </a:pPr>
              <a:endParaRPr sz="10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algn="l" rtl="0" eaLnBrk="0">
                <a:lnSpc>
                  <a:spcPct val="109000"/>
                </a:lnSpc>
              </a:pPr>
              <a:endParaRPr sz="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  <a:p>
              <a:pPr marL="501015" indent="-168275" algn="l" rtl="0" eaLnBrk="0">
                <a:lnSpc>
                  <a:spcPct val="114000"/>
                </a:lnSpc>
                <a:spcBef>
                  <a:spcPts val="0"/>
                </a:spcBef>
                <a:tabLst>
                  <a:tab pos="502285" algn="l"/>
                </a:tabLst>
              </a:pPr>
              <a:r>
                <a:rPr sz="1300" kern="0" spc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	</a:t>
              </a:r>
              <a:r>
                <a:rPr sz="1300" kern="0" spc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	</a:t>
              </a:r>
              <a:r>
                <a:rPr sz="1300" kern="0" spc="4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Professional communication is the foun</a:t>
              </a:r>
              <a:r>
                <a:rPr sz="1300" kern="0" spc="3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dation of excellent</a:t>
              </a:r>
              <a:r>
                <a:rPr sz="1300" kern="0" spc="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                   </a:t>
              </a:r>
              <a:r>
                <a:rPr sz="1300" kern="0" spc="20" dirty="0">
                  <a:solidFill>
                    <a:srgbClr val="000000">
                      <a:alpha val="100000"/>
                    </a:srgbClr>
                  </a:solidFill>
                  <a:latin typeface="Arial" panose="020B0604020202020204"/>
                  <a:ea typeface="Arial" panose="020B0604020202020204"/>
                  <a:cs typeface="Arial" panose="020B0604020202020204"/>
                </a:rPr>
                <a:t>hospitality service.</a:t>
              </a:r>
              <a:endParaRPr sz="1300" dirty="0">
                <a:latin typeface="Arial" panose="020B0604020202020204"/>
                <a:ea typeface="Arial" panose="020B0604020202020204"/>
                <a:cs typeface="Arial" panose="020B0604020202020204"/>
              </a:endParaRPr>
            </a:p>
          </p:txBody>
        </p:sp>
        <p:pic>
          <p:nvPicPr>
            <p:cNvPr id="408" name="picture 408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21600000">
              <a:off x="154114" y="3810001"/>
              <a:ext cx="166090" cy="166091"/>
            </a:xfrm>
            <a:prstGeom prst="rect">
              <a:avLst/>
            </a:prstGeom>
          </p:spPr>
        </p:pic>
      </p:grpSp>
      <p:sp>
        <p:nvSpPr>
          <p:cNvPr id="410" name="textbox 410"/>
          <p:cNvSpPr/>
          <p:nvPr/>
        </p:nvSpPr>
        <p:spPr>
          <a:xfrm>
            <a:off x="4912986" y="564810"/>
            <a:ext cx="3972559" cy="727710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11000"/>
              </a:lnSpc>
            </a:pPr>
            <a:endParaRPr sz="100" dirty="0">
              <a:latin typeface="Arial" panose="020B0604020202020204"/>
              <a:ea typeface="Arial" panose="020B0604020202020204"/>
              <a:cs typeface="Arial" panose="020B0604020202020204"/>
            </a:endParaRPr>
          </a:p>
          <a:p>
            <a:pPr marL="13335" indent="-635" algn="l" rtl="0" eaLnBrk="0">
              <a:lnSpc>
                <a:spcPct val="90000"/>
              </a:lnSpc>
            </a:pPr>
            <a:r>
              <a:rPr sz="2600" kern="0" spc="20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Summary: Profes</a:t>
            </a:r>
            <a:r>
              <a:rPr sz="2600" kern="0" spc="1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sional</a:t>
            </a:r>
            <a:r>
              <a:rPr sz="2600" kern="0" spc="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 </a:t>
            </a:r>
            <a:r>
              <a:rPr sz="2600" kern="0" spc="290" dirty="0">
                <a:solidFill>
                  <a:srgbClr val="403CCF">
                    <a:alpha val="100000"/>
                  </a:srgbClr>
                </a:solidFill>
                <a:latin typeface="Arial" panose="020B0604020202020204"/>
                <a:ea typeface="Arial" panose="020B0604020202020204"/>
                <a:cs typeface="Arial" panose="020B0604020202020204"/>
              </a:rPr>
              <a:t>Communication</a:t>
            </a:r>
            <a:endParaRPr sz="2600" dirty="0">
              <a:latin typeface="Arial" panose="020B0604020202020204"/>
              <a:ea typeface="Arial" panose="020B0604020202020204"/>
              <a:cs typeface="Arial" panose="020B0604020202020204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satMod val="110000"/>
                <a:lum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satMod val="105000"/>
                <a:lum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shade val="94000"/>
              </a:schemeClr>
            </a:gs>
            <a:gs pos="50000">
              <a:schemeClr val="phClr">
                <a:lumMod val="110000"/>
                <a:satMod val="100000"/>
                <a:tint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5500</Words>
  <Application>WPS Presentation</Application>
  <PresentationFormat/>
  <Paragraphs>473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40" baseType="lpstr">
      <vt:lpstr>Arial</vt:lpstr>
      <vt:lpstr>SimSun</vt:lpstr>
      <vt:lpstr>Wingdings</vt:lpstr>
      <vt:lpstr>Arial</vt:lpstr>
      <vt:lpstr>Segoe UI Symbol</vt:lpstr>
      <vt:lpstr>Microsoft YaHei</vt:lpstr>
      <vt:lpstr>Arial Unicode MS</vt:lpstr>
      <vt:lpstr>Calibri</vt:lpstr>
      <vt:lpstr>Microsoft JhengHei</vt:lpstr>
      <vt:lpstr>Malgun Gothic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1</cp:revision>
  <dcterms:created xsi:type="dcterms:W3CDTF">2026-07-09T12:27:40Z</dcterms:created>
  <dcterms:modified xsi:type="dcterms:W3CDTF">2026-07-09T12:27:40Z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O">
    <vt:lpwstr>wqlLaW5nc29mdCBQREYgdG8gV1BTIDEyMA</vt:lpwstr>
  </property>
  <property fmtid="{D5CDD505-2E9C-101B-9397-08002B2CF9AE}" pid="3" name="Created">
    <vt:filetime>2026-07-09T20:26:57Z</vt:filetime>
  </property>
  <property fmtid="{D5CDD505-2E9C-101B-9397-08002B2CF9AE}" pid="4" name="ICV">
    <vt:lpwstr>839BEF15439640038B49E06D426203D9_12</vt:lpwstr>
  </property>
  <property fmtid="{D5CDD505-2E9C-101B-9397-08002B2CF9AE}" pid="5" name="KSOProductBuildVer">
    <vt:lpwstr>1033-12.1.0.26880</vt:lpwstr>
  </property>
</Properties>
</file>