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1430000" cy="64401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1.png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4" name="rect 4"/>
          <p:cNvSpPr/>
          <p:nvPr/>
        </p:nvSpPr>
        <p:spPr>
          <a:xfrm>
            <a:off x="4905375" y="4572000"/>
            <a:ext cx="4829175" cy="333375"/>
          </a:xfrm>
          <a:prstGeom prst="rect">
            <a:avLst/>
          </a:prstGeom>
          <a:solidFill>
            <a:srgbClr val="DFECE9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6" name="textbox 6"/>
          <p:cNvSpPr/>
          <p:nvPr/>
        </p:nvSpPr>
        <p:spPr>
          <a:xfrm>
            <a:off x="4892675" y="1702760"/>
            <a:ext cx="5567680" cy="31064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3815" algn="l" rtl="0" eaLnBrk="0">
              <a:lnSpc>
                <a:spcPts val="3335"/>
              </a:lnSpc>
            </a:pPr>
            <a:r>
              <a:rPr sz="4800" kern="0" spc="-2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Oral Communi</a:t>
            </a:r>
            <a:r>
              <a:rPr sz="4800" kern="0" spc="-3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cation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3815" algn="l" rtl="0" eaLnBrk="0">
              <a:lnSpc>
                <a:spcPts val="6990"/>
              </a:lnSpc>
            </a:pPr>
            <a:r>
              <a:rPr sz="48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</a:t>
            </a:r>
            <a:r>
              <a:rPr sz="4800" kern="0" spc="2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800" kern="0" spc="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</a:t>
            </a:r>
            <a:r>
              <a:rPr sz="4800" kern="0" spc="2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&amp;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750" algn="l" rtl="0" eaLnBrk="0">
              <a:lnSpc>
                <a:spcPct val="72000"/>
              </a:lnSpc>
              <a:spcBef>
                <a:spcPts val="1760"/>
              </a:spcBef>
            </a:pPr>
            <a:r>
              <a:rPr sz="4800" kern="0" spc="-8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5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020" algn="l" rtl="0" eaLnBrk="0">
              <a:lnSpc>
                <a:spcPts val="2220"/>
              </a:lnSpc>
              <a:spcBef>
                <a:spcPts val="395"/>
              </a:spcBef>
            </a:pPr>
            <a:r>
              <a:rPr sz="13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 we </a:t>
            </a:r>
            <a:r>
              <a:rPr sz="1300" b="1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</a:t>
            </a:r>
            <a:r>
              <a:rPr sz="1300" b="1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ak </a:t>
            </a:r>
            <a:r>
              <a:rPr sz="13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shapes every guest experience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8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9000"/>
              </a:lnSpc>
            </a:pPr>
            <a:endParaRPr sz="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  <a:tabLst>
                <a:tab pos="127635" algn="l"/>
              </a:tabLst>
            </a:pPr>
            <a:r>
              <a:rPr sz="11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1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COURSE:</a:t>
            </a:r>
            <a:r>
              <a:rPr sz="1100" kern="0" spc="9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</a:t>
            </a:r>
            <a:r>
              <a:rPr sz="1100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 AND TOURISM</a:t>
            </a:r>
            <a:r>
              <a:rPr sz="1100" kern="0" spc="10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BUSINESS COMMUNICATION    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4955540" y="1225550"/>
            <a:ext cx="219329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Module 3_Introduction</a:t>
            </a:r>
            <a:endParaRPr lang="en-PH" altLang="en-US" sz="1200"/>
          </a:p>
        </p:txBody>
      </p:sp>
      <p:sp>
        <p:nvSpPr>
          <p:cNvPr id="5" name="Text Box 4"/>
          <p:cNvSpPr txBox="1"/>
          <p:nvPr/>
        </p:nvSpPr>
        <p:spPr>
          <a:xfrm>
            <a:off x="4905375" y="5389880"/>
            <a:ext cx="219329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Prof. Alia Amor D. Uy, MBA</a:t>
            </a:r>
            <a:endParaRPr lang="en-PH" altLang="en-US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graphicFrame>
        <p:nvGraphicFramePr>
          <p:cNvPr id="10" name="table 10"/>
          <p:cNvGraphicFramePr>
            <a:graphicFrameLocks noGrp="1"/>
          </p:cNvGraphicFramePr>
          <p:nvPr/>
        </p:nvGraphicFramePr>
        <p:xfrm>
          <a:off x="4905375" y="4486275"/>
          <a:ext cx="5905500" cy="1038225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5905500"/>
              </a:tblGrid>
              <a:tr h="10255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46685" algn="l" rtl="0" eaLnBrk="0">
                        <a:lnSpc>
                          <a:spcPct val="76000"/>
                        </a:lnSpc>
                      </a:pPr>
                      <a:r>
                        <a:rPr sz="1900" kern="0" spc="-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Conducting Tours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le 12"/>
          <p:cNvGraphicFramePr>
            <a:graphicFrameLocks noGrp="1"/>
          </p:cNvGraphicFramePr>
          <p:nvPr/>
        </p:nvGraphicFramePr>
        <p:xfrm>
          <a:off x="4905375" y="1123950"/>
          <a:ext cx="5905500" cy="1037589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5905500"/>
              </a:tblGrid>
              <a:tr h="1024889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46685"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</a:pPr>
                      <a:r>
                        <a:rPr sz="1900" kern="0" spc="-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Welcoming Guests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table 14"/>
          <p:cNvGraphicFramePr>
            <a:graphicFrameLocks noGrp="1"/>
          </p:cNvGraphicFramePr>
          <p:nvPr/>
        </p:nvGraphicFramePr>
        <p:xfrm>
          <a:off x="4905375" y="2247900"/>
          <a:ext cx="5905500" cy="1028700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5905500"/>
              </a:tblGrid>
              <a:tr h="10160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46685" algn="l" rtl="0" eaLnBrk="0">
                        <a:lnSpc>
                          <a:spcPct val="76000"/>
                        </a:lnSpc>
                      </a:pPr>
                      <a:r>
                        <a:rPr sz="19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Answering</a:t>
                      </a:r>
                      <a:r>
                        <a:rPr sz="19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Questions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table 16"/>
          <p:cNvGraphicFramePr>
            <a:graphicFrameLocks noGrp="1"/>
          </p:cNvGraphicFramePr>
          <p:nvPr/>
        </p:nvGraphicFramePr>
        <p:xfrm>
          <a:off x="4905375" y="3371850"/>
          <a:ext cx="5905500" cy="1028064"/>
        </p:xfrm>
        <a:graphic>
          <a:graphicData uri="http://schemas.openxmlformats.org/drawingml/2006/table">
            <a:tbl>
              <a:tblPr>
                <a:solidFill>
                  <a:srgbClr val="DFECE9"/>
                </a:solidFill>
              </a:tblPr>
              <a:tblGrid>
                <a:gridCol w="5905500"/>
              </a:tblGrid>
              <a:tr h="1015364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51765"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</a:pPr>
                      <a:r>
                        <a:rPr sz="1900" kern="0" spc="-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Handling Conc</a:t>
                      </a:r>
                      <a:r>
                        <a:rPr sz="1900" kern="0" spc="-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erns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</a:tr>
            </a:tbl>
          </a:graphicData>
        </a:graphic>
      </p:graphicFrame>
      <p:sp>
        <p:nvSpPr>
          <p:cNvPr id="18" name="textbox 18"/>
          <p:cNvSpPr/>
          <p:nvPr/>
        </p:nvSpPr>
        <p:spPr>
          <a:xfrm>
            <a:off x="4909218" y="670583"/>
            <a:ext cx="4757420" cy="3041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2400" kern="0" spc="-4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Where We Communi</a:t>
            </a:r>
            <a:r>
              <a:rPr sz="2400" kern="0" spc="-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cate Every Day</a:t>
            </a:r>
            <a:endParaRPr sz="2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0" name="textbox 20"/>
          <p:cNvSpPr/>
          <p:nvPr/>
        </p:nvSpPr>
        <p:spPr>
          <a:xfrm>
            <a:off x="5612349" y="5619750"/>
            <a:ext cx="4509135" cy="19431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2000"/>
              </a:lnSpc>
            </a:pPr>
            <a:r>
              <a:rPr sz="1200" kern="0" spc="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Every interaction is a chance to create a </a:t>
            </a:r>
            <a:r>
              <a:rPr sz="1200" b="1" kern="0" spc="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positive experience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038725" y="1257300"/>
            <a:ext cx="371475" cy="371475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038725" y="2381250"/>
            <a:ext cx="371475" cy="371475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5038725" y="3505200"/>
            <a:ext cx="371475" cy="371475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5038725" y="4619625"/>
            <a:ext cx="371475" cy="3714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657350"/>
            <a:ext cx="5524500" cy="3124200"/>
          </a:xfrm>
          <a:prstGeom prst="rect">
            <a:avLst/>
          </a:prstGeom>
        </p:spPr>
      </p:pic>
      <p:sp>
        <p:nvSpPr>
          <p:cNvPr id="32" name="textbox 32"/>
          <p:cNvSpPr/>
          <p:nvPr/>
        </p:nvSpPr>
        <p:spPr>
          <a:xfrm>
            <a:off x="7497830" y="858979"/>
            <a:ext cx="2884170" cy="13017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</a:pPr>
            <a:r>
              <a:rPr sz="2900" kern="0" spc="3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2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  <a:spcBef>
                <a:spcPts val="1135"/>
              </a:spcBef>
            </a:pPr>
            <a:r>
              <a:rPr sz="2900" kern="0" spc="-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Shapes the Guest</a:t>
            </a:r>
            <a:endParaRPr sz="2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85" algn="l" rtl="0" eaLnBrk="0">
              <a:lnSpc>
                <a:spcPts val="3675"/>
              </a:lnSpc>
            </a:pPr>
            <a:r>
              <a:rPr sz="2900" kern="0" spc="-4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Experience</a:t>
            </a:r>
            <a:endParaRPr sz="2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34" name="table 34"/>
          <p:cNvGraphicFramePr>
            <a:graphicFrameLocks noGrp="1"/>
          </p:cNvGraphicFramePr>
          <p:nvPr/>
        </p:nvGraphicFramePr>
        <p:xfrm>
          <a:off x="7477125" y="4629150"/>
          <a:ext cx="3343275" cy="1028700"/>
        </p:xfrm>
        <a:graphic>
          <a:graphicData uri="http://schemas.openxmlformats.org/drawingml/2006/table">
            <a:tbl>
              <a:tblPr/>
              <a:tblGrid>
                <a:gridCol w="3343275"/>
              </a:tblGrid>
              <a:tr h="10287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57175" algn="l" rtl="0" eaLnBrk="0">
                        <a:lnSpc>
                          <a:spcPct val="74000"/>
                        </a:lnSpc>
                      </a:pPr>
                      <a:r>
                        <a:rPr sz="1700" kern="0" spc="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Professionalism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8000"/>
                        </a:lnSpc>
                      </a:pPr>
                      <a:endParaRPr sz="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62255" algn="l" rtl="0" eaLnBrk="0">
                        <a:lnSpc>
                          <a:spcPct val="82000"/>
                        </a:lnSpc>
                        <a:spcBef>
                          <a:spcPts val="0"/>
                        </a:spcBef>
                      </a:pPr>
                      <a:r>
                        <a:rPr sz="14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Respect ear</a:t>
                      </a:r>
                      <a:r>
                        <a:rPr sz="14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ns trust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49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30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6" name="table 36"/>
          <p:cNvGraphicFramePr>
            <a:graphicFrameLocks noGrp="1"/>
          </p:cNvGraphicFramePr>
          <p:nvPr/>
        </p:nvGraphicFramePr>
        <p:xfrm>
          <a:off x="7477125" y="2314575"/>
          <a:ext cx="3343275" cy="1028700"/>
        </p:xfrm>
        <a:graphic>
          <a:graphicData uri="http://schemas.openxmlformats.org/drawingml/2006/table">
            <a:tbl>
              <a:tblPr/>
              <a:tblGrid>
                <a:gridCol w="3343275"/>
              </a:tblGrid>
              <a:tr h="9525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52095" algn="l" rtl="0" eaLnBrk="0">
                        <a:lnSpc>
                          <a:spcPct val="74000"/>
                        </a:lnSpc>
                      </a:pPr>
                      <a:r>
                        <a:rPr sz="1700" kern="0" spc="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Guest Satisfactio</a:t>
                      </a:r>
                      <a:r>
                        <a:rPr sz="1700" kern="0" spc="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8000"/>
                        </a:lnSpc>
                      </a:pPr>
                      <a:endParaRPr sz="1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44475" algn="l" rtl="0" eaLnBrk="0">
                        <a:lnSpc>
                          <a:spcPct val="95000"/>
                        </a:lnSpc>
                      </a:pPr>
                      <a:r>
                        <a:rPr sz="1400" kern="0" spc="9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 warm tone builds loyalty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49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8" name="table 38"/>
          <p:cNvGraphicFramePr>
            <a:graphicFrameLocks noGrp="1"/>
          </p:cNvGraphicFramePr>
          <p:nvPr/>
        </p:nvGraphicFramePr>
        <p:xfrm>
          <a:off x="7477125" y="3476625"/>
          <a:ext cx="3343275" cy="1028700"/>
        </p:xfrm>
        <a:graphic>
          <a:graphicData uri="http://schemas.openxmlformats.org/drawingml/2006/table">
            <a:tbl>
              <a:tblPr/>
              <a:tblGrid>
                <a:gridCol w="3343275"/>
              </a:tblGrid>
              <a:tr h="9525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47650" algn="l" rtl="0" eaLnBrk="0">
                        <a:lnSpc>
                          <a:spcPct val="74000"/>
                        </a:lnSpc>
                      </a:pPr>
                      <a:r>
                        <a:rPr sz="1700" kern="0" spc="-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Teamwork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7000"/>
                        </a:lnSpc>
                      </a:pPr>
                      <a:endParaRPr sz="1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51460" algn="l" rtl="0" eaLnBrk="0">
                        <a:lnSpc>
                          <a:spcPct val="77000"/>
                        </a:lnSpc>
                        <a:spcBef>
                          <a:spcPts val="0"/>
                        </a:spcBef>
                      </a:pPr>
                      <a:r>
                        <a:rPr sz="14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Clear talk reduc</a:t>
                      </a:r>
                      <a:r>
                        <a:rPr sz="14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es mistakes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49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40"/>
          <p:cNvGraphicFramePr>
            <a:graphicFrameLocks noGrp="1"/>
          </p:cNvGraphicFramePr>
          <p:nvPr/>
        </p:nvGraphicFramePr>
        <p:xfrm>
          <a:off x="619125" y="2120737"/>
          <a:ext cx="10191750" cy="1438910"/>
        </p:xfrm>
        <a:graphic>
          <a:graphicData uri="http://schemas.openxmlformats.org/drawingml/2006/table">
            <a:tbl>
              <a:tblPr/>
              <a:tblGrid>
                <a:gridCol w="3276600"/>
                <a:gridCol w="3457575"/>
                <a:gridCol w="3457575"/>
              </a:tblGrid>
              <a:tr h="2413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9525" algn="l" rtl="0" eaLnBrk="0">
                        <a:lnSpc>
                          <a:spcPct val="73000"/>
                        </a:lnSpc>
                      </a:pPr>
                      <a:r>
                        <a:rPr sz="1300" kern="0" spc="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01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8595" algn="l" rtl="0" eaLnBrk="0">
                        <a:lnSpc>
                          <a:spcPct val="73000"/>
                        </a:lnSpc>
                      </a:pPr>
                      <a:r>
                        <a:rPr sz="1300" kern="0" spc="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02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6690" algn="l" rtl="0" eaLnBrk="0">
                        <a:lnSpc>
                          <a:spcPct val="73000"/>
                        </a:lnSpc>
                      </a:pPr>
                      <a:r>
                        <a:rPr sz="1300" kern="0" spc="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03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050" algn="l" rtl="0" eaLnBrk="0">
                        <a:lnSpc>
                          <a:spcPct val="73000"/>
                        </a:lnSpc>
                        <a:spcBef>
                          <a:spcPts val="0"/>
                        </a:spcBef>
                      </a:pPr>
                      <a:r>
                        <a:rPr sz="2000" kern="0" spc="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Demonstrate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3040" algn="l" rtl="0" eaLnBrk="0">
                        <a:lnSpc>
                          <a:spcPct val="80000"/>
                        </a:lnSpc>
                      </a:pPr>
                      <a:r>
                        <a:rPr sz="20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Apply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6215" algn="l" rtl="0" eaLnBrk="0">
                        <a:lnSpc>
                          <a:spcPct val="73000"/>
                        </a:lnSpc>
                        <a:spcBef>
                          <a:spcPts val="5"/>
                        </a:spcBef>
                      </a:pPr>
                      <a:r>
                        <a:rPr sz="2000" kern="0" spc="-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Practice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973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2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5400" algn="l" rtl="0" eaLnBrk="0">
                        <a:lnSpc>
                          <a:spcPct val="91000"/>
                        </a:lnSpc>
                        <a:spcBef>
                          <a:spcPts val="5"/>
                        </a:spcBef>
                      </a:pPr>
                      <a:r>
                        <a:rPr sz="1700" kern="0" spc="9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Effective oral communication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2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3515" algn="l" rtl="0" eaLnBrk="0">
                        <a:lnSpc>
                          <a:spcPct val="91000"/>
                        </a:lnSpc>
                        <a:spcBef>
                          <a:spcPts val="5"/>
                        </a:spcBef>
                      </a:pP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Active listening during gues</a:t>
                      </a:r>
                      <a:r>
                        <a:rPr sz="17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2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2565" algn="l" rtl="0" eaLnBrk="0">
                        <a:lnSpc>
                          <a:spcPct val="91000"/>
                        </a:lnSpc>
                        <a:spcBef>
                          <a:spcPts val="5"/>
                        </a:spcBef>
                      </a:pPr>
                      <a:r>
                        <a:rPr sz="1700" kern="0" spc="9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Proper telepho</a:t>
                      </a: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ne etiquette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400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0000"/>
                        </a:lnSpc>
                      </a:pPr>
                      <a:endParaRPr sz="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6985" algn="l" rtl="0" eaLnBrk="0">
                        <a:lnSpc>
                          <a:spcPct val="88000"/>
                        </a:lnSpc>
                        <a:spcBef>
                          <a:spcPts val="0"/>
                        </a:spcBef>
                      </a:pP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techniques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0000"/>
                        </a:lnSpc>
                      </a:pPr>
                      <a:endParaRPr sz="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8755" algn="l" rtl="0" eaLnBrk="0">
                        <a:lnSpc>
                          <a:spcPct val="88000"/>
                        </a:lnSpc>
                        <a:spcBef>
                          <a:spcPts val="0"/>
                        </a:spcBef>
                      </a:pPr>
                      <a:r>
                        <a:rPr sz="1700" kern="0" spc="10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interaction</a:t>
                      </a:r>
                      <a:r>
                        <a:rPr sz="1700" kern="0" spc="9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42" name="table 42"/>
          <p:cNvGraphicFramePr>
            <a:graphicFrameLocks noGrp="1"/>
          </p:cNvGraphicFramePr>
          <p:nvPr/>
        </p:nvGraphicFramePr>
        <p:xfrm>
          <a:off x="619125" y="3987637"/>
          <a:ext cx="10191750" cy="1086485"/>
        </p:xfrm>
        <a:graphic>
          <a:graphicData uri="http://schemas.openxmlformats.org/drawingml/2006/table">
            <a:tbl>
              <a:tblPr/>
              <a:tblGrid>
                <a:gridCol w="5010150"/>
                <a:gridCol w="5181600"/>
              </a:tblGrid>
              <a:tr h="2413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9525" algn="l" rtl="0" eaLnBrk="0">
                        <a:lnSpc>
                          <a:spcPct val="73000"/>
                        </a:lnSpc>
                      </a:pPr>
                      <a:r>
                        <a:rPr sz="1300" kern="0" spc="6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04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2880" algn="l" rtl="0" eaLnBrk="0">
                        <a:lnSpc>
                          <a:spcPct val="73000"/>
                        </a:lnSpc>
                      </a:pPr>
                      <a:r>
                        <a:rPr sz="1300" kern="0" spc="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05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8794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050" algn="l" rtl="0" eaLnBrk="0">
                        <a:lnSpc>
                          <a:spcPct val="79000"/>
                        </a:lnSpc>
                      </a:pPr>
                      <a:r>
                        <a:rPr sz="2000" kern="0" spc="-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Respond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2405" algn="l" rtl="0" eaLnBrk="0">
                        <a:lnSpc>
                          <a:spcPct val="73000"/>
                        </a:lnSpc>
                        <a:spcBef>
                          <a:spcPts val="5"/>
                        </a:spcBef>
                      </a:pPr>
                      <a:r>
                        <a:rPr sz="2000" kern="0" spc="-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Evaluate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437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5400" algn="l" rtl="0" eaLnBrk="0">
                        <a:lnSpc>
                          <a:spcPct val="88000"/>
                        </a:lnSpc>
                        <a:spcBef>
                          <a:spcPts val="5"/>
                        </a:spcBef>
                      </a:pP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Professionally to customer inquiries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8755" algn="l" rtl="0" eaLnBrk="0">
                        <a:lnSpc>
                          <a:spcPct val="88000"/>
                        </a:lnSpc>
                        <a:spcBef>
                          <a:spcPts val="5"/>
                        </a:spcBef>
                      </a:pPr>
                      <a:r>
                        <a:rPr sz="1700" kern="0" spc="8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Real-worl</a:t>
                      </a:r>
                      <a:r>
                        <a:rPr sz="1700" kern="0" spc="7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 oral communication scenarios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4" name="textbox 44"/>
          <p:cNvSpPr/>
          <p:nvPr/>
        </p:nvSpPr>
        <p:spPr>
          <a:xfrm>
            <a:off x="3840812" y="1281159"/>
            <a:ext cx="3779520" cy="4216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6000"/>
              </a:lnSpc>
            </a:pPr>
            <a:r>
              <a:rPr sz="3400" kern="0" spc="-1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Learning Outcomes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4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1447800" y="1209674"/>
            <a:ext cx="1676400" cy="1676400"/>
          </a:xfrm>
          <a:prstGeom prst="rect">
            <a:avLst/>
          </a:prstGeom>
        </p:spPr>
      </p:pic>
      <p:pic>
        <p:nvPicPr>
          <p:cNvPr id="48" name="picture 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876800" y="1209674"/>
            <a:ext cx="1676400" cy="1676400"/>
          </a:xfrm>
          <a:prstGeom prst="rect">
            <a:avLst/>
          </a:prstGeom>
        </p:spPr>
      </p:pic>
      <p:pic>
        <p:nvPicPr>
          <p:cNvPr id="50" name="picture 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8305800" y="1209674"/>
            <a:ext cx="1676400" cy="1676400"/>
          </a:xfrm>
          <a:prstGeom prst="rect">
            <a:avLst/>
          </a:prstGeom>
        </p:spPr>
      </p:pic>
      <p:pic>
        <p:nvPicPr>
          <p:cNvPr id="52" name="picture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4876800" y="3657601"/>
            <a:ext cx="1676400" cy="1676400"/>
          </a:xfrm>
          <a:prstGeom prst="rect">
            <a:avLst/>
          </a:prstGeom>
        </p:spPr>
      </p:pic>
      <p:sp>
        <p:nvSpPr>
          <p:cNvPr id="54" name="textbox 54"/>
          <p:cNvSpPr/>
          <p:nvPr/>
        </p:nvSpPr>
        <p:spPr>
          <a:xfrm>
            <a:off x="985965" y="3022360"/>
            <a:ext cx="2600960" cy="4908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62915" algn="l" rtl="0" eaLnBrk="0">
              <a:lnSpc>
                <a:spcPct val="75000"/>
              </a:lnSpc>
            </a:pPr>
            <a:r>
              <a:rPr sz="1400" kern="0" spc="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Oral Communication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9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40"/>
              </a:lnSpc>
              <a:spcBef>
                <a:spcPts val="5"/>
              </a:spcBef>
            </a:pPr>
            <a:r>
              <a:rPr sz="1200" kern="0" spc="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Speaking clearly and professionally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6" name="textbox 56"/>
          <p:cNvSpPr/>
          <p:nvPr/>
        </p:nvSpPr>
        <p:spPr>
          <a:xfrm>
            <a:off x="4535575" y="3024964"/>
            <a:ext cx="2376170" cy="48768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38480" algn="l" rtl="0" eaLnBrk="0">
              <a:lnSpc>
                <a:spcPct val="75000"/>
              </a:lnSpc>
            </a:pPr>
            <a:r>
              <a:rPr sz="1400" kern="0" spc="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Active Listening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40"/>
              </a:lnSpc>
              <a:spcBef>
                <a:spcPts val="5"/>
              </a:spcBef>
            </a:pPr>
            <a:r>
              <a:rPr sz="12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Hearing and understanding fully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8" name="textbox 58"/>
          <p:cNvSpPr/>
          <p:nvPr/>
        </p:nvSpPr>
        <p:spPr>
          <a:xfrm>
            <a:off x="4545844" y="5479811"/>
            <a:ext cx="2355850" cy="4813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48615" algn="l" rtl="0" eaLnBrk="0">
              <a:lnSpc>
                <a:spcPct val="81000"/>
              </a:lnSpc>
            </a:pPr>
            <a:r>
              <a:rPr sz="1400" kern="0" spc="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Telephone Etiquette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40"/>
              </a:lnSpc>
              <a:spcBef>
                <a:spcPts val="290"/>
              </a:spcBef>
            </a:pPr>
            <a:r>
              <a:rPr sz="12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Polite and effective phone s</a:t>
            </a:r>
            <a:r>
              <a:rPr sz="1200" kern="0" spc="4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kills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60" name="textbox 60"/>
          <p:cNvSpPr/>
          <p:nvPr/>
        </p:nvSpPr>
        <p:spPr>
          <a:xfrm>
            <a:off x="8039587" y="3024964"/>
            <a:ext cx="2233930" cy="48768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9080" algn="l" rtl="0" eaLnBrk="0">
              <a:lnSpc>
                <a:spcPct val="74000"/>
              </a:lnSpc>
            </a:pPr>
            <a:r>
              <a:rPr sz="1400" kern="0" spc="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 Interaction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6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40"/>
              </a:lnSpc>
              <a:spcBef>
                <a:spcPts val="0"/>
              </a:spcBef>
            </a:pPr>
            <a:r>
              <a:rPr sz="1200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Building po</a:t>
            </a:r>
            <a:r>
              <a:rPr sz="1200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sitive relationships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62" name="textbox 62"/>
          <p:cNvSpPr/>
          <p:nvPr/>
        </p:nvSpPr>
        <p:spPr>
          <a:xfrm>
            <a:off x="4163464" y="605442"/>
            <a:ext cx="3133090" cy="3956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</a:pPr>
            <a:r>
              <a:rPr sz="3300" kern="0" spc="-6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Lesson Overview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box 64"/>
          <p:cNvSpPr/>
          <p:nvPr/>
        </p:nvSpPr>
        <p:spPr>
          <a:xfrm>
            <a:off x="617210" y="969079"/>
            <a:ext cx="4264025" cy="29565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5720" algn="l" rtl="0" eaLnBrk="0">
              <a:lnSpc>
                <a:spcPts val="3410"/>
              </a:lnSpc>
            </a:pPr>
            <a:r>
              <a:rPr sz="4800" kern="0" spc="-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</a:t>
            </a:r>
            <a:r>
              <a:rPr sz="4800" kern="0" spc="-6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nalism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020" algn="l" rtl="0" eaLnBrk="0">
              <a:lnSpc>
                <a:spcPct val="114000"/>
              </a:lnSpc>
              <a:spcBef>
                <a:spcPts val="60"/>
              </a:spcBef>
            </a:pPr>
            <a:r>
              <a:rPr sz="4800" kern="0" spc="-4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Starts with Ho</a:t>
            </a:r>
            <a:r>
              <a:rPr sz="4800" kern="0" spc="-5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</a:t>
            </a:r>
            <a:r>
              <a:rPr sz="4800" kern="0" spc="-1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800" kern="0" spc="-17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 Speak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305" algn="l" rtl="0" eaLnBrk="0">
              <a:lnSpc>
                <a:spcPct val="91000"/>
              </a:lnSpc>
              <a:spcBef>
                <a:spcPts val="510"/>
              </a:spcBef>
            </a:pPr>
            <a:r>
              <a:rPr sz="1700" kern="0" spc="8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 teams serv</a:t>
            </a:r>
            <a:r>
              <a:rPr sz="1700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 guests from </a:t>
            </a:r>
            <a:r>
              <a:rPr sz="1700" b="1" kern="0" spc="7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all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775"/>
              </a:lnSpc>
            </a:pPr>
            <a:r>
              <a:rPr sz="1700" b="1" kern="0" spc="6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cultures and ba</a:t>
            </a:r>
            <a:r>
              <a:rPr sz="1700" b="1" kern="0" spc="5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ckgrounds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66" name="textbox 66"/>
          <p:cNvSpPr/>
          <p:nvPr/>
        </p:nvSpPr>
        <p:spPr>
          <a:xfrm>
            <a:off x="619124" y="4181475"/>
            <a:ext cx="4876800" cy="1181100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7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29895" algn="l" rtl="0" eaLnBrk="0">
              <a:lnSpc>
                <a:spcPct val="91000"/>
              </a:lnSpc>
              <a:spcBef>
                <a:spcPts val="0"/>
              </a:spcBef>
              <a:tabLst>
                <a:tab pos="637540" algn="l"/>
              </a:tabLst>
            </a:pP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 words, tone, and attitude are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35635" algn="l" rtl="0" eaLnBrk="0">
              <a:lnSpc>
                <a:spcPts val="2850"/>
              </a:lnSpc>
            </a:pPr>
            <a:r>
              <a:rPr sz="17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 most powerful tools on</a:t>
            </a:r>
            <a:r>
              <a:rPr sz="17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the</a:t>
            </a:r>
            <a:r>
              <a:rPr sz="1700" kern="0" spc="-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job.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68" name="picture 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827782" y="4438650"/>
            <a:ext cx="221456" cy="221456"/>
          </a:xfrm>
          <a:prstGeom prst="rect">
            <a:avLst/>
          </a:prstGeom>
        </p:spPr>
      </p:pic>
      <p:graphicFrame>
        <p:nvGraphicFramePr>
          <p:cNvPr id="70" name="table 70"/>
          <p:cNvGraphicFramePr>
            <a:graphicFrameLocks noGrp="1"/>
          </p:cNvGraphicFramePr>
          <p:nvPr/>
        </p:nvGraphicFramePr>
        <p:xfrm>
          <a:off x="5943600" y="2066925"/>
          <a:ext cx="4876165" cy="1066800"/>
        </p:xfrm>
        <a:graphic>
          <a:graphicData uri="http://schemas.openxmlformats.org/drawingml/2006/table">
            <a:tbl>
              <a:tblPr/>
              <a:tblGrid>
                <a:gridCol w="718820"/>
                <a:gridCol w="4157345"/>
              </a:tblGrid>
              <a:tr h="10668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4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311150" algn="l" rtl="0" eaLnBrk="0">
                        <a:lnSpc>
                          <a:spcPct val="73000"/>
                        </a:lnSpc>
                        <a:spcBef>
                          <a:spcPts val="5"/>
                        </a:spcBef>
                      </a:pPr>
                      <a:r>
                        <a:rPr sz="2000" kern="0" spc="-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2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9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ct val="76000"/>
                        </a:lnSpc>
                      </a:pPr>
                      <a:r>
                        <a:rPr sz="2700" kern="0" spc="4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Politely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2" name="table 72"/>
          <p:cNvGraphicFramePr>
            <a:graphicFrameLocks noGrp="1"/>
          </p:cNvGraphicFramePr>
          <p:nvPr/>
        </p:nvGraphicFramePr>
        <p:xfrm>
          <a:off x="5943600" y="3305175"/>
          <a:ext cx="4876165" cy="1066800"/>
        </p:xfrm>
        <a:graphic>
          <a:graphicData uri="http://schemas.openxmlformats.org/drawingml/2006/table">
            <a:tbl>
              <a:tblPr/>
              <a:tblGrid>
                <a:gridCol w="718820"/>
                <a:gridCol w="4157345"/>
              </a:tblGrid>
              <a:tr h="10668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4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310515" algn="l" rtl="0" eaLnBrk="0">
                        <a:lnSpc>
                          <a:spcPct val="73000"/>
                        </a:lnSpc>
                        <a:spcBef>
                          <a:spcPts val="0"/>
                        </a:spcBef>
                      </a:pPr>
                      <a:r>
                        <a:rPr sz="2000" kern="0" spc="-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3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9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ct val="80000"/>
                        </a:lnSpc>
                      </a:pPr>
                      <a:r>
                        <a:rPr sz="2700" kern="0" spc="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Respectfully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4" name="table 74"/>
          <p:cNvGraphicFramePr>
            <a:graphicFrameLocks noGrp="1"/>
          </p:cNvGraphicFramePr>
          <p:nvPr/>
        </p:nvGraphicFramePr>
        <p:xfrm>
          <a:off x="5943600" y="828675"/>
          <a:ext cx="4876165" cy="1057275"/>
        </p:xfrm>
        <a:graphic>
          <a:graphicData uri="http://schemas.openxmlformats.org/drawingml/2006/table">
            <a:tbl>
              <a:tblPr/>
              <a:tblGrid>
                <a:gridCol w="718820"/>
                <a:gridCol w="4157345"/>
              </a:tblGrid>
              <a:tr h="10572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4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338455" algn="l" rtl="0" eaLnBrk="0">
                        <a:lnSpc>
                          <a:spcPct val="73000"/>
                        </a:lnSpc>
                        <a:spcBef>
                          <a:spcPts val="5"/>
                        </a:spcBef>
                      </a:pPr>
                      <a:r>
                        <a:rPr sz="2000" kern="0" spc="-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1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9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0660" algn="l" rtl="0" eaLnBrk="0">
                        <a:lnSpc>
                          <a:spcPct val="76000"/>
                        </a:lnSpc>
                      </a:pPr>
                      <a:r>
                        <a:rPr sz="2700" kern="0" spc="-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Clearly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6" name="table 76"/>
          <p:cNvGraphicFramePr>
            <a:graphicFrameLocks noGrp="1"/>
          </p:cNvGraphicFramePr>
          <p:nvPr/>
        </p:nvGraphicFramePr>
        <p:xfrm>
          <a:off x="5943600" y="4552950"/>
          <a:ext cx="4876165" cy="1057275"/>
        </p:xfrm>
        <a:graphic>
          <a:graphicData uri="http://schemas.openxmlformats.org/drawingml/2006/table">
            <a:tbl>
              <a:tblPr/>
              <a:tblGrid>
                <a:gridCol w="718820"/>
                <a:gridCol w="4157345"/>
              </a:tblGrid>
              <a:tr h="10572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4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301625" algn="l" rtl="0" eaLnBrk="0">
                        <a:lnSpc>
                          <a:spcPct val="73000"/>
                        </a:lnSpc>
                        <a:spcBef>
                          <a:spcPts val="0"/>
                        </a:spcBef>
                      </a:pPr>
                      <a:r>
                        <a:rPr sz="2000" kern="0" spc="-2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4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CE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8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ct val="77000"/>
                        </a:lnSpc>
                        <a:spcBef>
                          <a:spcPts val="5"/>
                        </a:spcBef>
                      </a:pPr>
                      <a:r>
                        <a:rPr sz="2700" kern="0" spc="10" dirty="0">
                          <a:solidFill>
                            <a:srgbClr val="2C324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Professionally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C5D2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80" name="textbox 80"/>
          <p:cNvSpPr/>
          <p:nvPr/>
        </p:nvSpPr>
        <p:spPr>
          <a:xfrm>
            <a:off x="1688261" y="2777744"/>
            <a:ext cx="4302760" cy="24866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85" algn="l" rtl="0" eaLnBrk="0">
              <a:lnSpc>
                <a:spcPct val="77000"/>
              </a:lnSpc>
            </a:pPr>
            <a:r>
              <a:rPr sz="2700" kern="0" spc="2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Listen Ca</a:t>
            </a:r>
            <a:r>
              <a:rPr sz="2700" kern="0" spc="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refully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85" algn="l" rtl="0" eaLnBrk="0">
              <a:lnSpc>
                <a:spcPct val="80000"/>
              </a:lnSpc>
              <a:spcBef>
                <a:spcPts val="810"/>
              </a:spcBef>
            </a:pPr>
            <a:r>
              <a:rPr sz="27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Respond Professional</a:t>
            </a:r>
            <a:r>
              <a:rPr sz="2700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ly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7000"/>
              </a:lnSpc>
            </a:pPr>
            <a:r>
              <a:rPr sz="2700" kern="0" spc="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Create Posit</a:t>
            </a:r>
            <a:r>
              <a:rPr sz="2700" kern="0" spc="-10" dirty="0">
                <a:solidFill>
                  <a:srgbClr val="2C324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ive Experiences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82" name="textbox 82"/>
          <p:cNvSpPr/>
          <p:nvPr/>
        </p:nvSpPr>
        <p:spPr>
          <a:xfrm>
            <a:off x="1226350" y="677953"/>
            <a:ext cx="4721860" cy="14363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6615"/>
              </a:lnSpc>
            </a:pPr>
            <a:r>
              <a:rPr sz="4800" kern="0" spc="-40" dirty="0">
                <a:solidFill>
                  <a:srgbClr val="272D4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=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2230" algn="l" rtl="0" eaLnBrk="0">
              <a:lnSpc>
                <a:spcPct val="77000"/>
              </a:lnSpc>
              <a:spcBef>
                <a:spcPts val="55"/>
              </a:spcBef>
            </a:pPr>
            <a:r>
              <a:rPr sz="4800" kern="0" spc="-130" dirty="0">
                <a:solidFill>
                  <a:srgbClr val="437066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More Than </a:t>
            </a:r>
            <a:r>
              <a:rPr sz="4800" kern="0" spc="-140" dirty="0">
                <a:solidFill>
                  <a:srgbClr val="437066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Words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pSp>
        <p:nvGrpSpPr>
          <p:cNvPr id="2" name="group 2"/>
          <p:cNvGrpSpPr/>
          <p:nvPr/>
        </p:nvGrpSpPr>
        <p:grpSpPr>
          <a:xfrm rot="21600000">
            <a:off x="613587" y="2518587"/>
            <a:ext cx="897129" cy="3198379"/>
            <a:chOff x="0" y="0"/>
            <a:chExt cx="897129" cy="3198379"/>
          </a:xfrm>
        </p:grpSpPr>
        <p:pic>
          <p:nvPicPr>
            <p:cNvPr id="84" name="picture 8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0" y="0"/>
              <a:ext cx="897129" cy="3198379"/>
            </a:xfrm>
            <a:prstGeom prst="rect">
              <a:avLst/>
            </a:prstGeom>
          </p:spPr>
        </p:pic>
        <p:sp>
          <p:nvSpPr>
            <p:cNvPr id="86" name="textbox 86"/>
            <p:cNvSpPr/>
            <p:nvPr/>
          </p:nvSpPr>
          <p:spPr>
            <a:xfrm>
              <a:off x="381767" y="435506"/>
              <a:ext cx="149225" cy="2362200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83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r" rtl="0" eaLnBrk="0">
                <a:lnSpc>
                  <a:spcPts val="1390"/>
                </a:lnSpc>
              </a:pPr>
              <a:r>
                <a:rPr sz="1000" kern="0" spc="-40" dirty="0">
                  <a:solidFill>
                    <a:srgbClr val="2C3249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1</a:t>
              </a: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6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6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7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7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7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r" rtl="0" eaLnBrk="0">
                <a:lnSpc>
                  <a:spcPct val="74000"/>
                </a:lnSpc>
                <a:spcBef>
                  <a:spcPts val="545"/>
                </a:spcBef>
              </a:pPr>
              <a:r>
                <a:rPr sz="1800" kern="0" spc="-60" dirty="0">
                  <a:solidFill>
                    <a:srgbClr val="2C3249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2</a:t>
              </a:r>
              <a:endParaRPr sz="18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3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20000"/>
                </a:lnSpc>
              </a:pPr>
              <a:endParaRPr sz="4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r" rtl="0" eaLnBrk="0">
                <a:lnSpc>
                  <a:spcPct val="73000"/>
                </a:lnSpc>
                <a:spcBef>
                  <a:spcPts val="0"/>
                </a:spcBef>
              </a:pPr>
              <a:r>
                <a:rPr sz="1900" kern="0" spc="-110" dirty="0">
                  <a:solidFill>
                    <a:srgbClr val="2C3249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3</a:t>
              </a:r>
              <a:endParaRPr sz="19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1328</Words>
  <Application>WPS Presentation</Application>
  <PresentationFormat/>
  <Paragraphs>176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SimSun</vt:lpstr>
      <vt:lpstr>Wingdings</vt:lpstr>
      <vt:lpstr>Arial</vt:lpstr>
      <vt:lpstr>Microsoft YaHei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1</cp:revision>
  <dcterms:created xsi:type="dcterms:W3CDTF">2026-07-09T12:30:06Z</dcterms:created>
  <dcterms:modified xsi:type="dcterms:W3CDTF">2026-07-09T12:30:06Z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wqlLaW5nc29mdCBQREYgdG8gV1BTIDEyMA</vt:lpwstr>
  </property>
  <property fmtid="{D5CDD505-2E9C-101B-9397-08002B2CF9AE}" pid="3" name="Created">
    <vt:filetime>2026-07-09T20:29:00Z</vt:filetime>
  </property>
  <property fmtid="{D5CDD505-2E9C-101B-9397-08002B2CF9AE}" pid="4" name="ICV">
    <vt:lpwstr>0B7265A61FD44DC5AE81A20C0D551E19_12</vt:lpwstr>
  </property>
  <property fmtid="{D5CDD505-2E9C-101B-9397-08002B2CF9AE}" pid="5" name="KSOProductBuildVer">
    <vt:lpwstr>1033-12.1.0.26880</vt:lpwstr>
  </property>
</Properties>
</file>