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1430000" cy="64401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1.png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4.png"/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5.jpeg"/><Relationship Id="rId4" Type="http://schemas.openxmlformats.org/officeDocument/2006/relationships/image" Target="../media/image54.png"/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64.png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image" Target="../media/image58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image" Target="../media/image6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4" name="textbox 4"/>
          <p:cNvSpPr/>
          <p:nvPr/>
        </p:nvSpPr>
        <p:spPr>
          <a:xfrm>
            <a:off x="617387" y="1969460"/>
            <a:ext cx="5556885" cy="26117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020" algn="l" rtl="0" eaLnBrk="0">
              <a:lnSpc>
                <a:spcPts val="3335"/>
              </a:lnSpc>
            </a:pPr>
            <a:r>
              <a:rPr sz="4800" kern="0" spc="-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Oral Communi</a:t>
            </a:r>
            <a:r>
              <a:rPr sz="4800" kern="0" spc="-3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cation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020" algn="l" rtl="0" eaLnBrk="0">
              <a:lnSpc>
                <a:spcPts val="6000"/>
              </a:lnSpc>
            </a:pPr>
            <a:r>
              <a:rPr sz="4800" kern="0" spc="-4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 Tourism </a:t>
            </a:r>
            <a:r>
              <a:rPr sz="4800" kern="0" spc="-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5085" algn="l" rtl="0" eaLnBrk="0">
              <a:lnSpc>
                <a:spcPct val="77000"/>
              </a:lnSpc>
              <a:spcBef>
                <a:spcPts val="1440"/>
              </a:spcBef>
            </a:pPr>
            <a:r>
              <a:rPr sz="4800" kern="0" spc="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7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6000"/>
              </a:lnSpc>
              <a:spcBef>
                <a:spcPts val="0"/>
              </a:spcBef>
            </a:pPr>
            <a:r>
              <a:rPr sz="1300" kern="0" spc="9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Course: Hospitality and Tourism Business Communication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704850" y="1517650"/>
            <a:ext cx="151828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PH" altLang="en-US" sz="1200"/>
              <a:t>Module 3</a:t>
            </a:r>
            <a:endParaRPr lang="en-PH" altLang="en-US" sz="1200"/>
          </a:p>
        </p:txBody>
      </p:sp>
      <p:sp>
        <p:nvSpPr>
          <p:cNvPr id="5" name="Text Box 4"/>
          <p:cNvSpPr txBox="1"/>
          <p:nvPr/>
        </p:nvSpPr>
        <p:spPr>
          <a:xfrm>
            <a:off x="617220" y="4839335"/>
            <a:ext cx="241871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PH" altLang="en-US" sz="1200"/>
              <a:t>Prof. Alia Amor D. Uy, MBA</a:t>
            </a:r>
            <a:endParaRPr lang="en-PH" altLang="en-US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graphicFrame>
        <p:nvGraphicFramePr>
          <p:cNvPr id="8" name="table 8"/>
          <p:cNvGraphicFramePr>
            <a:graphicFrameLocks noGrp="1"/>
          </p:cNvGraphicFramePr>
          <p:nvPr/>
        </p:nvGraphicFramePr>
        <p:xfrm>
          <a:off x="619125" y="3895725"/>
          <a:ext cx="5905500" cy="1171575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5905500"/>
              </a:tblGrid>
              <a:tr h="11588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3835" algn="l" rtl="0" eaLnBrk="0">
                        <a:lnSpc>
                          <a:spcPct val="85000"/>
                        </a:lnSpc>
                        <a:spcBef>
                          <a:spcPts val="5"/>
                        </a:spcBef>
                      </a:pPr>
                      <a:r>
                        <a:rPr sz="2400" kern="0" spc="7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Segoe UI Symbol" panose="020B0502040204020203"/>
                          <a:ea typeface="Segoe UI Symbol" panose="020B0502040204020203"/>
                          <a:cs typeface="Segoe UI Symbol" panose="020B0502040204020203"/>
                        </a:rPr>
                        <a:t>⚠ </a:t>
                      </a:r>
                      <a:r>
                        <a:rPr sz="20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Complain</a:t>
                      </a:r>
                      <a:r>
                        <a:rPr sz="2000" kern="0" spc="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ts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9000"/>
                        </a:lnSpc>
                      </a:pPr>
                      <a:endParaRPr sz="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2090" algn="l" rtl="0" eaLnBrk="0">
                        <a:lnSpc>
                          <a:spcPts val="2770"/>
                        </a:lnSpc>
                        <a:spcBef>
                          <a:spcPts val="5"/>
                        </a:spcBef>
                      </a:pPr>
                      <a:r>
                        <a:rPr sz="1700" kern="0" spc="5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Resolving issu</a:t>
                      </a:r>
                      <a:r>
                        <a:rPr sz="1700" kern="0" spc="4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es calmly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0"/>
          <p:cNvSpPr/>
          <p:nvPr/>
        </p:nvSpPr>
        <p:spPr>
          <a:xfrm>
            <a:off x="620756" y="932057"/>
            <a:ext cx="4642485" cy="9766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955" algn="l" rtl="0" eaLnBrk="0">
              <a:lnSpc>
                <a:spcPts val="2415"/>
              </a:lnSpc>
            </a:pPr>
            <a:r>
              <a:rPr sz="3400" kern="0" spc="3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Oral Communicat</a:t>
            </a:r>
            <a:r>
              <a:rPr sz="3400" kern="0" spc="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ion in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5070"/>
              </a:lnSpc>
            </a:pPr>
            <a:r>
              <a:rPr sz="3400" kern="0" spc="4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 an</a:t>
            </a:r>
            <a:r>
              <a:rPr sz="3400" kern="0" spc="3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 Hospitality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12" name="table 12"/>
          <p:cNvGraphicFramePr>
            <a:graphicFrameLocks noGrp="1"/>
          </p:cNvGraphicFramePr>
          <p:nvPr/>
        </p:nvGraphicFramePr>
        <p:xfrm>
          <a:off x="619125" y="2190750"/>
          <a:ext cx="2867025" cy="1524000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2867025"/>
              </a:tblGrid>
              <a:tr h="15113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3200" algn="l" rtl="0" eaLnBrk="0">
                        <a:lnSpc>
                          <a:spcPct val="87000"/>
                        </a:lnSpc>
                        <a:spcBef>
                          <a:spcPts val="5"/>
                        </a:spcBef>
                      </a:pPr>
                      <a:r>
                        <a:rPr sz="2100" kern="0" spc="9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»</a:t>
                      </a:r>
                      <a:r>
                        <a:rPr sz="2100" kern="0" spc="18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kern="0" spc="9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Front Desk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4945" indent="-3175" algn="l" rtl="0" eaLnBrk="0">
                        <a:lnSpc>
                          <a:spcPct val="139000"/>
                        </a:lnSpc>
                        <a:spcBef>
                          <a:spcPts val="485"/>
                        </a:spcBef>
                      </a:pPr>
                      <a:r>
                        <a:rPr sz="17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Assisting </a:t>
                      </a:r>
                      <a:r>
                        <a:rPr sz="17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&amp; welcoming</a:t>
                      </a:r>
                      <a:r>
                        <a:rPr sz="17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</a:t>
                      </a:r>
                      <a:r>
                        <a:rPr sz="1700" kern="0" spc="5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guests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table 14"/>
          <p:cNvGraphicFramePr>
            <a:graphicFrameLocks noGrp="1"/>
          </p:cNvGraphicFramePr>
          <p:nvPr/>
        </p:nvGraphicFramePr>
        <p:xfrm>
          <a:off x="3657600" y="2190750"/>
          <a:ext cx="2867025" cy="1524000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2867025"/>
              </a:tblGrid>
              <a:tr h="15113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8915" algn="l" rtl="0" eaLnBrk="0">
                        <a:lnSpc>
                          <a:spcPct val="76000"/>
                        </a:lnSpc>
                        <a:spcBef>
                          <a:spcPts val="0"/>
                        </a:spcBef>
                      </a:pPr>
                      <a:r>
                        <a:rPr sz="1800" kern="0" spc="119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</a:t>
                      </a:r>
                      <a:r>
                        <a:rPr sz="1800" kern="0" spc="20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kern="0" spc="-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Tours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5580" indent="5715" algn="l" rtl="0" eaLnBrk="0">
                        <a:lnSpc>
                          <a:spcPct val="135000"/>
                        </a:lnSpc>
                        <a:spcBef>
                          <a:spcPts val="5"/>
                        </a:spcBef>
                      </a:pPr>
                      <a:r>
                        <a:rPr sz="17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Guiding &amp; informing</a:t>
                      </a:r>
                      <a:r>
                        <a:rPr sz="17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    </a:t>
                      </a:r>
                      <a:r>
                        <a:rPr sz="1700" kern="0" spc="1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tourists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sp>
        <p:nvSpPr>
          <p:cNvPr id="16" name="textbox 16"/>
          <p:cNvSpPr/>
          <p:nvPr/>
        </p:nvSpPr>
        <p:spPr>
          <a:xfrm>
            <a:off x="619425" y="5246045"/>
            <a:ext cx="4866640" cy="3778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770"/>
              </a:lnSpc>
            </a:pP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Speaking well = better service, happier gu</a:t>
            </a:r>
            <a:r>
              <a:rPr sz="17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ests.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1562100"/>
            <a:ext cx="5838825" cy="3314700"/>
          </a:xfrm>
          <a:prstGeom prst="rect">
            <a:avLst/>
          </a:prstGeom>
        </p:spPr>
      </p:pic>
      <p:sp>
        <p:nvSpPr>
          <p:cNvPr id="20" name="textbox 20"/>
          <p:cNvSpPr/>
          <p:nvPr/>
        </p:nvSpPr>
        <p:spPr>
          <a:xfrm>
            <a:off x="7495385" y="886152"/>
            <a:ext cx="3260725" cy="34944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845" algn="l" rtl="0" eaLnBrk="0">
              <a:lnSpc>
                <a:spcPct val="74000"/>
              </a:lnSpc>
            </a:pPr>
            <a:r>
              <a:rPr sz="3100" kern="0" spc="-10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 Is</a:t>
            </a:r>
            <a:r>
              <a:rPr sz="3100" kern="0" spc="10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100" kern="0" spc="-10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Oral</a:t>
            </a:r>
            <a:endParaRPr sz="3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845" algn="l" rtl="0" eaLnBrk="0">
              <a:lnSpc>
                <a:spcPct val="74000"/>
              </a:lnSpc>
              <a:spcBef>
                <a:spcPts val="1175"/>
              </a:spcBef>
            </a:pPr>
            <a:r>
              <a:rPr sz="31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r>
              <a:rPr sz="3100" kern="0" spc="14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?</a:t>
            </a:r>
            <a:endParaRPr sz="3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13335" algn="l" rtl="0" eaLnBrk="0">
              <a:lnSpc>
                <a:spcPct val="128000"/>
              </a:lnSpc>
              <a:spcBef>
                <a:spcPts val="1135"/>
              </a:spcBef>
            </a:pPr>
            <a:r>
              <a:rPr sz="1200" b="1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Exchanging information throug</a:t>
            </a:r>
            <a:r>
              <a:rPr sz="1200" b="1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 spoken</a:t>
            </a:r>
            <a:r>
              <a:rPr sz="1200" b="1" kern="0" spc="-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b="1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words.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06705" algn="l" rtl="0" eaLnBrk="0">
              <a:lnSpc>
                <a:spcPct val="81000"/>
              </a:lnSpc>
              <a:spcBef>
                <a:spcPts val="460"/>
              </a:spcBef>
              <a:tabLst>
                <a:tab pos="538480" algn="l"/>
              </a:tabLst>
            </a:pPr>
            <a:r>
              <a:rPr sz="15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Ask questions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06705" algn="l" rtl="0" eaLnBrk="0">
              <a:lnSpc>
                <a:spcPct val="78000"/>
              </a:lnSpc>
              <a:spcBef>
                <a:spcPts val="455"/>
              </a:spcBef>
              <a:tabLst>
                <a:tab pos="538480" algn="l"/>
              </a:tabLst>
            </a:pPr>
            <a:r>
              <a:rPr sz="15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Clarify info</a:t>
            </a:r>
            <a:r>
              <a:rPr sz="1500" kern="0" spc="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rmation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6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06705" algn="l" rtl="0" eaLnBrk="0">
              <a:lnSpc>
                <a:spcPct val="74000"/>
              </a:lnSpc>
              <a:spcBef>
                <a:spcPts val="0"/>
              </a:spcBef>
              <a:tabLst>
                <a:tab pos="538480" algn="l"/>
              </a:tabLst>
            </a:pPr>
            <a:r>
              <a:rPr sz="15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Get instant feedback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2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62850" y="4132824"/>
            <a:ext cx="239798" cy="206241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62850" y="3361298"/>
            <a:ext cx="239798" cy="206242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62850" y="2589774"/>
            <a:ext cx="239798" cy="206241"/>
          </a:xfrm>
          <a:prstGeom prst="rect">
            <a:avLst/>
          </a:prstGeom>
        </p:spPr>
      </p:pic>
      <p:sp>
        <p:nvSpPr>
          <p:cNvPr id="28" name="textbox 28"/>
          <p:cNvSpPr/>
          <p:nvPr/>
        </p:nvSpPr>
        <p:spPr>
          <a:xfrm>
            <a:off x="7505700" y="4762500"/>
            <a:ext cx="3314700" cy="876935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25145" indent="-184150" algn="l" rtl="0" eaLnBrk="0">
              <a:lnSpc>
                <a:spcPct val="126000"/>
              </a:lnSpc>
              <a:spcBef>
                <a:spcPts val="5"/>
              </a:spcBef>
              <a:tabLst>
                <a:tab pos="534035" algn="l"/>
              </a:tabLst>
            </a:pPr>
            <a:r>
              <a:rPr sz="12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2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2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Unlike writing, spoken words</a:t>
            </a:r>
            <a:r>
              <a:rPr sz="12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 </a:t>
            </a:r>
            <a:r>
              <a:rPr sz="12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allow </a:t>
            </a:r>
            <a:r>
              <a:rPr sz="1200" b="1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immedia</a:t>
            </a:r>
            <a:r>
              <a:rPr sz="1200" b="1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te responses.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687564" y="4972050"/>
            <a:ext cx="159398" cy="15939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2"/>
          <p:cNvSpPr/>
          <p:nvPr/>
        </p:nvSpPr>
        <p:spPr>
          <a:xfrm>
            <a:off x="596614" y="1778960"/>
            <a:ext cx="5504815" cy="29845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4000"/>
              </a:lnSpc>
            </a:pPr>
            <a:r>
              <a:rPr sz="4700" kern="0" spc="-20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Where Do</a:t>
            </a:r>
            <a:r>
              <a:rPr sz="4700" kern="0" spc="4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700" kern="0" spc="-20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We</a:t>
            </a:r>
            <a:r>
              <a:rPr sz="4700" kern="0" spc="11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700" kern="0" spc="-20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Use</a:t>
            </a:r>
            <a:r>
              <a:rPr sz="4700" kern="0" spc="14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700" kern="0" spc="-20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</a:t>
            </a:r>
            <a:r>
              <a:rPr sz="4700" kern="0" spc="-21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t?</a:t>
            </a:r>
            <a:endParaRPr sz="4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54025" algn="l" rtl="0" eaLnBrk="0">
              <a:lnSpc>
                <a:spcPct val="76000"/>
              </a:lnSpc>
              <a:spcBef>
                <a:spcPts val="600"/>
              </a:spcBef>
              <a:tabLst>
                <a:tab pos="701040" algn="l"/>
              </a:tabLst>
            </a:pP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Assisting</a:t>
            </a:r>
            <a:r>
              <a:rPr sz="2000" kern="0" spc="9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91515" algn="l" rtl="0" eaLnBrk="0">
              <a:lnSpc>
                <a:spcPct val="91000"/>
              </a:lnSpc>
              <a:spcBef>
                <a:spcPts val="1380"/>
              </a:spcBef>
            </a:pP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Answering questions &amp; requests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74980" algn="l" rtl="0" eaLnBrk="0">
              <a:lnSpc>
                <a:spcPct val="77000"/>
              </a:lnSpc>
              <a:spcBef>
                <a:spcPts val="600"/>
              </a:spcBef>
              <a:tabLst>
                <a:tab pos="701040" algn="l"/>
              </a:tabLst>
            </a:pP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kern="0" spc="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Conducting Tours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99770" algn="l" rtl="0" eaLnBrk="0">
              <a:lnSpc>
                <a:spcPct val="91000"/>
              </a:lnSpc>
            </a:pP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Sharing info &amp; ensuring safety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4" name="path 34"/>
          <p:cNvSpPr/>
          <p:nvPr/>
        </p:nvSpPr>
        <p:spPr>
          <a:xfrm>
            <a:off x="609314" y="3944712"/>
            <a:ext cx="462533" cy="459237"/>
          </a:xfrm>
          <a:custGeom>
            <a:avLst/>
            <a:gdLst/>
            <a:ahLst/>
            <a:cxnLst/>
            <a:rect l="0" t="0" r="0" b="0"/>
            <a:pathLst>
              <a:path w="728" h="723">
                <a:moveTo>
                  <a:pt x="461" y="707"/>
                </a:moveTo>
                <a:cubicBezTo>
                  <a:pt x="443" y="703"/>
                  <a:pt x="433" y="699"/>
                  <a:pt x="422" y="694"/>
                </a:cubicBezTo>
                <a:lnTo>
                  <a:pt x="388" y="676"/>
                </a:lnTo>
                <a:moveTo>
                  <a:pt x="221" y="586"/>
                </a:moveTo>
                <a:lnTo>
                  <a:pt x="206" y="579"/>
                </a:lnTo>
                <a:moveTo>
                  <a:pt x="710" y="16"/>
                </a:moveTo>
                <a:cubicBezTo>
                  <a:pt x="711" y="28"/>
                  <a:pt x="712" y="48"/>
                  <a:pt x="712" y="77"/>
                </a:cubicBezTo>
                <a:moveTo>
                  <a:pt x="712" y="560"/>
                </a:moveTo>
                <a:cubicBezTo>
                  <a:pt x="711" y="567"/>
                  <a:pt x="710" y="573"/>
                  <a:pt x="707" y="578"/>
                </a:cubicBezTo>
                <a:cubicBezTo>
                  <a:pt x="703" y="583"/>
                  <a:pt x="693" y="590"/>
                  <a:pt x="664" y="606"/>
                </a:cubicBezTo>
                <a:moveTo>
                  <a:pt x="500" y="695"/>
                </a:moveTo>
                <a:cubicBezTo>
                  <a:pt x="491" y="699"/>
                  <a:pt x="478" y="703"/>
                  <a:pt x="461" y="707"/>
                </a:cubicBezTo>
                <a:moveTo>
                  <a:pt x="204" y="15"/>
                </a:moveTo>
                <a:cubicBezTo>
                  <a:pt x="189" y="19"/>
                  <a:pt x="179" y="24"/>
                  <a:pt x="129" y="51"/>
                </a:cubicBezTo>
                <a:moveTo>
                  <a:pt x="41" y="99"/>
                </a:moveTo>
                <a:cubicBezTo>
                  <a:pt x="27" y="107"/>
                  <a:pt x="23" y="110"/>
                  <a:pt x="19" y="116"/>
                </a:cubicBezTo>
                <a:cubicBezTo>
                  <a:pt x="17" y="120"/>
                  <a:pt x="15" y="127"/>
                  <a:pt x="15" y="149"/>
                </a:cubicBezTo>
                <a:moveTo>
                  <a:pt x="15" y="661"/>
                </a:moveTo>
                <a:lnTo>
                  <a:pt x="16" y="678"/>
                </a:lnTo>
                <a:moveTo>
                  <a:pt x="462" y="145"/>
                </a:moveTo>
                <a:lnTo>
                  <a:pt x="204" y="15"/>
                </a:lnTo>
                <a:moveTo>
                  <a:pt x="461" y="707"/>
                </a:moveTo>
                <a:lnTo>
                  <a:pt x="462" y="145"/>
                </a:lnTo>
                <a:moveTo>
                  <a:pt x="204" y="578"/>
                </a:moveTo>
                <a:lnTo>
                  <a:pt x="204" y="15"/>
                </a:lnTo>
                <a:moveTo>
                  <a:pt x="710" y="16"/>
                </a:moveTo>
                <a:lnTo>
                  <a:pt x="462" y="145"/>
                </a:lnTo>
                <a:moveTo>
                  <a:pt x="388" y="676"/>
                </a:moveTo>
                <a:lnTo>
                  <a:pt x="221" y="586"/>
                </a:lnTo>
                <a:moveTo>
                  <a:pt x="204" y="579"/>
                </a:moveTo>
                <a:lnTo>
                  <a:pt x="16" y="678"/>
                </a:lnTo>
                <a:moveTo>
                  <a:pt x="712" y="77"/>
                </a:moveTo>
                <a:lnTo>
                  <a:pt x="712" y="560"/>
                </a:lnTo>
                <a:moveTo>
                  <a:pt x="664" y="606"/>
                </a:moveTo>
                <a:lnTo>
                  <a:pt x="500" y="695"/>
                </a:lnTo>
                <a:moveTo>
                  <a:pt x="129" y="51"/>
                </a:moveTo>
                <a:lnTo>
                  <a:pt x="41" y="99"/>
                </a:lnTo>
                <a:moveTo>
                  <a:pt x="15" y="149"/>
                </a:moveTo>
                <a:lnTo>
                  <a:pt x="15" y="661"/>
                </a:lnTo>
              </a:path>
            </a:pathLst>
          </a:custGeom>
          <a:noFill/>
          <a:ln w="19621" cap="rnd">
            <a:solidFill>
              <a:srgbClr val="437066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6" name="path 36"/>
          <p:cNvSpPr/>
          <p:nvPr/>
        </p:nvSpPr>
        <p:spPr>
          <a:xfrm>
            <a:off x="630220" y="2723866"/>
            <a:ext cx="420722" cy="462529"/>
          </a:xfrm>
          <a:custGeom>
            <a:avLst/>
            <a:gdLst/>
            <a:ahLst/>
            <a:cxnLst/>
            <a:rect l="0" t="0" r="0" b="0"/>
            <a:pathLst>
              <a:path w="662" h="728">
                <a:moveTo>
                  <a:pt x="220" y="594"/>
                </a:moveTo>
                <a:lnTo>
                  <a:pt x="328" y="594"/>
                </a:lnTo>
                <a:moveTo>
                  <a:pt x="557" y="594"/>
                </a:moveTo>
                <a:cubicBezTo>
                  <a:pt x="608" y="594"/>
                  <a:pt x="617" y="592"/>
                  <a:pt x="623" y="589"/>
                </a:cubicBezTo>
                <a:cubicBezTo>
                  <a:pt x="628" y="586"/>
                  <a:pt x="634" y="581"/>
                  <a:pt x="638" y="577"/>
                </a:cubicBezTo>
                <a:cubicBezTo>
                  <a:pt x="642" y="569"/>
                  <a:pt x="645" y="561"/>
                  <a:pt x="647" y="553"/>
                </a:cubicBezTo>
                <a:cubicBezTo>
                  <a:pt x="646" y="547"/>
                  <a:pt x="645" y="540"/>
                  <a:pt x="643" y="533"/>
                </a:cubicBezTo>
                <a:moveTo>
                  <a:pt x="451" y="594"/>
                </a:moveTo>
                <a:cubicBezTo>
                  <a:pt x="446" y="620"/>
                  <a:pt x="443" y="632"/>
                  <a:pt x="440" y="640"/>
                </a:cubicBezTo>
                <a:cubicBezTo>
                  <a:pt x="434" y="651"/>
                  <a:pt x="429" y="659"/>
                  <a:pt x="420" y="671"/>
                </a:cubicBezTo>
                <a:cubicBezTo>
                  <a:pt x="413" y="679"/>
                  <a:pt x="405" y="686"/>
                  <a:pt x="393" y="695"/>
                </a:cubicBezTo>
                <a:cubicBezTo>
                  <a:pt x="385" y="699"/>
                  <a:pt x="373" y="705"/>
                  <a:pt x="362" y="708"/>
                </a:cubicBezTo>
                <a:cubicBezTo>
                  <a:pt x="350" y="711"/>
                  <a:pt x="342" y="712"/>
                  <a:pt x="330" y="712"/>
                </a:cubicBezTo>
                <a:cubicBezTo>
                  <a:pt x="319" y="712"/>
                  <a:pt x="311" y="711"/>
                  <a:pt x="299" y="708"/>
                </a:cubicBezTo>
                <a:cubicBezTo>
                  <a:pt x="288" y="704"/>
                  <a:pt x="276" y="699"/>
                  <a:pt x="268" y="695"/>
                </a:cubicBezTo>
                <a:cubicBezTo>
                  <a:pt x="257" y="686"/>
                  <a:pt x="249" y="680"/>
                  <a:pt x="242" y="673"/>
                </a:cubicBezTo>
                <a:cubicBezTo>
                  <a:pt x="233" y="661"/>
                  <a:pt x="228" y="654"/>
                  <a:pt x="222" y="642"/>
                </a:cubicBezTo>
                <a:cubicBezTo>
                  <a:pt x="219" y="634"/>
                  <a:pt x="215" y="622"/>
                  <a:pt x="210" y="594"/>
                </a:cubicBezTo>
                <a:moveTo>
                  <a:pt x="643" y="533"/>
                </a:moveTo>
                <a:cubicBezTo>
                  <a:pt x="640" y="528"/>
                  <a:pt x="634" y="520"/>
                  <a:pt x="615" y="498"/>
                </a:cubicBezTo>
                <a:cubicBezTo>
                  <a:pt x="600" y="478"/>
                  <a:pt x="587" y="458"/>
                  <a:pt x="577" y="439"/>
                </a:cubicBezTo>
                <a:cubicBezTo>
                  <a:pt x="565" y="415"/>
                  <a:pt x="557" y="393"/>
                  <a:pt x="549" y="366"/>
                </a:cubicBezTo>
                <a:lnTo>
                  <a:pt x="544" y="342"/>
                </a:lnTo>
                <a:moveTo>
                  <a:pt x="539" y="256"/>
                </a:moveTo>
                <a:cubicBezTo>
                  <a:pt x="538" y="244"/>
                  <a:pt x="536" y="229"/>
                  <a:pt x="533" y="217"/>
                </a:cubicBezTo>
                <a:cubicBezTo>
                  <a:pt x="530" y="203"/>
                  <a:pt x="525" y="190"/>
                  <a:pt x="521" y="180"/>
                </a:cubicBezTo>
                <a:cubicBezTo>
                  <a:pt x="514" y="167"/>
                  <a:pt x="507" y="154"/>
                  <a:pt x="499" y="143"/>
                </a:cubicBezTo>
                <a:cubicBezTo>
                  <a:pt x="489" y="130"/>
                  <a:pt x="479" y="120"/>
                  <a:pt x="467" y="109"/>
                </a:cubicBezTo>
                <a:cubicBezTo>
                  <a:pt x="457" y="101"/>
                  <a:pt x="446" y="92"/>
                  <a:pt x="434" y="85"/>
                </a:cubicBezTo>
                <a:cubicBezTo>
                  <a:pt x="422" y="79"/>
                  <a:pt x="409" y="73"/>
                  <a:pt x="397" y="69"/>
                </a:cubicBezTo>
                <a:cubicBezTo>
                  <a:pt x="382" y="65"/>
                  <a:pt x="368" y="63"/>
                  <a:pt x="351" y="61"/>
                </a:cubicBezTo>
                <a:cubicBezTo>
                  <a:pt x="330" y="60"/>
                  <a:pt x="303" y="61"/>
                  <a:pt x="291" y="63"/>
                </a:cubicBezTo>
                <a:cubicBezTo>
                  <a:pt x="277" y="66"/>
                  <a:pt x="263" y="70"/>
                  <a:pt x="253" y="73"/>
                </a:cubicBezTo>
                <a:cubicBezTo>
                  <a:pt x="242" y="78"/>
                  <a:pt x="232" y="83"/>
                  <a:pt x="219" y="90"/>
                </a:cubicBezTo>
                <a:cubicBezTo>
                  <a:pt x="209" y="97"/>
                  <a:pt x="199" y="104"/>
                  <a:pt x="188" y="114"/>
                </a:cubicBezTo>
                <a:cubicBezTo>
                  <a:pt x="179" y="123"/>
                  <a:pt x="168" y="134"/>
                  <a:pt x="161" y="144"/>
                </a:cubicBezTo>
                <a:cubicBezTo>
                  <a:pt x="152" y="157"/>
                  <a:pt x="145" y="169"/>
                  <a:pt x="139" y="183"/>
                </a:cubicBezTo>
                <a:cubicBezTo>
                  <a:pt x="131" y="204"/>
                  <a:pt x="127" y="217"/>
                  <a:pt x="125" y="229"/>
                </a:cubicBezTo>
                <a:cubicBezTo>
                  <a:pt x="123" y="240"/>
                  <a:pt x="122" y="252"/>
                  <a:pt x="121" y="304"/>
                </a:cubicBezTo>
                <a:cubicBezTo>
                  <a:pt x="118" y="330"/>
                  <a:pt x="115" y="346"/>
                  <a:pt x="111" y="365"/>
                </a:cubicBezTo>
                <a:cubicBezTo>
                  <a:pt x="107" y="379"/>
                  <a:pt x="102" y="397"/>
                  <a:pt x="96" y="414"/>
                </a:cubicBezTo>
                <a:cubicBezTo>
                  <a:pt x="88" y="431"/>
                  <a:pt x="80" y="447"/>
                  <a:pt x="73" y="460"/>
                </a:cubicBezTo>
                <a:cubicBezTo>
                  <a:pt x="61" y="478"/>
                  <a:pt x="51" y="492"/>
                  <a:pt x="25" y="523"/>
                </a:cubicBezTo>
                <a:cubicBezTo>
                  <a:pt x="19" y="533"/>
                  <a:pt x="16" y="540"/>
                  <a:pt x="15" y="545"/>
                </a:cubicBezTo>
                <a:cubicBezTo>
                  <a:pt x="15" y="551"/>
                  <a:pt x="16" y="562"/>
                  <a:pt x="19" y="570"/>
                </a:cubicBezTo>
                <a:cubicBezTo>
                  <a:pt x="24" y="578"/>
                  <a:pt x="31" y="585"/>
                  <a:pt x="41" y="590"/>
                </a:cubicBezTo>
                <a:cubicBezTo>
                  <a:pt x="47" y="592"/>
                  <a:pt x="54" y="593"/>
                  <a:pt x="62" y="594"/>
                </a:cubicBezTo>
                <a:moveTo>
                  <a:pt x="330" y="60"/>
                </a:moveTo>
                <a:lnTo>
                  <a:pt x="330" y="15"/>
                </a:lnTo>
                <a:moveTo>
                  <a:pt x="544" y="342"/>
                </a:moveTo>
                <a:lnTo>
                  <a:pt x="539" y="256"/>
                </a:lnTo>
                <a:moveTo>
                  <a:pt x="328" y="594"/>
                </a:moveTo>
                <a:lnTo>
                  <a:pt x="557" y="594"/>
                </a:lnTo>
                <a:moveTo>
                  <a:pt x="62" y="594"/>
                </a:moveTo>
                <a:lnTo>
                  <a:pt x="220" y="594"/>
                </a:lnTo>
              </a:path>
            </a:pathLst>
          </a:custGeom>
          <a:noFill/>
          <a:ln w="19617" cap="rnd">
            <a:solidFill>
              <a:srgbClr val="437066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8" name="textbox 38"/>
          <p:cNvSpPr/>
          <p:nvPr/>
        </p:nvSpPr>
        <p:spPr>
          <a:xfrm>
            <a:off x="6489355" y="2876299"/>
            <a:ext cx="2936240" cy="18872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970" algn="l" rtl="0" eaLnBrk="0">
              <a:lnSpc>
                <a:spcPct val="76000"/>
              </a:lnSpc>
            </a:pPr>
            <a:r>
              <a:rPr sz="2000" kern="0" spc="3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Giving Instructions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320" algn="l" rtl="0" eaLnBrk="0">
              <a:lnSpc>
                <a:spcPct val="95000"/>
              </a:lnSpc>
              <a:spcBef>
                <a:spcPts val="1215"/>
              </a:spcBef>
            </a:pPr>
            <a:r>
              <a:rPr sz="13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Explaining pr</a:t>
            </a:r>
            <a:r>
              <a:rPr sz="13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ocedures &amp; schedules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algn="l" rtl="0" eaLnBrk="0">
              <a:lnSpc>
                <a:spcPct val="80000"/>
              </a:lnSpc>
              <a:spcBef>
                <a:spcPts val="610"/>
              </a:spcBef>
            </a:pPr>
            <a:r>
              <a:rPr sz="2000" kern="0" spc="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Handling Com</a:t>
            </a:r>
            <a:r>
              <a:rPr sz="2000" kern="0" spc="3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plaints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1000"/>
              </a:lnSpc>
              <a:spcBef>
                <a:spcPts val="5"/>
              </a:spcBef>
            </a:pP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Staying calm &amp; professi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onal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0" name="path 40"/>
          <p:cNvSpPr/>
          <p:nvPr/>
        </p:nvSpPr>
        <p:spPr>
          <a:xfrm>
            <a:off x="5819493" y="2724598"/>
            <a:ext cx="462531" cy="461066"/>
          </a:xfrm>
          <a:custGeom>
            <a:avLst/>
            <a:gdLst/>
            <a:ahLst/>
            <a:cxnLst/>
            <a:rect l="0" t="0" r="0" b="0"/>
            <a:pathLst>
              <a:path w="728" h="726">
                <a:moveTo>
                  <a:pt x="420" y="554"/>
                </a:moveTo>
                <a:cubicBezTo>
                  <a:pt x="406" y="536"/>
                  <a:pt x="403" y="528"/>
                  <a:pt x="402" y="520"/>
                </a:cubicBezTo>
                <a:lnTo>
                  <a:pt x="402" y="496"/>
                </a:lnTo>
                <a:moveTo>
                  <a:pt x="402" y="339"/>
                </a:moveTo>
                <a:cubicBezTo>
                  <a:pt x="402" y="328"/>
                  <a:pt x="401" y="323"/>
                  <a:pt x="399" y="318"/>
                </a:cubicBezTo>
                <a:cubicBezTo>
                  <a:pt x="395" y="312"/>
                  <a:pt x="390" y="308"/>
                  <a:pt x="386" y="305"/>
                </a:cubicBezTo>
                <a:cubicBezTo>
                  <a:pt x="382" y="304"/>
                  <a:pt x="377" y="303"/>
                  <a:pt x="373" y="302"/>
                </a:cubicBezTo>
                <a:moveTo>
                  <a:pt x="326" y="303"/>
                </a:moveTo>
                <a:cubicBezTo>
                  <a:pt x="316" y="303"/>
                  <a:pt x="307" y="304"/>
                  <a:pt x="293" y="304"/>
                </a:cubicBezTo>
                <a:moveTo>
                  <a:pt x="317" y="304"/>
                </a:moveTo>
                <a:cubicBezTo>
                  <a:pt x="326" y="322"/>
                  <a:pt x="328" y="330"/>
                  <a:pt x="328" y="339"/>
                </a:cubicBezTo>
                <a:lnTo>
                  <a:pt x="328" y="403"/>
                </a:lnTo>
                <a:moveTo>
                  <a:pt x="328" y="518"/>
                </a:moveTo>
                <a:cubicBezTo>
                  <a:pt x="327" y="527"/>
                  <a:pt x="325" y="533"/>
                  <a:pt x="313" y="554"/>
                </a:cubicBezTo>
                <a:moveTo>
                  <a:pt x="658" y="176"/>
                </a:moveTo>
                <a:cubicBezTo>
                  <a:pt x="671" y="196"/>
                  <a:pt x="681" y="218"/>
                  <a:pt x="692" y="244"/>
                </a:cubicBezTo>
                <a:cubicBezTo>
                  <a:pt x="699" y="267"/>
                  <a:pt x="706" y="293"/>
                  <a:pt x="710" y="319"/>
                </a:cubicBezTo>
                <a:cubicBezTo>
                  <a:pt x="713" y="344"/>
                  <a:pt x="713" y="367"/>
                  <a:pt x="712" y="394"/>
                </a:cubicBezTo>
                <a:cubicBezTo>
                  <a:pt x="708" y="419"/>
                  <a:pt x="703" y="444"/>
                  <a:pt x="696" y="469"/>
                </a:cubicBezTo>
                <a:cubicBezTo>
                  <a:pt x="687" y="493"/>
                  <a:pt x="677" y="516"/>
                  <a:pt x="664" y="540"/>
                </a:cubicBezTo>
                <a:lnTo>
                  <a:pt x="649" y="562"/>
                </a:lnTo>
                <a:moveTo>
                  <a:pt x="650" y="562"/>
                </a:moveTo>
                <a:cubicBezTo>
                  <a:pt x="639" y="577"/>
                  <a:pt x="628" y="591"/>
                  <a:pt x="615" y="604"/>
                </a:cubicBezTo>
                <a:cubicBezTo>
                  <a:pt x="603" y="617"/>
                  <a:pt x="589" y="629"/>
                  <a:pt x="575" y="639"/>
                </a:cubicBezTo>
                <a:cubicBezTo>
                  <a:pt x="561" y="650"/>
                  <a:pt x="546" y="660"/>
                  <a:pt x="530" y="669"/>
                </a:cubicBezTo>
                <a:cubicBezTo>
                  <a:pt x="514" y="677"/>
                  <a:pt x="497" y="684"/>
                  <a:pt x="480" y="690"/>
                </a:cubicBezTo>
                <a:cubicBezTo>
                  <a:pt x="463" y="696"/>
                  <a:pt x="446" y="701"/>
                  <a:pt x="428" y="704"/>
                </a:cubicBezTo>
                <a:cubicBezTo>
                  <a:pt x="411" y="708"/>
                  <a:pt x="393" y="709"/>
                  <a:pt x="375" y="710"/>
                </a:cubicBezTo>
                <a:cubicBezTo>
                  <a:pt x="357" y="711"/>
                  <a:pt x="339" y="710"/>
                  <a:pt x="321" y="707"/>
                </a:cubicBezTo>
                <a:cubicBezTo>
                  <a:pt x="303" y="705"/>
                  <a:pt x="286" y="702"/>
                  <a:pt x="268" y="697"/>
                </a:cubicBezTo>
                <a:cubicBezTo>
                  <a:pt x="251" y="692"/>
                  <a:pt x="234" y="685"/>
                  <a:pt x="218" y="678"/>
                </a:cubicBezTo>
                <a:cubicBezTo>
                  <a:pt x="201" y="670"/>
                  <a:pt x="186" y="662"/>
                  <a:pt x="171" y="652"/>
                </a:cubicBezTo>
                <a:cubicBezTo>
                  <a:pt x="156" y="642"/>
                  <a:pt x="142" y="631"/>
                  <a:pt x="128" y="618"/>
                </a:cubicBezTo>
                <a:cubicBezTo>
                  <a:pt x="115" y="606"/>
                  <a:pt x="103" y="593"/>
                  <a:pt x="92" y="579"/>
                </a:cubicBezTo>
                <a:cubicBezTo>
                  <a:pt x="80" y="565"/>
                  <a:pt x="70" y="550"/>
                  <a:pt x="61" y="535"/>
                </a:cubicBezTo>
                <a:cubicBezTo>
                  <a:pt x="52" y="519"/>
                  <a:pt x="45" y="503"/>
                  <a:pt x="38" y="486"/>
                </a:cubicBezTo>
                <a:cubicBezTo>
                  <a:pt x="32" y="469"/>
                  <a:pt x="26" y="452"/>
                  <a:pt x="23" y="434"/>
                </a:cubicBezTo>
                <a:cubicBezTo>
                  <a:pt x="19" y="417"/>
                  <a:pt x="16" y="399"/>
                  <a:pt x="15" y="381"/>
                </a:cubicBezTo>
                <a:moveTo>
                  <a:pt x="420" y="190"/>
                </a:moveTo>
                <a:cubicBezTo>
                  <a:pt x="420" y="198"/>
                  <a:pt x="418" y="205"/>
                  <a:pt x="415" y="212"/>
                </a:cubicBezTo>
                <a:cubicBezTo>
                  <a:pt x="413" y="219"/>
                  <a:pt x="409" y="225"/>
                  <a:pt x="403" y="230"/>
                </a:cubicBezTo>
                <a:cubicBezTo>
                  <a:pt x="398" y="235"/>
                  <a:pt x="392" y="239"/>
                  <a:pt x="385" y="242"/>
                </a:cubicBezTo>
                <a:cubicBezTo>
                  <a:pt x="378" y="245"/>
                  <a:pt x="371" y="246"/>
                  <a:pt x="364" y="246"/>
                </a:cubicBezTo>
                <a:cubicBezTo>
                  <a:pt x="356" y="246"/>
                  <a:pt x="349" y="245"/>
                  <a:pt x="343" y="242"/>
                </a:cubicBezTo>
                <a:cubicBezTo>
                  <a:pt x="336" y="239"/>
                  <a:pt x="330" y="235"/>
                  <a:pt x="324" y="230"/>
                </a:cubicBezTo>
                <a:cubicBezTo>
                  <a:pt x="319" y="225"/>
                  <a:pt x="315" y="219"/>
                  <a:pt x="312" y="212"/>
                </a:cubicBezTo>
                <a:cubicBezTo>
                  <a:pt x="310" y="205"/>
                  <a:pt x="308" y="198"/>
                  <a:pt x="308" y="190"/>
                </a:cubicBezTo>
                <a:cubicBezTo>
                  <a:pt x="308" y="183"/>
                  <a:pt x="310" y="176"/>
                  <a:pt x="312" y="169"/>
                </a:cubicBezTo>
                <a:cubicBezTo>
                  <a:pt x="315" y="162"/>
                  <a:pt x="319" y="156"/>
                  <a:pt x="324" y="151"/>
                </a:cubicBezTo>
                <a:cubicBezTo>
                  <a:pt x="330" y="146"/>
                  <a:pt x="336" y="142"/>
                  <a:pt x="343" y="139"/>
                </a:cubicBezTo>
                <a:cubicBezTo>
                  <a:pt x="349" y="136"/>
                  <a:pt x="356" y="135"/>
                  <a:pt x="364" y="135"/>
                </a:cubicBezTo>
                <a:cubicBezTo>
                  <a:pt x="371" y="135"/>
                  <a:pt x="378" y="136"/>
                  <a:pt x="385" y="139"/>
                </a:cubicBezTo>
                <a:cubicBezTo>
                  <a:pt x="392" y="142"/>
                  <a:pt x="398" y="146"/>
                  <a:pt x="403" y="151"/>
                </a:cubicBezTo>
                <a:cubicBezTo>
                  <a:pt x="409" y="156"/>
                  <a:pt x="413" y="162"/>
                  <a:pt x="415" y="169"/>
                </a:cubicBezTo>
                <a:cubicBezTo>
                  <a:pt x="418" y="176"/>
                  <a:pt x="420" y="183"/>
                  <a:pt x="420" y="190"/>
                </a:cubicBezTo>
                <a:moveTo>
                  <a:pt x="443" y="554"/>
                </a:moveTo>
                <a:lnTo>
                  <a:pt x="285" y="555"/>
                </a:lnTo>
                <a:moveTo>
                  <a:pt x="402" y="496"/>
                </a:moveTo>
                <a:lnTo>
                  <a:pt x="402" y="339"/>
                </a:lnTo>
                <a:moveTo>
                  <a:pt x="16" y="381"/>
                </a:moveTo>
                <a:cubicBezTo>
                  <a:pt x="10" y="311"/>
                  <a:pt x="36" y="203"/>
                  <a:pt x="104" y="131"/>
                </a:cubicBezTo>
                <a:moveTo>
                  <a:pt x="104" y="130"/>
                </a:moveTo>
                <a:cubicBezTo>
                  <a:pt x="113" y="120"/>
                  <a:pt x="123" y="111"/>
                  <a:pt x="133" y="102"/>
                </a:cubicBezTo>
                <a:cubicBezTo>
                  <a:pt x="143" y="93"/>
                  <a:pt x="153" y="85"/>
                  <a:pt x="164" y="77"/>
                </a:cubicBezTo>
                <a:cubicBezTo>
                  <a:pt x="175" y="70"/>
                  <a:pt x="187" y="63"/>
                  <a:pt x="199" y="56"/>
                </a:cubicBezTo>
                <a:cubicBezTo>
                  <a:pt x="210" y="50"/>
                  <a:pt x="223" y="45"/>
                  <a:pt x="235" y="40"/>
                </a:cubicBezTo>
                <a:cubicBezTo>
                  <a:pt x="248" y="35"/>
                  <a:pt x="260" y="30"/>
                  <a:pt x="273" y="27"/>
                </a:cubicBezTo>
                <a:cubicBezTo>
                  <a:pt x="286" y="23"/>
                  <a:pt x="299" y="21"/>
                  <a:pt x="313" y="19"/>
                </a:cubicBezTo>
                <a:cubicBezTo>
                  <a:pt x="326" y="17"/>
                  <a:pt x="339" y="16"/>
                  <a:pt x="353" y="15"/>
                </a:cubicBezTo>
                <a:cubicBezTo>
                  <a:pt x="366" y="15"/>
                  <a:pt x="379" y="15"/>
                  <a:pt x="393" y="16"/>
                </a:cubicBezTo>
                <a:cubicBezTo>
                  <a:pt x="406" y="17"/>
                  <a:pt x="419" y="19"/>
                  <a:pt x="432" y="22"/>
                </a:cubicBezTo>
                <a:cubicBezTo>
                  <a:pt x="446" y="24"/>
                  <a:pt x="459" y="28"/>
                  <a:pt x="471" y="32"/>
                </a:cubicBezTo>
                <a:cubicBezTo>
                  <a:pt x="484" y="36"/>
                  <a:pt x="497" y="41"/>
                  <a:pt x="509" y="46"/>
                </a:cubicBezTo>
                <a:cubicBezTo>
                  <a:pt x="521" y="52"/>
                  <a:pt x="533" y="58"/>
                  <a:pt x="544" y="65"/>
                </a:cubicBezTo>
                <a:cubicBezTo>
                  <a:pt x="556" y="72"/>
                  <a:pt x="567" y="79"/>
                  <a:pt x="578" y="87"/>
                </a:cubicBezTo>
                <a:cubicBezTo>
                  <a:pt x="588" y="95"/>
                  <a:pt x="598" y="104"/>
                  <a:pt x="608" y="113"/>
                </a:cubicBezTo>
                <a:cubicBezTo>
                  <a:pt x="618" y="123"/>
                  <a:pt x="627" y="132"/>
                  <a:pt x="635" y="143"/>
                </a:cubicBezTo>
                <a:cubicBezTo>
                  <a:pt x="644" y="153"/>
                  <a:pt x="652" y="164"/>
                  <a:pt x="659" y="175"/>
                </a:cubicBezTo>
                <a:moveTo>
                  <a:pt x="373" y="302"/>
                </a:moveTo>
                <a:lnTo>
                  <a:pt x="326" y="303"/>
                </a:lnTo>
                <a:moveTo>
                  <a:pt x="328" y="403"/>
                </a:moveTo>
                <a:lnTo>
                  <a:pt x="328" y="518"/>
                </a:lnTo>
              </a:path>
            </a:pathLst>
          </a:custGeom>
          <a:noFill/>
          <a:ln w="19628" cap="rnd">
            <a:solidFill>
              <a:srgbClr val="437066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2" name="path 42"/>
          <p:cNvSpPr/>
          <p:nvPr/>
        </p:nvSpPr>
        <p:spPr>
          <a:xfrm>
            <a:off x="5819480" y="4006614"/>
            <a:ext cx="462552" cy="335436"/>
          </a:xfrm>
          <a:custGeom>
            <a:avLst/>
            <a:gdLst/>
            <a:ahLst/>
            <a:cxnLst/>
            <a:rect l="0" t="0" r="0" b="0"/>
            <a:pathLst>
              <a:path w="728" h="528">
                <a:moveTo>
                  <a:pt x="618" y="101"/>
                </a:moveTo>
                <a:cubicBezTo>
                  <a:pt x="598" y="102"/>
                  <a:pt x="592" y="101"/>
                  <a:pt x="585" y="98"/>
                </a:cubicBezTo>
                <a:cubicBezTo>
                  <a:pt x="577" y="93"/>
                  <a:pt x="569" y="88"/>
                  <a:pt x="516" y="45"/>
                </a:cubicBezTo>
                <a:moveTo>
                  <a:pt x="337" y="47"/>
                </a:moveTo>
                <a:cubicBezTo>
                  <a:pt x="298" y="47"/>
                  <a:pt x="277" y="48"/>
                  <a:pt x="264" y="50"/>
                </a:cubicBezTo>
                <a:cubicBezTo>
                  <a:pt x="250" y="54"/>
                  <a:pt x="231" y="64"/>
                  <a:pt x="196" y="85"/>
                </a:cubicBezTo>
                <a:cubicBezTo>
                  <a:pt x="172" y="100"/>
                  <a:pt x="147" y="117"/>
                  <a:pt x="122" y="133"/>
                </a:cubicBezTo>
                <a:moveTo>
                  <a:pt x="570" y="361"/>
                </a:moveTo>
                <a:cubicBezTo>
                  <a:pt x="568" y="347"/>
                  <a:pt x="566" y="341"/>
                  <a:pt x="563" y="335"/>
                </a:cubicBezTo>
                <a:cubicBezTo>
                  <a:pt x="556" y="326"/>
                  <a:pt x="545" y="313"/>
                  <a:pt x="528" y="294"/>
                </a:cubicBezTo>
                <a:moveTo>
                  <a:pt x="362" y="467"/>
                </a:moveTo>
                <a:cubicBezTo>
                  <a:pt x="356" y="488"/>
                  <a:pt x="354" y="492"/>
                  <a:pt x="348" y="499"/>
                </a:cubicBezTo>
                <a:cubicBezTo>
                  <a:pt x="341" y="505"/>
                  <a:pt x="337" y="508"/>
                  <a:pt x="330" y="511"/>
                </a:cubicBezTo>
                <a:cubicBezTo>
                  <a:pt x="322" y="513"/>
                  <a:pt x="315" y="513"/>
                  <a:pt x="307" y="511"/>
                </a:cubicBezTo>
                <a:cubicBezTo>
                  <a:pt x="303" y="510"/>
                  <a:pt x="296" y="506"/>
                  <a:pt x="285" y="497"/>
                </a:cubicBezTo>
                <a:lnTo>
                  <a:pt x="266" y="479"/>
                </a:lnTo>
                <a:moveTo>
                  <a:pt x="285" y="218"/>
                </a:moveTo>
                <a:cubicBezTo>
                  <a:pt x="272" y="228"/>
                  <a:pt x="265" y="231"/>
                  <a:pt x="255" y="234"/>
                </a:cubicBezTo>
                <a:cubicBezTo>
                  <a:pt x="248" y="235"/>
                  <a:pt x="242" y="234"/>
                  <a:pt x="237" y="233"/>
                </a:cubicBezTo>
                <a:cubicBezTo>
                  <a:pt x="232" y="231"/>
                  <a:pt x="227" y="228"/>
                  <a:pt x="222" y="224"/>
                </a:cubicBezTo>
                <a:cubicBezTo>
                  <a:pt x="217" y="220"/>
                  <a:pt x="214" y="215"/>
                  <a:pt x="209" y="207"/>
                </a:cubicBezTo>
                <a:cubicBezTo>
                  <a:pt x="206" y="198"/>
                  <a:pt x="206" y="189"/>
                  <a:pt x="207" y="181"/>
                </a:cubicBezTo>
                <a:cubicBezTo>
                  <a:pt x="210" y="171"/>
                  <a:pt x="215" y="163"/>
                  <a:pt x="220" y="156"/>
                </a:cubicBezTo>
                <a:lnTo>
                  <a:pt x="250" y="127"/>
                </a:lnTo>
                <a:moveTo>
                  <a:pt x="712" y="397"/>
                </a:moveTo>
                <a:lnTo>
                  <a:pt x="712" y="101"/>
                </a:lnTo>
                <a:moveTo>
                  <a:pt x="712" y="397"/>
                </a:moveTo>
                <a:lnTo>
                  <a:pt x="607" y="397"/>
                </a:lnTo>
                <a:moveTo>
                  <a:pt x="607" y="397"/>
                </a:moveTo>
                <a:lnTo>
                  <a:pt x="607" y="356"/>
                </a:lnTo>
                <a:moveTo>
                  <a:pt x="607" y="356"/>
                </a:moveTo>
                <a:lnTo>
                  <a:pt x="607" y="101"/>
                </a:lnTo>
                <a:moveTo>
                  <a:pt x="122" y="100"/>
                </a:moveTo>
                <a:lnTo>
                  <a:pt x="15" y="100"/>
                </a:lnTo>
                <a:moveTo>
                  <a:pt x="122" y="396"/>
                </a:moveTo>
                <a:lnTo>
                  <a:pt x="122" y="100"/>
                </a:lnTo>
                <a:moveTo>
                  <a:pt x="122" y="396"/>
                </a:moveTo>
                <a:lnTo>
                  <a:pt x="15" y="396"/>
                </a:lnTo>
                <a:moveTo>
                  <a:pt x="15" y="100"/>
                </a:moveTo>
                <a:lnTo>
                  <a:pt x="15" y="396"/>
                </a:lnTo>
                <a:moveTo>
                  <a:pt x="388" y="134"/>
                </a:moveTo>
                <a:lnTo>
                  <a:pt x="285" y="218"/>
                </a:lnTo>
                <a:moveTo>
                  <a:pt x="569" y="361"/>
                </a:moveTo>
                <a:cubicBezTo>
                  <a:pt x="569" y="365"/>
                  <a:pt x="568" y="368"/>
                  <a:pt x="567" y="371"/>
                </a:cubicBezTo>
                <a:cubicBezTo>
                  <a:pt x="566" y="374"/>
                  <a:pt x="565" y="377"/>
                  <a:pt x="563" y="380"/>
                </a:cubicBezTo>
                <a:cubicBezTo>
                  <a:pt x="562" y="383"/>
                  <a:pt x="560" y="385"/>
                  <a:pt x="557" y="388"/>
                </a:cubicBezTo>
                <a:cubicBezTo>
                  <a:pt x="555" y="390"/>
                  <a:pt x="552" y="392"/>
                  <a:pt x="550" y="394"/>
                </a:cubicBezTo>
                <a:cubicBezTo>
                  <a:pt x="547" y="395"/>
                  <a:pt x="544" y="397"/>
                  <a:pt x="541" y="398"/>
                </a:cubicBezTo>
                <a:cubicBezTo>
                  <a:pt x="538" y="399"/>
                  <a:pt x="535" y="400"/>
                  <a:pt x="531" y="400"/>
                </a:cubicBezTo>
                <a:cubicBezTo>
                  <a:pt x="528" y="401"/>
                  <a:pt x="525" y="401"/>
                  <a:pt x="521" y="400"/>
                </a:cubicBezTo>
                <a:cubicBezTo>
                  <a:pt x="518" y="400"/>
                  <a:pt x="515" y="399"/>
                  <a:pt x="512" y="398"/>
                </a:cubicBezTo>
                <a:moveTo>
                  <a:pt x="409" y="282"/>
                </a:moveTo>
                <a:lnTo>
                  <a:pt x="510" y="397"/>
                </a:lnTo>
                <a:moveTo>
                  <a:pt x="509" y="399"/>
                </a:moveTo>
                <a:cubicBezTo>
                  <a:pt x="510" y="407"/>
                  <a:pt x="509" y="414"/>
                  <a:pt x="505" y="421"/>
                </a:cubicBezTo>
                <a:cubicBezTo>
                  <a:pt x="502" y="428"/>
                  <a:pt x="497" y="434"/>
                  <a:pt x="491" y="438"/>
                </a:cubicBezTo>
                <a:cubicBezTo>
                  <a:pt x="485" y="443"/>
                  <a:pt x="478" y="445"/>
                  <a:pt x="470" y="446"/>
                </a:cubicBezTo>
                <a:cubicBezTo>
                  <a:pt x="463" y="447"/>
                  <a:pt x="455" y="445"/>
                  <a:pt x="448" y="442"/>
                </a:cubicBezTo>
                <a:moveTo>
                  <a:pt x="351" y="337"/>
                </a:moveTo>
                <a:lnTo>
                  <a:pt x="442" y="436"/>
                </a:lnTo>
                <a:moveTo>
                  <a:pt x="440" y="441"/>
                </a:moveTo>
                <a:cubicBezTo>
                  <a:pt x="441" y="450"/>
                  <a:pt x="439" y="459"/>
                  <a:pt x="434" y="467"/>
                </a:cubicBezTo>
                <a:cubicBezTo>
                  <a:pt x="429" y="474"/>
                  <a:pt x="422" y="480"/>
                  <a:pt x="414" y="483"/>
                </a:cubicBezTo>
                <a:cubicBezTo>
                  <a:pt x="406" y="486"/>
                  <a:pt x="397" y="487"/>
                  <a:pt x="388" y="484"/>
                </a:cubicBezTo>
                <a:cubicBezTo>
                  <a:pt x="380" y="482"/>
                  <a:pt x="373" y="477"/>
                  <a:pt x="367" y="469"/>
                </a:cubicBezTo>
                <a:moveTo>
                  <a:pt x="289" y="388"/>
                </a:moveTo>
                <a:lnTo>
                  <a:pt x="363" y="466"/>
                </a:lnTo>
                <a:moveTo>
                  <a:pt x="712" y="101"/>
                </a:moveTo>
                <a:lnTo>
                  <a:pt x="618" y="101"/>
                </a:lnTo>
                <a:moveTo>
                  <a:pt x="607" y="362"/>
                </a:moveTo>
                <a:lnTo>
                  <a:pt x="570" y="361"/>
                </a:lnTo>
                <a:moveTo>
                  <a:pt x="517" y="45"/>
                </a:moveTo>
                <a:cubicBezTo>
                  <a:pt x="504" y="35"/>
                  <a:pt x="490" y="28"/>
                  <a:pt x="475" y="23"/>
                </a:cubicBezTo>
                <a:cubicBezTo>
                  <a:pt x="459" y="17"/>
                  <a:pt x="444" y="15"/>
                  <a:pt x="427" y="15"/>
                </a:cubicBezTo>
                <a:cubicBezTo>
                  <a:pt x="411" y="15"/>
                  <a:pt x="396" y="18"/>
                  <a:pt x="380" y="23"/>
                </a:cubicBezTo>
                <a:cubicBezTo>
                  <a:pt x="365" y="29"/>
                  <a:pt x="351" y="37"/>
                  <a:pt x="339" y="47"/>
                </a:cubicBezTo>
                <a:moveTo>
                  <a:pt x="250" y="127"/>
                </a:moveTo>
                <a:lnTo>
                  <a:pt x="333" y="51"/>
                </a:lnTo>
                <a:moveTo>
                  <a:pt x="528" y="294"/>
                </a:moveTo>
                <a:lnTo>
                  <a:pt x="388" y="134"/>
                </a:lnTo>
                <a:moveTo>
                  <a:pt x="266" y="479"/>
                </a:moveTo>
                <a:lnTo>
                  <a:pt x="122" y="337"/>
                </a:lnTo>
              </a:path>
            </a:pathLst>
          </a:custGeom>
          <a:noFill/>
          <a:ln w="19639" cap="rnd">
            <a:solidFill>
              <a:srgbClr val="437066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46" name="textbox 46"/>
          <p:cNvSpPr/>
          <p:nvPr/>
        </p:nvSpPr>
        <p:spPr>
          <a:xfrm>
            <a:off x="4895850" y="4838700"/>
            <a:ext cx="5924550" cy="1067435"/>
          </a:xfrm>
          <a:prstGeom prst="rect">
            <a:avLst/>
          </a:prstGeom>
          <a:solidFill>
            <a:srgbClr val="B6FCB8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5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94335" algn="l" rtl="0" eaLnBrk="0">
              <a:lnSpc>
                <a:spcPct val="91000"/>
              </a:lnSpc>
              <a:spcBef>
                <a:spcPts val="5"/>
              </a:spcBef>
              <a:tabLst>
                <a:tab pos="613410" algn="l"/>
              </a:tabLst>
            </a:pP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6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Polite &amp; clear</a:t>
            </a:r>
            <a:r>
              <a:rPr sz="16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communication makes guests feel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4000"/>
              </a:lnSpc>
            </a:pP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00075" algn="l" rtl="0" eaLnBrk="0">
              <a:lnSpc>
                <a:spcPct val="75000"/>
              </a:lnSpc>
              <a:spcBef>
                <a:spcPts val="5"/>
              </a:spcBef>
            </a:pPr>
            <a:r>
              <a:rPr sz="1600" b="1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comfortable and valu</a:t>
            </a:r>
            <a:r>
              <a:rPr sz="1600" b="1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ed.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8" name="picture 4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083670" y="5057775"/>
            <a:ext cx="207022" cy="207021"/>
          </a:xfrm>
          <a:prstGeom prst="rect">
            <a:avLst/>
          </a:prstGeom>
        </p:spPr>
      </p:pic>
      <p:graphicFrame>
        <p:nvGraphicFramePr>
          <p:cNvPr id="50" name="table 50"/>
          <p:cNvGraphicFramePr>
            <a:graphicFrameLocks noGrp="1"/>
          </p:cNvGraphicFramePr>
          <p:nvPr/>
        </p:nvGraphicFramePr>
        <p:xfrm>
          <a:off x="4895850" y="2314575"/>
          <a:ext cx="5924550" cy="685800"/>
        </p:xfrm>
        <a:graphic>
          <a:graphicData uri="http://schemas.openxmlformats.org/drawingml/2006/table">
            <a:tbl>
              <a:tblPr/>
              <a:tblGrid>
                <a:gridCol w="5924550"/>
              </a:tblGrid>
              <a:tr h="6635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7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7485" algn="l" rtl="0" eaLnBrk="0">
                        <a:lnSpc>
                          <a:spcPct val="74000"/>
                        </a:lnSpc>
                        <a:spcBef>
                          <a:spcPts val="5"/>
                        </a:spcBef>
                      </a:pPr>
                      <a:r>
                        <a:rPr sz="1900" kern="0" spc="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Give recommendatio</a:t>
                      </a:r>
                      <a:r>
                        <a:rPr sz="19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ns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2" name="table 52"/>
          <p:cNvGraphicFramePr>
            <a:graphicFrameLocks noGrp="1"/>
          </p:cNvGraphicFramePr>
          <p:nvPr/>
        </p:nvGraphicFramePr>
        <p:xfrm>
          <a:off x="4895850" y="1485900"/>
          <a:ext cx="5924550" cy="676275"/>
        </p:xfrm>
        <a:graphic>
          <a:graphicData uri="http://schemas.openxmlformats.org/drawingml/2006/table">
            <a:tbl>
              <a:tblPr/>
              <a:tblGrid>
                <a:gridCol w="5924550"/>
              </a:tblGrid>
              <a:tr h="6540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7485" algn="l" rtl="0" eaLnBrk="0">
                        <a:lnSpc>
                          <a:spcPct val="78000"/>
                        </a:lnSpc>
                        <a:spcBef>
                          <a:spcPts val="5"/>
                        </a:spcBef>
                      </a:pPr>
                      <a:r>
                        <a:rPr sz="19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Answer</a:t>
                      </a:r>
                      <a:r>
                        <a:rPr sz="1900" kern="0" spc="1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questions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4" name="table 54"/>
          <p:cNvGraphicFramePr>
            <a:graphicFrameLocks noGrp="1"/>
          </p:cNvGraphicFramePr>
          <p:nvPr/>
        </p:nvGraphicFramePr>
        <p:xfrm>
          <a:off x="4895850" y="3152775"/>
          <a:ext cx="5924550" cy="676275"/>
        </p:xfrm>
        <a:graphic>
          <a:graphicData uri="http://schemas.openxmlformats.org/drawingml/2006/table">
            <a:tbl>
              <a:tblPr/>
              <a:tblGrid>
                <a:gridCol w="5924550"/>
              </a:tblGrid>
              <a:tr h="6540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2565" algn="l" rtl="0" eaLnBrk="0">
                        <a:lnSpc>
                          <a:spcPct val="78000"/>
                        </a:lnSpc>
                        <a:spcBef>
                          <a:spcPts val="5"/>
                        </a:spcBef>
                      </a:pPr>
                      <a:r>
                        <a:rPr sz="1900" kern="0" spc="-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Explain services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6" name="table 56"/>
          <p:cNvGraphicFramePr>
            <a:graphicFrameLocks noGrp="1"/>
          </p:cNvGraphicFramePr>
          <p:nvPr/>
        </p:nvGraphicFramePr>
        <p:xfrm>
          <a:off x="4895850" y="3990975"/>
          <a:ext cx="5924550" cy="676275"/>
        </p:xfrm>
        <a:graphic>
          <a:graphicData uri="http://schemas.openxmlformats.org/drawingml/2006/table">
            <a:tbl>
              <a:tblPr/>
              <a:tblGrid>
                <a:gridCol w="5924550"/>
              </a:tblGrid>
              <a:tr h="6540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2565" algn="l" rtl="0" eaLnBrk="0">
                        <a:lnSpc>
                          <a:spcPct val="78000"/>
                        </a:lnSpc>
                        <a:spcBef>
                          <a:spcPts val="5"/>
                        </a:spcBef>
                      </a:pPr>
                      <a:r>
                        <a:rPr sz="1900" kern="0" spc="-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Respond to concerns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8" name="textbox 58"/>
          <p:cNvSpPr/>
          <p:nvPr/>
        </p:nvSpPr>
        <p:spPr>
          <a:xfrm>
            <a:off x="4912624" y="690117"/>
            <a:ext cx="4116705" cy="5480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6000"/>
              </a:lnSpc>
            </a:pPr>
            <a:r>
              <a:rPr sz="4500" kern="0" spc="-8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Assisting Gu</a:t>
            </a:r>
            <a:r>
              <a:rPr sz="4500" kern="0" spc="-9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ests</a:t>
            </a:r>
            <a:endParaRPr sz="4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6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09600" y="1466850"/>
            <a:ext cx="6172200" cy="3505200"/>
          </a:xfrm>
          <a:prstGeom prst="rect">
            <a:avLst/>
          </a:prstGeom>
        </p:spPr>
      </p:pic>
      <p:sp>
        <p:nvSpPr>
          <p:cNvPr id="62" name="textbox 62"/>
          <p:cNvSpPr/>
          <p:nvPr/>
        </p:nvSpPr>
        <p:spPr>
          <a:xfrm>
            <a:off x="7511806" y="842517"/>
            <a:ext cx="3106420" cy="36595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4925" algn="l" rtl="0" eaLnBrk="0">
              <a:lnSpc>
                <a:spcPct val="76000"/>
              </a:lnSpc>
            </a:pPr>
            <a:r>
              <a:rPr sz="4500" kern="0" spc="-6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Giving</a:t>
            </a:r>
            <a:endParaRPr sz="4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6355" algn="l" rtl="0" eaLnBrk="0">
              <a:lnSpc>
                <a:spcPct val="72000"/>
              </a:lnSpc>
              <a:spcBef>
                <a:spcPts val="1520"/>
              </a:spcBef>
            </a:pPr>
            <a:r>
              <a:rPr sz="4500" kern="0" spc="1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Instructions</a:t>
            </a:r>
            <a:endParaRPr sz="4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16510" algn="l" rtl="0" eaLnBrk="0">
              <a:lnSpc>
                <a:spcPct val="125000"/>
              </a:lnSpc>
              <a:spcBef>
                <a:spcPts val="1365"/>
              </a:spcBef>
            </a:pPr>
            <a:r>
              <a:rPr sz="16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Employees must e</a:t>
            </a:r>
            <a:r>
              <a:rPr sz="16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xplain clearly</a:t>
            </a:r>
            <a:r>
              <a:rPr sz="16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 </a:t>
            </a:r>
            <a:r>
              <a:rPr sz="1600" b="1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avoid </a:t>
            </a:r>
            <a:r>
              <a:rPr sz="1600" b="1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misunderstandings.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750" algn="l" rtl="0" eaLnBrk="0">
              <a:lnSpc>
                <a:spcPts val="2590"/>
              </a:lnSpc>
              <a:spcBef>
                <a:spcPts val="1480"/>
              </a:spcBef>
            </a:pPr>
            <a:r>
              <a:rPr sz="14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4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</a:t>
            </a:r>
            <a:r>
              <a:rPr sz="16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Hotel procedur</a:t>
            </a:r>
            <a:r>
              <a:rPr sz="16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es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07950" algn="l" rtl="0" eaLnBrk="0">
              <a:lnSpc>
                <a:spcPct val="91000"/>
              </a:lnSpc>
              <a:spcBef>
                <a:spcPts val="735"/>
              </a:spcBef>
              <a:tabLst>
                <a:tab pos="348615" algn="l"/>
              </a:tabLst>
            </a:pPr>
            <a:r>
              <a:rPr sz="16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6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Safety rem</a:t>
            </a:r>
            <a:r>
              <a:rPr sz="16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inders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07950" algn="l" rtl="0" eaLnBrk="0">
              <a:lnSpc>
                <a:spcPct val="90000"/>
              </a:lnSpc>
              <a:spcBef>
                <a:spcPts val="1180"/>
              </a:spcBef>
              <a:tabLst>
                <a:tab pos="344805" algn="l"/>
              </a:tabLst>
            </a:pPr>
            <a:r>
              <a:rPr sz="16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6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Transportation schedules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750" algn="l" rtl="0" eaLnBrk="0">
              <a:lnSpc>
                <a:spcPts val="3465"/>
              </a:lnSpc>
            </a:pPr>
            <a:r>
              <a:rPr sz="14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400" kern="0" spc="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</a:t>
            </a:r>
            <a:r>
              <a:rPr sz="16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Event guidelines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64" name="picture 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43800" y="3886200"/>
            <a:ext cx="76200" cy="76200"/>
          </a:xfrm>
          <a:prstGeom prst="rect">
            <a:avLst/>
          </a:prstGeom>
        </p:spPr>
      </p:pic>
      <p:pic>
        <p:nvPicPr>
          <p:cNvPr id="66" name="picture 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43800" y="3514725"/>
            <a:ext cx="76200" cy="76200"/>
          </a:xfrm>
          <a:prstGeom prst="rect">
            <a:avLst/>
          </a:prstGeom>
        </p:spPr>
      </p:pic>
      <p:sp>
        <p:nvSpPr>
          <p:cNvPr id="68" name="textbox 68"/>
          <p:cNvSpPr/>
          <p:nvPr/>
        </p:nvSpPr>
        <p:spPr>
          <a:xfrm>
            <a:off x="7515225" y="4667250"/>
            <a:ext cx="3314700" cy="1067435"/>
          </a:xfrm>
          <a:prstGeom prst="rect">
            <a:avLst/>
          </a:prstGeom>
          <a:solidFill>
            <a:srgbClr val="CFE2DE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91160" algn="l" rtl="0" eaLnBrk="0">
              <a:lnSpc>
                <a:spcPct val="76000"/>
              </a:lnSpc>
              <a:tabLst>
                <a:tab pos="604520" algn="l"/>
              </a:tabLst>
            </a:pP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6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 instruction</a:t>
            </a:r>
            <a:r>
              <a:rPr sz="16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 =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2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01980" algn="l" rtl="0" eaLnBrk="0">
              <a:lnSpc>
                <a:spcPct val="91000"/>
              </a:lnSpc>
              <a:spcBef>
                <a:spcPts val="0"/>
              </a:spcBef>
            </a:pPr>
            <a:r>
              <a:rPr sz="1600" b="1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smooth operations.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70" name="picture 7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725512" y="4899266"/>
            <a:ext cx="181139" cy="18114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picture 7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graphicFrame>
        <p:nvGraphicFramePr>
          <p:cNvPr id="74" name="table 74"/>
          <p:cNvGraphicFramePr>
            <a:graphicFrameLocks noGrp="1"/>
          </p:cNvGraphicFramePr>
          <p:nvPr/>
        </p:nvGraphicFramePr>
        <p:xfrm>
          <a:off x="4905375" y="1657350"/>
          <a:ext cx="5905500" cy="714375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5905500"/>
              </a:tblGrid>
              <a:tr h="7016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010" algn="l" rtl="0" eaLnBrk="0">
                        <a:lnSpc>
                          <a:spcPct val="74000"/>
                        </a:lnSpc>
                      </a:pPr>
                      <a:r>
                        <a:rPr sz="1600" kern="0" spc="8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Microsoft JhengHei" panose="020B0604030504040204" charset="-120"/>
                          <a:ea typeface="Microsoft JhengHei" panose="020B0604030504040204" charset="-120"/>
                          <a:cs typeface="Microsoft JhengHei" panose="020B0604030504040204" charset="-120"/>
                        </a:rPr>
                        <a:t>嗲</a:t>
                      </a:r>
                      <a:r>
                        <a:rPr sz="1600" kern="0" spc="43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Microsoft JhengHei" panose="020B0604030504040204" charset="-120"/>
                          <a:ea typeface="Microsoft JhengHei" panose="020B0604030504040204" charset="-120"/>
                          <a:cs typeface="Microsoft JhengHei" panose="020B0604030504040204" charset="-120"/>
                        </a:rPr>
                        <a:t> </a:t>
                      </a:r>
                      <a:r>
                        <a:rPr sz="20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Hotel Amenities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6" name="table 76"/>
          <p:cNvGraphicFramePr>
            <a:graphicFrameLocks noGrp="1"/>
          </p:cNvGraphicFramePr>
          <p:nvPr/>
        </p:nvGraphicFramePr>
        <p:xfrm>
          <a:off x="4905375" y="2552700"/>
          <a:ext cx="5905500" cy="714375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5905500"/>
              </a:tblGrid>
              <a:tr h="7016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5740" algn="l" rtl="0" eaLnBrk="0">
                        <a:lnSpc>
                          <a:spcPct val="80000"/>
                        </a:lnSpc>
                      </a:pPr>
                      <a:r>
                        <a:rPr sz="1900" kern="0" spc="7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Þ</a:t>
                      </a:r>
                      <a:r>
                        <a:rPr sz="1900" kern="0" spc="24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Restaurant Hours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8" name="table 78"/>
          <p:cNvGraphicFramePr>
            <a:graphicFrameLocks noGrp="1"/>
          </p:cNvGraphicFramePr>
          <p:nvPr/>
        </p:nvGraphicFramePr>
        <p:xfrm>
          <a:off x="4905375" y="4333875"/>
          <a:ext cx="5905500" cy="714375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5905500"/>
              </a:tblGrid>
              <a:tr h="7016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7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6375" algn="l" rtl="0" eaLnBrk="0">
                        <a:lnSpc>
                          <a:spcPct val="78000"/>
                        </a:lnSpc>
                      </a:pPr>
                      <a:r>
                        <a:rPr sz="1500" kern="0" spc="187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,</a:t>
                      </a:r>
                      <a:r>
                        <a:rPr sz="1500" kern="0" spc="28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kern="0" spc="5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Transport</a:t>
                      </a:r>
                      <a:r>
                        <a:rPr sz="2000" kern="0" spc="4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ation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0" name="table 80"/>
          <p:cNvGraphicFramePr>
            <a:graphicFrameLocks noGrp="1"/>
          </p:cNvGraphicFramePr>
          <p:nvPr/>
        </p:nvGraphicFramePr>
        <p:xfrm>
          <a:off x="4905375" y="3438525"/>
          <a:ext cx="5905500" cy="713739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5905500"/>
              </a:tblGrid>
              <a:tr h="701039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010" algn="l" rtl="0" eaLnBrk="0">
                        <a:lnSpc>
                          <a:spcPct val="76000"/>
                        </a:lnSpc>
                        <a:spcBef>
                          <a:spcPts val="5"/>
                        </a:spcBef>
                      </a:pPr>
                      <a:r>
                        <a:rPr sz="1800" kern="0" spc="119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</a:t>
                      </a:r>
                      <a:r>
                        <a:rPr sz="1800" kern="0" spc="24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kern="0" spc="4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Tourist Attractions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sp>
        <p:nvSpPr>
          <p:cNvPr id="82" name="textbox 82"/>
          <p:cNvSpPr/>
          <p:nvPr/>
        </p:nvSpPr>
        <p:spPr>
          <a:xfrm>
            <a:off x="4924727" y="944019"/>
            <a:ext cx="4244340" cy="4216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400" kern="0" spc="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Providing Information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84" name="textbox 84"/>
          <p:cNvSpPr/>
          <p:nvPr/>
        </p:nvSpPr>
        <p:spPr>
          <a:xfrm>
            <a:off x="4897922" y="5284352"/>
            <a:ext cx="4813935" cy="26098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1000"/>
              </a:lnSpc>
            </a:pP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Always be </a:t>
            </a:r>
            <a:r>
              <a:rPr sz="1700" b="1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accurate 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</a:t>
            </a:r>
            <a:r>
              <a:rPr sz="1700" b="1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easy to understand.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picture 8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1657350"/>
            <a:ext cx="5524500" cy="3124200"/>
          </a:xfrm>
          <a:prstGeom prst="rect">
            <a:avLst/>
          </a:prstGeom>
        </p:spPr>
      </p:pic>
      <p:sp>
        <p:nvSpPr>
          <p:cNvPr id="88" name="textbox 88"/>
          <p:cNvSpPr/>
          <p:nvPr/>
        </p:nvSpPr>
        <p:spPr>
          <a:xfrm>
            <a:off x="7482204" y="729882"/>
            <a:ext cx="3168650" cy="15068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5560" algn="l" rtl="0" eaLnBrk="0">
              <a:lnSpc>
                <a:spcPct val="75000"/>
              </a:lnSpc>
            </a:pPr>
            <a:r>
              <a:rPr sz="2900" kern="0" spc="-1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Handling</a:t>
            </a:r>
            <a:endParaRPr sz="2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940" algn="l" rtl="0" eaLnBrk="0">
              <a:lnSpc>
                <a:spcPct val="77000"/>
              </a:lnSpc>
              <a:spcBef>
                <a:spcPts val="1125"/>
              </a:spcBef>
            </a:pPr>
            <a:r>
              <a:rPr sz="2900" kern="0" spc="4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Complaints</a:t>
            </a:r>
            <a:endParaRPr sz="2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17145" algn="l" rtl="0" eaLnBrk="0">
              <a:lnSpc>
                <a:spcPct val="127000"/>
              </a:lnSpc>
              <a:spcBef>
                <a:spcPts val="5"/>
              </a:spcBef>
            </a:pPr>
            <a:r>
              <a:rPr sz="14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 you speak m</a:t>
            </a:r>
            <a:r>
              <a:rPr sz="14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atters as much as</a:t>
            </a:r>
            <a:r>
              <a:rPr sz="14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 you say.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90" name="table 90"/>
          <p:cNvGraphicFramePr>
            <a:graphicFrameLocks noGrp="1"/>
          </p:cNvGraphicFramePr>
          <p:nvPr/>
        </p:nvGraphicFramePr>
        <p:xfrm>
          <a:off x="7477125" y="4743450"/>
          <a:ext cx="3343275" cy="1038225"/>
        </p:xfrm>
        <a:graphic>
          <a:graphicData uri="http://schemas.openxmlformats.org/drawingml/2006/table">
            <a:tbl>
              <a:tblPr/>
              <a:tblGrid>
                <a:gridCol w="3343275"/>
              </a:tblGrid>
              <a:tr h="10382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57810" algn="l" rtl="0" eaLnBrk="0">
                        <a:lnSpc>
                          <a:spcPct val="85000"/>
                        </a:lnSpc>
                        <a:spcBef>
                          <a:spcPts val="5"/>
                        </a:spcBef>
                      </a:pPr>
                      <a:r>
                        <a:rPr sz="1700" kern="0" spc="7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 </a:t>
                      </a:r>
                      <a:r>
                        <a:rPr sz="17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Stay</a:t>
                      </a:r>
                      <a:r>
                        <a:rPr sz="1700" kern="0" spc="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7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Profession</a:t>
                      </a:r>
                      <a:r>
                        <a:rPr sz="1700" kern="0" spc="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al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62255" algn="l" rtl="0" eaLnBrk="0">
                        <a:lnSpc>
                          <a:spcPts val="2655"/>
                        </a:lnSpc>
                      </a:pPr>
                      <a:r>
                        <a:rPr sz="14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Focus on solutions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49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2" name="table 92"/>
          <p:cNvGraphicFramePr>
            <a:graphicFrameLocks noGrp="1"/>
          </p:cNvGraphicFramePr>
          <p:nvPr/>
        </p:nvGraphicFramePr>
        <p:xfrm>
          <a:off x="7477125" y="2409825"/>
          <a:ext cx="3343275" cy="1038225"/>
        </p:xfrm>
        <a:graphic>
          <a:graphicData uri="http://schemas.openxmlformats.org/drawingml/2006/table">
            <a:tbl>
              <a:tblPr/>
              <a:tblGrid>
                <a:gridCol w="3343275"/>
              </a:tblGrid>
              <a:tr h="9620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2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60985" algn="l" rtl="0" eaLnBrk="0">
                        <a:lnSpc>
                          <a:spcPct val="86000"/>
                        </a:lnSpc>
                        <a:spcBef>
                          <a:spcPts val="5"/>
                        </a:spcBef>
                      </a:pPr>
                      <a:r>
                        <a:rPr sz="1800" kern="0" spc="7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●</a:t>
                      </a:r>
                      <a:r>
                        <a:rPr sz="1800" kern="0" spc="28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 </a:t>
                      </a:r>
                      <a:r>
                        <a:rPr sz="17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Stay Calm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2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62255" algn="l" rtl="0" eaLnBrk="0">
                        <a:lnSpc>
                          <a:spcPct val="95000"/>
                        </a:lnSpc>
                        <a:spcBef>
                          <a:spcPts val="5"/>
                        </a:spcBef>
                      </a:pPr>
                      <a:r>
                        <a:rPr sz="14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Never raise you</a:t>
                      </a:r>
                      <a:r>
                        <a:rPr sz="1400" kern="0" spc="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 voice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49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4" name="table 94"/>
          <p:cNvGraphicFramePr>
            <a:graphicFrameLocks noGrp="1"/>
          </p:cNvGraphicFramePr>
          <p:nvPr/>
        </p:nvGraphicFramePr>
        <p:xfrm>
          <a:off x="7477125" y="3581400"/>
          <a:ext cx="3343275" cy="1038225"/>
        </p:xfrm>
        <a:graphic>
          <a:graphicData uri="http://schemas.openxmlformats.org/drawingml/2006/table">
            <a:tbl>
              <a:tblPr/>
              <a:tblGrid>
                <a:gridCol w="3343275"/>
              </a:tblGrid>
              <a:tr h="9620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61620" algn="l" rtl="0" eaLnBrk="0">
                        <a:lnSpc>
                          <a:spcPct val="81000"/>
                        </a:lnSpc>
                        <a:spcBef>
                          <a:spcPts val="0"/>
                        </a:spcBef>
                      </a:pPr>
                      <a:r>
                        <a:rPr sz="1300" kern="0" spc="152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,</a:t>
                      </a:r>
                      <a:r>
                        <a:rPr sz="1300" kern="0" spc="33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7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Be</a:t>
                      </a:r>
                      <a:r>
                        <a:rPr sz="1700" kern="0" spc="5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7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Respectful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51460" algn="l" rtl="0" eaLnBrk="0">
                        <a:lnSpc>
                          <a:spcPts val="2355"/>
                        </a:lnSpc>
                        <a:spcBef>
                          <a:spcPts val="5"/>
                        </a:spcBef>
                      </a:pPr>
                      <a:r>
                        <a:rPr sz="14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Show empathy always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49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picture 9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98" name="textbox 98"/>
          <p:cNvSpPr/>
          <p:nvPr/>
        </p:nvSpPr>
        <p:spPr>
          <a:xfrm>
            <a:off x="5737379" y="1557881"/>
            <a:ext cx="2277110" cy="37223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ct val="79000"/>
              </a:lnSpc>
            </a:pPr>
            <a:r>
              <a:rPr sz="16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Explain</a:t>
            </a:r>
            <a:r>
              <a:rPr sz="1600" kern="0" spc="13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history</a:t>
            </a:r>
            <a:r>
              <a:rPr sz="1600" kern="0" spc="13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&amp; </a:t>
            </a:r>
            <a:r>
              <a:rPr sz="16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culture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  <a:spcBef>
                <a:spcPts val="485"/>
              </a:spcBef>
            </a:pPr>
            <a:r>
              <a:rPr sz="1600" kern="0" spc="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Share travel ins</a:t>
            </a:r>
            <a:r>
              <a:rPr sz="1600" kern="0" spc="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tructions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ct val="73000"/>
              </a:lnSpc>
              <a:spcBef>
                <a:spcPts val="490"/>
              </a:spcBef>
            </a:pPr>
            <a:r>
              <a:rPr sz="1600" kern="0" spc="3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Entertain tourists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ct val="80000"/>
              </a:lnSpc>
              <a:spcBef>
                <a:spcPts val="5"/>
              </a:spcBef>
            </a:pPr>
            <a:r>
              <a:rPr sz="16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Ensure</a:t>
            </a:r>
            <a:r>
              <a:rPr sz="1600" kern="0" spc="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group</a:t>
            </a:r>
            <a:r>
              <a:rPr sz="1600" kern="0" spc="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safety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00" name="textbox 100"/>
          <p:cNvSpPr/>
          <p:nvPr/>
        </p:nvSpPr>
        <p:spPr>
          <a:xfrm>
            <a:off x="4914757" y="690062"/>
            <a:ext cx="3241675" cy="40766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6000"/>
              </a:lnSpc>
            </a:pPr>
            <a:r>
              <a:rPr sz="3300" kern="0" spc="-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Conducting Tours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pSp>
        <p:nvGrpSpPr>
          <p:cNvPr id="2" name="group 2"/>
          <p:cNvGrpSpPr/>
          <p:nvPr/>
        </p:nvGrpSpPr>
        <p:grpSpPr>
          <a:xfrm rot="21600000">
            <a:off x="4905375" y="4848225"/>
            <a:ext cx="676275" cy="1009651"/>
            <a:chOff x="0" y="0"/>
            <a:chExt cx="676275" cy="1009651"/>
          </a:xfrm>
        </p:grpSpPr>
        <p:pic>
          <p:nvPicPr>
            <p:cNvPr id="102" name="picture 10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0" y="0"/>
              <a:ext cx="676275" cy="1009651"/>
            </a:xfrm>
            <a:prstGeom prst="rect">
              <a:avLst/>
            </a:prstGeom>
          </p:spPr>
        </p:pic>
        <p:sp>
          <p:nvSpPr>
            <p:cNvPr id="104" name="textbox 104"/>
            <p:cNvSpPr/>
            <p:nvPr/>
          </p:nvSpPr>
          <p:spPr>
            <a:xfrm>
              <a:off x="-12700" y="-12700"/>
              <a:ext cx="701675" cy="1080770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43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43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8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89560" algn="l" rtl="0" eaLnBrk="0">
                <a:lnSpc>
                  <a:spcPct val="73000"/>
                </a:lnSpc>
              </a:pPr>
              <a:r>
                <a:rPr sz="1900" kern="0" spc="-20" dirty="0">
                  <a:solidFill>
                    <a:srgbClr val="2C3249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4</a:t>
              </a:r>
              <a:endParaRPr sz="19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21600000">
            <a:off x="4905375" y="1343025"/>
            <a:ext cx="676275" cy="1009650"/>
            <a:chOff x="0" y="0"/>
            <a:chExt cx="676275" cy="1009650"/>
          </a:xfrm>
        </p:grpSpPr>
        <p:pic>
          <p:nvPicPr>
            <p:cNvPr id="106" name="picture 10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1600000">
              <a:off x="0" y="0"/>
              <a:ext cx="676275" cy="1009650"/>
            </a:xfrm>
            <a:prstGeom prst="rect">
              <a:avLst/>
            </a:prstGeom>
          </p:spPr>
        </p:pic>
        <p:sp>
          <p:nvSpPr>
            <p:cNvPr id="108" name="textbox 108"/>
            <p:cNvSpPr/>
            <p:nvPr/>
          </p:nvSpPr>
          <p:spPr>
            <a:xfrm>
              <a:off x="-12700" y="-12700"/>
              <a:ext cx="701675" cy="107886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42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43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6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324485" algn="l" rtl="0" eaLnBrk="0">
                <a:lnSpc>
                  <a:spcPct val="73000"/>
                </a:lnSpc>
              </a:pPr>
              <a:r>
                <a:rPr sz="1900" kern="0" spc="-20" dirty="0">
                  <a:solidFill>
                    <a:srgbClr val="2C3249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1</a:t>
              </a:r>
              <a:endParaRPr sz="19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grpSp>
        <p:nvGrpSpPr>
          <p:cNvPr id="6" name="group 6"/>
          <p:cNvGrpSpPr/>
          <p:nvPr/>
        </p:nvGrpSpPr>
        <p:grpSpPr>
          <a:xfrm rot="21600000">
            <a:off x="4905375" y="2514600"/>
            <a:ext cx="676275" cy="1009650"/>
            <a:chOff x="0" y="0"/>
            <a:chExt cx="676275" cy="1009650"/>
          </a:xfrm>
        </p:grpSpPr>
        <p:pic>
          <p:nvPicPr>
            <p:cNvPr id="110" name="picture 11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1600000">
              <a:off x="0" y="0"/>
              <a:ext cx="676275" cy="1009650"/>
            </a:xfrm>
            <a:prstGeom prst="rect">
              <a:avLst/>
            </a:prstGeom>
          </p:spPr>
        </p:pic>
        <p:sp>
          <p:nvSpPr>
            <p:cNvPr id="112" name="textbox 112"/>
            <p:cNvSpPr/>
            <p:nvPr/>
          </p:nvSpPr>
          <p:spPr>
            <a:xfrm>
              <a:off x="-12700" y="-12700"/>
              <a:ext cx="701675" cy="107886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42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43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6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98450" algn="l" rtl="0" eaLnBrk="0">
                <a:lnSpc>
                  <a:spcPct val="73000"/>
                </a:lnSpc>
              </a:pPr>
              <a:r>
                <a:rPr sz="1900" kern="0" spc="-20" dirty="0">
                  <a:solidFill>
                    <a:srgbClr val="2C3249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2</a:t>
              </a:r>
              <a:endParaRPr sz="19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grpSp>
        <p:nvGrpSpPr>
          <p:cNvPr id="8" name="group 8"/>
          <p:cNvGrpSpPr/>
          <p:nvPr/>
        </p:nvGrpSpPr>
        <p:grpSpPr>
          <a:xfrm rot="21600000">
            <a:off x="4905375" y="3686175"/>
            <a:ext cx="676275" cy="1009649"/>
            <a:chOff x="0" y="0"/>
            <a:chExt cx="676275" cy="1009649"/>
          </a:xfrm>
        </p:grpSpPr>
        <p:pic>
          <p:nvPicPr>
            <p:cNvPr id="114" name="picture 11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600000">
              <a:off x="0" y="0"/>
              <a:ext cx="676275" cy="1009649"/>
            </a:xfrm>
            <a:prstGeom prst="rect">
              <a:avLst/>
            </a:prstGeom>
          </p:spPr>
        </p:pic>
        <p:sp>
          <p:nvSpPr>
            <p:cNvPr id="116" name="textbox 116"/>
            <p:cNvSpPr/>
            <p:nvPr/>
          </p:nvSpPr>
          <p:spPr>
            <a:xfrm>
              <a:off x="-12700" y="-12700"/>
              <a:ext cx="701675" cy="107632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39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40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97815" algn="l" rtl="0" eaLnBrk="0">
                <a:lnSpc>
                  <a:spcPct val="73000"/>
                </a:lnSpc>
                <a:spcBef>
                  <a:spcPts val="5"/>
                </a:spcBef>
              </a:pPr>
              <a:r>
                <a:rPr sz="1900" kern="0" spc="-20" dirty="0">
                  <a:solidFill>
                    <a:srgbClr val="2C3249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3</a:t>
              </a:r>
              <a:endParaRPr sz="19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picture 1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graphicFrame>
        <p:nvGraphicFramePr>
          <p:cNvPr id="120" name="table 120"/>
          <p:cNvGraphicFramePr>
            <a:graphicFrameLocks noGrp="1"/>
          </p:cNvGraphicFramePr>
          <p:nvPr/>
        </p:nvGraphicFramePr>
        <p:xfrm>
          <a:off x="619125" y="3543300"/>
          <a:ext cx="5905500" cy="1409065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5905500"/>
              </a:tblGrid>
              <a:tr h="139636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5740" algn="l" rtl="0" eaLnBrk="0">
                        <a:lnSpc>
                          <a:spcPct val="77000"/>
                        </a:lnSpc>
                        <a:spcBef>
                          <a:spcPts val="0"/>
                        </a:spcBef>
                      </a:pPr>
                      <a:r>
                        <a:rPr sz="20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Earn</a:t>
                      </a:r>
                      <a:r>
                        <a:rPr sz="2000" kern="0" spc="5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Loyalty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2" name="table 122"/>
          <p:cNvGraphicFramePr>
            <a:graphicFrameLocks noGrp="1"/>
          </p:cNvGraphicFramePr>
          <p:nvPr/>
        </p:nvGraphicFramePr>
        <p:xfrm>
          <a:off x="619125" y="1952625"/>
          <a:ext cx="2867025" cy="1409700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2867025"/>
              </a:tblGrid>
              <a:tr h="13970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5740" algn="l" rtl="0" eaLnBrk="0">
                        <a:lnSpc>
                          <a:spcPct val="73000"/>
                        </a:lnSpc>
                      </a:pPr>
                      <a:r>
                        <a:rPr sz="2000" kern="0" spc="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Build Trust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4" name="table 124"/>
          <p:cNvGraphicFramePr>
            <a:graphicFrameLocks noGrp="1"/>
          </p:cNvGraphicFramePr>
          <p:nvPr/>
        </p:nvGraphicFramePr>
        <p:xfrm>
          <a:off x="3657600" y="1952625"/>
          <a:ext cx="2867025" cy="1409700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2867025"/>
              </a:tblGrid>
              <a:tr h="13970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algn="l" rtl="0" eaLnBrk="0">
                        <a:lnSpc>
                          <a:spcPct val="74000"/>
                        </a:lnSpc>
                      </a:pPr>
                      <a:r>
                        <a:rPr sz="2000" kern="0" spc="3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Boost Satisfa</a:t>
                      </a:r>
                      <a:r>
                        <a:rPr sz="2000" kern="0" spc="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ction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sp>
        <p:nvSpPr>
          <p:cNvPr id="126" name="textbox 126"/>
          <p:cNvSpPr/>
          <p:nvPr/>
        </p:nvSpPr>
        <p:spPr>
          <a:xfrm>
            <a:off x="638476" y="684407"/>
            <a:ext cx="3620134" cy="9861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3000"/>
              </a:lnSpc>
            </a:pPr>
            <a:r>
              <a:rPr sz="3400" kern="0" spc="3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Building Custom</a:t>
            </a:r>
            <a:r>
              <a:rPr sz="3400" kern="0" spc="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er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4565"/>
              </a:lnSpc>
            </a:pPr>
            <a:r>
              <a:rPr sz="3400" kern="0" spc="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Relationships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28" name="textbox 128"/>
          <p:cNvSpPr/>
          <p:nvPr/>
        </p:nvSpPr>
        <p:spPr>
          <a:xfrm>
            <a:off x="611231" y="5131745"/>
            <a:ext cx="5671820" cy="6686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20320" algn="l" rtl="0" eaLnBrk="0">
              <a:lnSpc>
                <a:spcPct val="126000"/>
              </a:lnSpc>
            </a:pP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Friendly greeting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 + respectful conversations = guests</a:t>
            </a:r>
            <a:r>
              <a:rPr sz="17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who come back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30" name="picture 1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09625" y="2133600"/>
            <a:ext cx="533400" cy="533400"/>
          </a:xfrm>
          <a:prstGeom prst="rect">
            <a:avLst/>
          </a:prstGeom>
        </p:spPr>
      </p:pic>
      <p:pic>
        <p:nvPicPr>
          <p:cNvPr id="132" name="picture 1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3848100" y="2133600"/>
            <a:ext cx="533400" cy="533400"/>
          </a:xfrm>
          <a:prstGeom prst="rect">
            <a:avLst/>
          </a:prstGeom>
        </p:spPr>
      </p:pic>
      <p:pic>
        <p:nvPicPr>
          <p:cNvPr id="134" name="picture 1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809625" y="3724275"/>
            <a:ext cx="533400" cy="5334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6" name="table 136"/>
          <p:cNvGraphicFramePr>
            <a:graphicFrameLocks noGrp="1"/>
          </p:cNvGraphicFramePr>
          <p:nvPr/>
        </p:nvGraphicFramePr>
        <p:xfrm>
          <a:off x="613587" y="2175687"/>
          <a:ext cx="10201275" cy="2595880"/>
        </p:xfrm>
        <a:graphic>
          <a:graphicData uri="http://schemas.openxmlformats.org/drawingml/2006/table">
            <a:tbl>
              <a:tblPr/>
              <a:tblGrid>
                <a:gridCol w="2260600"/>
                <a:gridCol w="2834640"/>
                <a:gridCol w="2324735"/>
                <a:gridCol w="1443990"/>
                <a:gridCol w="1337310"/>
              </a:tblGrid>
              <a:tr h="7143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7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66065" algn="l" rtl="0" eaLnBrk="0">
                        <a:lnSpc>
                          <a:spcPct val="73000"/>
                        </a:lnSpc>
                        <a:spcBef>
                          <a:spcPts val="0"/>
                        </a:spcBef>
                      </a:pPr>
                      <a:r>
                        <a:rPr sz="2000" kern="0" spc="-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1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7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74625" algn="l" rtl="0" eaLnBrk="0">
                        <a:lnSpc>
                          <a:spcPct val="73000"/>
                        </a:lnSpc>
                        <a:spcBef>
                          <a:spcPts val="0"/>
                        </a:spcBef>
                      </a:pPr>
                      <a:r>
                        <a:rPr sz="2000" kern="0" spc="-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2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  <a:tr h="54546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5740" algn="l" rtl="0" eaLnBrk="0">
                        <a:lnSpc>
                          <a:spcPct val="89000"/>
                        </a:lnSpc>
                      </a:pPr>
                      <a:r>
                        <a:rPr sz="1700" b="1" kern="0" spc="-3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Focus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3200" algn="l" rtl="0" eaLnBrk="0">
                        <a:lnSpc>
                          <a:spcPct val="89000"/>
                        </a:lnSpc>
                      </a:pPr>
                      <a:r>
                        <a:rPr sz="1700" b="1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Understand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2166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5580" algn="l" rtl="0" eaLnBrk="0">
                        <a:lnSpc>
                          <a:spcPct val="91000"/>
                        </a:lnSpc>
                      </a:pPr>
                      <a:r>
                        <a:rPr sz="1700" kern="0" spc="9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Concentrate fully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5580" algn="l" rtl="0" eaLnBrk="0">
                        <a:lnSpc>
                          <a:spcPct val="91000"/>
                        </a:lnSpc>
                      </a:pPr>
                      <a:r>
                        <a:rPr sz="1700" kern="0" spc="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Grasp the me</a:t>
                      </a:r>
                      <a:r>
                        <a:rPr sz="1700" kern="0" spc="5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aning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43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7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38125" algn="l" rtl="0" eaLnBrk="0">
                        <a:lnSpc>
                          <a:spcPct val="73000"/>
                        </a:lnSpc>
                      </a:pPr>
                      <a:r>
                        <a:rPr sz="2000" kern="0" spc="-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3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7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4465" algn="l" rtl="0" eaLnBrk="0">
                        <a:lnSpc>
                          <a:spcPct val="73000"/>
                        </a:lnSpc>
                      </a:pPr>
                      <a:r>
                        <a:rPr sz="2000" kern="0" spc="-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4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sp>
        <p:nvSpPr>
          <p:cNvPr id="138" name="textbox 138"/>
          <p:cNvSpPr/>
          <p:nvPr/>
        </p:nvSpPr>
        <p:spPr>
          <a:xfrm>
            <a:off x="2111873" y="682619"/>
            <a:ext cx="7218680" cy="12426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96695" algn="l" rtl="0" eaLnBrk="0">
              <a:lnSpc>
                <a:spcPct val="75000"/>
              </a:lnSpc>
            </a:pPr>
            <a:r>
              <a:rPr sz="4800" kern="0" spc="-1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Active Li</a:t>
            </a:r>
            <a:r>
              <a:rPr sz="4800" kern="0" spc="-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stening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1000"/>
              </a:lnSpc>
              <a:spcBef>
                <a:spcPts val="0"/>
              </a:spcBef>
            </a:pPr>
            <a:r>
              <a:rPr sz="17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Speaking is only </a:t>
            </a:r>
            <a:r>
              <a:rPr sz="1700" b="1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half </a:t>
            </a:r>
            <a:r>
              <a:rPr sz="17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 communicatio</a:t>
            </a: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</a:t>
            </a:r>
            <a:r>
              <a:rPr sz="1700" kern="0" spc="1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 listening is the other half.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40" name="textbox 140"/>
          <p:cNvSpPr/>
          <p:nvPr/>
        </p:nvSpPr>
        <p:spPr>
          <a:xfrm>
            <a:off x="806939" y="4981103"/>
            <a:ext cx="2070735" cy="71628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9000"/>
              </a:lnSpc>
            </a:pPr>
            <a:r>
              <a:rPr sz="1700" b="1" kern="0" spc="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Respond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" algn="l" rtl="0" eaLnBrk="0">
              <a:lnSpc>
                <a:spcPct val="91000"/>
              </a:lnSpc>
              <a:spcBef>
                <a:spcPts val="0"/>
              </a:spcBef>
            </a:pP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Reply appropriately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42" name="textbox 142"/>
          <p:cNvSpPr/>
          <p:nvPr/>
        </p:nvSpPr>
        <p:spPr>
          <a:xfrm>
            <a:off x="5901772" y="4981103"/>
            <a:ext cx="1880870" cy="71628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9000"/>
              </a:lnSpc>
            </a:pPr>
            <a:r>
              <a:rPr sz="1700" b="1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Remember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" algn="l" rtl="0" eaLnBrk="0">
              <a:lnSpc>
                <a:spcPct val="91000"/>
              </a:lnSpc>
              <a:spcBef>
                <a:spcPts val="0"/>
              </a:spcBef>
            </a:pP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Retain key details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44" name="path 144"/>
          <p:cNvSpPr/>
          <p:nvPr/>
        </p:nvSpPr>
        <p:spPr>
          <a:xfrm>
            <a:off x="613587" y="4052112"/>
            <a:ext cx="188285" cy="719914"/>
          </a:xfrm>
          <a:custGeom>
            <a:avLst/>
            <a:gdLst/>
            <a:ahLst/>
            <a:cxnLst/>
            <a:rect l="0" t="0" r="0" b="0"/>
            <a:pathLst>
              <a:path w="296" h="1133">
                <a:moveTo>
                  <a:pt x="8" y="1125"/>
                </a:moveTo>
                <a:lnTo>
                  <a:pt x="287" y="566"/>
                </a:lnTo>
                <a:lnTo>
                  <a:pt x="8" y="8"/>
                </a:lnTo>
              </a:path>
            </a:pathLst>
          </a:custGeom>
          <a:noFill/>
          <a:ln w="11075" cap="rnd">
            <a:solidFill>
              <a:srgbClr val="C5D2CF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46" name="path 146"/>
          <p:cNvSpPr/>
          <p:nvPr/>
        </p:nvSpPr>
        <p:spPr>
          <a:xfrm>
            <a:off x="613587" y="2175687"/>
            <a:ext cx="188285" cy="719914"/>
          </a:xfrm>
          <a:custGeom>
            <a:avLst/>
            <a:gdLst/>
            <a:ahLst/>
            <a:cxnLst/>
            <a:rect l="0" t="0" r="0" b="0"/>
            <a:pathLst>
              <a:path w="296" h="1133">
                <a:moveTo>
                  <a:pt x="8" y="1125"/>
                </a:moveTo>
                <a:lnTo>
                  <a:pt x="287" y="566"/>
                </a:lnTo>
                <a:lnTo>
                  <a:pt x="8" y="8"/>
                </a:lnTo>
              </a:path>
            </a:pathLst>
          </a:custGeom>
          <a:noFill/>
          <a:ln w="11075" cap="rnd">
            <a:solidFill>
              <a:srgbClr val="C5D2CF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48" name="path 148"/>
          <p:cNvSpPr/>
          <p:nvPr/>
        </p:nvSpPr>
        <p:spPr>
          <a:xfrm>
            <a:off x="5531211" y="4052112"/>
            <a:ext cx="188285" cy="719914"/>
          </a:xfrm>
          <a:custGeom>
            <a:avLst/>
            <a:gdLst/>
            <a:ahLst/>
            <a:cxnLst/>
            <a:rect l="0" t="0" r="0" b="0"/>
            <a:pathLst>
              <a:path w="296" h="1133">
                <a:moveTo>
                  <a:pt x="8" y="8"/>
                </a:moveTo>
                <a:lnTo>
                  <a:pt x="287" y="566"/>
                </a:lnTo>
                <a:lnTo>
                  <a:pt x="8" y="1125"/>
                </a:lnTo>
              </a:path>
            </a:pathLst>
          </a:custGeom>
          <a:noFill/>
          <a:ln w="11075" cap="rnd">
            <a:solidFill>
              <a:srgbClr val="C5D2CF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50" name="path 150"/>
          <p:cNvSpPr/>
          <p:nvPr/>
        </p:nvSpPr>
        <p:spPr>
          <a:xfrm>
            <a:off x="5709462" y="4052112"/>
            <a:ext cx="188285" cy="719914"/>
          </a:xfrm>
          <a:custGeom>
            <a:avLst/>
            <a:gdLst/>
            <a:ahLst/>
            <a:cxnLst/>
            <a:rect l="0" t="0" r="0" b="0"/>
            <a:pathLst>
              <a:path w="296" h="1133">
                <a:moveTo>
                  <a:pt x="8" y="1125"/>
                </a:moveTo>
                <a:lnTo>
                  <a:pt x="287" y="566"/>
                </a:lnTo>
                <a:lnTo>
                  <a:pt x="8" y="8"/>
                </a:lnTo>
              </a:path>
            </a:pathLst>
          </a:custGeom>
          <a:noFill/>
          <a:ln w="11075" cap="rnd">
            <a:solidFill>
              <a:srgbClr val="C5D2CF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52" name="path 152"/>
          <p:cNvSpPr/>
          <p:nvPr/>
        </p:nvSpPr>
        <p:spPr>
          <a:xfrm>
            <a:off x="5531211" y="2175687"/>
            <a:ext cx="188285" cy="719914"/>
          </a:xfrm>
          <a:custGeom>
            <a:avLst/>
            <a:gdLst/>
            <a:ahLst/>
            <a:cxnLst/>
            <a:rect l="0" t="0" r="0" b="0"/>
            <a:pathLst>
              <a:path w="296" h="1133">
                <a:moveTo>
                  <a:pt x="8" y="8"/>
                </a:moveTo>
                <a:lnTo>
                  <a:pt x="287" y="566"/>
                </a:lnTo>
                <a:lnTo>
                  <a:pt x="8" y="1125"/>
                </a:lnTo>
              </a:path>
            </a:pathLst>
          </a:custGeom>
          <a:noFill/>
          <a:ln w="11075" cap="rnd">
            <a:solidFill>
              <a:srgbClr val="C5D2CF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54" name="path 154"/>
          <p:cNvSpPr/>
          <p:nvPr/>
        </p:nvSpPr>
        <p:spPr>
          <a:xfrm>
            <a:off x="5709462" y="2175687"/>
            <a:ext cx="188285" cy="719914"/>
          </a:xfrm>
          <a:custGeom>
            <a:avLst/>
            <a:gdLst/>
            <a:ahLst/>
            <a:cxnLst/>
            <a:rect l="0" t="0" r="0" b="0"/>
            <a:pathLst>
              <a:path w="296" h="1133">
                <a:moveTo>
                  <a:pt x="8" y="1125"/>
                </a:moveTo>
                <a:lnTo>
                  <a:pt x="287" y="566"/>
                </a:lnTo>
                <a:lnTo>
                  <a:pt x="8" y="8"/>
                </a:lnTo>
              </a:path>
            </a:pathLst>
          </a:custGeom>
          <a:noFill/>
          <a:ln w="11075" cap="rnd">
            <a:solidFill>
              <a:srgbClr val="C5D2CF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56" name="path 156"/>
          <p:cNvSpPr/>
          <p:nvPr/>
        </p:nvSpPr>
        <p:spPr>
          <a:xfrm>
            <a:off x="10627086" y="4052112"/>
            <a:ext cx="188284" cy="719914"/>
          </a:xfrm>
          <a:custGeom>
            <a:avLst/>
            <a:gdLst/>
            <a:ahLst/>
            <a:cxnLst/>
            <a:rect l="0" t="0" r="0" b="0"/>
            <a:pathLst>
              <a:path w="296" h="1133">
                <a:moveTo>
                  <a:pt x="8" y="8"/>
                </a:moveTo>
                <a:lnTo>
                  <a:pt x="287" y="566"/>
                </a:lnTo>
                <a:lnTo>
                  <a:pt x="8" y="1125"/>
                </a:lnTo>
              </a:path>
            </a:pathLst>
          </a:custGeom>
          <a:noFill/>
          <a:ln w="11075" cap="rnd">
            <a:solidFill>
              <a:srgbClr val="C5D2CF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58" name="path 158"/>
          <p:cNvSpPr/>
          <p:nvPr/>
        </p:nvSpPr>
        <p:spPr>
          <a:xfrm>
            <a:off x="10627086" y="2175687"/>
            <a:ext cx="188284" cy="719914"/>
          </a:xfrm>
          <a:custGeom>
            <a:avLst/>
            <a:gdLst/>
            <a:ahLst/>
            <a:cxnLst/>
            <a:rect l="0" t="0" r="0" b="0"/>
            <a:pathLst>
              <a:path w="296" h="1133">
                <a:moveTo>
                  <a:pt x="8" y="8"/>
                </a:moveTo>
                <a:lnTo>
                  <a:pt x="287" y="566"/>
                </a:lnTo>
                <a:lnTo>
                  <a:pt x="8" y="1125"/>
                </a:lnTo>
              </a:path>
            </a:pathLst>
          </a:custGeom>
          <a:noFill/>
          <a:ln w="11075" cap="rnd">
            <a:solidFill>
              <a:srgbClr val="C5D2CF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picture 16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1476375"/>
            <a:ext cx="6153150" cy="3486150"/>
          </a:xfrm>
          <a:prstGeom prst="rect">
            <a:avLst/>
          </a:prstGeom>
        </p:spPr>
      </p:pic>
      <p:sp>
        <p:nvSpPr>
          <p:cNvPr id="162" name="textbox 162"/>
          <p:cNvSpPr/>
          <p:nvPr/>
        </p:nvSpPr>
        <p:spPr>
          <a:xfrm>
            <a:off x="7502525" y="956762"/>
            <a:ext cx="3244850" cy="30365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8100" algn="l" rtl="0" eaLnBrk="0">
              <a:lnSpc>
                <a:spcPct val="75000"/>
              </a:lnSpc>
            </a:pPr>
            <a:r>
              <a:rPr sz="3300" kern="0" spc="-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Why Active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6355" algn="l" rtl="0" eaLnBrk="0">
              <a:lnSpc>
                <a:spcPct val="75000"/>
              </a:lnSpc>
              <a:spcBef>
                <a:spcPts val="1190"/>
              </a:spcBef>
            </a:pPr>
            <a:r>
              <a:rPr sz="3300" kern="0" spc="-1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Listening Matters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0640" algn="l" rtl="0" eaLnBrk="0">
              <a:lnSpc>
                <a:spcPct val="93000"/>
              </a:lnSpc>
              <a:spcBef>
                <a:spcPts val="490"/>
              </a:spcBef>
            </a:pPr>
            <a:r>
              <a:rPr sz="16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Employees who listen</a:t>
            </a:r>
            <a:r>
              <a:rPr sz="16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well can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6830" algn="l" rtl="0" eaLnBrk="0">
              <a:lnSpc>
                <a:spcPts val="2245"/>
              </a:lnSpc>
            </a:pPr>
            <a:r>
              <a:rPr sz="1600" kern="0" spc="9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better understand: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93700" algn="l" rtl="0" eaLnBrk="0">
              <a:lnSpc>
                <a:spcPct val="268000"/>
              </a:lnSpc>
              <a:spcBef>
                <a:spcPts val="280"/>
              </a:spcBef>
              <a:tabLst>
                <a:tab pos="567690" algn="l"/>
              </a:tabLst>
            </a:pPr>
            <a:r>
              <a:rPr sz="16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6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 needs </a:t>
            </a:r>
            <a:r>
              <a:rPr sz="16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</a:t>
            </a:r>
            <a:r>
              <a:rPr sz="1600" kern="0" spc="1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preferences</a:t>
            </a:r>
            <a:r>
              <a:rPr sz="16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6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Concerns &amp; expectat</a:t>
            </a:r>
            <a:r>
              <a:rPr sz="16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ions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64" name="picture 1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15225" y="3600450"/>
            <a:ext cx="381000" cy="371474"/>
          </a:xfrm>
          <a:prstGeom prst="rect">
            <a:avLst/>
          </a:prstGeom>
        </p:spPr>
      </p:pic>
      <p:pic>
        <p:nvPicPr>
          <p:cNvPr id="166" name="picture 1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15225" y="2895600"/>
            <a:ext cx="381000" cy="381000"/>
          </a:xfrm>
          <a:prstGeom prst="rect">
            <a:avLst/>
          </a:prstGeom>
        </p:spPr>
      </p:pic>
      <p:sp>
        <p:nvSpPr>
          <p:cNvPr id="168" name="textbox 168"/>
          <p:cNvSpPr/>
          <p:nvPr/>
        </p:nvSpPr>
        <p:spPr>
          <a:xfrm>
            <a:off x="7515225" y="4152900"/>
            <a:ext cx="3305175" cy="1419860"/>
          </a:xfrm>
          <a:prstGeom prst="rect">
            <a:avLst/>
          </a:prstGeom>
          <a:solidFill>
            <a:srgbClr val="B6FCB8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5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07670" algn="l" rtl="0" eaLnBrk="0">
              <a:lnSpc>
                <a:spcPct val="75000"/>
              </a:lnSpc>
              <a:spcBef>
                <a:spcPts val="5"/>
              </a:spcBef>
              <a:tabLst>
                <a:tab pos="627380" algn="l"/>
              </a:tabLst>
            </a:pP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6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Result: </a:t>
            </a:r>
            <a:r>
              <a:rPr sz="1600" b="1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</a:t>
            </a:r>
            <a:r>
              <a:rPr sz="1600" b="1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ersonalized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23570" indent="-10160" algn="l" rtl="0" eaLnBrk="0">
              <a:lnSpc>
                <a:spcPct val="139000"/>
              </a:lnSpc>
              <a:spcBef>
                <a:spcPts val="175"/>
              </a:spcBef>
            </a:pPr>
            <a:r>
              <a:rPr sz="1600" b="1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service </a:t>
            </a:r>
            <a:r>
              <a:rPr sz="16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that guest</a:t>
            </a:r>
            <a:r>
              <a:rPr sz="16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 </a:t>
            </a:r>
            <a:r>
              <a:rPr sz="16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remember.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70" name="picture 17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7713015" y="4381500"/>
            <a:ext cx="210298" cy="21029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picture 17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4343400" y="1476375"/>
            <a:ext cx="6153150" cy="3486150"/>
          </a:xfrm>
          <a:prstGeom prst="rect">
            <a:avLst/>
          </a:prstGeom>
        </p:spPr>
      </p:pic>
      <p:graphicFrame>
        <p:nvGraphicFramePr>
          <p:cNvPr id="174" name="table 174"/>
          <p:cNvGraphicFramePr>
            <a:graphicFrameLocks noGrp="1"/>
          </p:cNvGraphicFramePr>
          <p:nvPr/>
        </p:nvGraphicFramePr>
        <p:xfrm>
          <a:off x="619125" y="2495550"/>
          <a:ext cx="3305175" cy="2952750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3305175"/>
              </a:tblGrid>
              <a:tr h="14859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2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6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8120" algn="l" rtl="0" eaLnBrk="0">
                        <a:lnSpc>
                          <a:spcPct val="87000"/>
                        </a:lnSpc>
                      </a:pPr>
                      <a:r>
                        <a:rPr sz="2100" kern="0" spc="-6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Segoe UI Symbol" panose="020B0502040204020203"/>
                          <a:ea typeface="Segoe UI Symbol" panose="020B0502040204020203"/>
                          <a:cs typeface="Segoe UI Symbol" panose="020B0502040204020203"/>
                        </a:rPr>
                        <a:t>✅</a:t>
                      </a:r>
                      <a:r>
                        <a:rPr sz="2100" kern="0" spc="16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Segoe UI Symbol" panose="020B0502040204020203"/>
                          <a:ea typeface="Segoe UI Symbol" panose="020B0502040204020203"/>
                          <a:cs typeface="Segoe UI Symbol" panose="020B0502040204020203"/>
                        </a:rPr>
                        <a:t> </a:t>
                      </a:r>
                      <a:r>
                        <a:rPr sz="1900" kern="0" spc="-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DO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8595" indent="13335" algn="l" rtl="0" eaLnBrk="0">
                        <a:lnSpc>
                          <a:spcPct val="137000"/>
                        </a:lnSpc>
                        <a:spcBef>
                          <a:spcPts val="5"/>
                        </a:spcBef>
                      </a:pPr>
                      <a:r>
                        <a:rPr sz="1600" kern="0" spc="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Face the speaker, maintain</a:t>
                      </a:r>
                      <a:r>
                        <a:rPr sz="16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 </a:t>
                      </a:r>
                      <a:r>
                        <a:rPr sz="16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eye contact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587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  <a:tr h="14668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2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6850" algn="l" rtl="0" eaLnBrk="0">
                        <a:lnSpc>
                          <a:spcPct val="87000"/>
                        </a:lnSpc>
                      </a:pPr>
                      <a:r>
                        <a:rPr sz="2100" kern="0" spc="-6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Segoe UI Symbol" panose="020B0502040204020203"/>
                          <a:ea typeface="Segoe UI Symbol" panose="020B0502040204020203"/>
                          <a:cs typeface="Segoe UI Symbol" panose="020B0502040204020203"/>
                        </a:rPr>
                        <a:t>❌</a:t>
                      </a:r>
                      <a:r>
                        <a:rPr sz="2100" kern="0" spc="18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Segoe UI Symbol" panose="020B0502040204020203"/>
                          <a:ea typeface="Segoe UI Symbol" panose="020B0502040204020203"/>
                          <a:cs typeface="Segoe UI Symbol" panose="020B0502040204020203"/>
                        </a:rPr>
                        <a:t> </a:t>
                      </a:r>
                      <a:r>
                        <a:rPr sz="1900" kern="0" spc="-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DON'T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8000"/>
                        </a:lnSpc>
                      </a:pPr>
                      <a:endParaRPr sz="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8120" indent="-7620" algn="l" rtl="0" eaLnBrk="0">
                        <a:lnSpc>
                          <a:spcPct val="132000"/>
                        </a:lnSpc>
                        <a:spcBef>
                          <a:spcPts val="0"/>
                        </a:spcBef>
                      </a:pPr>
                      <a:r>
                        <a:rPr sz="1600" kern="0" spc="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Check phone,</a:t>
                      </a:r>
                      <a:r>
                        <a:rPr sz="1600" kern="0" spc="1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600" kern="0" spc="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look away,</a:t>
                      </a:r>
                      <a:r>
                        <a:rPr sz="16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    </a:t>
                      </a:r>
                      <a:r>
                        <a:rPr sz="1600" kern="0" spc="1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multitask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587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sp>
        <p:nvSpPr>
          <p:cNvPr id="176" name="textbox 176"/>
          <p:cNvSpPr/>
          <p:nvPr/>
        </p:nvSpPr>
        <p:spPr>
          <a:xfrm>
            <a:off x="617355" y="1086479"/>
            <a:ext cx="3142615" cy="11207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750" algn="l" rtl="0" eaLnBrk="0">
              <a:lnSpc>
                <a:spcPct val="75000"/>
              </a:lnSpc>
            </a:pPr>
            <a:r>
              <a:rPr sz="3300" kern="0" spc="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Paying Attention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035" algn="l" rtl="0" eaLnBrk="0">
              <a:lnSpc>
                <a:spcPts val="2635"/>
              </a:lnSpc>
              <a:spcBef>
                <a:spcPts val="1315"/>
              </a:spcBef>
            </a:pPr>
            <a:r>
              <a:rPr sz="16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Focus comp</a:t>
            </a:r>
            <a:r>
              <a:rPr sz="16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letely. No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9000"/>
              </a:lnSpc>
              <a:spcBef>
                <a:spcPts val="10"/>
              </a:spcBef>
            </a:pPr>
            <a:r>
              <a:rPr sz="1600" kern="0" spc="10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distractions.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picture 17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 rot="21600000">
            <a:off x="4895850" y="1381125"/>
            <a:ext cx="5924550" cy="3943351"/>
            <a:chOff x="0" y="0"/>
            <a:chExt cx="5924550" cy="3943351"/>
          </a:xfrm>
        </p:grpSpPr>
        <p:pic>
          <p:nvPicPr>
            <p:cNvPr id="180" name="picture 18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0" y="0"/>
              <a:ext cx="5924550" cy="3943351"/>
            </a:xfrm>
            <a:prstGeom prst="rect">
              <a:avLst/>
            </a:prstGeom>
          </p:spPr>
        </p:pic>
        <p:sp>
          <p:nvSpPr>
            <p:cNvPr id="182" name="textbox 182"/>
            <p:cNvSpPr/>
            <p:nvPr/>
          </p:nvSpPr>
          <p:spPr>
            <a:xfrm>
              <a:off x="147872" y="567463"/>
              <a:ext cx="1156335" cy="316547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77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6510" algn="l" rtl="0" eaLnBrk="0">
                <a:lnSpc>
                  <a:spcPct val="76000"/>
                </a:lnSpc>
              </a:pPr>
              <a:r>
                <a:rPr sz="1500" kern="0" spc="10" dirty="0">
                  <a:solidFill>
                    <a:srgbClr val="2C3249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Nodding</a:t>
              </a:r>
              <a:endParaRPr sz="1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6510" algn="l" rtl="0" eaLnBrk="0">
                <a:lnSpc>
                  <a:spcPct val="76000"/>
                </a:lnSpc>
                <a:spcBef>
                  <a:spcPts val="460"/>
                </a:spcBef>
              </a:pPr>
              <a:r>
                <a:rPr sz="1500" kern="0" spc="-20" dirty="0">
                  <a:solidFill>
                    <a:srgbClr val="2C3249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Eye Contact</a:t>
              </a:r>
              <a:endParaRPr sz="1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2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2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2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ct val="76000"/>
                </a:lnSpc>
                <a:spcBef>
                  <a:spcPts val="455"/>
                </a:spcBef>
              </a:pPr>
              <a:r>
                <a:rPr sz="1500" kern="0" spc="0" dirty="0">
                  <a:solidFill>
                    <a:srgbClr val="2C3249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Smiling</a:t>
              </a:r>
              <a:endParaRPr sz="1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23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23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2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2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3000"/>
                </a:lnSpc>
              </a:pPr>
              <a:endParaRPr sz="3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7780" algn="l" rtl="0" eaLnBrk="0">
                <a:lnSpc>
                  <a:spcPct val="75000"/>
                </a:lnSpc>
              </a:pPr>
              <a:r>
                <a:rPr sz="1200" kern="0" spc="90" dirty="0">
                  <a:solidFill>
                    <a:srgbClr val="2C3249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"I understand"</a:t>
              </a:r>
              <a:endParaRPr sz="12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184" name="textbox 184"/>
          <p:cNvSpPr/>
          <p:nvPr/>
        </p:nvSpPr>
        <p:spPr>
          <a:xfrm>
            <a:off x="4895850" y="5438776"/>
            <a:ext cx="5924550" cy="504825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0000"/>
              </a:lnSpc>
            </a:pP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6865" algn="l" rtl="0" eaLnBrk="0">
              <a:lnSpc>
                <a:spcPts val="2045"/>
              </a:lnSpc>
              <a:spcBef>
                <a:spcPts val="0"/>
              </a:spcBef>
              <a:tabLst>
                <a:tab pos="471805" algn="l"/>
              </a:tabLst>
            </a:pPr>
            <a:r>
              <a:rPr sz="12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2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These cues help guests feel </a:t>
            </a:r>
            <a:r>
              <a:rPr sz="1200" b="1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</a:t>
            </a:r>
            <a:r>
              <a:rPr sz="1200" b="1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eard and valued.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86" name="picture 18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049660" y="5562601"/>
            <a:ext cx="163423" cy="163413"/>
          </a:xfrm>
          <a:prstGeom prst="rect">
            <a:avLst/>
          </a:prstGeom>
        </p:spPr>
      </p:pic>
      <p:sp>
        <p:nvSpPr>
          <p:cNvPr id="188" name="textbox 188"/>
          <p:cNvSpPr/>
          <p:nvPr/>
        </p:nvSpPr>
        <p:spPr>
          <a:xfrm>
            <a:off x="4900389" y="573261"/>
            <a:ext cx="3881120" cy="6705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25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Showing Intere</a:t>
            </a:r>
            <a:r>
              <a:rPr sz="2500" kern="0" spc="-1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</a:t>
            </a:r>
            <a:endParaRPr sz="2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5000"/>
              </a:lnSpc>
              <a:spcBef>
                <a:spcPts val="0"/>
              </a:spcBef>
            </a:pPr>
            <a:r>
              <a:rPr sz="12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Use </a:t>
            </a:r>
            <a:r>
              <a:rPr sz="1200" b="1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verbal and nonverbal </a:t>
            </a:r>
            <a:r>
              <a:rPr sz="12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cues to s</a:t>
            </a:r>
            <a:r>
              <a:rPr sz="12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 you care.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picture 1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1381125"/>
            <a:ext cx="6477000" cy="3676650"/>
          </a:xfrm>
          <a:prstGeom prst="rect">
            <a:avLst/>
          </a:prstGeom>
        </p:spPr>
      </p:pic>
      <p:sp>
        <p:nvSpPr>
          <p:cNvPr id="192" name="textbox 192"/>
          <p:cNvSpPr/>
          <p:nvPr/>
        </p:nvSpPr>
        <p:spPr>
          <a:xfrm>
            <a:off x="7797563" y="3062148"/>
            <a:ext cx="2923540" cy="24822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14935" algn="l" rtl="0" eaLnBrk="0">
              <a:lnSpc>
                <a:spcPct val="75000"/>
              </a:lnSpc>
            </a:pPr>
            <a:r>
              <a:rPr sz="17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Reservations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14935" algn="l" rtl="0" eaLnBrk="0">
              <a:lnSpc>
                <a:spcPct val="92000"/>
              </a:lnSpc>
              <a:spcBef>
                <a:spcPts val="515"/>
              </a:spcBef>
            </a:pPr>
            <a:r>
              <a:rPr sz="1700" kern="0" spc="9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Dietary restrictions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02235" algn="l" rtl="0" eaLnBrk="0">
              <a:lnSpc>
                <a:spcPct val="91000"/>
              </a:lnSpc>
              <a:spcBef>
                <a:spcPts val="1350"/>
              </a:spcBef>
            </a:pPr>
            <a:r>
              <a:rPr sz="17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Special requests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7790" algn="l" rtl="0" eaLnBrk="0">
              <a:lnSpc>
                <a:spcPct val="91000"/>
              </a:lnSpc>
              <a:spcBef>
                <a:spcPts val="1440"/>
              </a:spcBef>
            </a:pPr>
            <a:r>
              <a:rPr sz="17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Transportation schedules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9525" algn="l" rtl="0" eaLnBrk="0">
              <a:lnSpc>
                <a:spcPct val="137000"/>
              </a:lnSpc>
              <a:spcBef>
                <a:spcPts val="5"/>
              </a:spcBef>
            </a:pPr>
            <a:r>
              <a:rPr sz="1700" kern="0" spc="9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"May I confirm if</a:t>
            </a:r>
            <a:r>
              <a:rPr sz="17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you prefer</a:t>
            </a:r>
            <a:r>
              <a:rPr sz="1700" kern="0" spc="-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non-smok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ing</a:t>
            </a:r>
            <a:r>
              <a:rPr sz="1700" kern="0" spc="1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room?"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94" name="textbox 194"/>
          <p:cNvSpPr/>
          <p:nvPr/>
        </p:nvSpPr>
        <p:spPr>
          <a:xfrm>
            <a:off x="7525338" y="982119"/>
            <a:ext cx="2935605" cy="18288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0480" algn="l" rtl="0" eaLnBrk="0">
              <a:lnSpc>
                <a:spcPct val="76000"/>
              </a:lnSpc>
            </a:pPr>
            <a:r>
              <a:rPr sz="3400" kern="0" spc="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Clarifying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9370" algn="l" rtl="0" eaLnBrk="0">
              <a:lnSpc>
                <a:spcPct val="74000"/>
              </a:lnSpc>
              <a:spcBef>
                <a:spcPts val="1225"/>
              </a:spcBef>
            </a:pPr>
            <a:r>
              <a:rPr sz="3400" kern="0" spc="6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Information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770"/>
              </a:lnSpc>
              <a:spcBef>
                <a:spcPts val="510"/>
              </a:spcBef>
            </a:pPr>
            <a:r>
              <a:rPr sz="17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Ask questions to confirm —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" algn="l" rtl="0" eaLnBrk="0">
              <a:lnSpc>
                <a:spcPct val="93000"/>
              </a:lnSpc>
              <a:spcBef>
                <a:spcPts val="400"/>
              </a:spcBef>
            </a:pPr>
            <a:r>
              <a:rPr sz="1700" b="1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avoid misunderstandings.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96" name="picture 19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34275" y="3124200"/>
            <a:ext cx="114300" cy="241935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picture 1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graphicFrame>
        <p:nvGraphicFramePr>
          <p:cNvPr id="200" name="table 200"/>
          <p:cNvGraphicFramePr>
            <a:graphicFrameLocks noGrp="1"/>
          </p:cNvGraphicFramePr>
          <p:nvPr/>
        </p:nvGraphicFramePr>
        <p:xfrm>
          <a:off x="619125" y="3895725"/>
          <a:ext cx="5905500" cy="1162050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5905500"/>
              </a:tblGrid>
              <a:tr h="11493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7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6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0660" algn="l" rtl="0" eaLnBrk="0">
                        <a:lnSpc>
                          <a:spcPct val="77000"/>
                        </a:lnSpc>
                      </a:pPr>
                      <a:r>
                        <a:rPr sz="20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Willingness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3000"/>
                        </a:lnSpc>
                      </a:pPr>
                      <a:endParaRPr sz="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1770" algn="l" rtl="0" eaLnBrk="0">
                        <a:lnSpc>
                          <a:spcPts val="2770"/>
                        </a:lnSpc>
                        <a:spcBef>
                          <a:spcPts val="0"/>
                        </a:spcBef>
                      </a:pPr>
                      <a:r>
                        <a:rPr sz="17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Always offer to help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2" name="table 202"/>
          <p:cNvGraphicFramePr>
            <a:graphicFrameLocks noGrp="1"/>
          </p:cNvGraphicFramePr>
          <p:nvPr/>
        </p:nvGraphicFramePr>
        <p:xfrm>
          <a:off x="619125" y="2200275"/>
          <a:ext cx="2867025" cy="1514475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2867025"/>
              </a:tblGrid>
              <a:tr h="15017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5740" algn="l" rtl="0" eaLnBrk="0">
                        <a:lnSpc>
                          <a:spcPct val="80000"/>
                        </a:lnSpc>
                        <a:spcBef>
                          <a:spcPts val="5"/>
                        </a:spcBef>
                      </a:pPr>
                      <a:r>
                        <a:rPr sz="2000" kern="0" spc="4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Empathy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4000"/>
                        </a:lnSpc>
                      </a:pPr>
                      <a:endParaRPr sz="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0025" indent="9525" algn="l" rtl="0" eaLnBrk="0">
                        <a:lnSpc>
                          <a:spcPct val="139000"/>
                        </a:lnSpc>
                      </a:pPr>
                      <a:r>
                        <a:rPr sz="17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Understand the</a:t>
                      </a:r>
                      <a:r>
                        <a:rPr sz="17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guest's</a:t>
                      </a:r>
                      <a:r>
                        <a:rPr sz="17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</a:t>
                      </a:r>
                      <a:r>
                        <a:rPr sz="1700" kern="0" spc="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feelings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4" name="table 204"/>
          <p:cNvGraphicFramePr>
            <a:graphicFrameLocks noGrp="1"/>
          </p:cNvGraphicFramePr>
          <p:nvPr/>
        </p:nvGraphicFramePr>
        <p:xfrm>
          <a:off x="3657600" y="2200275"/>
          <a:ext cx="2867025" cy="1514475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2867025"/>
              </a:tblGrid>
              <a:tr h="15017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algn="l" rtl="0" eaLnBrk="0">
                        <a:lnSpc>
                          <a:spcPct val="74000"/>
                        </a:lnSpc>
                      </a:pPr>
                      <a:r>
                        <a:rPr sz="2000" kern="0" spc="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Professio</a:t>
                      </a:r>
                      <a:r>
                        <a:rPr sz="2000" kern="0" spc="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nalism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1000"/>
                        </a:lnSpc>
                      </a:pPr>
                      <a:endParaRPr sz="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indent="-5080" algn="l" rtl="0" eaLnBrk="0">
                        <a:lnSpc>
                          <a:spcPct val="104000"/>
                        </a:lnSpc>
                      </a:pPr>
                      <a:r>
                        <a:rPr sz="2000" kern="0" spc="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Stay composed and</a:t>
                      </a:r>
                      <a:r>
                        <a:rPr sz="20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</a:t>
                      </a:r>
                      <a:r>
                        <a:rPr sz="2000" kern="0" spc="4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respectful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sp>
        <p:nvSpPr>
          <p:cNvPr id="206" name="textbox 206"/>
          <p:cNvSpPr/>
          <p:nvPr/>
        </p:nvSpPr>
        <p:spPr>
          <a:xfrm>
            <a:off x="638476" y="1494032"/>
            <a:ext cx="5134610" cy="4311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</a:pPr>
            <a:r>
              <a:rPr sz="3400" kern="0" spc="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Responding A</a:t>
            </a:r>
            <a:r>
              <a:rPr sz="3400" kern="0" spc="4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ppropriately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picture 2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1800225"/>
            <a:ext cx="6477000" cy="3667125"/>
          </a:xfrm>
          <a:prstGeom prst="rect">
            <a:avLst/>
          </a:prstGeom>
        </p:spPr>
      </p:pic>
      <p:sp>
        <p:nvSpPr>
          <p:cNvPr id="210" name="textbox 210"/>
          <p:cNvSpPr/>
          <p:nvPr/>
        </p:nvSpPr>
        <p:spPr>
          <a:xfrm>
            <a:off x="7533532" y="1826777"/>
            <a:ext cx="2393315" cy="20199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17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call to: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210" algn="l" rtl="0" eaLnBrk="0">
              <a:lnSpc>
                <a:spcPts val="2770"/>
              </a:lnSpc>
              <a:spcBef>
                <a:spcPts val="515"/>
              </a:spcBef>
            </a:pPr>
            <a:r>
              <a:rPr sz="16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600" kern="0" spc="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Ask questions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14935" algn="l" rtl="0" eaLnBrk="0">
              <a:lnSpc>
                <a:spcPct val="75000"/>
              </a:lnSpc>
              <a:spcBef>
                <a:spcPts val="955"/>
              </a:spcBef>
              <a:tabLst>
                <a:tab pos="379095" algn="l"/>
              </a:tabLst>
            </a:pPr>
            <a:r>
              <a:rPr sz="17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Make reservations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14935" algn="l" rtl="0" eaLnBrk="0">
              <a:lnSpc>
                <a:spcPct val="76000"/>
              </a:lnSpc>
              <a:spcBef>
                <a:spcPts val="1695"/>
              </a:spcBef>
              <a:tabLst>
                <a:tab pos="367030" algn="l"/>
              </a:tabLst>
            </a:pPr>
            <a:r>
              <a:rPr sz="17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Confirm schedules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14935" algn="l" rtl="0" eaLnBrk="0">
              <a:lnSpc>
                <a:spcPct val="91000"/>
              </a:lnSpc>
              <a:spcBef>
                <a:spcPts val="0"/>
              </a:spcBef>
              <a:tabLst>
                <a:tab pos="379095" algn="l"/>
              </a:tabLst>
            </a:pPr>
            <a:r>
              <a:rPr sz="17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Request assist</a:t>
            </a:r>
            <a:r>
              <a:rPr sz="1700" kern="0" spc="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12" name="picture 2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62850" y="3648075"/>
            <a:ext cx="85725" cy="85725"/>
          </a:xfrm>
          <a:prstGeom prst="rect">
            <a:avLst/>
          </a:prstGeom>
        </p:spPr>
      </p:pic>
      <p:pic>
        <p:nvPicPr>
          <p:cNvPr id="214" name="picture 2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62850" y="3228975"/>
            <a:ext cx="85725" cy="85725"/>
          </a:xfrm>
          <a:prstGeom prst="rect">
            <a:avLst/>
          </a:prstGeom>
        </p:spPr>
      </p:pic>
      <p:pic>
        <p:nvPicPr>
          <p:cNvPr id="216" name="picture 2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7562850" y="2819400"/>
            <a:ext cx="85725" cy="85725"/>
          </a:xfrm>
          <a:prstGeom prst="rect">
            <a:avLst/>
          </a:prstGeom>
        </p:spPr>
      </p:pic>
      <p:sp>
        <p:nvSpPr>
          <p:cNvPr id="218" name="textbox 218"/>
          <p:cNvSpPr/>
          <p:nvPr/>
        </p:nvSpPr>
        <p:spPr>
          <a:xfrm>
            <a:off x="7534275" y="4105275"/>
            <a:ext cx="3286125" cy="1324610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6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9730" algn="l" rtl="0" eaLnBrk="0">
              <a:lnSpc>
                <a:spcPct val="88000"/>
              </a:lnSpc>
              <a:spcBef>
                <a:spcPts val="0"/>
              </a:spcBef>
              <a:tabLst>
                <a:tab pos="593090" algn="l"/>
              </a:tabLst>
            </a:pPr>
            <a:r>
              <a:rPr sz="13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3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Used in</a:t>
            </a:r>
            <a:r>
              <a:rPr sz="13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hotels, airlin</a:t>
            </a:r>
            <a:r>
              <a:rPr sz="13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es,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79755" indent="11430" algn="l" rtl="0" eaLnBrk="0">
              <a:lnSpc>
                <a:spcPct val="139000"/>
              </a:lnSpc>
              <a:spcBef>
                <a:spcPts val="265"/>
              </a:spcBef>
            </a:pPr>
            <a:r>
              <a:rPr sz="13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restaurants, travel agen</a:t>
            </a:r>
            <a:r>
              <a:rPr sz="13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cies &amp;</a:t>
            </a:r>
            <a:r>
              <a:rPr sz="13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3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 offices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20" name="picture 2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7737424" y="4343400"/>
            <a:ext cx="177100" cy="177101"/>
          </a:xfrm>
          <a:prstGeom prst="rect">
            <a:avLst/>
          </a:prstGeom>
        </p:spPr>
      </p:pic>
      <p:sp>
        <p:nvSpPr>
          <p:cNvPr id="222" name="textbox 222"/>
          <p:cNvSpPr/>
          <p:nvPr/>
        </p:nvSpPr>
        <p:spPr>
          <a:xfrm>
            <a:off x="620756" y="893957"/>
            <a:ext cx="7664450" cy="4260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7000"/>
              </a:lnSpc>
            </a:pP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Telephone</a:t>
            </a:r>
            <a:r>
              <a:rPr sz="3400" kern="0" spc="2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r>
              <a:rPr sz="3400" kern="0" spc="2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Still</a:t>
            </a:r>
            <a:r>
              <a:rPr sz="3400" kern="0" spc="2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Matters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textbox 224"/>
          <p:cNvSpPr/>
          <p:nvPr/>
        </p:nvSpPr>
        <p:spPr>
          <a:xfrm>
            <a:off x="625806" y="1826585"/>
            <a:ext cx="8166100" cy="12414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</a:pPr>
            <a:r>
              <a:rPr sz="4800" kern="0" spc="-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Telephone Etiquette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ct val="91000"/>
              </a:lnSpc>
              <a:spcBef>
                <a:spcPts val="0"/>
              </a:spcBef>
            </a:pP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 behavior on the phon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 shapes how guests see your organization.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26" name="textbox 226"/>
          <p:cNvSpPr/>
          <p:nvPr/>
        </p:nvSpPr>
        <p:spPr>
          <a:xfrm>
            <a:off x="4090242" y="4057399"/>
            <a:ext cx="3045460" cy="6680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ct val="78000"/>
              </a:lnSpc>
            </a:pP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Better</a:t>
            </a:r>
            <a:r>
              <a:rPr sz="2000" kern="0" spc="9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</a:t>
            </a:r>
            <a:r>
              <a:rPr sz="2000" kern="0" spc="9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Experience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1000"/>
              </a:lnSpc>
            </a:pPr>
            <a:r>
              <a:rPr sz="17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feel heard and valued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28" name="textbox 228"/>
          <p:cNvSpPr/>
          <p:nvPr/>
        </p:nvSpPr>
        <p:spPr>
          <a:xfrm>
            <a:off x="7561503" y="4053679"/>
            <a:ext cx="2994660" cy="6718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2000" kern="0" spc="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Organizational Image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3495" algn="l" rtl="0" eaLnBrk="0">
              <a:lnSpc>
                <a:spcPct val="91000"/>
              </a:lnSpc>
            </a:pPr>
            <a:r>
              <a:rPr sz="17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Reflects the</a:t>
            </a: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whole company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30" name="textbox 230"/>
          <p:cNvSpPr/>
          <p:nvPr/>
        </p:nvSpPr>
        <p:spPr>
          <a:xfrm>
            <a:off x="626069" y="4057399"/>
            <a:ext cx="2512695" cy="6680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2000" kern="0" spc="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Positive Impressions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ts val="3205"/>
              </a:lnSpc>
            </a:pPr>
            <a:r>
              <a:rPr sz="17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First words</a:t>
            </a: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set the tone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32" name="path 232"/>
          <p:cNvSpPr/>
          <p:nvPr/>
        </p:nvSpPr>
        <p:spPr>
          <a:xfrm>
            <a:off x="4076405" y="3346022"/>
            <a:ext cx="462553" cy="399319"/>
          </a:xfrm>
          <a:custGeom>
            <a:avLst/>
            <a:gdLst/>
            <a:ahLst/>
            <a:cxnLst/>
            <a:rect l="0" t="0" r="0" b="0"/>
            <a:pathLst>
              <a:path w="728" h="628">
                <a:moveTo>
                  <a:pt x="70" y="322"/>
                </a:moveTo>
                <a:cubicBezTo>
                  <a:pt x="57" y="307"/>
                  <a:pt x="46" y="292"/>
                  <a:pt x="35" y="275"/>
                </a:cubicBezTo>
                <a:cubicBezTo>
                  <a:pt x="27" y="258"/>
                  <a:pt x="20" y="237"/>
                  <a:pt x="16" y="218"/>
                </a:cubicBezTo>
                <a:cubicBezTo>
                  <a:pt x="14" y="201"/>
                  <a:pt x="14" y="180"/>
                  <a:pt x="17" y="159"/>
                </a:cubicBezTo>
                <a:cubicBezTo>
                  <a:pt x="21" y="140"/>
                  <a:pt x="28" y="121"/>
                  <a:pt x="36" y="106"/>
                </a:cubicBezTo>
                <a:cubicBezTo>
                  <a:pt x="47" y="87"/>
                  <a:pt x="59" y="73"/>
                  <a:pt x="72" y="59"/>
                </a:cubicBezTo>
                <a:cubicBezTo>
                  <a:pt x="87" y="48"/>
                  <a:pt x="105" y="36"/>
                  <a:pt x="122" y="28"/>
                </a:cubicBezTo>
                <a:cubicBezTo>
                  <a:pt x="141" y="21"/>
                  <a:pt x="158" y="17"/>
                  <a:pt x="177" y="15"/>
                </a:cubicBezTo>
                <a:cubicBezTo>
                  <a:pt x="201" y="15"/>
                  <a:pt x="215" y="17"/>
                  <a:pt x="230" y="20"/>
                </a:cubicBezTo>
                <a:cubicBezTo>
                  <a:pt x="246" y="25"/>
                  <a:pt x="262" y="32"/>
                  <a:pt x="277" y="40"/>
                </a:cubicBezTo>
                <a:cubicBezTo>
                  <a:pt x="291" y="49"/>
                  <a:pt x="298" y="55"/>
                  <a:pt x="310" y="66"/>
                </a:cubicBezTo>
                <a:lnTo>
                  <a:pt x="363" y="118"/>
                </a:lnTo>
                <a:moveTo>
                  <a:pt x="425" y="58"/>
                </a:moveTo>
                <a:cubicBezTo>
                  <a:pt x="436" y="48"/>
                  <a:pt x="452" y="38"/>
                  <a:pt x="468" y="30"/>
                </a:cubicBezTo>
                <a:cubicBezTo>
                  <a:pt x="484" y="24"/>
                  <a:pt x="499" y="19"/>
                  <a:pt x="516" y="16"/>
                </a:cubicBezTo>
                <a:cubicBezTo>
                  <a:pt x="533" y="15"/>
                  <a:pt x="550" y="15"/>
                  <a:pt x="568" y="17"/>
                </a:cubicBezTo>
                <a:cubicBezTo>
                  <a:pt x="581" y="20"/>
                  <a:pt x="596" y="25"/>
                  <a:pt x="613" y="32"/>
                </a:cubicBezTo>
                <a:cubicBezTo>
                  <a:pt x="628" y="40"/>
                  <a:pt x="643" y="50"/>
                  <a:pt x="655" y="60"/>
                </a:cubicBezTo>
                <a:cubicBezTo>
                  <a:pt x="668" y="73"/>
                  <a:pt x="678" y="86"/>
                  <a:pt x="688" y="101"/>
                </a:cubicBezTo>
                <a:cubicBezTo>
                  <a:pt x="696" y="117"/>
                  <a:pt x="702" y="131"/>
                  <a:pt x="707" y="145"/>
                </a:cubicBezTo>
                <a:cubicBezTo>
                  <a:pt x="710" y="162"/>
                  <a:pt x="712" y="180"/>
                  <a:pt x="712" y="197"/>
                </a:cubicBezTo>
                <a:cubicBezTo>
                  <a:pt x="711" y="215"/>
                  <a:pt x="708" y="230"/>
                  <a:pt x="704" y="245"/>
                </a:cubicBezTo>
                <a:cubicBezTo>
                  <a:pt x="698" y="261"/>
                  <a:pt x="690" y="277"/>
                  <a:pt x="681" y="292"/>
                </a:cubicBezTo>
                <a:cubicBezTo>
                  <a:pt x="673" y="302"/>
                  <a:pt x="666" y="311"/>
                  <a:pt x="658" y="320"/>
                </a:cubicBezTo>
                <a:moveTo>
                  <a:pt x="364" y="613"/>
                </a:moveTo>
                <a:lnTo>
                  <a:pt x="70" y="322"/>
                </a:lnTo>
                <a:moveTo>
                  <a:pt x="363" y="118"/>
                </a:moveTo>
                <a:lnTo>
                  <a:pt x="425" y="58"/>
                </a:lnTo>
                <a:moveTo>
                  <a:pt x="658" y="320"/>
                </a:moveTo>
                <a:lnTo>
                  <a:pt x="364" y="613"/>
                </a:lnTo>
              </a:path>
            </a:pathLst>
          </a:custGeom>
          <a:noFill/>
          <a:ln w="19643" cap="rnd">
            <a:solidFill>
              <a:srgbClr val="437066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34" name="path 234"/>
          <p:cNvSpPr/>
          <p:nvPr/>
        </p:nvSpPr>
        <p:spPr>
          <a:xfrm>
            <a:off x="7553031" y="3370156"/>
            <a:ext cx="462548" cy="351050"/>
          </a:xfrm>
          <a:custGeom>
            <a:avLst/>
            <a:gdLst/>
            <a:ahLst/>
            <a:cxnLst/>
            <a:rect l="0" t="0" r="0" b="0"/>
            <a:pathLst>
              <a:path w="728" h="552">
                <a:moveTo>
                  <a:pt x="89" y="171"/>
                </a:moveTo>
                <a:cubicBezTo>
                  <a:pt x="89" y="167"/>
                  <a:pt x="88" y="155"/>
                  <a:pt x="88" y="136"/>
                </a:cubicBezTo>
                <a:moveTo>
                  <a:pt x="88" y="101"/>
                </a:moveTo>
                <a:cubicBezTo>
                  <a:pt x="90" y="94"/>
                  <a:pt x="91" y="92"/>
                  <a:pt x="93" y="89"/>
                </a:cubicBezTo>
                <a:cubicBezTo>
                  <a:pt x="96" y="87"/>
                  <a:pt x="100" y="85"/>
                  <a:pt x="104" y="84"/>
                </a:cubicBezTo>
                <a:lnTo>
                  <a:pt x="119" y="84"/>
                </a:lnTo>
                <a:moveTo>
                  <a:pt x="162" y="84"/>
                </a:moveTo>
                <a:cubicBezTo>
                  <a:pt x="168" y="84"/>
                  <a:pt x="173" y="85"/>
                  <a:pt x="176" y="87"/>
                </a:cubicBezTo>
                <a:cubicBezTo>
                  <a:pt x="180" y="90"/>
                  <a:pt x="181" y="93"/>
                  <a:pt x="182" y="98"/>
                </a:cubicBezTo>
                <a:lnTo>
                  <a:pt x="182" y="112"/>
                </a:lnTo>
                <a:moveTo>
                  <a:pt x="182" y="164"/>
                </a:moveTo>
                <a:cubicBezTo>
                  <a:pt x="181" y="170"/>
                  <a:pt x="180" y="174"/>
                  <a:pt x="177" y="177"/>
                </a:cubicBezTo>
                <a:cubicBezTo>
                  <a:pt x="173" y="180"/>
                  <a:pt x="166" y="182"/>
                  <a:pt x="148" y="182"/>
                </a:cubicBezTo>
                <a:moveTo>
                  <a:pt x="105" y="182"/>
                </a:moveTo>
                <a:cubicBezTo>
                  <a:pt x="101" y="181"/>
                  <a:pt x="96" y="180"/>
                  <a:pt x="93" y="178"/>
                </a:cubicBezTo>
                <a:lnTo>
                  <a:pt x="91" y="175"/>
                </a:lnTo>
                <a:moveTo>
                  <a:pt x="370" y="89"/>
                </a:moveTo>
                <a:cubicBezTo>
                  <a:pt x="362" y="86"/>
                  <a:pt x="355" y="84"/>
                  <a:pt x="307" y="84"/>
                </a:cubicBezTo>
                <a:cubicBezTo>
                  <a:pt x="298" y="84"/>
                  <a:pt x="292" y="84"/>
                  <a:pt x="285" y="87"/>
                </a:cubicBezTo>
                <a:lnTo>
                  <a:pt x="281" y="90"/>
                </a:lnTo>
                <a:moveTo>
                  <a:pt x="370" y="89"/>
                </a:moveTo>
                <a:cubicBezTo>
                  <a:pt x="372" y="100"/>
                  <a:pt x="373" y="107"/>
                  <a:pt x="373" y="159"/>
                </a:cubicBezTo>
                <a:cubicBezTo>
                  <a:pt x="372" y="166"/>
                  <a:pt x="370" y="174"/>
                  <a:pt x="366" y="178"/>
                </a:cubicBezTo>
                <a:cubicBezTo>
                  <a:pt x="361" y="181"/>
                  <a:pt x="356" y="182"/>
                  <a:pt x="352" y="182"/>
                </a:cubicBezTo>
                <a:cubicBezTo>
                  <a:pt x="295" y="182"/>
                  <a:pt x="290" y="181"/>
                  <a:pt x="288" y="180"/>
                </a:cubicBezTo>
                <a:cubicBezTo>
                  <a:pt x="283" y="176"/>
                  <a:pt x="280" y="172"/>
                  <a:pt x="280" y="164"/>
                </a:cubicBezTo>
                <a:cubicBezTo>
                  <a:pt x="280" y="101"/>
                  <a:pt x="280" y="97"/>
                  <a:pt x="281" y="90"/>
                </a:cubicBezTo>
                <a:moveTo>
                  <a:pt x="178" y="252"/>
                </a:moveTo>
                <a:cubicBezTo>
                  <a:pt x="172" y="249"/>
                  <a:pt x="165" y="247"/>
                  <a:pt x="103" y="247"/>
                </a:cubicBezTo>
                <a:cubicBezTo>
                  <a:pt x="98" y="249"/>
                  <a:pt x="93" y="252"/>
                  <a:pt x="91" y="256"/>
                </a:cubicBezTo>
                <a:lnTo>
                  <a:pt x="89" y="263"/>
                </a:lnTo>
                <a:moveTo>
                  <a:pt x="88" y="305"/>
                </a:moveTo>
                <a:cubicBezTo>
                  <a:pt x="88" y="325"/>
                  <a:pt x="91" y="336"/>
                  <a:pt x="92" y="339"/>
                </a:cubicBezTo>
                <a:cubicBezTo>
                  <a:pt x="95" y="342"/>
                  <a:pt x="99" y="344"/>
                  <a:pt x="104" y="345"/>
                </a:cubicBezTo>
                <a:moveTo>
                  <a:pt x="165" y="345"/>
                </a:moveTo>
                <a:cubicBezTo>
                  <a:pt x="171" y="344"/>
                  <a:pt x="175" y="342"/>
                  <a:pt x="178" y="339"/>
                </a:cubicBezTo>
                <a:cubicBezTo>
                  <a:pt x="180" y="337"/>
                  <a:pt x="181" y="333"/>
                  <a:pt x="182" y="328"/>
                </a:cubicBezTo>
                <a:lnTo>
                  <a:pt x="182" y="315"/>
                </a:lnTo>
                <a:moveTo>
                  <a:pt x="182" y="265"/>
                </a:moveTo>
                <a:cubicBezTo>
                  <a:pt x="182" y="262"/>
                  <a:pt x="181" y="258"/>
                  <a:pt x="180" y="254"/>
                </a:cubicBezTo>
                <a:moveTo>
                  <a:pt x="364" y="345"/>
                </a:moveTo>
                <a:cubicBezTo>
                  <a:pt x="368" y="339"/>
                  <a:pt x="371" y="335"/>
                  <a:pt x="372" y="330"/>
                </a:cubicBezTo>
                <a:cubicBezTo>
                  <a:pt x="373" y="321"/>
                  <a:pt x="373" y="266"/>
                  <a:pt x="372" y="261"/>
                </a:cubicBezTo>
                <a:cubicBezTo>
                  <a:pt x="371" y="256"/>
                  <a:pt x="367" y="252"/>
                  <a:pt x="363" y="249"/>
                </a:cubicBezTo>
                <a:cubicBezTo>
                  <a:pt x="355" y="247"/>
                  <a:pt x="296" y="247"/>
                  <a:pt x="290" y="248"/>
                </a:cubicBezTo>
                <a:lnTo>
                  <a:pt x="280" y="254"/>
                </a:lnTo>
                <a:moveTo>
                  <a:pt x="699" y="503"/>
                </a:moveTo>
                <a:cubicBezTo>
                  <a:pt x="693" y="505"/>
                  <a:pt x="687" y="505"/>
                  <a:pt x="661" y="506"/>
                </a:cubicBezTo>
                <a:moveTo>
                  <a:pt x="459" y="506"/>
                </a:moveTo>
                <a:cubicBezTo>
                  <a:pt x="453" y="504"/>
                  <a:pt x="448" y="501"/>
                  <a:pt x="444" y="497"/>
                </a:cubicBezTo>
                <a:cubicBezTo>
                  <a:pt x="441" y="490"/>
                  <a:pt x="439" y="481"/>
                  <a:pt x="439" y="472"/>
                </a:cubicBezTo>
                <a:cubicBezTo>
                  <a:pt x="439" y="467"/>
                  <a:pt x="440" y="460"/>
                  <a:pt x="441" y="452"/>
                </a:cubicBezTo>
                <a:moveTo>
                  <a:pt x="68" y="537"/>
                </a:moveTo>
                <a:cubicBezTo>
                  <a:pt x="53" y="536"/>
                  <a:pt x="46" y="535"/>
                  <a:pt x="42" y="533"/>
                </a:cubicBezTo>
                <a:cubicBezTo>
                  <a:pt x="34" y="529"/>
                  <a:pt x="30" y="525"/>
                  <a:pt x="25" y="521"/>
                </a:cubicBezTo>
                <a:cubicBezTo>
                  <a:pt x="22" y="516"/>
                  <a:pt x="19" y="511"/>
                  <a:pt x="16" y="501"/>
                </a:cubicBezTo>
                <a:cubicBezTo>
                  <a:pt x="15" y="495"/>
                  <a:pt x="15" y="486"/>
                  <a:pt x="15" y="473"/>
                </a:cubicBezTo>
                <a:moveTo>
                  <a:pt x="15" y="68"/>
                </a:moveTo>
                <a:cubicBezTo>
                  <a:pt x="16" y="53"/>
                  <a:pt x="18" y="44"/>
                  <a:pt x="22" y="35"/>
                </a:cubicBezTo>
                <a:cubicBezTo>
                  <a:pt x="26" y="30"/>
                  <a:pt x="30" y="26"/>
                  <a:pt x="37" y="21"/>
                </a:cubicBezTo>
                <a:cubicBezTo>
                  <a:pt x="42" y="19"/>
                  <a:pt x="49" y="16"/>
                  <a:pt x="58" y="15"/>
                </a:cubicBezTo>
                <a:lnTo>
                  <a:pt x="77" y="15"/>
                </a:lnTo>
                <a:moveTo>
                  <a:pt x="397" y="15"/>
                </a:moveTo>
                <a:cubicBezTo>
                  <a:pt x="407" y="16"/>
                  <a:pt x="419" y="19"/>
                  <a:pt x="424" y="21"/>
                </a:cubicBezTo>
                <a:cubicBezTo>
                  <a:pt x="428" y="25"/>
                  <a:pt x="435" y="31"/>
                  <a:pt x="441" y="40"/>
                </a:cubicBezTo>
                <a:cubicBezTo>
                  <a:pt x="444" y="50"/>
                  <a:pt x="445" y="57"/>
                  <a:pt x="445" y="76"/>
                </a:cubicBezTo>
                <a:moveTo>
                  <a:pt x="656" y="391"/>
                </a:moveTo>
                <a:cubicBezTo>
                  <a:pt x="665" y="394"/>
                  <a:pt x="674" y="399"/>
                  <a:pt x="681" y="404"/>
                </a:cubicBezTo>
                <a:cubicBezTo>
                  <a:pt x="687" y="409"/>
                  <a:pt x="692" y="415"/>
                  <a:pt x="699" y="424"/>
                </a:cubicBezTo>
                <a:cubicBezTo>
                  <a:pt x="704" y="432"/>
                  <a:pt x="707" y="440"/>
                  <a:pt x="711" y="450"/>
                </a:cubicBezTo>
                <a:cubicBezTo>
                  <a:pt x="713" y="458"/>
                  <a:pt x="713" y="482"/>
                  <a:pt x="712" y="488"/>
                </a:cubicBezTo>
                <a:cubicBezTo>
                  <a:pt x="709" y="494"/>
                  <a:pt x="707" y="498"/>
                  <a:pt x="701" y="502"/>
                </a:cubicBezTo>
                <a:moveTo>
                  <a:pt x="289" y="537"/>
                </a:moveTo>
                <a:lnTo>
                  <a:pt x="286" y="420"/>
                </a:lnTo>
                <a:moveTo>
                  <a:pt x="167" y="537"/>
                </a:moveTo>
                <a:lnTo>
                  <a:pt x="386" y="537"/>
                </a:lnTo>
                <a:moveTo>
                  <a:pt x="167" y="537"/>
                </a:moveTo>
                <a:lnTo>
                  <a:pt x="68" y="537"/>
                </a:lnTo>
                <a:moveTo>
                  <a:pt x="89" y="171"/>
                </a:moveTo>
                <a:lnTo>
                  <a:pt x="91" y="175"/>
                </a:lnTo>
                <a:moveTo>
                  <a:pt x="660" y="265"/>
                </a:moveTo>
                <a:cubicBezTo>
                  <a:pt x="660" y="270"/>
                  <a:pt x="660" y="276"/>
                  <a:pt x="659" y="281"/>
                </a:cubicBezTo>
                <a:cubicBezTo>
                  <a:pt x="658" y="286"/>
                  <a:pt x="656" y="291"/>
                  <a:pt x="654" y="296"/>
                </a:cubicBezTo>
                <a:cubicBezTo>
                  <a:pt x="652" y="301"/>
                  <a:pt x="650" y="306"/>
                  <a:pt x="647" y="310"/>
                </a:cubicBezTo>
                <a:cubicBezTo>
                  <a:pt x="644" y="315"/>
                  <a:pt x="640" y="319"/>
                  <a:pt x="636" y="323"/>
                </a:cubicBezTo>
                <a:cubicBezTo>
                  <a:pt x="633" y="327"/>
                  <a:pt x="628" y="330"/>
                  <a:pt x="624" y="333"/>
                </a:cubicBezTo>
                <a:cubicBezTo>
                  <a:pt x="620" y="336"/>
                  <a:pt x="615" y="339"/>
                  <a:pt x="610" y="341"/>
                </a:cubicBezTo>
                <a:cubicBezTo>
                  <a:pt x="605" y="343"/>
                  <a:pt x="600" y="344"/>
                  <a:pt x="594" y="345"/>
                </a:cubicBezTo>
                <a:cubicBezTo>
                  <a:pt x="589" y="346"/>
                  <a:pt x="584" y="347"/>
                  <a:pt x="578" y="347"/>
                </a:cubicBezTo>
                <a:cubicBezTo>
                  <a:pt x="573" y="347"/>
                  <a:pt x="568" y="346"/>
                  <a:pt x="562" y="345"/>
                </a:cubicBezTo>
                <a:cubicBezTo>
                  <a:pt x="557" y="344"/>
                  <a:pt x="552" y="343"/>
                  <a:pt x="547" y="341"/>
                </a:cubicBezTo>
                <a:cubicBezTo>
                  <a:pt x="542" y="339"/>
                  <a:pt x="537" y="336"/>
                  <a:pt x="533" y="333"/>
                </a:cubicBezTo>
                <a:cubicBezTo>
                  <a:pt x="528" y="330"/>
                  <a:pt x="524" y="327"/>
                  <a:pt x="520" y="323"/>
                </a:cubicBezTo>
                <a:cubicBezTo>
                  <a:pt x="517" y="319"/>
                  <a:pt x="513" y="315"/>
                  <a:pt x="510" y="310"/>
                </a:cubicBezTo>
                <a:cubicBezTo>
                  <a:pt x="507" y="306"/>
                  <a:pt x="505" y="301"/>
                  <a:pt x="503" y="296"/>
                </a:cubicBezTo>
                <a:cubicBezTo>
                  <a:pt x="501" y="291"/>
                  <a:pt x="499" y="286"/>
                  <a:pt x="498" y="281"/>
                </a:cubicBezTo>
                <a:cubicBezTo>
                  <a:pt x="497" y="276"/>
                  <a:pt x="496" y="270"/>
                  <a:pt x="496" y="265"/>
                </a:cubicBezTo>
                <a:cubicBezTo>
                  <a:pt x="496" y="259"/>
                  <a:pt x="497" y="254"/>
                  <a:pt x="498" y="249"/>
                </a:cubicBezTo>
                <a:cubicBezTo>
                  <a:pt x="499" y="244"/>
                  <a:pt x="501" y="238"/>
                  <a:pt x="503" y="233"/>
                </a:cubicBezTo>
                <a:cubicBezTo>
                  <a:pt x="505" y="228"/>
                  <a:pt x="507" y="224"/>
                  <a:pt x="510" y="219"/>
                </a:cubicBezTo>
                <a:cubicBezTo>
                  <a:pt x="513" y="215"/>
                  <a:pt x="517" y="211"/>
                  <a:pt x="520" y="207"/>
                </a:cubicBezTo>
                <a:cubicBezTo>
                  <a:pt x="524" y="203"/>
                  <a:pt x="528" y="200"/>
                  <a:pt x="533" y="197"/>
                </a:cubicBezTo>
                <a:cubicBezTo>
                  <a:pt x="537" y="194"/>
                  <a:pt x="542" y="191"/>
                  <a:pt x="547" y="189"/>
                </a:cubicBezTo>
                <a:cubicBezTo>
                  <a:pt x="552" y="187"/>
                  <a:pt x="557" y="185"/>
                  <a:pt x="562" y="184"/>
                </a:cubicBezTo>
                <a:cubicBezTo>
                  <a:pt x="568" y="183"/>
                  <a:pt x="573" y="183"/>
                  <a:pt x="578" y="183"/>
                </a:cubicBezTo>
                <a:cubicBezTo>
                  <a:pt x="584" y="183"/>
                  <a:pt x="589" y="183"/>
                  <a:pt x="594" y="184"/>
                </a:cubicBezTo>
                <a:cubicBezTo>
                  <a:pt x="600" y="185"/>
                  <a:pt x="605" y="187"/>
                  <a:pt x="610" y="189"/>
                </a:cubicBezTo>
                <a:cubicBezTo>
                  <a:pt x="615" y="191"/>
                  <a:pt x="620" y="194"/>
                  <a:pt x="624" y="197"/>
                </a:cubicBezTo>
                <a:cubicBezTo>
                  <a:pt x="628" y="200"/>
                  <a:pt x="633" y="203"/>
                  <a:pt x="636" y="207"/>
                </a:cubicBezTo>
                <a:cubicBezTo>
                  <a:pt x="640" y="211"/>
                  <a:pt x="644" y="215"/>
                  <a:pt x="647" y="219"/>
                </a:cubicBezTo>
                <a:cubicBezTo>
                  <a:pt x="650" y="224"/>
                  <a:pt x="652" y="228"/>
                  <a:pt x="654" y="233"/>
                </a:cubicBezTo>
                <a:cubicBezTo>
                  <a:pt x="656" y="238"/>
                  <a:pt x="658" y="244"/>
                  <a:pt x="659" y="249"/>
                </a:cubicBezTo>
                <a:cubicBezTo>
                  <a:pt x="660" y="254"/>
                  <a:pt x="660" y="259"/>
                  <a:pt x="660" y="265"/>
                </a:cubicBezTo>
                <a:moveTo>
                  <a:pt x="178" y="252"/>
                </a:moveTo>
                <a:lnTo>
                  <a:pt x="180" y="254"/>
                </a:lnTo>
                <a:moveTo>
                  <a:pt x="88" y="136"/>
                </a:moveTo>
                <a:lnTo>
                  <a:pt x="88" y="101"/>
                </a:lnTo>
                <a:moveTo>
                  <a:pt x="119" y="84"/>
                </a:moveTo>
                <a:lnTo>
                  <a:pt x="162" y="84"/>
                </a:lnTo>
                <a:moveTo>
                  <a:pt x="364" y="345"/>
                </a:moveTo>
                <a:lnTo>
                  <a:pt x="286" y="343"/>
                </a:lnTo>
                <a:moveTo>
                  <a:pt x="182" y="112"/>
                </a:moveTo>
                <a:lnTo>
                  <a:pt x="182" y="164"/>
                </a:lnTo>
                <a:moveTo>
                  <a:pt x="286" y="343"/>
                </a:moveTo>
                <a:lnTo>
                  <a:pt x="280" y="254"/>
                </a:lnTo>
                <a:moveTo>
                  <a:pt x="148" y="182"/>
                </a:moveTo>
                <a:lnTo>
                  <a:pt x="105" y="182"/>
                </a:lnTo>
                <a:moveTo>
                  <a:pt x="89" y="263"/>
                </a:moveTo>
                <a:lnTo>
                  <a:pt x="88" y="305"/>
                </a:lnTo>
                <a:moveTo>
                  <a:pt x="699" y="503"/>
                </a:moveTo>
                <a:lnTo>
                  <a:pt x="701" y="502"/>
                </a:lnTo>
                <a:moveTo>
                  <a:pt x="286" y="420"/>
                </a:moveTo>
                <a:cubicBezTo>
                  <a:pt x="283" y="413"/>
                  <a:pt x="279" y="407"/>
                  <a:pt x="274" y="402"/>
                </a:cubicBezTo>
                <a:cubicBezTo>
                  <a:pt x="268" y="397"/>
                  <a:pt x="262" y="393"/>
                  <a:pt x="256" y="390"/>
                </a:cubicBezTo>
                <a:cubicBezTo>
                  <a:pt x="249" y="387"/>
                  <a:pt x="242" y="385"/>
                  <a:pt x="234" y="385"/>
                </a:cubicBezTo>
                <a:cubicBezTo>
                  <a:pt x="227" y="385"/>
                  <a:pt x="220" y="386"/>
                  <a:pt x="213" y="388"/>
                </a:cubicBezTo>
                <a:cubicBezTo>
                  <a:pt x="206" y="390"/>
                  <a:pt x="199" y="394"/>
                  <a:pt x="194" y="399"/>
                </a:cubicBezTo>
                <a:cubicBezTo>
                  <a:pt x="188" y="403"/>
                  <a:pt x="183" y="409"/>
                  <a:pt x="180" y="415"/>
                </a:cubicBezTo>
                <a:cubicBezTo>
                  <a:pt x="176" y="422"/>
                  <a:pt x="174" y="429"/>
                  <a:pt x="173" y="436"/>
                </a:cubicBezTo>
                <a:cubicBezTo>
                  <a:pt x="172" y="443"/>
                  <a:pt x="172" y="451"/>
                  <a:pt x="174" y="458"/>
                </a:cubicBezTo>
                <a:moveTo>
                  <a:pt x="172" y="458"/>
                </a:moveTo>
                <a:lnTo>
                  <a:pt x="172" y="537"/>
                </a:lnTo>
                <a:moveTo>
                  <a:pt x="104" y="345"/>
                </a:moveTo>
                <a:lnTo>
                  <a:pt x="165" y="345"/>
                </a:lnTo>
                <a:moveTo>
                  <a:pt x="182" y="315"/>
                </a:moveTo>
                <a:lnTo>
                  <a:pt x="182" y="265"/>
                </a:lnTo>
                <a:moveTo>
                  <a:pt x="15" y="473"/>
                </a:moveTo>
                <a:lnTo>
                  <a:pt x="15" y="68"/>
                </a:lnTo>
                <a:moveTo>
                  <a:pt x="77" y="15"/>
                </a:moveTo>
                <a:lnTo>
                  <a:pt x="397" y="15"/>
                </a:lnTo>
                <a:moveTo>
                  <a:pt x="445" y="76"/>
                </a:moveTo>
                <a:lnTo>
                  <a:pt x="445" y="354"/>
                </a:lnTo>
                <a:moveTo>
                  <a:pt x="661" y="506"/>
                </a:moveTo>
                <a:lnTo>
                  <a:pt x="459" y="506"/>
                </a:lnTo>
                <a:moveTo>
                  <a:pt x="441" y="452"/>
                </a:moveTo>
                <a:cubicBezTo>
                  <a:pt x="443" y="443"/>
                  <a:pt x="447" y="434"/>
                  <a:pt x="452" y="426"/>
                </a:cubicBezTo>
                <a:cubicBezTo>
                  <a:pt x="457" y="417"/>
                  <a:pt x="463" y="410"/>
                  <a:pt x="471" y="404"/>
                </a:cubicBezTo>
                <a:cubicBezTo>
                  <a:pt x="478" y="398"/>
                  <a:pt x="487" y="393"/>
                  <a:pt x="496" y="390"/>
                </a:cubicBezTo>
                <a:cubicBezTo>
                  <a:pt x="505" y="387"/>
                  <a:pt x="515" y="385"/>
                  <a:pt x="525" y="385"/>
                </a:cubicBezTo>
                <a:moveTo>
                  <a:pt x="525" y="386"/>
                </a:moveTo>
                <a:lnTo>
                  <a:pt x="656" y="391"/>
                </a:lnTo>
              </a:path>
            </a:pathLst>
          </a:custGeom>
          <a:noFill/>
          <a:ln w="19638" cap="rnd">
            <a:solidFill>
              <a:srgbClr val="437066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36" name="path 236"/>
          <p:cNvSpPr/>
          <p:nvPr/>
        </p:nvSpPr>
        <p:spPr>
          <a:xfrm>
            <a:off x="611896" y="3492824"/>
            <a:ext cx="383761" cy="275022"/>
          </a:xfrm>
          <a:custGeom>
            <a:avLst/>
            <a:gdLst/>
            <a:ahLst/>
            <a:cxnLst/>
            <a:rect l="0" t="0" r="0" b="0"/>
            <a:pathLst>
              <a:path w="604" h="433">
                <a:moveTo>
                  <a:pt x="544" y="141"/>
                </a:moveTo>
                <a:cubicBezTo>
                  <a:pt x="535" y="149"/>
                  <a:pt x="530" y="154"/>
                  <a:pt x="526" y="160"/>
                </a:cubicBezTo>
                <a:cubicBezTo>
                  <a:pt x="524" y="167"/>
                  <a:pt x="523" y="173"/>
                  <a:pt x="524" y="179"/>
                </a:cubicBezTo>
                <a:lnTo>
                  <a:pt x="530" y="199"/>
                </a:lnTo>
                <a:moveTo>
                  <a:pt x="587" y="386"/>
                </a:moveTo>
                <a:lnTo>
                  <a:pt x="588" y="395"/>
                </a:lnTo>
                <a:moveTo>
                  <a:pt x="555" y="413"/>
                </a:moveTo>
                <a:lnTo>
                  <a:pt x="495" y="370"/>
                </a:lnTo>
                <a:moveTo>
                  <a:pt x="397" y="301"/>
                </a:moveTo>
                <a:cubicBezTo>
                  <a:pt x="380" y="290"/>
                  <a:pt x="371" y="286"/>
                  <a:pt x="364" y="285"/>
                </a:cubicBezTo>
                <a:cubicBezTo>
                  <a:pt x="357" y="284"/>
                  <a:pt x="352" y="284"/>
                  <a:pt x="346" y="286"/>
                </a:cubicBezTo>
                <a:moveTo>
                  <a:pt x="143" y="415"/>
                </a:moveTo>
                <a:lnTo>
                  <a:pt x="150" y="417"/>
                </a:lnTo>
                <a:moveTo>
                  <a:pt x="143" y="415"/>
                </a:moveTo>
                <a:lnTo>
                  <a:pt x="141" y="414"/>
                </a:lnTo>
                <a:moveTo>
                  <a:pt x="141" y="414"/>
                </a:moveTo>
                <a:lnTo>
                  <a:pt x="139" y="412"/>
                </a:lnTo>
                <a:moveTo>
                  <a:pt x="139" y="412"/>
                </a:moveTo>
                <a:lnTo>
                  <a:pt x="136" y="410"/>
                </a:lnTo>
                <a:moveTo>
                  <a:pt x="136" y="410"/>
                </a:moveTo>
                <a:lnTo>
                  <a:pt x="134" y="408"/>
                </a:lnTo>
                <a:moveTo>
                  <a:pt x="134" y="408"/>
                </a:moveTo>
                <a:lnTo>
                  <a:pt x="132" y="405"/>
                </a:lnTo>
                <a:moveTo>
                  <a:pt x="132" y="405"/>
                </a:moveTo>
                <a:lnTo>
                  <a:pt x="131" y="403"/>
                </a:lnTo>
                <a:moveTo>
                  <a:pt x="131" y="403"/>
                </a:moveTo>
                <a:lnTo>
                  <a:pt x="130" y="400"/>
                </a:lnTo>
                <a:moveTo>
                  <a:pt x="130" y="400"/>
                </a:moveTo>
                <a:cubicBezTo>
                  <a:pt x="130" y="399"/>
                  <a:pt x="130" y="398"/>
                  <a:pt x="130" y="396"/>
                </a:cubicBezTo>
                <a:moveTo>
                  <a:pt x="130" y="396"/>
                </a:moveTo>
                <a:lnTo>
                  <a:pt x="130" y="395"/>
                </a:lnTo>
                <a:moveTo>
                  <a:pt x="130" y="395"/>
                </a:moveTo>
                <a:lnTo>
                  <a:pt x="196" y="173"/>
                </a:lnTo>
                <a:moveTo>
                  <a:pt x="196" y="173"/>
                </a:moveTo>
                <a:cubicBezTo>
                  <a:pt x="196" y="171"/>
                  <a:pt x="195" y="168"/>
                  <a:pt x="194" y="165"/>
                </a:cubicBezTo>
                <a:moveTo>
                  <a:pt x="194" y="165"/>
                </a:moveTo>
                <a:lnTo>
                  <a:pt x="193" y="163"/>
                </a:lnTo>
                <a:moveTo>
                  <a:pt x="193" y="163"/>
                </a:moveTo>
                <a:lnTo>
                  <a:pt x="15" y="15"/>
                </a:lnTo>
                <a:moveTo>
                  <a:pt x="588" y="395"/>
                </a:moveTo>
                <a:lnTo>
                  <a:pt x="588" y="396"/>
                </a:lnTo>
                <a:moveTo>
                  <a:pt x="588" y="396"/>
                </a:moveTo>
                <a:cubicBezTo>
                  <a:pt x="588" y="398"/>
                  <a:pt x="588" y="399"/>
                  <a:pt x="588" y="401"/>
                </a:cubicBezTo>
                <a:moveTo>
                  <a:pt x="588" y="401"/>
                </a:moveTo>
                <a:lnTo>
                  <a:pt x="587" y="403"/>
                </a:lnTo>
                <a:moveTo>
                  <a:pt x="587" y="403"/>
                </a:moveTo>
                <a:lnTo>
                  <a:pt x="586" y="406"/>
                </a:lnTo>
                <a:moveTo>
                  <a:pt x="586" y="406"/>
                </a:moveTo>
                <a:lnTo>
                  <a:pt x="584" y="408"/>
                </a:lnTo>
                <a:moveTo>
                  <a:pt x="584" y="408"/>
                </a:moveTo>
                <a:lnTo>
                  <a:pt x="583" y="409"/>
                </a:lnTo>
                <a:moveTo>
                  <a:pt x="583" y="409"/>
                </a:moveTo>
                <a:lnTo>
                  <a:pt x="581" y="411"/>
                </a:lnTo>
                <a:moveTo>
                  <a:pt x="581" y="411"/>
                </a:moveTo>
                <a:lnTo>
                  <a:pt x="579" y="412"/>
                </a:lnTo>
                <a:moveTo>
                  <a:pt x="579" y="412"/>
                </a:moveTo>
                <a:lnTo>
                  <a:pt x="577" y="413"/>
                </a:lnTo>
                <a:moveTo>
                  <a:pt x="577" y="413"/>
                </a:moveTo>
                <a:lnTo>
                  <a:pt x="576" y="414"/>
                </a:lnTo>
                <a:moveTo>
                  <a:pt x="576" y="414"/>
                </a:moveTo>
                <a:lnTo>
                  <a:pt x="574" y="415"/>
                </a:lnTo>
                <a:moveTo>
                  <a:pt x="574" y="415"/>
                </a:moveTo>
                <a:lnTo>
                  <a:pt x="572" y="416"/>
                </a:lnTo>
                <a:moveTo>
                  <a:pt x="572" y="416"/>
                </a:moveTo>
                <a:cubicBezTo>
                  <a:pt x="570" y="416"/>
                  <a:pt x="569" y="416"/>
                  <a:pt x="567" y="416"/>
                </a:cubicBezTo>
                <a:moveTo>
                  <a:pt x="567" y="416"/>
                </a:moveTo>
                <a:lnTo>
                  <a:pt x="565" y="416"/>
                </a:lnTo>
                <a:moveTo>
                  <a:pt x="565" y="416"/>
                </a:moveTo>
                <a:lnTo>
                  <a:pt x="562" y="415"/>
                </a:lnTo>
                <a:moveTo>
                  <a:pt x="562" y="415"/>
                </a:moveTo>
                <a:lnTo>
                  <a:pt x="559" y="415"/>
                </a:lnTo>
                <a:moveTo>
                  <a:pt x="559" y="415"/>
                </a:moveTo>
                <a:cubicBezTo>
                  <a:pt x="558" y="414"/>
                  <a:pt x="556" y="413"/>
                  <a:pt x="555" y="413"/>
                </a:cubicBezTo>
                <a:moveTo>
                  <a:pt x="346" y="286"/>
                </a:moveTo>
                <a:lnTo>
                  <a:pt x="150" y="417"/>
                </a:lnTo>
              </a:path>
            </a:pathLst>
          </a:custGeom>
          <a:noFill/>
          <a:ln w="19617" cap="rnd">
            <a:solidFill>
              <a:srgbClr val="437066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38" name="path 238"/>
          <p:cNvSpPr/>
          <p:nvPr/>
        </p:nvSpPr>
        <p:spPr>
          <a:xfrm>
            <a:off x="609316" y="3431210"/>
            <a:ext cx="191483" cy="81230"/>
          </a:xfrm>
          <a:custGeom>
            <a:avLst/>
            <a:gdLst/>
            <a:ahLst/>
            <a:cxnLst/>
            <a:rect l="0" t="0" r="0" b="0"/>
            <a:pathLst>
              <a:path w="301" h="127">
                <a:moveTo>
                  <a:pt x="254" y="74"/>
                </a:moveTo>
                <a:cubicBezTo>
                  <a:pt x="258" y="71"/>
                  <a:pt x="262" y="68"/>
                  <a:pt x="265" y="64"/>
                </a:cubicBezTo>
                <a:cubicBezTo>
                  <a:pt x="267" y="61"/>
                  <a:pt x="274" y="44"/>
                  <a:pt x="286" y="15"/>
                </a:cubicBezTo>
                <a:moveTo>
                  <a:pt x="19" y="112"/>
                </a:moveTo>
                <a:lnTo>
                  <a:pt x="18" y="110"/>
                </a:lnTo>
                <a:moveTo>
                  <a:pt x="18" y="110"/>
                </a:moveTo>
                <a:lnTo>
                  <a:pt x="17" y="108"/>
                </a:lnTo>
                <a:moveTo>
                  <a:pt x="17" y="108"/>
                </a:moveTo>
                <a:lnTo>
                  <a:pt x="16" y="106"/>
                </a:lnTo>
                <a:moveTo>
                  <a:pt x="16" y="106"/>
                </a:moveTo>
                <a:lnTo>
                  <a:pt x="15" y="103"/>
                </a:lnTo>
                <a:moveTo>
                  <a:pt x="15" y="103"/>
                </a:moveTo>
                <a:lnTo>
                  <a:pt x="15" y="99"/>
                </a:lnTo>
                <a:moveTo>
                  <a:pt x="15" y="99"/>
                </a:moveTo>
                <a:lnTo>
                  <a:pt x="15" y="96"/>
                </a:lnTo>
                <a:moveTo>
                  <a:pt x="15" y="96"/>
                </a:moveTo>
                <a:lnTo>
                  <a:pt x="16" y="93"/>
                </a:lnTo>
                <a:moveTo>
                  <a:pt x="16" y="93"/>
                </a:moveTo>
                <a:lnTo>
                  <a:pt x="17" y="91"/>
                </a:lnTo>
                <a:moveTo>
                  <a:pt x="17" y="91"/>
                </a:moveTo>
                <a:lnTo>
                  <a:pt x="18" y="89"/>
                </a:lnTo>
                <a:moveTo>
                  <a:pt x="18" y="89"/>
                </a:moveTo>
                <a:lnTo>
                  <a:pt x="19" y="87"/>
                </a:lnTo>
                <a:moveTo>
                  <a:pt x="19" y="87"/>
                </a:moveTo>
                <a:lnTo>
                  <a:pt x="21" y="85"/>
                </a:lnTo>
                <a:moveTo>
                  <a:pt x="21" y="85"/>
                </a:moveTo>
                <a:lnTo>
                  <a:pt x="22" y="84"/>
                </a:lnTo>
                <a:moveTo>
                  <a:pt x="22" y="84"/>
                </a:moveTo>
                <a:lnTo>
                  <a:pt x="24" y="82"/>
                </a:lnTo>
                <a:moveTo>
                  <a:pt x="24" y="82"/>
                </a:moveTo>
                <a:lnTo>
                  <a:pt x="26" y="81"/>
                </a:lnTo>
                <a:moveTo>
                  <a:pt x="26" y="81"/>
                </a:moveTo>
                <a:cubicBezTo>
                  <a:pt x="27" y="81"/>
                  <a:pt x="28" y="80"/>
                  <a:pt x="30" y="80"/>
                </a:cubicBezTo>
                <a:moveTo>
                  <a:pt x="30" y="80"/>
                </a:moveTo>
                <a:cubicBezTo>
                  <a:pt x="32" y="79"/>
                  <a:pt x="33" y="79"/>
                  <a:pt x="34" y="79"/>
                </a:cubicBezTo>
                <a:moveTo>
                  <a:pt x="34" y="79"/>
                </a:moveTo>
                <a:lnTo>
                  <a:pt x="254" y="74"/>
                </a:lnTo>
              </a:path>
            </a:pathLst>
          </a:custGeom>
          <a:noFill/>
          <a:ln w="19617" cap="rnd">
            <a:solidFill>
              <a:srgbClr val="437066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40" name="path 240"/>
          <p:cNvSpPr/>
          <p:nvPr/>
        </p:nvSpPr>
        <p:spPr>
          <a:xfrm>
            <a:off x="817736" y="3323515"/>
            <a:ext cx="43234" cy="30911"/>
          </a:xfrm>
          <a:custGeom>
            <a:avLst/>
            <a:gdLst/>
            <a:ahLst/>
            <a:cxnLst/>
            <a:rect l="0" t="0" r="0" b="0"/>
            <a:pathLst>
              <a:path w="68" h="48">
                <a:moveTo>
                  <a:pt x="15" y="33"/>
                </a:moveTo>
                <a:lnTo>
                  <a:pt x="19" y="24"/>
                </a:lnTo>
                <a:moveTo>
                  <a:pt x="19" y="24"/>
                </a:moveTo>
                <a:lnTo>
                  <a:pt x="20" y="22"/>
                </a:lnTo>
                <a:moveTo>
                  <a:pt x="20" y="22"/>
                </a:moveTo>
                <a:lnTo>
                  <a:pt x="22" y="20"/>
                </a:lnTo>
                <a:moveTo>
                  <a:pt x="22" y="20"/>
                </a:moveTo>
                <a:lnTo>
                  <a:pt x="25" y="18"/>
                </a:lnTo>
                <a:moveTo>
                  <a:pt x="25" y="18"/>
                </a:moveTo>
                <a:cubicBezTo>
                  <a:pt x="26" y="17"/>
                  <a:pt x="28" y="17"/>
                  <a:pt x="29" y="16"/>
                </a:cubicBezTo>
                <a:moveTo>
                  <a:pt x="29" y="16"/>
                </a:moveTo>
                <a:lnTo>
                  <a:pt x="31" y="15"/>
                </a:lnTo>
                <a:moveTo>
                  <a:pt x="31" y="15"/>
                </a:moveTo>
                <a:lnTo>
                  <a:pt x="33" y="15"/>
                </a:lnTo>
                <a:moveTo>
                  <a:pt x="33" y="15"/>
                </a:moveTo>
                <a:lnTo>
                  <a:pt x="35" y="15"/>
                </a:lnTo>
                <a:moveTo>
                  <a:pt x="35" y="15"/>
                </a:moveTo>
                <a:lnTo>
                  <a:pt x="37" y="15"/>
                </a:lnTo>
                <a:moveTo>
                  <a:pt x="37" y="15"/>
                </a:moveTo>
                <a:lnTo>
                  <a:pt x="40" y="16"/>
                </a:lnTo>
                <a:moveTo>
                  <a:pt x="40" y="16"/>
                </a:moveTo>
                <a:lnTo>
                  <a:pt x="43" y="17"/>
                </a:lnTo>
                <a:moveTo>
                  <a:pt x="43" y="17"/>
                </a:moveTo>
                <a:lnTo>
                  <a:pt x="46" y="19"/>
                </a:lnTo>
                <a:moveTo>
                  <a:pt x="46" y="19"/>
                </a:moveTo>
                <a:lnTo>
                  <a:pt x="48" y="21"/>
                </a:lnTo>
                <a:moveTo>
                  <a:pt x="48" y="21"/>
                </a:moveTo>
                <a:lnTo>
                  <a:pt x="51" y="24"/>
                </a:lnTo>
                <a:moveTo>
                  <a:pt x="51" y="24"/>
                </a:moveTo>
                <a:lnTo>
                  <a:pt x="52" y="26"/>
                </a:lnTo>
              </a:path>
            </a:pathLst>
          </a:custGeom>
          <a:noFill/>
          <a:ln w="19617" cap="rnd">
            <a:solidFill>
              <a:srgbClr val="437066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42" name="path 242"/>
          <p:cNvSpPr/>
          <p:nvPr/>
        </p:nvSpPr>
        <p:spPr>
          <a:xfrm>
            <a:off x="781182" y="3330582"/>
            <a:ext cx="126817" cy="141197"/>
          </a:xfrm>
          <a:custGeom>
            <a:avLst/>
            <a:gdLst/>
            <a:ahLst/>
            <a:cxnLst/>
            <a:rect l="0" t="0" r="0" b="0"/>
            <a:pathLst>
              <a:path w="199" h="222">
                <a:moveTo>
                  <a:pt x="110" y="15"/>
                </a:moveTo>
                <a:lnTo>
                  <a:pt x="184" y="206"/>
                </a:lnTo>
                <a:moveTo>
                  <a:pt x="15" y="173"/>
                </a:moveTo>
                <a:lnTo>
                  <a:pt x="73" y="22"/>
                </a:lnTo>
              </a:path>
            </a:pathLst>
          </a:custGeom>
          <a:noFill/>
          <a:ln w="19617" cap="rnd">
            <a:solidFill>
              <a:srgbClr val="437066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44" name="path 244"/>
          <p:cNvSpPr/>
          <p:nvPr/>
        </p:nvSpPr>
        <p:spPr>
          <a:xfrm>
            <a:off x="888382" y="3452163"/>
            <a:ext cx="183463" cy="90164"/>
          </a:xfrm>
          <a:custGeom>
            <a:avLst/>
            <a:gdLst/>
            <a:ahLst/>
            <a:cxnLst/>
            <a:rect l="0" t="0" r="0" b="0"/>
            <a:pathLst>
              <a:path w="288" h="141">
                <a:moveTo>
                  <a:pt x="268" y="80"/>
                </a:moveTo>
                <a:cubicBezTo>
                  <a:pt x="264" y="83"/>
                  <a:pt x="245" y="99"/>
                  <a:pt x="209" y="126"/>
                </a:cubicBezTo>
                <a:moveTo>
                  <a:pt x="259" y="47"/>
                </a:moveTo>
                <a:lnTo>
                  <a:pt x="260" y="48"/>
                </a:lnTo>
                <a:moveTo>
                  <a:pt x="260" y="48"/>
                </a:moveTo>
                <a:lnTo>
                  <a:pt x="262" y="49"/>
                </a:lnTo>
                <a:moveTo>
                  <a:pt x="262" y="49"/>
                </a:moveTo>
                <a:lnTo>
                  <a:pt x="264" y="50"/>
                </a:lnTo>
                <a:moveTo>
                  <a:pt x="264" y="50"/>
                </a:moveTo>
                <a:lnTo>
                  <a:pt x="266" y="52"/>
                </a:lnTo>
                <a:moveTo>
                  <a:pt x="266" y="52"/>
                </a:moveTo>
                <a:lnTo>
                  <a:pt x="268" y="54"/>
                </a:lnTo>
                <a:moveTo>
                  <a:pt x="268" y="54"/>
                </a:moveTo>
                <a:lnTo>
                  <a:pt x="269" y="56"/>
                </a:lnTo>
                <a:moveTo>
                  <a:pt x="269" y="56"/>
                </a:moveTo>
                <a:lnTo>
                  <a:pt x="271" y="58"/>
                </a:lnTo>
                <a:moveTo>
                  <a:pt x="271" y="58"/>
                </a:moveTo>
                <a:lnTo>
                  <a:pt x="272" y="61"/>
                </a:lnTo>
                <a:moveTo>
                  <a:pt x="272" y="61"/>
                </a:moveTo>
                <a:lnTo>
                  <a:pt x="272" y="63"/>
                </a:lnTo>
                <a:moveTo>
                  <a:pt x="272" y="63"/>
                </a:moveTo>
                <a:lnTo>
                  <a:pt x="273" y="65"/>
                </a:lnTo>
                <a:moveTo>
                  <a:pt x="273" y="65"/>
                </a:moveTo>
                <a:lnTo>
                  <a:pt x="273" y="67"/>
                </a:lnTo>
                <a:moveTo>
                  <a:pt x="273" y="67"/>
                </a:moveTo>
                <a:lnTo>
                  <a:pt x="273" y="69"/>
                </a:lnTo>
                <a:moveTo>
                  <a:pt x="273" y="69"/>
                </a:moveTo>
                <a:cubicBezTo>
                  <a:pt x="273" y="70"/>
                  <a:pt x="272" y="72"/>
                  <a:pt x="272" y="74"/>
                </a:cubicBezTo>
                <a:moveTo>
                  <a:pt x="272" y="74"/>
                </a:moveTo>
                <a:lnTo>
                  <a:pt x="271" y="76"/>
                </a:lnTo>
                <a:moveTo>
                  <a:pt x="271" y="76"/>
                </a:moveTo>
                <a:lnTo>
                  <a:pt x="269" y="78"/>
                </a:lnTo>
                <a:moveTo>
                  <a:pt x="269" y="78"/>
                </a:moveTo>
                <a:lnTo>
                  <a:pt x="268" y="80"/>
                </a:lnTo>
                <a:moveTo>
                  <a:pt x="15" y="15"/>
                </a:moveTo>
                <a:cubicBezTo>
                  <a:pt x="26" y="48"/>
                  <a:pt x="58" y="46"/>
                  <a:pt x="75" y="45"/>
                </a:cubicBezTo>
                <a:moveTo>
                  <a:pt x="75" y="45"/>
                </a:moveTo>
                <a:lnTo>
                  <a:pt x="259" y="47"/>
                </a:lnTo>
              </a:path>
            </a:pathLst>
          </a:custGeom>
          <a:noFill/>
          <a:ln w="19617" cap="rnd">
            <a:solidFill>
              <a:srgbClr val="437066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46" name="path 246"/>
          <p:cNvSpPr/>
          <p:nvPr/>
        </p:nvSpPr>
        <p:spPr>
          <a:xfrm>
            <a:off x="854350" y="3522711"/>
            <a:ext cx="177141" cy="225602"/>
          </a:xfrm>
          <a:custGeom>
            <a:avLst/>
            <a:gdLst/>
            <a:ahLst/>
            <a:cxnLst/>
            <a:rect l="0" t="0" r="0" b="0"/>
            <a:pathLst>
              <a:path w="278" h="355">
                <a:moveTo>
                  <a:pt x="263" y="15"/>
                </a:moveTo>
                <a:lnTo>
                  <a:pt x="163" y="94"/>
                </a:lnTo>
                <a:moveTo>
                  <a:pt x="148" y="152"/>
                </a:moveTo>
                <a:lnTo>
                  <a:pt x="205" y="339"/>
                </a:lnTo>
                <a:moveTo>
                  <a:pt x="113" y="323"/>
                </a:moveTo>
                <a:lnTo>
                  <a:pt x="15" y="254"/>
                </a:lnTo>
              </a:path>
            </a:pathLst>
          </a:custGeom>
          <a:noFill/>
          <a:ln w="19617" cap="rnd">
            <a:solidFill>
              <a:srgbClr val="437066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picture 24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graphicFrame>
        <p:nvGraphicFramePr>
          <p:cNvPr id="250" name="table 250"/>
          <p:cNvGraphicFramePr>
            <a:graphicFrameLocks noGrp="1"/>
          </p:cNvGraphicFramePr>
          <p:nvPr/>
        </p:nvGraphicFramePr>
        <p:xfrm>
          <a:off x="4905375" y="2124075"/>
          <a:ext cx="5905500" cy="3009265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2962275"/>
                <a:gridCol w="2943225"/>
              </a:tblGrid>
              <a:tr h="18573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39395" algn="l" rtl="0" eaLnBrk="0">
                        <a:lnSpc>
                          <a:spcPct val="85000"/>
                        </a:lnSpc>
                      </a:pPr>
                      <a:r>
                        <a:rPr sz="2300" kern="0" spc="-4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Microsoft JhengHei" panose="020B0604030504040204" charset="-120"/>
                          <a:ea typeface="Microsoft JhengHei" panose="020B0604030504040204" charset="-120"/>
                          <a:cs typeface="Microsoft JhengHei" panose="020B0604030504040204" charset="-120"/>
                        </a:rPr>
                        <a:t>乡</a:t>
                      </a:r>
                      <a:r>
                        <a:rPr sz="2300" kern="0" spc="44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Microsoft JhengHei" panose="020B0604030504040204" charset="-120"/>
                          <a:ea typeface="Microsoft JhengHei" panose="020B0604030504040204" charset="-120"/>
                          <a:cs typeface="Microsoft JhengHei" panose="020B0604030504040204" charset="-120"/>
                        </a:rPr>
                        <a:t> </a:t>
                      </a:r>
                      <a:r>
                        <a:rPr sz="2000" kern="0" spc="-4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Quick Resp</a:t>
                      </a:r>
                      <a:r>
                        <a:rPr sz="2000" kern="0" spc="-5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onse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5580" indent="3810" algn="l" rtl="0" eaLnBrk="0">
                        <a:lnSpc>
                          <a:spcPct val="160000"/>
                        </a:lnSpc>
                        <a:spcBef>
                          <a:spcPts val="35"/>
                        </a:spcBef>
                      </a:pPr>
                      <a:r>
                        <a:rPr sz="17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Shows respect for the</a:t>
                      </a:r>
                      <a:r>
                        <a:rPr sz="17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 </a:t>
                      </a:r>
                      <a:r>
                        <a:rPr sz="1700" kern="0" spc="9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guest's time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0500" algn="l" rtl="0" eaLnBrk="0">
                        <a:lnSpc>
                          <a:spcPct val="85000"/>
                        </a:lnSpc>
                      </a:pPr>
                      <a:r>
                        <a:rPr sz="2100" kern="0" spc="14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</a:t>
                      </a:r>
                      <a:r>
                        <a:rPr sz="2100" kern="0" spc="25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kern="0" spc="14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Positive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6055" algn="l" rtl="0" eaLnBrk="0">
                        <a:lnSpc>
                          <a:spcPct val="78000"/>
                        </a:lnSpc>
                        <a:spcBef>
                          <a:spcPts val="950"/>
                        </a:spcBef>
                      </a:pPr>
                      <a:r>
                        <a:rPr sz="20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Impression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1770" algn="l" rtl="0" eaLnBrk="0">
                        <a:lnSpc>
                          <a:spcPct val="91000"/>
                        </a:lnSpc>
                        <a:spcBef>
                          <a:spcPts val="1340"/>
                        </a:spcBef>
                      </a:pPr>
                      <a:r>
                        <a:rPr sz="1700" kern="0" spc="4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Delayed calls</a:t>
                      </a:r>
                      <a:r>
                        <a:rPr sz="1700" kern="0" spc="3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= guest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79705" algn="l" rtl="0" eaLnBrk="0">
                        <a:lnSpc>
                          <a:spcPts val="2375"/>
                        </a:lnSpc>
                      </a:pPr>
                      <a:r>
                        <a:rPr sz="1700" kern="0" spc="1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frustration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  <a:tr h="1151890">
                <a:tc gridSpan="2">
                  <a:txBody>
                    <a:bodyPr/>
                    <a:lstStyle/>
                    <a:p>
                      <a:pPr algn="l" rtl="0" eaLnBrk="0">
                        <a:lnSpc>
                          <a:spcPct val="12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algn="l" rtl="0" eaLnBrk="0">
                        <a:lnSpc>
                          <a:spcPct val="88000"/>
                        </a:lnSpc>
                        <a:spcBef>
                          <a:spcPts val="0"/>
                        </a:spcBef>
                      </a:pPr>
                      <a:r>
                        <a:rPr sz="2200" kern="0" spc="4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Segoe UI Symbol" panose="020B0502040204020203"/>
                          <a:ea typeface="Segoe UI Symbol" panose="020B0502040204020203"/>
                          <a:cs typeface="Segoe UI Symbol" panose="020B0502040204020203"/>
                        </a:rPr>
                        <a:t>✅</a:t>
                      </a:r>
                      <a:r>
                        <a:rPr sz="2200" kern="0" spc="16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Segoe UI Symbol" panose="020B0502040204020203"/>
                          <a:ea typeface="Segoe UI Symbol" panose="020B0502040204020203"/>
                          <a:cs typeface="Segoe UI Symbol" panose="020B0502040204020203"/>
                        </a:rPr>
                        <a:t> </a:t>
                      </a:r>
                      <a:r>
                        <a:rPr sz="20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Preparedness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1770" algn="l" rtl="0" eaLnBrk="0">
                        <a:lnSpc>
                          <a:spcPts val="2770"/>
                        </a:lnSpc>
                        <a:spcBef>
                          <a:spcPts val="5"/>
                        </a:spcBef>
                      </a:pPr>
                      <a:r>
                        <a:rPr sz="1700" kern="0" spc="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Always be</a:t>
                      </a:r>
                      <a:r>
                        <a:rPr sz="1700" kern="0" spc="1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700" kern="0" spc="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ready t</a:t>
                      </a:r>
                      <a:r>
                        <a:rPr sz="1700" kern="0" spc="5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 assist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sp>
        <p:nvSpPr>
          <p:cNvPr id="252" name="textbox 252"/>
          <p:cNvSpPr/>
          <p:nvPr/>
        </p:nvSpPr>
        <p:spPr>
          <a:xfrm>
            <a:off x="4915866" y="1417832"/>
            <a:ext cx="4361180" cy="4311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</a:pP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Answer Cal</a:t>
            </a:r>
            <a:r>
              <a:rPr sz="3400" kern="0" spc="-1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ls Promptly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picture 2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923925"/>
            <a:ext cx="6477000" cy="3667125"/>
          </a:xfrm>
          <a:prstGeom prst="rect">
            <a:avLst/>
          </a:prstGeom>
        </p:spPr>
      </p:pic>
      <p:sp>
        <p:nvSpPr>
          <p:cNvPr id="256" name="textbox 256"/>
          <p:cNvSpPr/>
          <p:nvPr/>
        </p:nvSpPr>
        <p:spPr>
          <a:xfrm>
            <a:off x="7543281" y="1503557"/>
            <a:ext cx="2729230" cy="15195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955" algn="l" rtl="0" eaLnBrk="0">
              <a:lnSpc>
                <a:spcPct val="73000"/>
              </a:lnSpc>
            </a:pPr>
            <a:r>
              <a:rPr sz="3400" kern="0" spc="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Introduce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  <a:spcBef>
                <a:spcPts val="1305"/>
              </a:spcBef>
            </a:pPr>
            <a:r>
              <a:rPr sz="3400" kern="0" spc="-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Yourself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955" algn="l" rtl="0" eaLnBrk="0">
              <a:lnSpc>
                <a:spcPct val="76000"/>
              </a:lnSpc>
            </a:pP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Professionally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258" name="table 258"/>
          <p:cNvGraphicFramePr>
            <a:graphicFrameLocks noGrp="1"/>
          </p:cNvGraphicFramePr>
          <p:nvPr/>
        </p:nvGraphicFramePr>
        <p:xfrm>
          <a:off x="619125" y="4991100"/>
          <a:ext cx="3276600" cy="723900"/>
        </p:xfrm>
        <a:graphic>
          <a:graphicData uri="http://schemas.openxmlformats.org/drawingml/2006/table">
            <a:tbl>
              <a:tblPr/>
              <a:tblGrid>
                <a:gridCol w="3276600"/>
              </a:tblGrid>
              <a:tr h="7048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7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5265" algn="l" rtl="0" eaLnBrk="0">
                        <a:lnSpc>
                          <a:spcPct val="74000"/>
                        </a:lnSpc>
                        <a:spcBef>
                          <a:spcPts val="0"/>
                        </a:spcBef>
                      </a:pPr>
                      <a:r>
                        <a:rPr sz="2000" kern="0" spc="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Professiona</a:t>
                      </a:r>
                      <a:r>
                        <a:rPr sz="20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60" name="table 260"/>
          <p:cNvGraphicFramePr>
            <a:graphicFrameLocks noGrp="1"/>
          </p:cNvGraphicFramePr>
          <p:nvPr/>
        </p:nvGraphicFramePr>
        <p:xfrm>
          <a:off x="4076700" y="4991100"/>
          <a:ext cx="3276600" cy="723900"/>
        </p:xfrm>
        <a:graphic>
          <a:graphicData uri="http://schemas.openxmlformats.org/drawingml/2006/table">
            <a:tbl>
              <a:tblPr/>
              <a:tblGrid>
                <a:gridCol w="3276600"/>
              </a:tblGrid>
              <a:tr h="7048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7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3360" algn="l" rtl="0" eaLnBrk="0">
                        <a:lnSpc>
                          <a:spcPct val="73000"/>
                        </a:lnSpc>
                        <a:spcBef>
                          <a:spcPts val="5"/>
                        </a:spcBef>
                      </a:pPr>
                      <a:r>
                        <a:rPr sz="2000" kern="0" spc="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Polite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62" name="table 262"/>
          <p:cNvGraphicFramePr>
            <a:graphicFrameLocks noGrp="1"/>
          </p:cNvGraphicFramePr>
          <p:nvPr/>
        </p:nvGraphicFramePr>
        <p:xfrm>
          <a:off x="7534275" y="4991100"/>
          <a:ext cx="3276600" cy="723900"/>
        </p:xfrm>
        <a:graphic>
          <a:graphicData uri="http://schemas.openxmlformats.org/drawingml/2006/table">
            <a:tbl>
              <a:tblPr/>
              <a:tblGrid>
                <a:gridCol w="3276600"/>
              </a:tblGrid>
              <a:tr h="7048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7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6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6375" algn="l" rtl="0" eaLnBrk="0">
                        <a:lnSpc>
                          <a:spcPct val="77000"/>
                        </a:lnSpc>
                      </a:pPr>
                      <a:r>
                        <a:rPr sz="2000" kern="0" spc="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Welcoming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64" name="textbox 264"/>
          <p:cNvSpPr/>
          <p:nvPr/>
        </p:nvSpPr>
        <p:spPr>
          <a:xfrm>
            <a:off x="7795267" y="3217031"/>
            <a:ext cx="2799080" cy="8839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7620" algn="l" rtl="0" eaLnBrk="0">
              <a:lnSpc>
                <a:spcPct val="144000"/>
              </a:lnSpc>
            </a:pPr>
            <a:r>
              <a:rPr sz="1300" kern="0" spc="9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"Good morning. Thank you f</a:t>
            </a:r>
            <a:r>
              <a:rPr sz="13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</a:t>
            </a:r>
            <a:r>
              <a:rPr sz="13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3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calling ABC Hotel.</a:t>
            </a:r>
            <a:r>
              <a:rPr sz="13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This is Anna</a:t>
            </a:r>
            <a:r>
              <a:rPr sz="1300" kern="0" spc="-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3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speaking. How</a:t>
            </a:r>
            <a:r>
              <a:rPr sz="1300" kern="0" spc="1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may</a:t>
            </a:r>
            <a:r>
              <a:rPr sz="1300" kern="0" spc="1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 assist you?"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66" name="picture 2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34275" y="3248025"/>
            <a:ext cx="19050" cy="857250"/>
          </a:xfrm>
          <a:prstGeom prst="rect">
            <a:avLst/>
          </a:prstGeom>
        </p:spPr>
      </p:pic>
      <p:sp>
        <p:nvSpPr>
          <p:cNvPr id="268" name="path 268"/>
          <p:cNvSpPr/>
          <p:nvPr/>
        </p:nvSpPr>
        <p:spPr>
          <a:xfrm>
            <a:off x="4085539" y="4991100"/>
            <a:ext cx="62712" cy="42379"/>
          </a:xfrm>
          <a:custGeom>
            <a:avLst/>
            <a:gdLst/>
            <a:ahLst/>
            <a:cxnLst/>
            <a:rect l="0" t="0" r="0" b="0"/>
            <a:pathLst>
              <a:path w="98" h="66">
                <a:moveTo>
                  <a:pt x="15" y="51"/>
                </a:moveTo>
                <a:cubicBezTo>
                  <a:pt x="18" y="47"/>
                  <a:pt x="21" y="43"/>
                  <a:pt x="25" y="39"/>
                </a:cubicBezTo>
                <a:cubicBezTo>
                  <a:pt x="29" y="35"/>
                  <a:pt x="33" y="31"/>
                  <a:pt x="37" y="28"/>
                </a:cubicBezTo>
                <a:cubicBezTo>
                  <a:pt x="42" y="25"/>
                  <a:pt x="47" y="23"/>
                  <a:pt x="52" y="21"/>
                </a:cubicBezTo>
                <a:cubicBezTo>
                  <a:pt x="57" y="19"/>
                  <a:pt x="62" y="17"/>
                  <a:pt x="67" y="16"/>
                </a:cubicBezTo>
                <a:cubicBezTo>
                  <a:pt x="72" y="15"/>
                  <a:pt x="78" y="15"/>
                  <a:pt x="83" y="15"/>
                </a:cubicBezTo>
              </a:path>
            </a:pathLst>
          </a:custGeom>
          <a:noFill/>
          <a:ln w="19050" cap="flat">
            <a:solidFill>
              <a:srgbClr val="C5D2CF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70" name="path 270"/>
          <p:cNvSpPr/>
          <p:nvPr/>
        </p:nvSpPr>
        <p:spPr>
          <a:xfrm>
            <a:off x="7543114" y="4991100"/>
            <a:ext cx="62712" cy="42379"/>
          </a:xfrm>
          <a:custGeom>
            <a:avLst/>
            <a:gdLst/>
            <a:ahLst/>
            <a:cxnLst/>
            <a:rect l="0" t="0" r="0" b="0"/>
            <a:pathLst>
              <a:path w="98" h="66">
                <a:moveTo>
                  <a:pt x="15" y="51"/>
                </a:moveTo>
                <a:cubicBezTo>
                  <a:pt x="18" y="47"/>
                  <a:pt x="21" y="43"/>
                  <a:pt x="25" y="39"/>
                </a:cubicBezTo>
                <a:cubicBezTo>
                  <a:pt x="29" y="35"/>
                  <a:pt x="33" y="31"/>
                  <a:pt x="37" y="28"/>
                </a:cubicBezTo>
                <a:cubicBezTo>
                  <a:pt x="42" y="25"/>
                  <a:pt x="47" y="23"/>
                  <a:pt x="52" y="21"/>
                </a:cubicBezTo>
                <a:cubicBezTo>
                  <a:pt x="57" y="19"/>
                  <a:pt x="62" y="17"/>
                  <a:pt x="67" y="16"/>
                </a:cubicBezTo>
                <a:cubicBezTo>
                  <a:pt x="72" y="15"/>
                  <a:pt x="78" y="15"/>
                  <a:pt x="83" y="15"/>
                </a:cubicBezTo>
              </a:path>
            </a:pathLst>
          </a:custGeom>
          <a:noFill/>
          <a:ln w="19050" cap="flat">
            <a:solidFill>
              <a:srgbClr val="C5D2CF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72" name="path 272"/>
          <p:cNvSpPr/>
          <p:nvPr/>
        </p:nvSpPr>
        <p:spPr>
          <a:xfrm>
            <a:off x="627970" y="4991100"/>
            <a:ext cx="62701" cy="42379"/>
          </a:xfrm>
          <a:custGeom>
            <a:avLst/>
            <a:gdLst/>
            <a:ahLst/>
            <a:cxnLst/>
            <a:rect l="0" t="0" r="0" b="0"/>
            <a:pathLst>
              <a:path w="98" h="66">
                <a:moveTo>
                  <a:pt x="15" y="51"/>
                </a:moveTo>
                <a:cubicBezTo>
                  <a:pt x="18" y="47"/>
                  <a:pt x="21" y="43"/>
                  <a:pt x="25" y="39"/>
                </a:cubicBezTo>
                <a:cubicBezTo>
                  <a:pt x="29" y="35"/>
                  <a:pt x="33" y="31"/>
                  <a:pt x="37" y="28"/>
                </a:cubicBezTo>
                <a:cubicBezTo>
                  <a:pt x="42" y="25"/>
                  <a:pt x="47" y="23"/>
                  <a:pt x="52" y="21"/>
                </a:cubicBezTo>
                <a:cubicBezTo>
                  <a:pt x="57" y="19"/>
                  <a:pt x="62" y="17"/>
                  <a:pt x="67" y="16"/>
                </a:cubicBezTo>
                <a:cubicBezTo>
                  <a:pt x="72" y="15"/>
                  <a:pt x="78" y="15"/>
                  <a:pt x="83" y="15"/>
                </a:cubicBezTo>
              </a:path>
            </a:pathLst>
          </a:custGeom>
          <a:noFill/>
          <a:ln w="19050" cap="flat">
            <a:solidFill>
              <a:srgbClr val="C5D2CF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picture 2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276" name="textbox 276"/>
          <p:cNvSpPr/>
          <p:nvPr/>
        </p:nvSpPr>
        <p:spPr>
          <a:xfrm>
            <a:off x="4892675" y="693932"/>
            <a:ext cx="5804535" cy="45904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5560" algn="l" rtl="0" eaLnBrk="0">
              <a:lnSpc>
                <a:spcPct val="78000"/>
              </a:lnSpc>
            </a:pP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Speak Clearly &amp; Po</a:t>
            </a:r>
            <a:r>
              <a:rPr sz="3400" kern="0" spc="-1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litely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indent="9525" algn="l" rtl="0" eaLnBrk="0">
              <a:lnSpc>
                <a:spcPct val="139000"/>
              </a:lnSpc>
              <a:spcBef>
                <a:spcPts val="515"/>
              </a:spcBef>
            </a:pP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</a:t>
            </a:r>
            <a:r>
              <a:rPr sz="1700" b="1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cannot see 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 body langu</a:t>
            </a:r>
            <a:r>
              <a:rPr sz="17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age</a:t>
            </a:r>
            <a:r>
              <a:rPr sz="1700" kern="0" spc="1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 your </a:t>
            </a:r>
            <a:r>
              <a:rPr sz="1700" b="1" kern="0" spc="50" dirty="0">
                <a:solidFill>
                  <a:srgbClr val="437066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tone of</a:t>
            </a:r>
            <a:r>
              <a:rPr sz="1700" b="1" kern="0" spc="0" dirty="0">
                <a:solidFill>
                  <a:srgbClr val="437066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60" dirty="0">
                <a:solidFill>
                  <a:srgbClr val="437066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voice 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is everything.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27075" algn="l" rtl="0" eaLnBrk="0">
              <a:lnSpc>
                <a:spcPct val="78000"/>
              </a:lnSpc>
              <a:spcBef>
                <a:spcPts val="610"/>
              </a:spcBef>
              <a:tabLst>
                <a:tab pos="912495" algn="l"/>
              </a:tabLst>
            </a:pP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Speak Cle</a:t>
            </a:r>
            <a:r>
              <a:rPr sz="2000" kern="0" spc="-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arly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27075" algn="l" rtl="0" eaLnBrk="0">
              <a:lnSpc>
                <a:spcPct val="75000"/>
              </a:lnSpc>
              <a:spcBef>
                <a:spcPts val="605"/>
              </a:spcBef>
              <a:tabLst>
                <a:tab pos="912495" algn="l"/>
              </a:tabLst>
            </a:pP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kern="0" spc="-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Stay Calm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17575" algn="l" rtl="0" eaLnBrk="0">
              <a:lnSpc>
                <a:spcPct val="73000"/>
              </a:lnSpc>
            </a:pPr>
            <a:r>
              <a:rPr sz="2000" kern="0" spc="-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</a:t>
            </a:r>
            <a:r>
              <a:rPr sz="2000" kern="0" spc="1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kern="0" spc="-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Polite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78" name="picture 2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905375" y="3552825"/>
            <a:ext cx="714375" cy="1057274"/>
          </a:xfrm>
          <a:prstGeom prst="rect">
            <a:avLst/>
          </a:prstGeom>
        </p:spPr>
      </p:pic>
      <p:pic>
        <p:nvPicPr>
          <p:cNvPr id="280" name="picture 2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4905375" y="2314575"/>
            <a:ext cx="714375" cy="1057275"/>
          </a:xfrm>
          <a:prstGeom prst="rect">
            <a:avLst/>
          </a:prstGeom>
        </p:spPr>
      </p:pic>
      <p:pic>
        <p:nvPicPr>
          <p:cNvPr id="282" name="picture 28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4905375" y="4791075"/>
            <a:ext cx="714375" cy="1066801"/>
          </a:xfrm>
          <a:prstGeom prst="rect">
            <a:avLst/>
          </a:prstGeom>
        </p:spPr>
      </p:pic>
      <p:sp>
        <p:nvSpPr>
          <p:cNvPr id="284" name="textbox 284"/>
          <p:cNvSpPr/>
          <p:nvPr/>
        </p:nvSpPr>
        <p:spPr>
          <a:xfrm>
            <a:off x="5127757" y="2753025"/>
            <a:ext cx="99695" cy="1790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101000"/>
              </a:lnSpc>
              <a:tabLst>
                <a:tab pos="86360" algn="l"/>
              </a:tabLst>
            </a:pPr>
            <a:r>
              <a:rPr sz="1000" u="sng" kern="0" spc="0" dirty="0">
                <a:solidFill>
                  <a:srgbClr val="000000">
                    <a:alpha val="100000"/>
                  </a:srgbClr>
                </a:solidFill>
                <a:uFill>
                  <a:solidFill>
                    <a:srgbClr val="2C3249"/>
                  </a:solidFill>
                </a:u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86" name="path 286"/>
          <p:cNvSpPr/>
          <p:nvPr/>
        </p:nvSpPr>
        <p:spPr>
          <a:xfrm>
            <a:off x="5144889" y="2798437"/>
            <a:ext cx="68024" cy="11788"/>
          </a:xfrm>
          <a:custGeom>
            <a:avLst/>
            <a:gdLst/>
            <a:ahLst/>
            <a:cxnLst/>
            <a:rect l="0" t="0" r="0" b="0"/>
            <a:pathLst>
              <a:path w="107" h="18">
                <a:moveTo>
                  <a:pt x="9" y="9"/>
                </a:moveTo>
                <a:lnTo>
                  <a:pt x="97" y="9"/>
                </a:lnTo>
              </a:path>
            </a:pathLst>
          </a:custGeom>
          <a:noFill/>
          <a:ln w="11775" cap="rnd">
            <a:solidFill>
              <a:srgbClr val="2C3249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88" name="path 288"/>
          <p:cNvSpPr/>
          <p:nvPr/>
        </p:nvSpPr>
        <p:spPr>
          <a:xfrm>
            <a:off x="5118562" y="2818731"/>
            <a:ext cx="11776" cy="51730"/>
          </a:xfrm>
          <a:custGeom>
            <a:avLst/>
            <a:gdLst/>
            <a:ahLst/>
            <a:cxnLst/>
            <a:rect l="0" t="0" r="0" b="0"/>
            <a:pathLst>
              <a:path w="18" h="81">
                <a:moveTo>
                  <a:pt x="9" y="72"/>
                </a:moveTo>
                <a:lnTo>
                  <a:pt x="9" y="9"/>
                </a:lnTo>
              </a:path>
            </a:pathLst>
          </a:custGeom>
          <a:noFill/>
          <a:ln w="11775" cap="rnd">
            <a:solidFill>
              <a:srgbClr val="2C3249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0" name="path 290"/>
          <p:cNvSpPr/>
          <p:nvPr/>
        </p:nvSpPr>
        <p:spPr>
          <a:xfrm>
            <a:off x="5230900" y="4041100"/>
            <a:ext cx="19255" cy="31130"/>
          </a:xfrm>
          <a:custGeom>
            <a:avLst/>
            <a:gdLst/>
            <a:ahLst/>
            <a:cxnLst/>
            <a:rect l="0" t="0" r="0" b="0"/>
            <a:pathLst>
              <a:path w="30" h="49">
                <a:moveTo>
                  <a:pt x="21" y="39"/>
                </a:moveTo>
                <a:cubicBezTo>
                  <a:pt x="15" y="30"/>
                  <a:pt x="11" y="19"/>
                  <a:pt x="9" y="9"/>
                </a:cubicBezTo>
              </a:path>
            </a:pathLst>
          </a:custGeom>
          <a:noFill/>
          <a:ln w="11788" cap="rnd">
            <a:solidFill>
              <a:srgbClr val="2C3249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picture 2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4343400" y="1381125"/>
            <a:ext cx="6477000" cy="3676650"/>
          </a:xfrm>
          <a:prstGeom prst="rect">
            <a:avLst/>
          </a:prstGeom>
        </p:spPr>
      </p:pic>
      <p:sp>
        <p:nvSpPr>
          <p:cNvPr id="294" name="textbox 294"/>
          <p:cNvSpPr/>
          <p:nvPr/>
        </p:nvSpPr>
        <p:spPr>
          <a:xfrm>
            <a:off x="622968" y="801144"/>
            <a:ext cx="3113405" cy="362648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940" algn="l" rtl="0" eaLnBrk="0">
              <a:lnSpc>
                <a:spcPct val="75000"/>
              </a:lnSpc>
            </a:pP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Listen</a:t>
            </a:r>
            <a:r>
              <a:rPr sz="3400" kern="0" spc="1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Carefully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305" indent="-8255" algn="l" rtl="0" eaLnBrk="0">
              <a:lnSpc>
                <a:spcPct val="107000"/>
              </a:lnSpc>
              <a:spcBef>
                <a:spcPts val="70"/>
              </a:spcBef>
            </a:pPr>
            <a:r>
              <a:rPr sz="3400" kern="0" spc="-6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 Take Accurat</a:t>
            </a:r>
            <a:r>
              <a:rPr sz="3400" kern="0" spc="-7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</a:t>
            </a: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kern="0" spc="-1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Messages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  <a:spcBef>
                <a:spcPts val="1390"/>
              </a:spcBef>
            </a:pPr>
            <a:r>
              <a:rPr sz="1700" kern="0" spc="-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During calls, record: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09855" algn="l" rtl="0" eaLnBrk="0">
              <a:lnSpc>
                <a:spcPct val="76000"/>
              </a:lnSpc>
              <a:spcBef>
                <a:spcPts val="510"/>
              </a:spcBef>
              <a:tabLst>
                <a:tab pos="363855" algn="l"/>
              </a:tabLst>
            </a:pPr>
            <a:r>
              <a:rPr sz="17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Caller's</a:t>
            </a:r>
            <a:r>
              <a:rPr sz="1700" kern="0" spc="1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na</a:t>
            </a:r>
            <a:r>
              <a:rPr sz="1700" kern="0" spc="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09855" algn="l" rtl="0" eaLnBrk="0">
              <a:lnSpc>
                <a:spcPct val="75000"/>
              </a:lnSpc>
              <a:spcBef>
                <a:spcPts val="1675"/>
              </a:spcBef>
              <a:tabLst>
                <a:tab pos="375920" algn="l"/>
              </a:tabLst>
            </a:pPr>
            <a:r>
              <a:rPr sz="17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Phone numb</a:t>
            </a:r>
            <a:r>
              <a:rPr sz="17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er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09855" algn="l" rtl="0" eaLnBrk="0">
              <a:lnSpc>
                <a:spcPct val="76000"/>
              </a:lnSpc>
              <a:spcBef>
                <a:spcPts val="510"/>
              </a:spcBef>
              <a:tabLst>
                <a:tab pos="363220" algn="l"/>
              </a:tabLst>
            </a:pPr>
            <a:r>
              <a:rPr sz="17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Schedule </a:t>
            </a:r>
            <a:r>
              <a:rPr sz="17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 date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09855" algn="l" rtl="0" eaLnBrk="0">
              <a:lnSpc>
                <a:spcPct val="91000"/>
              </a:lnSpc>
              <a:tabLst>
                <a:tab pos="363220" algn="l"/>
              </a:tabLst>
            </a:pPr>
            <a:r>
              <a:rPr sz="17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Specific r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equests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96" name="picture 29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47700" y="4229100"/>
            <a:ext cx="85725" cy="85725"/>
          </a:xfrm>
          <a:prstGeom prst="rect">
            <a:avLst/>
          </a:prstGeom>
        </p:spPr>
      </p:pic>
      <p:pic>
        <p:nvPicPr>
          <p:cNvPr id="298" name="picture 29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47700" y="3810000"/>
            <a:ext cx="85725" cy="85725"/>
          </a:xfrm>
          <a:prstGeom prst="rect">
            <a:avLst/>
          </a:prstGeom>
        </p:spPr>
      </p:pic>
      <p:pic>
        <p:nvPicPr>
          <p:cNvPr id="300" name="picture 30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647700" y="3390900"/>
            <a:ext cx="85725" cy="85725"/>
          </a:xfrm>
          <a:prstGeom prst="rect">
            <a:avLst/>
          </a:prstGeom>
        </p:spPr>
      </p:pic>
      <p:pic>
        <p:nvPicPr>
          <p:cNvPr id="302" name="picture 30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647700" y="2981325"/>
            <a:ext cx="85725" cy="85725"/>
          </a:xfrm>
          <a:prstGeom prst="rect">
            <a:avLst/>
          </a:prstGeom>
        </p:spPr>
      </p:pic>
      <p:sp>
        <p:nvSpPr>
          <p:cNvPr id="304" name="textbox 304"/>
          <p:cNvSpPr/>
          <p:nvPr/>
        </p:nvSpPr>
        <p:spPr>
          <a:xfrm>
            <a:off x="619125" y="4686300"/>
            <a:ext cx="3286125" cy="1038860"/>
          </a:xfrm>
          <a:prstGeom prst="rect">
            <a:avLst/>
          </a:prstGeom>
          <a:solidFill>
            <a:srgbClr val="B6FCB8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7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9730" algn="l" rtl="0" eaLnBrk="0">
              <a:lnSpc>
                <a:spcPct val="84000"/>
              </a:lnSpc>
              <a:spcBef>
                <a:spcPts val="5"/>
              </a:spcBef>
              <a:tabLst>
                <a:tab pos="579755" algn="l"/>
              </a:tabLst>
            </a:pPr>
            <a:r>
              <a:rPr sz="13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3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Accurate notes</a:t>
            </a:r>
            <a:r>
              <a:rPr sz="1300" kern="0" spc="1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prevent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84835" algn="l" rtl="0" eaLnBrk="0">
              <a:lnSpc>
                <a:spcPct val="76000"/>
              </a:lnSpc>
              <a:spcBef>
                <a:spcPts val="5"/>
              </a:spcBef>
            </a:pPr>
            <a:r>
              <a:rPr sz="13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service err</a:t>
            </a:r>
            <a:r>
              <a:rPr sz="13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ors and build trust.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06" name="picture 30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822275" y="4924425"/>
            <a:ext cx="177105" cy="177101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" name="picture 3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310" name="textbox 310"/>
          <p:cNvSpPr/>
          <p:nvPr/>
        </p:nvSpPr>
        <p:spPr>
          <a:xfrm>
            <a:off x="673100" y="1931345"/>
            <a:ext cx="5636260" cy="14452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2885" indent="10160" algn="l" rtl="0" eaLnBrk="0">
              <a:lnSpc>
                <a:spcPct val="139000"/>
              </a:lnSpc>
            </a:pP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"Thank you for calling ABC Hotel. Have a 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wonderful</a:t>
            </a:r>
            <a:r>
              <a:rPr sz="1700" kern="0" spc="-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day!"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8765" algn="l" rtl="0" eaLnBrk="0">
              <a:lnSpc>
                <a:spcPct val="75000"/>
              </a:lnSpc>
              <a:spcBef>
                <a:spcPts val="5"/>
              </a:spcBef>
              <a:tabLst>
                <a:tab pos="530225" algn="l"/>
              </a:tabLst>
            </a:pPr>
            <a:r>
              <a:rPr sz="17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Thank the call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er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12" name="picture 3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85800" y="3124190"/>
            <a:ext cx="266441" cy="229073"/>
          </a:xfrm>
          <a:prstGeom prst="rect">
            <a:avLst/>
          </a:prstGeom>
        </p:spPr>
      </p:pic>
      <p:sp>
        <p:nvSpPr>
          <p:cNvPr id="314" name="textbox 314"/>
          <p:cNvSpPr/>
          <p:nvPr/>
        </p:nvSpPr>
        <p:spPr>
          <a:xfrm>
            <a:off x="673100" y="3969695"/>
            <a:ext cx="3056890" cy="13112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8765" algn="l" rtl="0" eaLnBrk="0">
              <a:lnSpc>
                <a:spcPts val="2770"/>
              </a:lnSpc>
              <a:tabLst>
                <a:tab pos="534670" algn="l"/>
              </a:tabLst>
            </a:pPr>
            <a:r>
              <a:rPr sz="17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10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Offer further hel</a:t>
            </a:r>
            <a:r>
              <a:rPr sz="1700" kern="0" spc="9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8765" algn="l" rtl="0" eaLnBrk="0">
              <a:lnSpc>
                <a:spcPts val="2770"/>
              </a:lnSpc>
              <a:spcBef>
                <a:spcPts val="5"/>
              </a:spcBef>
              <a:tabLst>
                <a:tab pos="534670" algn="l"/>
              </a:tabLst>
            </a:pPr>
            <a:r>
              <a:rPr sz="17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Close on a positive</a:t>
            </a:r>
            <a:r>
              <a:rPr sz="1700" kern="0" spc="1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note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16" name="picture 3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85800" y="4991090"/>
            <a:ext cx="266441" cy="229069"/>
          </a:xfrm>
          <a:prstGeom prst="rect">
            <a:avLst/>
          </a:prstGeom>
        </p:spPr>
      </p:pic>
      <p:pic>
        <p:nvPicPr>
          <p:cNvPr id="318" name="picture 3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685800" y="4057640"/>
            <a:ext cx="266441" cy="229073"/>
          </a:xfrm>
          <a:prstGeom prst="rect">
            <a:avLst/>
          </a:prstGeom>
        </p:spPr>
      </p:pic>
      <p:sp>
        <p:nvSpPr>
          <p:cNvPr id="320" name="textbox 320"/>
          <p:cNvSpPr/>
          <p:nvPr/>
        </p:nvSpPr>
        <p:spPr>
          <a:xfrm>
            <a:off x="638476" y="1048794"/>
            <a:ext cx="4597400" cy="4216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400" kern="0" spc="-3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End Calls Professionally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22" name="picture 3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619125" y="1762125"/>
            <a:ext cx="19050" cy="11049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" name="picture 3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1800225"/>
            <a:ext cx="6477000" cy="3667125"/>
          </a:xfrm>
          <a:prstGeom prst="rect">
            <a:avLst/>
          </a:prstGeom>
        </p:spPr>
      </p:pic>
      <p:graphicFrame>
        <p:nvGraphicFramePr>
          <p:cNvPr id="326" name="table 326"/>
          <p:cNvGraphicFramePr>
            <a:graphicFrameLocks noGrp="1"/>
          </p:cNvGraphicFramePr>
          <p:nvPr/>
        </p:nvGraphicFramePr>
        <p:xfrm>
          <a:off x="7515225" y="3971925"/>
          <a:ext cx="3305175" cy="1619250"/>
        </p:xfrm>
        <a:graphic>
          <a:graphicData uri="http://schemas.openxmlformats.org/drawingml/2006/table">
            <a:tbl>
              <a:tblPr/>
              <a:tblGrid>
                <a:gridCol w="3305175"/>
              </a:tblGrid>
              <a:tr h="16192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83845" algn="l" rtl="0" eaLnBrk="0">
                        <a:lnSpc>
                          <a:spcPct val="91000"/>
                        </a:lnSpc>
                        <a:spcBef>
                          <a:spcPts val="0"/>
                        </a:spcBef>
                      </a:pPr>
                      <a:r>
                        <a:rPr sz="1700" kern="0" spc="9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Stronger Rep</a:t>
                      </a:r>
                      <a:r>
                        <a:rPr sz="17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utation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3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95910" algn="l" rtl="0" eaLnBrk="0">
                        <a:lnSpc>
                          <a:spcPct val="72000"/>
                        </a:lnSpc>
                        <a:spcBef>
                          <a:spcPts val="515"/>
                        </a:spcBef>
                      </a:pPr>
                      <a:r>
                        <a:rPr sz="1700" kern="0" spc="9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Positive </a:t>
                      </a:r>
                      <a:r>
                        <a:rPr sz="17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word-of-mouth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79400" algn="l" rtl="0" eaLnBrk="0">
                        <a:lnSpc>
                          <a:spcPts val="3170"/>
                        </a:lnSpc>
                      </a:pPr>
                      <a:r>
                        <a:rPr sz="1700" kern="0" spc="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grows busi</a:t>
                      </a:r>
                      <a:r>
                        <a:rPr sz="1700" kern="0" spc="5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ness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28" name="table 328"/>
          <p:cNvGraphicFramePr>
            <a:graphicFrameLocks noGrp="1"/>
          </p:cNvGraphicFramePr>
          <p:nvPr/>
        </p:nvGraphicFramePr>
        <p:xfrm>
          <a:off x="7515225" y="2181225"/>
          <a:ext cx="3305175" cy="1619250"/>
        </p:xfrm>
        <a:graphic>
          <a:graphicData uri="http://schemas.openxmlformats.org/drawingml/2006/table">
            <a:tbl>
              <a:tblPr/>
              <a:tblGrid>
                <a:gridCol w="3305175"/>
              </a:tblGrid>
              <a:tr h="15430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83845" algn="l" rtl="0" eaLnBrk="0">
                        <a:lnSpc>
                          <a:spcPct val="76000"/>
                        </a:lnSpc>
                        <a:spcBef>
                          <a:spcPts val="5"/>
                        </a:spcBef>
                      </a:pPr>
                      <a:r>
                        <a:rPr sz="17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Guest Satisfac</a:t>
                      </a:r>
                      <a:r>
                        <a:rPr sz="17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tion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6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95910" algn="l" rtl="0" eaLnBrk="0">
                        <a:lnSpc>
                          <a:spcPct val="91000"/>
                        </a:lnSpc>
                        <a:spcBef>
                          <a:spcPts val="520"/>
                        </a:spcBef>
                      </a:pPr>
                      <a:r>
                        <a:rPr sz="17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Happy guests retu</a:t>
                      </a:r>
                      <a:r>
                        <a:rPr sz="1700" kern="0" spc="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rn and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92100" algn="l" rtl="0" eaLnBrk="0">
                        <a:lnSpc>
                          <a:spcPts val="2375"/>
                        </a:lnSpc>
                      </a:pPr>
                      <a:r>
                        <a:rPr sz="17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recommend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30" name="textbox 330"/>
          <p:cNvSpPr/>
          <p:nvPr/>
        </p:nvSpPr>
        <p:spPr>
          <a:xfrm>
            <a:off x="629616" y="760607"/>
            <a:ext cx="5182235" cy="41021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4000"/>
              </a:lnSpc>
            </a:pP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</a:t>
            </a:r>
            <a:r>
              <a:rPr sz="3400" kern="0" spc="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Interaction</a:t>
            </a:r>
            <a:r>
              <a:rPr sz="3400" kern="0" spc="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Skills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32" name="textbox 332"/>
          <p:cNvSpPr/>
          <p:nvPr/>
        </p:nvSpPr>
        <p:spPr>
          <a:xfrm>
            <a:off x="7527331" y="1661973"/>
            <a:ext cx="1668145" cy="2628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2000"/>
              </a:lnSpc>
            </a:pPr>
            <a:r>
              <a:rPr sz="1700" kern="0" spc="10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Why it</a:t>
            </a:r>
            <a:r>
              <a:rPr sz="1700" kern="0" spc="1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0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matters: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4" name="picture 3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graphicFrame>
        <p:nvGraphicFramePr>
          <p:cNvPr id="336" name="table 336"/>
          <p:cNvGraphicFramePr>
            <a:graphicFrameLocks noGrp="1"/>
          </p:cNvGraphicFramePr>
          <p:nvPr/>
        </p:nvGraphicFramePr>
        <p:xfrm>
          <a:off x="619125" y="2476500"/>
          <a:ext cx="5905500" cy="2857500"/>
        </p:xfrm>
        <a:graphic>
          <a:graphicData uri="http://schemas.openxmlformats.org/drawingml/2006/table">
            <a:tbl>
              <a:tblPr/>
              <a:tblGrid>
                <a:gridCol w="2853690"/>
                <a:gridCol w="181610"/>
                <a:gridCol w="2870200"/>
              </a:tblGrid>
              <a:tr h="16192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5740" algn="l" rtl="0" eaLnBrk="0">
                        <a:lnSpc>
                          <a:spcPct val="73000"/>
                        </a:lnSpc>
                        <a:spcBef>
                          <a:spcPts val="5"/>
                        </a:spcBef>
                      </a:pPr>
                      <a:r>
                        <a:rPr sz="20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Polite</a:t>
                      </a:r>
                      <a:r>
                        <a:rPr sz="2000" kern="0" spc="4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Words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0"/>
                        </a:lnSpc>
                      </a:pPr>
                      <a:endParaRPr sz="12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algn="l" rtl="0" eaLnBrk="0">
                        <a:lnSpc>
                          <a:spcPct val="84000"/>
                        </a:lnSpc>
                      </a:pPr>
                      <a:r>
                        <a:rPr sz="17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"Good afternoon, S</a:t>
                      </a:r>
                      <a:r>
                        <a:rPr sz="17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ir."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587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0820" algn="l" rtl="0" eaLnBrk="0">
                        <a:lnSpc>
                          <a:spcPct val="77000"/>
                        </a:lnSpc>
                        <a:spcBef>
                          <a:spcPts val="5"/>
                        </a:spcBef>
                      </a:pPr>
                      <a:r>
                        <a:rPr sz="2000" kern="0" spc="-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Friendly Tone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20000"/>
                        </a:lnSpc>
                      </a:pPr>
                      <a:endParaRPr sz="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5580" indent="2540" algn="l" rtl="0" eaLnBrk="0">
                        <a:lnSpc>
                          <a:spcPct val="135000"/>
                        </a:lnSpc>
                        <a:spcBef>
                          <a:spcPts val="5"/>
                        </a:spcBef>
                      </a:pPr>
                      <a:r>
                        <a:rPr sz="17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Warm and welcoming</a:t>
                      </a:r>
                      <a:r>
                        <a:rPr sz="1700" kern="0" spc="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</a:t>
                      </a:r>
                      <a:r>
                        <a:rPr sz="17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voice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  <a:tr h="1238250">
                <a:tc gridSpan="3"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6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5740" algn="l" rtl="0" eaLnBrk="0">
                        <a:lnSpc>
                          <a:spcPct val="77000"/>
                        </a:lnSpc>
                      </a:pPr>
                      <a:r>
                        <a:rPr sz="2000" kern="0" spc="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Body Language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4000"/>
                        </a:lnSpc>
                      </a:pPr>
                      <a:endParaRPr sz="1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2090" algn="l" rtl="0" eaLnBrk="0">
                        <a:lnSpc>
                          <a:spcPct val="92000"/>
                        </a:lnSpc>
                        <a:spcBef>
                          <a:spcPts val="0"/>
                        </a:spcBef>
                      </a:pPr>
                      <a:r>
                        <a:rPr sz="1700" kern="0" spc="5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Eye contact and a smile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587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587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587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sp>
        <p:nvSpPr>
          <p:cNvPr id="338" name="textbox 338"/>
          <p:cNvSpPr/>
          <p:nvPr/>
        </p:nvSpPr>
        <p:spPr>
          <a:xfrm>
            <a:off x="629616" y="1224009"/>
            <a:ext cx="3242945" cy="10566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400" kern="0" spc="-4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Greeting Guests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" algn="l" rtl="0" eaLnBrk="0">
              <a:lnSpc>
                <a:spcPts val="2770"/>
              </a:lnSpc>
              <a:spcBef>
                <a:spcPts val="0"/>
              </a:spcBef>
            </a:pPr>
            <a:r>
              <a:rPr sz="17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First impressions matter</a:t>
            </a:r>
            <a:r>
              <a:rPr sz="1700" kern="0" spc="1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most.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40" name="path 340"/>
          <p:cNvSpPr/>
          <p:nvPr/>
        </p:nvSpPr>
        <p:spPr>
          <a:xfrm>
            <a:off x="681146" y="3981450"/>
            <a:ext cx="2742976" cy="9525"/>
          </a:xfrm>
          <a:custGeom>
            <a:avLst/>
            <a:gdLst/>
            <a:ahLst/>
            <a:cxnLst/>
            <a:rect l="0" t="0" r="0" b="0"/>
            <a:pathLst>
              <a:path w="4319" h="15">
                <a:moveTo>
                  <a:pt x="4319" y="7"/>
                </a:moveTo>
                <a:lnTo>
                  <a:pt x="0" y="7"/>
                </a:lnTo>
              </a:path>
            </a:pathLst>
          </a:custGeom>
          <a:noFill/>
          <a:ln w="9525" cap="flat">
            <a:solidFill>
              <a:srgbClr val="C5D2CF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42" name="path 342"/>
          <p:cNvSpPr/>
          <p:nvPr/>
        </p:nvSpPr>
        <p:spPr>
          <a:xfrm>
            <a:off x="3719626" y="3981450"/>
            <a:ext cx="2742971" cy="9525"/>
          </a:xfrm>
          <a:custGeom>
            <a:avLst/>
            <a:gdLst/>
            <a:ahLst/>
            <a:cxnLst/>
            <a:rect l="0" t="0" r="0" b="0"/>
            <a:pathLst>
              <a:path w="4319" h="15">
                <a:moveTo>
                  <a:pt x="4319" y="7"/>
                </a:moveTo>
                <a:lnTo>
                  <a:pt x="0" y="7"/>
                </a:lnTo>
              </a:path>
            </a:pathLst>
          </a:custGeom>
          <a:noFill/>
          <a:ln w="9525" cap="flat">
            <a:solidFill>
              <a:srgbClr val="C5D2CF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4" name="picture 3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4333875" y="1562100"/>
            <a:ext cx="5838825" cy="3314700"/>
          </a:xfrm>
          <a:prstGeom prst="rect">
            <a:avLst/>
          </a:prstGeom>
        </p:spPr>
      </p:pic>
      <p:sp>
        <p:nvSpPr>
          <p:cNvPr id="346" name="textbox 346"/>
          <p:cNvSpPr/>
          <p:nvPr/>
        </p:nvSpPr>
        <p:spPr>
          <a:xfrm>
            <a:off x="619425" y="781377"/>
            <a:ext cx="3063240" cy="31553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320" algn="l" rtl="0" eaLnBrk="0">
              <a:lnSpc>
                <a:spcPct val="73000"/>
              </a:lnSpc>
            </a:pPr>
            <a:r>
              <a:rPr sz="3100" kern="0" spc="-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Asking Questions</a:t>
            </a:r>
            <a:endParaRPr sz="3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320" algn="l" rtl="0" eaLnBrk="0">
              <a:lnSpc>
                <a:spcPts val="3900"/>
              </a:lnSpc>
            </a:pPr>
            <a:r>
              <a:rPr sz="3100" kern="0" spc="-4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 Giving</a:t>
            </a:r>
            <a:endParaRPr sz="3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8575" algn="l" rtl="0" eaLnBrk="0">
              <a:lnSpc>
                <a:spcPct val="73000"/>
              </a:lnSpc>
              <a:spcBef>
                <a:spcPts val="1245"/>
              </a:spcBef>
            </a:pPr>
            <a:r>
              <a:rPr sz="3100" kern="0" spc="-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Directions</a:t>
            </a:r>
            <a:endParaRPr sz="3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  <a:spcBef>
                <a:spcPts val="1340"/>
              </a:spcBef>
            </a:pPr>
            <a:r>
              <a:rPr sz="1800" kern="0" spc="3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Questions help y</a:t>
            </a:r>
            <a:r>
              <a:rPr sz="1800" kern="0" spc="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ou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algn="l" rtl="0" eaLnBrk="0">
              <a:lnSpc>
                <a:spcPct val="89000"/>
              </a:lnSpc>
              <a:spcBef>
                <a:spcPts val="15"/>
              </a:spcBef>
            </a:pPr>
            <a:r>
              <a:rPr sz="1800" kern="0" spc="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understan</a:t>
            </a:r>
            <a:r>
              <a:rPr sz="1800" kern="0" spc="1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d: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ts val="2495"/>
              </a:lnSpc>
              <a:spcBef>
                <a:spcPts val="1450"/>
              </a:spcBef>
            </a:pPr>
            <a:r>
              <a:rPr sz="14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400" kern="0" spc="10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5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Room preferences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4615" algn="l" rtl="0" eaLnBrk="0">
              <a:lnSpc>
                <a:spcPct val="93000"/>
              </a:lnSpc>
              <a:spcBef>
                <a:spcPts val="675"/>
              </a:spcBef>
              <a:tabLst>
                <a:tab pos="341630" algn="l"/>
              </a:tabLst>
            </a:pPr>
            <a:r>
              <a:rPr sz="15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10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Dietary re</a:t>
            </a:r>
            <a:r>
              <a:rPr sz="1500" kern="0" spc="9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strictions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4615" algn="l" rtl="0" eaLnBrk="0">
              <a:lnSpc>
                <a:spcPct val="92000"/>
              </a:lnSpc>
              <a:tabLst>
                <a:tab pos="325755" algn="l"/>
              </a:tabLst>
            </a:pPr>
            <a:r>
              <a:rPr sz="15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9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Transportation needs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48" name="picture 34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38175" y="3762375"/>
            <a:ext cx="76200" cy="76200"/>
          </a:xfrm>
          <a:prstGeom prst="rect">
            <a:avLst/>
          </a:prstGeom>
        </p:spPr>
      </p:pic>
      <p:pic>
        <p:nvPicPr>
          <p:cNvPr id="350" name="picture 3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38175" y="3400425"/>
            <a:ext cx="76200" cy="76200"/>
          </a:xfrm>
          <a:prstGeom prst="rect">
            <a:avLst/>
          </a:prstGeom>
        </p:spPr>
      </p:pic>
      <p:sp>
        <p:nvSpPr>
          <p:cNvPr id="352" name="textbox 352"/>
          <p:cNvSpPr/>
          <p:nvPr/>
        </p:nvSpPr>
        <p:spPr>
          <a:xfrm>
            <a:off x="619425" y="4452855"/>
            <a:ext cx="2112645" cy="13436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5000"/>
              </a:lnSpc>
            </a:pPr>
            <a:r>
              <a:rPr sz="18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Good</a:t>
            </a:r>
            <a:r>
              <a:rPr sz="1800" kern="0" spc="7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directions</a:t>
            </a:r>
            <a:r>
              <a:rPr sz="1800" kern="0" spc="7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are</a:t>
            </a:r>
            <a:r>
              <a:rPr sz="1800" kern="0" spc="7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: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4615" algn="l" rtl="0" eaLnBrk="0">
              <a:lnSpc>
                <a:spcPct val="92000"/>
              </a:lnSpc>
              <a:spcBef>
                <a:spcPts val="1540"/>
              </a:spcBef>
              <a:tabLst>
                <a:tab pos="330200" algn="l"/>
              </a:tabLst>
            </a:pPr>
            <a:r>
              <a:rPr sz="15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Simple and clea</a:t>
            </a:r>
            <a:r>
              <a:rPr sz="15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4615" algn="l" rtl="0" eaLnBrk="0">
              <a:lnSpc>
                <a:spcPct val="75000"/>
              </a:lnSpc>
              <a:spcBef>
                <a:spcPts val="1140"/>
              </a:spcBef>
              <a:tabLst>
                <a:tab pos="339090" algn="l"/>
              </a:tabLst>
            </a:pPr>
            <a:r>
              <a:rPr sz="15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Use</a:t>
            </a:r>
            <a:r>
              <a:rPr sz="1500" kern="0" spc="20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landmarks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4615" algn="l" rtl="0" eaLnBrk="0">
              <a:lnSpc>
                <a:spcPct val="93000"/>
              </a:lnSpc>
              <a:tabLst>
                <a:tab pos="341630" algn="l"/>
              </a:tabLst>
            </a:pPr>
            <a:r>
              <a:rPr sz="15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Easy to follow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54" name="picture 3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638175" y="5619751"/>
            <a:ext cx="76200" cy="76199"/>
          </a:xfrm>
          <a:prstGeom prst="rect">
            <a:avLst/>
          </a:prstGeom>
        </p:spPr>
      </p:pic>
      <p:pic>
        <p:nvPicPr>
          <p:cNvPr id="356" name="picture 3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638175" y="5267326"/>
            <a:ext cx="76200" cy="76200"/>
          </a:xfrm>
          <a:prstGeom prst="rect">
            <a:avLst/>
          </a:prstGeom>
        </p:spPr>
      </p:pic>
      <p:pic>
        <p:nvPicPr>
          <p:cNvPr id="358" name="picture 35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638175" y="4914900"/>
            <a:ext cx="76200" cy="76200"/>
          </a:xfrm>
          <a:prstGeom prst="rect">
            <a:avLst/>
          </a:prstGeom>
        </p:spPr>
      </p:pic>
      <p:pic>
        <p:nvPicPr>
          <p:cNvPr id="360" name="picture 36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600000">
            <a:off x="619125" y="4181475"/>
            <a:ext cx="3314700" cy="190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2" name="picture 3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pic>
        <p:nvPicPr>
          <p:cNvPr id="364" name="picture 3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23887" y="2605087"/>
            <a:ext cx="5895975" cy="2600326"/>
          </a:xfrm>
          <a:prstGeom prst="rect">
            <a:avLst/>
          </a:prstGeom>
        </p:spPr>
      </p:pic>
      <p:graphicFrame>
        <p:nvGraphicFramePr>
          <p:cNvPr id="366" name="table 366"/>
          <p:cNvGraphicFramePr>
            <a:graphicFrameLocks noGrp="1"/>
          </p:cNvGraphicFramePr>
          <p:nvPr/>
        </p:nvGraphicFramePr>
        <p:xfrm>
          <a:off x="619125" y="2600325"/>
          <a:ext cx="5904865" cy="2609850"/>
        </p:xfrm>
        <a:graphic>
          <a:graphicData uri="http://schemas.openxmlformats.org/drawingml/2006/table">
            <a:tbl>
              <a:tblPr/>
              <a:tblGrid>
                <a:gridCol w="2978150"/>
                <a:gridCol w="2926715"/>
              </a:tblGrid>
              <a:tr h="15240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7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6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0660" algn="l" rtl="0" eaLnBrk="0">
                        <a:lnSpc>
                          <a:spcPct val="77000"/>
                        </a:lnSpc>
                      </a:pPr>
                      <a:r>
                        <a:rPr sz="2000" kern="0" spc="-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Stay Calm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2090" algn="l" rtl="0" eaLnBrk="0">
                        <a:lnSpc>
                          <a:spcPct val="80000"/>
                        </a:lnSpc>
                        <a:spcBef>
                          <a:spcPts val="1615"/>
                        </a:spcBef>
                      </a:pPr>
                      <a:r>
                        <a:rPr sz="1700" kern="0" spc="4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Never argue or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6375" algn="l" rtl="0" eaLnBrk="0">
                        <a:lnSpc>
                          <a:spcPts val="3250"/>
                        </a:lnSpc>
                      </a:pPr>
                      <a:r>
                        <a:rPr sz="1700" kern="0" spc="1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interrupt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7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435610" algn="l" rtl="0" eaLnBrk="0">
                        <a:lnSpc>
                          <a:spcPct val="80000"/>
                        </a:lnSpc>
                        <a:spcBef>
                          <a:spcPts val="5"/>
                        </a:spcBef>
                      </a:pPr>
                      <a:r>
                        <a:rPr sz="20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Be</a:t>
                      </a:r>
                      <a:r>
                        <a:rPr sz="20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Respectful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0"/>
                        </a:lnSpc>
                      </a:pPr>
                      <a:endParaRPr sz="1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427355" indent="-340995" algn="l" rtl="0" eaLnBrk="0">
                        <a:lnSpc>
                          <a:spcPct val="127000"/>
                        </a:lnSpc>
                        <a:spcBef>
                          <a:spcPts val="5"/>
                        </a:spcBef>
                        <a:tabLst>
                          <a:tab pos="424815" algn="l"/>
                        </a:tabLst>
                      </a:pPr>
                      <a:r>
                        <a:rPr sz="17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17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Treat all guests </a:t>
                      </a:r>
                      <a:r>
                        <a:rPr sz="17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with</a:t>
                      </a:r>
                      <a:r>
                        <a:rPr sz="1700" kern="0" spc="-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</a:t>
                      </a:r>
                      <a:r>
                        <a:rPr sz="1700" kern="0" spc="10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dignity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  <a:tr h="1085850">
                <a:tc gridSpan="2">
                  <a:txBody>
                    <a:bodyPr/>
                    <a:lstStyle/>
                    <a:p>
                      <a:pPr algn="l" rtl="0" eaLnBrk="0">
                        <a:lnSpc>
                          <a:spcPct val="15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2565" algn="l" rtl="0" eaLnBrk="0">
                        <a:lnSpc>
                          <a:spcPct val="74000"/>
                        </a:lnSpc>
                      </a:pPr>
                      <a:r>
                        <a:rPr sz="17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Find Solutio</a:t>
                      </a:r>
                      <a:r>
                        <a:rPr sz="1700" kern="0" spc="-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5000"/>
                        </a:lnSpc>
                      </a:pPr>
                      <a:endParaRPr sz="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2090" algn="l" rtl="0" eaLnBrk="0">
                        <a:lnSpc>
                          <a:spcPts val="2770"/>
                        </a:lnSpc>
                        <a:spcBef>
                          <a:spcPts val="5"/>
                        </a:spcBef>
                      </a:pPr>
                      <a:r>
                        <a:rPr sz="17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Focus on fixing the problem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sp>
        <p:nvSpPr>
          <p:cNvPr id="368" name="path 368"/>
          <p:cNvSpPr/>
          <p:nvPr/>
        </p:nvSpPr>
        <p:spPr>
          <a:xfrm>
            <a:off x="3640765" y="3299706"/>
            <a:ext cx="43182" cy="104041"/>
          </a:xfrm>
          <a:custGeom>
            <a:avLst/>
            <a:gdLst/>
            <a:ahLst/>
            <a:cxnLst/>
            <a:rect l="0" t="0" r="0" b="0"/>
            <a:pathLst>
              <a:path w="68" h="163">
                <a:moveTo>
                  <a:pt x="60" y="156"/>
                </a:moveTo>
                <a:lnTo>
                  <a:pt x="60" y="7"/>
                </a:lnTo>
                <a:moveTo>
                  <a:pt x="60" y="156"/>
                </a:moveTo>
                <a:lnTo>
                  <a:pt x="7" y="156"/>
                </a:lnTo>
                <a:moveTo>
                  <a:pt x="60" y="7"/>
                </a:moveTo>
                <a:lnTo>
                  <a:pt x="12" y="7"/>
                </a:lnTo>
              </a:path>
            </a:pathLst>
          </a:custGeom>
          <a:noFill/>
          <a:ln w="9819" cap="rnd">
            <a:solidFill>
              <a:srgbClr val="2C3249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70" name="textbox 370"/>
          <p:cNvSpPr/>
          <p:nvPr/>
        </p:nvSpPr>
        <p:spPr>
          <a:xfrm>
            <a:off x="629616" y="1334544"/>
            <a:ext cx="3506470" cy="8921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955" algn="l" rtl="0" eaLnBrk="0">
              <a:lnSpc>
                <a:spcPct val="75000"/>
              </a:lnSpc>
            </a:pPr>
            <a:r>
              <a:rPr sz="3400" kern="0" spc="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Managing D</a:t>
            </a:r>
            <a:r>
              <a:rPr sz="3400" kern="0" spc="1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ifficult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2000"/>
              </a:lnSpc>
              <a:spcBef>
                <a:spcPts val="20"/>
              </a:spcBef>
            </a:pPr>
            <a:r>
              <a:rPr sz="3400" kern="0" spc="1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Conversation</a:t>
            </a: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72" name="picture 3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3352800" y="3140875"/>
            <a:ext cx="438150" cy="43815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4" name="picture 3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1899496" y="1727993"/>
            <a:ext cx="7630113" cy="2018380"/>
          </a:xfrm>
          <a:prstGeom prst="rect">
            <a:avLst/>
          </a:prstGeom>
        </p:spPr>
      </p:pic>
      <p:sp>
        <p:nvSpPr>
          <p:cNvPr id="376" name="textbox 376"/>
          <p:cNvSpPr/>
          <p:nvPr/>
        </p:nvSpPr>
        <p:spPr>
          <a:xfrm>
            <a:off x="632048" y="4217959"/>
            <a:ext cx="8611870" cy="14890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39290" indent="5610225" algn="l" rtl="0" eaLnBrk="0">
              <a:lnSpc>
                <a:spcPts val="1210"/>
              </a:lnSpc>
            </a:pPr>
            <a:r>
              <a:rPr sz="2100" kern="0" spc="-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Create</a:t>
            </a:r>
            <a:r>
              <a:rPr sz="21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2100" kern="0" spc="-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Listen</a:t>
            </a:r>
            <a:r>
              <a:rPr sz="2100" kern="0" spc="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 </a:t>
            </a:r>
            <a:r>
              <a:rPr sz="2100" kern="0" spc="-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Respond</a:t>
            </a:r>
            <a:r>
              <a:rPr sz="2100" kern="0" spc="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</a:t>
            </a:r>
            <a:r>
              <a:rPr sz="2100" kern="0" spc="-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Build Trust</a:t>
            </a:r>
            <a:endParaRPr sz="2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4000"/>
              </a:lnSpc>
              <a:spcBef>
                <a:spcPts val="575"/>
              </a:spcBef>
            </a:pPr>
            <a:r>
              <a:rPr sz="2100" kern="0" spc="-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Experience</a:t>
            </a:r>
            <a:endParaRPr sz="2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1000"/>
              </a:lnSpc>
              <a:spcBef>
                <a:spcPts val="5"/>
              </a:spcBef>
            </a:pPr>
            <a:r>
              <a:rPr sz="17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Every interaction is an opportunity to leave a lasting </a:t>
            </a: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positive impression.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78" name="textbox 378"/>
          <p:cNvSpPr/>
          <p:nvPr/>
        </p:nvSpPr>
        <p:spPr>
          <a:xfrm>
            <a:off x="620757" y="789182"/>
            <a:ext cx="7622540" cy="4311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</a:pP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3400" kern="0" spc="27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Complete</a:t>
            </a:r>
            <a:r>
              <a:rPr sz="3400" kern="0" spc="27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r>
              <a:rPr sz="3400" kern="0" spc="27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Journey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0" name="picture 38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382" name="rect 382"/>
          <p:cNvSpPr/>
          <p:nvPr/>
        </p:nvSpPr>
        <p:spPr>
          <a:xfrm>
            <a:off x="619125" y="2628900"/>
            <a:ext cx="400050" cy="400050"/>
          </a:xfrm>
          <a:prstGeom prst="rect">
            <a:avLst/>
          </a:prstGeom>
          <a:solidFill>
            <a:srgbClr val="DFECE9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84" name="rect 384"/>
          <p:cNvSpPr/>
          <p:nvPr/>
        </p:nvSpPr>
        <p:spPr>
          <a:xfrm>
            <a:off x="619125" y="1447800"/>
            <a:ext cx="400050" cy="400050"/>
          </a:xfrm>
          <a:prstGeom prst="rect">
            <a:avLst/>
          </a:prstGeom>
          <a:solidFill>
            <a:srgbClr val="DFECE9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86" name="rect 386"/>
          <p:cNvSpPr/>
          <p:nvPr/>
        </p:nvSpPr>
        <p:spPr>
          <a:xfrm>
            <a:off x="619125" y="3810000"/>
            <a:ext cx="400050" cy="390524"/>
          </a:xfrm>
          <a:prstGeom prst="rect">
            <a:avLst/>
          </a:prstGeom>
          <a:solidFill>
            <a:srgbClr val="DFECE9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88" name="rect 388"/>
          <p:cNvSpPr/>
          <p:nvPr/>
        </p:nvSpPr>
        <p:spPr>
          <a:xfrm>
            <a:off x="619125" y="4991100"/>
            <a:ext cx="400050" cy="390526"/>
          </a:xfrm>
          <a:prstGeom prst="rect">
            <a:avLst/>
          </a:prstGeom>
          <a:solidFill>
            <a:srgbClr val="DFECE9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90" name="textbox 390"/>
          <p:cNvSpPr/>
          <p:nvPr/>
        </p:nvSpPr>
        <p:spPr>
          <a:xfrm>
            <a:off x="606425" y="741557"/>
            <a:ext cx="4288155" cy="50126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4450" algn="l" rtl="0" eaLnBrk="0">
              <a:lnSpc>
                <a:spcPct val="76000"/>
              </a:lnSpc>
            </a:pPr>
            <a:r>
              <a:rPr sz="3400" kern="0" spc="-9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Key Takeaw</a:t>
            </a:r>
            <a:r>
              <a:rPr sz="3400" kern="0" spc="-10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ays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0000"/>
              </a:lnSpc>
              <a:spcBef>
                <a:spcPts val="600"/>
              </a:spcBef>
              <a:tabLst>
                <a:tab pos="185420" algn="l"/>
              </a:tabLst>
            </a:pP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kern="0" spc="-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     Spea</a:t>
            </a:r>
            <a:r>
              <a:rPr sz="2000" kern="0" spc="-3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 clearly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96900" algn="l" rtl="0" eaLnBrk="0">
              <a:lnSpc>
                <a:spcPts val="2770"/>
              </a:lnSpc>
              <a:spcBef>
                <a:spcPts val="880"/>
              </a:spcBef>
            </a:pPr>
            <a:r>
              <a:rPr sz="17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Tone and clarity build con</a:t>
            </a: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fidence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  <a:spcBef>
                <a:spcPts val="610"/>
              </a:spcBef>
              <a:tabLst>
                <a:tab pos="158750" algn="l"/>
              </a:tabLst>
            </a:pP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kern="0" spc="1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</a:t>
            </a:r>
            <a:r>
              <a:rPr sz="2000" kern="0" spc="9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Listen</a:t>
            </a:r>
            <a:r>
              <a:rPr sz="2000" kern="0" spc="1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actively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11505" algn="l" rtl="0" eaLnBrk="0">
              <a:lnSpc>
                <a:spcPts val="2770"/>
              </a:lnSpc>
              <a:spcBef>
                <a:spcPts val="950"/>
              </a:spcBef>
            </a:pPr>
            <a:r>
              <a:rPr sz="17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Understand before</a:t>
            </a: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responding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1000"/>
              </a:lnSpc>
              <a:spcBef>
                <a:spcPts val="600"/>
              </a:spcBef>
              <a:tabLst>
                <a:tab pos="157480" algn="l"/>
              </a:tabLst>
            </a:pP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kern="0" spc="1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3</a:t>
            </a:r>
            <a:r>
              <a:rPr sz="20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Respond</a:t>
            </a:r>
            <a:r>
              <a:rPr sz="2000" kern="0" spc="1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professionally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14045" algn="l" rtl="0" eaLnBrk="0">
              <a:lnSpc>
                <a:spcPct val="92000"/>
              </a:lnSpc>
              <a:spcBef>
                <a:spcPts val="1310"/>
              </a:spcBef>
            </a:pPr>
            <a:r>
              <a:rPr sz="17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Empathy + respect = great service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1000"/>
              </a:lnSpc>
              <a:spcBef>
                <a:spcPts val="605"/>
              </a:spcBef>
              <a:tabLst>
                <a:tab pos="148590" algn="l"/>
              </a:tabLst>
            </a:pPr>
            <a:r>
              <a:rPr sz="20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    Comm</a:t>
            </a:r>
            <a:r>
              <a:rPr sz="2000" kern="0" spc="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unicate</a:t>
            </a:r>
            <a:r>
              <a:rPr sz="20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kern="0" spc="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respectfully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1000"/>
              </a:lnSpc>
            </a:pPr>
            <a:r>
              <a:rPr sz="17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Every guest deserves to feel valued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5184</Words>
  <Application>WPS Presentation</Application>
  <PresentationFormat/>
  <Paragraphs>552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0" baseType="lpstr">
      <vt:lpstr>Arial</vt:lpstr>
      <vt:lpstr>SimSun</vt:lpstr>
      <vt:lpstr>Wingdings</vt:lpstr>
      <vt:lpstr>Arial</vt:lpstr>
      <vt:lpstr>Segoe UI Symbol</vt:lpstr>
      <vt:lpstr>Microsoft JhengHei</vt:lpstr>
      <vt:lpstr>Times New Roman</vt:lpstr>
      <vt:lpstr>Microsoft YaHei</vt:lpstr>
      <vt:lpstr>Arial Unicode MS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1</cp:revision>
  <dcterms:created xsi:type="dcterms:W3CDTF">2026-07-09T12:35:08Z</dcterms:created>
  <dcterms:modified xsi:type="dcterms:W3CDTF">2026-07-09T12:35:08Z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wqlLaW5nc29mdCBQREYgdG8gV1BTIDEyMA</vt:lpwstr>
  </property>
  <property fmtid="{D5CDD505-2E9C-101B-9397-08002B2CF9AE}" pid="3" name="Created">
    <vt:filetime>2026-07-09T20:33:27Z</vt:filetime>
  </property>
  <property fmtid="{D5CDD505-2E9C-101B-9397-08002B2CF9AE}" pid="4" name="ICV">
    <vt:lpwstr>70468F0F93C445F19629C4F8E5E07178_12</vt:lpwstr>
  </property>
  <property fmtid="{D5CDD505-2E9C-101B-9397-08002B2CF9AE}" pid="5" name="KSOProductBuildVer">
    <vt:lpwstr>1033-12.1.0.26880</vt:lpwstr>
  </property>
</Properties>
</file>