
<file path=[Content_Types].xml><?xml version="1.0" encoding="utf-8"?>
<Types xmlns="http://schemas.openxmlformats.org/package/2006/content-types">
  <Default Extension="png" ContentType="image/png"/>
  <Default Extension="jpeg" ContentType="image/jpeg"/>
  <Default Extension="JPG" ContentType="image/.jp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</p:sldIdLst>
  <p:sldSz cx="11430000" cy="644017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5" Type="http://schemas.openxmlformats.org/officeDocument/2006/relationships/tableStyles" Target="tableStyles.xml"/><Relationship Id="rId34" Type="http://schemas.openxmlformats.org/officeDocument/2006/relationships/viewProps" Target="viewProps.xml"/><Relationship Id="rId33" Type="http://schemas.openxmlformats.org/officeDocument/2006/relationships/presProps" Target="presProps.xml"/><Relationship Id="rId32" Type="http://schemas.openxmlformats.org/officeDocument/2006/relationships/slide" Target="slides/slide30.xml"/><Relationship Id="rId31" Type="http://schemas.openxmlformats.org/officeDocument/2006/relationships/slide" Target="slides/slide29.xml"/><Relationship Id="rId30" Type="http://schemas.openxmlformats.org/officeDocument/2006/relationships/slide" Target="slides/slide28.xml"/><Relationship Id="rId3" Type="http://schemas.openxmlformats.org/officeDocument/2006/relationships/slide" Target="slides/slide1.xml"/><Relationship Id="rId29" Type="http://schemas.openxmlformats.org/officeDocument/2006/relationships/slide" Target="slides/slide27.xml"/><Relationship Id="rId28" Type="http://schemas.openxmlformats.org/officeDocument/2006/relationships/slide" Target="slides/slide26.xml"/><Relationship Id="rId27" Type="http://schemas.openxmlformats.org/officeDocument/2006/relationships/slide" Target="slides/slide25.xml"/><Relationship Id="rId26" Type="http://schemas.openxmlformats.org/officeDocument/2006/relationships/slide" Target="slides/slide24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10.png"/><Relationship Id="rId1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.xml"/><Relationship Id="rId7" Type="http://schemas.openxmlformats.org/officeDocument/2006/relationships/image" Target="../media/image17.png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Relationship Id="rId3" Type="http://schemas.openxmlformats.org/officeDocument/2006/relationships/image" Target="../media/image19.png"/><Relationship Id="rId2" Type="http://schemas.openxmlformats.org/officeDocument/2006/relationships/image" Target="../media/image4.png"/><Relationship Id="rId1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24.png"/><Relationship Id="rId3" Type="http://schemas.openxmlformats.org/officeDocument/2006/relationships/image" Target="../media/image23.png"/><Relationship Id="rId2" Type="http://schemas.openxmlformats.org/officeDocument/2006/relationships/image" Target="../media/image5.png"/><Relationship Id="rId1" Type="http://schemas.openxmlformats.org/officeDocument/2006/relationships/image" Target="../media/image22.png"/></Relationships>
</file>

<file path=ppt/slides/_rels/slide11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1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image" Target="../media/image25.png"/></Relationships>
</file>

<file path=ppt/slides/_rels/slide12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32.png"/><Relationship Id="rId3" Type="http://schemas.openxmlformats.org/officeDocument/2006/relationships/image" Target="../media/image31.png"/><Relationship Id="rId2" Type="http://schemas.openxmlformats.org/officeDocument/2006/relationships/hyperlink" Target="angelareyes@gmail.com" TargetMode="External"/><Relationship Id="rId1" Type="http://schemas.openxmlformats.org/officeDocument/2006/relationships/hyperlink" Target="reservations@abchotel.com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34.png"/><Relationship Id="rId1" Type="http://schemas.openxmlformats.org/officeDocument/2006/relationships/image" Target="../media/image33.png"/></Relationships>
</file>

<file path=ppt/slides/_rels/slide14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39.png"/><Relationship Id="rId4" Type="http://schemas.openxmlformats.org/officeDocument/2006/relationships/image" Target="../media/image38.png"/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image" Target="../media/image3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41.png"/><Relationship Id="rId1" Type="http://schemas.openxmlformats.org/officeDocument/2006/relationships/image" Target="../media/image40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42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44.png"/><Relationship Id="rId1" Type="http://schemas.openxmlformats.org/officeDocument/2006/relationships/image" Target="../media/image43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45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46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47.png"/></Relationships>
</file>

<file path=ppt/slides/_rels/slide2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50.jpeg"/><Relationship Id="rId2" Type="http://schemas.openxmlformats.org/officeDocument/2006/relationships/image" Target="../media/image49.png"/><Relationship Id="rId1" Type="http://schemas.openxmlformats.org/officeDocument/2006/relationships/image" Target="../media/image48.png"/></Relationships>
</file>

<file path=ppt/slides/_rels/slide23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54.png"/><Relationship Id="rId3" Type="http://schemas.openxmlformats.org/officeDocument/2006/relationships/image" Target="../media/image53.png"/><Relationship Id="rId2" Type="http://schemas.openxmlformats.org/officeDocument/2006/relationships/image" Target="../media/image52.png"/><Relationship Id="rId1" Type="http://schemas.openxmlformats.org/officeDocument/2006/relationships/image" Target="../media/image51.png"/></Relationships>
</file>

<file path=ppt/slides/_rels/slide2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57.png"/><Relationship Id="rId2" Type="http://schemas.openxmlformats.org/officeDocument/2006/relationships/image" Target="../media/image56.png"/><Relationship Id="rId1" Type="http://schemas.openxmlformats.org/officeDocument/2006/relationships/image" Target="../media/image55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58.png"/></Relationships>
</file>

<file path=ppt/slides/_rels/slide2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61.png"/><Relationship Id="rId2" Type="http://schemas.openxmlformats.org/officeDocument/2006/relationships/image" Target="../media/image60.png"/><Relationship Id="rId1" Type="http://schemas.openxmlformats.org/officeDocument/2006/relationships/image" Target="../media/image59.png"/></Relationships>
</file>

<file path=ppt/slides/_rels/slide27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66.png"/><Relationship Id="rId4" Type="http://schemas.openxmlformats.org/officeDocument/2006/relationships/image" Target="../media/image65.png"/><Relationship Id="rId3" Type="http://schemas.openxmlformats.org/officeDocument/2006/relationships/image" Target="../media/image64.png"/><Relationship Id="rId2" Type="http://schemas.openxmlformats.org/officeDocument/2006/relationships/image" Target="../media/image63.png"/><Relationship Id="rId1" Type="http://schemas.openxmlformats.org/officeDocument/2006/relationships/image" Target="../media/image62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68.png"/><Relationship Id="rId1" Type="http://schemas.openxmlformats.org/officeDocument/2006/relationships/image" Target="../media/image67.png"/></Relationships>
</file>

<file path=ppt/slides/_rels/slide29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73.png"/><Relationship Id="rId4" Type="http://schemas.openxmlformats.org/officeDocument/2006/relationships/image" Target="../media/image72.png"/><Relationship Id="rId3" Type="http://schemas.openxmlformats.org/officeDocument/2006/relationships/image" Target="../media/image71.png"/><Relationship Id="rId2" Type="http://schemas.openxmlformats.org/officeDocument/2006/relationships/image" Target="../media/image70.png"/><Relationship Id="rId1" Type="http://schemas.openxmlformats.org/officeDocument/2006/relationships/image" Target="../media/image69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75.png"/><Relationship Id="rId1" Type="http://schemas.openxmlformats.org/officeDocument/2006/relationships/image" Target="../media/image7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0" y="9525"/>
            <a:ext cx="4286250" cy="6429373"/>
          </a:xfrm>
          <a:prstGeom prst="rect">
            <a:avLst/>
          </a:prstGeom>
        </p:spPr>
      </p:pic>
      <p:sp>
        <p:nvSpPr>
          <p:cNvPr id="4" name="textbox 4"/>
          <p:cNvSpPr/>
          <p:nvPr/>
        </p:nvSpPr>
        <p:spPr>
          <a:xfrm>
            <a:off x="4900380" y="2427766"/>
            <a:ext cx="4321175" cy="169164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3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r" rtl="0" eaLnBrk="0">
              <a:lnSpc>
                <a:spcPts val="3170"/>
              </a:lnSpc>
            </a:pPr>
            <a:r>
              <a:rPr sz="4200" b="1" kern="0" spc="-40" dirty="0">
                <a:solidFill>
                  <a:srgbClr val="091C5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Written Business</a:t>
            </a:r>
            <a:endParaRPr sz="42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5400" algn="l" rtl="0" eaLnBrk="0">
              <a:lnSpc>
                <a:spcPts val="5250"/>
              </a:lnSpc>
            </a:pPr>
            <a:r>
              <a:rPr sz="4200" b="1" kern="0" spc="10" dirty="0">
                <a:solidFill>
                  <a:srgbClr val="091C5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Communication</a:t>
            </a:r>
            <a:endParaRPr sz="42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14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15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0000"/>
              </a:lnSpc>
            </a:pPr>
            <a:endParaRPr sz="3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ts val="1585"/>
              </a:lnSpc>
              <a:spcBef>
                <a:spcPts val="0"/>
              </a:spcBef>
            </a:pPr>
            <a:r>
              <a:rPr sz="1200" kern="0" spc="4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Course: Hospitality</a:t>
            </a:r>
            <a:r>
              <a:rPr sz="1200" kern="0" spc="-5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200" kern="0" spc="4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and</a:t>
            </a:r>
            <a:r>
              <a:rPr sz="1200" kern="0" spc="-6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200" kern="0" spc="4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Tourism Bus</a:t>
            </a:r>
            <a:r>
              <a:rPr sz="1200" kern="0" spc="3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iness</a:t>
            </a:r>
            <a:r>
              <a:rPr sz="1200" kern="0" spc="-4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200" kern="0" spc="3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Communication</a:t>
            </a:r>
            <a:endParaRPr sz="12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3" name="Text Box 2"/>
          <p:cNvSpPr txBox="1"/>
          <p:nvPr/>
        </p:nvSpPr>
        <p:spPr>
          <a:xfrm>
            <a:off x="4972050" y="2035175"/>
            <a:ext cx="1510030" cy="27559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PH" altLang="en-US" sz="1200"/>
              <a:t>Module 4</a:t>
            </a:r>
            <a:endParaRPr lang="en-PH" altLang="en-US" sz="1200"/>
          </a:p>
        </p:txBody>
      </p:sp>
      <p:sp>
        <p:nvSpPr>
          <p:cNvPr id="5" name="Text Box 4"/>
          <p:cNvSpPr txBox="1"/>
          <p:nvPr/>
        </p:nvSpPr>
        <p:spPr>
          <a:xfrm>
            <a:off x="4900295" y="4690110"/>
            <a:ext cx="2286000" cy="27559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PH" altLang="en-US" sz="1200"/>
              <a:t>Prof. Alia Amor D. Uy, MBA</a:t>
            </a:r>
            <a:endParaRPr lang="en-PH" altLang="en-US" sz="120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7143750" y="9525"/>
            <a:ext cx="4286250" cy="6429373"/>
          </a:xfrm>
          <a:prstGeom prst="rect">
            <a:avLst/>
          </a:prstGeom>
        </p:spPr>
      </p:pic>
      <p:sp>
        <p:nvSpPr>
          <p:cNvPr id="8" name="textbox 8"/>
          <p:cNvSpPr/>
          <p:nvPr/>
        </p:nvSpPr>
        <p:spPr>
          <a:xfrm>
            <a:off x="619125" y="4048125"/>
            <a:ext cx="5905500" cy="1009650"/>
          </a:xfrm>
          <a:prstGeom prst="rect">
            <a:avLst/>
          </a:prstGeom>
          <a:solidFill>
            <a:srgbClr val="CEE6FD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143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62560" algn="l" rtl="0" eaLnBrk="0">
              <a:lnSpc>
                <a:spcPct val="81000"/>
              </a:lnSpc>
              <a:spcBef>
                <a:spcPts val="0"/>
              </a:spcBef>
            </a:pPr>
            <a:r>
              <a:rPr sz="1800" b="1" kern="0" spc="-2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Stay Professional</a:t>
            </a:r>
            <a:endParaRPr sz="18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7000"/>
              </a:lnSpc>
            </a:pPr>
            <a:endParaRPr sz="8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63830" algn="l" rtl="0" eaLnBrk="0">
              <a:lnSpc>
                <a:spcPts val="1985"/>
              </a:lnSpc>
              <a:spcBef>
                <a:spcPts val="0"/>
              </a:spcBef>
            </a:pPr>
            <a:r>
              <a:rPr sz="1500" kern="0" spc="2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Clear, accurate,</a:t>
            </a:r>
            <a:r>
              <a:rPr sz="1500" kern="0" spc="-2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500" kern="0" spc="2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organized</a:t>
            </a:r>
            <a:endParaRPr sz="15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10" name="textbox 10"/>
          <p:cNvSpPr/>
          <p:nvPr/>
        </p:nvSpPr>
        <p:spPr>
          <a:xfrm>
            <a:off x="619125" y="2581275"/>
            <a:ext cx="2876550" cy="1314450"/>
          </a:xfrm>
          <a:prstGeom prst="rect">
            <a:avLst/>
          </a:prstGeom>
          <a:solidFill>
            <a:srgbClr val="CEE6FD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142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70180" algn="l" rtl="0" eaLnBrk="0">
              <a:lnSpc>
                <a:spcPct val="82000"/>
              </a:lnSpc>
              <a:spcBef>
                <a:spcPts val="5"/>
              </a:spcBef>
            </a:pPr>
            <a:r>
              <a:rPr sz="1800" b="1" kern="0" spc="-2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Exchange Info</a:t>
            </a:r>
            <a:endParaRPr sz="18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12000"/>
              </a:lnSpc>
            </a:pPr>
            <a:endParaRPr sz="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62560" algn="l" rtl="0" eaLnBrk="0">
              <a:lnSpc>
                <a:spcPct val="125000"/>
              </a:lnSpc>
              <a:spcBef>
                <a:spcPts val="0"/>
              </a:spcBef>
            </a:pPr>
            <a:r>
              <a:rPr sz="1500" kern="0" spc="3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Share</a:t>
            </a:r>
            <a:r>
              <a:rPr sz="1500" kern="0" spc="-7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500" kern="0" spc="3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details across</a:t>
            </a:r>
            <a:r>
              <a:rPr sz="1500" kern="0" spc="-9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500" kern="0" spc="3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teams</a:t>
            </a:r>
            <a:r>
              <a:rPr sz="1500" kern="0" spc="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    </a:t>
            </a:r>
            <a:r>
              <a:rPr sz="1500" kern="0" spc="5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&amp;</a:t>
            </a:r>
            <a:r>
              <a:rPr sz="1500" kern="0" spc="-2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500" kern="0" spc="5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guests</a:t>
            </a:r>
            <a:endParaRPr sz="15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12" name="textbox 12"/>
          <p:cNvSpPr/>
          <p:nvPr/>
        </p:nvSpPr>
        <p:spPr>
          <a:xfrm>
            <a:off x="3648075" y="2581275"/>
            <a:ext cx="2876550" cy="1314450"/>
          </a:xfrm>
          <a:prstGeom prst="rect">
            <a:avLst/>
          </a:prstGeom>
          <a:solidFill>
            <a:srgbClr val="CEE6FD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145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70180" algn="l" rtl="0" eaLnBrk="0">
              <a:lnSpc>
                <a:spcPct val="79000"/>
              </a:lnSpc>
              <a:spcBef>
                <a:spcPts val="0"/>
              </a:spcBef>
            </a:pPr>
            <a:r>
              <a:rPr sz="1800" b="1" kern="0" spc="-3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Keep Records</a:t>
            </a:r>
            <a:endParaRPr sz="18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70180" algn="l" rtl="0" eaLnBrk="0">
              <a:lnSpc>
                <a:spcPts val="1985"/>
              </a:lnSpc>
              <a:spcBef>
                <a:spcPts val="1045"/>
              </a:spcBef>
            </a:pPr>
            <a:r>
              <a:rPr sz="1500" kern="0" spc="4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Permanent</a:t>
            </a:r>
            <a:r>
              <a:rPr sz="1500" kern="0" spc="3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, reviewable</a:t>
            </a:r>
            <a:endParaRPr sz="15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70180" algn="l" rtl="0" eaLnBrk="0">
              <a:lnSpc>
                <a:spcPts val="2245"/>
              </a:lnSpc>
            </a:pPr>
            <a:r>
              <a:rPr sz="1500" kern="0" spc="2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messages</a:t>
            </a:r>
            <a:endParaRPr sz="15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14" name="textbox 14"/>
          <p:cNvSpPr/>
          <p:nvPr/>
        </p:nvSpPr>
        <p:spPr>
          <a:xfrm>
            <a:off x="622581" y="1451546"/>
            <a:ext cx="4463415" cy="80327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3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ts val="2295"/>
              </a:lnSpc>
            </a:pPr>
            <a:r>
              <a:rPr sz="3000" b="1" kern="0" spc="60" dirty="0">
                <a:solidFill>
                  <a:srgbClr val="091C5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Written</a:t>
            </a:r>
            <a:r>
              <a:rPr sz="3000" b="1" kern="0" spc="-140" dirty="0">
                <a:solidFill>
                  <a:srgbClr val="091C5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3000" b="1" kern="0" spc="60" dirty="0">
                <a:solidFill>
                  <a:srgbClr val="091C5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Communicati</a:t>
            </a:r>
            <a:r>
              <a:rPr sz="3000" b="1" kern="0" spc="50" dirty="0">
                <a:solidFill>
                  <a:srgbClr val="091C5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on</a:t>
            </a:r>
            <a:endParaRPr sz="3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1590" algn="l" rtl="0" eaLnBrk="0">
              <a:lnSpc>
                <a:spcPts val="3825"/>
              </a:lnSpc>
            </a:pPr>
            <a:r>
              <a:rPr sz="3000" b="1" kern="0" spc="70" dirty="0">
                <a:solidFill>
                  <a:srgbClr val="091C5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Matters</a:t>
            </a:r>
            <a:endParaRPr sz="30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16"/>
          <p:cNvSpPr/>
          <p:nvPr/>
        </p:nvSpPr>
        <p:spPr>
          <a:xfrm>
            <a:off x="6394223" y="3263373"/>
            <a:ext cx="3037205" cy="134429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3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ts val="1985"/>
              </a:lnSpc>
            </a:pPr>
            <a:r>
              <a:rPr sz="1500" kern="0" spc="5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Responding</a:t>
            </a:r>
            <a:r>
              <a:rPr sz="1500" kern="0" spc="-5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500" kern="0" spc="5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to</a:t>
            </a:r>
            <a:r>
              <a:rPr sz="1500" kern="0" spc="-6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500" kern="0" spc="5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guest</a:t>
            </a:r>
            <a:r>
              <a:rPr sz="1500" kern="0" spc="-6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500" kern="0" spc="5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questions</a:t>
            </a:r>
            <a:endParaRPr sz="15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30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30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79000"/>
              </a:lnSpc>
              <a:spcBef>
                <a:spcPts val="545"/>
              </a:spcBef>
            </a:pPr>
            <a:r>
              <a:rPr sz="1800" b="1" kern="0" spc="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Reports</a:t>
            </a:r>
            <a:endParaRPr sz="18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9000"/>
              </a:lnSpc>
            </a:pPr>
            <a:endParaRPr sz="8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ts val="1985"/>
              </a:lnSpc>
              <a:spcBef>
                <a:spcPts val="0"/>
              </a:spcBef>
            </a:pPr>
            <a:r>
              <a:rPr sz="1500" kern="0" spc="6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Internal</a:t>
            </a:r>
            <a:r>
              <a:rPr sz="1500" kern="0" spc="-6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500" kern="0" spc="6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documentat</a:t>
            </a:r>
            <a:r>
              <a:rPr sz="1500" kern="0" spc="5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ion</a:t>
            </a:r>
            <a:r>
              <a:rPr sz="1500" kern="0" spc="-6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500" kern="0" spc="5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&amp; records</a:t>
            </a:r>
            <a:endParaRPr sz="15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18" name="textbox 18"/>
          <p:cNvSpPr/>
          <p:nvPr/>
        </p:nvSpPr>
        <p:spPr>
          <a:xfrm>
            <a:off x="1197120" y="3263373"/>
            <a:ext cx="2580640" cy="134429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3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ts val="1985"/>
              </a:lnSpc>
            </a:pPr>
            <a:r>
              <a:rPr sz="1500" kern="0" spc="6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Confirmations</a:t>
            </a:r>
            <a:r>
              <a:rPr sz="1500" kern="0" spc="-6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500" kern="0" spc="6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&amp; boo</a:t>
            </a:r>
            <a:r>
              <a:rPr sz="1500" kern="0" spc="5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kings</a:t>
            </a:r>
            <a:endParaRPr sz="15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29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29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80000"/>
              </a:lnSpc>
              <a:spcBef>
                <a:spcPts val="545"/>
              </a:spcBef>
            </a:pPr>
            <a:r>
              <a:rPr sz="1800" b="1" kern="0" spc="2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Complaints</a:t>
            </a:r>
            <a:endParaRPr sz="18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9000"/>
              </a:lnSpc>
            </a:pPr>
            <a:endParaRPr sz="8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8415" algn="l" rtl="0" eaLnBrk="0">
              <a:lnSpc>
                <a:spcPts val="1985"/>
              </a:lnSpc>
              <a:spcBef>
                <a:spcPts val="0"/>
              </a:spcBef>
            </a:pPr>
            <a:r>
              <a:rPr sz="1500" kern="0" spc="3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Professional issue resolution</a:t>
            </a:r>
            <a:endParaRPr sz="15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20" name="path 20"/>
          <p:cNvSpPr/>
          <p:nvPr/>
        </p:nvSpPr>
        <p:spPr>
          <a:xfrm>
            <a:off x="936853" y="2822361"/>
            <a:ext cx="73307" cy="63304"/>
          </a:xfrm>
          <a:custGeom>
            <a:avLst/>
            <a:gdLst/>
            <a:ahLst/>
            <a:cxnLst/>
            <a:rect l="0" t="0" r="0" b="0"/>
            <a:pathLst>
              <a:path w="115" h="99">
                <a:moveTo>
                  <a:pt x="101" y="86"/>
                </a:moveTo>
                <a:cubicBezTo>
                  <a:pt x="101" y="76"/>
                  <a:pt x="100" y="69"/>
                  <a:pt x="99" y="62"/>
                </a:cubicBezTo>
                <a:cubicBezTo>
                  <a:pt x="96" y="55"/>
                  <a:pt x="92" y="46"/>
                  <a:pt x="89" y="41"/>
                </a:cubicBezTo>
                <a:cubicBezTo>
                  <a:pt x="82" y="33"/>
                  <a:pt x="77" y="28"/>
                  <a:pt x="71" y="24"/>
                </a:cubicBezTo>
                <a:cubicBezTo>
                  <a:pt x="64" y="20"/>
                  <a:pt x="57" y="17"/>
                  <a:pt x="50" y="15"/>
                </a:cubicBezTo>
                <a:cubicBezTo>
                  <a:pt x="41" y="14"/>
                  <a:pt x="28" y="13"/>
                  <a:pt x="13" y="13"/>
                </a:cubicBezTo>
              </a:path>
            </a:pathLst>
          </a:custGeom>
          <a:noFill/>
          <a:ln w="17165" cap="rnd">
            <a:solidFill>
              <a:srgbClr val="84C1FA"/>
            </a:solidFill>
            <a:prstDash val="solid"/>
            <a:round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22" name="path 22"/>
          <p:cNvSpPr/>
          <p:nvPr/>
        </p:nvSpPr>
        <p:spPr>
          <a:xfrm>
            <a:off x="615631" y="2822349"/>
            <a:ext cx="67315" cy="99714"/>
          </a:xfrm>
          <a:custGeom>
            <a:avLst/>
            <a:gdLst/>
            <a:ahLst/>
            <a:cxnLst/>
            <a:rect l="0" t="0" r="0" b="0"/>
            <a:pathLst>
              <a:path w="106" h="157">
                <a:moveTo>
                  <a:pt x="92" y="13"/>
                </a:moveTo>
                <a:cubicBezTo>
                  <a:pt x="80" y="13"/>
                  <a:pt x="68" y="15"/>
                  <a:pt x="58" y="17"/>
                </a:cubicBezTo>
                <a:cubicBezTo>
                  <a:pt x="49" y="21"/>
                  <a:pt x="40" y="26"/>
                  <a:pt x="34" y="31"/>
                </a:cubicBezTo>
                <a:cubicBezTo>
                  <a:pt x="28" y="37"/>
                  <a:pt x="22" y="47"/>
                  <a:pt x="19" y="53"/>
                </a:cubicBezTo>
                <a:cubicBezTo>
                  <a:pt x="16" y="59"/>
                  <a:pt x="15" y="65"/>
                  <a:pt x="13" y="77"/>
                </a:cubicBezTo>
                <a:cubicBezTo>
                  <a:pt x="13" y="85"/>
                  <a:pt x="13" y="107"/>
                  <a:pt x="13" y="143"/>
                </a:cubicBezTo>
              </a:path>
            </a:pathLst>
          </a:custGeom>
          <a:noFill/>
          <a:ln w="17165" cap="rnd">
            <a:solidFill>
              <a:srgbClr val="84C1FA"/>
            </a:solidFill>
            <a:prstDash val="solid"/>
            <a:round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24" name="textbox 24"/>
          <p:cNvSpPr/>
          <p:nvPr/>
        </p:nvSpPr>
        <p:spPr>
          <a:xfrm>
            <a:off x="602897" y="2791363"/>
            <a:ext cx="7884160" cy="40830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107000"/>
              </a:lnSpc>
            </a:pPr>
            <a:endParaRPr sz="4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407035" algn="l" rtl="0" eaLnBrk="0">
              <a:lnSpc>
                <a:spcPts val="2410"/>
              </a:lnSpc>
              <a:spcBef>
                <a:spcPts val="0"/>
              </a:spcBef>
              <a:tabLst>
                <a:tab pos="612140" algn="l"/>
              </a:tabLst>
            </a:pPr>
            <a:r>
              <a:rPr sz="1800" b="1" kern="0" spc="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800" b="1" kern="0" spc="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Reservations                               </a:t>
            </a:r>
            <a:r>
              <a:rPr sz="1800" b="1" kern="0" spc="-1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                            Customer Inquiries</a:t>
            </a:r>
            <a:endParaRPr sz="18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26" name="path 26"/>
          <p:cNvSpPr/>
          <p:nvPr/>
        </p:nvSpPr>
        <p:spPr>
          <a:xfrm>
            <a:off x="5832935" y="2804063"/>
            <a:ext cx="404714" cy="361063"/>
          </a:xfrm>
          <a:custGeom>
            <a:avLst/>
            <a:gdLst/>
            <a:ahLst/>
            <a:cxnLst/>
            <a:rect l="0" t="0" r="0" b="0"/>
            <a:pathLst>
              <a:path w="637" h="568">
                <a:moveTo>
                  <a:pt x="276" y="353"/>
                </a:moveTo>
                <a:cubicBezTo>
                  <a:pt x="277" y="399"/>
                  <a:pt x="278" y="412"/>
                  <a:pt x="280" y="422"/>
                </a:cubicBezTo>
                <a:cubicBezTo>
                  <a:pt x="283" y="429"/>
                  <a:pt x="289" y="440"/>
                  <a:pt x="295" y="448"/>
                </a:cubicBezTo>
                <a:cubicBezTo>
                  <a:pt x="303" y="455"/>
                  <a:pt x="310" y="461"/>
                  <a:pt x="321" y="467"/>
                </a:cubicBezTo>
                <a:cubicBezTo>
                  <a:pt x="331" y="471"/>
                  <a:pt x="339" y="473"/>
                  <a:pt x="346" y="474"/>
                </a:cubicBezTo>
                <a:lnTo>
                  <a:pt x="382" y="474"/>
                </a:lnTo>
                <a:moveTo>
                  <a:pt x="540" y="224"/>
                </a:moveTo>
                <a:lnTo>
                  <a:pt x="455" y="224"/>
                </a:lnTo>
                <a:moveTo>
                  <a:pt x="350" y="224"/>
                </a:moveTo>
                <a:cubicBezTo>
                  <a:pt x="342" y="225"/>
                  <a:pt x="332" y="227"/>
                  <a:pt x="321" y="231"/>
                </a:cubicBezTo>
                <a:lnTo>
                  <a:pt x="314" y="235"/>
                </a:lnTo>
                <a:moveTo>
                  <a:pt x="314" y="235"/>
                </a:moveTo>
                <a:cubicBezTo>
                  <a:pt x="306" y="241"/>
                  <a:pt x="301" y="245"/>
                  <a:pt x="292" y="255"/>
                </a:cubicBezTo>
                <a:cubicBezTo>
                  <a:pt x="285" y="265"/>
                  <a:pt x="283" y="270"/>
                  <a:pt x="280" y="278"/>
                </a:cubicBezTo>
                <a:cubicBezTo>
                  <a:pt x="278" y="288"/>
                  <a:pt x="277" y="298"/>
                  <a:pt x="276" y="353"/>
                </a:cubicBezTo>
                <a:moveTo>
                  <a:pt x="464" y="113"/>
                </a:moveTo>
                <a:cubicBezTo>
                  <a:pt x="464" y="100"/>
                  <a:pt x="462" y="90"/>
                  <a:pt x="460" y="79"/>
                </a:cubicBezTo>
                <a:cubicBezTo>
                  <a:pt x="455" y="69"/>
                  <a:pt x="450" y="59"/>
                  <a:pt x="442" y="48"/>
                </a:cubicBezTo>
                <a:cubicBezTo>
                  <a:pt x="433" y="39"/>
                  <a:pt x="425" y="32"/>
                  <a:pt x="417" y="27"/>
                </a:cubicBezTo>
                <a:cubicBezTo>
                  <a:pt x="407" y="21"/>
                  <a:pt x="397" y="17"/>
                  <a:pt x="386" y="15"/>
                </a:cubicBezTo>
                <a:cubicBezTo>
                  <a:pt x="379" y="14"/>
                  <a:pt x="371" y="13"/>
                  <a:pt x="332" y="13"/>
                </a:cubicBezTo>
                <a:moveTo>
                  <a:pt x="114" y="13"/>
                </a:moveTo>
                <a:cubicBezTo>
                  <a:pt x="103" y="13"/>
                  <a:pt x="94" y="14"/>
                  <a:pt x="85" y="16"/>
                </a:cubicBezTo>
                <a:cubicBezTo>
                  <a:pt x="75" y="19"/>
                  <a:pt x="65" y="24"/>
                  <a:pt x="57" y="28"/>
                </a:cubicBezTo>
                <a:cubicBezTo>
                  <a:pt x="51" y="33"/>
                  <a:pt x="43" y="39"/>
                  <a:pt x="36" y="46"/>
                </a:cubicBezTo>
                <a:cubicBezTo>
                  <a:pt x="31" y="54"/>
                  <a:pt x="26" y="62"/>
                  <a:pt x="22" y="70"/>
                </a:cubicBezTo>
                <a:cubicBezTo>
                  <a:pt x="18" y="79"/>
                  <a:pt x="16" y="89"/>
                  <a:pt x="14" y="99"/>
                </a:cubicBezTo>
                <a:lnTo>
                  <a:pt x="13" y="109"/>
                </a:lnTo>
                <a:moveTo>
                  <a:pt x="548" y="475"/>
                </a:moveTo>
                <a:cubicBezTo>
                  <a:pt x="558" y="474"/>
                  <a:pt x="568" y="472"/>
                  <a:pt x="577" y="468"/>
                </a:cubicBezTo>
                <a:cubicBezTo>
                  <a:pt x="586" y="464"/>
                  <a:pt x="594" y="459"/>
                  <a:pt x="601" y="451"/>
                </a:cubicBezTo>
                <a:cubicBezTo>
                  <a:pt x="608" y="444"/>
                  <a:pt x="614" y="436"/>
                  <a:pt x="617" y="427"/>
                </a:cubicBezTo>
                <a:cubicBezTo>
                  <a:pt x="621" y="418"/>
                  <a:pt x="623" y="408"/>
                  <a:pt x="623" y="398"/>
                </a:cubicBezTo>
                <a:moveTo>
                  <a:pt x="548" y="475"/>
                </a:moveTo>
                <a:lnTo>
                  <a:pt x="547" y="555"/>
                </a:lnTo>
                <a:moveTo>
                  <a:pt x="462" y="475"/>
                </a:moveTo>
                <a:lnTo>
                  <a:pt x="465" y="475"/>
                </a:lnTo>
                <a:moveTo>
                  <a:pt x="465" y="475"/>
                </a:moveTo>
                <a:lnTo>
                  <a:pt x="468" y="476"/>
                </a:lnTo>
                <a:moveTo>
                  <a:pt x="468" y="476"/>
                </a:moveTo>
                <a:lnTo>
                  <a:pt x="470" y="478"/>
                </a:lnTo>
                <a:moveTo>
                  <a:pt x="470" y="478"/>
                </a:moveTo>
                <a:lnTo>
                  <a:pt x="547" y="555"/>
                </a:lnTo>
                <a:moveTo>
                  <a:pt x="464" y="224"/>
                </a:moveTo>
                <a:lnTo>
                  <a:pt x="464" y="113"/>
                </a:lnTo>
                <a:moveTo>
                  <a:pt x="205" y="348"/>
                </a:moveTo>
                <a:lnTo>
                  <a:pt x="112" y="442"/>
                </a:lnTo>
                <a:moveTo>
                  <a:pt x="205" y="348"/>
                </a:moveTo>
                <a:lnTo>
                  <a:pt x="207" y="347"/>
                </a:lnTo>
                <a:moveTo>
                  <a:pt x="207" y="347"/>
                </a:moveTo>
                <a:lnTo>
                  <a:pt x="209" y="346"/>
                </a:lnTo>
                <a:moveTo>
                  <a:pt x="209" y="346"/>
                </a:moveTo>
                <a:lnTo>
                  <a:pt x="211" y="346"/>
                </a:lnTo>
                <a:moveTo>
                  <a:pt x="211" y="346"/>
                </a:moveTo>
                <a:lnTo>
                  <a:pt x="212" y="345"/>
                </a:lnTo>
                <a:moveTo>
                  <a:pt x="212" y="345"/>
                </a:moveTo>
                <a:lnTo>
                  <a:pt x="263" y="345"/>
                </a:lnTo>
                <a:moveTo>
                  <a:pt x="263" y="345"/>
                </a:moveTo>
                <a:lnTo>
                  <a:pt x="265" y="346"/>
                </a:lnTo>
                <a:moveTo>
                  <a:pt x="265" y="346"/>
                </a:moveTo>
                <a:lnTo>
                  <a:pt x="276" y="355"/>
                </a:lnTo>
                <a:moveTo>
                  <a:pt x="112" y="442"/>
                </a:moveTo>
                <a:lnTo>
                  <a:pt x="110" y="345"/>
                </a:lnTo>
                <a:moveTo>
                  <a:pt x="623" y="398"/>
                </a:moveTo>
                <a:lnTo>
                  <a:pt x="621" y="282"/>
                </a:lnTo>
                <a:moveTo>
                  <a:pt x="621" y="282"/>
                </a:moveTo>
                <a:cubicBezTo>
                  <a:pt x="619" y="273"/>
                  <a:pt x="615" y="265"/>
                  <a:pt x="610" y="258"/>
                </a:cubicBezTo>
                <a:cubicBezTo>
                  <a:pt x="605" y="250"/>
                  <a:pt x="599" y="244"/>
                  <a:pt x="591" y="238"/>
                </a:cubicBezTo>
                <a:cubicBezTo>
                  <a:pt x="584" y="233"/>
                  <a:pt x="576" y="229"/>
                  <a:pt x="567" y="227"/>
                </a:cubicBezTo>
                <a:cubicBezTo>
                  <a:pt x="558" y="224"/>
                  <a:pt x="549" y="223"/>
                  <a:pt x="540" y="224"/>
                </a:cubicBezTo>
                <a:moveTo>
                  <a:pt x="382" y="474"/>
                </a:moveTo>
                <a:lnTo>
                  <a:pt x="462" y="475"/>
                </a:lnTo>
                <a:moveTo>
                  <a:pt x="332" y="13"/>
                </a:moveTo>
                <a:lnTo>
                  <a:pt x="114" y="13"/>
                </a:lnTo>
                <a:moveTo>
                  <a:pt x="455" y="224"/>
                </a:moveTo>
                <a:lnTo>
                  <a:pt x="350" y="224"/>
                </a:lnTo>
                <a:moveTo>
                  <a:pt x="13" y="151"/>
                </a:moveTo>
                <a:lnTo>
                  <a:pt x="13" y="248"/>
                </a:lnTo>
                <a:moveTo>
                  <a:pt x="13" y="248"/>
                </a:moveTo>
                <a:cubicBezTo>
                  <a:pt x="13" y="254"/>
                  <a:pt x="14" y="261"/>
                  <a:pt x="15" y="267"/>
                </a:cubicBezTo>
                <a:cubicBezTo>
                  <a:pt x="16" y="273"/>
                  <a:pt x="18" y="279"/>
                  <a:pt x="20" y="285"/>
                </a:cubicBezTo>
                <a:cubicBezTo>
                  <a:pt x="23" y="291"/>
                  <a:pt x="26" y="297"/>
                  <a:pt x="29" y="302"/>
                </a:cubicBezTo>
                <a:cubicBezTo>
                  <a:pt x="33" y="307"/>
                  <a:pt x="37" y="312"/>
                  <a:pt x="41" y="317"/>
                </a:cubicBezTo>
                <a:cubicBezTo>
                  <a:pt x="46" y="321"/>
                  <a:pt x="51" y="325"/>
                  <a:pt x="56" y="329"/>
                </a:cubicBezTo>
                <a:cubicBezTo>
                  <a:pt x="61" y="333"/>
                  <a:pt x="67" y="336"/>
                  <a:pt x="73" y="338"/>
                </a:cubicBezTo>
                <a:cubicBezTo>
                  <a:pt x="79" y="341"/>
                  <a:pt x="85" y="342"/>
                  <a:pt x="91" y="344"/>
                </a:cubicBezTo>
                <a:cubicBezTo>
                  <a:pt x="97" y="345"/>
                  <a:pt x="104" y="346"/>
                  <a:pt x="110" y="346"/>
                </a:cubicBezTo>
                <a:moveTo>
                  <a:pt x="13" y="109"/>
                </a:moveTo>
                <a:lnTo>
                  <a:pt x="13" y="151"/>
                </a:lnTo>
              </a:path>
            </a:pathLst>
          </a:custGeom>
          <a:noFill/>
          <a:ln w="17160" cap="rnd">
            <a:solidFill>
              <a:srgbClr val="84C1FA"/>
            </a:solidFill>
            <a:prstDash val="solid"/>
            <a:round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28" name="path 28"/>
          <p:cNvSpPr/>
          <p:nvPr/>
        </p:nvSpPr>
        <p:spPr>
          <a:xfrm>
            <a:off x="615597" y="2868501"/>
            <a:ext cx="394603" cy="318459"/>
          </a:xfrm>
          <a:custGeom>
            <a:avLst/>
            <a:gdLst/>
            <a:ahLst/>
            <a:cxnLst/>
            <a:rect l="0" t="0" r="0" b="0"/>
            <a:pathLst>
              <a:path w="621" h="501">
                <a:moveTo>
                  <a:pt x="13" y="409"/>
                </a:moveTo>
                <a:cubicBezTo>
                  <a:pt x="14" y="421"/>
                  <a:pt x="15" y="430"/>
                  <a:pt x="17" y="439"/>
                </a:cubicBezTo>
                <a:cubicBezTo>
                  <a:pt x="19" y="446"/>
                  <a:pt x="24" y="455"/>
                  <a:pt x="28" y="461"/>
                </a:cubicBezTo>
                <a:cubicBezTo>
                  <a:pt x="34" y="467"/>
                  <a:pt x="40" y="472"/>
                  <a:pt x="46" y="477"/>
                </a:cubicBezTo>
                <a:cubicBezTo>
                  <a:pt x="55" y="481"/>
                  <a:pt x="65" y="484"/>
                  <a:pt x="71" y="486"/>
                </a:cubicBezTo>
                <a:cubicBezTo>
                  <a:pt x="79" y="487"/>
                  <a:pt x="94" y="487"/>
                  <a:pt x="117" y="487"/>
                </a:cubicBezTo>
                <a:moveTo>
                  <a:pt x="519" y="487"/>
                </a:moveTo>
                <a:cubicBezTo>
                  <a:pt x="531" y="487"/>
                  <a:pt x="543" y="486"/>
                  <a:pt x="552" y="484"/>
                </a:cubicBezTo>
                <a:cubicBezTo>
                  <a:pt x="562" y="482"/>
                  <a:pt x="571" y="478"/>
                  <a:pt x="577" y="474"/>
                </a:cubicBezTo>
                <a:cubicBezTo>
                  <a:pt x="584" y="469"/>
                  <a:pt x="592" y="460"/>
                  <a:pt x="596" y="454"/>
                </a:cubicBezTo>
                <a:cubicBezTo>
                  <a:pt x="601" y="444"/>
                  <a:pt x="603" y="438"/>
                  <a:pt x="606" y="429"/>
                </a:cubicBezTo>
                <a:cubicBezTo>
                  <a:pt x="607" y="423"/>
                  <a:pt x="607" y="413"/>
                  <a:pt x="607" y="376"/>
                </a:cubicBezTo>
                <a:moveTo>
                  <a:pt x="607" y="62"/>
                </a:moveTo>
                <a:lnTo>
                  <a:pt x="13" y="62"/>
                </a:lnTo>
                <a:moveTo>
                  <a:pt x="13" y="70"/>
                </a:moveTo>
                <a:lnTo>
                  <a:pt x="13" y="409"/>
                </a:lnTo>
                <a:moveTo>
                  <a:pt x="438" y="171"/>
                </a:moveTo>
                <a:lnTo>
                  <a:pt x="269" y="347"/>
                </a:lnTo>
                <a:moveTo>
                  <a:pt x="187" y="266"/>
                </a:moveTo>
                <a:lnTo>
                  <a:pt x="269" y="347"/>
                </a:lnTo>
                <a:moveTo>
                  <a:pt x="117" y="487"/>
                </a:moveTo>
                <a:lnTo>
                  <a:pt x="519" y="487"/>
                </a:lnTo>
                <a:moveTo>
                  <a:pt x="607" y="376"/>
                </a:moveTo>
                <a:lnTo>
                  <a:pt x="607" y="13"/>
                </a:lnTo>
              </a:path>
            </a:pathLst>
          </a:custGeom>
          <a:noFill/>
          <a:ln w="17165" cap="rnd">
            <a:solidFill>
              <a:srgbClr val="84C1FA"/>
            </a:solidFill>
            <a:prstDash val="solid"/>
            <a:round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30" name="textbox 30"/>
          <p:cNvSpPr/>
          <p:nvPr/>
        </p:nvSpPr>
        <p:spPr>
          <a:xfrm>
            <a:off x="628328" y="1913847"/>
            <a:ext cx="4387215" cy="50355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71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r" rtl="0" eaLnBrk="0">
              <a:lnSpc>
                <a:spcPct val="75000"/>
              </a:lnSpc>
            </a:pPr>
            <a:r>
              <a:rPr sz="4200" b="1" kern="0" spc="-50" dirty="0">
                <a:solidFill>
                  <a:srgbClr val="091C5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Where Is I</a:t>
            </a:r>
            <a:r>
              <a:rPr sz="4200" b="1" kern="0" spc="-60" dirty="0">
                <a:solidFill>
                  <a:srgbClr val="091C5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 Used?</a:t>
            </a:r>
            <a:endParaRPr sz="42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32" name="path 32"/>
          <p:cNvSpPr/>
          <p:nvPr/>
        </p:nvSpPr>
        <p:spPr>
          <a:xfrm>
            <a:off x="5801743" y="3858794"/>
            <a:ext cx="404568" cy="404226"/>
          </a:xfrm>
          <a:custGeom>
            <a:avLst/>
            <a:gdLst/>
            <a:ahLst/>
            <a:cxnLst/>
            <a:rect l="0" t="0" r="0" b="0"/>
            <a:pathLst>
              <a:path w="637" h="636">
                <a:moveTo>
                  <a:pt x="369" y="171"/>
                </a:moveTo>
                <a:cubicBezTo>
                  <a:pt x="361" y="171"/>
                  <a:pt x="354" y="170"/>
                  <a:pt x="346" y="168"/>
                </a:cubicBezTo>
                <a:cubicBezTo>
                  <a:pt x="338" y="165"/>
                  <a:pt x="331" y="161"/>
                  <a:pt x="326" y="157"/>
                </a:cubicBezTo>
                <a:cubicBezTo>
                  <a:pt x="321" y="153"/>
                  <a:pt x="314" y="146"/>
                  <a:pt x="310" y="140"/>
                </a:cubicBezTo>
                <a:cubicBezTo>
                  <a:pt x="306" y="133"/>
                  <a:pt x="303" y="125"/>
                  <a:pt x="301" y="120"/>
                </a:cubicBezTo>
                <a:cubicBezTo>
                  <a:pt x="301" y="114"/>
                  <a:pt x="300" y="102"/>
                  <a:pt x="300" y="85"/>
                </a:cubicBezTo>
                <a:moveTo>
                  <a:pt x="318" y="402"/>
                </a:moveTo>
                <a:cubicBezTo>
                  <a:pt x="319" y="398"/>
                  <a:pt x="321" y="393"/>
                  <a:pt x="323" y="388"/>
                </a:cubicBezTo>
                <a:cubicBezTo>
                  <a:pt x="326" y="385"/>
                  <a:pt x="329" y="382"/>
                  <a:pt x="333" y="381"/>
                </a:cubicBezTo>
                <a:cubicBezTo>
                  <a:pt x="336" y="379"/>
                  <a:pt x="340" y="379"/>
                  <a:pt x="343" y="378"/>
                </a:cubicBezTo>
                <a:moveTo>
                  <a:pt x="420" y="378"/>
                </a:moveTo>
                <a:cubicBezTo>
                  <a:pt x="429" y="380"/>
                  <a:pt x="435" y="383"/>
                  <a:pt x="441" y="388"/>
                </a:cubicBezTo>
                <a:cubicBezTo>
                  <a:pt x="457" y="407"/>
                  <a:pt x="461" y="411"/>
                  <a:pt x="466" y="414"/>
                </a:cubicBezTo>
                <a:cubicBezTo>
                  <a:pt x="469" y="415"/>
                  <a:pt x="471" y="415"/>
                  <a:pt x="474" y="416"/>
                </a:cubicBezTo>
                <a:moveTo>
                  <a:pt x="598" y="416"/>
                </a:moveTo>
                <a:cubicBezTo>
                  <a:pt x="603" y="417"/>
                  <a:pt x="608" y="419"/>
                  <a:pt x="612" y="421"/>
                </a:cubicBezTo>
                <a:cubicBezTo>
                  <a:pt x="616" y="424"/>
                  <a:pt x="619" y="428"/>
                  <a:pt x="621" y="431"/>
                </a:cubicBezTo>
                <a:cubicBezTo>
                  <a:pt x="622" y="434"/>
                  <a:pt x="623" y="438"/>
                  <a:pt x="623" y="441"/>
                </a:cubicBezTo>
                <a:moveTo>
                  <a:pt x="623" y="596"/>
                </a:moveTo>
                <a:cubicBezTo>
                  <a:pt x="622" y="603"/>
                  <a:pt x="619" y="610"/>
                  <a:pt x="615" y="616"/>
                </a:cubicBezTo>
                <a:cubicBezTo>
                  <a:pt x="612" y="618"/>
                  <a:pt x="610" y="619"/>
                  <a:pt x="609" y="620"/>
                </a:cubicBezTo>
                <a:moveTo>
                  <a:pt x="467" y="171"/>
                </a:moveTo>
                <a:lnTo>
                  <a:pt x="302" y="13"/>
                </a:lnTo>
                <a:moveTo>
                  <a:pt x="467" y="171"/>
                </a:moveTo>
                <a:lnTo>
                  <a:pt x="369" y="171"/>
                </a:lnTo>
                <a:moveTo>
                  <a:pt x="302" y="13"/>
                </a:moveTo>
                <a:lnTo>
                  <a:pt x="53" y="13"/>
                </a:lnTo>
                <a:moveTo>
                  <a:pt x="467" y="360"/>
                </a:moveTo>
                <a:lnTo>
                  <a:pt x="467" y="171"/>
                </a:lnTo>
                <a:moveTo>
                  <a:pt x="103" y="249"/>
                </a:moveTo>
                <a:lnTo>
                  <a:pt x="376" y="249"/>
                </a:lnTo>
                <a:moveTo>
                  <a:pt x="104" y="338"/>
                </a:moveTo>
                <a:lnTo>
                  <a:pt x="375" y="338"/>
                </a:lnTo>
                <a:moveTo>
                  <a:pt x="104" y="426"/>
                </a:moveTo>
                <a:lnTo>
                  <a:pt x="280" y="426"/>
                </a:lnTo>
                <a:moveTo>
                  <a:pt x="609" y="620"/>
                </a:moveTo>
                <a:lnTo>
                  <a:pt x="346" y="623"/>
                </a:lnTo>
                <a:moveTo>
                  <a:pt x="300" y="85"/>
                </a:moveTo>
                <a:lnTo>
                  <a:pt x="302" y="13"/>
                </a:lnTo>
                <a:moveTo>
                  <a:pt x="53" y="13"/>
                </a:moveTo>
                <a:cubicBezTo>
                  <a:pt x="50" y="13"/>
                  <a:pt x="47" y="13"/>
                  <a:pt x="44" y="14"/>
                </a:cubicBezTo>
                <a:cubicBezTo>
                  <a:pt x="41" y="14"/>
                  <a:pt x="38" y="15"/>
                  <a:pt x="35" y="16"/>
                </a:cubicBezTo>
                <a:cubicBezTo>
                  <a:pt x="32" y="17"/>
                  <a:pt x="30" y="19"/>
                  <a:pt x="27" y="21"/>
                </a:cubicBezTo>
                <a:cubicBezTo>
                  <a:pt x="25" y="23"/>
                  <a:pt x="23" y="25"/>
                  <a:pt x="21" y="27"/>
                </a:cubicBezTo>
                <a:cubicBezTo>
                  <a:pt x="19" y="29"/>
                  <a:pt x="18" y="32"/>
                  <a:pt x="16" y="35"/>
                </a:cubicBezTo>
                <a:cubicBezTo>
                  <a:pt x="15" y="37"/>
                  <a:pt x="14" y="40"/>
                  <a:pt x="14" y="43"/>
                </a:cubicBezTo>
                <a:cubicBezTo>
                  <a:pt x="13" y="46"/>
                  <a:pt x="13" y="49"/>
                  <a:pt x="13" y="52"/>
                </a:cubicBezTo>
                <a:cubicBezTo>
                  <a:pt x="13" y="55"/>
                  <a:pt x="14" y="58"/>
                  <a:pt x="14" y="61"/>
                </a:cubicBezTo>
                <a:moveTo>
                  <a:pt x="13" y="61"/>
                </a:moveTo>
                <a:lnTo>
                  <a:pt x="14" y="524"/>
                </a:lnTo>
                <a:moveTo>
                  <a:pt x="318" y="579"/>
                </a:moveTo>
                <a:lnTo>
                  <a:pt x="318" y="402"/>
                </a:lnTo>
                <a:moveTo>
                  <a:pt x="14" y="524"/>
                </a:moveTo>
                <a:cubicBezTo>
                  <a:pt x="14" y="530"/>
                  <a:pt x="15" y="535"/>
                  <a:pt x="17" y="540"/>
                </a:cubicBezTo>
                <a:cubicBezTo>
                  <a:pt x="19" y="545"/>
                  <a:pt x="23" y="550"/>
                  <a:pt x="27" y="553"/>
                </a:cubicBezTo>
                <a:cubicBezTo>
                  <a:pt x="31" y="557"/>
                  <a:pt x="36" y="559"/>
                  <a:pt x="42" y="561"/>
                </a:cubicBezTo>
                <a:cubicBezTo>
                  <a:pt x="47" y="562"/>
                  <a:pt x="53" y="562"/>
                  <a:pt x="58" y="561"/>
                </a:cubicBezTo>
                <a:moveTo>
                  <a:pt x="59" y="562"/>
                </a:moveTo>
                <a:lnTo>
                  <a:pt x="280" y="562"/>
                </a:lnTo>
                <a:moveTo>
                  <a:pt x="343" y="378"/>
                </a:moveTo>
                <a:lnTo>
                  <a:pt x="420" y="378"/>
                </a:lnTo>
                <a:moveTo>
                  <a:pt x="346" y="623"/>
                </a:moveTo>
                <a:cubicBezTo>
                  <a:pt x="328" y="624"/>
                  <a:pt x="313" y="606"/>
                  <a:pt x="318" y="579"/>
                </a:cubicBezTo>
                <a:moveTo>
                  <a:pt x="474" y="416"/>
                </a:moveTo>
                <a:lnTo>
                  <a:pt x="598" y="416"/>
                </a:lnTo>
                <a:moveTo>
                  <a:pt x="623" y="441"/>
                </a:moveTo>
                <a:lnTo>
                  <a:pt x="623" y="596"/>
                </a:lnTo>
              </a:path>
            </a:pathLst>
          </a:custGeom>
          <a:noFill/>
          <a:ln w="17016" cap="rnd">
            <a:solidFill>
              <a:srgbClr val="84C1FA"/>
            </a:solidFill>
            <a:prstDash val="solid"/>
            <a:round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34" name="path 34"/>
          <p:cNvSpPr/>
          <p:nvPr/>
        </p:nvSpPr>
        <p:spPr>
          <a:xfrm>
            <a:off x="610609" y="3880478"/>
            <a:ext cx="404579" cy="360896"/>
          </a:xfrm>
          <a:custGeom>
            <a:avLst/>
            <a:gdLst/>
            <a:ahLst/>
            <a:cxnLst/>
            <a:rect l="0" t="0" r="0" b="0"/>
            <a:pathLst>
              <a:path w="637" h="568">
                <a:moveTo>
                  <a:pt x="333" y="16"/>
                </a:moveTo>
                <a:lnTo>
                  <a:pt x="332" y="15"/>
                </a:lnTo>
                <a:lnTo>
                  <a:pt x="330" y="15"/>
                </a:lnTo>
                <a:lnTo>
                  <a:pt x="328" y="14"/>
                </a:lnTo>
                <a:lnTo>
                  <a:pt x="326" y="14"/>
                </a:lnTo>
                <a:lnTo>
                  <a:pt x="324" y="13"/>
                </a:lnTo>
                <a:lnTo>
                  <a:pt x="322" y="13"/>
                </a:lnTo>
                <a:lnTo>
                  <a:pt x="320" y="13"/>
                </a:lnTo>
                <a:lnTo>
                  <a:pt x="318" y="13"/>
                </a:lnTo>
                <a:lnTo>
                  <a:pt x="316" y="13"/>
                </a:lnTo>
                <a:lnTo>
                  <a:pt x="314" y="13"/>
                </a:lnTo>
                <a:lnTo>
                  <a:pt x="312" y="13"/>
                </a:lnTo>
                <a:lnTo>
                  <a:pt x="310" y="14"/>
                </a:lnTo>
                <a:lnTo>
                  <a:pt x="308" y="14"/>
                </a:lnTo>
                <a:lnTo>
                  <a:pt x="307" y="14"/>
                </a:lnTo>
                <a:lnTo>
                  <a:pt x="305" y="15"/>
                </a:lnTo>
                <a:lnTo>
                  <a:pt x="303" y="15"/>
                </a:lnTo>
                <a:lnTo>
                  <a:pt x="301" y="16"/>
                </a:lnTo>
                <a:lnTo>
                  <a:pt x="299" y="17"/>
                </a:lnTo>
                <a:lnTo>
                  <a:pt x="297" y="18"/>
                </a:lnTo>
                <a:lnTo>
                  <a:pt x="295" y="19"/>
                </a:lnTo>
                <a:lnTo>
                  <a:pt x="293" y="20"/>
                </a:lnTo>
                <a:lnTo>
                  <a:pt x="291" y="22"/>
                </a:lnTo>
                <a:lnTo>
                  <a:pt x="289" y="23"/>
                </a:lnTo>
                <a:lnTo>
                  <a:pt x="287" y="25"/>
                </a:lnTo>
                <a:lnTo>
                  <a:pt x="285" y="27"/>
                </a:lnTo>
                <a:lnTo>
                  <a:pt x="283" y="29"/>
                </a:lnTo>
                <a:lnTo>
                  <a:pt x="282" y="31"/>
                </a:lnTo>
                <a:lnTo>
                  <a:pt x="280" y="32"/>
                </a:lnTo>
                <a:lnTo>
                  <a:pt x="279" y="34"/>
                </a:lnTo>
                <a:lnTo>
                  <a:pt x="278" y="36"/>
                </a:lnTo>
                <a:lnTo>
                  <a:pt x="277" y="38"/>
                </a:lnTo>
                <a:lnTo>
                  <a:pt x="276" y="39"/>
                </a:lnTo>
                <a:lnTo>
                  <a:pt x="275" y="41"/>
                </a:lnTo>
                <a:lnTo>
                  <a:pt x="274" y="43"/>
                </a:lnTo>
                <a:lnTo>
                  <a:pt x="273" y="45"/>
                </a:lnTo>
                <a:lnTo>
                  <a:pt x="272" y="46"/>
                </a:lnTo>
                <a:lnTo>
                  <a:pt x="271" y="48"/>
                </a:lnTo>
                <a:lnTo>
                  <a:pt x="270" y="50"/>
                </a:lnTo>
                <a:lnTo>
                  <a:pt x="269" y="52"/>
                </a:lnTo>
                <a:lnTo>
                  <a:pt x="268" y="54"/>
                </a:lnTo>
                <a:lnTo>
                  <a:pt x="266" y="56"/>
                </a:lnTo>
                <a:lnTo>
                  <a:pt x="265" y="58"/>
                </a:lnTo>
                <a:lnTo>
                  <a:pt x="264" y="60"/>
                </a:lnTo>
                <a:lnTo>
                  <a:pt x="263" y="62"/>
                </a:lnTo>
                <a:lnTo>
                  <a:pt x="262" y="64"/>
                </a:lnTo>
                <a:lnTo>
                  <a:pt x="261" y="66"/>
                </a:lnTo>
                <a:lnTo>
                  <a:pt x="260" y="68"/>
                </a:lnTo>
                <a:lnTo>
                  <a:pt x="258" y="71"/>
                </a:lnTo>
                <a:lnTo>
                  <a:pt x="256" y="73"/>
                </a:lnTo>
                <a:lnTo>
                  <a:pt x="255" y="76"/>
                </a:lnTo>
                <a:lnTo>
                  <a:pt x="254" y="78"/>
                </a:lnTo>
                <a:lnTo>
                  <a:pt x="253" y="80"/>
                </a:lnTo>
                <a:lnTo>
                  <a:pt x="252" y="81"/>
                </a:lnTo>
                <a:lnTo>
                  <a:pt x="251" y="83"/>
                </a:lnTo>
                <a:lnTo>
                  <a:pt x="250" y="85"/>
                </a:lnTo>
                <a:lnTo>
                  <a:pt x="249" y="87"/>
                </a:lnTo>
                <a:lnTo>
                  <a:pt x="248" y="88"/>
                </a:lnTo>
                <a:lnTo>
                  <a:pt x="247" y="90"/>
                </a:lnTo>
                <a:lnTo>
                  <a:pt x="246" y="92"/>
                </a:lnTo>
                <a:lnTo>
                  <a:pt x="245" y="94"/>
                </a:lnTo>
                <a:lnTo>
                  <a:pt x="244" y="95"/>
                </a:lnTo>
                <a:lnTo>
                  <a:pt x="243" y="97"/>
                </a:lnTo>
                <a:lnTo>
                  <a:pt x="242" y="99"/>
                </a:lnTo>
                <a:lnTo>
                  <a:pt x="240" y="102"/>
                </a:lnTo>
                <a:lnTo>
                  <a:pt x="239" y="104"/>
                </a:lnTo>
                <a:lnTo>
                  <a:pt x="238" y="106"/>
                </a:lnTo>
                <a:lnTo>
                  <a:pt x="237" y="108"/>
                </a:lnTo>
                <a:lnTo>
                  <a:pt x="236" y="109"/>
                </a:lnTo>
                <a:lnTo>
                  <a:pt x="235" y="111"/>
                </a:lnTo>
                <a:lnTo>
                  <a:pt x="234" y="113"/>
                </a:lnTo>
                <a:lnTo>
                  <a:pt x="232" y="116"/>
                </a:lnTo>
                <a:lnTo>
                  <a:pt x="231" y="118"/>
                </a:lnTo>
                <a:lnTo>
                  <a:pt x="230" y="120"/>
                </a:lnTo>
                <a:lnTo>
                  <a:pt x="229" y="122"/>
                </a:lnTo>
                <a:lnTo>
                  <a:pt x="228" y="124"/>
                </a:lnTo>
                <a:lnTo>
                  <a:pt x="227" y="125"/>
                </a:lnTo>
                <a:lnTo>
                  <a:pt x="225" y="128"/>
                </a:lnTo>
                <a:lnTo>
                  <a:pt x="224" y="130"/>
                </a:lnTo>
                <a:lnTo>
                  <a:pt x="223" y="132"/>
                </a:lnTo>
                <a:lnTo>
                  <a:pt x="222" y="134"/>
                </a:lnTo>
                <a:lnTo>
                  <a:pt x="221" y="136"/>
                </a:lnTo>
                <a:lnTo>
                  <a:pt x="220" y="138"/>
                </a:lnTo>
                <a:lnTo>
                  <a:pt x="219" y="140"/>
                </a:lnTo>
                <a:lnTo>
                  <a:pt x="218" y="141"/>
                </a:lnTo>
                <a:lnTo>
                  <a:pt x="216" y="143"/>
                </a:lnTo>
                <a:lnTo>
                  <a:pt x="215" y="145"/>
                </a:lnTo>
                <a:lnTo>
                  <a:pt x="214" y="148"/>
                </a:lnTo>
                <a:lnTo>
                  <a:pt x="212" y="151"/>
                </a:lnTo>
                <a:lnTo>
                  <a:pt x="211" y="153"/>
                </a:lnTo>
                <a:lnTo>
                  <a:pt x="209" y="155"/>
                </a:lnTo>
                <a:lnTo>
                  <a:pt x="208" y="157"/>
                </a:lnTo>
                <a:lnTo>
                  <a:pt x="207" y="159"/>
                </a:lnTo>
                <a:lnTo>
                  <a:pt x="206" y="162"/>
                </a:lnTo>
                <a:lnTo>
                  <a:pt x="204" y="164"/>
                </a:lnTo>
                <a:lnTo>
                  <a:pt x="203" y="166"/>
                </a:lnTo>
                <a:lnTo>
                  <a:pt x="202" y="168"/>
                </a:lnTo>
                <a:lnTo>
                  <a:pt x="201" y="170"/>
                </a:lnTo>
                <a:lnTo>
                  <a:pt x="199" y="173"/>
                </a:lnTo>
                <a:lnTo>
                  <a:pt x="198" y="175"/>
                </a:lnTo>
                <a:lnTo>
                  <a:pt x="196" y="178"/>
                </a:lnTo>
                <a:lnTo>
                  <a:pt x="195" y="180"/>
                </a:lnTo>
                <a:lnTo>
                  <a:pt x="194" y="182"/>
                </a:lnTo>
                <a:lnTo>
                  <a:pt x="193" y="183"/>
                </a:lnTo>
                <a:lnTo>
                  <a:pt x="192" y="186"/>
                </a:lnTo>
                <a:lnTo>
                  <a:pt x="191" y="188"/>
                </a:lnTo>
                <a:lnTo>
                  <a:pt x="189" y="190"/>
                </a:lnTo>
                <a:lnTo>
                  <a:pt x="188" y="193"/>
                </a:lnTo>
                <a:lnTo>
                  <a:pt x="186" y="195"/>
                </a:lnTo>
                <a:lnTo>
                  <a:pt x="185" y="197"/>
                </a:lnTo>
                <a:lnTo>
                  <a:pt x="184" y="199"/>
                </a:lnTo>
                <a:lnTo>
                  <a:pt x="183" y="201"/>
                </a:lnTo>
                <a:lnTo>
                  <a:pt x="182" y="203"/>
                </a:lnTo>
                <a:lnTo>
                  <a:pt x="181" y="204"/>
                </a:lnTo>
                <a:lnTo>
                  <a:pt x="180" y="206"/>
                </a:lnTo>
                <a:lnTo>
                  <a:pt x="179" y="208"/>
                </a:lnTo>
                <a:lnTo>
                  <a:pt x="178" y="210"/>
                </a:lnTo>
                <a:lnTo>
                  <a:pt x="176" y="212"/>
                </a:lnTo>
                <a:lnTo>
                  <a:pt x="175" y="215"/>
                </a:lnTo>
                <a:lnTo>
                  <a:pt x="173" y="217"/>
                </a:lnTo>
                <a:lnTo>
                  <a:pt x="172" y="220"/>
                </a:lnTo>
                <a:lnTo>
                  <a:pt x="171" y="222"/>
                </a:lnTo>
                <a:lnTo>
                  <a:pt x="170" y="224"/>
                </a:lnTo>
                <a:lnTo>
                  <a:pt x="169" y="226"/>
                </a:lnTo>
                <a:lnTo>
                  <a:pt x="167" y="228"/>
                </a:lnTo>
                <a:lnTo>
                  <a:pt x="166" y="230"/>
                </a:lnTo>
                <a:lnTo>
                  <a:pt x="165" y="232"/>
                </a:lnTo>
                <a:lnTo>
                  <a:pt x="163" y="235"/>
                </a:lnTo>
                <a:lnTo>
                  <a:pt x="162" y="238"/>
                </a:lnTo>
                <a:lnTo>
                  <a:pt x="160" y="240"/>
                </a:lnTo>
                <a:lnTo>
                  <a:pt x="159" y="242"/>
                </a:lnTo>
                <a:lnTo>
                  <a:pt x="158" y="244"/>
                </a:lnTo>
                <a:lnTo>
                  <a:pt x="157" y="246"/>
                </a:lnTo>
                <a:lnTo>
                  <a:pt x="155" y="248"/>
                </a:lnTo>
                <a:lnTo>
                  <a:pt x="154" y="250"/>
                </a:lnTo>
                <a:lnTo>
                  <a:pt x="153" y="252"/>
                </a:lnTo>
                <a:lnTo>
                  <a:pt x="152" y="254"/>
                </a:lnTo>
                <a:lnTo>
                  <a:pt x="151" y="256"/>
                </a:lnTo>
                <a:lnTo>
                  <a:pt x="149" y="259"/>
                </a:lnTo>
                <a:lnTo>
                  <a:pt x="148" y="261"/>
                </a:lnTo>
                <a:lnTo>
                  <a:pt x="147" y="263"/>
                </a:lnTo>
                <a:lnTo>
                  <a:pt x="146" y="265"/>
                </a:lnTo>
                <a:lnTo>
                  <a:pt x="145" y="267"/>
                </a:lnTo>
                <a:lnTo>
                  <a:pt x="143" y="269"/>
                </a:lnTo>
                <a:lnTo>
                  <a:pt x="142" y="271"/>
                </a:lnTo>
                <a:lnTo>
                  <a:pt x="141" y="273"/>
                </a:lnTo>
                <a:lnTo>
                  <a:pt x="140" y="275"/>
                </a:lnTo>
                <a:lnTo>
                  <a:pt x="139" y="277"/>
                </a:lnTo>
                <a:lnTo>
                  <a:pt x="138" y="279"/>
                </a:lnTo>
                <a:lnTo>
                  <a:pt x="136" y="281"/>
                </a:lnTo>
                <a:lnTo>
                  <a:pt x="135" y="283"/>
                </a:lnTo>
                <a:lnTo>
                  <a:pt x="134" y="285"/>
                </a:lnTo>
                <a:lnTo>
                  <a:pt x="133" y="287"/>
                </a:lnTo>
                <a:lnTo>
                  <a:pt x="132" y="289"/>
                </a:lnTo>
                <a:lnTo>
                  <a:pt x="131" y="291"/>
                </a:lnTo>
                <a:lnTo>
                  <a:pt x="130" y="293"/>
                </a:lnTo>
                <a:lnTo>
                  <a:pt x="128" y="295"/>
                </a:lnTo>
                <a:lnTo>
                  <a:pt x="127" y="297"/>
                </a:lnTo>
                <a:lnTo>
                  <a:pt x="126" y="299"/>
                </a:lnTo>
                <a:lnTo>
                  <a:pt x="125" y="301"/>
                </a:lnTo>
                <a:lnTo>
                  <a:pt x="124" y="303"/>
                </a:lnTo>
                <a:lnTo>
                  <a:pt x="123" y="305"/>
                </a:lnTo>
                <a:lnTo>
                  <a:pt x="121" y="307"/>
                </a:lnTo>
                <a:lnTo>
                  <a:pt x="120" y="310"/>
                </a:lnTo>
                <a:lnTo>
                  <a:pt x="118" y="312"/>
                </a:lnTo>
                <a:lnTo>
                  <a:pt x="117" y="315"/>
                </a:lnTo>
                <a:lnTo>
                  <a:pt x="116" y="317"/>
                </a:lnTo>
                <a:lnTo>
                  <a:pt x="115" y="319"/>
                </a:lnTo>
                <a:lnTo>
                  <a:pt x="113" y="321"/>
                </a:lnTo>
                <a:lnTo>
                  <a:pt x="112" y="323"/>
                </a:lnTo>
                <a:lnTo>
                  <a:pt x="111" y="325"/>
                </a:lnTo>
                <a:lnTo>
                  <a:pt x="110" y="327"/>
                </a:lnTo>
                <a:lnTo>
                  <a:pt x="108" y="329"/>
                </a:lnTo>
                <a:lnTo>
                  <a:pt x="107" y="331"/>
                </a:lnTo>
                <a:lnTo>
                  <a:pt x="106" y="334"/>
                </a:lnTo>
                <a:lnTo>
                  <a:pt x="104" y="337"/>
                </a:lnTo>
                <a:lnTo>
                  <a:pt x="103" y="339"/>
                </a:lnTo>
                <a:lnTo>
                  <a:pt x="102" y="341"/>
                </a:lnTo>
                <a:lnTo>
                  <a:pt x="100" y="343"/>
                </a:lnTo>
                <a:lnTo>
                  <a:pt x="99" y="345"/>
                </a:lnTo>
                <a:lnTo>
                  <a:pt x="98" y="347"/>
                </a:lnTo>
                <a:lnTo>
                  <a:pt x="97" y="349"/>
                </a:lnTo>
                <a:lnTo>
                  <a:pt x="95" y="352"/>
                </a:lnTo>
                <a:lnTo>
                  <a:pt x="94" y="355"/>
                </a:lnTo>
                <a:lnTo>
                  <a:pt x="92" y="357"/>
                </a:lnTo>
                <a:lnTo>
                  <a:pt x="91" y="359"/>
                </a:lnTo>
                <a:lnTo>
                  <a:pt x="90" y="361"/>
                </a:lnTo>
                <a:lnTo>
                  <a:pt x="89" y="363"/>
                </a:lnTo>
                <a:lnTo>
                  <a:pt x="88" y="366"/>
                </a:lnTo>
                <a:lnTo>
                  <a:pt x="86" y="368"/>
                </a:lnTo>
                <a:lnTo>
                  <a:pt x="85" y="370"/>
                </a:lnTo>
                <a:lnTo>
                  <a:pt x="84" y="372"/>
                </a:lnTo>
                <a:lnTo>
                  <a:pt x="83" y="374"/>
                </a:lnTo>
                <a:lnTo>
                  <a:pt x="82" y="376"/>
                </a:lnTo>
                <a:lnTo>
                  <a:pt x="80" y="378"/>
                </a:lnTo>
                <a:lnTo>
                  <a:pt x="79" y="380"/>
                </a:lnTo>
                <a:lnTo>
                  <a:pt x="78" y="382"/>
                </a:lnTo>
                <a:lnTo>
                  <a:pt x="77" y="384"/>
                </a:lnTo>
                <a:lnTo>
                  <a:pt x="76" y="386"/>
                </a:lnTo>
                <a:lnTo>
                  <a:pt x="74" y="389"/>
                </a:lnTo>
                <a:lnTo>
                  <a:pt x="73" y="390"/>
                </a:lnTo>
                <a:lnTo>
                  <a:pt x="72" y="392"/>
                </a:lnTo>
                <a:lnTo>
                  <a:pt x="71" y="394"/>
                </a:lnTo>
                <a:lnTo>
                  <a:pt x="70" y="396"/>
                </a:lnTo>
                <a:lnTo>
                  <a:pt x="69" y="398"/>
                </a:lnTo>
                <a:lnTo>
                  <a:pt x="67" y="400"/>
                </a:lnTo>
                <a:lnTo>
                  <a:pt x="66" y="403"/>
                </a:lnTo>
                <a:lnTo>
                  <a:pt x="65" y="405"/>
                </a:lnTo>
                <a:lnTo>
                  <a:pt x="64" y="407"/>
                </a:lnTo>
                <a:lnTo>
                  <a:pt x="63" y="409"/>
                </a:lnTo>
                <a:lnTo>
                  <a:pt x="61" y="411"/>
                </a:lnTo>
                <a:lnTo>
                  <a:pt x="60" y="414"/>
                </a:lnTo>
                <a:lnTo>
                  <a:pt x="58" y="417"/>
                </a:lnTo>
                <a:lnTo>
                  <a:pt x="57" y="419"/>
                </a:lnTo>
                <a:lnTo>
                  <a:pt x="56" y="421"/>
                </a:lnTo>
                <a:lnTo>
                  <a:pt x="55" y="422"/>
                </a:lnTo>
                <a:lnTo>
                  <a:pt x="54" y="424"/>
                </a:lnTo>
                <a:lnTo>
                  <a:pt x="52" y="427"/>
                </a:lnTo>
                <a:lnTo>
                  <a:pt x="51" y="429"/>
                </a:lnTo>
                <a:lnTo>
                  <a:pt x="49" y="432"/>
                </a:lnTo>
                <a:lnTo>
                  <a:pt x="48" y="434"/>
                </a:lnTo>
                <a:lnTo>
                  <a:pt x="47" y="436"/>
                </a:lnTo>
                <a:lnTo>
                  <a:pt x="46" y="438"/>
                </a:lnTo>
                <a:lnTo>
                  <a:pt x="45" y="440"/>
                </a:lnTo>
                <a:lnTo>
                  <a:pt x="43" y="443"/>
                </a:lnTo>
                <a:lnTo>
                  <a:pt x="42" y="445"/>
                </a:lnTo>
                <a:lnTo>
                  <a:pt x="41" y="447"/>
                </a:lnTo>
                <a:lnTo>
                  <a:pt x="40" y="449"/>
                </a:lnTo>
                <a:lnTo>
                  <a:pt x="39" y="450"/>
                </a:lnTo>
                <a:lnTo>
                  <a:pt x="38" y="452"/>
                </a:lnTo>
                <a:lnTo>
                  <a:pt x="37" y="454"/>
                </a:lnTo>
                <a:lnTo>
                  <a:pt x="36" y="456"/>
                </a:lnTo>
                <a:lnTo>
                  <a:pt x="35" y="457"/>
                </a:lnTo>
                <a:lnTo>
                  <a:pt x="34" y="459"/>
                </a:lnTo>
                <a:lnTo>
                  <a:pt x="32" y="461"/>
                </a:lnTo>
                <a:lnTo>
                  <a:pt x="31" y="464"/>
                </a:lnTo>
                <a:lnTo>
                  <a:pt x="30" y="466"/>
                </a:lnTo>
                <a:lnTo>
                  <a:pt x="29" y="468"/>
                </a:lnTo>
                <a:lnTo>
                  <a:pt x="28" y="470"/>
                </a:lnTo>
                <a:lnTo>
                  <a:pt x="27" y="471"/>
                </a:lnTo>
                <a:lnTo>
                  <a:pt x="25" y="473"/>
                </a:lnTo>
                <a:lnTo>
                  <a:pt x="24" y="475"/>
                </a:lnTo>
                <a:lnTo>
                  <a:pt x="23" y="477"/>
                </a:lnTo>
                <a:lnTo>
                  <a:pt x="23" y="478"/>
                </a:lnTo>
                <a:lnTo>
                  <a:pt x="22" y="480"/>
                </a:lnTo>
                <a:lnTo>
                  <a:pt x="21" y="482"/>
                </a:lnTo>
                <a:lnTo>
                  <a:pt x="20" y="484"/>
                </a:lnTo>
                <a:lnTo>
                  <a:pt x="19" y="486"/>
                </a:lnTo>
                <a:lnTo>
                  <a:pt x="18" y="487"/>
                </a:lnTo>
                <a:lnTo>
                  <a:pt x="17" y="489"/>
                </a:lnTo>
                <a:lnTo>
                  <a:pt x="16" y="492"/>
                </a:lnTo>
                <a:lnTo>
                  <a:pt x="15" y="495"/>
                </a:lnTo>
                <a:lnTo>
                  <a:pt x="14" y="498"/>
                </a:lnTo>
                <a:lnTo>
                  <a:pt x="13" y="500"/>
                </a:lnTo>
                <a:lnTo>
                  <a:pt x="13" y="502"/>
                </a:lnTo>
                <a:lnTo>
                  <a:pt x="13" y="504"/>
                </a:lnTo>
                <a:lnTo>
                  <a:pt x="13" y="506"/>
                </a:lnTo>
                <a:lnTo>
                  <a:pt x="13" y="509"/>
                </a:lnTo>
                <a:lnTo>
                  <a:pt x="13" y="511"/>
                </a:lnTo>
                <a:lnTo>
                  <a:pt x="14" y="513"/>
                </a:lnTo>
                <a:lnTo>
                  <a:pt x="14" y="516"/>
                </a:lnTo>
                <a:lnTo>
                  <a:pt x="15" y="519"/>
                </a:lnTo>
                <a:lnTo>
                  <a:pt x="16" y="522"/>
                </a:lnTo>
                <a:lnTo>
                  <a:pt x="17" y="525"/>
                </a:lnTo>
                <a:lnTo>
                  <a:pt x="19" y="528"/>
                </a:lnTo>
                <a:lnTo>
                  <a:pt x="20" y="531"/>
                </a:lnTo>
                <a:lnTo>
                  <a:pt x="22" y="533"/>
                </a:lnTo>
                <a:lnTo>
                  <a:pt x="24" y="535"/>
                </a:lnTo>
                <a:lnTo>
                  <a:pt x="26" y="538"/>
                </a:lnTo>
                <a:lnTo>
                  <a:pt x="27" y="539"/>
                </a:lnTo>
                <a:lnTo>
                  <a:pt x="29" y="541"/>
                </a:lnTo>
                <a:lnTo>
                  <a:pt x="31" y="543"/>
                </a:lnTo>
                <a:lnTo>
                  <a:pt x="33" y="544"/>
                </a:lnTo>
                <a:lnTo>
                  <a:pt x="35" y="545"/>
                </a:lnTo>
                <a:lnTo>
                  <a:pt x="36" y="547"/>
                </a:lnTo>
                <a:lnTo>
                  <a:pt x="38" y="548"/>
                </a:lnTo>
                <a:lnTo>
                  <a:pt x="40" y="549"/>
                </a:lnTo>
                <a:lnTo>
                  <a:pt x="42" y="550"/>
                </a:lnTo>
                <a:lnTo>
                  <a:pt x="44" y="550"/>
                </a:lnTo>
                <a:lnTo>
                  <a:pt x="45" y="551"/>
                </a:lnTo>
                <a:lnTo>
                  <a:pt x="47" y="552"/>
                </a:lnTo>
                <a:lnTo>
                  <a:pt x="49" y="552"/>
                </a:lnTo>
                <a:lnTo>
                  <a:pt x="52" y="553"/>
                </a:lnTo>
                <a:lnTo>
                  <a:pt x="54" y="554"/>
                </a:lnTo>
                <a:lnTo>
                  <a:pt x="56" y="554"/>
                </a:lnTo>
                <a:lnTo>
                  <a:pt x="57" y="554"/>
                </a:lnTo>
                <a:lnTo>
                  <a:pt x="59" y="554"/>
                </a:lnTo>
                <a:lnTo>
                  <a:pt x="61" y="554"/>
                </a:lnTo>
                <a:lnTo>
                  <a:pt x="63" y="554"/>
                </a:lnTo>
                <a:lnTo>
                  <a:pt x="64" y="554"/>
                </a:lnTo>
                <a:lnTo>
                  <a:pt x="66" y="554"/>
                </a:lnTo>
                <a:lnTo>
                  <a:pt x="68" y="554"/>
                </a:lnTo>
                <a:lnTo>
                  <a:pt x="70" y="554"/>
                </a:lnTo>
                <a:lnTo>
                  <a:pt x="71" y="554"/>
                </a:lnTo>
                <a:lnTo>
                  <a:pt x="73" y="554"/>
                </a:lnTo>
                <a:lnTo>
                  <a:pt x="75" y="554"/>
                </a:lnTo>
                <a:lnTo>
                  <a:pt x="77" y="554"/>
                </a:lnTo>
                <a:lnTo>
                  <a:pt x="78" y="554"/>
                </a:lnTo>
                <a:lnTo>
                  <a:pt x="80" y="554"/>
                </a:lnTo>
                <a:lnTo>
                  <a:pt x="82" y="554"/>
                </a:lnTo>
                <a:lnTo>
                  <a:pt x="84" y="554"/>
                </a:lnTo>
                <a:lnTo>
                  <a:pt x="85" y="554"/>
                </a:lnTo>
                <a:lnTo>
                  <a:pt x="87" y="554"/>
                </a:lnTo>
                <a:lnTo>
                  <a:pt x="89" y="554"/>
                </a:lnTo>
                <a:lnTo>
                  <a:pt x="91" y="554"/>
                </a:lnTo>
                <a:lnTo>
                  <a:pt x="92" y="554"/>
                </a:lnTo>
                <a:lnTo>
                  <a:pt x="94" y="554"/>
                </a:lnTo>
                <a:lnTo>
                  <a:pt x="96" y="554"/>
                </a:lnTo>
                <a:lnTo>
                  <a:pt x="98" y="554"/>
                </a:lnTo>
                <a:lnTo>
                  <a:pt x="99" y="554"/>
                </a:lnTo>
                <a:lnTo>
                  <a:pt x="101" y="554"/>
                </a:lnTo>
                <a:lnTo>
                  <a:pt x="103" y="554"/>
                </a:lnTo>
                <a:lnTo>
                  <a:pt x="105" y="554"/>
                </a:lnTo>
                <a:lnTo>
                  <a:pt x="106" y="554"/>
                </a:lnTo>
                <a:lnTo>
                  <a:pt x="108" y="554"/>
                </a:lnTo>
                <a:lnTo>
                  <a:pt x="110" y="554"/>
                </a:lnTo>
                <a:lnTo>
                  <a:pt x="112" y="554"/>
                </a:lnTo>
                <a:lnTo>
                  <a:pt x="114" y="554"/>
                </a:lnTo>
                <a:lnTo>
                  <a:pt x="115" y="554"/>
                </a:lnTo>
                <a:lnTo>
                  <a:pt x="117" y="554"/>
                </a:lnTo>
                <a:lnTo>
                  <a:pt x="119" y="554"/>
                </a:lnTo>
                <a:lnTo>
                  <a:pt x="121" y="554"/>
                </a:lnTo>
                <a:lnTo>
                  <a:pt x="122" y="554"/>
                </a:lnTo>
                <a:lnTo>
                  <a:pt x="124" y="554"/>
                </a:lnTo>
                <a:lnTo>
                  <a:pt x="126" y="554"/>
                </a:lnTo>
                <a:lnTo>
                  <a:pt x="128" y="554"/>
                </a:lnTo>
                <a:lnTo>
                  <a:pt x="129" y="554"/>
                </a:lnTo>
                <a:lnTo>
                  <a:pt x="131" y="554"/>
                </a:lnTo>
                <a:lnTo>
                  <a:pt x="133" y="554"/>
                </a:lnTo>
                <a:lnTo>
                  <a:pt x="135" y="554"/>
                </a:lnTo>
                <a:lnTo>
                  <a:pt x="136" y="554"/>
                </a:lnTo>
                <a:lnTo>
                  <a:pt x="138" y="554"/>
                </a:lnTo>
                <a:lnTo>
                  <a:pt x="140" y="554"/>
                </a:lnTo>
                <a:lnTo>
                  <a:pt x="142" y="554"/>
                </a:lnTo>
                <a:lnTo>
                  <a:pt x="143" y="554"/>
                </a:lnTo>
                <a:lnTo>
                  <a:pt x="145" y="554"/>
                </a:lnTo>
                <a:lnTo>
                  <a:pt x="147" y="554"/>
                </a:lnTo>
                <a:lnTo>
                  <a:pt x="149" y="554"/>
                </a:lnTo>
                <a:lnTo>
                  <a:pt x="151" y="554"/>
                </a:lnTo>
                <a:lnTo>
                  <a:pt x="152" y="554"/>
                </a:lnTo>
                <a:lnTo>
                  <a:pt x="154" y="554"/>
                </a:lnTo>
                <a:lnTo>
                  <a:pt x="156" y="554"/>
                </a:lnTo>
                <a:lnTo>
                  <a:pt x="158" y="554"/>
                </a:lnTo>
                <a:lnTo>
                  <a:pt x="159" y="554"/>
                </a:lnTo>
                <a:lnTo>
                  <a:pt x="161" y="554"/>
                </a:lnTo>
                <a:lnTo>
                  <a:pt x="163" y="554"/>
                </a:lnTo>
                <a:lnTo>
                  <a:pt x="165" y="554"/>
                </a:lnTo>
                <a:lnTo>
                  <a:pt x="166" y="554"/>
                </a:lnTo>
                <a:lnTo>
                  <a:pt x="168" y="554"/>
                </a:lnTo>
                <a:lnTo>
                  <a:pt x="170" y="554"/>
                </a:lnTo>
                <a:lnTo>
                  <a:pt x="172" y="554"/>
                </a:lnTo>
                <a:lnTo>
                  <a:pt x="173" y="554"/>
                </a:lnTo>
                <a:lnTo>
                  <a:pt x="175" y="554"/>
                </a:lnTo>
                <a:lnTo>
                  <a:pt x="177" y="554"/>
                </a:lnTo>
                <a:lnTo>
                  <a:pt x="179" y="554"/>
                </a:lnTo>
                <a:lnTo>
                  <a:pt x="180" y="554"/>
                </a:lnTo>
                <a:lnTo>
                  <a:pt x="182" y="554"/>
                </a:lnTo>
                <a:lnTo>
                  <a:pt x="184" y="554"/>
                </a:lnTo>
                <a:lnTo>
                  <a:pt x="186" y="554"/>
                </a:lnTo>
                <a:lnTo>
                  <a:pt x="187" y="554"/>
                </a:lnTo>
                <a:lnTo>
                  <a:pt x="189" y="554"/>
                </a:lnTo>
                <a:lnTo>
                  <a:pt x="191" y="554"/>
                </a:lnTo>
                <a:lnTo>
                  <a:pt x="193" y="554"/>
                </a:lnTo>
                <a:lnTo>
                  <a:pt x="194" y="554"/>
                </a:lnTo>
                <a:lnTo>
                  <a:pt x="196" y="554"/>
                </a:lnTo>
                <a:lnTo>
                  <a:pt x="198" y="554"/>
                </a:lnTo>
                <a:lnTo>
                  <a:pt x="200" y="554"/>
                </a:lnTo>
                <a:lnTo>
                  <a:pt x="201" y="554"/>
                </a:lnTo>
                <a:lnTo>
                  <a:pt x="203" y="554"/>
                </a:lnTo>
                <a:lnTo>
                  <a:pt x="205" y="554"/>
                </a:lnTo>
                <a:lnTo>
                  <a:pt x="207" y="554"/>
                </a:lnTo>
                <a:lnTo>
                  <a:pt x="208" y="554"/>
                </a:lnTo>
                <a:lnTo>
                  <a:pt x="210" y="554"/>
                </a:lnTo>
                <a:lnTo>
                  <a:pt x="212" y="554"/>
                </a:lnTo>
                <a:lnTo>
                  <a:pt x="214" y="554"/>
                </a:lnTo>
                <a:lnTo>
                  <a:pt x="215" y="554"/>
                </a:lnTo>
                <a:lnTo>
                  <a:pt x="217" y="554"/>
                </a:lnTo>
                <a:lnTo>
                  <a:pt x="219" y="554"/>
                </a:lnTo>
                <a:lnTo>
                  <a:pt x="221" y="554"/>
                </a:lnTo>
                <a:lnTo>
                  <a:pt x="222" y="554"/>
                </a:lnTo>
                <a:lnTo>
                  <a:pt x="224" y="554"/>
                </a:lnTo>
                <a:lnTo>
                  <a:pt x="226" y="554"/>
                </a:lnTo>
                <a:lnTo>
                  <a:pt x="228" y="554"/>
                </a:lnTo>
                <a:lnTo>
                  <a:pt x="229" y="554"/>
                </a:lnTo>
                <a:lnTo>
                  <a:pt x="231" y="554"/>
                </a:lnTo>
                <a:lnTo>
                  <a:pt x="233" y="554"/>
                </a:lnTo>
                <a:lnTo>
                  <a:pt x="235" y="554"/>
                </a:lnTo>
                <a:lnTo>
                  <a:pt x="236" y="554"/>
                </a:lnTo>
                <a:lnTo>
                  <a:pt x="238" y="554"/>
                </a:lnTo>
                <a:lnTo>
                  <a:pt x="240" y="554"/>
                </a:lnTo>
                <a:lnTo>
                  <a:pt x="242" y="554"/>
                </a:lnTo>
                <a:lnTo>
                  <a:pt x="244" y="554"/>
                </a:lnTo>
                <a:lnTo>
                  <a:pt x="245" y="554"/>
                </a:lnTo>
                <a:lnTo>
                  <a:pt x="247" y="554"/>
                </a:lnTo>
                <a:lnTo>
                  <a:pt x="249" y="554"/>
                </a:lnTo>
                <a:lnTo>
                  <a:pt x="251" y="554"/>
                </a:lnTo>
                <a:lnTo>
                  <a:pt x="252" y="554"/>
                </a:lnTo>
                <a:lnTo>
                  <a:pt x="254" y="554"/>
                </a:lnTo>
                <a:lnTo>
                  <a:pt x="256" y="554"/>
                </a:lnTo>
                <a:lnTo>
                  <a:pt x="258" y="554"/>
                </a:lnTo>
                <a:lnTo>
                  <a:pt x="259" y="554"/>
                </a:lnTo>
                <a:lnTo>
                  <a:pt x="261" y="554"/>
                </a:lnTo>
                <a:lnTo>
                  <a:pt x="263" y="554"/>
                </a:lnTo>
                <a:lnTo>
                  <a:pt x="265" y="554"/>
                </a:lnTo>
                <a:lnTo>
                  <a:pt x="266" y="554"/>
                </a:lnTo>
                <a:lnTo>
                  <a:pt x="268" y="554"/>
                </a:lnTo>
                <a:lnTo>
                  <a:pt x="270" y="554"/>
                </a:lnTo>
                <a:lnTo>
                  <a:pt x="272" y="554"/>
                </a:lnTo>
                <a:lnTo>
                  <a:pt x="273" y="554"/>
                </a:lnTo>
                <a:lnTo>
                  <a:pt x="275" y="554"/>
                </a:lnTo>
                <a:lnTo>
                  <a:pt x="277" y="554"/>
                </a:lnTo>
                <a:lnTo>
                  <a:pt x="279" y="554"/>
                </a:lnTo>
                <a:lnTo>
                  <a:pt x="280" y="554"/>
                </a:lnTo>
                <a:lnTo>
                  <a:pt x="282" y="554"/>
                </a:lnTo>
                <a:lnTo>
                  <a:pt x="284" y="554"/>
                </a:lnTo>
                <a:lnTo>
                  <a:pt x="286" y="554"/>
                </a:lnTo>
                <a:lnTo>
                  <a:pt x="288" y="554"/>
                </a:lnTo>
                <a:lnTo>
                  <a:pt x="289" y="554"/>
                </a:lnTo>
                <a:lnTo>
                  <a:pt x="291" y="554"/>
                </a:lnTo>
                <a:lnTo>
                  <a:pt x="293" y="554"/>
                </a:lnTo>
                <a:lnTo>
                  <a:pt x="295" y="554"/>
                </a:lnTo>
                <a:lnTo>
                  <a:pt x="296" y="554"/>
                </a:lnTo>
                <a:lnTo>
                  <a:pt x="298" y="554"/>
                </a:lnTo>
                <a:lnTo>
                  <a:pt x="300" y="554"/>
                </a:lnTo>
                <a:lnTo>
                  <a:pt x="302" y="554"/>
                </a:lnTo>
                <a:lnTo>
                  <a:pt x="303" y="554"/>
                </a:lnTo>
                <a:lnTo>
                  <a:pt x="305" y="554"/>
                </a:lnTo>
                <a:lnTo>
                  <a:pt x="307" y="554"/>
                </a:lnTo>
                <a:lnTo>
                  <a:pt x="309" y="554"/>
                </a:lnTo>
                <a:lnTo>
                  <a:pt x="310" y="554"/>
                </a:lnTo>
                <a:lnTo>
                  <a:pt x="312" y="554"/>
                </a:lnTo>
                <a:lnTo>
                  <a:pt x="314" y="554"/>
                </a:lnTo>
                <a:lnTo>
                  <a:pt x="316" y="554"/>
                </a:lnTo>
                <a:lnTo>
                  <a:pt x="317" y="554"/>
                </a:lnTo>
                <a:lnTo>
                  <a:pt x="319" y="554"/>
                </a:lnTo>
                <a:lnTo>
                  <a:pt x="321" y="554"/>
                </a:lnTo>
                <a:lnTo>
                  <a:pt x="323" y="554"/>
                </a:lnTo>
                <a:lnTo>
                  <a:pt x="324" y="554"/>
                </a:lnTo>
                <a:lnTo>
                  <a:pt x="326" y="554"/>
                </a:lnTo>
                <a:lnTo>
                  <a:pt x="328" y="554"/>
                </a:lnTo>
                <a:lnTo>
                  <a:pt x="330" y="554"/>
                </a:lnTo>
                <a:lnTo>
                  <a:pt x="331" y="554"/>
                </a:lnTo>
                <a:lnTo>
                  <a:pt x="333" y="554"/>
                </a:lnTo>
                <a:lnTo>
                  <a:pt x="335" y="554"/>
                </a:lnTo>
                <a:lnTo>
                  <a:pt x="337" y="554"/>
                </a:lnTo>
                <a:lnTo>
                  <a:pt x="338" y="554"/>
                </a:lnTo>
                <a:lnTo>
                  <a:pt x="340" y="554"/>
                </a:lnTo>
                <a:lnTo>
                  <a:pt x="342" y="554"/>
                </a:lnTo>
                <a:lnTo>
                  <a:pt x="344" y="554"/>
                </a:lnTo>
                <a:lnTo>
                  <a:pt x="345" y="554"/>
                </a:lnTo>
                <a:lnTo>
                  <a:pt x="347" y="554"/>
                </a:lnTo>
                <a:lnTo>
                  <a:pt x="349" y="554"/>
                </a:lnTo>
                <a:lnTo>
                  <a:pt x="351" y="554"/>
                </a:lnTo>
                <a:lnTo>
                  <a:pt x="352" y="554"/>
                </a:lnTo>
                <a:lnTo>
                  <a:pt x="354" y="554"/>
                </a:lnTo>
                <a:lnTo>
                  <a:pt x="356" y="554"/>
                </a:lnTo>
                <a:lnTo>
                  <a:pt x="358" y="554"/>
                </a:lnTo>
                <a:lnTo>
                  <a:pt x="359" y="554"/>
                </a:lnTo>
                <a:lnTo>
                  <a:pt x="361" y="554"/>
                </a:lnTo>
                <a:lnTo>
                  <a:pt x="363" y="554"/>
                </a:lnTo>
                <a:lnTo>
                  <a:pt x="365" y="554"/>
                </a:lnTo>
                <a:lnTo>
                  <a:pt x="366" y="554"/>
                </a:lnTo>
                <a:lnTo>
                  <a:pt x="368" y="554"/>
                </a:lnTo>
                <a:lnTo>
                  <a:pt x="370" y="554"/>
                </a:lnTo>
                <a:lnTo>
                  <a:pt x="372" y="554"/>
                </a:lnTo>
                <a:lnTo>
                  <a:pt x="373" y="554"/>
                </a:lnTo>
                <a:lnTo>
                  <a:pt x="375" y="554"/>
                </a:lnTo>
                <a:lnTo>
                  <a:pt x="377" y="554"/>
                </a:lnTo>
                <a:lnTo>
                  <a:pt x="379" y="554"/>
                </a:lnTo>
                <a:lnTo>
                  <a:pt x="381" y="554"/>
                </a:lnTo>
                <a:lnTo>
                  <a:pt x="382" y="554"/>
                </a:lnTo>
                <a:lnTo>
                  <a:pt x="384" y="554"/>
                </a:lnTo>
                <a:lnTo>
                  <a:pt x="386" y="554"/>
                </a:lnTo>
                <a:lnTo>
                  <a:pt x="388" y="554"/>
                </a:lnTo>
                <a:lnTo>
                  <a:pt x="389" y="554"/>
                </a:lnTo>
                <a:lnTo>
                  <a:pt x="391" y="554"/>
                </a:lnTo>
                <a:lnTo>
                  <a:pt x="393" y="554"/>
                </a:lnTo>
                <a:lnTo>
                  <a:pt x="395" y="554"/>
                </a:lnTo>
                <a:lnTo>
                  <a:pt x="396" y="554"/>
                </a:lnTo>
                <a:lnTo>
                  <a:pt x="398" y="554"/>
                </a:lnTo>
                <a:lnTo>
                  <a:pt x="400" y="554"/>
                </a:lnTo>
                <a:lnTo>
                  <a:pt x="402" y="554"/>
                </a:lnTo>
                <a:lnTo>
                  <a:pt x="403" y="554"/>
                </a:lnTo>
                <a:lnTo>
                  <a:pt x="405" y="554"/>
                </a:lnTo>
                <a:lnTo>
                  <a:pt x="407" y="554"/>
                </a:lnTo>
                <a:lnTo>
                  <a:pt x="409" y="554"/>
                </a:lnTo>
                <a:lnTo>
                  <a:pt x="410" y="554"/>
                </a:lnTo>
                <a:lnTo>
                  <a:pt x="412" y="554"/>
                </a:lnTo>
                <a:lnTo>
                  <a:pt x="414" y="554"/>
                </a:lnTo>
                <a:lnTo>
                  <a:pt x="416" y="554"/>
                </a:lnTo>
                <a:lnTo>
                  <a:pt x="417" y="554"/>
                </a:lnTo>
                <a:lnTo>
                  <a:pt x="419" y="554"/>
                </a:lnTo>
                <a:lnTo>
                  <a:pt x="421" y="554"/>
                </a:lnTo>
                <a:lnTo>
                  <a:pt x="423" y="554"/>
                </a:lnTo>
                <a:lnTo>
                  <a:pt x="425" y="554"/>
                </a:lnTo>
                <a:lnTo>
                  <a:pt x="426" y="554"/>
                </a:lnTo>
                <a:lnTo>
                  <a:pt x="428" y="554"/>
                </a:lnTo>
                <a:lnTo>
                  <a:pt x="430" y="554"/>
                </a:lnTo>
                <a:lnTo>
                  <a:pt x="432" y="554"/>
                </a:lnTo>
                <a:lnTo>
                  <a:pt x="433" y="554"/>
                </a:lnTo>
                <a:lnTo>
                  <a:pt x="435" y="554"/>
                </a:lnTo>
                <a:lnTo>
                  <a:pt x="437" y="554"/>
                </a:lnTo>
                <a:lnTo>
                  <a:pt x="439" y="554"/>
                </a:lnTo>
                <a:lnTo>
                  <a:pt x="440" y="554"/>
                </a:lnTo>
                <a:lnTo>
                  <a:pt x="442" y="554"/>
                </a:lnTo>
                <a:lnTo>
                  <a:pt x="444" y="554"/>
                </a:lnTo>
                <a:lnTo>
                  <a:pt x="446" y="554"/>
                </a:lnTo>
                <a:lnTo>
                  <a:pt x="447" y="554"/>
                </a:lnTo>
                <a:lnTo>
                  <a:pt x="449" y="554"/>
                </a:lnTo>
                <a:lnTo>
                  <a:pt x="451" y="554"/>
                </a:lnTo>
                <a:lnTo>
                  <a:pt x="453" y="554"/>
                </a:lnTo>
                <a:lnTo>
                  <a:pt x="454" y="554"/>
                </a:lnTo>
                <a:lnTo>
                  <a:pt x="456" y="554"/>
                </a:lnTo>
                <a:lnTo>
                  <a:pt x="458" y="554"/>
                </a:lnTo>
                <a:lnTo>
                  <a:pt x="460" y="554"/>
                </a:lnTo>
                <a:lnTo>
                  <a:pt x="461" y="554"/>
                </a:lnTo>
                <a:lnTo>
                  <a:pt x="463" y="554"/>
                </a:lnTo>
                <a:lnTo>
                  <a:pt x="465" y="554"/>
                </a:lnTo>
                <a:lnTo>
                  <a:pt x="467" y="554"/>
                </a:lnTo>
                <a:lnTo>
                  <a:pt x="468" y="554"/>
                </a:lnTo>
                <a:lnTo>
                  <a:pt x="470" y="554"/>
                </a:lnTo>
                <a:lnTo>
                  <a:pt x="472" y="554"/>
                </a:lnTo>
                <a:lnTo>
                  <a:pt x="474" y="554"/>
                </a:lnTo>
                <a:lnTo>
                  <a:pt x="475" y="554"/>
                </a:lnTo>
                <a:lnTo>
                  <a:pt x="477" y="554"/>
                </a:lnTo>
                <a:lnTo>
                  <a:pt x="479" y="554"/>
                </a:lnTo>
                <a:lnTo>
                  <a:pt x="481" y="554"/>
                </a:lnTo>
                <a:lnTo>
                  <a:pt x="482" y="554"/>
                </a:lnTo>
                <a:lnTo>
                  <a:pt x="484" y="554"/>
                </a:lnTo>
                <a:lnTo>
                  <a:pt x="486" y="554"/>
                </a:lnTo>
                <a:lnTo>
                  <a:pt x="488" y="554"/>
                </a:lnTo>
                <a:lnTo>
                  <a:pt x="489" y="554"/>
                </a:lnTo>
                <a:lnTo>
                  <a:pt x="491" y="554"/>
                </a:lnTo>
                <a:lnTo>
                  <a:pt x="493" y="554"/>
                </a:lnTo>
                <a:lnTo>
                  <a:pt x="495" y="554"/>
                </a:lnTo>
                <a:lnTo>
                  <a:pt x="496" y="554"/>
                </a:lnTo>
                <a:lnTo>
                  <a:pt x="498" y="554"/>
                </a:lnTo>
                <a:lnTo>
                  <a:pt x="500" y="554"/>
                </a:lnTo>
                <a:lnTo>
                  <a:pt x="502" y="554"/>
                </a:lnTo>
                <a:lnTo>
                  <a:pt x="503" y="554"/>
                </a:lnTo>
                <a:lnTo>
                  <a:pt x="505" y="554"/>
                </a:lnTo>
                <a:lnTo>
                  <a:pt x="507" y="554"/>
                </a:lnTo>
                <a:lnTo>
                  <a:pt x="509" y="554"/>
                </a:lnTo>
                <a:lnTo>
                  <a:pt x="510" y="554"/>
                </a:lnTo>
                <a:lnTo>
                  <a:pt x="512" y="554"/>
                </a:lnTo>
                <a:lnTo>
                  <a:pt x="514" y="554"/>
                </a:lnTo>
                <a:lnTo>
                  <a:pt x="516" y="554"/>
                </a:lnTo>
                <a:lnTo>
                  <a:pt x="518" y="554"/>
                </a:lnTo>
                <a:lnTo>
                  <a:pt x="519" y="554"/>
                </a:lnTo>
                <a:lnTo>
                  <a:pt x="521" y="554"/>
                </a:lnTo>
                <a:lnTo>
                  <a:pt x="523" y="554"/>
                </a:lnTo>
                <a:lnTo>
                  <a:pt x="525" y="554"/>
                </a:lnTo>
                <a:lnTo>
                  <a:pt x="526" y="554"/>
                </a:lnTo>
                <a:lnTo>
                  <a:pt x="528" y="554"/>
                </a:lnTo>
                <a:lnTo>
                  <a:pt x="530" y="554"/>
                </a:lnTo>
                <a:lnTo>
                  <a:pt x="532" y="554"/>
                </a:lnTo>
                <a:lnTo>
                  <a:pt x="533" y="554"/>
                </a:lnTo>
                <a:lnTo>
                  <a:pt x="535" y="554"/>
                </a:lnTo>
                <a:lnTo>
                  <a:pt x="537" y="554"/>
                </a:lnTo>
                <a:lnTo>
                  <a:pt x="539" y="554"/>
                </a:lnTo>
                <a:lnTo>
                  <a:pt x="540" y="554"/>
                </a:lnTo>
                <a:lnTo>
                  <a:pt x="542" y="554"/>
                </a:lnTo>
                <a:lnTo>
                  <a:pt x="544" y="554"/>
                </a:lnTo>
                <a:lnTo>
                  <a:pt x="546" y="554"/>
                </a:lnTo>
                <a:lnTo>
                  <a:pt x="547" y="554"/>
                </a:lnTo>
                <a:lnTo>
                  <a:pt x="549" y="554"/>
                </a:lnTo>
                <a:lnTo>
                  <a:pt x="551" y="554"/>
                </a:lnTo>
                <a:lnTo>
                  <a:pt x="553" y="554"/>
                </a:lnTo>
                <a:lnTo>
                  <a:pt x="554" y="554"/>
                </a:lnTo>
                <a:lnTo>
                  <a:pt x="556" y="554"/>
                </a:lnTo>
                <a:lnTo>
                  <a:pt x="558" y="554"/>
                </a:lnTo>
                <a:lnTo>
                  <a:pt x="560" y="554"/>
                </a:lnTo>
                <a:lnTo>
                  <a:pt x="562" y="554"/>
                </a:lnTo>
                <a:lnTo>
                  <a:pt x="563" y="554"/>
                </a:lnTo>
                <a:lnTo>
                  <a:pt x="565" y="554"/>
                </a:lnTo>
                <a:lnTo>
                  <a:pt x="567" y="554"/>
                </a:lnTo>
                <a:lnTo>
                  <a:pt x="569" y="554"/>
                </a:lnTo>
                <a:lnTo>
                  <a:pt x="570" y="554"/>
                </a:lnTo>
                <a:lnTo>
                  <a:pt x="572" y="554"/>
                </a:lnTo>
                <a:lnTo>
                  <a:pt x="574" y="554"/>
                </a:lnTo>
                <a:lnTo>
                  <a:pt x="576" y="554"/>
                </a:lnTo>
                <a:lnTo>
                  <a:pt x="578" y="554"/>
                </a:lnTo>
                <a:lnTo>
                  <a:pt x="580" y="554"/>
                </a:lnTo>
                <a:lnTo>
                  <a:pt x="583" y="553"/>
                </a:lnTo>
                <a:lnTo>
                  <a:pt x="587" y="552"/>
                </a:lnTo>
                <a:lnTo>
                  <a:pt x="590" y="552"/>
                </a:lnTo>
                <a:lnTo>
                  <a:pt x="593" y="550"/>
                </a:lnTo>
                <a:lnTo>
                  <a:pt x="595" y="549"/>
                </a:lnTo>
                <a:lnTo>
                  <a:pt x="598" y="548"/>
                </a:lnTo>
                <a:lnTo>
                  <a:pt x="600" y="547"/>
                </a:lnTo>
                <a:lnTo>
                  <a:pt x="602" y="545"/>
                </a:lnTo>
                <a:lnTo>
                  <a:pt x="604" y="544"/>
                </a:lnTo>
                <a:lnTo>
                  <a:pt x="606" y="542"/>
                </a:lnTo>
                <a:lnTo>
                  <a:pt x="608" y="541"/>
                </a:lnTo>
                <a:lnTo>
                  <a:pt x="610" y="539"/>
                </a:lnTo>
                <a:lnTo>
                  <a:pt x="611" y="537"/>
                </a:lnTo>
                <a:lnTo>
                  <a:pt x="613" y="535"/>
                </a:lnTo>
                <a:lnTo>
                  <a:pt x="614" y="534"/>
                </a:lnTo>
                <a:lnTo>
                  <a:pt x="615" y="532"/>
                </a:lnTo>
                <a:lnTo>
                  <a:pt x="617" y="530"/>
                </a:lnTo>
                <a:lnTo>
                  <a:pt x="618" y="528"/>
                </a:lnTo>
                <a:lnTo>
                  <a:pt x="619" y="526"/>
                </a:lnTo>
                <a:lnTo>
                  <a:pt x="619" y="525"/>
                </a:lnTo>
                <a:lnTo>
                  <a:pt x="620" y="523"/>
                </a:lnTo>
                <a:lnTo>
                  <a:pt x="621" y="520"/>
                </a:lnTo>
                <a:lnTo>
                  <a:pt x="622" y="518"/>
                </a:lnTo>
                <a:lnTo>
                  <a:pt x="622" y="516"/>
                </a:lnTo>
                <a:lnTo>
                  <a:pt x="623" y="514"/>
                </a:lnTo>
                <a:lnTo>
                  <a:pt x="623" y="512"/>
                </a:lnTo>
                <a:lnTo>
                  <a:pt x="623" y="510"/>
                </a:lnTo>
                <a:lnTo>
                  <a:pt x="623" y="508"/>
                </a:lnTo>
                <a:lnTo>
                  <a:pt x="623" y="507"/>
                </a:lnTo>
                <a:lnTo>
                  <a:pt x="623" y="505"/>
                </a:lnTo>
                <a:lnTo>
                  <a:pt x="623" y="503"/>
                </a:lnTo>
                <a:lnTo>
                  <a:pt x="623" y="501"/>
                </a:lnTo>
                <a:lnTo>
                  <a:pt x="623" y="500"/>
                </a:lnTo>
                <a:lnTo>
                  <a:pt x="622" y="498"/>
                </a:lnTo>
                <a:lnTo>
                  <a:pt x="622" y="496"/>
                </a:lnTo>
                <a:lnTo>
                  <a:pt x="621" y="494"/>
                </a:lnTo>
                <a:lnTo>
                  <a:pt x="621" y="492"/>
                </a:lnTo>
                <a:lnTo>
                  <a:pt x="620" y="490"/>
                </a:lnTo>
                <a:lnTo>
                  <a:pt x="619" y="489"/>
                </a:lnTo>
                <a:lnTo>
                  <a:pt x="618" y="487"/>
                </a:lnTo>
                <a:lnTo>
                  <a:pt x="617" y="485"/>
                </a:lnTo>
                <a:lnTo>
                  <a:pt x="616" y="483"/>
                </a:lnTo>
                <a:lnTo>
                  <a:pt x="616" y="482"/>
                </a:lnTo>
                <a:lnTo>
                  <a:pt x="615" y="480"/>
                </a:lnTo>
                <a:lnTo>
                  <a:pt x="614" y="478"/>
                </a:lnTo>
                <a:lnTo>
                  <a:pt x="612" y="476"/>
                </a:lnTo>
                <a:lnTo>
                  <a:pt x="611" y="474"/>
                </a:lnTo>
                <a:lnTo>
                  <a:pt x="610" y="472"/>
                </a:lnTo>
                <a:lnTo>
                  <a:pt x="609" y="470"/>
                </a:lnTo>
                <a:lnTo>
                  <a:pt x="608" y="468"/>
                </a:lnTo>
                <a:lnTo>
                  <a:pt x="606" y="466"/>
                </a:lnTo>
                <a:lnTo>
                  <a:pt x="605" y="464"/>
                </a:lnTo>
                <a:lnTo>
                  <a:pt x="604" y="461"/>
                </a:lnTo>
                <a:lnTo>
                  <a:pt x="602" y="459"/>
                </a:lnTo>
                <a:lnTo>
                  <a:pt x="601" y="456"/>
                </a:lnTo>
                <a:lnTo>
                  <a:pt x="599" y="454"/>
                </a:lnTo>
                <a:lnTo>
                  <a:pt x="598" y="452"/>
                </a:lnTo>
                <a:lnTo>
                  <a:pt x="597" y="450"/>
                </a:lnTo>
                <a:lnTo>
                  <a:pt x="595" y="447"/>
                </a:lnTo>
                <a:lnTo>
                  <a:pt x="594" y="445"/>
                </a:lnTo>
                <a:lnTo>
                  <a:pt x="592" y="442"/>
                </a:lnTo>
                <a:lnTo>
                  <a:pt x="591" y="440"/>
                </a:lnTo>
                <a:lnTo>
                  <a:pt x="590" y="438"/>
                </a:lnTo>
                <a:lnTo>
                  <a:pt x="589" y="436"/>
                </a:lnTo>
                <a:lnTo>
                  <a:pt x="587" y="433"/>
                </a:lnTo>
                <a:lnTo>
                  <a:pt x="586" y="430"/>
                </a:lnTo>
                <a:lnTo>
                  <a:pt x="584" y="428"/>
                </a:lnTo>
                <a:lnTo>
                  <a:pt x="583" y="426"/>
                </a:lnTo>
                <a:lnTo>
                  <a:pt x="582" y="424"/>
                </a:lnTo>
                <a:lnTo>
                  <a:pt x="581" y="422"/>
                </a:lnTo>
                <a:lnTo>
                  <a:pt x="579" y="420"/>
                </a:lnTo>
                <a:lnTo>
                  <a:pt x="578" y="417"/>
                </a:lnTo>
                <a:lnTo>
                  <a:pt x="577" y="415"/>
                </a:lnTo>
                <a:lnTo>
                  <a:pt x="576" y="413"/>
                </a:lnTo>
                <a:lnTo>
                  <a:pt x="575" y="412"/>
                </a:lnTo>
                <a:lnTo>
                  <a:pt x="574" y="410"/>
                </a:lnTo>
                <a:lnTo>
                  <a:pt x="573" y="408"/>
                </a:lnTo>
                <a:lnTo>
                  <a:pt x="571" y="405"/>
                </a:lnTo>
                <a:lnTo>
                  <a:pt x="570" y="403"/>
                </a:lnTo>
                <a:lnTo>
                  <a:pt x="569" y="401"/>
                </a:lnTo>
                <a:lnTo>
                  <a:pt x="568" y="399"/>
                </a:lnTo>
                <a:lnTo>
                  <a:pt x="566" y="397"/>
                </a:lnTo>
                <a:lnTo>
                  <a:pt x="565" y="395"/>
                </a:lnTo>
                <a:lnTo>
                  <a:pt x="563" y="392"/>
                </a:lnTo>
                <a:lnTo>
                  <a:pt x="562" y="389"/>
                </a:lnTo>
                <a:lnTo>
                  <a:pt x="561" y="387"/>
                </a:lnTo>
                <a:lnTo>
                  <a:pt x="559" y="385"/>
                </a:lnTo>
                <a:lnTo>
                  <a:pt x="558" y="383"/>
                </a:lnTo>
                <a:lnTo>
                  <a:pt x="557" y="380"/>
                </a:lnTo>
                <a:lnTo>
                  <a:pt x="555" y="378"/>
                </a:lnTo>
                <a:lnTo>
                  <a:pt x="554" y="375"/>
                </a:lnTo>
                <a:lnTo>
                  <a:pt x="553" y="373"/>
                </a:lnTo>
                <a:lnTo>
                  <a:pt x="551" y="371"/>
                </a:lnTo>
                <a:lnTo>
                  <a:pt x="550" y="369"/>
                </a:lnTo>
                <a:lnTo>
                  <a:pt x="549" y="366"/>
                </a:lnTo>
                <a:lnTo>
                  <a:pt x="547" y="364"/>
                </a:lnTo>
                <a:lnTo>
                  <a:pt x="546" y="361"/>
                </a:lnTo>
                <a:lnTo>
                  <a:pt x="544" y="359"/>
                </a:lnTo>
                <a:lnTo>
                  <a:pt x="543" y="357"/>
                </a:lnTo>
                <a:lnTo>
                  <a:pt x="542" y="355"/>
                </a:lnTo>
                <a:lnTo>
                  <a:pt x="541" y="353"/>
                </a:lnTo>
                <a:lnTo>
                  <a:pt x="539" y="351"/>
                </a:lnTo>
                <a:lnTo>
                  <a:pt x="538" y="349"/>
                </a:lnTo>
                <a:lnTo>
                  <a:pt x="537" y="347"/>
                </a:lnTo>
                <a:lnTo>
                  <a:pt x="536" y="345"/>
                </a:lnTo>
                <a:lnTo>
                  <a:pt x="535" y="343"/>
                </a:lnTo>
                <a:lnTo>
                  <a:pt x="534" y="341"/>
                </a:lnTo>
                <a:lnTo>
                  <a:pt x="533" y="339"/>
                </a:lnTo>
                <a:lnTo>
                  <a:pt x="531" y="337"/>
                </a:lnTo>
                <a:lnTo>
                  <a:pt x="530" y="335"/>
                </a:lnTo>
                <a:lnTo>
                  <a:pt x="529" y="333"/>
                </a:lnTo>
                <a:lnTo>
                  <a:pt x="528" y="330"/>
                </a:lnTo>
                <a:lnTo>
                  <a:pt x="526" y="328"/>
                </a:lnTo>
                <a:lnTo>
                  <a:pt x="525" y="325"/>
                </a:lnTo>
                <a:lnTo>
                  <a:pt x="523" y="323"/>
                </a:lnTo>
                <a:lnTo>
                  <a:pt x="522" y="320"/>
                </a:lnTo>
                <a:lnTo>
                  <a:pt x="521" y="318"/>
                </a:lnTo>
                <a:lnTo>
                  <a:pt x="520" y="316"/>
                </a:lnTo>
                <a:lnTo>
                  <a:pt x="518" y="314"/>
                </a:lnTo>
                <a:lnTo>
                  <a:pt x="517" y="311"/>
                </a:lnTo>
                <a:lnTo>
                  <a:pt x="515" y="309"/>
                </a:lnTo>
                <a:lnTo>
                  <a:pt x="514" y="306"/>
                </a:lnTo>
                <a:lnTo>
                  <a:pt x="513" y="304"/>
                </a:lnTo>
                <a:lnTo>
                  <a:pt x="511" y="302"/>
                </a:lnTo>
                <a:lnTo>
                  <a:pt x="510" y="300"/>
                </a:lnTo>
                <a:lnTo>
                  <a:pt x="508" y="297"/>
                </a:lnTo>
                <a:lnTo>
                  <a:pt x="507" y="294"/>
                </a:lnTo>
                <a:lnTo>
                  <a:pt x="506" y="292"/>
                </a:lnTo>
                <a:lnTo>
                  <a:pt x="504" y="290"/>
                </a:lnTo>
                <a:lnTo>
                  <a:pt x="503" y="288"/>
                </a:lnTo>
                <a:lnTo>
                  <a:pt x="502" y="286"/>
                </a:lnTo>
                <a:lnTo>
                  <a:pt x="501" y="284"/>
                </a:lnTo>
                <a:lnTo>
                  <a:pt x="500" y="282"/>
                </a:lnTo>
                <a:lnTo>
                  <a:pt x="498" y="280"/>
                </a:lnTo>
                <a:lnTo>
                  <a:pt x="497" y="278"/>
                </a:lnTo>
                <a:lnTo>
                  <a:pt x="496" y="276"/>
                </a:lnTo>
                <a:lnTo>
                  <a:pt x="495" y="274"/>
                </a:lnTo>
                <a:lnTo>
                  <a:pt x="494" y="272"/>
                </a:lnTo>
                <a:lnTo>
                  <a:pt x="493" y="270"/>
                </a:lnTo>
                <a:lnTo>
                  <a:pt x="491" y="268"/>
                </a:lnTo>
                <a:lnTo>
                  <a:pt x="490" y="266"/>
                </a:lnTo>
                <a:lnTo>
                  <a:pt x="489" y="264"/>
                </a:lnTo>
                <a:lnTo>
                  <a:pt x="488" y="262"/>
                </a:lnTo>
                <a:lnTo>
                  <a:pt x="487" y="260"/>
                </a:lnTo>
                <a:lnTo>
                  <a:pt x="486" y="258"/>
                </a:lnTo>
                <a:lnTo>
                  <a:pt x="484" y="256"/>
                </a:lnTo>
                <a:lnTo>
                  <a:pt x="483" y="254"/>
                </a:lnTo>
                <a:lnTo>
                  <a:pt x="482" y="252"/>
                </a:lnTo>
                <a:lnTo>
                  <a:pt x="481" y="250"/>
                </a:lnTo>
                <a:lnTo>
                  <a:pt x="479" y="247"/>
                </a:lnTo>
                <a:lnTo>
                  <a:pt x="478" y="244"/>
                </a:lnTo>
                <a:lnTo>
                  <a:pt x="476" y="242"/>
                </a:lnTo>
                <a:lnTo>
                  <a:pt x="475" y="240"/>
                </a:lnTo>
                <a:lnTo>
                  <a:pt x="474" y="238"/>
                </a:lnTo>
                <a:lnTo>
                  <a:pt x="473" y="236"/>
                </a:lnTo>
                <a:lnTo>
                  <a:pt x="471" y="233"/>
                </a:lnTo>
                <a:lnTo>
                  <a:pt x="470" y="230"/>
                </a:lnTo>
                <a:lnTo>
                  <a:pt x="468" y="228"/>
                </a:lnTo>
                <a:lnTo>
                  <a:pt x="467" y="226"/>
                </a:lnTo>
                <a:lnTo>
                  <a:pt x="466" y="224"/>
                </a:lnTo>
                <a:lnTo>
                  <a:pt x="465" y="221"/>
                </a:lnTo>
                <a:lnTo>
                  <a:pt x="463" y="219"/>
                </a:lnTo>
                <a:lnTo>
                  <a:pt x="462" y="216"/>
                </a:lnTo>
                <a:lnTo>
                  <a:pt x="460" y="214"/>
                </a:lnTo>
                <a:lnTo>
                  <a:pt x="459" y="211"/>
                </a:lnTo>
                <a:lnTo>
                  <a:pt x="458" y="209"/>
                </a:lnTo>
                <a:lnTo>
                  <a:pt x="457" y="207"/>
                </a:lnTo>
                <a:lnTo>
                  <a:pt x="455" y="205"/>
                </a:lnTo>
                <a:lnTo>
                  <a:pt x="454" y="203"/>
                </a:lnTo>
                <a:lnTo>
                  <a:pt x="453" y="201"/>
                </a:lnTo>
                <a:lnTo>
                  <a:pt x="452" y="199"/>
                </a:lnTo>
                <a:lnTo>
                  <a:pt x="451" y="197"/>
                </a:lnTo>
                <a:lnTo>
                  <a:pt x="450" y="195"/>
                </a:lnTo>
                <a:lnTo>
                  <a:pt x="449" y="193"/>
                </a:lnTo>
                <a:lnTo>
                  <a:pt x="447" y="191"/>
                </a:lnTo>
                <a:lnTo>
                  <a:pt x="446" y="189"/>
                </a:lnTo>
                <a:lnTo>
                  <a:pt x="445" y="187"/>
                </a:lnTo>
                <a:lnTo>
                  <a:pt x="444" y="185"/>
                </a:lnTo>
                <a:lnTo>
                  <a:pt x="443" y="183"/>
                </a:lnTo>
                <a:lnTo>
                  <a:pt x="441" y="181"/>
                </a:lnTo>
                <a:lnTo>
                  <a:pt x="440" y="178"/>
                </a:lnTo>
                <a:lnTo>
                  <a:pt x="439" y="176"/>
                </a:lnTo>
                <a:lnTo>
                  <a:pt x="438" y="174"/>
                </a:lnTo>
                <a:lnTo>
                  <a:pt x="437" y="172"/>
                </a:lnTo>
                <a:lnTo>
                  <a:pt x="435" y="170"/>
                </a:lnTo>
                <a:lnTo>
                  <a:pt x="433" y="167"/>
                </a:lnTo>
                <a:lnTo>
                  <a:pt x="432" y="164"/>
                </a:lnTo>
                <a:lnTo>
                  <a:pt x="431" y="162"/>
                </a:lnTo>
                <a:lnTo>
                  <a:pt x="430" y="160"/>
                </a:lnTo>
                <a:lnTo>
                  <a:pt x="428" y="158"/>
                </a:lnTo>
                <a:lnTo>
                  <a:pt x="427" y="156"/>
                </a:lnTo>
                <a:lnTo>
                  <a:pt x="426" y="154"/>
                </a:lnTo>
                <a:lnTo>
                  <a:pt x="425" y="152"/>
                </a:lnTo>
                <a:lnTo>
                  <a:pt x="424" y="150"/>
                </a:lnTo>
                <a:lnTo>
                  <a:pt x="422" y="148"/>
                </a:lnTo>
                <a:lnTo>
                  <a:pt x="421" y="145"/>
                </a:lnTo>
                <a:lnTo>
                  <a:pt x="419" y="142"/>
                </a:lnTo>
                <a:lnTo>
                  <a:pt x="418" y="140"/>
                </a:lnTo>
                <a:lnTo>
                  <a:pt x="417" y="138"/>
                </a:lnTo>
                <a:lnTo>
                  <a:pt x="416" y="136"/>
                </a:lnTo>
                <a:lnTo>
                  <a:pt x="414" y="134"/>
                </a:lnTo>
                <a:lnTo>
                  <a:pt x="413" y="132"/>
                </a:lnTo>
                <a:lnTo>
                  <a:pt x="412" y="129"/>
                </a:lnTo>
                <a:lnTo>
                  <a:pt x="411" y="127"/>
                </a:lnTo>
                <a:lnTo>
                  <a:pt x="409" y="125"/>
                </a:lnTo>
                <a:lnTo>
                  <a:pt x="408" y="123"/>
                </a:lnTo>
                <a:lnTo>
                  <a:pt x="407" y="121"/>
                </a:lnTo>
                <a:lnTo>
                  <a:pt x="405" y="118"/>
                </a:lnTo>
                <a:lnTo>
                  <a:pt x="404" y="115"/>
                </a:lnTo>
                <a:lnTo>
                  <a:pt x="403" y="113"/>
                </a:lnTo>
                <a:lnTo>
                  <a:pt x="401" y="111"/>
                </a:lnTo>
                <a:lnTo>
                  <a:pt x="400" y="109"/>
                </a:lnTo>
                <a:lnTo>
                  <a:pt x="399" y="107"/>
                </a:lnTo>
                <a:lnTo>
                  <a:pt x="398" y="105"/>
                </a:lnTo>
                <a:lnTo>
                  <a:pt x="396" y="103"/>
                </a:lnTo>
                <a:lnTo>
                  <a:pt x="395" y="101"/>
                </a:lnTo>
                <a:lnTo>
                  <a:pt x="394" y="99"/>
                </a:lnTo>
                <a:lnTo>
                  <a:pt x="393" y="97"/>
                </a:lnTo>
                <a:lnTo>
                  <a:pt x="392" y="94"/>
                </a:lnTo>
                <a:lnTo>
                  <a:pt x="390" y="92"/>
                </a:lnTo>
                <a:lnTo>
                  <a:pt x="389" y="90"/>
                </a:lnTo>
                <a:lnTo>
                  <a:pt x="388" y="88"/>
                </a:lnTo>
                <a:lnTo>
                  <a:pt x="387" y="86"/>
                </a:lnTo>
                <a:lnTo>
                  <a:pt x="385" y="83"/>
                </a:lnTo>
                <a:lnTo>
                  <a:pt x="383" y="80"/>
                </a:lnTo>
                <a:lnTo>
                  <a:pt x="382" y="78"/>
                </a:lnTo>
                <a:lnTo>
                  <a:pt x="381" y="76"/>
                </a:lnTo>
                <a:lnTo>
                  <a:pt x="380" y="74"/>
                </a:lnTo>
                <a:lnTo>
                  <a:pt x="379" y="72"/>
                </a:lnTo>
                <a:lnTo>
                  <a:pt x="377" y="70"/>
                </a:lnTo>
                <a:lnTo>
                  <a:pt x="376" y="68"/>
                </a:lnTo>
                <a:lnTo>
                  <a:pt x="375" y="66"/>
                </a:lnTo>
                <a:lnTo>
                  <a:pt x="374" y="64"/>
                </a:lnTo>
                <a:lnTo>
                  <a:pt x="373" y="62"/>
                </a:lnTo>
                <a:lnTo>
                  <a:pt x="372" y="60"/>
                </a:lnTo>
                <a:lnTo>
                  <a:pt x="370" y="58"/>
                </a:lnTo>
                <a:lnTo>
                  <a:pt x="369" y="56"/>
                </a:lnTo>
                <a:lnTo>
                  <a:pt x="368" y="54"/>
                </a:lnTo>
                <a:lnTo>
                  <a:pt x="367" y="52"/>
                </a:lnTo>
                <a:lnTo>
                  <a:pt x="365" y="50"/>
                </a:lnTo>
                <a:lnTo>
                  <a:pt x="364" y="47"/>
                </a:lnTo>
                <a:lnTo>
                  <a:pt x="363" y="45"/>
                </a:lnTo>
                <a:lnTo>
                  <a:pt x="362" y="43"/>
                </a:lnTo>
                <a:lnTo>
                  <a:pt x="360" y="41"/>
                </a:lnTo>
                <a:lnTo>
                  <a:pt x="359" y="39"/>
                </a:lnTo>
                <a:lnTo>
                  <a:pt x="358" y="37"/>
                </a:lnTo>
                <a:lnTo>
                  <a:pt x="357" y="36"/>
                </a:lnTo>
                <a:lnTo>
                  <a:pt x="356" y="34"/>
                </a:lnTo>
                <a:lnTo>
                  <a:pt x="354" y="32"/>
                </a:lnTo>
                <a:lnTo>
                  <a:pt x="353" y="30"/>
                </a:lnTo>
                <a:lnTo>
                  <a:pt x="352" y="28"/>
                </a:lnTo>
                <a:lnTo>
                  <a:pt x="350" y="27"/>
                </a:lnTo>
                <a:lnTo>
                  <a:pt x="348" y="25"/>
                </a:lnTo>
                <a:lnTo>
                  <a:pt x="345" y="23"/>
                </a:lnTo>
                <a:lnTo>
                  <a:pt x="343" y="21"/>
                </a:lnTo>
                <a:lnTo>
                  <a:pt x="341" y="20"/>
                </a:lnTo>
                <a:moveTo>
                  <a:pt x="333" y="16"/>
                </a:moveTo>
                <a:lnTo>
                  <a:pt x="338" y="17"/>
                </a:lnTo>
                <a:moveTo>
                  <a:pt x="341" y="20"/>
                </a:moveTo>
                <a:lnTo>
                  <a:pt x="338" y="17"/>
                </a:lnTo>
                <a:moveTo>
                  <a:pt x="318" y="463"/>
                </a:moveTo>
                <a:cubicBezTo>
                  <a:pt x="319" y="463"/>
                  <a:pt x="319" y="463"/>
                  <a:pt x="319" y="463"/>
                </a:cubicBezTo>
                <a:cubicBezTo>
                  <a:pt x="319" y="463"/>
                  <a:pt x="319" y="463"/>
                  <a:pt x="318" y="463"/>
                </a:cubicBezTo>
                <a:cubicBezTo>
                  <a:pt x="318" y="463"/>
                  <a:pt x="318" y="463"/>
                  <a:pt x="318" y="463"/>
                </a:cubicBezTo>
                <a:cubicBezTo>
                  <a:pt x="318" y="463"/>
                  <a:pt x="318" y="463"/>
                  <a:pt x="318" y="463"/>
                </a:cubicBezTo>
                <a:moveTo>
                  <a:pt x="318" y="143"/>
                </a:moveTo>
                <a:lnTo>
                  <a:pt x="318" y="393"/>
                </a:lnTo>
              </a:path>
            </a:pathLst>
          </a:custGeom>
          <a:noFill/>
          <a:ln w="17030" cap="rnd">
            <a:solidFill>
              <a:srgbClr val="84C1FA"/>
            </a:solidFill>
            <a:prstDash val="solid"/>
            <a:round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36" name="path 36"/>
          <p:cNvSpPr/>
          <p:nvPr/>
        </p:nvSpPr>
        <p:spPr>
          <a:xfrm>
            <a:off x="695806" y="2782242"/>
            <a:ext cx="234210" cy="95841"/>
          </a:xfrm>
          <a:custGeom>
            <a:avLst/>
            <a:gdLst/>
            <a:ahLst/>
            <a:cxnLst/>
            <a:rect l="0" t="0" r="0" b="0"/>
            <a:pathLst>
              <a:path w="368" h="150">
                <a:moveTo>
                  <a:pt x="355" y="137"/>
                </a:moveTo>
                <a:lnTo>
                  <a:pt x="354" y="13"/>
                </a:lnTo>
                <a:moveTo>
                  <a:pt x="16" y="76"/>
                </a:moveTo>
                <a:lnTo>
                  <a:pt x="14" y="137"/>
                </a:lnTo>
                <a:moveTo>
                  <a:pt x="13" y="14"/>
                </a:moveTo>
                <a:lnTo>
                  <a:pt x="16" y="76"/>
                </a:lnTo>
              </a:path>
            </a:pathLst>
          </a:custGeom>
          <a:noFill/>
          <a:ln w="17165" cap="rnd">
            <a:solidFill>
              <a:srgbClr val="84C1FA"/>
            </a:solidFill>
            <a:prstDash val="solid"/>
            <a:round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38" name="path 38"/>
          <p:cNvSpPr/>
          <p:nvPr/>
        </p:nvSpPr>
        <p:spPr>
          <a:xfrm>
            <a:off x="665782" y="2822349"/>
            <a:ext cx="288236" cy="17177"/>
          </a:xfrm>
          <a:custGeom>
            <a:avLst/>
            <a:gdLst/>
            <a:ahLst/>
            <a:cxnLst/>
            <a:rect l="0" t="0" r="0" b="0"/>
            <a:pathLst>
              <a:path w="453" h="27">
                <a:moveTo>
                  <a:pt x="440" y="13"/>
                </a:moveTo>
                <a:lnTo>
                  <a:pt x="13" y="13"/>
                </a:lnTo>
              </a:path>
            </a:pathLst>
          </a:custGeom>
          <a:noFill/>
          <a:ln w="17165" cap="rnd">
            <a:solidFill>
              <a:srgbClr val="84C1FA"/>
            </a:solidFill>
            <a:prstDash val="solid"/>
            <a:round/>
          </a:ln>
        </p:spPr>
        <p:txBody>
          <a:bodyPr rtlCol="0"/>
          <a:lstStyle/>
          <a:p>
            <a:pPr algn="ctr"/>
            <a:endParaRPr lang="zh-CN" altLang="en-US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textbox 40"/>
          <p:cNvSpPr/>
          <p:nvPr/>
        </p:nvSpPr>
        <p:spPr>
          <a:xfrm>
            <a:off x="504825" y="1876425"/>
            <a:ext cx="5133975" cy="1790700"/>
          </a:xfrm>
          <a:prstGeom prst="rect">
            <a:avLst/>
          </a:prstGeom>
          <a:solidFill>
            <a:srgbClr val="000E21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111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82245" algn="l" rtl="0" eaLnBrk="0">
              <a:lnSpc>
                <a:spcPts val="2945"/>
              </a:lnSpc>
              <a:spcBef>
                <a:spcPts val="5"/>
              </a:spcBef>
            </a:pPr>
            <a:r>
              <a:rPr sz="2400" kern="0" spc="120" dirty="0">
                <a:solidFill>
                  <a:srgbClr val="000000">
                    <a:alpha val="100000"/>
                  </a:srgbClr>
                </a:solidFill>
                <a:latin typeface="Segoe UI Symbol" panose="020B0502040204020203"/>
                <a:ea typeface="Segoe UI Symbol" panose="020B0502040204020203"/>
                <a:cs typeface="Segoe UI Symbol" panose="020B0502040204020203"/>
              </a:rPr>
              <a:t>✅ </a:t>
            </a:r>
            <a:r>
              <a:rPr sz="2400" b="1" kern="0" spc="0" dirty="0">
                <a:solidFill>
                  <a:srgbClr val="FFFFF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Professional</a:t>
            </a:r>
            <a:r>
              <a:rPr sz="2400" b="1" kern="0" spc="120" dirty="0">
                <a:solidFill>
                  <a:srgbClr val="FFFFF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2400" b="1" kern="0" spc="0" dirty="0">
                <a:solidFill>
                  <a:srgbClr val="FFFFF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Writing</a:t>
            </a:r>
            <a:endParaRPr sz="24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66700" algn="l" rtl="0" eaLnBrk="0">
              <a:lnSpc>
                <a:spcPts val="1985"/>
              </a:lnSpc>
              <a:spcBef>
                <a:spcPts val="1490"/>
              </a:spcBef>
              <a:tabLst>
                <a:tab pos="476250" algn="l"/>
              </a:tabLst>
            </a:pPr>
            <a:r>
              <a:rPr sz="1500" kern="0" spc="0" dirty="0">
                <a:solidFill>
                  <a:srgbClr val="FFFFF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500" kern="0" spc="30" dirty="0">
                <a:solidFill>
                  <a:srgbClr val="FFFFF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Clear and</a:t>
            </a:r>
            <a:r>
              <a:rPr sz="1500" kern="0" spc="-50" dirty="0">
                <a:solidFill>
                  <a:srgbClr val="FFFFF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500" kern="0" spc="30" dirty="0">
                <a:solidFill>
                  <a:srgbClr val="FFFFF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organized</a:t>
            </a:r>
            <a:endParaRPr sz="15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66700" algn="l" rtl="0" eaLnBrk="0">
              <a:lnSpc>
                <a:spcPts val="1985"/>
              </a:lnSpc>
              <a:spcBef>
                <a:spcPts val="865"/>
              </a:spcBef>
              <a:tabLst>
                <a:tab pos="482600" algn="l"/>
              </a:tabLst>
            </a:pPr>
            <a:r>
              <a:rPr sz="1500" kern="0" spc="0" dirty="0">
                <a:solidFill>
                  <a:srgbClr val="FFFFF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500" kern="0" spc="50" dirty="0">
                <a:solidFill>
                  <a:srgbClr val="FFFFF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Builds</a:t>
            </a:r>
            <a:r>
              <a:rPr sz="1500" kern="0" spc="-70" dirty="0">
                <a:solidFill>
                  <a:srgbClr val="FFFFF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500" kern="0" spc="50" dirty="0">
                <a:solidFill>
                  <a:srgbClr val="FFFFF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credibi</a:t>
            </a:r>
            <a:r>
              <a:rPr sz="1500" kern="0" spc="40" dirty="0">
                <a:solidFill>
                  <a:srgbClr val="FFFFF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lity</a:t>
            </a:r>
            <a:endParaRPr sz="15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3000"/>
              </a:lnSpc>
            </a:pPr>
            <a:endParaRPr sz="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66700" algn="l" rtl="0" eaLnBrk="0">
              <a:lnSpc>
                <a:spcPts val="1985"/>
              </a:lnSpc>
              <a:spcBef>
                <a:spcPts val="0"/>
              </a:spcBef>
              <a:tabLst>
                <a:tab pos="482600" algn="l"/>
              </a:tabLst>
            </a:pPr>
            <a:r>
              <a:rPr sz="1500" kern="0" spc="0" dirty="0">
                <a:solidFill>
                  <a:srgbClr val="FFFFF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500" kern="0" spc="40" dirty="0">
                <a:solidFill>
                  <a:srgbClr val="FFFFF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Positive im</a:t>
            </a:r>
            <a:r>
              <a:rPr sz="1500" kern="0" spc="30" dirty="0">
                <a:solidFill>
                  <a:srgbClr val="FFFFF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pression</a:t>
            </a:r>
            <a:endParaRPr sz="15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pic>
        <p:nvPicPr>
          <p:cNvPr id="42" name="picture 4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704849" y="3429000"/>
            <a:ext cx="66675" cy="66675"/>
          </a:xfrm>
          <a:prstGeom prst="rect">
            <a:avLst/>
          </a:prstGeom>
        </p:spPr>
      </p:pic>
      <p:pic>
        <p:nvPicPr>
          <p:cNvPr id="44" name="picture 4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704849" y="3067050"/>
            <a:ext cx="66675" cy="66675"/>
          </a:xfrm>
          <a:prstGeom prst="rect">
            <a:avLst/>
          </a:prstGeom>
        </p:spPr>
      </p:pic>
      <p:pic>
        <p:nvPicPr>
          <p:cNvPr id="46" name="picture 4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704849" y="2705100"/>
            <a:ext cx="66675" cy="66675"/>
          </a:xfrm>
          <a:prstGeom prst="rect">
            <a:avLst/>
          </a:prstGeom>
        </p:spPr>
      </p:pic>
      <p:sp>
        <p:nvSpPr>
          <p:cNvPr id="48" name="textbox 48"/>
          <p:cNvSpPr/>
          <p:nvPr/>
        </p:nvSpPr>
        <p:spPr>
          <a:xfrm>
            <a:off x="619124" y="3848100"/>
            <a:ext cx="10191750" cy="714375"/>
          </a:xfrm>
          <a:prstGeom prst="rect">
            <a:avLst/>
          </a:prstGeom>
          <a:solidFill>
            <a:srgbClr val="FCF2B5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143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370205" algn="l" rtl="0" eaLnBrk="0">
              <a:lnSpc>
                <a:spcPts val="1985"/>
              </a:lnSpc>
              <a:spcBef>
                <a:spcPts val="5"/>
              </a:spcBef>
              <a:tabLst>
                <a:tab pos="567055" algn="l"/>
              </a:tabLst>
            </a:pPr>
            <a:r>
              <a:rPr sz="15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500" kern="0" spc="4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Every message reflects</a:t>
            </a:r>
            <a:r>
              <a:rPr sz="1500" kern="0" spc="-9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500" kern="0" spc="4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the</a:t>
            </a:r>
            <a:r>
              <a:rPr sz="1500" kern="0" spc="-7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500" kern="0" spc="4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organization —</a:t>
            </a:r>
            <a:r>
              <a:rPr sz="1500" kern="0" spc="-8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500" kern="0" spc="4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write</a:t>
            </a:r>
            <a:r>
              <a:rPr sz="1500" kern="0" spc="-8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500" kern="0" spc="4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with</a:t>
            </a:r>
            <a:r>
              <a:rPr sz="1500" kern="0" spc="-6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500" kern="0" spc="3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care.</a:t>
            </a:r>
            <a:endParaRPr sz="15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pic>
        <p:nvPicPr>
          <p:cNvPr id="50" name="picture 5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795709" y="4098336"/>
            <a:ext cx="193774" cy="169552"/>
          </a:xfrm>
          <a:prstGeom prst="rect">
            <a:avLst/>
          </a:prstGeom>
        </p:spPr>
      </p:pic>
      <p:sp>
        <p:nvSpPr>
          <p:cNvPr id="52" name="textbox 52"/>
          <p:cNvSpPr/>
          <p:nvPr/>
        </p:nvSpPr>
        <p:spPr>
          <a:xfrm>
            <a:off x="5922997" y="2033209"/>
            <a:ext cx="2308225" cy="156464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0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100000"/>
              </a:lnSpc>
            </a:pPr>
            <a:r>
              <a:rPr sz="2400" kern="0" spc="300" dirty="0">
                <a:solidFill>
                  <a:srgbClr val="000000">
                    <a:alpha val="100000"/>
                  </a:srgbClr>
                </a:solidFill>
                <a:latin typeface="Segoe UI Symbol" panose="020B0502040204020203"/>
                <a:ea typeface="Segoe UI Symbol" panose="020B0502040204020203"/>
                <a:cs typeface="Segoe UI Symbol" panose="020B0502040204020203"/>
              </a:rPr>
              <a:t>❌ </a:t>
            </a:r>
            <a:r>
              <a:rPr sz="2400" b="1" kern="0" spc="0" dirty="0">
                <a:solidFill>
                  <a:srgbClr val="091C5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Poor</a:t>
            </a:r>
            <a:r>
              <a:rPr sz="2400" b="1" kern="0" spc="-110" dirty="0">
                <a:solidFill>
                  <a:srgbClr val="091C5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2400" b="1" kern="0" spc="0" dirty="0">
                <a:solidFill>
                  <a:srgbClr val="091C5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Writing</a:t>
            </a:r>
            <a:endParaRPr sz="24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96520" algn="l" rtl="0" eaLnBrk="0">
              <a:lnSpc>
                <a:spcPts val="3545"/>
              </a:lnSpc>
              <a:tabLst>
                <a:tab pos="308610" algn="l"/>
              </a:tabLst>
            </a:pPr>
            <a:r>
              <a:rPr sz="1500" kern="0" spc="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500" kern="0" spc="4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Creates</a:t>
            </a:r>
            <a:r>
              <a:rPr sz="1500" kern="0" spc="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500" kern="0" spc="4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confusion</a:t>
            </a:r>
            <a:endParaRPr sz="15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9845" algn="l" rtl="0" eaLnBrk="0">
              <a:lnSpc>
                <a:spcPts val="1985"/>
              </a:lnSpc>
              <a:spcBef>
                <a:spcPts val="865"/>
              </a:spcBef>
            </a:pPr>
            <a:r>
              <a:rPr sz="1500" kern="0" spc="5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·</a:t>
            </a:r>
            <a:r>
              <a:rPr sz="1500" kern="0" spc="1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   </a:t>
            </a:r>
            <a:r>
              <a:rPr sz="1500" kern="0" spc="5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Upsets</a:t>
            </a:r>
            <a:r>
              <a:rPr sz="1500" kern="0" spc="-7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500" kern="0" spc="5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custo</a:t>
            </a:r>
            <a:r>
              <a:rPr sz="1500" kern="0" spc="4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mers</a:t>
            </a:r>
            <a:endParaRPr sz="15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3000"/>
              </a:lnSpc>
            </a:pPr>
            <a:endParaRPr sz="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9845" algn="l" rtl="0" eaLnBrk="0">
              <a:lnSpc>
                <a:spcPts val="1985"/>
              </a:lnSpc>
              <a:spcBef>
                <a:spcPts val="0"/>
              </a:spcBef>
            </a:pPr>
            <a:r>
              <a:rPr sz="1500" kern="0" spc="5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·</a:t>
            </a:r>
            <a:r>
              <a:rPr sz="1500" kern="0" spc="1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   </a:t>
            </a:r>
            <a:r>
              <a:rPr sz="1500" kern="0" spc="5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Damages </a:t>
            </a:r>
            <a:r>
              <a:rPr sz="1500" kern="0" spc="4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reputation</a:t>
            </a:r>
            <a:endParaRPr sz="15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pic>
        <p:nvPicPr>
          <p:cNvPr id="54" name="picture 5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600000">
            <a:off x="5953125" y="2705100"/>
            <a:ext cx="66675" cy="6667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6" name="table 56"/>
          <p:cNvGraphicFramePr>
            <a:graphicFrameLocks noGrp="1"/>
          </p:cNvGraphicFramePr>
          <p:nvPr/>
        </p:nvGraphicFramePr>
        <p:xfrm>
          <a:off x="619125" y="1781175"/>
          <a:ext cx="5019675" cy="1609725"/>
        </p:xfrm>
        <a:graphic>
          <a:graphicData uri="http://schemas.openxmlformats.org/drawingml/2006/table">
            <a:tbl>
              <a:tblPr/>
              <a:tblGrid>
                <a:gridCol w="5019675"/>
              </a:tblGrid>
              <a:tr h="485775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12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8000"/>
                        </a:lnSpc>
                      </a:pPr>
                      <a:endParaRPr sz="1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468245" algn="l" rtl="0" eaLnBrk="0">
                        <a:lnSpc>
                          <a:spcPct val="74000"/>
                        </a:lnSpc>
                      </a:pPr>
                      <a:r>
                        <a:rPr sz="1800" b="1" kern="0" spc="-10" dirty="0">
                          <a:solidFill>
                            <a:srgbClr val="1E3063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1</a:t>
                      </a:r>
                      <a:endParaRPr sz="18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19050" cap="flat" cmpd="sng" algn="ctr">
                      <a:solidFill>
                        <a:srgbClr val="B4CC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B4CC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2225" cap="flat" cmpd="sng" algn="ctr">
                      <a:solidFill>
                        <a:srgbClr val="B4CC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CEE6FD"/>
                    </a:solidFill>
                  </a:tcPr>
                </a:tc>
              </a:tr>
              <a:tr h="1123950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53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9000"/>
                        </a:lnSpc>
                      </a:pPr>
                      <a:endParaRPr sz="1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193675" algn="l" rtl="0" eaLnBrk="0">
                        <a:lnSpc>
                          <a:spcPct val="74000"/>
                        </a:lnSpc>
                      </a:pPr>
                      <a:r>
                        <a:rPr sz="2400" b="1" kern="0" spc="-30" dirty="0">
                          <a:solidFill>
                            <a:srgbClr val="1E3063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Emails</a:t>
                      </a:r>
                      <a:endParaRPr sz="24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5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7000"/>
                        </a:lnSpc>
                      </a:pPr>
                      <a:endParaRPr sz="1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189230" algn="l" rtl="0" eaLnBrk="0">
                        <a:lnSpc>
                          <a:spcPts val="1985"/>
                        </a:lnSpc>
                      </a:pPr>
                      <a:r>
                        <a:rPr sz="1500" kern="0" spc="60" dirty="0">
                          <a:solidFill>
                            <a:srgbClr val="1E3063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Fast,</a:t>
                      </a:r>
                      <a:r>
                        <a:rPr sz="1500" kern="0" spc="-70" dirty="0">
                          <a:solidFill>
                            <a:srgbClr val="1E3063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500" kern="0" spc="60" dirty="0">
                          <a:solidFill>
                            <a:srgbClr val="1E3063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direct</a:t>
                      </a:r>
                      <a:r>
                        <a:rPr sz="1500" kern="0" spc="-60" dirty="0">
                          <a:solidFill>
                            <a:srgbClr val="1E3063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500" kern="0" spc="60" dirty="0">
                          <a:solidFill>
                            <a:srgbClr val="1E3063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commun</a:t>
                      </a:r>
                      <a:r>
                        <a:rPr sz="1500" kern="0" spc="50" dirty="0">
                          <a:solidFill>
                            <a:srgbClr val="1E3063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ication</a:t>
                      </a:r>
                      <a:endParaRPr sz="15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19050" cap="flat" cmpd="sng" algn="ctr">
                      <a:solidFill>
                        <a:srgbClr val="B4CC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B4CC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28575" cap="flat" cmpd="sng" algn="ctr">
                      <a:solidFill>
                        <a:srgbClr val="B4CC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58" name="table 58"/>
          <p:cNvGraphicFramePr>
            <a:graphicFrameLocks noGrp="1"/>
          </p:cNvGraphicFramePr>
          <p:nvPr/>
        </p:nvGraphicFramePr>
        <p:xfrm>
          <a:off x="5791200" y="1781175"/>
          <a:ext cx="5019675" cy="1609725"/>
        </p:xfrm>
        <a:graphic>
          <a:graphicData uri="http://schemas.openxmlformats.org/drawingml/2006/table">
            <a:tbl>
              <a:tblPr/>
              <a:tblGrid>
                <a:gridCol w="3493134"/>
                <a:gridCol w="1526540"/>
              </a:tblGrid>
              <a:tr h="485775">
                <a:tc gridSpan="2">
                  <a:txBody>
                    <a:bodyPr/>
                    <a:lstStyle/>
                    <a:p>
                      <a:pPr algn="l" rtl="0" eaLnBrk="0">
                        <a:lnSpc>
                          <a:spcPct val="111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449830" algn="l" rtl="0" eaLnBrk="0">
                        <a:lnSpc>
                          <a:spcPct val="74000"/>
                        </a:lnSpc>
                        <a:spcBef>
                          <a:spcPts val="5"/>
                        </a:spcBef>
                      </a:pPr>
                      <a:r>
                        <a:rPr sz="1800" b="1" kern="0" spc="-10" dirty="0">
                          <a:solidFill>
                            <a:srgbClr val="1E3063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2</a:t>
                      </a:r>
                      <a:endParaRPr sz="18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19050" cap="flat" cmpd="sng" algn="ctr">
                      <a:solidFill>
                        <a:srgbClr val="B4CC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B4CC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0" cap="flat" cmpd="sng" algn="ctr">
                      <a:solidFill>
                        <a:srgbClr val="B4CC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CEE6FD"/>
                    </a:solidFill>
                  </a:tcPr>
                </a:tc>
                <a:tc hMerge="1">
                  <a:tcPr marL="0" marR="0" marT="0" marB="0" vert="horz">
                    <a:lnL w="19050" cap="flat" cmpd="sng" algn="ctr">
                      <a:solidFill>
                        <a:srgbClr val="B4CC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B4CC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0" cap="flat" cmpd="sng" algn="ctr">
                      <a:solidFill>
                        <a:srgbClr val="B4CC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CEE6FD"/>
                    </a:solidFill>
                  </a:tcPr>
                </a:tc>
              </a:tr>
              <a:tr h="1123950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58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194310" algn="l" rtl="0" eaLnBrk="0">
                        <a:lnSpc>
                          <a:spcPct val="73000"/>
                        </a:lnSpc>
                        <a:spcBef>
                          <a:spcPts val="5"/>
                        </a:spcBef>
                      </a:pPr>
                      <a:r>
                        <a:rPr sz="2400" b="1" kern="0" spc="30" dirty="0">
                          <a:solidFill>
                            <a:srgbClr val="1E3063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Memoranda</a:t>
                      </a:r>
                      <a:endParaRPr sz="24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3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7000"/>
                        </a:lnSpc>
                      </a:pPr>
                      <a:endParaRPr sz="1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189230" algn="l" rtl="0" eaLnBrk="0">
                        <a:lnSpc>
                          <a:spcPts val="1985"/>
                        </a:lnSpc>
                      </a:pPr>
                      <a:r>
                        <a:rPr sz="1500" kern="0" spc="50" dirty="0">
                          <a:solidFill>
                            <a:srgbClr val="1E3063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Internal</a:t>
                      </a:r>
                      <a:r>
                        <a:rPr sz="1500" kern="0" spc="-70" dirty="0">
                          <a:solidFill>
                            <a:srgbClr val="1E3063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500" kern="0" spc="50" dirty="0">
                          <a:solidFill>
                            <a:srgbClr val="1E3063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staff not</a:t>
                      </a:r>
                      <a:r>
                        <a:rPr sz="1500" kern="0" spc="40" dirty="0">
                          <a:solidFill>
                            <a:srgbClr val="1E3063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ices</a:t>
                      </a:r>
                      <a:endParaRPr sz="15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19050" cap="flat" cmpd="sng" algn="ctr">
                      <a:solidFill>
                        <a:srgbClr val="B4CC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28575" cap="flat" cmpd="sng" algn="ctr">
                      <a:solidFill>
                        <a:srgbClr val="B4CC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00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>
                      <a:noFill/>
                    </a:lnL>
                    <a:lnR w="19050" cap="flat" cmpd="sng" algn="ctr">
                      <a:solidFill>
                        <a:srgbClr val="B4CC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28575" cap="flat" cmpd="sng" algn="ctr">
                      <a:solidFill>
                        <a:srgbClr val="B4CC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60" name="table 60"/>
          <p:cNvGraphicFramePr>
            <a:graphicFrameLocks noGrp="1"/>
          </p:cNvGraphicFramePr>
          <p:nvPr/>
        </p:nvGraphicFramePr>
        <p:xfrm>
          <a:off x="619125" y="3543300"/>
          <a:ext cx="5019040" cy="1600200"/>
        </p:xfrm>
        <a:graphic>
          <a:graphicData uri="http://schemas.openxmlformats.org/drawingml/2006/table">
            <a:tbl>
              <a:tblPr/>
              <a:tblGrid>
                <a:gridCol w="4018915"/>
                <a:gridCol w="1000125"/>
              </a:tblGrid>
              <a:tr h="485775">
                <a:tc gridSpan="2">
                  <a:txBody>
                    <a:bodyPr/>
                    <a:lstStyle/>
                    <a:p>
                      <a:pPr algn="l" rtl="0" eaLnBrk="0">
                        <a:lnSpc>
                          <a:spcPct val="104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9000"/>
                        </a:lnSpc>
                      </a:pPr>
                      <a:endParaRPr sz="1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447925" algn="l" rtl="0" eaLnBrk="0">
                        <a:lnSpc>
                          <a:spcPct val="74000"/>
                        </a:lnSpc>
                      </a:pPr>
                      <a:r>
                        <a:rPr sz="1800" b="1" kern="0" spc="0" dirty="0">
                          <a:solidFill>
                            <a:srgbClr val="1E3063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3</a:t>
                      </a:r>
                      <a:endParaRPr sz="18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19050" cap="flat" cmpd="sng" algn="ctr">
                      <a:solidFill>
                        <a:srgbClr val="B4CC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2225" cap="flat" cmpd="sng" algn="ctr">
                      <a:solidFill>
                        <a:srgbClr val="B4CC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B4CC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CEE6FD"/>
                    </a:solidFill>
                  </a:tcPr>
                </a:tc>
                <a:tc hMerge="1">
                  <a:tcPr marL="0" marR="0" marT="0" marB="0" vert="horz">
                    <a:lnL w="19050" cap="flat" cmpd="sng" algn="ctr">
                      <a:solidFill>
                        <a:srgbClr val="B4CC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2225" cap="flat" cmpd="sng" algn="ctr">
                      <a:solidFill>
                        <a:srgbClr val="B4CC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B4CC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CEE6FD"/>
                    </a:solidFill>
                  </a:tcPr>
                </a:tc>
              </a:tr>
              <a:tr h="1114425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47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6000"/>
                        </a:lnSpc>
                      </a:pPr>
                      <a:endParaRPr sz="1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193675" algn="l" rtl="0" eaLnBrk="0">
                        <a:lnSpc>
                          <a:spcPct val="74000"/>
                        </a:lnSpc>
                      </a:pPr>
                      <a:r>
                        <a:rPr sz="2400" b="1" kern="0" spc="-30" dirty="0">
                          <a:solidFill>
                            <a:srgbClr val="1E3063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Business Lett</a:t>
                      </a:r>
                      <a:r>
                        <a:rPr sz="2400" b="1" kern="0" spc="-40" dirty="0">
                          <a:solidFill>
                            <a:srgbClr val="1E3063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ers</a:t>
                      </a:r>
                      <a:endParaRPr sz="24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1000"/>
                        </a:lnSpc>
                      </a:pPr>
                      <a:endParaRPr sz="11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9000"/>
                        </a:lnSpc>
                      </a:pPr>
                      <a:endParaRPr sz="1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189230" algn="l" rtl="0" eaLnBrk="0">
                        <a:lnSpc>
                          <a:spcPts val="1985"/>
                        </a:lnSpc>
                      </a:pPr>
                      <a:r>
                        <a:rPr sz="1500" kern="0" spc="50" dirty="0">
                          <a:solidFill>
                            <a:srgbClr val="1E3063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Formal</a:t>
                      </a:r>
                      <a:r>
                        <a:rPr sz="1500" kern="0" spc="-60" dirty="0">
                          <a:solidFill>
                            <a:srgbClr val="1E3063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500" kern="0" spc="50" dirty="0">
                          <a:solidFill>
                            <a:srgbClr val="1E3063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external</a:t>
                      </a:r>
                      <a:r>
                        <a:rPr sz="1500" kern="0" spc="-60" dirty="0">
                          <a:solidFill>
                            <a:srgbClr val="1E3063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500" kern="0" spc="50" dirty="0">
                          <a:solidFill>
                            <a:srgbClr val="1E3063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correspondence</a:t>
                      </a:r>
                      <a:endParaRPr sz="15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19050" cap="flat" cmpd="sng" algn="ctr">
                      <a:solidFill>
                        <a:srgbClr val="B4CC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22225" cap="flat" cmpd="sng" algn="ctr">
                      <a:solidFill>
                        <a:srgbClr val="B4CC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00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>
                      <a:noFill/>
                    </a:lnL>
                    <a:lnR w="19050" cap="flat" cmpd="sng" algn="ctr">
                      <a:solidFill>
                        <a:srgbClr val="B4CC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22225" cap="flat" cmpd="sng" algn="ctr">
                      <a:solidFill>
                        <a:srgbClr val="B4CC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62" name="table 62"/>
          <p:cNvGraphicFramePr>
            <a:graphicFrameLocks noGrp="1"/>
          </p:cNvGraphicFramePr>
          <p:nvPr/>
        </p:nvGraphicFramePr>
        <p:xfrm>
          <a:off x="5791200" y="3543300"/>
          <a:ext cx="5019675" cy="1600200"/>
        </p:xfrm>
        <a:graphic>
          <a:graphicData uri="http://schemas.openxmlformats.org/drawingml/2006/table">
            <a:tbl>
              <a:tblPr/>
              <a:tblGrid>
                <a:gridCol w="5019675"/>
              </a:tblGrid>
              <a:tr h="485775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06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444115" algn="l" rtl="0" eaLnBrk="0">
                        <a:lnSpc>
                          <a:spcPct val="74000"/>
                        </a:lnSpc>
                        <a:spcBef>
                          <a:spcPts val="5"/>
                        </a:spcBef>
                      </a:pPr>
                      <a:r>
                        <a:rPr sz="1800" b="1" kern="0" spc="60" dirty="0">
                          <a:solidFill>
                            <a:srgbClr val="1E3063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4</a:t>
                      </a:r>
                      <a:endParaRPr sz="18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19050" cap="flat" cmpd="sng" algn="ctr">
                      <a:solidFill>
                        <a:srgbClr val="B4CC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B4CC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2225" cap="flat" cmpd="sng" algn="ctr">
                      <a:solidFill>
                        <a:srgbClr val="B4CC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CEE6FD"/>
                    </a:solidFill>
                  </a:tcPr>
                </a:tc>
              </a:tr>
              <a:tr h="1114425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51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9000"/>
                        </a:lnSpc>
                      </a:pPr>
                      <a:endParaRPr sz="1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193040" algn="l" rtl="0" eaLnBrk="0">
                        <a:lnSpc>
                          <a:spcPct val="79000"/>
                        </a:lnSpc>
                      </a:pPr>
                      <a:r>
                        <a:rPr sz="2400" b="1" kern="0" spc="0" dirty="0">
                          <a:solidFill>
                            <a:srgbClr val="1E3063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Reports</a:t>
                      </a:r>
                      <a:endParaRPr sz="24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6000"/>
                        </a:lnSpc>
                      </a:pPr>
                      <a:endParaRPr sz="9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189230" algn="l" rtl="0" eaLnBrk="0">
                        <a:lnSpc>
                          <a:spcPts val="1985"/>
                        </a:lnSpc>
                        <a:spcBef>
                          <a:spcPts val="5"/>
                        </a:spcBef>
                      </a:pPr>
                      <a:r>
                        <a:rPr sz="1500" kern="0" spc="60" dirty="0">
                          <a:solidFill>
                            <a:srgbClr val="1E3063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Documented</a:t>
                      </a:r>
                      <a:r>
                        <a:rPr sz="1500" kern="0" spc="-90" dirty="0">
                          <a:solidFill>
                            <a:srgbClr val="1E3063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500" kern="0" spc="60" dirty="0">
                          <a:solidFill>
                            <a:srgbClr val="1E3063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findings</a:t>
                      </a:r>
                      <a:r>
                        <a:rPr sz="1500" kern="0" spc="-60" dirty="0">
                          <a:solidFill>
                            <a:srgbClr val="1E3063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500" kern="0" spc="60" dirty="0">
                          <a:solidFill>
                            <a:srgbClr val="1E3063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&amp; updates</a:t>
                      </a:r>
                      <a:endParaRPr sz="15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19050" cap="flat" cmpd="sng" algn="ctr">
                      <a:solidFill>
                        <a:srgbClr val="B4CC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B4CC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28575" cap="flat" cmpd="sng" algn="ctr">
                      <a:solidFill>
                        <a:srgbClr val="B4CC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4" name="textbox 64"/>
          <p:cNvSpPr/>
          <p:nvPr/>
        </p:nvSpPr>
        <p:spPr>
          <a:xfrm>
            <a:off x="640632" y="922816"/>
            <a:ext cx="8458835" cy="502919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63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75000"/>
              </a:lnSpc>
            </a:pPr>
            <a:r>
              <a:rPr sz="4200" b="1" kern="0" spc="0" dirty="0">
                <a:solidFill>
                  <a:srgbClr val="091C5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Forms</a:t>
            </a:r>
            <a:r>
              <a:rPr sz="4200" b="1" kern="0" spc="-250" dirty="0">
                <a:solidFill>
                  <a:srgbClr val="091C5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4200" b="1" kern="0" spc="0" dirty="0">
                <a:solidFill>
                  <a:srgbClr val="091C5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of</a:t>
            </a:r>
            <a:r>
              <a:rPr sz="4200" b="1" kern="0" spc="310" dirty="0">
                <a:solidFill>
                  <a:srgbClr val="091C5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4200" b="1" kern="0" spc="0" dirty="0">
                <a:solidFill>
                  <a:srgbClr val="091C5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Written</a:t>
            </a:r>
            <a:r>
              <a:rPr sz="4200" b="1" kern="0" spc="-190" dirty="0">
                <a:solidFill>
                  <a:srgbClr val="091C5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4200" b="1" kern="0" spc="0" dirty="0">
                <a:solidFill>
                  <a:srgbClr val="091C5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Communication</a:t>
            </a:r>
            <a:endParaRPr sz="42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66" name="textbox 66"/>
          <p:cNvSpPr/>
          <p:nvPr/>
        </p:nvSpPr>
        <p:spPr>
          <a:xfrm>
            <a:off x="621803" y="5339823"/>
            <a:ext cx="5443855" cy="27749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3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ts val="1985"/>
              </a:lnSpc>
            </a:pPr>
            <a:r>
              <a:rPr sz="1500" kern="0" spc="5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Each</a:t>
            </a:r>
            <a:r>
              <a:rPr sz="1500" kern="0" spc="-10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500" kern="0" spc="5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form has</a:t>
            </a:r>
            <a:r>
              <a:rPr sz="1500" kern="0" spc="-5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500" kern="0" spc="5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</a:t>
            </a:r>
            <a:r>
              <a:rPr sz="1500" kern="0" spc="-6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500" kern="0" spc="5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specific purpose</a:t>
            </a:r>
            <a:r>
              <a:rPr sz="1500" kern="0" spc="-6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500" kern="0" spc="5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depending</a:t>
            </a:r>
            <a:r>
              <a:rPr sz="1500" kern="0" spc="-7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500" kern="0" spc="5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o</a:t>
            </a:r>
            <a:r>
              <a:rPr sz="1500" kern="0" spc="4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n</a:t>
            </a:r>
            <a:r>
              <a:rPr sz="1500" kern="0" spc="-9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500" kern="0" spc="4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the</a:t>
            </a:r>
            <a:r>
              <a:rPr sz="1500" kern="0" spc="-7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500" kern="0" spc="4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situation.</a:t>
            </a:r>
            <a:endParaRPr sz="15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68" name="path 68"/>
          <p:cNvSpPr/>
          <p:nvPr/>
        </p:nvSpPr>
        <p:spPr>
          <a:xfrm>
            <a:off x="5553839" y="5058539"/>
            <a:ext cx="76832" cy="76832"/>
          </a:xfrm>
          <a:custGeom>
            <a:avLst/>
            <a:gdLst/>
            <a:ahLst/>
            <a:cxnLst/>
            <a:rect l="0" t="0" r="0" b="0"/>
            <a:pathLst>
              <a:path w="120" h="120">
                <a:moveTo>
                  <a:pt x="105" y="15"/>
                </a:moveTo>
                <a:cubicBezTo>
                  <a:pt x="101" y="25"/>
                  <a:pt x="96" y="34"/>
                  <a:pt x="90" y="44"/>
                </a:cubicBezTo>
                <a:cubicBezTo>
                  <a:pt x="84" y="53"/>
                  <a:pt x="77" y="61"/>
                  <a:pt x="69" y="69"/>
                </a:cubicBezTo>
                <a:cubicBezTo>
                  <a:pt x="61" y="77"/>
                  <a:pt x="53" y="84"/>
                  <a:pt x="44" y="90"/>
                </a:cubicBezTo>
                <a:cubicBezTo>
                  <a:pt x="34" y="96"/>
                  <a:pt x="25" y="101"/>
                  <a:pt x="15" y="105"/>
                </a:cubicBezTo>
              </a:path>
            </a:pathLst>
          </a:custGeom>
          <a:noFill/>
          <a:ln w="19050" cap="flat">
            <a:solidFill>
              <a:srgbClr val="B4CCE3"/>
            </a:solidFill>
            <a:prstDash val="solid"/>
            <a:miter lim="40000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70" name="path 70"/>
          <p:cNvSpPr/>
          <p:nvPr/>
        </p:nvSpPr>
        <p:spPr>
          <a:xfrm>
            <a:off x="10760552" y="3324398"/>
            <a:ext cx="32326" cy="35230"/>
          </a:xfrm>
          <a:custGeom>
            <a:avLst/>
            <a:gdLst/>
            <a:ahLst/>
            <a:cxnLst/>
            <a:rect l="0" t="0" r="0" b="0"/>
            <a:pathLst>
              <a:path w="50" h="55">
                <a:moveTo>
                  <a:pt x="35" y="15"/>
                </a:moveTo>
                <a:cubicBezTo>
                  <a:pt x="29" y="24"/>
                  <a:pt x="22" y="32"/>
                  <a:pt x="15" y="40"/>
                </a:cubicBezTo>
              </a:path>
            </a:pathLst>
          </a:custGeom>
          <a:noFill/>
          <a:ln w="19050" cap="flat">
            <a:solidFill>
              <a:srgbClr val="B4CCE3"/>
            </a:solidFill>
            <a:prstDash val="solid"/>
            <a:miter lim="400000"/>
          </a:ln>
        </p:spPr>
        <p:txBody>
          <a:bodyPr rtlCol="0"/>
          <a:lstStyle/>
          <a:p>
            <a:pPr algn="ctr"/>
            <a:endParaRPr lang="zh-CN" altLang="en-US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" name="picture 7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0" y="9525"/>
            <a:ext cx="4286250" cy="6429373"/>
          </a:xfrm>
          <a:prstGeom prst="rect">
            <a:avLst/>
          </a:prstGeom>
        </p:spPr>
      </p:pic>
      <p:sp>
        <p:nvSpPr>
          <p:cNvPr id="74" name="textbox 74"/>
          <p:cNvSpPr/>
          <p:nvPr/>
        </p:nvSpPr>
        <p:spPr>
          <a:xfrm>
            <a:off x="4926882" y="1151416"/>
            <a:ext cx="4362450" cy="293052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62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74000"/>
              </a:lnSpc>
            </a:pPr>
            <a:r>
              <a:rPr sz="4200" b="1" kern="0" spc="-120" dirty="0">
                <a:solidFill>
                  <a:srgbClr val="091C5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Business E</a:t>
            </a:r>
            <a:r>
              <a:rPr sz="4200" b="1" kern="0" spc="-130" dirty="0">
                <a:solidFill>
                  <a:srgbClr val="091C5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mails</a:t>
            </a:r>
            <a:endParaRPr sz="42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90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68605" algn="l" rtl="0" eaLnBrk="0">
              <a:lnSpc>
                <a:spcPct val="75000"/>
              </a:lnSpc>
              <a:spcBef>
                <a:spcPts val="720"/>
              </a:spcBef>
              <a:tabLst>
                <a:tab pos="494665" algn="l"/>
              </a:tabLst>
            </a:pPr>
            <a:r>
              <a:rPr sz="2400" b="1" kern="0" spc="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2400" b="1" kern="0" spc="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Confirm</a:t>
            </a:r>
            <a:r>
              <a:rPr sz="2400" b="1" kern="0" spc="9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2400" b="1" kern="0" spc="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reservations</a:t>
            </a:r>
            <a:endParaRPr sz="24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2000"/>
              </a:lnSpc>
            </a:pPr>
            <a:endParaRPr sz="9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68605" algn="l" rtl="0" eaLnBrk="0">
              <a:lnSpc>
                <a:spcPct val="224000"/>
              </a:lnSpc>
              <a:spcBef>
                <a:spcPts val="5"/>
              </a:spcBef>
              <a:tabLst>
                <a:tab pos="494665" algn="l"/>
                <a:tab pos="501015" algn="l"/>
              </a:tabLst>
            </a:pPr>
            <a:r>
              <a:rPr sz="2400" b="1" kern="0" spc="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2400" b="1" kern="0" spc="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2400" b="1" kern="0" spc="-1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Respond</a:t>
            </a:r>
            <a:r>
              <a:rPr sz="2400" b="1" kern="0" spc="-16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2400" b="1" kern="0" spc="-1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to</a:t>
            </a:r>
            <a:r>
              <a:rPr sz="2400" b="1" kern="0" spc="-12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2400" b="1" kern="0" spc="-1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g</a:t>
            </a:r>
            <a:r>
              <a:rPr sz="2400" b="1" kern="0" spc="-2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uest inquiries</a:t>
            </a:r>
            <a:r>
              <a:rPr sz="2400" b="1" kern="0" spc="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2400" b="1" kern="0" spc="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Coordinate</a:t>
            </a:r>
            <a:r>
              <a:rPr sz="2400" b="1" kern="0" spc="-13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2400" b="1" kern="0" spc="23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&amp; </a:t>
            </a:r>
            <a:r>
              <a:rPr sz="2400" b="1" kern="0" spc="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update</a:t>
            </a:r>
            <a:r>
              <a:rPr sz="2400" b="1" kern="0" spc="-13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2400" b="1" kern="0" spc="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staff</a:t>
            </a:r>
            <a:endParaRPr sz="24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pic>
        <p:nvPicPr>
          <p:cNvPr id="76" name="picture 7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4962525" y="3746807"/>
            <a:ext cx="233105" cy="200501"/>
          </a:xfrm>
          <a:prstGeom prst="rect">
            <a:avLst/>
          </a:prstGeom>
        </p:spPr>
      </p:pic>
      <p:pic>
        <p:nvPicPr>
          <p:cNvPr id="78" name="picture 7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4962525" y="2889557"/>
            <a:ext cx="233105" cy="200501"/>
          </a:xfrm>
          <a:prstGeom prst="rect">
            <a:avLst/>
          </a:prstGeom>
        </p:spPr>
      </p:pic>
      <p:pic>
        <p:nvPicPr>
          <p:cNvPr id="80" name="picture 8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4962525" y="2032307"/>
            <a:ext cx="233105" cy="200501"/>
          </a:xfrm>
          <a:prstGeom prst="rect">
            <a:avLst/>
          </a:prstGeom>
        </p:spPr>
      </p:pic>
      <p:sp>
        <p:nvSpPr>
          <p:cNvPr id="82" name="textbox 82"/>
          <p:cNvSpPr/>
          <p:nvPr/>
        </p:nvSpPr>
        <p:spPr>
          <a:xfrm>
            <a:off x="4905375" y="4362450"/>
            <a:ext cx="5905500" cy="1038860"/>
          </a:xfrm>
          <a:prstGeom prst="rect">
            <a:avLst/>
          </a:prstGeom>
          <a:solidFill>
            <a:srgbClr val="B6D6FC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146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7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566420" indent="-196215" algn="l" rtl="0" eaLnBrk="0">
              <a:lnSpc>
                <a:spcPct val="124000"/>
              </a:lnSpc>
            </a:pPr>
            <a:r>
              <a:rPr sz="15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5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Emails</a:t>
            </a:r>
            <a:r>
              <a:rPr sz="1500" kern="0" spc="-6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5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create</a:t>
            </a:r>
            <a:r>
              <a:rPr sz="1500" kern="0" spc="-9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500" b="1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formal</a:t>
            </a:r>
            <a:r>
              <a:rPr sz="1500" b="1" kern="0" spc="12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500" b="1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impressions</a:t>
            </a:r>
            <a:r>
              <a:rPr sz="1500" b="1" kern="0" spc="12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500" kern="0" spc="12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— </a:t>
            </a:r>
            <a:r>
              <a:rPr sz="15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always</a:t>
            </a:r>
            <a:r>
              <a:rPr sz="1500" kern="0" spc="-8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5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write                  </a:t>
            </a:r>
            <a:r>
              <a:rPr sz="1500" kern="0" spc="4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professiona</a:t>
            </a:r>
            <a:r>
              <a:rPr sz="1500" kern="0" spc="3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lly.</a:t>
            </a:r>
            <a:endParaRPr sz="15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pic>
        <p:nvPicPr>
          <p:cNvPr id="84" name="picture 8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600000">
            <a:off x="5081956" y="4610100"/>
            <a:ext cx="193776" cy="193776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rect 86"/>
          <p:cNvSpPr/>
          <p:nvPr/>
        </p:nvSpPr>
        <p:spPr>
          <a:xfrm>
            <a:off x="619124" y="2600325"/>
            <a:ext cx="752475" cy="295275"/>
          </a:xfrm>
          <a:prstGeom prst="rect">
            <a:avLst/>
          </a:prstGeom>
          <a:solidFill>
            <a:srgbClr val="CEE6FD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88" name="textbox 88"/>
          <p:cNvSpPr/>
          <p:nvPr/>
        </p:nvSpPr>
        <p:spPr>
          <a:xfrm>
            <a:off x="606424" y="1507739"/>
            <a:ext cx="5227955" cy="233807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3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9210" algn="l" rtl="0" eaLnBrk="0">
              <a:lnSpc>
                <a:spcPts val="5550"/>
              </a:lnSpc>
            </a:pPr>
            <a:r>
              <a:rPr sz="4200" b="1" kern="0" spc="-10" dirty="0">
                <a:solidFill>
                  <a:srgbClr val="091C5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Subject Lines</a:t>
            </a:r>
            <a:r>
              <a:rPr sz="4200" b="1" kern="0" spc="-20" dirty="0">
                <a:solidFill>
                  <a:srgbClr val="091C5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Matter</a:t>
            </a:r>
            <a:endParaRPr sz="42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33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33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ts val="1150"/>
              </a:lnSpc>
              <a:spcBef>
                <a:spcPts val="280"/>
              </a:spcBef>
              <a:tabLst>
                <a:tab pos="115570" algn="l"/>
              </a:tabLst>
            </a:pPr>
            <a:r>
              <a:rPr sz="900" kern="0" spc="0" dirty="0">
                <a:solidFill>
                  <a:srgbClr val="000000">
                    <a:alpha val="100000"/>
                  </a:srgbClr>
                </a:solidFill>
                <a:latin typeface="Segoe UI Symbol" panose="020B0502040204020203"/>
                <a:ea typeface="Segoe UI Symbol" panose="020B0502040204020203"/>
                <a:cs typeface="Segoe UI Symbol" panose="020B0502040204020203"/>
              </a:rPr>
              <a:t>	</a:t>
            </a:r>
            <a:r>
              <a:rPr sz="900" kern="0" spc="70" dirty="0">
                <a:solidFill>
                  <a:srgbClr val="000000">
                    <a:alpha val="100000"/>
                  </a:srgbClr>
                </a:solidFill>
                <a:latin typeface="Segoe UI Symbol" panose="020B0502040204020203"/>
                <a:ea typeface="Segoe UI Symbol" panose="020B0502040204020203"/>
                <a:cs typeface="Segoe UI Symbol" panose="020B0502040204020203"/>
              </a:rPr>
              <a:t>✅ </a:t>
            </a:r>
            <a:r>
              <a:rPr sz="900" kern="0" spc="7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GOOD</a:t>
            </a:r>
            <a:r>
              <a:rPr sz="900" kern="0" spc="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   </a:t>
            </a:r>
            <a:endParaRPr sz="9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48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31750" algn="l" rtl="0" eaLnBrk="0">
              <a:lnSpc>
                <a:spcPts val="1985"/>
              </a:lnSpc>
              <a:spcBef>
                <a:spcPts val="450"/>
              </a:spcBef>
              <a:tabLst>
                <a:tab pos="257175" algn="l"/>
              </a:tabLst>
            </a:pPr>
            <a:r>
              <a:rPr sz="1500" kern="0" spc="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500" kern="0" spc="14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"</a:t>
            </a:r>
            <a:r>
              <a:rPr sz="1500" kern="0" spc="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Reservation</a:t>
            </a:r>
            <a:r>
              <a:rPr sz="1500" kern="0" spc="14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500" kern="0" spc="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Confirmation</a:t>
            </a:r>
            <a:r>
              <a:rPr sz="1500" kern="0" spc="-7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500" kern="0" spc="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for</a:t>
            </a:r>
            <a:r>
              <a:rPr sz="1500" kern="0" spc="-9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500" kern="0" spc="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June</a:t>
            </a:r>
            <a:r>
              <a:rPr sz="1500" kern="0" spc="-8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500" kern="0" spc="14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15,</a:t>
            </a:r>
            <a:r>
              <a:rPr sz="1500" kern="0" spc="-7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500" kern="0" spc="14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2026"</a:t>
            </a:r>
            <a:endParaRPr sz="15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1590" algn="l" rtl="0" eaLnBrk="0">
              <a:lnSpc>
                <a:spcPts val="3555"/>
              </a:lnSpc>
              <a:spcBef>
                <a:spcPts val="270"/>
              </a:spcBef>
            </a:pPr>
            <a:r>
              <a:rPr sz="1500" kern="0" spc="3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Clear,</a:t>
            </a:r>
            <a:r>
              <a:rPr sz="1500" kern="0" spc="-7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500" kern="0" spc="3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specific, and</a:t>
            </a:r>
            <a:r>
              <a:rPr sz="1500" kern="0" spc="2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professional</a:t>
            </a:r>
            <a:endParaRPr sz="15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pic>
        <p:nvPicPr>
          <p:cNvPr id="90" name="picture 9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619125" y="3067050"/>
            <a:ext cx="19050" cy="314325"/>
          </a:xfrm>
          <a:prstGeom prst="rect">
            <a:avLst/>
          </a:prstGeom>
        </p:spPr>
      </p:pic>
      <p:sp>
        <p:nvSpPr>
          <p:cNvPr id="92" name="textbox 92"/>
          <p:cNvSpPr/>
          <p:nvPr/>
        </p:nvSpPr>
        <p:spPr>
          <a:xfrm>
            <a:off x="619124" y="4200525"/>
            <a:ext cx="10191750" cy="714375"/>
          </a:xfrm>
          <a:prstGeom prst="rect">
            <a:avLst/>
          </a:prstGeom>
          <a:solidFill>
            <a:srgbClr val="B5DAFC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143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358140" algn="l" rtl="0" eaLnBrk="0">
              <a:lnSpc>
                <a:spcPts val="1985"/>
              </a:lnSpc>
              <a:spcBef>
                <a:spcPts val="5"/>
              </a:spcBef>
              <a:tabLst>
                <a:tab pos="558800" algn="l"/>
              </a:tabLst>
            </a:pPr>
            <a:r>
              <a:rPr sz="15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500" kern="0" spc="5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</a:t>
            </a:r>
            <a:r>
              <a:rPr sz="1500" kern="0" spc="-7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500" kern="0" spc="5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strong</a:t>
            </a:r>
            <a:r>
              <a:rPr sz="1500" kern="0" spc="-7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500" kern="0" spc="5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subject line</a:t>
            </a:r>
            <a:r>
              <a:rPr sz="1500" kern="0" spc="-9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500" kern="0" spc="5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tells</a:t>
            </a:r>
            <a:r>
              <a:rPr sz="1500" kern="0" spc="-9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500" kern="0" spc="5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the reader</a:t>
            </a:r>
            <a:r>
              <a:rPr sz="1500" kern="0" spc="-9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500" kern="0" spc="5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the purpose </a:t>
            </a:r>
            <a:r>
              <a:rPr sz="1500" b="1" kern="0" spc="5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before</a:t>
            </a:r>
            <a:r>
              <a:rPr sz="1500" b="1" kern="0" spc="-9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500" kern="0" spc="5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they</a:t>
            </a:r>
            <a:r>
              <a:rPr sz="1500" kern="0" spc="-7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500" kern="0" spc="5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open</a:t>
            </a:r>
            <a:r>
              <a:rPr sz="1500" kern="0" spc="-9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500" kern="0" spc="5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the</a:t>
            </a:r>
            <a:r>
              <a:rPr sz="1500" kern="0" spc="-6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500" kern="0" spc="4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email.</a:t>
            </a:r>
            <a:endParaRPr sz="15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pic>
        <p:nvPicPr>
          <p:cNvPr id="94" name="picture 9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807820" y="4450761"/>
            <a:ext cx="169552" cy="169552"/>
          </a:xfrm>
          <a:prstGeom prst="rect">
            <a:avLst/>
          </a:prstGeom>
        </p:spPr>
      </p:pic>
      <p:sp>
        <p:nvSpPr>
          <p:cNvPr id="96" name="textbox 96"/>
          <p:cNvSpPr/>
          <p:nvPr/>
        </p:nvSpPr>
        <p:spPr>
          <a:xfrm>
            <a:off x="5902325" y="3073400"/>
            <a:ext cx="3041015" cy="79121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133000"/>
              </a:lnSpc>
            </a:pPr>
            <a:endParaRPr sz="2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31750" algn="l" rtl="0" eaLnBrk="0">
              <a:lnSpc>
                <a:spcPts val="1985"/>
              </a:lnSpc>
              <a:spcBef>
                <a:spcPts val="0"/>
              </a:spcBef>
              <a:tabLst>
                <a:tab pos="255270" algn="l"/>
              </a:tabLst>
            </a:pPr>
            <a:r>
              <a:rPr sz="1500" kern="0" spc="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500" kern="0" spc="5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"Hello"</a:t>
            </a:r>
            <a:r>
              <a:rPr sz="1500" kern="0" spc="30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500" kern="0" spc="5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|</a:t>
            </a:r>
            <a:r>
              <a:rPr sz="1500" kern="0" spc="27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500" kern="0" spc="5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"Import</a:t>
            </a:r>
            <a:r>
              <a:rPr sz="1500" kern="0" spc="4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ant"</a:t>
            </a:r>
            <a:endParaRPr sz="15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16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25000"/>
              </a:lnSpc>
            </a:pPr>
            <a:endParaRPr sz="3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7145" algn="l" rtl="0" eaLnBrk="0">
              <a:lnSpc>
                <a:spcPts val="1985"/>
              </a:lnSpc>
            </a:pPr>
            <a:r>
              <a:rPr sz="1500" kern="0" spc="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Too</a:t>
            </a:r>
            <a:r>
              <a:rPr sz="1500" kern="0" spc="-11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500" kern="0" spc="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vague</a:t>
            </a:r>
            <a:r>
              <a:rPr sz="1500" kern="0" spc="16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— </a:t>
            </a:r>
            <a:r>
              <a:rPr sz="1500" kern="0" spc="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looks</a:t>
            </a:r>
            <a:r>
              <a:rPr sz="1500" kern="0" spc="16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500" kern="0" spc="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unprofessional</a:t>
            </a:r>
            <a:endParaRPr sz="15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pic>
        <p:nvPicPr>
          <p:cNvPr id="98" name="picture 9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5915025" y="3086100"/>
            <a:ext cx="19050" cy="314325"/>
          </a:xfrm>
          <a:prstGeom prst="rect">
            <a:avLst/>
          </a:prstGeom>
        </p:spPr>
      </p:pic>
      <p:grpSp>
        <p:nvGrpSpPr>
          <p:cNvPr id="2" name="group 2"/>
          <p:cNvGrpSpPr/>
          <p:nvPr/>
        </p:nvGrpSpPr>
        <p:grpSpPr>
          <a:xfrm rot="21600000">
            <a:off x="5915025" y="2600325"/>
            <a:ext cx="742950" cy="314325"/>
            <a:chOff x="0" y="0"/>
            <a:chExt cx="742950" cy="314325"/>
          </a:xfrm>
        </p:grpSpPr>
        <p:sp>
          <p:nvSpPr>
            <p:cNvPr id="100" name="path 100"/>
            <p:cNvSpPr/>
            <p:nvPr/>
          </p:nvSpPr>
          <p:spPr>
            <a:xfrm>
              <a:off x="0" y="0"/>
              <a:ext cx="742950" cy="314325"/>
            </a:xfrm>
            <a:custGeom>
              <a:avLst/>
              <a:gdLst/>
              <a:ahLst/>
              <a:cxnLst/>
              <a:rect l="0" t="0" r="0" b="0"/>
              <a:pathLst>
                <a:path w="1170" h="495">
                  <a:moveTo>
                    <a:pt x="7" y="348"/>
                  </a:moveTo>
                  <a:lnTo>
                    <a:pt x="7" y="146"/>
                  </a:lnTo>
                  <a:cubicBezTo>
                    <a:pt x="7" y="137"/>
                    <a:pt x="8" y="128"/>
                    <a:pt x="10" y="119"/>
                  </a:cubicBezTo>
                  <a:cubicBezTo>
                    <a:pt x="11" y="110"/>
                    <a:pt x="14" y="101"/>
                    <a:pt x="18" y="93"/>
                  </a:cubicBezTo>
                  <a:cubicBezTo>
                    <a:pt x="21" y="84"/>
                    <a:pt x="25" y="76"/>
                    <a:pt x="30" y="69"/>
                  </a:cubicBezTo>
                  <a:cubicBezTo>
                    <a:pt x="35" y="61"/>
                    <a:pt x="41" y="54"/>
                    <a:pt x="48" y="48"/>
                  </a:cubicBezTo>
                  <a:cubicBezTo>
                    <a:pt x="54" y="41"/>
                    <a:pt x="61" y="35"/>
                    <a:pt x="69" y="30"/>
                  </a:cubicBezTo>
                  <a:cubicBezTo>
                    <a:pt x="76" y="25"/>
                    <a:pt x="84" y="21"/>
                    <a:pt x="93" y="18"/>
                  </a:cubicBezTo>
                  <a:cubicBezTo>
                    <a:pt x="101" y="14"/>
                    <a:pt x="110" y="11"/>
                    <a:pt x="119" y="10"/>
                  </a:cubicBezTo>
                  <a:cubicBezTo>
                    <a:pt x="128" y="8"/>
                    <a:pt x="137" y="7"/>
                    <a:pt x="146" y="7"/>
                  </a:cubicBezTo>
                  <a:lnTo>
                    <a:pt x="1023" y="7"/>
                  </a:lnTo>
                  <a:cubicBezTo>
                    <a:pt x="1032" y="7"/>
                    <a:pt x="1041" y="8"/>
                    <a:pt x="1050" y="10"/>
                  </a:cubicBezTo>
                  <a:cubicBezTo>
                    <a:pt x="1059" y="11"/>
                    <a:pt x="1068" y="14"/>
                    <a:pt x="1076" y="18"/>
                  </a:cubicBezTo>
                  <a:cubicBezTo>
                    <a:pt x="1085" y="21"/>
                    <a:pt x="1093" y="25"/>
                    <a:pt x="1100" y="30"/>
                  </a:cubicBezTo>
                  <a:cubicBezTo>
                    <a:pt x="1108" y="35"/>
                    <a:pt x="1115" y="41"/>
                    <a:pt x="1121" y="48"/>
                  </a:cubicBezTo>
                  <a:cubicBezTo>
                    <a:pt x="1128" y="54"/>
                    <a:pt x="1134" y="61"/>
                    <a:pt x="1139" y="69"/>
                  </a:cubicBezTo>
                  <a:cubicBezTo>
                    <a:pt x="1144" y="76"/>
                    <a:pt x="1148" y="84"/>
                    <a:pt x="1151" y="93"/>
                  </a:cubicBezTo>
                  <a:cubicBezTo>
                    <a:pt x="1155" y="101"/>
                    <a:pt x="1158" y="110"/>
                    <a:pt x="1159" y="119"/>
                  </a:cubicBezTo>
                  <a:cubicBezTo>
                    <a:pt x="1161" y="128"/>
                    <a:pt x="1162" y="137"/>
                    <a:pt x="1162" y="146"/>
                  </a:cubicBezTo>
                  <a:lnTo>
                    <a:pt x="1162" y="348"/>
                  </a:lnTo>
                  <a:cubicBezTo>
                    <a:pt x="1162" y="357"/>
                    <a:pt x="1161" y="366"/>
                    <a:pt x="1159" y="375"/>
                  </a:cubicBezTo>
                  <a:cubicBezTo>
                    <a:pt x="1158" y="384"/>
                    <a:pt x="1155" y="393"/>
                    <a:pt x="1151" y="401"/>
                  </a:cubicBezTo>
                  <a:cubicBezTo>
                    <a:pt x="1148" y="410"/>
                    <a:pt x="1144" y="418"/>
                    <a:pt x="1139" y="425"/>
                  </a:cubicBezTo>
                  <a:cubicBezTo>
                    <a:pt x="1133" y="433"/>
                    <a:pt x="1128" y="440"/>
                    <a:pt x="1121" y="446"/>
                  </a:cubicBezTo>
                  <a:cubicBezTo>
                    <a:pt x="1115" y="453"/>
                    <a:pt x="1108" y="459"/>
                    <a:pt x="1100" y="464"/>
                  </a:cubicBezTo>
                  <a:cubicBezTo>
                    <a:pt x="1093" y="469"/>
                    <a:pt x="1085" y="473"/>
                    <a:pt x="1076" y="476"/>
                  </a:cubicBezTo>
                  <a:cubicBezTo>
                    <a:pt x="1068" y="480"/>
                    <a:pt x="1059" y="483"/>
                    <a:pt x="1050" y="484"/>
                  </a:cubicBezTo>
                  <a:cubicBezTo>
                    <a:pt x="1041" y="486"/>
                    <a:pt x="1032" y="487"/>
                    <a:pt x="1023" y="487"/>
                  </a:cubicBezTo>
                  <a:lnTo>
                    <a:pt x="146" y="487"/>
                  </a:lnTo>
                  <a:cubicBezTo>
                    <a:pt x="137" y="487"/>
                    <a:pt x="128" y="486"/>
                    <a:pt x="119" y="484"/>
                  </a:cubicBezTo>
                  <a:cubicBezTo>
                    <a:pt x="110" y="483"/>
                    <a:pt x="101" y="480"/>
                    <a:pt x="93" y="476"/>
                  </a:cubicBezTo>
                  <a:cubicBezTo>
                    <a:pt x="84" y="473"/>
                    <a:pt x="76" y="469"/>
                    <a:pt x="69" y="464"/>
                  </a:cubicBezTo>
                  <a:cubicBezTo>
                    <a:pt x="61" y="459"/>
                    <a:pt x="54" y="453"/>
                    <a:pt x="48" y="446"/>
                  </a:cubicBezTo>
                  <a:cubicBezTo>
                    <a:pt x="41" y="440"/>
                    <a:pt x="35" y="433"/>
                    <a:pt x="30" y="425"/>
                  </a:cubicBezTo>
                  <a:cubicBezTo>
                    <a:pt x="25" y="418"/>
                    <a:pt x="21" y="410"/>
                    <a:pt x="18" y="401"/>
                  </a:cubicBezTo>
                  <a:cubicBezTo>
                    <a:pt x="14" y="393"/>
                    <a:pt x="11" y="384"/>
                    <a:pt x="10" y="375"/>
                  </a:cubicBezTo>
                  <a:cubicBezTo>
                    <a:pt x="8" y="366"/>
                    <a:pt x="7" y="357"/>
                    <a:pt x="7" y="348"/>
                  </a:cubicBezTo>
                </a:path>
              </a:pathLst>
            </a:custGeom>
            <a:noFill/>
            <a:ln w="9525" cap="flat">
              <a:solidFill>
                <a:srgbClr val="84C1FA"/>
              </a:solidFill>
              <a:prstDash val="solid"/>
              <a:miter lim="400000"/>
            </a:ln>
          </p:spPr>
          <p:txBody>
            <a:bodyPr rtlCol="0"/>
            <a:lstStyle/>
            <a:p>
              <a:pPr algn="ctr"/>
              <a:endParaRPr lang="zh-CN" altLang="en-US"/>
            </a:p>
          </p:txBody>
        </p:sp>
        <p:sp>
          <p:nvSpPr>
            <p:cNvPr id="102" name="textbox 102"/>
            <p:cNvSpPr/>
            <p:nvPr/>
          </p:nvSpPr>
          <p:spPr>
            <a:xfrm>
              <a:off x="-12700" y="-12700"/>
              <a:ext cx="768350" cy="339725"/>
            </a:xfrm>
            <a:prstGeom prst="rect">
              <a:avLst/>
            </a:prstGeom>
            <a:noFill/>
            <a:ln w="0" cap="flat">
              <a:noFill/>
              <a:prstDash val="solid"/>
              <a:miter lim="0"/>
            </a:ln>
          </p:spPr>
          <p:txBody>
            <a:bodyPr vert="horz" wrap="square" lIns="0" tIns="0" rIns="0" bIns="0"/>
            <a:lstStyle/>
            <a:p>
              <a:pPr algn="l" rtl="0" eaLnBrk="0">
                <a:lnSpc>
                  <a:spcPct val="115000"/>
                </a:lnSpc>
              </a:pPr>
              <a:endParaRPr sz="5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marL="122555" algn="l" rtl="0" eaLnBrk="0">
                <a:lnSpc>
                  <a:spcPts val="1150"/>
                </a:lnSpc>
                <a:spcBef>
                  <a:spcPts val="5"/>
                </a:spcBef>
              </a:pPr>
              <a:r>
                <a:rPr sz="900" kern="0" spc="50" dirty="0">
                  <a:solidFill>
                    <a:srgbClr val="000000">
                      <a:alpha val="100000"/>
                    </a:srgbClr>
                  </a:solidFill>
                  <a:latin typeface="Segoe UI Symbol" panose="020B0502040204020203"/>
                  <a:ea typeface="Segoe UI Symbol" panose="020B0502040204020203"/>
                  <a:cs typeface="Segoe UI Symbol" panose="020B0502040204020203"/>
                </a:rPr>
                <a:t>❌</a:t>
              </a:r>
              <a:r>
                <a:rPr sz="900" kern="0" spc="110" dirty="0">
                  <a:solidFill>
                    <a:srgbClr val="000000">
                      <a:alpha val="100000"/>
                    </a:srgbClr>
                  </a:solidFill>
                  <a:latin typeface="Segoe UI Symbol" panose="020B0502040204020203"/>
                  <a:ea typeface="Segoe UI Symbol" panose="020B0502040204020203"/>
                  <a:cs typeface="Segoe UI Symbol" panose="020B0502040204020203"/>
                </a:rPr>
                <a:t> </a:t>
              </a:r>
              <a:r>
                <a:rPr sz="900" kern="0" spc="50" dirty="0">
                  <a:solidFill>
                    <a:srgbClr val="84C1FA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POOR</a:t>
              </a:r>
              <a:endParaRPr sz="9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</p:txBody>
        </p:sp>
      </p:grp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textbox 104"/>
          <p:cNvSpPr/>
          <p:nvPr/>
        </p:nvSpPr>
        <p:spPr>
          <a:xfrm>
            <a:off x="619124" y="4076700"/>
            <a:ext cx="10191750" cy="714375"/>
          </a:xfrm>
          <a:prstGeom prst="rect">
            <a:avLst/>
          </a:prstGeom>
          <a:solidFill>
            <a:srgbClr val="B6FCB8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143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370205" algn="l" rtl="0" eaLnBrk="0">
              <a:lnSpc>
                <a:spcPts val="1985"/>
              </a:lnSpc>
              <a:spcBef>
                <a:spcPts val="5"/>
              </a:spcBef>
              <a:tabLst>
                <a:tab pos="567055" algn="l"/>
              </a:tabLst>
            </a:pPr>
            <a:r>
              <a:rPr sz="15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500" kern="0" spc="4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Respectful</a:t>
            </a:r>
            <a:r>
              <a:rPr sz="1500" kern="0" spc="-7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500" kern="0" spc="4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greetings</a:t>
            </a:r>
            <a:r>
              <a:rPr sz="1500" kern="0" spc="-6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500" kern="0" spc="4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</a:t>
            </a:r>
            <a:r>
              <a:rPr sz="1500" kern="0" spc="3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et a </a:t>
            </a:r>
            <a:r>
              <a:rPr sz="1500" b="1" kern="0" spc="3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positive, professional</a:t>
            </a:r>
            <a:r>
              <a:rPr sz="1500" b="1" kern="0" spc="-1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500" b="1" kern="0" spc="3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tone</a:t>
            </a:r>
            <a:r>
              <a:rPr sz="1500" b="1" kern="0" spc="-9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500" kern="0" spc="3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from</a:t>
            </a:r>
            <a:r>
              <a:rPr sz="1500" kern="0" spc="-9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500" kern="0" spc="3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the</a:t>
            </a:r>
            <a:r>
              <a:rPr sz="1500" kern="0" spc="-10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500" kern="0" spc="3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very</a:t>
            </a:r>
            <a:r>
              <a:rPr sz="1500" kern="0" spc="-9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500" kern="0" spc="3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first line.</a:t>
            </a:r>
            <a:endParaRPr sz="15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pic>
        <p:nvPicPr>
          <p:cNvPr id="106" name="picture 10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795709" y="4314825"/>
            <a:ext cx="193774" cy="193774"/>
          </a:xfrm>
          <a:prstGeom prst="rect">
            <a:avLst/>
          </a:prstGeom>
        </p:spPr>
      </p:pic>
      <p:sp>
        <p:nvSpPr>
          <p:cNvPr id="108" name="textbox 108"/>
          <p:cNvSpPr/>
          <p:nvPr/>
        </p:nvSpPr>
        <p:spPr>
          <a:xfrm>
            <a:off x="613666" y="1761016"/>
            <a:ext cx="5742940" cy="115125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79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r" rtl="0" eaLnBrk="0">
              <a:lnSpc>
                <a:spcPct val="81000"/>
              </a:lnSpc>
            </a:pPr>
            <a:r>
              <a:rPr sz="4200" b="1" kern="0" spc="-50" dirty="0">
                <a:solidFill>
                  <a:srgbClr val="091C5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Professional</a:t>
            </a:r>
            <a:r>
              <a:rPr sz="4200" b="1" kern="0" spc="-60" dirty="0">
                <a:solidFill>
                  <a:srgbClr val="091C5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Greetings</a:t>
            </a:r>
            <a:endParaRPr sz="42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96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25000"/>
              </a:lnSpc>
            </a:pPr>
            <a:endParaRPr sz="3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ts val="1985"/>
              </a:lnSpc>
              <a:spcBef>
                <a:spcPts val="0"/>
              </a:spcBef>
            </a:pPr>
            <a:r>
              <a:rPr sz="1500" kern="0" spc="6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Always</a:t>
            </a:r>
            <a:r>
              <a:rPr sz="1500" kern="0" spc="-7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500" kern="0" spc="6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open</a:t>
            </a:r>
            <a:r>
              <a:rPr sz="1500" kern="0" spc="-9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500" kern="0" spc="5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with</a:t>
            </a:r>
            <a:r>
              <a:rPr sz="1500" kern="0" spc="-4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500" kern="0" spc="5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 respectful</a:t>
            </a:r>
            <a:r>
              <a:rPr sz="1500" kern="0" spc="-6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500" kern="0" spc="5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greeting:</a:t>
            </a:r>
            <a:endParaRPr sz="15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graphicFrame>
        <p:nvGraphicFramePr>
          <p:cNvPr id="110" name="table 110"/>
          <p:cNvGraphicFramePr>
            <a:graphicFrameLocks noGrp="1"/>
          </p:cNvGraphicFramePr>
          <p:nvPr/>
        </p:nvGraphicFramePr>
        <p:xfrm>
          <a:off x="619125" y="3105150"/>
          <a:ext cx="3295650" cy="790575"/>
        </p:xfrm>
        <a:graphic>
          <a:graphicData uri="http://schemas.openxmlformats.org/drawingml/2006/table">
            <a:tbl>
              <a:tblPr/>
              <a:tblGrid>
                <a:gridCol w="3295650"/>
              </a:tblGrid>
              <a:tr h="768350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01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1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6000"/>
                        </a:lnSpc>
                      </a:pPr>
                      <a:endParaRPr sz="1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64795" algn="l" rtl="0" eaLnBrk="0">
                        <a:lnSpc>
                          <a:spcPct val="78000"/>
                        </a:lnSpc>
                      </a:pPr>
                      <a:r>
                        <a:rPr sz="1800" b="1" kern="0" spc="-20" dirty="0">
                          <a:solidFill>
                            <a:srgbClr val="1E3063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"Dear Mr. Santos,</a:t>
                      </a:r>
                      <a:r>
                        <a:rPr sz="1800" b="1" kern="0" spc="-30" dirty="0">
                          <a:solidFill>
                            <a:srgbClr val="1E3063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"</a:t>
                      </a:r>
                      <a:endParaRPr sz="18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22225" cap="flat" cmpd="sng" algn="ctr">
                      <a:solidFill>
                        <a:srgbClr val="B4CC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2225" cap="flat" cmpd="sng" algn="ctr">
                      <a:solidFill>
                        <a:srgbClr val="B4CC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2225" cap="flat" cmpd="sng" algn="ctr">
                      <a:solidFill>
                        <a:srgbClr val="B4CC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2225" cap="flat" cmpd="sng" algn="ctr">
                      <a:solidFill>
                        <a:srgbClr val="B4CC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112" name="table 112"/>
          <p:cNvGraphicFramePr>
            <a:graphicFrameLocks noGrp="1"/>
          </p:cNvGraphicFramePr>
          <p:nvPr/>
        </p:nvGraphicFramePr>
        <p:xfrm>
          <a:off x="4067175" y="3105150"/>
          <a:ext cx="3295650" cy="790575"/>
        </p:xfrm>
        <a:graphic>
          <a:graphicData uri="http://schemas.openxmlformats.org/drawingml/2006/table">
            <a:tbl>
              <a:tblPr/>
              <a:tblGrid>
                <a:gridCol w="3295650"/>
              </a:tblGrid>
              <a:tr h="768350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01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1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6000"/>
                        </a:lnSpc>
                      </a:pPr>
                      <a:endParaRPr sz="1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65430" algn="l" rtl="0" eaLnBrk="0">
                        <a:lnSpc>
                          <a:spcPct val="78000"/>
                        </a:lnSpc>
                      </a:pPr>
                      <a:r>
                        <a:rPr sz="1800" b="1" kern="0" spc="-10" dirty="0">
                          <a:solidFill>
                            <a:srgbClr val="1E3063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"Good afternoon,</a:t>
                      </a:r>
                      <a:r>
                        <a:rPr sz="1800" b="1" kern="0" spc="-20" dirty="0">
                          <a:solidFill>
                            <a:srgbClr val="1E3063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 Ma'am,"</a:t>
                      </a:r>
                      <a:endParaRPr sz="18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22225" cap="flat" cmpd="sng" algn="ctr">
                      <a:solidFill>
                        <a:srgbClr val="B4CC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2225" cap="flat" cmpd="sng" algn="ctr">
                      <a:solidFill>
                        <a:srgbClr val="B4CC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2225" cap="flat" cmpd="sng" algn="ctr">
                      <a:solidFill>
                        <a:srgbClr val="B4CC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2225" cap="flat" cmpd="sng" algn="ctr">
                      <a:solidFill>
                        <a:srgbClr val="B4CC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114" name="table 114"/>
          <p:cNvGraphicFramePr>
            <a:graphicFrameLocks noGrp="1"/>
          </p:cNvGraphicFramePr>
          <p:nvPr/>
        </p:nvGraphicFramePr>
        <p:xfrm>
          <a:off x="7515225" y="3105150"/>
          <a:ext cx="3295650" cy="790575"/>
        </p:xfrm>
        <a:graphic>
          <a:graphicData uri="http://schemas.openxmlformats.org/drawingml/2006/table">
            <a:tbl>
              <a:tblPr/>
              <a:tblGrid>
                <a:gridCol w="3295650"/>
              </a:tblGrid>
              <a:tr h="768350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01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1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6000"/>
                        </a:lnSpc>
                      </a:pPr>
                      <a:endParaRPr sz="1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65430" algn="l" rtl="0" eaLnBrk="0">
                        <a:lnSpc>
                          <a:spcPct val="78000"/>
                        </a:lnSpc>
                      </a:pPr>
                      <a:r>
                        <a:rPr sz="1800" b="1" kern="0" spc="0" dirty="0">
                          <a:solidFill>
                            <a:srgbClr val="1E3063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"Dear</a:t>
                      </a:r>
                      <a:r>
                        <a:rPr sz="1800" b="1" kern="0" spc="-100" dirty="0">
                          <a:solidFill>
                            <a:srgbClr val="1E3063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800" b="1" kern="0" spc="0" dirty="0">
                          <a:solidFill>
                            <a:srgbClr val="1E3063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Valued </a:t>
                      </a:r>
                      <a:r>
                        <a:rPr sz="1800" b="1" kern="0" spc="-10" dirty="0">
                          <a:solidFill>
                            <a:srgbClr val="1E3063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Guest,"</a:t>
                      </a:r>
                      <a:endParaRPr sz="18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22225" cap="flat" cmpd="sng" algn="ctr">
                      <a:solidFill>
                        <a:srgbClr val="B4CC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2225" cap="flat" cmpd="sng" algn="ctr">
                      <a:solidFill>
                        <a:srgbClr val="B4CC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2225" cap="flat" cmpd="sng" algn="ctr">
                      <a:solidFill>
                        <a:srgbClr val="B4CC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2225" cap="flat" cmpd="sng" algn="ctr">
                      <a:solidFill>
                        <a:srgbClr val="B4CC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116" name="picture 1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3745992" y="3761231"/>
            <a:ext cx="243840" cy="198120"/>
          </a:xfrm>
          <a:prstGeom prst="rect">
            <a:avLst/>
          </a:prstGeom>
        </p:spPr>
      </p:pic>
      <p:pic>
        <p:nvPicPr>
          <p:cNvPr id="118" name="picture 11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600000">
            <a:off x="7196328" y="3761231"/>
            <a:ext cx="243840" cy="198120"/>
          </a:xfrm>
          <a:prstGeom prst="rect">
            <a:avLst/>
          </a:prstGeom>
        </p:spPr>
      </p:pic>
      <p:pic>
        <p:nvPicPr>
          <p:cNvPr id="120" name="picture 12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1600000">
            <a:off x="10643615" y="3761231"/>
            <a:ext cx="243840" cy="198120"/>
          </a:xfrm>
          <a:prstGeom prst="rect">
            <a:avLst/>
          </a:prstGeom>
        </p:spPr>
      </p:pic>
      <p:sp>
        <p:nvSpPr>
          <p:cNvPr id="122" name="path 122"/>
          <p:cNvSpPr/>
          <p:nvPr/>
        </p:nvSpPr>
        <p:spPr>
          <a:xfrm>
            <a:off x="4075301" y="3105150"/>
            <a:ext cx="117692" cy="84960"/>
          </a:xfrm>
          <a:custGeom>
            <a:avLst/>
            <a:gdLst/>
            <a:ahLst/>
            <a:cxnLst/>
            <a:rect l="0" t="0" r="0" b="0"/>
            <a:pathLst>
              <a:path w="185" h="133">
                <a:moveTo>
                  <a:pt x="15" y="118"/>
                </a:moveTo>
                <a:cubicBezTo>
                  <a:pt x="19" y="108"/>
                  <a:pt x="24" y="98"/>
                  <a:pt x="30" y="89"/>
                </a:cubicBezTo>
                <a:cubicBezTo>
                  <a:pt x="36" y="80"/>
                  <a:pt x="43" y="72"/>
                  <a:pt x="51" y="64"/>
                </a:cubicBezTo>
                <a:cubicBezTo>
                  <a:pt x="59" y="56"/>
                  <a:pt x="67" y="49"/>
                  <a:pt x="76" y="43"/>
                </a:cubicBezTo>
                <a:cubicBezTo>
                  <a:pt x="86" y="37"/>
                  <a:pt x="95" y="32"/>
                  <a:pt x="105" y="27"/>
                </a:cubicBezTo>
                <a:cubicBezTo>
                  <a:pt x="116" y="23"/>
                  <a:pt x="126" y="20"/>
                  <a:pt x="137" y="18"/>
                </a:cubicBezTo>
                <a:cubicBezTo>
                  <a:pt x="148" y="16"/>
                  <a:pt x="159" y="15"/>
                  <a:pt x="170" y="15"/>
                </a:cubicBezTo>
              </a:path>
            </a:pathLst>
          </a:custGeom>
          <a:noFill/>
          <a:ln w="19050" cap="flat">
            <a:solidFill>
              <a:srgbClr val="B4CCE3"/>
            </a:solidFill>
            <a:prstDash val="solid"/>
            <a:miter lim="40000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pic>
        <p:nvPicPr>
          <p:cNvPr id="124" name="picture 12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1600000">
            <a:off x="3986783" y="3048000"/>
            <a:ext cx="234696" cy="188975"/>
          </a:xfrm>
          <a:prstGeom prst="rect">
            <a:avLst/>
          </a:prstGeom>
        </p:spPr>
      </p:pic>
      <p:sp>
        <p:nvSpPr>
          <p:cNvPr id="126" name="path 126"/>
          <p:cNvSpPr/>
          <p:nvPr/>
        </p:nvSpPr>
        <p:spPr>
          <a:xfrm>
            <a:off x="627252" y="3105150"/>
            <a:ext cx="117691" cy="84960"/>
          </a:xfrm>
          <a:custGeom>
            <a:avLst/>
            <a:gdLst/>
            <a:ahLst/>
            <a:cxnLst/>
            <a:rect l="0" t="0" r="0" b="0"/>
            <a:pathLst>
              <a:path w="185" h="133">
                <a:moveTo>
                  <a:pt x="15" y="118"/>
                </a:moveTo>
                <a:cubicBezTo>
                  <a:pt x="19" y="108"/>
                  <a:pt x="24" y="98"/>
                  <a:pt x="30" y="89"/>
                </a:cubicBezTo>
                <a:cubicBezTo>
                  <a:pt x="36" y="80"/>
                  <a:pt x="43" y="72"/>
                  <a:pt x="51" y="64"/>
                </a:cubicBezTo>
                <a:cubicBezTo>
                  <a:pt x="59" y="56"/>
                  <a:pt x="67" y="49"/>
                  <a:pt x="76" y="43"/>
                </a:cubicBezTo>
                <a:cubicBezTo>
                  <a:pt x="86" y="37"/>
                  <a:pt x="95" y="32"/>
                  <a:pt x="105" y="27"/>
                </a:cubicBezTo>
                <a:cubicBezTo>
                  <a:pt x="116" y="23"/>
                  <a:pt x="126" y="20"/>
                  <a:pt x="137" y="18"/>
                </a:cubicBezTo>
                <a:cubicBezTo>
                  <a:pt x="148" y="16"/>
                  <a:pt x="159" y="15"/>
                  <a:pt x="170" y="15"/>
                </a:cubicBezTo>
              </a:path>
            </a:pathLst>
          </a:custGeom>
          <a:noFill/>
          <a:ln w="19050" cap="flat">
            <a:solidFill>
              <a:srgbClr val="B4CCE3"/>
            </a:solidFill>
            <a:prstDash val="solid"/>
            <a:miter lim="40000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pic>
        <p:nvPicPr>
          <p:cNvPr id="128" name="picture 12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21600000">
            <a:off x="539496" y="3048000"/>
            <a:ext cx="234696" cy="188975"/>
          </a:xfrm>
          <a:prstGeom prst="rect">
            <a:avLst/>
          </a:prstGeom>
        </p:spPr>
      </p:pic>
      <p:sp>
        <p:nvSpPr>
          <p:cNvPr id="130" name="path 130"/>
          <p:cNvSpPr/>
          <p:nvPr/>
        </p:nvSpPr>
        <p:spPr>
          <a:xfrm>
            <a:off x="7523351" y="3105150"/>
            <a:ext cx="117691" cy="84960"/>
          </a:xfrm>
          <a:custGeom>
            <a:avLst/>
            <a:gdLst/>
            <a:ahLst/>
            <a:cxnLst/>
            <a:rect l="0" t="0" r="0" b="0"/>
            <a:pathLst>
              <a:path w="185" h="133">
                <a:moveTo>
                  <a:pt x="15" y="118"/>
                </a:moveTo>
                <a:cubicBezTo>
                  <a:pt x="19" y="108"/>
                  <a:pt x="24" y="98"/>
                  <a:pt x="30" y="89"/>
                </a:cubicBezTo>
                <a:cubicBezTo>
                  <a:pt x="36" y="80"/>
                  <a:pt x="43" y="72"/>
                  <a:pt x="51" y="64"/>
                </a:cubicBezTo>
                <a:cubicBezTo>
                  <a:pt x="59" y="56"/>
                  <a:pt x="67" y="49"/>
                  <a:pt x="76" y="43"/>
                </a:cubicBezTo>
                <a:cubicBezTo>
                  <a:pt x="86" y="37"/>
                  <a:pt x="95" y="32"/>
                  <a:pt x="105" y="27"/>
                </a:cubicBezTo>
                <a:cubicBezTo>
                  <a:pt x="116" y="23"/>
                  <a:pt x="126" y="20"/>
                  <a:pt x="137" y="18"/>
                </a:cubicBezTo>
                <a:cubicBezTo>
                  <a:pt x="148" y="16"/>
                  <a:pt x="159" y="15"/>
                  <a:pt x="170" y="15"/>
                </a:cubicBezTo>
              </a:path>
            </a:pathLst>
          </a:custGeom>
          <a:noFill/>
          <a:ln w="19050" cap="flat">
            <a:solidFill>
              <a:srgbClr val="B4CCE3"/>
            </a:solidFill>
            <a:prstDash val="solid"/>
            <a:miter lim="40000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pic>
        <p:nvPicPr>
          <p:cNvPr id="132" name="picture 13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21600000">
            <a:off x="7434072" y="3048000"/>
            <a:ext cx="234695" cy="188975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textbox 134"/>
          <p:cNvSpPr/>
          <p:nvPr/>
        </p:nvSpPr>
        <p:spPr>
          <a:xfrm>
            <a:off x="621609" y="1722916"/>
            <a:ext cx="3920490" cy="217995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93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31115" algn="l" rtl="0" eaLnBrk="0">
              <a:lnSpc>
                <a:spcPct val="79000"/>
              </a:lnSpc>
            </a:pPr>
            <a:r>
              <a:rPr sz="4200" b="1" kern="0" spc="-70" dirty="0">
                <a:solidFill>
                  <a:srgbClr val="091C5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Keep It Concise</a:t>
            </a:r>
            <a:endParaRPr sz="42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45085" indent="-32385" algn="l" rtl="0" eaLnBrk="0">
              <a:lnSpc>
                <a:spcPct val="187000"/>
              </a:lnSpc>
              <a:spcBef>
                <a:spcPts val="475"/>
              </a:spcBef>
            </a:pPr>
            <a:r>
              <a:rPr sz="1500" kern="0" spc="4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Readers need</a:t>
            </a:r>
            <a:r>
              <a:rPr sz="1500" kern="0" spc="-10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500" kern="0" spc="4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to</a:t>
            </a:r>
            <a:r>
              <a:rPr sz="1500" kern="0" spc="-6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500" kern="0" spc="4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quickly un</a:t>
            </a:r>
            <a:r>
              <a:rPr sz="1500" kern="0" spc="3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derstand:</a:t>
            </a:r>
            <a:r>
              <a:rPr sz="1500" kern="0" spc="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           </a:t>
            </a:r>
            <a:r>
              <a:rPr sz="1500" kern="0" spc="4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·</a:t>
            </a:r>
            <a:r>
              <a:rPr sz="1500" kern="0" spc="11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  </a:t>
            </a:r>
            <a:r>
              <a:rPr sz="1500" kern="0" spc="4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The</a:t>
            </a:r>
            <a:r>
              <a:rPr sz="1500" kern="0" spc="-5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500" kern="0" spc="4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email's</a:t>
            </a:r>
            <a:r>
              <a:rPr sz="1500" kern="0" spc="3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purpose</a:t>
            </a:r>
            <a:endParaRPr sz="15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11760" algn="l" rtl="0" eaLnBrk="0">
              <a:lnSpc>
                <a:spcPts val="1985"/>
              </a:lnSpc>
              <a:spcBef>
                <a:spcPts val="930"/>
              </a:spcBef>
              <a:tabLst>
                <a:tab pos="322580" algn="l"/>
              </a:tabLst>
            </a:pPr>
            <a:r>
              <a:rPr sz="1500" kern="0" spc="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500" kern="0" spc="4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Key information</a:t>
            </a:r>
            <a:endParaRPr sz="15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3000"/>
              </a:lnSpc>
            </a:pPr>
            <a:endParaRPr sz="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11760" algn="l" rtl="0" eaLnBrk="0">
              <a:lnSpc>
                <a:spcPts val="1985"/>
              </a:lnSpc>
              <a:spcBef>
                <a:spcPts val="0"/>
              </a:spcBef>
              <a:tabLst>
                <a:tab pos="321945" algn="l"/>
              </a:tabLst>
            </a:pPr>
            <a:r>
              <a:rPr sz="1500" kern="0" spc="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500" kern="0" spc="3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Required actions</a:t>
            </a:r>
            <a:endParaRPr sz="15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pic>
        <p:nvPicPr>
          <p:cNvPr id="136" name="picture 13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666749" y="3733800"/>
            <a:ext cx="66675" cy="66675"/>
          </a:xfrm>
          <a:prstGeom prst="rect">
            <a:avLst/>
          </a:prstGeom>
        </p:spPr>
      </p:pic>
      <p:pic>
        <p:nvPicPr>
          <p:cNvPr id="138" name="picture 13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666749" y="3371850"/>
            <a:ext cx="66675" cy="66675"/>
          </a:xfrm>
          <a:prstGeom prst="rect">
            <a:avLst/>
          </a:prstGeom>
        </p:spPr>
      </p:pic>
      <p:sp>
        <p:nvSpPr>
          <p:cNvPr id="140" name="rect 140"/>
          <p:cNvSpPr/>
          <p:nvPr/>
        </p:nvSpPr>
        <p:spPr>
          <a:xfrm>
            <a:off x="5915025" y="3095625"/>
            <a:ext cx="4905375" cy="1323975"/>
          </a:xfrm>
          <a:prstGeom prst="rect">
            <a:avLst/>
          </a:prstGeom>
          <a:solidFill>
            <a:srgbClr val="CEE6FD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142" name="textbox 142"/>
          <p:cNvSpPr/>
          <p:nvPr/>
        </p:nvSpPr>
        <p:spPr>
          <a:xfrm>
            <a:off x="619124" y="4095750"/>
            <a:ext cx="4905375" cy="714375"/>
          </a:xfrm>
          <a:prstGeom prst="rect">
            <a:avLst/>
          </a:prstGeom>
          <a:solidFill>
            <a:srgbClr val="FCF2B5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143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370205" algn="l" rtl="0" eaLnBrk="0">
              <a:lnSpc>
                <a:spcPts val="1985"/>
              </a:lnSpc>
              <a:spcBef>
                <a:spcPts val="5"/>
              </a:spcBef>
              <a:tabLst>
                <a:tab pos="558800" algn="l"/>
              </a:tabLst>
            </a:pPr>
            <a:r>
              <a:rPr sz="15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500" kern="0" spc="5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Avoid long</a:t>
            </a:r>
            <a:r>
              <a:rPr sz="1500" kern="0" spc="-7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500" kern="0" spc="5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explanations</a:t>
            </a:r>
            <a:r>
              <a:rPr sz="1500" kern="0" spc="-5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500" kern="0" spc="5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</a:t>
            </a:r>
            <a:r>
              <a:rPr sz="1500" kern="0" spc="4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nd repetition.</a:t>
            </a:r>
            <a:endParaRPr sz="15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pic>
        <p:nvPicPr>
          <p:cNvPr id="144" name="picture 14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795709" y="4345986"/>
            <a:ext cx="193774" cy="169552"/>
          </a:xfrm>
          <a:prstGeom prst="rect">
            <a:avLst/>
          </a:prstGeom>
        </p:spPr>
      </p:pic>
      <p:sp>
        <p:nvSpPr>
          <p:cNvPr id="146" name="rect 146"/>
          <p:cNvSpPr/>
          <p:nvPr/>
        </p:nvSpPr>
        <p:spPr>
          <a:xfrm>
            <a:off x="5915025" y="1628775"/>
            <a:ext cx="2371725" cy="1314450"/>
          </a:xfrm>
          <a:prstGeom prst="rect">
            <a:avLst/>
          </a:prstGeom>
          <a:solidFill>
            <a:srgbClr val="CEE6FD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148" name="rect 148"/>
          <p:cNvSpPr/>
          <p:nvPr/>
        </p:nvSpPr>
        <p:spPr>
          <a:xfrm>
            <a:off x="8448675" y="1628775"/>
            <a:ext cx="2371725" cy="1314450"/>
          </a:xfrm>
          <a:prstGeom prst="rect">
            <a:avLst/>
          </a:prstGeom>
          <a:solidFill>
            <a:srgbClr val="CEE6FD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150" name="textbox 150"/>
          <p:cNvSpPr/>
          <p:nvPr/>
        </p:nvSpPr>
        <p:spPr>
          <a:xfrm>
            <a:off x="8597614" y="2461731"/>
            <a:ext cx="1531620" cy="32512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0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82000"/>
              </a:lnSpc>
            </a:pPr>
            <a:r>
              <a:rPr sz="2400" b="1" kern="0" spc="1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Organized</a:t>
            </a:r>
            <a:endParaRPr sz="24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pic>
        <p:nvPicPr>
          <p:cNvPr id="152" name="picture 15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600000">
            <a:off x="6067425" y="1781175"/>
            <a:ext cx="466725" cy="466725"/>
          </a:xfrm>
          <a:prstGeom prst="rect">
            <a:avLst/>
          </a:prstGeom>
        </p:spPr>
      </p:pic>
      <p:pic>
        <p:nvPicPr>
          <p:cNvPr id="154" name="picture 15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1600000">
            <a:off x="8601075" y="1781175"/>
            <a:ext cx="466725" cy="466725"/>
          </a:xfrm>
          <a:prstGeom prst="rect">
            <a:avLst/>
          </a:prstGeom>
        </p:spPr>
      </p:pic>
      <p:pic>
        <p:nvPicPr>
          <p:cNvPr id="156" name="picture 15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1600000">
            <a:off x="6067425" y="3257550"/>
            <a:ext cx="466725" cy="457200"/>
          </a:xfrm>
          <a:prstGeom prst="rect">
            <a:avLst/>
          </a:prstGeom>
        </p:spPr>
      </p:pic>
      <p:sp>
        <p:nvSpPr>
          <p:cNvPr id="158" name="textbox 158"/>
          <p:cNvSpPr/>
          <p:nvPr/>
        </p:nvSpPr>
        <p:spPr>
          <a:xfrm>
            <a:off x="6075138" y="2461731"/>
            <a:ext cx="911860" cy="29464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73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74000"/>
              </a:lnSpc>
            </a:pPr>
            <a:r>
              <a:rPr sz="2400" b="1" kern="0" spc="2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Direct</a:t>
            </a:r>
            <a:endParaRPr sz="24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160" name="textbox 160"/>
          <p:cNvSpPr/>
          <p:nvPr/>
        </p:nvSpPr>
        <p:spPr>
          <a:xfrm>
            <a:off x="6075138" y="3938106"/>
            <a:ext cx="694055" cy="29845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73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75000"/>
              </a:lnSpc>
            </a:pPr>
            <a:r>
              <a:rPr sz="2400" b="1" kern="0" spc="-6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Br</a:t>
            </a:r>
            <a:r>
              <a:rPr sz="2400" b="1" kern="0" spc="-5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ie</a:t>
            </a:r>
            <a:r>
              <a:rPr sz="2400" b="1" kern="0" spc="-3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f</a:t>
            </a:r>
            <a:endParaRPr sz="24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textbox 162"/>
          <p:cNvSpPr/>
          <p:nvPr/>
        </p:nvSpPr>
        <p:spPr>
          <a:xfrm>
            <a:off x="504825" y="2524125"/>
            <a:ext cx="5133975" cy="1800225"/>
          </a:xfrm>
          <a:prstGeom prst="rect">
            <a:avLst/>
          </a:prstGeom>
          <a:solidFill>
            <a:srgbClr val="84C1FA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124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8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82245" algn="l" rtl="0" eaLnBrk="0">
              <a:lnSpc>
                <a:spcPct val="86000"/>
              </a:lnSpc>
            </a:pPr>
            <a:r>
              <a:rPr sz="2600" kern="0" spc="-40" dirty="0">
                <a:solidFill>
                  <a:srgbClr val="000000">
                    <a:alpha val="100000"/>
                  </a:srgbClr>
                </a:solidFill>
                <a:latin typeface="Segoe UI Symbol" panose="020B0502040204020203"/>
                <a:ea typeface="Segoe UI Symbol" panose="020B0502040204020203"/>
                <a:cs typeface="Segoe UI Symbol" panose="020B0502040204020203"/>
              </a:rPr>
              <a:t>✅</a:t>
            </a:r>
            <a:r>
              <a:rPr sz="2600" kern="0" spc="80" dirty="0">
                <a:solidFill>
                  <a:srgbClr val="000000">
                    <a:alpha val="100000"/>
                  </a:srgbClr>
                </a:solidFill>
                <a:latin typeface="Segoe UI Symbol" panose="020B0502040204020203"/>
                <a:ea typeface="Segoe UI Symbol" panose="020B0502040204020203"/>
                <a:cs typeface="Segoe UI Symbol" panose="020B0502040204020203"/>
              </a:rPr>
              <a:t> </a:t>
            </a:r>
            <a:r>
              <a:rPr sz="2400" b="1" kern="0" spc="-40" dirty="0">
                <a:solidFill>
                  <a:srgbClr val="091C5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Use</a:t>
            </a:r>
            <a:endParaRPr sz="24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1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66700" algn="l" rtl="0" eaLnBrk="0">
              <a:lnSpc>
                <a:spcPts val="1985"/>
              </a:lnSpc>
              <a:spcBef>
                <a:spcPts val="455"/>
              </a:spcBef>
              <a:tabLst>
                <a:tab pos="481965" algn="l"/>
              </a:tabLst>
            </a:pPr>
            <a:r>
              <a:rPr sz="1500" kern="0" spc="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500" kern="0" spc="4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Respectful l</a:t>
            </a:r>
            <a:r>
              <a:rPr sz="1500" kern="0" spc="3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anguage</a:t>
            </a:r>
            <a:endParaRPr sz="15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66700" algn="l" rtl="0" eaLnBrk="0">
              <a:lnSpc>
                <a:spcPts val="1985"/>
              </a:lnSpc>
              <a:spcBef>
                <a:spcPts val="865"/>
              </a:spcBef>
              <a:tabLst>
                <a:tab pos="482600" algn="l"/>
              </a:tabLst>
            </a:pPr>
            <a:r>
              <a:rPr sz="1500" kern="0" spc="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500" kern="0" spc="3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Polite</a:t>
            </a:r>
            <a:r>
              <a:rPr sz="1500" kern="0" spc="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500" kern="0" spc="3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expressions</a:t>
            </a:r>
            <a:endParaRPr sz="15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3000"/>
              </a:lnSpc>
            </a:pPr>
            <a:endParaRPr sz="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66700" algn="l" rtl="0" eaLnBrk="0">
              <a:lnSpc>
                <a:spcPts val="1985"/>
              </a:lnSpc>
              <a:spcBef>
                <a:spcPts val="0"/>
              </a:spcBef>
              <a:tabLst>
                <a:tab pos="482600" algn="l"/>
              </a:tabLst>
            </a:pPr>
            <a:r>
              <a:rPr sz="1500" kern="0" spc="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500" kern="0" spc="4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Formal</a:t>
            </a:r>
            <a:r>
              <a:rPr sz="1500" kern="0" spc="-6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500" kern="0" spc="4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vocabulary</a:t>
            </a:r>
            <a:endParaRPr sz="15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pic>
        <p:nvPicPr>
          <p:cNvPr id="164" name="picture 16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704850" y="4086225"/>
            <a:ext cx="66675" cy="66675"/>
          </a:xfrm>
          <a:prstGeom prst="rect">
            <a:avLst/>
          </a:prstGeom>
        </p:spPr>
      </p:pic>
      <p:pic>
        <p:nvPicPr>
          <p:cNvPr id="166" name="picture 16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704850" y="3724275"/>
            <a:ext cx="66675" cy="66675"/>
          </a:xfrm>
          <a:prstGeom prst="rect">
            <a:avLst/>
          </a:prstGeom>
        </p:spPr>
      </p:pic>
      <p:pic>
        <p:nvPicPr>
          <p:cNvPr id="168" name="picture 16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704850" y="3362325"/>
            <a:ext cx="66675" cy="66675"/>
          </a:xfrm>
          <a:prstGeom prst="rect">
            <a:avLst/>
          </a:prstGeom>
        </p:spPr>
      </p:pic>
      <p:sp>
        <p:nvSpPr>
          <p:cNvPr id="170" name="textbox 170"/>
          <p:cNvSpPr/>
          <p:nvPr/>
        </p:nvSpPr>
        <p:spPr>
          <a:xfrm>
            <a:off x="5923097" y="2701719"/>
            <a:ext cx="2267585" cy="155384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7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86000"/>
              </a:lnSpc>
            </a:pPr>
            <a:r>
              <a:rPr sz="2600" kern="0" spc="-30" dirty="0">
                <a:solidFill>
                  <a:srgbClr val="000000">
                    <a:alpha val="100000"/>
                  </a:srgbClr>
                </a:solidFill>
                <a:latin typeface="Segoe UI Symbol" panose="020B0502040204020203"/>
                <a:ea typeface="Segoe UI Symbol" panose="020B0502040204020203"/>
                <a:cs typeface="Segoe UI Symbol" panose="020B0502040204020203"/>
              </a:rPr>
              <a:t>❌ </a:t>
            </a:r>
            <a:r>
              <a:rPr sz="2400" b="1" kern="0" spc="-30" dirty="0">
                <a:solidFill>
                  <a:srgbClr val="091C5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Avoid</a:t>
            </a:r>
            <a:endParaRPr sz="24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0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96520" algn="l" rtl="0" eaLnBrk="0">
              <a:lnSpc>
                <a:spcPts val="1985"/>
              </a:lnSpc>
              <a:spcBef>
                <a:spcPts val="460"/>
              </a:spcBef>
              <a:tabLst>
                <a:tab pos="307340" algn="l"/>
              </a:tabLst>
            </a:pPr>
            <a:r>
              <a:rPr sz="1500" kern="0" spc="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500" kern="0" spc="4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Slang</a:t>
            </a:r>
            <a:r>
              <a:rPr sz="1500" kern="0" spc="-6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500" kern="0" spc="4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&amp; abbreviat</a:t>
            </a:r>
            <a:r>
              <a:rPr sz="1500" kern="0" spc="3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ions</a:t>
            </a:r>
            <a:endParaRPr sz="15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96520" algn="l" rtl="0" eaLnBrk="0">
              <a:lnSpc>
                <a:spcPts val="1985"/>
              </a:lnSpc>
              <a:spcBef>
                <a:spcPts val="865"/>
              </a:spcBef>
              <a:tabLst>
                <a:tab pos="314325" algn="l"/>
              </a:tabLst>
            </a:pPr>
            <a:r>
              <a:rPr sz="1500" kern="0" spc="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500" kern="0" spc="4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Emotional language</a:t>
            </a:r>
            <a:endParaRPr sz="15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3000"/>
              </a:lnSpc>
            </a:pPr>
            <a:endParaRPr sz="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96520" algn="l" rtl="0" eaLnBrk="0">
              <a:lnSpc>
                <a:spcPts val="1985"/>
              </a:lnSpc>
              <a:spcBef>
                <a:spcPts val="0"/>
              </a:spcBef>
              <a:tabLst>
                <a:tab pos="314325" algn="l"/>
              </a:tabLst>
            </a:pPr>
            <a:r>
              <a:rPr sz="1500" kern="0" spc="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500" kern="0" spc="2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Rude</a:t>
            </a:r>
            <a:r>
              <a:rPr sz="1500" kern="0" spc="-1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500" kern="0" spc="2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expressions</a:t>
            </a:r>
            <a:endParaRPr sz="15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pic>
        <p:nvPicPr>
          <p:cNvPr id="172" name="picture 17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600000">
            <a:off x="5953125" y="4086225"/>
            <a:ext cx="66675" cy="66675"/>
          </a:xfrm>
          <a:prstGeom prst="rect">
            <a:avLst/>
          </a:prstGeom>
        </p:spPr>
      </p:pic>
      <p:pic>
        <p:nvPicPr>
          <p:cNvPr id="174" name="picture 17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1600000">
            <a:off x="5953125" y="3724275"/>
            <a:ext cx="66675" cy="66675"/>
          </a:xfrm>
          <a:prstGeom prst="rect">
            <a:avLst/>
          </a:prstGeom>
        </p:spPr>
      </p:pic>
      <p:pic>
        <p:nvPicPr>
          <p:cNvPr id="176" name="picture 17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600000">
            <a:off x="5953125" y="3362325"/>
            <a:ext cx="66675" cy="66675"/>
          </a:xfrm>
          <a:prstGeom prst="rect">
            <a:avLst/>
          </a:prstGeom>
        </p:spPr>
      </p:pic>
      <p:sp>
        <p:nvSpPr>
          <p:cNvPr id="178" name="textbox 178"/>
          <p:cNvSpPr/>
          <p:nvPr/>
        </p:nvSpPr>
        <p:spPr>
          <a:xfrm>
            <a:off x="613665" y="4520673"/>
            <a:ext cx="8674100" cy="27749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3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ts val="1985"/>
              </a:lnSpc>
            </a:pPr>
            <a:r>
              <a:rPr sz="1500" kern="0" spc="4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The</a:t>
            </a:r>
            <a:r>
              <a:rPr sz="1500" kern="0" spc="-10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500" kern="0" spc="4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tone</a:t>
            </a:r>
            <a:r>
              <a:rPr sz="1500" kern="0" spc="-6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500" kern="0" spc="4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of</a:t>
            </a:r>
            <a:r>
              <a:rPr sz="1500" kern="0" spc="-10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500" kern="0" spc="4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your message</a:t>
            </a:r>
            <a:r>
              <a:rPr sz="1500" kern="0" spc="-7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500" kern="0" spc="4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shapes how</a:t>
            </a:r>
            <a:r>
              <a:rPr sz="1500" kern="0" spc="-6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500" kern="0" spc="4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guests and</a:t>
            </a:r>
            <a:r>
              <a:rPr sz="1500" kern="0" spc="-6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500" kern="0" spc="4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colleagues perceive</a:t>
            </a:r>
            <a:r>
              <a:rPr sz="1500" kern="0" spc="-10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500" kern="0" spc="4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you and</a:t>
            </a:r>
            <a:r>
              <a:rPr sz="1500" kern="0" spc="-10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500" kern="0" spc="4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your</a:t>
            </a:r>
            <a:r>
              <a:rPr sz="1500" kern="0" spc="-7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500" kern="0" spc="4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organizatio</a:t>
            </a:r>
            <a:r>
              <a:rPr sz="1500" kern="0" spc="3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n.</a:t>
            </a:r>
            <a:endParaRPr sz="15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180" name="textbox 180"/>
          <p:cNvSpPr/>
          <p:nvPr/>
        </p:nvSpPr>
        <p:spPr>
          <a:xfrm>
            <a:off x="640631" y="1741966"/>
            <a:ext cx="4464685" cy="502919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63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75000"/>
              </a:lnSpc>
            </a:pPr>
            <a:r>
              <a:rPr sz="4200" b="1" kern="0" spc="-80" dirty="0">
                <a:solidFill>
                  <a:srgbClr val="091C5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Professional</a:t>
            </a:r>
            <a:r>
              <a:rPr sz="4200" b="1" kern="0" spc="-200" dirty="0">
                <a:solidFill>
                  <a:srgbClr val="091C5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4200" b="1" kern="0" spc="-80" dirty="0">
                <a:solidFill>
                  <a:srgbClr val="091C5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Tone</a:t>
            </a:r>
            <a:endParaRPr sz="42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2" name="picture 18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0" y="9525"/>
            <a:ext cx="4286250" cy="6429373"/>
          </a:xfrm>
          <a:prstGeom prst="rect">
            <a:avLst/>
          </a:prstGeom>
        </p:spPr>
      </p:pic>
      <p:pic>
        <p:nvPicPr>
          <p:cNvPr id="184" name="picture 18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4895850" y="2295525"/>
            <a:ext cx="581025" cy="866775"/>
          </a:xfrm>
          <a:prstGeom prst="rect">
            <a:avLst/>
          </a:prstGeom>
        </p:spPr>
      </p:pic>
      <p:pic>
        <p:nvPicPr>
          <p:cNvPr id="186" name="picture 18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600000">
            <a:off x="4895850" y="3305175"/>
            <a:ext cx="581025" cy="866775"/>
          </a:xfrm>
          <a:prstGeom prst="rect">
            <a:avLst/>
          </a:prstGeom>
        </p:spPr>
      </p:pic>
      <p:pic>
        <p:nvPicPr>
          <p:cNvPr id="188" name="picture 18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1600000">
            <a:off x="4895850" y="1295400"/>
            <a:ext cx="581025" cy="866775"/>
          </a:xfrm>
          <a:prstGeom prst="rect">
            <a:avLst/>
          </a:prstGeom>
        </p:spPr>
      </p:pic>
      <p:pic>
        <p:nvPicPr>
          <p:cNvPr id="190" name="picture 19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1600000">
            <a:off x="4895850" y="4305300"/>
            <a:ext cx="581025" cy="876301"/>
          </a:xfrm>
          <a:prstGeom prst="rect">
            <a:avLst/>
          </a:prstGeom>
        </p:spPr>
      </p:pic>
      <p:sp>
        <p:nvSpPr>
          <p:cNvPr id="192" name="textbox 192"/>
          <p:cNvSpPr/>
          <p:nvPr/>
        </p:nvSpPr>
        <p:spPr>
          <a:xfrm>
            <a:off x="4898046" y="569112"/>
            <a:ext cx="4128770" cy="426148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98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80000"/>
              </a:lnSpc>
            </a:pPr>
            <a:r>
              <a:rPr sz="3900" b="1" kern="0" spc="-40" dirty="0">
                <a:solidFill>
                  <a:srgbClr val="091C5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Always Pr</a:t>
            </a:r>
            <a:r>
              <a:rPr sz="3900" b="1" kern="0" spc="-50" dirty="0">
                <a:solidFill>
                  <a:srgbClr val="091C5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oofread</a:t>
            </a:r>
            <a:endParaRPr sz="39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19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20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50190" algn="l" rtl="0" eaLnBrk="0">
              <a:lnSpc>
                <a:spcPct val="89000"/>
              </a:lnSpc>
              <a:spcBef>
                <a:spcPts val="670"/>
              </a:spcBef>
            </a:pPr>
            <a:r>
              <a:rPr sz="2600" b="1" kern="0" spc="170" baseline="-2200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1</a:t>
            </a:r>
            <a:r>
              <a:rPr sz="1600" b="1" kern="0" spc="6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     </a:t>
            </a:r>
            <a:r>
              <a:rPr sz="2200" b="1" kern="0" spc="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Grammar</a:t>
            </a:r>
            <a:r>
              <a:rPr sz="2200" b="1" kern="0" spc="-5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2200" b="1" kern="0" spc="17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&amp;</a:t>
            </a:r>
            <a:r>
              <a:rPr sz="2200" b="1" kern="0" spc="-11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2200" b="1" kern="0" spc="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Spelling</a:t>
            </a:r>
            <a:endParaRPr sz="22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1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1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1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2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32410" algn="l" rtl="0" eaLnBrk="0">
              <a:lnSpc>
                <a:spcPct val="89000"/>
              </a:lnSpc>
              <a:spcBef>
                <a:spcPts val="665"/>
              </a:spcBef>
            </a:pPr>
            <a:r>
              <a:rPr sz="2600" b="1" kern="0" spc="20" baseline="-2200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2</a:t>
            </a:r>
            <a:r>
              <a:rPr sz="1600" b="1" kern="0" spc="6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     </a:t>
            </a:r>
            <a:r>
              <a:rPr sz="2200" b="1" kern="0" spc="2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Punctuation</a:t>
            </a:r>
            <a:endParaRPr sz="22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2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2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3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3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31140" algn="l" rtl="0" eaLnBrk="0">
              <a:lnSpc>
                <a:spcPct val="90000"/>
              </a:lnSpc>
              <a:spcBef>
                <a:spcPts val="665"/>
              </a:spcBef>
            </a:pPr>
            <a:r>
              <a:rPr sz="2600" b="1" kern="0" spc="40" baseline="-2200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3</a:t>
            </a:r>
            <a:r>
              <a:rPr sz="1600" b="1" kern="0" spc="5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     </a:t>
            </a:r>
            <a:r>
              <a:rPr sz="2200" b="1" kern="0" spc="4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Formatting</a:t>
            </a:r>
            <a:endParaRPr sz="22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1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1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1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1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11000"/>
              </a:lnSpc>
            </a:pPr>
            <a:endParaRPr sz="5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27330" algn="l" rtl="0" eaLnBrk="0">
              <a:lnSpc>
                <a:spcPct val="89000"/>
              </a:lnSpc>
              <a:spcBef>
                <a:spcPts val="0"/>
              </a:spcBef>
            </a:pPr>
            <a:r>
              <a:rPr sz="2600" b="1" kern="0" spc="100" baseline="-2200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4</a:t>
            </a:r>
            <a:r>
              <a:rPr sz="1600" b="1" kern="0" spc="10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     </a:t>
            </a:r>
            <a:r>
              <a:rPr sz="2200" b="1" kern="0" spc="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Information</a:t>
            </a:r>
            <a:r>
              <a:rPr sz="2200" b="1" kern="0" spc="-11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2200" b="1" kern="0" spc="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Accuracy</a:t>
            </a:r>
            <a:endParaRPr sz="22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194" name="textbox 194"/>
          <p:cNvSpPr/>
          <p:nvPr/>
        </p:nvSpPr>
        <p:spPr>
          <a:xfrm>
            <a:off x="4895850" y="5334001"/>
            <a:ext cx="5924550" cy="638175"/>
          </a:xfrm>
          <a:prstGeom prst="rect">
            <a:avLst/>
          </a:prstGeom>
          <a:solidFill>
            <a:srgbClr val="FFB3B4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126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346075" algn="l" rtl="0" eaLnBrk="0">
              <a:lnSpc>
                <a:spcPts val="1855"/>
              </a:lnSpc>
              <a:spcBef>
                <a:spcPts val="5"/>
              </a:spcBef>
              <a:tabLst>
                <a:tab pos="530225" algn="l"/>
              </a:tabLst>
            </a:pPr>
            <a:r>
              <a:rPr sz="14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400" kern="0" spc="5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Errors reduce</a:t>
            </a:r>
            <a:r>
              <a:rPr sz="1400" kern="0" spc="-7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400" kern="0" spc="5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credibility</a:t>
            </a:r>
            <a:r>
              <a:rPr sz="1400" kern="0" spc="-5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400" kern="0" spc="5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and</a:t>
            </a:r>
            <a:r>
              <a:rPr sz="1400" kern="0" spc="-6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400" kern="0" spc="5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create </a:t>
            </a:r>
            <a:r>
              <a:rPr sz="1400" kern="0" spc="4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misunderstandings.</a:t>
            </a:r>
            <a:endParaRPr sz="14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pic>
        <p:nvPicPr>
          <p:cNvPr id="196" name="picture 19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21600000">
            <a:off x="5061420" y="5543551"/>
            <a:ext cx="181126" cy="181123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path 198"/>
          <p:cNvSpPr/>
          <p:nvPr/>
        </p:nvSpPr>
        <p:spPr>
          <a:xfrm>
            <a:off x="619125" y="1438275"/>
            <a:ext cx="10191750" cy="1457325"/>
          </a:xfrm>
          <a:custGeom>
            <a:avLst/>
            <a:gdLst/>
            <a:ahLst/>
            <a:cxnLst/>
            <a:rect l="0" t="0" r="0" b="0"/>
            <a:pathLst>
              <a:path w="16050" h="2295">
                <a:moveTo>
                  <a:pt x="7" y="2121"/>
                </a:moveTo>
                <a:lnTo>
                  <a:pt x="7" y="173"/>
                </a:lnTo>
                <a:cubicBezTo>
                  <a:pt x="7" y="163"/>
                  <a:pt x="8" y="152"/>
                  <a:pt x="10" y="141"/>
                </a:cubicBezTo>
                <a:cubicBezTo>
                  <a:pt x="12" y="130"/>
                  <a:pt x="15" y="120"/>
                  <a:pt x="20" y="110"/>
                </a:cubicBezTo>
                <a:cubicBezTo>
                  <a:pt x="24" y="100"/>
                  <a:pt x="29" y="90"/>
                  <a:pt x="35" y="81"/>
                </a:cubicBezTo>
                <a:cubicBezTo>
                  <a:pt x="41" y="72"/>
                  <a:pt x="48" y="63"/>
                  <a:pt x="56" y="56"/>
                </a:cubicBezTo>
                <a:cubicBezTo>
                  <a:pt x="63" y="48"/>
                  <a:pt x="72" y="41"/>
                  <a:pt x="81" y="35"/>
                </a:cubicBezTo>
                <a:cubicBezTo>
                  <a:pt x="90" y="29"/>
                  <a:pt x="100" y="24"/>
                  <a:pt x="110" y="20"/>
                </a:cubicBezTo>
                <a:cubicBezTo>
                  <a:pt x="120" y="15"/>
                  <a:pt x="130" y="12"/>
                  <a:pt x="141" y="10"/>
                </a:cubicBezTo>
                <a:cubicBezTo>
                  <a:pt x="152" y="8"/>
                  <a:pt x="163" y="7"/>
                  <a:pt x="173" y="7"/>
                </a:cubicBezTo>
                <a:lnTo>
                  <a:pt x="15876" y="7"/>
                </a:lnTo>
                <a:cubicBezTo>
                  <a:pt x="15886" y="7"/>
                  <a:pt x="15897" y="8"/>
                  <a:pt x="15908" y="10"/>
                </a:cubicBezTo>
                <a:cubicBezTo>
                  <a:pt x="15919" y="12"/>
                  <a:pt x="15929" y="15"/>
                  <a:pt x="15939" y="20"/>
                </a:cubicBezTo>
                <a:cubicBezTo>
                  <a:pt x="15949" y="24"/>
                  <a:pt x="15959" y="29"/>
                  <a:pt x="15968" y="35"/>
                </a:cubicBezTo>
                <a:cubicBezTo>
                  <a:pt x="15977" y="41"/>
                  <a:pt x="15986" y="48"/>
                  <a:pt x="15993" y="56"/>
                </a:cubicBezTo>
                <a:cubicBezTo>
                  <a:pt x="16001" y="63"/>
                  <a:pt x="16008" y="72"/>
                  <a:pt x="16014" y="81"/>
                </a:cubicBezTo>
                <a:cubicBezTo>
                  <a:pt x="16020" y="90"/>
                  <a:pt x="16025" y="100"/>
                  <a:pt x="16029" y="110"/>
                </a:cubicBezTo>
                <a:cubicBezTo>
                  <a:pt x="16034" y="120"/>
                  <a:pt x="16037" y="130"/>
                  <a:pt x="16039" y="141"/>
                </a:cubicBezTo>
                <a:cubicBezTo>
                  <a:pt x="16041" y="152"/>
                  <a:pt x="16042" y="163"/>
                  <a:pt x="16042" y="173"/>
                </a:cubicBezTo>
                <a:lnTo>
                  <a:pt x="16042" y="2121"/>
                </a:lnTo>
                <a:cubicBezTo>
                  <a:pt x="16042" y="2131"/>
                  <a:pt x="16041" y="2142"/>
                  <a:pt x="16039" y="2153"/>
                </a:cubicBezTo>
                <a:cubicBezTo>
                  <a:pt x="16037" y="2164"/>
                  <a:pt x="16034" y="2174"/>
                  <a:pt x="16029" y="2184"/>
                </a:cubicBezTo>
                <a:cubicBezTo>
                  <a:pt x="16025" y="2194"/>
                  <a:pt x="16020" y="2204"/>
                  <a:pt x="16014" y="2213"/>
                </a:cubicBezTo>
                <a:cubicBezTo>
                  <a:pt x="16008" y="2222"/>
                  <a:pt x="16001" y="2231"/>
                  <a:pt x="15993" y="2238"/>
                </a:cubicBezTo>
                <a:cubicBezTo>
                  <a:pt x="15986" y="2246"/>
                  <a:pt x="15977" y="2253"/>
                  <a:pt x="15968" y="2259"/>
                </a:cubicBezTo>
                <a:cubicBezTo>
                  <a:pt x="15959" y="2265"/>
                  <a:pt x="15949" y="2270"/>
                  <a:pt x="15939" y="2274"/>
                </a:cubicBezTo>
                <a:cubicBezTo>
                  <a:pt x="15929" y="2279"/>
                  <a:pt x="15919" y="2282"/>
                  <a:pt x="15908" y="2284"/>
                </a:cubicBezTo>
                <a:cubicBezTo>
                  <a:pt x="15897" y="2286"/>
                  <a:pt x="15886" y="2287"/>
                  <a:pt x="15876" y="2287"/>
                </a:cubicBezTo>
                <a:lnTo>
                  <a:pt x="173" y="2287"/>
                </a:lnTo>
                <a:cubicBezTo>
                  <a:pt x="163" y="2287"/>
                  <a:pt x="152" y="2286"/>
                  <a:pt x="141" y="2284"/>
                </a:cubicBezTo>
                <a:cubicBezTo>
                  <a:pt x="130" y="2282"/>
                  <a:pt x="120" y="2279"/>
                  <a:pt x="110" y="2274"/>
                </a:cubicBezTo>
                <a:cubicBezTo>
                  <a:pt x="100" y="2270"/>
                  <a:pt x="90" y="2265"/>
                  <a:pt x="81" y="2259"/>
                </a:cubicBezTo>
                <a:cubicBezTo>
                  <a:pt x="72" y="2253"/>
                  <a:pt x="63" y="2246"/>
                  <a:pt x="56" y="2238"/>
                </a:cubicBezTo>
                <a:cubicBezTo>
                  <a:pt x="48" y="2231"/>
                  <a:pt x="41" y="2222"/>
                  <a:pt x="35" y="2213"/>
                </a:cubicBezTo>
                <a:cubicBezTo>
                  <a:pt x="29" y="2204"/>
                  <a:pt x="24" y="2194"/>
                  <a:pt x="20" y="2184"/>
                </a:cubicBezTo>
                <a:cubicBezTo>
                  <a:pt x="15" y="2174"/>
                  <a:pt x="12" y="2164"/>
                  <a:pt x="10" y="2153"/>
                </a:cubicBezTo>
                <a:cubicBezTo>
                  <a:pt x="8" y="2142"/>
                  <a:pt x="7" y="2131"/>
                  <a:pt x="7" y="2121"/>
                </a:cubicBezTo>
              </a:path>
            </a:pathLst>
          </a:custGeom>
          <a:noFill/>
          <a:ln w="9525" cap="flat">
            <a:solidFill>
              <a:srgbClr val="000000">
                <a:alpha val="7843"/>
              </a:srgbClr>
            </a:solidFill>
            <a:prstDash val="solid"/>
            <a:miter lim="40000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graphicFrame>
        <p:nvGraphicFramePr>
          <p:cNvPr id="200" name="table 200"/>
          <p:cNvGraphicFramePr>
            <a:graphicFrameLocks noGrp="1"/>
          </p:cNvGraphicFramePr>
          <p:nvPr/>
        </p:nvGraphicFramePr>
        <p:xfrm>
          <a:off x="628650" y="1447800"/>
          <a:ext cx="10172699" cy="1438275"/>
        </p:xfrm>
        <a:graphic>
          <a:graphicData uri="http://schemas.openxmlformats.org/drawingml/2006/table">
            <a:tbl>
              <a:tblPr/>
              <a:tblGrid>
                <a:gridCol w="2547620"/>
                <a:gridCol w="7625079"/>
              </a:tblGrid>
              <a:tr h="480694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11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157480" algn="l" rtl="0" eaLnBrk="0">
                        <a:lnSpc>
                          <a:spcPct val="74000"/>
                        </a:lnSpc>
                        <a:spcBef>
                          <a:spcPts val="0"/>
                        </a:spcBef>
                      </a:pPr>
                      <a:r>
                        <a:rPr sz="1400" b="1" kern="0" spc="20" dirty="0">
                          <a:solidFill>
                            <a:srgbClr val="1E3063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From</a:t>
                      </a:r>
                      <a:endParaRPr sz="14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>
                      <a:noFill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01000"/>
                        </a:lnSpc>
                      </a:pPr>
                      <a:endParaRPr sz="8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161290" algn="l" rtl="0" eaLnBrk="0">
                        <a:lnSpc>
                          <a:spcPts val="1885"/>
                        </a:lnSpc>
                        <a:spcBef>
                          <a:spcPts val="0"/>
                        </a:spcBef>
                      </a:pPr>
                      <a:r>
                        <a:rPr sz="1400" kern="0" spc="50" dirty="0">
                          <a:solidFill>
                            <a:srgbClr val="1E3063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  <a:hlinkClick r:id="rId1">
                            <a:extLst>
                              <a:ext uri="{DAF060AB-1E55-43B9-8AAB-6FB025537F2F}">
                                <wpsdc:hlinkClr xmlns:wpsdc="http://www.wps.cn/officeDocument/2017/drawingmlCustomData" val="1E3063"/>
                                <wpsdc:folHlinkClr xmlns:wpsdc="http://www.wps.cn/officeDocument/2017/drawingmlCustomData" val="1E3063"/>
                                <wpsdc:hlinkUnderline xmlns:wpsdc="http://www.wps.cn/officeDocument/2017/drawingmlCustomData" val="0"/>
                              </a:ext>
                            </a:extLst>
                          </a:hlinkClick>
                        </a:rPr>
                        <a:t>reservations@abchotel.com</a:t>
                      </a:r>
                      <a:endParaRPr sz="14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5775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14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152400" algn="l" rtl="0" eaLnBrk="0">
                        <a:lnSpc>
                          <a:spcPct val="74000"/>
                        </a:lnSpc>
                        <a:spcBef>
                          <a:spcPts val="5"/>
                        </a:spcBef>
                      </a:pPr>
                      <a:r>
                        <a:rPr sz="1400" b="1" kern="0" spc="30" dirty="0">
                          <a:solidFill>
                            <a:srgbClr val="1E3063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To</a:t>
                      </a:r>
                      <a:endParaRPr sz="14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>
                      <a:noFill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05000"/>
                        </a:lnSpc>
                      </a:pPr>
                      <a:endParaRPr sz="8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155575" algn="l" rtl="0" eaLnBrk="0">
                        <a:lnSpc>
                          <a:spcPts val="1885"/>
                        </a:lnSpc>
                        <a:spcBef>
                          <a:spcPts val="5"/>
                        </a:spcBef>
                      </a:pPr>
                      <a:r>
                        <a:rPr sz="1400" kern="0" spc="40" dirty="0">
                          <a:solidFill>
                            <a:srgbClr val="1E3063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  <a:hlinkClick r:id="rId2">
                            <a:extLst>
                              <a:ext uri="{DAF060AB-1E55-43B9-8AAB-6FB025537F2F}">
                                <wpsdc:hlinkClr xmlns:wpsdc="http://www.wps.cn/officeDocument/2017/drawingmlCustomData" val="1E3063"/>
                                <wpsdc:folHlinkClr xmlns:wpsdc="http://www.wps.cn/officeDocument/2017/drawingmlCustomData" val="1E3063"/>
                                <wpsdc:hlinkUnderline xmlns:wpsdc="http://www.wps.cn/officeDocument/2017/drawingmlCustomData" val="0"/>
                              </a:ext>
                            </a:extLst>
                          </a:hlinkClick>
                        </a:rPr>
                        <a:t>angelareyes@gmail.com</a:t>
                      </a:r>
                      <a:endParaRPr sz="14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71804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11000"/>
                        </a:lnSpc>
                      </a:pPr>
                      <a:endParaRPr sz="7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152400" algn="l" rtl="0" eaLnBrk="0">
                        <a:lnSpc>
                          <a:spcPts val="1935"/>
                        </a:lnSpc>
                        <a:spcBef>
                          <a:spcPts val="5"/>
                        </a:spcBef>
                      </a:pPr>
                      <a:r>
                        <a:rPr sz="1400" b="1" kern="0" spc="30" dirty="0">
                          <a:solidFill>
                            <a:srgbClr val="1E3063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Subject</a:t>
                      </a:r>
                      <a:endParaRPr sz="14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>
                      <a:noFill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11000"/>
                        </a:lnSpc>
                      </a:pPr>
                      <a:endParaRPr sz="7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161290" algn="l" rtl="0" eaLnBrk="0">
                        <a:lnSpc>
                          <a:spcPts val="1885"/>
                        </a:lnSpc>
                        <a:spcBef>
                          <a:spcPts val="5"/>
                        </a:spcBef>
                      </a:pPr>
                      <a:r>
                        <a:rPr sz="1400" kern="0" spc="0" dirty="0">
                          <a:solidFill>
                            <a:srgbClr val="1E3063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Reservation</a:t>
                      </a:r>
                      <a:r>
                        <a:rPr sz="1400" kern="0" spc="10" dirty="0">
                          <a:solidFill>
                            <a:srgbClr val="1E3063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400" kern="0" spc="0" dirty="0">
                          <a:solidFill>
                            <a:srgbClr val="1E3063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Confirmation</a:t>
                      </a:r>
                      <a:r>
                        <a:rPr sz="1400" kern="0" spc="-80" dirty="0">
                          <a:solidFill>
                            <a:srgbClr val="1E3063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400" kern="0" spc="0" dirty="0">
                          <a:solidFill>
                            <a:srgbClr val="1E3063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for</a:t>
                      </a:r>
                      <a:r>
                        <a:rPr sz="1400" kern="0" spc="-80" dirty="0">
                          <a:solidFill>
                            <a:srgbClr val="1E3063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400" kern="0" spc="0" dirty="0">
                          <a:solidFill>
                            <a:srgbClr val="1E3063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July</a:t>
                      </a:r>
                      <a:r>
                        <a:rPr sz="1400" kern="0" spc="-60" dirty="0">
                          <a:solidFill>
                            <a:srgbClr val="1E3063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400" kern="0" spc="210" dirty="0">
                          <a:solidFill>
                            <a:srgbClr val="1E3063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20–22,</a:t>
                      </a:r>
                      <a:r>
                        <a:rPr sz="1400" kern="0" spc="-60" dirty="0">
                          <a:solidFill>
                            <a:srgbClr val="1E3063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400" kern="0" spc="210" dirty="0">
                          <a:solidFill>
                            <a:srgbClr val="1E3063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2026</a:t>
                      </a:r>
                      <a:endParaRPr sz="14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202" name="textbox 202"/>
          <p:cNvSpPr/>
          <p:nvPr/>
        </p:nvSpPr>
        <p:spPr>
          <a:xfrm>
            <a:off x="836244" y="3225234"/>
            <a:ext cx="8097519" cy="168592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3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7780" algn="l" rtl="0" eaLnBrk="0">
              <a:lnSpc>
                <a:spcPts val="1885"/>
              </a:lnSpc>
            </a:pPr>
            <a:r>
              <a:rPr sz="1400" kern="0" spc="5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Dear Ms. Reyes:</a:t>
            </a:r>
            <a:r>
              <a:rPr sz="1400" kern="0" spc="-7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400" kern="0" spc="5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Thankyou</a:t>
            </a:r>
            <a:r>
              <a:rPr sz="1400" kern="0" spc="-8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400" kern="0" spc="5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for</a:t>
            </a:r>
            <a:r>
              <a:rPr sz="1400" kern="0" spc="-6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400" kern="0" spc="5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choosing</a:t>
            </a:r>
            <a:r>
              <a:rPr sz="1400" kern="0" spc="-5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400" kern="0" spc="5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ABC Hotel. We</a:t>
            </a:r>
            <a:r>
              <a:rPr sz="1400" kern="0" spc="-5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400" kern="0" spc="5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are pleased</a:t>
            </a:r>
            <a:r>
              <a:rPr sz="1400" kern="0" spc="-8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400" kern="0" spc="5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to</a:t>
            </a:r>
            <a:r>
              <a:rPr sz="1400" kern="0" spc="-5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400" kern="0" spc="5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confirm</a:t>
            </a:r>
            <a:r>
              <a:rPr sz="1400" kern="0" spc="-9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400" kern="0" spc="5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your reservat</a:t>
            </a:r>
            <a:r>
              <a:rPr sz="1400" kern="0" spc="4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ion.</a:t>
            </a:r>
            <a:endParaRPr sz="14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89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ts val="1885"/>
              </a:lnSpc>
              <a:spcBef>
                <a:spcPts val="425"/>
              </a:spcBef>
            </a:pPr>
            <a:r>
              <a:rPr sz="1400" kern="0" spc="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Check</a:t>
            </a:r>
            <a:r>
              <a:rPr sz="1400" kern="0" spc="11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-</a:t>
            </a:r>
            <a:r>
              <a:rPr sz="1400" kern="0" spc="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in</a:t>
            </a:r>
            <a:r>
              <a:rPr sz="1400" kern="0" spc="11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:</a:t>
            </a:r>
            <a:r>
              <a:rPr sz="1400" kern="0" spc="-8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400" kern="0" spc="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July</a:t>
            </a:r>
            <a:r>
              <a:rPr sz="1400" kern="0" spc="-7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400" kern="0" spc="11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20,</a:t>
            </a:r>
            <a:r>
              <a:rPr sz="1400" kern="0" spc="-6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400" kern="0" spc="11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2026</a:t>
            </a:r>
            <a:r>
              <a:rPr sz="1400" kern="0" spc="29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400" kern="0" spc="11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|</a:t>
            </a:r>
            <a:r>
              <a:rPr sz="1400" kern="0" spc="24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400" kern="0" spc="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Check</a:t>
            </a:r>
            <a:r>
              <a:rPr sz="1400" kern="0" spc="11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-</a:t>
            </a:r>
            <a:r>
              <a:rPr sz="1400" kern="0" spc="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out</a:t>
            </a:r>
            <a:r>
              <a:rPr sz="1400" kern="0" spc="11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:</a:t>
            </a:r>
            <a:r>
              <a:rPr sz="1400" kern="0" spc="-8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400" kern="0" spc="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July</a:t>
            </a:r>
            <a:r>
              <a:rPr sz="1400" kern="0" spc="-6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400" kern="0" spc="11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2</a:t>
            </a:r>
            <a:r>
              <a:rPr sz="1400" kern="0" spc="10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2,</a:t>
            </a:r>
            <a:r>
              <a:rPr sz="1400" kern="0" spc="-6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400" kern="0" spc="10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2026</a:t>
            </a:r>
            <a:r>
              <a:rPr sz="1400" kern="0" spc="29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400" kern="0" spc="10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|</a:t>
            </a:r>
            <a:r>
              <a:rPr sz="1400" kern="0" spc="28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400" kern="0" spc="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Room</a:t>
            </a:r>
            <a:r>
              <a:rPr sz="1400" kern="0" spc="10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: </a:t>
            </a:r>
            <a:r>
              <a:rPr sz="1400" kern="0" spc="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Deluxe</a:t>
            </a:r>
            <a:r>
              <a:rPr sz="1400" kern="0" spc="10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400" kern="0" spc="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Queen</a:t>
            </a:r>
            <a:endParaRPr sz="14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82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ts val="1885"/>
              </a:lnSpc>
              <a:spcBef>
                <a:spcPts val="430"/>
              </a:spcBef>
            </a:pPr>
            <a:r>
              <a:rPr sz="1400" kern="0" spc="7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We look</a:t>
            </a:r>
            <a:r>
              <a:rPr sz="1400" kern="0" spc="-9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400" kern="0" spc="7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forward</a:t>
            </a:r>
            <a:r>
              <a:rPr sz="1400" kern="0" spc="-8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400" kern="0" spc="7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to</a:t>
            </a:r>
            <a:r>
              <a:rPr sz="1400" kern="0" spc="-7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400" kern="0" spc="7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welcoming</a:t>
            </a:r>
            <a:r>
              <a:rPr sz="1400" kern="0" spc="-9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400" kern="0" spc="7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you.</a:t>
            </a:r>
            <a:endParaRPr sz="14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16000"/>
              </a:lnSpc>
            </a:pPr>
            <a:endParaRPr sz="5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3970" algn="l" rtl="0" eaLnBrk="0">
              <a:lnSpc>
                <a:spcPct val="84000"/>
              </a:lnSpc>
              <a:spcBef>
                <a:spcPts val="5"/>
              </a:spcBef>
            </a:pPr>
            <a:r>
              <a:rPr sz="1400" b="1" kern="0" spc="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Best regards, Elyse D. Uy – Reservations Officer</a:t>
            </a:r>
            <a:endParaRPr sz="14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204" name="textbox 204"/>
          <p:cNvSpPr/>
          <p:nvPr/>
        </p:nvSpPr>
        <p:spPr>
          <a:xfrm>
            <a:off x="619124" y="5248275"/>
            <a:ext cx="10191750" cy="666750"/>
          </a:xfrm>
          <a:prstGeom prst="rect">
            <a:avLst/>
          </a:prstGeom>
          <a:solidFill>
            <a:srgbClr val="B6FCB8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137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359410" algn="l" rtl="0" eaLnBrk="0">
              <a:lnSpc>
                <a:spcPts val="1885"/>
              </a:lnSpc>
              <a:spcBef>
                <a:spcPts val="0"/>
              </a:spcBef>
              <a:tabLst>
                <a:tab pos="539115" algn="l"/>
              </a:tabLst>
            </a:pPr>
            <a:r>
              <a:rPr sz="14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400" kern="0" spc="6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Notice</a:t>
            </a:r>
            <a:r>
              <a:rPr sz="1400" kern="0" spc="-9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400" kern="0" spc="6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the</a:t>
            </a:r>
            <a:r>
              <a:rPr sz="1400" kern="0" spc="-6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400" kern="0" spc="6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clear</a:t>
            </a:r>
            <a:r>
              <a:rPr sz="1400" kern="0" spc="-5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400" kern="0" spc="6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subject, respectful</a:t>
            </a:r>
            <a:r>
              <a:rPr sz="1400" kern="0" spc="-6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400" kern="0" spc="6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greeting,</a:t>
            </a:r>
            <a:r>
              <a:rPr sz="1400" kern="0" spc="-5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400" kern="0" spc="6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organized</a:t>
            </a:r>
            <a:r>
              <a:rPr sz="1400" kern="0" spc="-6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400" kern="0" spc="6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d</a:t>
            </a:r>
            <a:r>
              <a:rPr sz="1400" kern="0" spc="5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etails,</a:t>
            </a:r>
            <a:r>
              <a:rPr sz="1400" kern="0" spc="-4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400" kern="0" spc="5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and professional</a:t>
            </a:r>
            <a:r>
              <a:rPr sz="1400" kern="0" spc="-5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400" kern="0" spc="5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closing.</a:t>
            </a:r>
            <a:endParaRPr sz="14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pic>
        <p:nvPicPr>
          <p:cNvPr id="206" name="picture 20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600000">
            <a:off x="794518" y="5476875"/>
            <a:ext cx="184100" cy="184100"/>
          </a:xfrm>
          <a:prstGeom prst="rect">
            <a:avLst/>
          </a:prstGeom>
        </p:spPr>
      </p:pic>
      <p:sp>
        <p:nvSpPr>
          <p:cNvPr id="208" name="textbox 208"/>
          <p:cNvSpPr/>
          <p:nvPr/>
        </p:nvSpPr>
        <p:spPr>
          <a:xfrm>
            <a:off x="622711" y="628405"/>
            <a:ext cx="6328410" cy="50736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5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79000"/>
              </a:lnSpc>
            </a:pPr>
            <a:r>
              <a:rPr sz="4000" b="1" kern="0" spc="-60" dirty="0">
                <a:solidFill>
                  <a:srgbClr val="091C5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Sample Professional Email</a:t>
            </a:r>
            <a:endParaRPr sz="40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pic>
        <p:nvPicPr>
          <p:cNvPr id="210" name="picture 2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1600000">
            <a:off x="619125" y="3057525"/>
            <a:ext cx="19050" cy="203835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2" name="picture 21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0" y="9525"/>
            <a:ext cx="4286250" cy="6429373"/>
          </a:xfrm>
          <a:prstGeom prst="rect">
            <a:avLst/>
          </a:prstGeom>
        </p:spPr>
      </p:pic>
      <p:sp>
        <p:nvSpPr>
          <p:cNvPr id="214" name="textbox 214"/>
          <p:cNvSpPr/>
          <p:nvPr/>
        </p:nvSpPr>
        <p:spPr>
          <a:xfrm>
            <a:off x="4899916" y="1034545"/>
            <a:ext cx="5137150" cy="174434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94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7305" algn="l" rtl="0" eaLnBrk="0">
              <a:lnSpc>
                <a:spcPct val="73000"/>
              </a:lnSpc>
            </a:pPr>
            <a:r>
              <a:rPr sz="4200" b="1" kern="0" spc="-20" dirty="0">
                <a:solidFill>
                  <a:srgbClr val="091C5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What Is</a:t>
            </a:r>
            <a:r>
              <a:rPr sz="4200" b="1" kern="0" spc="-130" dirty="0">
                <a:solidFill>
                  <a:srgbClr val="091C5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4200" b="1" kern="0" spc="-20" dirty="0">
                <a:solidFill>
                  <a:srgbClr val="091C5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</a:t>
            </a:r>
            <a:endParaRPr sz="42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39370" algn="l" rtl="0" eaLnBrk="0">
              <a:lnSpc>
                <a:spcPct val="75000"/>
              </a:lnSpc>
              <a:spcBef>
                <a:spcPts val="1415"/>
              </a:spcBef>
            </a:pPr>
            <a:r>
              <a:rPr sz="4200" b="1" kern="0" spc="0" dirty="0">
                <a:solidFill>
                  <a:srgbClr val="091C5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Memorandum</a:t>
            </a:r>
            <a:r>
              <a:rPr sz="4200" b="1" kern="0" spc="460" dirty="0">
                <a:solidFill>
                  <a:srgbClr val="091C5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?</a:t>
            </a:r>
            <a:endParaRPr sz="42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84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26000"/>
              </a:lnSpc>
            </a:pPr>
            <a:endParaRPr sz="3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ts val="1985"/>
              </a:lnSpc>
            </a:pPr>
            <a:r>
              <a:rPr sz="1500" kern="0" spc="3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 </a:t>
            </a:r>
            <a:r>
              <a:rPr sz="1500" b="1" kern="0" spc="3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memo </a:t>
            </a:r>
            <a:r>
              <a:rPr sz="1500" kern="0" spc="3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is a</a:t>
            </a:r>
            <a:r>
              <a:rPr sz="1500" kern="0" spc="-9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500" kern="0" spc="3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for</a:t>
            </a:r>
            <a:r>
              <a:rPr sz="1500" kern="0" spc="2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mal message used </a:t>
            </a:r>
            <a:r>
              <a:rPr sz="1500" b="1" kern="0" spc="2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inside </a:t>
            </a:r>
            <a:r>
              <a:rPr sz="1500" kern="0" spc="2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an</a:t>
            </a:r>
            <a:r>
              <a:rPr sz="1500" kern="0" spc="-7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500" kern="0" spc="2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organization.</a:t>
            </a:r>
            <a:endParaRPr sz="15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216" name="textbox 216"/>
          <p:cNvSpPr/>
          <p:nvPr/>
        </p:nvSpPr>
        <p:spPr>
          <a:xfrm>
            <a:off x="4905375" y="4495800"/>
            <a:ext cx="5905500" cy="1029335"/>
          </a:xfrm>
          <a:prstGeom prst="rect">
            <a:avLst/>
          </a:prstGeom>
          <a:solidFill>
            <a:srgbClr val="B6D6FC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133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558800" indent="-188595" algn="l" rtl="0" eaLnBrk="0">
              <a:lnSpc>
                <a:spcPct val="129000"/>
              </a:lnSpc>
              <a:spcBef>
                <a:spcPts val="0"/>
              </a:spcBef>
              <a:tabLst>
                <a:tab pos="567055" algn="l"/>
              </a:tabLst>
            </a:pPr>
            <a:r>
              <a:rPr sz="15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5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5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Memos</a:t>
            </a:r>
            <a:r>
              <a:rPr sz="1500" kern="0" spc="16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5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are</a:t>
            </a:r>
            <a:r>
              <a:rPr sz="1500" kern="0" spc="-9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5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for</a:t>
            </a:r>
            <a:r>
              <a:rPr sz="1500" kern="0" spc="16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500" b="1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internal</a:t>
            </a:r>
            <a:r>
              <a:rPr sz="1500" b="1" kern="0" spc="16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500" b="1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use</a:t>
            </a:r>
            <a:r>
              <a:rPr sz="1500" b="1" kern="0" spc="-9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500" b="1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only</a:t>
            </a:r>
            <a:r>
              <a:rPr sz="1500" b="1" kern="0" spc="16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500" kern="0" spc="16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— </a:t>
            </a:r>
            <a:r>
              <a:rPr sz="15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not</a:t>
            </a:r>
            <a:r>
              <a:rPr sz="1500" kern="0" spc="-9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5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for</a:t>
            </a:r>
            <a:r>
              <a:rPr sz="1500" kern="0" spc="-6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5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guests</a:t>
            </a:r>
            <a:r>
              <a:rPr sz="1500" kern="0" spc="-7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5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or              </a:t>
            </a:r>
            <a:r>
              <a:rPr sz="1500" kern="0" spc="4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outside parties.</a:t>
            </a:r>
            <a:endParaRPr sz="15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pic>
        <p:nvPicPr>
          <p:cNvPr id="218" name="picture 2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5081956" y="4743450"/>
            <a:ext cx="193776" cy="193776"/>
          </a:xfrm>
          <a:prstGeom prst="rect">
            <a:avLst/>
          </a:prstGeom>
        </p:spPr>
      </p:pic>
      <p:sp>
        <p:nvSpPr>
          <p:cNvPr id="220" name="textbox 220"/>
          <p:cNvSpPr/>
          <p:nvPr/>
        </p:nvSpPr>
        <p:spPr>
          <a:xfrm>
            <a:off x="4905375" y="3724275"/>
            <a:ext cx="5905500" cy="600075"/>
          </a:xfrm>
          <a:prstGeom prst="rect">
            <a:avLst/>
          </a:prstGeom>
          <a:solidFill>
            <a:srgbClr val="CEE6FD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135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7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62560" algn="l" rtl="0" eaLnBrk="0">
              <a:lnSpc>
                <a:spcPct val="75000"/>
              </a:lnSpc>
            </a:pPr>
            <a:r>
              <a:rPr sz="1800" b="1" kern="0" spc="1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Staff Instruction</a:t>
            </a:r>
            <a:r>
              <a:rPr sz="1800" b="1" kern="0" spc="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</a:t>
            </a:r>
            <a:endParaRPr sz="18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222" name="textbox 222"/>
          <p:cNvSpPr/>
          <p:nvPr/>
        </p:nvSpPr>
        <p:spPr>
          <a:xfrm>
            <a:off x="4905375" y="2962275"/>
            <a:ext cx="2876550" cy="600075"/>
          </a:xfrm>
          <a:prstGeom prst="rect">
            <a:avLst/>
          </a:prstGeom>
          <a:solidFill>
            <a:srgbClr val="CEE6FD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142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62560" algn="l" rtl="0" eaLnBrk="0">
              <a:lnSpc>
                <a:spcPct val="82000"/>
              </a:lnSpc>
              <a:spcBef>
                <a:spcPts val="5"/>
              </a:spcBef>
            </a:pPr>
            <a:r>
              <a:rPr sz="1800" b="1" kern="0" spc="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Schedule</a:t>
            </a:r>
            <a:r>
              <a:rPr sz="1800" b="1" kern="0" spc="9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800" b="1" kern="0" spc="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Changes</a:t>
            </a:r>
            <a:endParaRPr sz="18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224" name="textbox 224"/>
          <p:cNvSpPr/>
          <p:nvPr/>
        </p:nvSpPr>
        <p:spPr>
          <a:xfrm>
            <a:off x="7934325" y="2962275"/>
            <a:ext cx="2876550" cy="600075"/>
          </a:xfrm>
          <a:prstGeom prst="rect">
            <a:avLst/>
          </a:prstGeom>
          <a:solidFill>
            <a:srgbClr val="CEE6FD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143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70180" algn="l" rtl="0" eaLnBrk="0">
              <a:lnSpc>
                <a:spcPct val="81000"/>
              </a:lnSpc>
              <a:spcBef>
                <a:spcPts val="0"/>
              </a:spcBef>
            </a:pPr>
            <a:r>
              <a:rPr sz="1800" b="1" kern="0" spc="-2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Policy Reminders</a:t>
            </a:r>
            <a:endParaRPr sz="18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6" name="picture 22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744034" y="2296520"/>
            <a:ext cx="6241021" cy="2554325"/>
          </a:xfrm>
          <a:prstGeom prst="rect">
            <a:avLst/>
          </a:prstGeom>
        </p:spPr>
      </p:pic>
      <p:sp>
        <p:nvSpPr>
          <p:cNvPr id="228" name="textbox 228"/>
          <p:cNvSpPr/>
          <p:nvPr/>
        </p:nvSpPr>
        <p:spPr>
          <a:xfrm>
            <a:off x="7493710" y="1636377"/>
            <a:ext cx="3213100" cy="237109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7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80000"/>
              </a:lnSpc>
            </a:pPr>
            <a:r>
              <a:rPr sz="1500" b="1" kern="0" spc="0" dirty="0">
                <a:solidFill>
                  <a:srgbClr val="091C5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Why</a:t>
            </a:r>
            <a:r>
              <a:rPr sz="1500" b="1" kern="0" spc="60" dirty="0">
                <a:solidFill>
                  <a:srgbClr val="091C5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500" b="1" kern="0" spc="0" dirty="0">
                <a:solidFill>
                  <a:srgbClr val="091C5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Each</a:t>
            </a:r>
            <a:r>
              <a:rPr sz="1500" b="1" kern="0" spc="60" dirty="0">
                <a:solidFill>
                  <a:srgbClr val="091C5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500" b="1" kern="0" spc="0" dirty="0">
                <a:solidFill>
                  <a:srgbClr val="091C5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Part</a:t>
            </a:r>
            <a:r>
              <a:rPr sz="1500" b="1" kern="0" spc="60" dirty="0">
                <a:solidFill>
                  <a:srgbClr val="091C5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500" b="1" kern="0" spc="0" dirty="0">
                <a:solidFill>
                  <a:srgbClr val="091C5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Matters</a:t>
            </a:r>
            <a:endParaRPr sz="15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328295" indent="-212090" algn="l" rtl="0" eaLnBrk="0">
              <a:lnSpc>
                <a:spcPct val="125000"/>
              </a:lnSpc>
              <a:spcBef>
                <a:spcPts val="1485"/>
              </a:spcBef>
              <a:tabLst>
                <a:tab pos="319405" algn="l"/>
              </a:tabLst>
            </a:pPr>
            <a:r>
              <a:rPr sz="1500" b="1" kern="0" spc="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500" b="1" kern="0" spc="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To</a:t>
            </a:r>
            <a:r>
              <a:rPr sz="1500" b="1" kern="0" spc="-7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500" b="1" kern="0" spc="12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/ </a:t>
            </a:r>
            <a:r>
              <a:rPr sz="1500" b="1" kern="0" spc="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From</a:t>
            </a:r>
            <a:r>
              <a:rPr sz="1500" b="1" kern="0" spc="12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500" kern="0" spc="12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— </a:t>
            </a:r>
            <a:r>
              <a:rPr sz="1500" kern="0" spc="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identifies</a:t>
            </a:r>
            <a:r>
              <a:rPr sz="1500" kern="0" spc="-6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500" kern="0" spc="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sender</a:t>
            </a:r>
            <a:r>
              <a:rPr sz="1500" kern="0" spc="-6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500" kern="0" spc="12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&amp;</a:t>
            </a:r>
            <a:r>
              <a:rPr sz="1500" kern="0" spc="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500" kern="0" spc="5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recipient</a:t>
            </a:r>
            <a:endParaRPr sz="15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16205" algn="l" rtl="0" eaLnBrk="0">
              <a:lnSpc>
                <a:spcPts val="1985"/>
              </a:lnSpc>
              <a:spcBef>
                <a:spcPts val="880"/>
              </a:spcBef>
              <a:tabLst>
                <a:tab pos="324485" algn="l"/>
              </a:tabLst>
            </a:pPr>
            <a:r>
              <a:rPr sz="1500" b="1" kern="0" spc="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500" b="1" kern="0" spc="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Date</a:t>
            </a:r>
            <a:r>
              <a:rPr sz="1500" b="1" kern="0" spc="19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500" kern="0" spc="19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—</a:t>
            </a:r>
            <a:r>
              <a:rPr sz="1500" kern="0" spc="-4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500" kern="0" spc="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creates</a:t>
            </a:r>
            <a:r>
              <a:rPr sz="1500" kern="0" spc="19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500" kern="0" spc="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an</a:t>
            </a:r>
            <a:r>
              <a:rPr sz="1500" kern="0" spc="-7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500" kern="0" spc="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official</a:t>
            </a:r>
            <a:r>
              <a:rPr sz="1500" kern="0" spc="19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500" kern="0" spc="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record</a:t>
            </a:r>
            <a:endParaRPr sz="15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320675" indent="-271145" algn="l" rtl="0" eaLnBrk="0">
              <a:lnSpc>
                <a:spcPct val="124000"/>
              </a:lnSpc>
              <a:spcBef>
                <a:spcPts val="830"/>
              </a:spcBef>
            </a:pPr>
            <a:r>
              <a:rPr sz="1500" kern="0" spc="20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·</a:t>
            </a:r>
            <a:r>
              <a:rPr sz="1500" kern="0" spc="12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  </a:t>
            </a:r>
            <a:r>
              <a:rPr sz="1500" b="1" kern="0" spc="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Subject</a:t>
            </a:r>
            <a:r>
              <a:rPr sz="1500" b="1" kern="0" spc="20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500" kern="0" spc="20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—</a:t>
            </a:r>
            <a:r>
              <a:rPr sz="1500" kern="0" spc="-5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500" kern="0" spc="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states</a:t>
            </a:r>
            <a:r>
              <a:rPr sz="1500" kern="0" spc="-9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500" kern="0" spc="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the</a:t>
            </a:r>
            <a:r>
              <a:rPr sz="1500" kern="0" spc="20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500" kern="0" spc="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purpose    </a:t>
            </a:r>
            <a:r>
              <a:rPr sz="1500" kern="0" spc="3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clearly</a:t>
            </a:r>
            <a:endParaRPr sz="15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6000"/>
              </a:lnSpc>
            </a:pPr>
            <a:endParaRPr sz="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6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16205" algn="l" rtl="0" eaLnBrk="0">
              <a:lnSpc>
                <a:spcPts val="1985"/>
              </a:lnSpc>
              <a:tabLst>
                <a:tab pos="324485" algn="l"/>
              </a:tabLst>
            </a:pPr>
            <a:r>
              <a:rPr sz="1500" b="1" kern="0" spc="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500" b="1" kern="0" spc="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Body</a:t>
            </a:r>
            <a:r>
              <a:rPr sz="1500" b="1" kern="0" spc="7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500" kern="0" spc="7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— </a:t>
            </a:r>
            <a:r>
              <a:rPr sz="1500" kern="0" spc="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delivers</a:t>
            </a:r>
            <a:r>
              <a:rPr sz="1500" kern="0" spc="-9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500" kern="0" spc="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the</a:t>
            </a:r>
            <a:r>
              <a:rPr sz="1500" kern="0" spc="7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500" kern="0" spc="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message</a:t>
            </a:r>
            <a:endParaRPr sz="15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pic>
        <p:nvPicPr>
          <p:cNvPr id="230" name="picture 23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7543800" y="3838575"/>
            <a:ext cx="66675" cy="66675"/>
          </a:xfrm>
          <a:prstGeom prst="rect">
            <a:avLst/>
          </a:prstGeom>
        </p:spPr>
      </p:pic>
      <p:pic>
        <p:nvPicPr>
          <p:cNvPr id="232" name="picture 23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600000">
            <a:off x="7543800" y="2800350"/>
            <a:ext cx="66675" cy="66675"/>
          </a:xfrm>
          <a:prstGeom prst="rect">
            <a:avLst/>
          </a:prstGeom>
        </p:spPr>
      </p:pic>
      <p:pic>
        <p:nvPicPr>
          <p:cNvPr id="234" name="picture 23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1600000">
            <a:off x="7543800" y="2124075"/>
            <a:ext cx="66675" cy="66675"/>
          </a:xfrm>
          <a:prstGeom prst="rect">
            <a:avLst/>
          </a:prstGeom>
        </p:spPr>
      </p:pic>
      <p:sp>
        <p:nvSpPr>
          <p:cNvPr id="236" name="textbox 236"/>
          <p:cNvSpPr/>
          <p:nvPr/>
        </p:nvSpPr>
        <p:spPr>
          <a:xfrm>
            <a:off x="7496175" y="4191000"/>
            <a:ext cx="3324225" cy="1343025"/>
          </a:xfrm>
          <a:prstGeom prst="rect">
            <a:avLst/>
          </a:prstGeom>
          <a:solidFill>
            <a:srgbClr val="B5DAFC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123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560705" indent="-193040" algn="l" rtl="0" eaLnBrk="0">
              <a:lnSpc>
                <a:spcPct val="131000"/>
              </a:lnSpc>
              <a:spcBef>
                <a:spcPts val="0"/>
              </a:spcBef>
              <a:tabLst>
                <a:tab pos="568960" algn="l"/>
              </a:tabLst>
            </a:pPr>
            <a:r>
              <a:rPr sz="15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5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500" kern="0" spc="5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Following</a:t>
            </a:r>
            <a:r>
              <a:rPr sz="1500" kern="0" spc="-8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500" kern="0" spc="5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the</a:t>
            </a:r>
            <a:r>
              <a:rPr sz="1500" kern="0" spc="-9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500" kern="0" spc="5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format keeps</a:t>
            </a:r>
            <a:r>
              <a:rPr sz="15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    </a:t>
            </a:r>
            <a:r>
              <a:rPr sz="1500" kern="0" spc="5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communication</a:t>
            </a:r>
            <a:r>
              <a:rPr sz="1500" kern="0" spc="-3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500" b="1" kern="0" spc="5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clear</a:t>
            </a:r>
            <a:r>
              <a:rPr sz="1500" b="1" kern="0" spc="-7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500" b="1" kern="0" spc="5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and</a:t>
            </a:r>
            <a:r>
              <a:rPr sz="1500" b="1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      </a:t>
            </a:r>
            <a:r>
              <a:rPr sz="1500" b="1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profession</a:t>
            </a:r>
            <a:r>
              <a:rPr sz="1500" b="1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al</a:t>
            </a:r>
            <a:r>
              <a:rPr sz="1500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.</a:t>
            </a:r>
            <a:endParaRPr sz="15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pic>
        <p:nvPicPr>
          <p:cNvPr id="238" name="picture 23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1600000">
            <a:off x="7694395" y="4450761"/>
            <a:ext cx="169552" cy="169552"/>
          </a:xfrm>
          <a:prstGeom prst="rect">
            <a:avLst/>
          </a:prstGeom>
        </p:spPr>
      </p:pic>
      <p:sp>
        <p:nvSpPr>
          <p:cNvPr id="240" name="textbox 240"/>
          <p:cNvSpPr/>
          <p:nvPr/>
        </p:nvSpPr>
        <p:spPr>
          <a:xfrm>
            <a:off x="631496" y="805009"/>
            <a:ext cx="4382135" cy="36576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93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74000"/>
              </a:lnSpc>
            </a:pPr>
            <a:r>
              <a:rPr sz="3000" b="1" kern="0" spc="0" dirty="0">
                <a:solidFill>
                  <a:srgbClr val="091C5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Parts</a:t>
            </a:r>
            <a:r>
              <a:rPr sz="3000" b="1" kern="0" spc="-170" dirty="0">
                <a:solidFill>
                  <a:srgbClr val="091C5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3000" b="1" kern="0" spc="0" dirty="0">
                <a:solidFill>
                  <a:srgbClr val="091C5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of</a:t>
            </a:r>
            <a:r>
              <a:rPr sz="3000" b="1" kern="0" spc="120" dirty="0">
                <a:solidFill>
                  <a:srgbClr val="091C5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3000" b="1" kern="0" spc="0" dirty="0">
                <a:solidFill>
                  <a:srgbClr val="091C5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</a:t>
            </a:r>
            <a:r>
              <a:rPr sz="3000" b="1" kern="0" spc="120" dirty="0">
                <a:solidFill>
                  <a:srgbClr val="091C5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3000" b="1" kern="0" spc="0" dirty="0">
                <a:solidFill>
                  <a:srgbClr val="091C5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Memorandum</a:t>
            </a:r>
            <a:endParaRPr sz="30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242" name="textbox 242"/>
          <p:cNvSpPr/>
          <p:nvPr/>
        </p:nvSpPr>
        <p:spPr>
          <a:xfrm>
            <a:off x="5835086" y="2448143"/>
            <a:ext cx="978535" cy="106235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6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41605" algn="l" rtl="0" eaLnBrk="0">
              <a:lnSpc>
                <a:spcPct val="81000"/>
              </a:lnSpc>
            </a:pPr>
            <a:r>
              <a:rPr sz="1300" b="1" kern="0" spc="-1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Message</a:t>
            </a:r>
            <a:endParaRPr sz="13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94640" algn="l" rtl="0" eaLnBrk="0">
              <a:lnSpc>
                <a:spcPct val="80000"/>
              </a:lnSpc>
              <a:spcBef>
                <a:spcPts val="410"/>
              </a:spcBef>
            </a:pPr>
            <a:r>
              <a:rPr sz="1300" b="1" kern="0" spc="-4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Body</a:t>
            </a:r>
            <a:endParaRPr sz="13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302260" algn="l" rtl="0" eaLnBrk="0">
              <a:lnSpc>
                <a:spcPct val="74000"/>
              </a:lnSpc>
              <a:spcBef>
                <a:spcPts val="790"/>
              </a:spcBef>
            </a:pPr>
            <a:r>
              <a:rPr sz="1300" b="1" kern="0" spc="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Main</a:t>
            </a:r>
            <a:endParaRPr sz="13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74000"/>
              </a:lnSpc>
              <a:spcBef>
                <a:spcPts val="530"/>
              </a:spcBef>
            </a:pPr>
            <a:r>
              <a:rPr sz="1300" b="1" kern="0" spc="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content</a:t>
            </a:r>
            <a:r>
              <a:rPr sz="1300" b="1" kern="0" spc="8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300" b="1" kern="0" spc="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and</a:t>
            </a:r>
            <a:endParaRPr sz="13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26000"/>
              </a:lnSpc>
            </a:pPr>
            <a:endParaRPr sz="3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27330" algn="l" rtl="0" eaLnBrk="0">
              <a:lnSpc>
                <a:spcPct val="74000"/>
              </a:lnSpc>
              <a:spcBef>
                <a:spcPts val="0"/>
              </a:spcBef>
            </a:pPr>
            <a:r>
              <a:rPr sz="1300" b="1" kern="0" spc="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details</a:t>
            </a:r>
            <a:endParaRPr sz="13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244" name="textbox 244"/>
          <p:cNvSpPr/>
          <p:nvPr/>
        </p:nvSpPr>
        <p:spPr>
          <a:xfrm>
            <a:off x="4748577" y="3850525"/>
            <a:ext cx="757555" cy="87312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79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75000"/>
              </a:lnSpc>
            </a:pPr>
            <a:r>
              <a:rPr sz="1300" b="1" kern="0" spc="-50" dirty="0">
                <a:solidFill>
                  <a:srgbClr val="091C5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SUBJECT</a:t>
            </a:r>
            <a:endParaRPr sz="13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52705" algn="l" rtl="0" eaLnBrk="0">
              <a:lnSpc>
                <a:spcPct val="80000"/>
              </a:lnSpc>
              <a:spcBef>
                <a:spcPts val="905"/>
              </a:spcBef>
            </a:pPr>
            <a:r>
              <a:rPr sz="1300" b="1" kern="0" spc="-10" dirty="0">
                <a:solidFill>
                  <a:srgbClr val="091C5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Purpose</a:t>
            </a:r>
            <a:endParaRPr sz="13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6365" algn="l" rtl="0" eaLnBrk="0">
              <a:lnSpc>
                <a:spcPct val="74000"/>
              </a:lnSpc>
              <a:spcBef>
                <a:spcPts val="425"/>
              </a:spcBef>
            </a:pPr>
            <a:r>
              <a:rPr sz="1300" b="1" kern="0" spc="10" dirty="0">
                <a:solidFill>
                  <a:srgbClr val="091C5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stated</a:t>
            </a:r>
            <a:endParaRPr sz="13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10000"/>
              </a:lnSpc>
            </a:pPr>
            <a:endParaRPr sz="4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17475" algn="l" rtl="0" eaLnBrk="0">
              <a:lnSpc>
                <a:spcPct val="80000"/>
              </a:lnSpc>
              <a:spcBef>
                <a:spcPts val="0"/>
              </a:spcBef>
            </a:pPr>
            <a:r>
              <a:rPr sz="1300" b="1" kern="0" spc="-10" dirty="0">
                <a:solidFill>
                  <a:srgbClr val="091C5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clearly</a:t>
            </a:r>
            <a:endParaRPr sz="13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246" name="textbox 246"/>
          <p:cNvSpPr/>
          <p:nvPr/>
        </p:nvSpPr>
        <p:spPr>
          <a:xfrm>
            <a:off x="3542782" y="2448143"/>
            <a:ext cx="731520" cy="85598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78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49225" algn="l" rtl="0" eaLnBrk="0">
              <a:lnSpc>
                <a:spcPct val="74000"/>
              </a:lnSpc>
            </a:pPr>
            <a:r>
              <a:rPr sz="1300" b="1" kern="0" spc="-40" dirty="0">
                <a:solidFill>
                  <a:srgbClr val="091C5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DATE</a:t>
            </a:r>
            <a:endParaRPr sz="13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78740" algn="l" rtl="0" eaLnBrk="0">
              <a:lnSpc>
                <a:spcPct val="75000"/>
              </a:lnSpc>
              <a:spcBef>
                <a:spcPts val="895"/>
              </a:spcBef>
            </a:pPr>
            <a:r>
              <a:rPr sz="1300" b="1" kern="0" spc="0" dirty="0">
                <a:solidFill>
                  <a:srgbClr val="091C5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Official</a:t>
            </a:r>
            <a:endParaRPr sz="13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75000"/>
              </a:lnSpc>
              <a:spcBef>
                <a:spcPts val="500"/>
              </a:spcBef>
            </a:pPr>
            <a:r>
              <a:rPr sz="1300" b="1" kern="0" spc="-10" dirty="0">
                <a:solidFill>
                  <a:srgbClr val="091C5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record</a:t>
            </a:r>
            <a:r>
              <a:rPr sz="1300" b="1" kern="0" spc="-40" dirty="0">
                <a:solidFill>
                  <a:srgbClr val="091C5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300" b="1" kern="0" spc="-10" dirty="0">
                <a:solidFill>
                  <a:srgbClr val="091C5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of</a:t>
            </a:r>
            <a:endParaRPr sz="13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4000"/>
              </a:lnSpc>
            </a:pPr>
            <a:endParaRPr sz="4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79070" algn="l" rtl="0" eaLnBrk="0">
              <a:lnSpc>
                <a:spcPct val="74000"/>
              </a:lnSpc>
              <a:spcBef>
                <a:spcPts val="0"/>
              </a:spcBef>
            </a:pPr>
            <a:r>
              <a:rPr sz="1300" b="1" kern="0" spc="40" dirty="0">
                <a:solidFill>
                  <a:srgbClr val="091C5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time</a:t>
            </a:r>
            <a:endParaRPr sz="13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248" name="textbox 248"/>
          <p:cNvSpPr/>
          <p:nvPr/>
        </p:nvSpPr>
        <p:spPr>
          <a:xfrm>
            <a:off x="939893" y="2446458"/>
            <a:ext cx="962025" cy="62611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77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361950" algn="l" rtl="0" eaLnBrk="0">
              <a:lnSpc>
                <a:spcPct val="75000"/>
              </a:lnSpc>
            </a:pPr>
            <a:r>
              <a:rPr sz="1300" b="1" kern="0" spc="1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TO</a:t>
            </a:r>
            <a:endParaRPr sz="13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5000"/>
              </a:lnSpc>
            </a:pPr>
            <a:endParaRPr sz="5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70485" indent="-57785" algn="l" rtl="0" eaLnBrk="0">
              <a:lnSpc>
                <a:spcPct val="94000"/>
              </a:lnSpc>
              <a:spcBef>
                <a:spcPts val="5"/>
              </a:spcBef>
            </a:pPr>
            <a:r>
              <a:rPr sz="1300" b="1" kern="0" spc="-1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Recipient</a:t>
            </a:r>
            <a:r>
              <a:rPr sz="1300" b="1" kern="0" spc="-2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300" b="1" kern="0" spc="-1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of</a:t>
            </a:r>
            <a:r>
              <a:rPr sz="1300" b="1" kern="0" spc="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300" b="1" kern="0" spc="2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the memo</a:t>
            </a:r>
            <a:endParaRPr sz="13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250" name="textbox 250"/>
          <p:cNvSpPr/>
          <p:nvPr/>
        </p:nvSpPr>
        <p:spPr>
          <a:xfrm>
            <a:off x="2232566" y="4062889"/>
            <a:ext cx="837564" cy="64706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77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80340" algn="l" rtl="0" eaLnBrk="0">
              <a:lnSpc>
                <a:spcPct val="75000"/>
              </a:lnSpc>
            </a:pPr>
            <a:r>
              <a:rPr sz="1300" b="1" kern="0" spc="-2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FROM</a:t>
            </a:r>
            <a:endParaRPr sz="13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38735" algn="l" rtl="0" eaLnBrk="0">
              <a:lnSpc>
                <a:spcPct val="75000"/>
              </a:lnSpc>
              <a:spcBef>
                <a:spcPts val="895"/>
              </a:spcBef>
            </a:pPr>
            <a:r>
              <a:rPr sz="1300" b="1" kern="0" spc="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Sender</a:t>
            </a:r>
            <a:r>
              <a:rPr sz="1300" b="1" kern="0" spc="-4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300" b="1" kern="0" spc="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of</a:t>
            </a:r>
            <a:endParaRPr sz="13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7000"/>
              </a:lnSpc>
            </a:pPr>
            <a:endParaRPr sz="4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74000"/>
              </a:lnSpc>
            </a:pPr>
            <a:r>
              <a:rPr sz="1300" b="1" kern="0" spc="2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the memo</a:t>
            </a:r>
            <a:endParaRPr sz="13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" name="path 252"/>
          <p:cNvSpPr/>
          <p:nvPr/>
        </p:nvSpPr>
        <p:spPr>
          <a:xfrm>
            <a:off x="619125" y="1638300"/>
            <a:ext cx="10191750" cy="2105025"/>
          </a:xfrm>
          <a:custGeom>
            <a:avLst/>
            <a:gdLst/>
            <a:ahLst/>
            <a:cxnLst/>
            <a:rect l="0" t="0" r="0" b="0"/>
            <a:pathLst>
              <a:path w="16050" h="3315">
                <a:moveTo>
                  <a:pt x="7" y="3131"/>
                </a:moveTo>
                <a:lnTo>
                  <a:pt x="7" y="183"/>
                </a:lnTo>
                <a:cubicBezTo>
                  <a:pt x="7" y="171"/>
                  <a:pt x="8" y="160"/>
                  <a:pt x="10" y="148"/>
                </a:cubicBezTo>
                <a:cubicBezTo>
                  <a:pt x="13" y="137"/>
                  <a:pt x="16" y="126"/>
                  <a:pt x="20" y="115"/>
                </a:cubicBezTo>
                <a:cubicBezTo>
                  <a:pt x="25" y="105"/>
                  <a:pt x="30" y="95"/>
                  <a:pt x="37" y="85"/>
                </a:cubicBezTo>
                <a:cubicBezTo>
                  <a:pt x="43" y="75"/>
                  <a:pt x="50" y="67"/>
                  <a:pt x="58" y="58"/>
                </a:cubicBezTo>
                <a:cubicBezTo>
                  <a:pt x="67" y="50"/>
                  <a:pt x="75" y="43"/>
                  <a:pt x="85" y="37"/>
                </a:cubicBezTo>
                <a:cubicBezTo>
                  <a:pt x="95" y="30"/>
                  <a:pt x="105" y="25"/>
                  <a:pt x="115" y="20"/>
                </a:cubicBezTo>
                <a:cubicBezTo>
                  <a:pt x="126" y="16"/>
                  <a:pt x="137" y="13"/>
                  <a:pt x="148" y="10"/>
                </a:cubicBezTo>
                <a:cubicBezTo>
                  <a:pt x="160" y="8"/>
                  <a:pt x="171" y="7"/>
                  <a:pt x="183" y="7"/>
                </a:cubicBezTo>
                <a:lnTo>
                  <a:pt x="15866" y="7"/>
                </a:lnTo>
                <a:cubicBezTo>
                  <a:pt x="15878" y="7"/>
                  <a:pt x="15889" y="8"/>
                  <a:pt x="15901" y="10"/>
                </a:cubicBezTo>
                <a:cubicBezTo>
                  <a:pt x="15912" y="13"/>
                  <a:pt x="15923" y="16"/>
                  <a:pt x="15934" y="20"/>
                </a:cubicBezTo>
                <a:cubicBezTo>
                  <a:pt x="15944" y="25"/>
                  <a:pt x="15954" y="30"/>
                  <a:pt x="15964" y="37"/>
                </a:cubicBezTo>
                <a:cubicBezTo>
                  <a:pt x="15974" y="43"/>
                  <a:pt x="15982" y="50"/>
                  <a:pt x="15991" y="58"/>
                </a:cubicBezTo>
                <a:cubicBezTo>
                  <a:pt x="15999" y="67"/>
                  <a:pt x="16006" y="75"/>
                  <a:pt x="16012" y="85"/>
                </a:cubicBezTo>
                <a:cubicBezTo>
                  <a:pt x="16019" y="95"/>
                  <a:pt x="16024" y="105"/>
                  <a:pt x="16029" y="115"/>
                </a:cubicBezTo>
                <a:cubicBezTo>
                  <a:pt x="16033" y="126"/>
                  <a:pt x="16036" y="137"/>
                  <a:pt x="16039" y="148"/>
                </a:cubicBezTo>
                <a:cubicBezTo>
                  <a:pt x="16041" y="160"/>
                  <a:pt x="16042" y="171"/>
                  <a:pt x="16042" y="183"/>
                </a:cubicBezTo>
                <a:lnTo>
                  <a:pt x="16042" y="3131"/>
                </a:lnTo>
                <a:cubicBezTo>
                  <a:pt x="16042" y="3143"/>
                  <a:pt x="16041" y="3154"/>
                  <a:pt x="16039" y="3166"/>
                </a:cubicBezTo>
                <a:cubicBezTo>
                  <a:pt x="16036" y="3177"/>
                  <a:pt x="16033" y="3188"/>
                  <a:pt x="16029" y="3199"/>
                </a:cubicBezTo>
                <a:cubicBezTo>
                  <a:pt x="16024" y="3209"/>
                  <a:pt x="16019" y="3219"/>
                  <a:pt x="16012" y="3229"/>
                </a:cubicBezTo>
                <a:cubicBezTo>
                  <a:pt x="16006" y="3239"/>
                  <a:pt x="15999" y="3247"/>
                  <a:pt x="15991" y="3256"/>
                </a:cubicBezTo>
                <a:cubicBezTo>
                  <a:pt x="15982" y="3264"/>
                  <a:pt x="15974" y="3271"/>
                  <a:pt x="15964" y="3277"/>
                </a:cubicBezTo>
                <a:cubicBezTo>
                  <a:pt x="15954" y="3284"/>
                  <a:pt x="15944" y="3289"/>
                  <a:pt x="15934" y="3294"/>
                </a:cubicBezTo>
                <a:cubicBezTo>
                  <a:pt x="15923" y="3298"/>
                  <a:pt x="15912" y="3301"/>
                  <a:pt x="15901" y="3304"/>
                </a:cubicBezTo>
                <a:cubicBezTo>
                  <a:pt x="15889" y="3306"/>
                  <a:pt x="15878" y="3307"/>
                  <a:pt x="15866" y="3307"/>
                </a:cubicBezTo>
                <a:lnTo>
                  <a:pt x="183" y="3307"/>
                </a:lnTo>
                <a:cubicBezTo>
                  <a:pt x="171" y="3307"/>
                  <a:pt x="160" y="3306"/>
                  <a:pt x="148" y="3304"/>
                </a:cubicBezTo>
                <a:cubicBezTo>
                  <a:pt x="137" y="3301"/>
                  <a:pt x="126" y="3298"/>
                  <a:pt x="115" y="3294"/>
                </a:cubicBezTo>
                <a:cubicBezTo>
                  <a:pt x="105" y="3289"/>
                  <a:pt x="95" y="3284"/>
                  <a:pt x="85" y="3277"/>
                </a:cubicBezTo>
                <a:cubicBezTo>
                  <a:pt x="75" y="3271"/>
                  <a:pt x="67" y="3264"/>
                  <a:pt x="58" y="3256"/>
                </a:cubicBezTo>
                <a:cubicBezTo>
                  <a:pt x="50" y="3247"/>
                  <a:pt x="43" y="3239"/>
                  <a:pt x="37" y="3229"/>
                </a:cubicBezTo>
                <a:cubicBezTo>
                  <a:pt x="30" y="3219"/>
                  <a:pt x="25" y="3209"/>
                  <a:pt x="20" y="3199"/>
                </a:cubicBezTo>
                <a:cubicBezTo>
                  <a:pt x="16" y="3188"/>
                  <a:pt x="13" y="3177"/>
                  <a:pt x="10" y="3166"/>
                </a:cubicBezTo>
                <a:cubicBezTo>
                  <a:pt x="8" y="3154"/>
                  <a:pt x="7" y="3143"/>
                  <a:pt x="7" y="3131"/>
                </a:cubicBezTo>
              </a:path>
            </a:pathLst>
          </a:custGeom>
          <a:noFill/>
          <a:ln w="9525" cap="flat">
            <a:solidFill>
              <a:srgbClr val="000000">
                <a:alpha val="7843"/>
              </a:srgbClr>
            </a:solidFill>
            <a:prstDash val="solid"/>
            <a:miter lim="40000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graphicFrame>
        <p:nvGraphicFramePr>
          <p:cNvPr id="254" name="table 254"/>
          <p:cNvGraphicFramePr>
            <a:graphicFrameLocks noGrp="1"/>
          </p:cNvGraphicFramePr>
          <p:nvPr/>
        </p:nvGraphicFramePr>
        <p:xfrm>
          <a:off x="628650" y="1647825"/>
          <a:ext cx="10172699" cy="2085975"/>
        </p:xfrm>
        <a:graphic>
          <a:graphicData uri="http://schemas.openxmlformats.org/drawingml/2006/table">
            <a:tbl>
              <a:tblPr/>
              <a:tblGrid>
                <a:gridCol w="2547620"/>
                <a:gridCol w="7625079"/>
              </a:tblGrid>
              <a:tr h="518794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13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8000"/>
                        </a:lnSpc>
                      </a:pPr>
                      <a:endParaRPr sz="1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160655" algn="l" rtl="0" eaLnBrk="0">
                        <a:lnSpc>
                          <a:spcPct val="73000"/>
                        </a:lnSpc>
                      </a:pPr>
                      <a:r>
                        <a:rPr sz="1500" b="1" kern="0" spc="30" dirty="0">
                          <a:solidFill>
                            <a:srgbClr val="1E3063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To</a:t>
                      </a:r>
                      <a:endParaRPr sz="15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>
                      <a:noFill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01000"/>
                        </a:lnSpc>
                      </a:pPr>
                      <a:endParaRPr sz="8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169545" algn="l" rtl="0" eaLnBrk="0">
                        <a:lnSpc>
                          <a:spcPts val="1985"/>
                        </a:lnSpc>
                        <a:spcBef>
                          <a:spcPts val="0"/>
                        </a:spcBef>
                      </a:pPr>
                      <a:r>
                        <a:rPr sz="1500" kern="0" spc="60" dirty="0">
                          <a:solidFill>
                            <a:srgbClr val="1E3063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Front</a:t>
                      </a:r>
                      <a:r>
                        <a:rPr sz="1500" kern="0" spc="-40" dirty="0">
                          <a:solidFill>
                            <a:srgbClr val="1E3063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500" kern="0" spc="60" dirty="0">
                          <a:solidFill>
                            <a:srgbClr val="1E3063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Office</a:t>
                      </a:r>
                      <a:r>
                        <a:rPr sz="1500" kern="0" spc="-60" dirty="0">
                          <a:solidFill>
                            <a:srgbClr val="1E3063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500" kern="0" spc="60" dirty="0">
                          <a:solidFill>
                            <a:srgbClr val="1E3063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Staff</a:t>
                      </a:r>
                      <a:endParaRPr sz="15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3875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23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165735" algn="l" rtl="0" eaLnBrk="0">
                        <a:lnSpc>
                          <a:spcPct val="73000"/>
                        </a:lnSpc>
                        <a:spcBef>
                          <a:spcPts val="5"/>
                        </a:spcBef>
                      </a:pPr>
                      <a:r>
                        <a:rPr sz="1500" b="1" kern="0" spc="0" dirty="0">
                          <a:solidFill>
                            <a:srgbClr val="1E3063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From</a:t>
                      </a:r>
                      <a:endParaRPr sz="15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>
                      <a:noFill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00000"/>
                        </a:lnSpc>
                      </a:pPr>
                      <a:endParaRPr sz="9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169545" algn="l" rtl="0" eaLnBrk="0">
                        <a:lnSpc>
                          <a:spcPts val="1985"/>
                        </a:lnSpc>
                        <a:spcBef>
                          <a:spcPts val="5"/>
                        </a:spcBef>
                      </a:pPr>
                      <a:r>
                        <a:rPr sz="1500" kern="0" spc="30" dirty="0">
                          <a:solidFill>
                            <a:srgbClr val="1E3063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Maria Cruz, Front Office Manager</a:t>
                      </a:r>
                      <a:endParaRPr sz="15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3875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23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165735" algn="l" rtl="0" eaLnBrk="0">
                        <a:lnSpc>
                          <a:spcPct val="73000"/>
                        </a:lnSpc>
                        <a:spcBef>
                          <a:spcPts val="5"/>
                        </a:spcBef>
                      </a:pPr>
                      <a:r>
                        <a:rPr sz="1500" b="1" kern="0" spc="20" dirty="0">
                          <a:solidFill>
                            <a:srgbClr val="1E3063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Date</a:t>
                      </a:r>
                      <a:endParaRPr sz="15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>
                      <a:noFill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00000"/>
                        </a:lnSpc>
                      </a:pPr>
                      <a:endParaRPr sz="9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158750" algn="l" rtl="0" eaLnBrk="0">
                        <a:lnSpc>
                          <a:spcPts val="1985"/>
                        </a:lnSpc>
                        <a:spcBef>
                          <a:spcPts val="5"/>
                        </a:spcBef>
                      </a:pPr>
                      <a:r>
                        <a:rPr sz="1500" kern="0" spc="0" dirty="0">
                          <a:solidFill>
                            <a:srgbClr val="1E3063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June</a:t>
                      </a:r>
                      <a:r>
                        <a:rPr sz="1500" kern="0" spc="-50" dirty="0">
                          <a:solidFill>
                            <a:srgbClr val="1E3063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500" kern="0" spc="10" dirty="0">
                          <a:solidFill>
                            <a:srgbClr val="1E3063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10,</a:t>
                      </a:r>
                      <a:r>
                        <a:rPr sz="1500" kern="0" spc="-70" dirty="0">
                          <a:solidFill>
                            <a:srgbClr val="1E3063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500" kern="0" spc="10" dirty="0">
                          <a:solidFill>
                            <a:srgbClr val="1E3063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2026</a:t>
                      </a:r>
                      <a:endParaRPr sz="15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19429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00000"/>
                        </a:lnSpc>
                      </a:pPr>
                      <a:endParaRPr sz="9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160655" algn="l" rtl="0" eaLnBrk="0">
                        <a:lnSpc>
                          <a:spcPts val="2040"/>
                        </a:lnSpc>
                        <a:spcBef>
                          <a:spcPts val="5"/>
                        </a:spcBef>
                      </a:pPr>
                      <a:r>
                        <a:rPr sz="1500" b="1" kern="0" spc="20" dirty="0">
                          <a:solidFill>
                            <a:srgbClr val="1E3063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Subject</a:t>
                      </a:r>
                      <a:endParaRPr sz="15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>
                      <a:noFill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00000"/>
                        </a:lnSpc>
                      </a:pPr>
                      <a:endParaRPr sz="9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168275" algn="l" rtl="0" eaLnBrk="0">
                        <a:lnSpc>
                          <a:spcPts val="1985"/>
                        </a:lnSpc>
                        <a:spcBef>
                          <a:spcPts val="5"/>
                        </a:spcBef>
                      </a:pPr>
                      <a:r>
                        <a:rPr sz="1500" kern="0" spc="50" dirty="0">
                          <a:solidFill>
                            <a:srgbClr val="1E3063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Updated</a:t>
                      </a:r>
                      <a:r>
                        <a:rPr sz="1500" kern="0" spc="-20" dirty="0">
                          <a:solidFill>
                            <a:srgbClr val="1E3063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500" kern="0" spc="50" dirty="0">
                          <a:solidFill>
                            <a:srgbClr val="1E3063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Staff Meeting</a:t>
                      </a:r>
                      <a:r>
                        <a:rPr sz="1500" kern="0" spc="-60" dirty="0">
                          <a:solidFill>
                            <a:srgbClr val="1E3063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500" kern="0" spc="50" dirty="0">
                          <a:solidFill>
                            <a:srgbClr val="1E3063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Schedule</a:t>
                      </a:r>
                      <a:endParaRPr sz="15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256" name="textbox 256"/>
          <p:cNvSpPr/>
          <p:nvPr/>
        </p:nvSpPr>
        <p:spPr>
          <a:xfrm>
            <a:off x="619124" y="5057775"/>
            <a:ext cx="10191750" cy="723900"/>
          </a:xfrm>
          <a:prstGeom prst="rect">
            <a:avLst/>
          </a:prstGeom>
          <a:solidFill>
            <a:srgbClr val="B6FCB8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149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7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370205" algn="l" rtl="0" eaLnBrk="0">
              <a:lnSpc>
                <a:spcPts val="1985"/>
              </a:lnSpc>
              <a:tabLst>
                <a:tab pos="559435" algn="l"/>
              </a:tabLst>
            </a:pPr>
            <a:r>
              <a:rPr sz="15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500" kern="0" spc="4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Short,</a:t>
            </a:r>
            <a:r>
              <a:rPr sz="1500" kern="0" spc="-7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500" kern="0" spc="4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clear, and profe</a:t>
            </a:r>
            <a:r>
              <a:rPr sz="1500" kern="0" spc="3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ssional —</a:t>
            </a:r>
            <a:r>
              <a:rPr sz="1500" kern="0" spc="-9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500" kern="0" spc="3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this is</a:t>
            </a:r>
            <a:r>
              <a:rPr sz="1500" kern="0" spc="-8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500" kern="0" spc="3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what a</a:t>
            </a:r>
            <a:r>
              <a:rPr sz="1500" kern="0" spc="-8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500" kern="0" spc="3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well-written memo looks like.</a:t>
            </a:r>
            <a:endParaRPr sz="15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pic>
        <p:nvPicPr>
          <p:cNvPr id="258" name="picture 25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795709" y="5305425"/>
            <a:ext cx="193774" cy="193774"/>
          </a:xfrm>
          <a:prstGeom prst="rect">
            <a:avLst/>
          </a:prstGeom>
        </p:spPr>
      </p:pic>
      <p:sp>
        <p:nvSpPr>
          <p:cNvPr id="260" name="textbox 260"/>
          <p:cNvSpPr/>
          <p:nvPr/>
        </p:nvSpPr>
        <p:spPr>
          <a:xfrm>
            <a:off x="854079" y="4111098"/>
            <a:ext cx="9514205" cy="58801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23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125000"/>
              </a:lnSpc>
            </a:pPr>
            <a:r>
              <a:rPr sz="1500" kern="0" spc="6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Please be informed</a:t>
            </a:r>
            <a:r>
              <a:rPr sz="1500" kern="0" spc="-9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500" kern="0" spc="6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that</a:t>
            </a:r>
            <a:r>
              <a:rPr sz="1500" kern="0" spc="-9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500" kern="0" spc="6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the</a:t>
            </a:r>
            <a:r>
              <a:rPr sz="1500" kern="0" spc="-7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500" kern="0" spc="6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staff meeting</a:t>
            </a:r>
            <a:r>
              <a:rPr sz="1500" kern="0" spc="-7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500" kern="0" spc="6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scheduled</a:t>
            </a:r>
            <a:r>
              <a:rPr sz="1500" kern="0" spc="-9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500" kern="0" spc="6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for Fr</a:t>
            </a:r>
            <a:r>
              <a:rPr sz="1500" kern="0" spc="5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iday</a:t>
            </a:r>
            <a:r>
              <a:rPr sz="1500" kern="0" spc="-8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500" kern="0" spc="5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will be moved</a:t>
            </a:r>
            <a:r>
              <a:rPr sz="1500" kern="0" spc="-9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500" kern="0" spc="5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to</a:t>
            </a:r>
            <a:r>
              <a:rPr sz="1500" kern="0" spc="-9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500" b="1" kern="0" spc="5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2:00</a:t>
            </a:r>
            <a:r>
              <a:rPr sz="1500" b="1" kern="0" spc="-5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500" b="1" kern="0" spc="5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PM</a:t>
            </a:r>
            <a:r>
              <a:rPr sz="1500" b="1" kern="0" spc="-5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500" kern="0" spc="5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atthe</a:t>
            </a:r>
            <a:r>
              <a:rPr sz="1500" kern="0" spc="-6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500" kern="0" spc="5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conference</a:t>
            </a:r>
            <a:r>
              <a:rPr sz="1500" kern="0" spc="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500" kern="0" spc="7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room.</a:t>
            </a:r>
            <a:r>
              <a:rPr sz="1500" kern="0" spc="-7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500" kern="0" spc="7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Than</a:t>
            </a:r>
            <a:r>
              <a:rPr sz="1500" kern="0" spc="6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kyou.</a:t>
            </a:r>
            <a:endParaRPr sz="15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262" name="textbox 262"/>
          <p:cNvSpPr/>
          <p:nvPr/>
        </p:nvSpPr>
        <p:spPr>
          <a:xfrm>
            <a:off x="623514" y="771486"/>
            <a:ext cx="5623560" cy="53149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6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79000"/>
              </a:lnSpc>
            </a:pPr>
            <a:r>
              <a:rPr sz="4200" b="1" kern="0" spc="20" dirty="0">
                <a:solidFill>
                  <a:srgbClr val="091C5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Sample Memorandum</a:t>
            </a:r>
            <a:endParaRPr sz="42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pic>
        <p:nvPicPr>
          <p:cNvPr id="264" name="picture 26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619125" y="3914775"/>
            <a:ext cx="19050" cy="971550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4"/>
          <p:cNvGrpSpPr/>
          <p:nvPr/>
        </p:nvGrpSpPr>
        <p:grpSpPr>
          <a:xfrm rot="21600000">
            <a:off x="619124" y="3457575"/>
            <a:ext cx="10191750" cy="1552575"/>
            <a:chOff x="0" y="0"/>
            <a:chExt cx="10191750" cy="1552575"/>
          </a:xfrm>
        </p:grpSpPr>
        <p:pic>
          <p:nvPicPr>
            <p:cNvPr id="266" name="picture 266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 rot="21600000">
              <a:off x="0" y="0"/>
              <a:ext cx="10191750" cy="1552575"/>
            </a:xfrm>
            <a:prstGeom prst="rect">
              <a:avLst/>
            </a:prstGeom>
          </p:spPr>
        </p:pic>
        <p:sp>
          <p:nvSpPr>
            <p:cNvPr id="268" name="textbox 268"/>
            <p:cNvSpPr/>
            <p:nvPr/>
          </p:nvSpPr>
          <p:spPr>
            <a:xfrm>
              <a:off x="175280" y="227733"/>
              <a:ext cx="8508365" cy="277495"/>
            </a:xfrm>
            <a:prstGeom prst="rect">
              <a:avLst/>
            </a:prstGeom>
            <a:noFill/>
            <a:ln w="0" cap="flat">
              <a:noFill/>
              <a:prstDash val="solid"/>
              <a:miter lim="0"/>
            </a:ln>
          </p:spPr>
          <p:txBody>
            <a:bodyPr vert="horz" wrap="square" lIns="0" tIns="0" rIns="0" bIns="0"/>
            <a:lstStyle/>
            <a:p>
              <a:pPr algn="l" rtl="0" eaLnBrk="0">
                <a:lnSpc>
                  <a:spcPct val="77000"/>
                </a:lnSpc>
              </a:pPr>
              <a:endParaRPr sz="1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marL="12700" algn="l" rtl="0" eaLnBrk="0">
                <a:lnSpc>
                  <a:spcPct val="83000"/>
                </a:lnSpc>
              </a:pPr>
              <a:r>
                <a:rPr sz="2000" b="1" kern="0" spc="0" dirty="0">
                  <a:solidFill>
                    <a:srgbClr val="1E3063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Customers</a:t>
              </a:r>
              <a:r>
                <a:rPr sz="2000" b="1" kern="0" spc="50" dirty="0">
                  <a:solidFill>
                    <a:srgbClr val="1E3063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                            </a:t>
              </a:r>
              <a:r>
                <a:rPr sz="2000" b="1" kern="0" spc="0" dirty="0">
                  <a:solidFill>
                    <a:srgbClr val="1E3063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Suppliers</a:t>
              </a:r>
              <a:r>
                <a:rPr sz="2000" b="1" kern="0" spc="50" dirty="0">
                  <a:solidFill>
                    <a:srgbClr val="1E3063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 </a:t>
              </a:r>
              <a:r>
                <a:rPr sz="2000" b="1" kern="0" spc="40" dirty="0">
                  <a:solidFill>
                    <a:srgbClr val="1E3063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                              </a:t>
              </a:r>
              <a:r>
                <a:rPr sz="2000" b="1" kern="0" spc="0" dirty="0">
                  <a:solidFill>
                    <a:srgbClr val="1E3063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Government</a:t>
              </a:r>
              <a:endParaRPr sz="20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</p:txBody>
        </p:sp>
        <p:sp>
          <p:nvSpPr>
            <p:cNvPr id="270" name="textbox 270"/>
            <p:cNvSpPr/>
            <p:nvPr/>
          </p:nvSpPr>
          <p:spPr>
            <a:xfrm>
              <a:off x="181923" y="1084983"/>
              <a:ext cx="7154544" cy="280670"/>
            </a:xfrm>
            <a:prstGeom prst="rect">
              <a:avLst/>
            </a:prstGeom>
            <a:noFill/>
            <a:ln w="0" cap="flat">
              <a:noFill/>
              <a:prstDash val="solid"/>
              <a:miter lim="0"/>
            </a:ln>
          </p:spPr>
          <p:txBody>
            <a:bodyPr vert="horz" wrap="square" lIns="0" tIns="0" rIns="0" bIns="0"/>
            <a:lstStyle/>
            <a:p>
              <a:pPr algn="l" rtl="0" eaLnBrk="0">
                <a:lnSpc>
                  <a:spcPct val="77000"/>
                </a:lnSpc>
              </a:pPr>
              <a:endParaRPr sz="1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marL="12700" algn="l" rtl="0" eaLnBrk="0">
                <a:lnSpc>
                  <a:spcPct val="84000"/>
                </a:lnSpc>
              </a:pPr>
              <a:r>
                <a:rPr sz="2000" b="1" kern="0" spc="0" dirty="0">
                  <a:solidFill>
                    <a:srgbClr val="1E3063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Partners</a:t>
              </a:r>
              <a:r>
                <a:rPr sz="2000" b="1" kern="0" spc="20" dirty="0">
                  <a:solidFill>
                    <a:srgbClr val="1E3063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                                                         </a:t>
              </a:r>
              <a:r>
                <a:rPr sz="2000" b="1" kern="0" spc="0" dirty="0">
                  <a:solidFill>
                    <a:srgbClr val="1E3063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Travel</a:t>
              </a:r>
              <a:r>
                <a:rPr sz="2000" b="1" kern="0" spc="-70" dirty="0">
                  <a:solidFill>
                    <a:srgbClr val="1E3063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 </a:t>
              </a:r>
              <a:r>
                <a:rPr sz="2000" b="1" kern="0" spc="0" dirty="0">
                  <a:solidFill>
                    <a:srgbClr val="1E3063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Agencies</a:t>
              </a:r>
              <a:endParaRPr sz="20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</p:txBody>
        </p:sp>
      </p:grpSp>
      <p:sp>
        <p:nvSpPr>
          <p:cNvPr id="272" name="textbox 272"/>
          <p:cNvSpPr/>
          <p:nvPr/>
        </p:nvSpPr>
        <p:spPr>
          <a:xfrm>
            <a:off x="614774" y="1561307"/>
            <a:ext cx="8898255" cy="168973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107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43180" algn="l" rtl="0" eaLnBrk="0">
              <a:lnSpc>
                <a:spcPct val="73000"/>
              </a:lnSpc>
            </a:pPr>
            <a:r>
              <a:rPr sz="4800" b="1" kern="0" spc="-100" dirty="0">
                <a:solidFill>
                  <a:srgbClr val="091C5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Business Letters</a:t>
            </a:r>
            <a:endParaRPr sz="48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30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31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7000"/>
              </a:lnSpc>
            </a:pPr>
            <a:endParaRPr sz="4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indent="8890" algn="l" rtl="0" eaLnBrk="0">
              <a:lnSpc>
                <a:spcPct val="128000"/>
              </a:lnSpc>
              <a:spcBef>
                <a:spcPts val="5"/>
              </a:spcBef>
            </a:pPr>
            <a:r>
              <a:rPr sz="1700" kern="0" spc="6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Formal</a:t>
            </a:r>
            <a:r>
              <a:rPr sz="1700" kern="0" spc="-10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6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written</a:t>
            </a:r>
            <a:r>
              <a:rPr sz="1700" kern="0" spc="-7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6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communication used</a:t>
            </a:r>
            <a:r>
              <a:rPr sz="1700" kern="0" spc="-10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6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for</a:t>
            </a:r>
            <a:r>
              <a:rPr sz="1700" kern="0" spc="-10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b="1" kern="0" spc="6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external</a:t>
            </a:r>
            <a:r>
              <a:rPr sz="1700" b="1" kern="0" spc="-11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b="1" kern="0" spc="6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correspondenc</a:t>
            </a:r>
            <a:r>
              <a:rPr sz="1700" b="1" kern="0" spc="5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 </a:t>
            </a:r>
            <a:r>
              <a:rPr sz="1700" kern="0" spc="5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— representing</a:t>
            </a:r>
            <a:r>
              <a:rPr sz="1700" kern="0" spc="-11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5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your</a:t>
            </a:r>
            <a:r>
              <a:rPr sz="1700" kern="0" spc="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5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organization's profes</a:t>
            </a:r>
            <a:r>
              <a:rPr sz="1700" kern="0" spc="4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sionalism.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textbox 274"/>
          <p:cNvSpPr/>
          <p:nvPr/>
        </p:nvSpPr>
        <p:spPr>
          <a:xfrm>
            <a:off x="631307" y="732632"/>
            <a:ext cx="8419465" cy="124777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3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r" rtl="0" eaLnBrk="0">
              <a:lnSpc>
                <a:spcPts val="3625"/>
              </a:lnSpc>
            </a:pPr>
            <a:r>
              <a:rPr sz="4800" b="1" kern="0" spc="-90" dirty="0">
                <a:solidFill>
                  <a:srgbClr val="091C5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What Makes a Good</a:t>
            </a:r>
            <a:r>
              <a:rPr sz="4800" b="1" kern="0" spc="-70" dirty="0">
                <a:solidFill>
                  <a:srgbClr val="091C5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4800" b="1" kern="0" spc="-90" dirty="0">
                <a:solidFill>
                  <a:srgbClr val="091C5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Business</a:t>
            </a:r>
            <a:endParaRPr sz="48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6670" algn="l" rtl="0" eaLnBrk="0">
              <a:lnSpc>
                <a:spcPts val="6000"/>
              </a:lnSpc>
            </a:pPr>
            <a:r>
              <a:rPr sz="4800" b="1" kern="0" spc="0" dirty="0">
                <a:solidFill>
                  <a:srgbClr val="091C5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Letter</a:t>
            </a:r>
            <a:r>
              <a:rPr sz="4800" b="1" kern="0" spc="150" dirty="0">
                <a:solidFill>
                  <a:srgbClr val="091C5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?</a:t>
            </a:r>
            <a:endParaRPr sz="48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276" name="textbox 276"/>
          <p:cNvSpPr/>
          <p:nvPr/>
        </p:nvSpPr>
        <p:spPr>
          <a:xfrm>
            <a:off x="596717" y="3016038"/>
            <a:ext cx="3084195" cy="123507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104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9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474980" algn="l" rtl="0" eaLnBrk="0">
              <a:lnSpc>
                <a:spcPct val="75000"/>
              </a:lnSpc>
              <a:tabLst>
                <a:tab pos="697230" algn="l"/>
              </a:tabLst>
            </a:pPr>
            <a:r>
              <a:rPr sz="2000" b="1" kern="0" spc="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2000" b="1" kern="0" spc="3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Clear</a:t>
            </a:r>
            <a:endParaRPr sz="2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1000"/>
              </a:lnSpc>
            </a:pPr>
            <a:endParaRPr sz="1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9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695325" indent="8255" algn="l" rtl="0" eaLnBrk="0">
              <a:lnSpc>
                <a:spcPct val="128000"/>
              </a:lnSpc>
            </a:pPr>
            <a:r>
              <a:rPr sz="1700" kern="0" spc="4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Easy</a:t>
            </a:r>
            <a:r>
              <a:rPr sz="1700" kern="0" spc="-10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4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to under</a:t>
            </a:r>
            <a:r>
              <a:rPr sz="1700" kern="0" spc="3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stand at</a:t>
            </a:r>
            <a:r>
              <a:rPr sz="1700" kern="0" spc="-6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3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</a:t>
            </a:r>
            <a:r>
              <a:rPr sz="1700" kern="0" spc="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5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glance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278" name="path 278"/>
          <p:cNvSpPr/>
          <p:nvPr/>
        </p:nvSpPr>
        <p:spPr>
          <a:xfrm>
            <a:off x="819063" y="3090638"/>
            <a:ext cx="252673" cy="400486"/>
          </a:xfrm>
          <a:custGeom>
            <a:avLst/>
            <a:gdLst/>
            <a:ahLst/>
            <a:cxnLst/>
            <a:rect l="0" t="0" r="0" b="0"/>
            <a:pathLst>
              <a:path w="397" h="630">
                <a:moveTo>
                  <a:pt x="237" y="84"/>
                </a:moveTo>
                <a:cubicBezTo>
                  <a:pt x="232" y="87"/>
                  <a:pt x="228" y="88"/>
                  <a:pt x="168" y="88"/>
                </a:cubicBezTo>
                <a:moveTo>
                  <a:pt x="167" y="17"/>
                </a:moveTo>
                <a:cubicBezTo>
                  <a:pt x="166" y="20"/>
                  <a:pt x="166" y="24"/>
                  <a:pt x="166" y="88"/>
                </a:cubicBezTo>
                <a:moveTo>
                  <a:pt x="293" y="594"/>
                </a:moveTo>
                <a:cubicBezTo>
                  <a:pt x="277" y="601"/>
                  <a:pt x="263" y="607"/>
                  <a:pt x="247" y="611"/>
                </a:cubicBezTo>
                <a:cubicBezTo>
                  <a:pt x="230" y="614"/>
                  <a:pt x="217" y="615"/>
                  <a:pt x="197" y="615"/>
                </a:cubicBezTo>
                <a:cubicBezTo>
                  <a:pt x="180" y="613"/>
                  <a:pt x="163" y="609"/>
                  <a:pt x="147" y="604"/>
                </a:cubicBezTo>
                <a:cubicBezTo>
                  <a:pt x="131" y="597"/>
                  <a:pt x="117" y="589"/>
                  <a:pt x="102" y="579"/>
                </a:cubicBezTo>
                <a:cubicBezTo>
                  <a:pt x="90" y="569"/>
                  <a:pt x="79" y="558"/>
                  <a:pt x="66" y="543"/>
                </a:cubicBezTo>
                <a:cubicBezTo>
                  <a:pt x="58" y="530"/>
                  <a:pt x="49" y="514"/>
                  <a:pt x="43" y="499"/>
                </a:cubicBezTo>
                <a:cubicBezTo>
                  <a:pt x="39" y="483"/>
                  <a:pt x="35" y="465"/>
                  <a:pt x="34" y="447"/>
                </a:cubicBezTo>
                <a:cubicBezTo>
                  <a:pt x="34" y="429"/>
                  <a:pt x="36" y="412"/>
                  <a:pt x="39" y="397"/>
                </a:cubicBezTo>
                <a:cubicBezTo>
                  <a:pt x="44" y="380"/>
                  <a:pt x="50" y="366"/>
                  <a:pt x="59" y="350"/>
                </a:cubicBezTo>
                <a:cubicBezTo>
                  <a:pt x="68" y="336"/>
                  <a:pt x="79" y="323"/>
                  <a:pt x="92" y="311"/>
                </a:cubicBezTo>
                <a:cubicBezTo>
                  <a:pt x="103" y="302"/>
                  <a:pt x="119" y="292"/>
                  <a:pt x="134" y="284"/>
                </a:cubicBezTo>
                <a:cubicBezTo>
                  <a:pt x="150" y="278"/>
                  <a:pt x="166" y="273"/>
                  <a:pt x="182" y="270"/>
                </a:cubicBezTo>
                <a:cubicBezTo>
                  <a:pt x="200" y="268"/>
                  <a:pt x="217" y="268"/>
                  <a:pt x="234" y="270"/>
                </a:cubicBezTo>
                <a:cubicBezTo>
                  <a:pt x="252" y="274"/>
                  <a:pt x="269" y="279"/>
                  <a:pt x="285" y="285"/>
                </a:cubicBezTo>
                <a:cubicBezTo>
                  <a:pt x="300" y="294"/>
                  <a:pt x="314" y="303"/>
                  <a:pt x="327" y="314"/>
                </a:cubicBezTo>
                <a:cubicBezTo>
                  <a:pt x="339" y="326"/>
                  <a:pt x="349" y="338"/>
                  <a:pt x="360" y="354"/>
                </a:cubicBezTo>
                <a:cubicBezTo>
                  <a:pt x="368" y="371"/>
                  <a:pt x="374" y="387"/>
                  <a:pt x="379" y="404"/>
                </a:cubicBezTo>
                <a:cubicBezTo>
                  <a:pt x="381" y="420"/>
                  <a:pt x="382" y="437"/>
                  <a:pt x="382" y="456"/>
                </a:cubicBezTo>
                <a:cubicBezTo>
                  <a:pt x="380" y="473"/>
                  <a:pt x="376" y="489"/>
                  <a:pt x="371" y="505"/>
                </a:cubicBezTo>
                <a:cubicBezTo>
                  <a:pt x="364" y="520"/>
                  <a:pt x="355" y="535"/>
                  <a:pt x="346" y="548"/>
                </a:cubicBezTo>
                <a:cubicBezTo>
                  <a:pt x="335" y="561"/>
                  <a:pt x="323" y="572"/>
                  <a:pt x="308" y="584"/>
                </a:cubicBezTo>
                <a:lnTo>
                  <a:pt x="293" y="594"/>
                </a:lnTo>
                <a:moveTo>
                  <a:pt x="263" y="231"/>
                </a:moveTo>
                <a:lnTo>
                  <a:pt x="313" y="232"/>
                </a:lnTo>
                <a:moveTo>
                  <a:pt x="224" y="130"/>
                </a:moveTo>
                <a:cubicBezTo>
                  <a:pt x="238" y="160"/>
                  <a:pt x="247" y="193"/>
                  <a:pt x="247" y="228"/>
                </a:cubicBezTo>
                <a:moveTo>
                  <a:pt x="15" y="241"/>
                </a:moveTo>
                <a:lnTo>
                  <a:pt x="166" y="91"/>
                </a:lnTo>
                <a:moveTo>
                  <a:pt x="306" y="15"/>
                </a:moveTo>
                <a:lnTo>
                  <a:pt x="237" y="84"/>
                </a:lnTo>
                <a:moveTo>
                  <a:pt x="168" y="228"/>
                </a:moveTo>
                <a:cubicBezTo>
                  <a:pt x="168" y="203"/>
                  <a:pt x="162" y="180"/>
                  <a:pt x="151" y="158"/>
                </a:cubicBezTo>
                <a:moveTo>
                  <a:pt x="82" y="264"/>
                </a:moveTo>
                <a:cubicBezTo>
                  <a:pt x="87" y="248"/>
                  <a:pt x="89" y="233"/>
                  <a:pt x="87" y="216"/>
                </a:cubicBezTo>
                <a:moveTo>
                  <a:pt x="312" y="370"/>
                </a:moveTo>
                <a:lnTo>
                  <a:pt x="178" y="505"/>
                </a:lnTo>
              </a:path>
            </a:pathLst>
          </a:custGeom>
          <a:noFill/>
          <a:ln w="19473" cap="rnd">
            <a:solidFill>
              <a:srgbClr val="84C1FA"/>
            </a:solidFill>
            <a:prstDash val="solid"/>
            <a:round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280" name="path 280"/>
          <p:cNvSpPr/>
          <p:nvPr/>
        </p:nvSpPr>
        <p:spPr>
          <a:xfrm>
            <a:off x="809195" y="3028738"/>
            <a:ext cx="214398" cy="417592"/>
          </a:xfrm>
          <a:custGeom>
            <a:avLst/>
            <a:gdLst/>
            <a:ahLst/>
            <a:cxnLst/>
            <a:rect l="0" t="0" r="0" b="0"/>
            <a:pathLst>
              <a:path w="337" h="657">
                <a:moveTo>
                  <a:pt x="15" y="83"/>
                </a:moveTo>
                <a:lnTo>
                  <a:pt x="15" y="15"/>
                </a:lnTo>
                <a:moveTo>
                  <a:pt x="16" y="642"/>
                </a:moveTo>
                <a:lnTo>
                  <a:pt x="16" y="605"/>
                </a:lnTo>
                <a:moveTo>
                  <a:pt x="256" y="112"/>
                </a:moveTo>
                <a:lnTo>
                  <a:pt x="256" y="40"/>
                </a:lnTo>
                <a:moveTo>
                  <a:pt x="322" y="112"/>
                </a:moveTo>
                <a:lnTo>
                  <a:pt x="256" y="112"/>
                </a:lnTo>
                <a:moveTo>
                  <a:pt x="256" y="40"/>
                </a:moveTo>
                <a:lnTo>
                  <a:pt x="183" y="114"/>
                </a:lnTo>
                <a:moveTo>
                  <a:pt x="125" y="534"/>
                </a:moveTo>
                <a:lnTo>
                  <a:pt x="193" y="602"/>
                </a:lnTo>
              </a:path>
            </a:pathLst>
          </a:custGeom>
          <a:noFill/>
          <a:ln w="19473" cap="rnd">
            <a:solidFill>
              <a:srgbClr val="84C1FA"/>
            </a:solidFill>
            <a:prstDash val="solid"/>
            <a:round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282" name="path 282"/>
          <p:cNvSpPr/>
          <p:nvPr/>
        </p:nvSpPr>
        <p:spPr>
          <a:xfrm>
            <a:off x="609417" y="3072487"/>
            <a:ext cx="288868" cy="332009"/>
          </a:xfrm>
          <a:custGeom>
            <a:avLst/>
            <a:gdLst/>
            <a:ahLst/>
            <a:cxnLst/>
            <a:rect l="0" t="0" r="0" b="0"/>
            <a:pathLst>
              <a:path w="454" h="522">
                <a:moveTo>
                  <a:pt x="137" y="108"/>
                </a:moveTo>
                <a:cubicBezTo>
                  <a:pt x="152" y="91"/>
                  <a:pt x="166" y="77"/>
                  <a:pt x="182" y="64"/>
                </a:cubicBezTo>
                <a:cubicBezTo>
                  <a:pt x="200" y="52"/>
                  <a:pt x="218" y="42"/>
                  <a:pt x="238" y="33"/>
                </a:cubicBezTo>
                <a:cubicBezTo>
                  <a:pt x="258" y="25"/>
                  <a:pt x="278" y="20"/>
                  <a:pt x="297" y="17"/>
                </a:cubicBezTo>
                <a:cubicBezTo>
                  <a:pt x="319" y="15"/>
                  <a:pt x="338" y="14"/>
                  <a:pt x="358" y="16"/>
                </a:cubicBezTo>
                <a:cubicBezTo>
                  <a:pt x="379" y="20"/>
                  <a:pt x="405" y="26"/>
                  <a:pt x="423" y="33"/>
                </a:cubicBezTo>
                <a:lnTo>
                  <a:pt x="439" y="40"/>
                </a:lnTo>
                <a:moveTo>
                  <a:pt x="83" y="269"/>
                </a:moveTo>
                <a:cubicBezTo>
                  <a:pt x="82" y="239"/>
                  <a:pt x="86" y="211"/>
                  <a:pt x="96" y="183"/>
                </a:cubicBezTo>
                <a:cubicBezTo>
                  <a:pt x="105" y="155"/>
                  <a:pt x="119" y="130"/>
                  <a:pt x="138" y="108"/>
                </a:cubicBezTo>
                <a:moveTo>
                  <a:pt x="15" y="260"/>
                </a:moveTo>
                <a:lnTo>
                  <a:pt x="83" y="260"/>
                </a:lnTo>
                <a:moveTo>
                  <a:pt x="83" y="269"/>
                </a:moveTo>
                <a:cubicBezTo>
                  <a:pt x="84" y="284"/>
                  <a:pt x="86" y="300"/>
                  <a:pt x="89" y="315"/>
                </a:cubicBezTo>
                <a:cubicBezTo>
                  <a:pt x="93" y="330"/>
                  <a:pt x="97" y="345"/>
                  <a:pt x="104" y="359"/>
                </a:cubicBezTo>
                <a:cubicBezTo>
                  <a:pt x="110" y="373"/>
                  <a:pt x="117" y="387"/>
                  <a:pt x="126" y="400"/>
                </a:cubicBezTo>
                <a:cubicBezTo>
                  <a:pt x="135" y="413"/>
                  <a:pt x="145" y="425"/>
                  <a:pt x="156" y="435"/>
                </a:cubicBezTo>
                <a:cubicBezTo>
                  <a:pt x="167" y="446"/>
                  <a:pt x="179" y="456"/>
                  <a:pt x="192" y="465"/>
                </a:cubicBezTo>
                <a:cubicBezTo>
                  <a:pt x="205" y="474"/>
                  <a:pt x="219" y="481"/>
                  <a:pt x="233" y="487"/>
                </a:cubicBezTo>
                <a:cubicBezTo>
                  <a:pt x="247" y="493"/>
                  <a:pt x="262" y="498"/>
                  <a:pt x="277" y="501"/>
                </a:cubicBezTo>
                <a:cubicBezTo>
                  <a:pt x="292" y="505"/>
                  <a:pt x="308" y="507"/>
                  <a:pt x="323" y="507"/>
                </a:cubicBezTo>
                <a:moveTo>
                  <a:pt x="420" y="120"/>
                </a:moveTo>
                <a:cubicBezTo>
                  <a:pt x="415" y="117"/>
                  <a:pt x="409" y="114"/>
                  <a:pt x="404" y="111"/>
                </a:cubicBezTo>
                <a:cubicBezTo>
                  <a:pt x="398" y="108"/>
                  <a:pt x="392" y="106"/>
                  <a:pt x="386" y="103"/>
                </a:cubicBezTo>
                <a:cubicBezTo>
                  <a:pt x="380" y="101"/>
                  <a:pt x="374" y="99"/>
                  <a:pt x="368" y="98"/>
                </a:cubicBezTo>
                <a:cubicBezTo>
                  <a:pt x="361" y="97"/>
                  <a:pt x="355" y="96"/>
                  <a:pt x="349" y="95"/>
                </a:cubicBezTo>
                <a:cubicBezTo>
                  <a:pt x="342" y="94"/>
                  <a:pt x="336" y="94"/>
                  <a:pt x="329" y="94"/>
                </a:cubicBezTo>
                <a:cubicBezTo>
                  <a:pt x="323" y="94"/>
                  <a:pt x="317" y="94"/>
                  <a:pt x="310" y="95"/>
                </a:cubicBezTo>
                <a:cubicBezTo>
                  <a:pt x="304" y="96"/>
                  <a:pt x="298" y="97"/>
                  <a:pt x="291" y="98"/>
                </a:cubicBezTo>
                <a:cubicBezTo>
                  <a:pt x="285" y="100"/>
                  <a:pt x="279" y="102"/>
                  <a:pt x="273" y="104"/>
                </a:cubicBezTo>
                <a:cubicBezTo>
                  <a:pt x="267" y="106"/>
                  <a:pt x="261" y="108"/>
                  <a:pt x="255" y="111"/>
                </a:cubicBezTo>
                <a:cubicBezTo>
                  <a:pt x="250" y="114"/>
                  <a:pt x="244" y="117"/>
                  <a:pt x="239" y="121"/>
                </a:cubicBezTo>
                <a:cubicBezTo>
                  <a:pt x="233" y="124"/>
                  <a:pt x="228" y="128"/>
                  <a:pt x="223" y="132"/>
                </a:cubicBezTo>
                <a:cubicBezTo>
                  <a:pt x="218" y="136"/>
                  <a:pt x="214" y="141"/>
                  <a:pt x="209" y="145"/>
                </a:cubicBezTo>
                <a:cubicBezTo>
                  <a:pt x="205" y="150"/>
                  <a:pt x="201" y="155"/>
                  <a:pt x="197" y="160"/>
                </a:cubicBezTo>
                <a:cubicBezTo>
                  <a:pt x="193" y="165"/>
                  <a:pt x="189" y="170"/>
                  <a:pt x="186" y="176"/>
                </a:cubicBezTo>
                <a:cubicBezTo>
                  <a:pt x="183" y="181"/>
                  <a:pt x="180" y="187"/>
                  <a:pt x="177" y="193"/>
                </a:cubicBezTo>
                <a:cubicBezTo>
                  <a:pt x="175" y="199"/>
                  <a:pt x="172" y="205"/>
                  <a:pt x="171" y="211"/>
                </a:cubicBezTo>
                <a:cubicBezTo>
                  <a:pt x="169" y="217"/>
                  <a:pt x="167" y="223"/>
                  <a:pt x="166" y="229"/>
                </a:cubicBezTo>
                <a:cubicBezTo>
                  <a:pt x="165" y="236"/>
                  <a:pt x="164" y="242"/>
                  <a:pt x="163" y="248"/>
                </a:cubicBezTo>
                <a:cubicBezTo>
                  <a:pt x="163" y="255"/>
                  <a:pt x="163" y="261"/>
                  <a:pt x="163" y="268"/>
                </a:cubicBezTo>
                <a:cubicBezTo>
                  <a:pt x="163" y="274"/>
                  <a:pt x="164" y="280"/>
                  <a:pt x="165" y="287"/>
                </a:cubicBezTo>
                <a:cubicBezTo>
                  <a:pt x="166" y="293"/>
                  <a:pt x="167" y="299"/>
                  <a:pt x="169" y="305"/>
                </a:cubicBezTo>
                <a:cubicBezTo>
                  <a:pt x="171" y="312"/>
                  <a:pt x="173" y="318"/>
                  <a:pt x="175" y="324"/>
                </a:cubicBezTo>
                <a:cubicBezTo>
                  <a:pt x="177" y="329"/>
                  <a:pt x="180" y="335"/>
                  <a:pt x="183" y="341"/>
                </a:cubicBezTo>
                <a:cubicBezTo>
                  <a:pt x="186" y="346"/>
                  <a:pt x="190" y="352"/>
                  <a:pt x="193" y="357"/>
                </a:cubicBezTo>
                <a:cubicBezTo>
                  <a:pt x="197" y="362"/>
                  <a:pt x="201" y="367"/>
                  <a:pt x="205" y="372"/>
                </a:cubicBezTo>
                <a:cubicBezTo>
                  <a:pt x="210" y="377"/>
                  <a:pt x="214" y="381"/>
                  <a:pt x="219" y="386"/>
                </a:cubicBezTo>
                <a:cubicBezTo>
                  <a:pt x="224" y="390"/>
                  <a:pt x="229" y="394"/>
                  <a:pt x="234" y="398"/>
                </a:cubicBezTo>
                <a:cubicBezTo>
                  <a:pt x="239" y="401"/>
                  <a:pt x="245" y="405"/>
                  <a:pt x="250" y="408"/>
                </a:cubicBezTo>
                <a:cubicBezTo>
                  <a:pt x="256" y="411"/>
                  <a:pt x="262" y="413"/>
                  <a:pt x="268" y="416"/>
                </a:cubicBezTo>
                <a:cubicBezTo>
                  <a:pt x="274" y="418"/>
                  <a:pt x="280" y="420"/>
                  <a:pt x="286" y="422"/>
                </a:cubicBezTo>
                <a:cubicBezTo>
                  <a:pt x="292" y="424"/>
                  <a:pt x="298" y="425"/>
                  <a:pt x="305" y="426"/>
                </a:cubicBezTo>
                <a:cubicBezTo>
                  <a:pt x="311" y="427"/>
                  <a:pt x="317" y="428"/>
                  <a:pt x="324" y="428"/>
                </a:cubicBezTo>
                <a:moveTo>
                  <a:pt x="366" y="183"/>
                </a:moveTo>
                <a:cubicBezTo>
                  <a:pt x="359" y="180"/>
                  <a:pt x="353" y="178"/>
                  <a:pt x="346" y="177"/>
                </a:cubicBezTo>
                <a:cubicBezTo>
                  <a:pt x="339" y="176"/>
                  <a:pt x="332" y="175"/>
                  <a:pt x="325" y="175"/>
                </a:cubicBezTo>
                <a:cubicBezTo>
                  <a:pt x="317" y="176"/>
                  <a:pt x="310" y="177"/>
                  <a:pt x="304" y="179"/>
                </a:cubicBezTo>
                <a:cubicBezTo>
                  <a:pt x="297" y="181"/>
                  <a:pt x="290" y="184"/>
                  <a:pt x="284" y="188"/>
                </a:cubicBezTo>
                <a:cubicBezTo>
                  <a:pt x="278" y="192"/>
                  <a:pt x="273" y="196"/>
                  <a:pt x="268" y="201"/>
                </a:cubicBezTo>
                <a:cubicBezTo>
                  <a:pt x="263" y="206"/>
                  <a:pt x="258" y="212"/>
                  <a:pt x="255" y="218"/>
                </a:cubicBezTo>
                <a:cubicBezTo>
                  <a:pt x="251" y="224"/>
                  <a:pt x="248" y="231"/>
                  <a:pt x="247" y="238"/>
                </a:cubicBezTo>
                <a:cubicBezTo>
                  <a:pt x="245" y="245"/>
                  <a:pt x="243" y="251"/>
                  <a:pt x="243" y="259"/>
                </a:cubicBezTo>
                <a:cubicBezTo>
                  <a:pt x="243" y="266"/>
                  <a:pt x="244" y="273"/>
                  <a:pt x="245" y="280"/>
                </a:cubicBezTo>
                <a:cubicBezTo>
                  <a:pt x="247" y="287"/>
                  <a:pt x="249" y="293"/>
                  <a:pt x="252" y="300"/>
                </a:cubicBezTo>
                <a:cubicBezTo>
                  <a:pt x="255" y="306"/>
                  <a:pt x="259" y="312"/>
                  <a:pt x="264" y="318"/>
                </a:cubicBezTo>
                <a:cubicBezTo>
                  <a:pt x="268" y="323"/>
                  <a:pt x="274" y="328"/>
                  <a:pt x="280" y="332"/>
                </a:cubicBezTo>
                <a:cubicBezTo>
                  <a:pt x="285" y="336"/>
                  <a:pt x="292" y="339"/>
                  <a:pt x="298" y="342"/>
                </a:cubicBezTo>
                <a:cubicBezTo>
                  <a:pt x="305" y="344"/>
                  <a:pt x="312" y="346"/>
                  <a:pt x="319" y="347"/>
                </a:cubicBezTo>
                <a:cubicBezTo>
                  <a:pt x="326" y="348"/>
                  <a:pt x="333" y="348"/>
                  <a:pt x="340" y="347"/>
                </a:cubicBezTo>
                <a:cubicBezTo>
                  <a:pt x="347" y="346"/>
                  <a:pt x="354" y="344"/>
                  <a:pt x="361" y="342"/>
                </a:cubicBezTo>
              </a:path>
            </a:pathLst>
          </a:custGeom>
          <a:noFill/>
          <a:ln w="19473" cap="rnd">
            <a:solidFill>
              <a:srgbClr val="84C1FA"/>
            </a:solidFill>
            <a:prstDash val="solid"/>
            <a:round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284" name="textbox 284"/>
          <p:cNvSpPr/>
          <p:nvPr/>
        </p:nvSpPr>
        <p:spPr>
          <a:xfrm>
            <a:off x="4063716" y="4660007"/>
            <a:ext cx="3209925" cy="81343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68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57480" algn="l" rtl="0" eaLnBrk="0">
              <a:lnSpc>
                <a:spcPct val="79000"/>
              </a:lnSpc>
              <a:tabLst>
                <a:tab pos="177165" algn="l"/>
              </a:tabLst>
            </a:pPr>
            <a:r>
              <a:rPr sz="3300" kern="0" spc="0" dirty="0">
                <a:solidFill>
                  <a:srgbClr val="84C1F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3300" kern="0" spc="1420" dirty="0">
                <a:solidFill>
                  <a:srgbClr val="84C1F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/</a:t>
            </a:r>
            <a:r>
              <a:rPr sz="3300" kern="0" spc="880" dirty="0">
                <a:solidFill>
                  <a:srgbClr val="84C1F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2000" b="1" kern="0" spc="3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Accurate</a:t>
            </a:r>
            <a:endParaRPr sz="2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14000"/>
              </a:lnSpc>
            </a:pPr>
            <a:endParaRPr sz="6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r" rtl="0" eaLnBrk="0">
              <a:lnSpc>
                <a:spcPts val="2265"/>
              </a:lnSpc>
              <a:spcBef>
                <a:spcPts val="5"/>
              </a:spcBef>
            </a:pPr>
            <a:r>
              <a:rPr sz="1700" kern="0" spc="7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Correct</a:t>
            </a:r>
            <a:r>
              <a:rPr sz="1700" kern="0" spc="-11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7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facts</a:t>
            </a:r>
            <a:r>
              <a:rPr sz="1700" kern="0" spc="-6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7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and</a:t>
            </a:r>
            <a:r>
              <a:rPr sz="1700" kern="0" spc="-7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7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d</a:t>
            </a:r>
            <a:r>
              <a:rPr sz="1700" kern="0" spc="6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etails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286" name="path 286"/>
          <p:cNvSpPr/>
          <p:nvPr/>
        </p:nvSpPr>
        <p:spPr>
          <a:xfrm>
            <a:off x="4076416" y="4825449"/>
            <a:ext cx="164663" cy="164955"/>
          </a:xfrm>
          <a:custGeom>
            <a:avLst/>
            <a:gdLst/>
            <a:ahLst/>
            <a:cxnLst/>
            <a:rect l="0" t="0" r="0" b="0"/>
            <a:pathLst>
              <a:path w="259" h="259">
                <a:moveTo>
                  <a:pt x="15" y="15"/>
                </a:moveTo>
                <a:lnTo>
                  <a:pt x="243" y="244"/>
                </a:lnTo>
              </a:path>
            </a:pathLst>
          </a:custGeom>
          <a:noFill/>
          <a:ln w="19617" cap="rnd">
            <a:solidFill>
              <a:srgbClr val="84C1FA"/>
            </a:solidFill>
            <a:prstDash val="solid"/>
            <a:round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288" name="textbox 288"/>
          <p:cNvSpPr/>
          <p:nvPr/>
        </p:nvSpPr>
        <p:spPr>
          <a:xfrm>
            <a:off x="1275384" y="4742584"/>
            <a:ext cx="2190750" cy="113284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77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8415" algn="l" rtl="0" eaLnBrk="0">
              <a:lnSpc>
                <a:spcPct val="84000"/>
              </a:lnSpc>
            </a:pPr>
            <a:r>
              <a:rPr sz="2000" b="1" kern="0" spc="4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Organized</a:t>
            </a:r>
            <a:endParaRPr sz="2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7000"/>
              </a:lnSpc>
            </a:pPr>
            <a:endParaRPr sz="9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indent="12700" algn="l" rtl="0" eaLnBrk="0">
              <a:lnSpc>
                <a:spcPct val="136000"/>
              </a:lnSpc>
              <a:spcBef>
                <a:spcPts val="5"/>
              </a:spcBef>
            </a:pPr>
            <a:r>
              <a:rPr sz="1700" kern="0" spc="6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Logical</a:t>
            </a:r>
            <a:r>
              <a:rPr sz="1700" kern="0" spc="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6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structure</a:t>
            </a:r>
            <a:r>
              <a:rPr sz="1700" kern="0" spc="-6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6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and</a:t>
            </a:r>
            <a:r>
              <a:rPr sz="1700" kern="0" spc="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9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flow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290" name="textbox 290"/>
          <p:cNvSpPr/>
          <p:nvPr/>
        </p:nvSpPr>
        <p:spPr>
          <a:xfrm>
            <a:off x="8228748" y="3161433"/>
            <a:ext cx="1685290" cy="108966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78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75000"/>
              </a:lnSpc>
            </a:pPr>
            <a:r>
              <a:rPr sz="2000" b="1" kern="0" spc="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Professional</a:t>
            </a:r>
            <a:endParaRPr sz="2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3000"/>
              </a:lnSpc>
            </a:pPr>
            <a:endParaRPr sz="1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128000"/>
              </a:lnSpc>
              <a:spcBef>
                <a:spcPts val="5"/>
              </a:spcBef>
            </a:pPr>
            <a:r>
              <a:rPr sz="1700" kern="0" spc="6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Formal</a:t>
            </a:r>
            <a:r>
              <a:rPr sz="1700" kern="0" spc="-10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6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tone</a:t>
            </a:r>
            <a:r>
              <a:rPr sz="1700" kern="0" spc="-6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6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and</a:t>
            </a:r>
            <a:r>
              <a:rPr sz="1700" kern="0" spc="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4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language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292" name="textbox 292"/>
          <p:cNvSpPr/>
          <p:nvPr/>
        </p:nvSpPr>
        <p:spPr>
          <a:xfrm>
            <a:off x="4752038" y="3161433"/>
            <a:ext cx="2338070" cy="73088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78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75000"/>
              </a:lnSpc>
            </a:pPr>
            <a:r>
              <a:rPr sz="2000" b="1" kern="0" spc="2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Concise</a:t>
            </a:r>
            <a:endParaRPr sz="2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3000"/>
              </a:lnSpc>
            </a:pPr>
            <a:endParaRPr sz="12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9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9050" algn="l" rtl="0" eaLnBrk="0">
              <a:lnSpc>
                <a:spcPts val="2265"/>
              </a:lnSpc>
            </a:pPr>
            <a:r>
              <a:rPr sz="1700" kern="0" spc="5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No unnecessar</a:t>
            </a:r>
            <a:r>
              <a:rPr sz="1700" kern="0" spc="4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y</a:t>
            </a:r>
            <a:r>
              <a:rPr sz="1700" kern="0" spc="-10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4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words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294" name="textbox 294"/>
          <p:cNvSpPr/>
          <p:nvPr/>
        </p:nvSpPr>
        <p:spPr>
          <a:xfrm>
            <a:off x="623854" y="2512144"/>
            <a:ext cx="5591175" cy="31369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3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r" rtl="0" eaLnBrk="0">
              <a:lnSpc>
                <a:spcPts val="2265"/>
              </a:lnSpc>
            </a:pPr>
            <a:r>
              <a:rPr sz="1700" kern="0" spc="5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Every</a:t>
            </a:r>
            <a:r>
              <a:rPr sz="1700" kern="0" spc="-8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5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effective business le</a:t>
            </a:r>
            <a:r>
              <a:rPr sz="1700" kern="0" spc="4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tter</a:t>
            </a:r>
            <a:r>
              <a:rPr sz="1700" kern="0" spc="-8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4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shares</a:t>
            </a:r>
            <a:r>
              <a:rPr sz="1700" kern="0" spc="-10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4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five key</a:t>
            </a:r>
            <a:r>
              <a:rPr sz="1700" kern="0" spc="-7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4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qualities.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296" name="path 296"/>
          <p:cNvSpPr/>
          <p:nvPr/>
        </p:nvSpPr>
        <p:spPr>
          <a:xfrm>
            <a:off x="7553041" y="3058358"/>
            <a:ext cx="462530" cy="403144"/>
          </a:xfrm>
          <a:custGeom>
            <a:avLst/>
            <a:gdLst/>
            <a:ahLst/>
            <a:cxnLst/>
            <a:rect l="0" t="0" r="0" b="0"/>
            <a:pathLst>
              <a:path w="728" h="634">
                <a:moveTo>
                  <a:pt x="419" y="413"/>
                </a:moveTo>
                <a:cubicBezTo>
                  <a:pt x="421" y="407"/>
                  <a:pt x="421" y="400"/>
                  <a:pt x="421" y="348"/>
                </a:cubicBezTo>
                <a:cubicBezTo>
                  <a:pt x="420" y="329"/>
                  <a:pt x="418" y="321"/>
                  <a:pt x="413" y="315"/>
                </a:cubicBezTo>
                <a:cubicBezTo>
                  <a:pt x="409" y="312"/>
                  <a:pt x="404" y="308"/>
                  <a:pt x="399" y="306"/>
                </a:cubicBezTo>
                <a:moveTo>
                  <a:pt x="711" y="306"/>
                </a:moveTo>
                <a:cubicBezTo>
                  <a:pt x="686" y="331"/>
                  <a:pt x="680" y="335"/>
                  <a:pt x="674" y="339"/>
                </a:cubicBezTo>
                <a:cubicBezTo>
                  <a:pt x="665" y="343"/>
                  <a:pt x="656" y="346"/>
                  <a:pt x="646" y="348"/>
                </a:cubicBezTo>
                <a:lnTo>
                  <a:pt x="635" y="348"/>
                </a:lnTo>
                <a:moveTo>
                  <a:pt x="306" y="336"/>
                </a:moveTo>
                <a:cubicBezTo>
                  <a:pt x="306" y="330"/>
                  <a:pt x="307" y="325"/>
                  <a:pt x="311" y="318"/>
                </a:cubicBezTo>
                <a:cubicBezTo>
                  <a:pt x="314" y="314"/>
                  <a:pt x="319" y="310"/>
                  <a:pt x="323" y="307"/>
                </a:cubicBezTo>
                <a:cubicBezTo>
                  <a:pt x="327" y="306"/>
                  <a:pt x="332" y="304"/>
                  <a:pt x="337" y="304"/>
                </a:cubicBezTo>
                <a:cubicBezTo>
                  <a:pt x="385" y="304"/>
                  <a:pt x="392" y="304"/>
                  <a:pt x="399" y="306"/>
                </a:cubicBezTo>
                <a:moveTo>
                  <a:pt x="221" y="34"/>
                </a:moveTo>
                <a:cubicBezTo>
                  <a:pt x="216" y="43"/>
                  <a:pt x="215" y="49"/>
                  <a:pt x="214" y="55"/>
                </a:cubicBezTo>
                <a:lnTo>
                  <a:pt x="214" y="127"/>
                </a:lnTo>
                <a:moveTo>
                  <a:pt x="232" y="23"/>
                </a:moveTo>
                <a:cubicBezTo>
                  <a:pt x="241" y="18"/>
                  <a:pt x="252" y="15"/>
                  <a:pt x="260" y="15"/>
                </a:cubicBezTo>
                <a:lnTo>
                  <a:pt x="289" y="15"/>
                </a:lnTo>
                <a:moveTo>
                  <a:pt x="712" y="558"/>
                </a:moveTo>
                <a:cubicBezTo>
                  <a:pt x="712" y="574"/>
                  <a:pt x="710" y="580"/>
                  <a:pt x="708" y="587"/>
                </a:cubicBezTo>
                <a:cubicBezTo>
                  <a:pt x="702" y="596"/>
                  <a:pt x="697" y="602"/>
                  <a:pt x="691" y="607"/>
                </a:cubicBezTo>
                <a:cubicBezTo>
                  <a:pt x="682" y="613"/>
                  <a:pt x="676" y="616"/>
                  <a:pt x="669" y="617"/>
                </a:cubicBezTo>
                <a:cubicBezTo>
                  <a:pt x="661" y="618"/>
                  <a:pt x="649" y="619"/>
                  <a:pt x="632" y="619"/>
                </a:cubicBezTo>
                <a:moveTo>
                  <a:pt x="78" y="619"/>
                </a:moveTo>
                <a:cubicBezTo>
                  <a:pt x="62" y="618"/>
                  <a:pt x="56" y="617"/>
                  <a:pt x="50" y="615"/>
                </a:cubicBezTo>
                <a:cubicBezTo>
                  <a:pt x="44" y="612"/>
                  <a:pt x="37" y="608"/>
                  <a:pt x="31" y="603"/>
                </a:cubicBezTo>
                <a:cubicBezTo>
                  <a:pt x="26" y="597"/>
                  <a:pt x="21" y="588"/>
                  <a:pt x="18" y="582"/>
                </a:cubicBezTo>
                <a:cubicBezTo>
                  <a:pt x="16" y="575"/>
                  <a:pt x="15" y="563"/>
                  <a:pt x="15" y="539"/>
                </a:cubicBezTo>
                <a:moveTo>
                  <a:pt x="712" y="188"/>
                </a:moveTo>
                <a:cubicBezTo>
                  <a:pt x="712" y="181"/>
                  <a:pt x="711" y="174"/>
                  <a:pt x="710" y="168"/>
                </a:cubicBezTo>
                <a:cubicBezTo>
                  <a:pt x="707" y="161"/>
                  <a:pt x="703" y="154"/>
                  <a:pt x="700" y="149"/>
                </a:cubicBezTo>
                <a:cubicBezTo>
                  <a:pt x="696" y="145"/>
                  <a:pt x="690" y="139"/>
                  <a:pt x="684" y="135"/>
                </a:cubicBezTo>
                <a:cubicBezTo>
                  <a:pt x="678" y="132"/>
                  <a:pt x="667" y="129"/>
                  <a:pt x="657" y="127"/>
                </a:cubicBezTo>
                <a:lnTo>
                  <a:pt x="634" y="127"/>
                </a:lnTo>
                <a:moveTo>
                  <a:pt x="76" y="127"/>
                </a:moveTo>
                <a:cubicBezTo>
                  <a:pt x="68" y="127"/>
                  <a:pt x="61" y="128"/>
                  <a:pt x="54" y="130"/>
                </a:cubicBezTo>
                <a:cubicBezTo>
                  <a:pt x="47" y="133"/>
                  <a:pt x="41" y="137"/>
                  <a:pt x="35" y="141"/>
                </a:cubicBezTo>
                <a:cubicBezTo>
                  <a:pt x="27" y="149"/>
                  <a:pt x="24" y="154"/>
                  <a:pt x="20" y="160"/>
                </a:cubicBezTo>
                <a:cubicBezTo>
                  <a:pt x="17" y="171"/>
                  <a:pt x="15" y="181"/>
                  <a:pt x="15" y="201"/>
                </a:cubicBezTo>
                <a:moveTo>
                  <a:pt x="468" y="15"/>
                </a:moveTo>
                <a:cubicBezTo>
                  <a:pt x="477" y="16"/>
                  <a:pt x="486" y="18"/>
                  <a:pt x="493" y="22"/>
                </a:cubicBezTo>
                <a:cubicBezTo>
                  <a:pt x="500" y="28"/>
                  <a:pt x="506" y="35"/>
                  <a:pt x="510" y="41"/>
                </a:cubicBezTo>
                <a:cubicBezTo>
                  <a:pt x="512" y="47"/>
                  <a:pt x="513" y="53"/>
                  <a:pt x="513" y="58"/>
                </a:cubicBezTo>
                <a:moveTo>
                  <a:pt x="513" y="108"/>
                </a:moveTo>
                <a:lnTo>
                  <a:pt x="513" y="127"/>
                </a:lnTo>
                <a:moveTo>
                  <a:pt x="712" y="305"/>
                </a:moveTo>
                <a:lnTo>
                  <a:pt x="712" y="558"/>
                </a:lnTo>
                <a:moveTo>
                  <a:pt x="305" y="348"/>
                </a:moveTo>
                <a:lnTo>
                  <a:pt x="89" y="348"/>
                </a:lnTo>
                <a:moveTo>
                  <a:pt x="306" y="407"/>
                </a:moveTo>
                <a:lnTo>
                  <a:pt x="306" y="336"/>
                </a:lnTo>
                <a:moveTo>
                  <a:pt x="306" y="407"/>
                </a:moveTo>
                <a:lnTo>
                  <a:pt x="307" y="411"/>
                </a:lnTo>
                <a:moveTo>
                  <a:pt x="307" y="411"/>
                </a:moveTo>
                <a:lnTo>
                  <a:pt x="308" y="414"/>
                </a:lnTo>
                <a:moveTo>
                  <a:pt x="308" y="414"/>
                </a:moveTo>
                <a:lnTo>
                  <a:pt x="309" y="417"/>
                </a:lnTo>
                <a:moveTo>
                  <a:pt x="309" y="417"/>
                </a:moveTo>
                <a:lnTo>
                  <a:pt x="311" y="420"/>
                </a:lnTo>
                <a:moveTo>
                  <a:pt x="311" y="420"/>
                </a:moveTo>
                <a:lnTo>
                  <a:pt x="314" y="423"/>
                </a:lnTo>
                <a:moveTo>
                  <a:pt x="314" y="423"/>
                </a:moveTo>
                <a:lnTo>
                  <a:pt x="317" y="426"/>
                </a:lnTo>
                <a:moveTo>
                  <a:pt x="317" y="426"/>
                </a:moveTo>
                <a:lnTo>
                  <a:pt x="320" y="429"/>
                </a:lnTo>
                <a:moveTo>
                  <a:pt x="320" y="429"/>
                </a:moveTo>
                <a:lnTo>
                  <a:pt x="323" y="431"/>
                </a:lnTo>
                <a:moveTo>
                  <a:pt x="323" y="431"/>
                </a:moveTo>
                <a:lnTo>
                  <a:pt x="326" y="432"/>
                </a:lnTo>
                <a:moveTo>
                  <a:pt x="326" y="432"/>
                </a:moveTo>
                <a:lnTo>
                  <a:pt x="329" y="434"/>
                </a:lnTo>
                <a:moveTo>
                  <a:pt x="329" y="434"/>
                </a:moveTo>
                <a:lnTo>
                  <a:pt x="332" y="434"/>
                </a:lnTo>
                <a:moveTo>
                  <a:pt x="332" y="434"/>
                </a:moveTo>
                <a:lnTo>
                  <a:pt x="397" y="434"/>
                </a:lnTo>
                <a:moveTo>
                  <a:pt x="397" y="434"/>
                </a:moveTo>
                <a:lnTo>
                  <a:pt x="401" y="432"/>
                </a:lnTo>
                <a:moveTo>
                  <a:pt x="401" y="432"/>
                </a:moveTo>
                <a:lnTo>
                  <a:pt x="404" y="431"/>
                </a:lnTo>
                <a:moveTo>
                  <a:pt x="404" y="431"/>
                </a:moveTo>
                <a:lnTo>
                  <a:pt x="407" y="429"/>
                </a:lnTo>
                <a:moveTo>
                  <a:pt x="407" y="429"/>
                </a:moveTo>
                <a:lnTo>
                  <a:pt x="411" y="426"/>
                </a:lnTo>
                <a:moveTo>
                  <a:pt x="411" y="426"/>
                </a:moveTo>
                <a:lnTo>
                  <a:pt x="413" y="423"/>
                </a:lnTo>
                <a:moveTo>
                  <a:pt x="413" y="423"/>
                </a:moveTo>
                <a:lnTo>
                  <a:pt x="416" y="420"/>
                </a:lnTo>
                <a:moveTo>
                  <a:pt x="416" y="420"/>
                </a:moveTo>
                <a:lnTo>
                  <a:pt x="418" y="416"/>
                </a:lnTo>
                <a:moveTo>
                  <a:pt x="418" y="416"/>
                </a:moveTo>
                <a:lnTo>
                  <a:pt x="419" y="413"/>
                </a:lnTo>
                <a:moveTo>
                  <a:pt x="711" y="306"/>
                </a:moveTo>
                <a:lnTo>
                  <a:pt x="712" y="188"/>
                </a:lnTo>
                <a:moveTo>
                  <a:pt x="21" y="311"/>
                </a:moveTo>
                <a:lnTo>
                  <a:pt x="16" y="292"/>
                </a:lnTo>
                <a:moveTo>
                  <a:pt x="221" y="34"/>
                </a:moveTo>
                <a:lnTo>
                  <a:pt x="223" y="31"/>
                </a:lnTo>
                <a:moveTo>
                  <a:pt x="223" y="31"/>
                </a:moveTo>
                <a:lnTo>
                  <a:pt x="226" y="28"/>
                </a:lnTo>
                <a:moveTo>
                  <a:pt x="226" y="28"/>
                </a:moveTo>
                <a:cubicBezTo>
                  <a:pt x="228" y="26"/>
                  <a:pt x="230" y="25"/>
                  <a:pt x="232" y="23"/>
                </a:cubicBezTo>
                <a:moveTo>
                  <a:pt x="635" y="348"/>
                </a:moveTo>
                <a:lnTo>
                  <a:pt x="421" y="348"/>
                </a:lnTo>
                <a:moveTo>
                  <a:pt x="632" y="619"/>
                </a:moveTo>
                <a:lnTo>
                  <a:pt x="78" y="619"/>
                </a:lnTo>
                <a:moveTo>
                  <a:pt x="15" y="539"/>
                </a:moveTo>
                <a:lnTo>
                  <a:pt x="15" y="305"/>
                </a:lnTo>
                <a:moveTo>
                  <a:pt x="89" y="349"/>
                </a:moveTo>
                <a:cubicBezTo>
                  <a:pt x="76" y="348"/>
                  <a:pt x="63" y="344"/>
                  <a:pt x="51" y="337"/>
                </a:cubicBezTo>
                <a:cubicBezTo>
                  <a:pt x="39" y="331"/>
                  <a:pt x="29" y="322"/>
                  <a:pt x="22" y="310"/>
                </a:cubicBezTo>
                <a:moveTo>
                  <a:pt x="289" y="15"/>
                </a:moveTo>
                <a:lnTo>
                  <a:pt x="468" y="15"/>
                </a:lnTo>
                <a:moveTo>
                  <a:pt x="634" y="127"/>
                </a:moveTo>
                <a:lnTo>
                  <a:pt x="76" y="127"/>
                </a:lnTo>
                <a:moveTo>
                  <a:pt x="15" y="201"/>
                </a:moveTo>
                <a:lnTo>
                  <a:pt x="16" y="292"/>
                </a:lnTo>
                <a:moveTo>
                  <a:pt x="513" y="58"/>
                </a:moveTo>
                <a:lnTo>
                  <a:pt x="513" y="108"/>
                </a:lnTo>
              </a:path>
            </a:pathLst>
          </a:custGeom>
          <a:noFill/>
          <a:ln w="19617" cap="rnd">
            <a:solidFill>
              <a:srgbClr val="84C1FA"/>
            </a:solidFill>
            <a:prstDash val="solid"/>
            <a:round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298" name="path 298"/>
          <p:cNvSpPr/>
          <p:nvPr/>
        </p:nvSpPr>
        <p:spPr>
          <a:xfrm>
            <a:off x="4113195" y="3028665"/>
            <a:ext cx="388977" cy="462531"/>
          </a:xfrm>
          <a:custGeom>
            <a:avLst/>
            <a:gdLst/>
            <a:ahLst/>
            <a:cxnLst/>
            <a:rect l="0" t="0" r="0" b="0"/>
            <a:pathLst>
              <a:path w="612" h="728">
                <a:moveTo>
                  <a:pt x="427" y="510"/>
                </a:moveTo>
                <a:cubicBezTo>
                  <a:pt x="447" y="499"/>
                  <a:pt x="455" y="496"/>
                  <a:pt x="462" y="494"/>
                </a:cubicBezTo>
                <a:cubicBezTo>
                  <a:pt x="473" y="492"/>
                  <a:pt x="482" y="491"/>
                  <a:pt x="491" y="491"/>
                </a:cubicBezTo>
                <a:cubicBezTo>
                  <a:pt x="502" y="492"/>
                  <a:pt x="511" y="494"/>
                  <a:pt x="521" y="497"/>
                </a:cubicBezTo>
                <a:cubicBezTo>
                  <a:pt x="530" y="500"/>
                  <a:pt x="538" y="504"/>
                  <a:pt x="547" y="510"/>
                </a:cubicBezTo>
                <a:cubicBezTo>
                  <a:pt x="555" y="516"/>
                  <a:pt x="563" y="524"/>
                  <a:pt x="570" y="531"/>
                </a:cubicBezTo>
                <a:cubicBezTo>
                  <a:pt x="576" y="539"/>
                  <a:pt x="582" y="549"/>
                  <a:pt x="587" y="558"/>
                </a:cubicBezTo>
                <a:cubicBezTo>
                  <a:pt x="590" y="567"/>
                  <a:pt x="593" y="576"/>
                  <a:pt x="595" y="586"/>
                </a:cubicBezTo>
                <a:cubicBezTo>
                  <a:pt x="597" y="595"/>
                  <a:pt x="597" y="606"/>
                  <a:pt x="596" y="615"/>
                </a:cubicBezTo>
                <a:cubicBezTo>
                  <a:pt x="595" y="626"/>
                  <a:pt x="592" y="636"/>
                  <a:pt x="589" y="646"/>
                </a:cubicBezTo>
                <a:cubicBezTo>
                  <a:pt x="584" y="656"/>
                  <a:pt x="580" y="664"/>
                  <a:pt x="574" y="672"/>
                </a:cubicBezTo>
                <a:cubicBezTo>
                  <a:pt x="568" y="680"/>
                  <a:pt x="560" y="687"/>
                  <a:pt x="553" y="693"/>
                </a:cubicBezTo>
                <a:cubicBezTo>
                  <a:pt x="545" y="698"/>
                  <a:pt x="536" y="703"/>
                  <a:pt x="528" y="707"/>
                </a:cubicBezTo>
                <a:cubicBezTo>
                  <a:pt x="518" y="709"/>
                  <a:pt x="508" y="712"/>
                  <a:pt x="497" y="712"/>
                </a:cubicBezTo>
                <a:cubicBezTo>
                  <a:pt x="488" y="712"/>
                  <a:pt x="478" y="711"/>
                  <a:pt x="467" y="708"/>
                </a:cubicBezTo>
                <a:cubicBezTo>
                  <a:pt x="459" y="706"/>
                  <a:pt x="449" y="701"/>
                  <a:pt x="440" y="696"/>
                </a:cubicBezTo>
                <a:cubicBezTo>
                  <a:pt x="433" y="691"/>
                  <a:pt x="424" y="684"/>
                  <a:pt x="416" y="676"/>
                </a:cubicBezTo>
                <a:cubicBezTo>
                  <a:pt x="410" y="668"/>
                  <a:pt x="403" y="658"/>
                  <a:pt x="398" y="648"/>
                </a:cubicBezTo>
                <a:cubicBezTo>
                  <a:pt x="394" y="639"/>
                  <a:pt x="391" y="629"/>
                  <a:pt x="388" y="619"/>
                </a:cubicBezTo>
                <a:cubicBezTo>
                  <a:pt x="387" y="608"/>
                  <a:pt x="386" y="598"/>
                  <a:pt x="387" y="587"/>
                </a:cubicBezTo>
                <a:cubicBezTo>
                  <a:pt x="388" y="577"/>
                  <a:pt x="390" y="567"/>
                  <a:pt x="395" y="555"/>
                </a:cubicBezTo>
                <a:cubicBezTo>
                  <a:pt x="400" y="544"/>
                  <a:pt x="404" y="536"/>
                  <a:pt x="408" y="531"/>
                </a:cubicBezTo>
                <a:moveTo>
                  <a:pt x="172" y="505"/>
                </a:moveTo>
                <a:cubicBezTo>
                  <a:pt x="163" y="500"/>
                  <a:pt x="152" y="496"/>
                  <a:pt x="144" y="494"/>
                </a:cubicBezTo>
                <a:cubicBezTo>
                  <a:pt x="133" y="492"/>
                  <a:pt x="123" y="491"/>
                  <a:pt x="115" y="491"/>
                </a:cubicBezTo>
                <a:cubicBezTo>
                  <a:pt x="104" y="492"/>
                  <a:pt x="94" y="495"/>
                  <a:pt x="83" y="499"/>
                </a:cubicBezTo>
                <a:cubicBezTo>
                  <a:pt x="75" y="502"/>
                  <a:pt x="65" y="509"/>
                  <a:pt x="57" y="515"/>
                </a:cubicBezTo>
                <a:cubicBezTo>
                  <a:pt x="49" y="522"/>
                  <a:pt x="42" y="531"/>
                  <a:pt x="36" y="538"/>
                </a:cubicBezTo>
                <a:cubicBezTo>
                  <a:pt x="29" y="549"/>
                  <a:pt x="24" y="560"/>
                  <a:pt x="20" y="570"/>
                </a:cubicBezTo>
                <a:cubicBezTo>
                  <a:pt x="18" y="581"/>
                  <a:pt x="16" y="591"/>
                  <a:pt x="15" y="602"/>
                </a:cubicBezTo>
                <a:cubicBezTo>
                  <a:pt x="15" y="612"/>
                  <a:pt x="16" y="623"/>
                  <a:pt x="19" y="633"/>
                </a:cubicBezTo>
                <a:cubicBezTo>
                  <a:pt x="22" y="644"/>
                  <a:pt x="27" y="655"/>
                  <a:pt x="33" y="665"/>
                </a:cubicBezTo>
                <a:cubicBezTo>
                  <a:pt x="38" y="673"/>
                  <a:pt x="45" y="681"/>
                  <a:pt x="53" y="689"/>
                </a:cubicBezTo>
                <a:cubicBezTo>
                  <a:pt x="61" y="695"/>
                  <a:pt x="69" y="700"/>
                  <a:pt x="77" y="704"/>
                </a:cubicBezTo>
                <a:cubicBezTo>
                  <a:pt x="87" y="708"/>
                  <a:pt x="95" y="710"/>
                  <a:pt x="106" y="712"/>
                </a:cubicBezTo>
                <a:cubicBezTo>
                  <a:pt x="117" y="712"/>
                  <a:pt x="125" y="712"/>
                  <a:pt x="135" y="710"/>
                </a:cubicBezTo>
                <a:cubicBezTo>
                  <a:pt x="143" y="708"/>
                  <a:pt x="154" y="705"/>
                  <a:pt x="162" y="701"/>
                </a:cubicBezTo>
                <a:cubicBezTo>
                  <a:pt x="173" y="695"/>
                  <a:pt x="181" y="689"/>
                  <a:pt x="189" y="682"/>
                </a:cubicBezTo>
                <a:cubicBezTo>
                  <a:pt x="196" y="675"/>
                  <a:pt x="203" y="667"/>
                  <a:pt x="208" y="659"/>
                </a:cubicBezTo>
                <a:cubicBezTo>
                  <a:pt x="212" y="651"/>
                  <a:pt x="216" y="643"/>
                  <a:pt x="219" y="635"/>
                </a:cubicBezTo>
                <a:cubicBezTo>
                  <a:pt x="222" y="624"/>
                  <a:pt x="223" y="616"/>
                  <a:pt x="224" y="605"/>
                </a:cubicBezTo>
                <a:cubicBezTo>
                  <a:pt x="224" y="595"/>
                  <a:pt x="223" y="584"/>
                  <a:pt x="221" y="573"/>
                </a:cubicBezTo>
                <a:cubicBezTo>
                  <a:pt x="219" y="565"/>
                  <a:pt x="216" y="557"/>
                  <a:pt x="209" y="541"/>
                </a:cubicBezTo>
                <a:cubicBezTo>
                  <a:pt x="202" y="532"/>
                  <a:pt x="193" y="522"/>
                  <a:pt x="183" y="511"/>
                </a:cubicBezTo>
                <a:moveTo>
                  <a:pt x="402" y="539"/>
                </a:moveTo>
                <a:cubicBezTo>
                  <a:pt x="396" y="533"/>
                  <a:pt x="381" y="517"/>
                  <a:pt x="358" y="492"/>
                </a:cubicBezTo>
                <a:moveTo>
                  <a:pt x="303" y="430"/>
                </a:moveTo>
                <a:cubicBezTo>
                  <a:pt x="287" y="408"/>
                  <a:pt x="272" y="388"/>
                  <a:pt x="259" y="369"/>
                </a:cubicBezTo>
                <a:moveTo>
                  <a:pt x="120" y="149"/>
                </a:moveTo>
                <a:lnTo>
                  <a:pt x="111" y="134"/>
                </a:lnTo>
                <a:moveTo>
                  <a:pt x="427" y="510"/>
                </a:moveTo>
                <a:lnTo>
                  <a:pt x="394" y="456"/>
                </a:lnTo>
                <a:moveTo>
                  <a:pt x="358" y="394"/>
                </a:moveTo>
                <a:cubicBezTo>
                  <a:pt x="332" y="351"/>
                  <a:pt x="309" y="317"/>
                  <a:pt x="298" y="303"/>
                </a:cubicBezTo>
                <a:moveTo>
                  <a:pt x="111" y="30"/>
                </a:moveTo>
                <a:lnTo>
                  <a:pt x="101" y="15"/>
                </a:lnTo>
                <a:moveTo>
                  <a:pt x="511" y="15"/>
                </a:moveTo>
                <a:cubicBezTo>
                  <a:pt x="518" y="40"/>
                  <a:pt x="519" y="53"/>
                  <a:pt x="519" y="70"/>
                </a:cubicBezTo>
                <a:cubicBezTo>
                  <a:pt x="516" y="90"/>
                  <a:pt x="512" y="107"/>
                  <a:pt x="505" y="125"/>
                </a:cubicBezTo>
                <a:cubicBezTo>
                  <a:pt x="499" y="136"/>
                  <a:pt x="491" y="151"/>
                  <a:pt x="480" y="169"/>
                </a:cubicBezTo>
                <a:moveTo>
                  <a:pt x="408" y="531"/>
                </a:moveTo>
                <a:lnTo>
                  <a:pt x="427" y="510"/>
                </a:lnTo>
                <a:moveTo>
                  <a:pt x="303" y="430"/>
                </a:moveTo>
                <a:lnTo>
                  <a:pt x="209" y="541"/>
                </a:lnTo>
                <a:moveTo>
                  <a:pt x="265" y="378"/>
                </a:moveTo>
                <a:lnTo>
                  <a:pt x="183" y="511"/>
                </a:lnTo>
                <a:moveTo>
                  <a:pt x="511" y="15"/>
                </a:moveTo>
                <a:lnTo>
                  <a:pt x="305" y="313"/>
                </a:lnTo>
                <a:moveTo>
                  <a:pt x="358" y="492"/>
                </a:moveTo>
                <a:lnTo>
                  <a:pt x="303" y="430"/>
                </a:lnTo>
                <a:moveTo>
                  <a:pt x="259" y="369"/>
                </a:moveTo>
                <a:lnTo>
                  <a:pt x="120" y="149"/>
                </a:lnTo>
                <a:moveTo>
                  <a:pt x="172" y="505"/>
                </a:moveTo>
                <a:lnTo>
                  <a:pt x="183" y="511"/>
                </a:lnTo>
                <a:moveTo>
                  <a:pt x="394" y="456"/>
                </a:moveTo>
                <a:lnTo>
                  <a:pt x="358" y="394"/>
                </a:lnTo>
                <a:moveTo>
                  <a:pt x="111" y="134"/>
                </a:moveTo>
                <a:cubicBezTo>
                  <a:pt x="101" y="116"/>
                  <a:pt x="95" y="97"/>
                  <a:pt x="93" y="76"/>
                </a:cubicBezTo>
                <a:cubicBezTo>
                  <a:pt x="92" y="55"/>
                  <a:pt x="94" y="35"/>
                  <a:pt x="102" y="15"/>
                </a:cubicBezTo>
                <a:moveTo>
                  <a:pt x="480" y="169"/>
                </a:moveTo>
                <a:lnTo>
                  <a:pt x="347" y="377"/>
                </a:lnTo>
                <a:moveTo>
                  <a:pt x="298" y="303"/>
                </a:moveTo>
                <a:lnTo>
                  <a:pt x="111" y="30"/>
                </a:lnTo>
              </a:path>
            </a:pathLst>
          </a:custGeom>
          <a:noFill/>
          <a:ln w="19618" cap="rnd">
            <a:solidFill>
              <a:srgbClr val="84C1FA"/>
            </a:solidFill>
            <a:prstDash val="solid"/>
            <a:round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300" name="path 300"/>
          <p:cNvSpPr/>
          <p:nvPr/>
        </p:nvSpPr>
        <p:spPr>
          <a:xfrm>
            <a:off x="675273" y="4600298"/>
            <a:ext cx="330616" cy="462513"/>
          </a:xfrm>
          <a:custGeom>
            <a:avLst/>
            <a:gdLst/>
            <a:ahLst/>
            <a:cxnLst/>
            <a:rect l="0" t="0" r="0" b="0"/>
            <a:pathLst>
              <a:path w="520" h="728">
                <a:moveTo>
                  <a:pt x="314" y="84"/>
                </a:moveTo>
                <a:cubicBezTo>
                  <a:pt x="313" y="63"/>
                  <a:pt x="311" y="53"/>
                  <a:pt x="308" y="44"/>
                </a:cubicBezTo>
                <a:cubicBezTo>
                  <a:pt x="301" y="35"/>
                  <a:pt x="297" y="30"/>
                  <a:pt x="292" y="26"/>
                </a:cubicBezTo>
                <a:cubicBezTo>
                  <a:pt x="284" y="21"/>
                  <a:pt x="272" y="16"/>
                  <a:pt x="261" y="15"/>
                </a:cubicBezTo>
                <a:cubicBezTo>
                  <a:pt x="254" y="15"/>
                  <a:pt x="247" y="16"/>
                  <a:pt x="236" y="20"/>
                </a:cubicBezTo>
                <a:cubicBezTo>
                  <a:pt x="231" y="24"/>
                  <a:pt x="225" y="28"/>
                  <a:pt x="218" y="36"/>
                </a:cubicBezTo>
                <a:cubicBezTo>
                  <a:pt x="212" y="44"/>
                  <a:pt x="210" y="50"/>
                  <a:pt x="208" y="55"/>
                </a:cubicBezTo>
                <a:cubicBezTo>
                  <a:pt x="207" y="63"/>
                  <a:pt x="206" y="72"/>
                  <a:pt x="206" y="84"/>
                </a:cubicBezTo>
                <a:moveTo>
                  <a:pt x="15" y="149"/>
                </a:moveTo>
                <a:cubicBezTo>
                  <a:pt x="16" y="142"/>
                  <a:pt x="17" y="136"/>
                  <a:pt x="18" y="132"/>
                </a:cubicBezTo>
                <a:cubicBezTo>
                  <a:pt x="20" y="127"/>
                  <a:pt x="23" y="122"/>
                  <a:pt x="26" y="118"/>
                </a:cubicBezTo>
                <a:cubicBezTo>
                  <a:pt x="30" y="114"/>
                  <a:pt x="35" y="111"/>
                  <a:pt x="40" y="108"/>
                </a:cubicBezTo>
                <a:cubicBezTo>
                  <a:pt x="49" y="105"/>
                  <a:pt x="58" y="105"/>
                  <a:pt x="83" y="105"/>
                </a:cubicBezTo>
                <a:moveTo>
                  <a:pt x="367" y="105"/>
                </a:moveTo>
                <a:lnTo>
                  <a:pt x="461" y="105"/>
                </a:lnTo>
                <a:moveTo>
                  <a:pt x="153" y="161"/>
                </a:moveTo>
                <a:lnTo>
                  <a:pt x="152" y="85"/>
                </a:lnTo>
                <a:moveTo>
                  <a:pt x="367" y="161"/>
                </a:moveTo>
                <a:lnTo>
                  <a:pt x="153" y="161"/>
                </a:lnTo>
                <a:moveTo>
                  <a:pt x="367" y="85"/>
                </a:moveTo>
                <a:lnTo>
                  <a:pt x="367" y="161"/>
                </a:lnTo>
                <a:moveTo>
                  <a:pt x="367" y="85"/>
                </a:moveTo>
                <a:lnTo>
                  <a:pt x="314" y="84"/>
                </a:lnTo>
                <a:moveTo>
                  <a:pt x="206" y="84"/>
                </a:moveTo>
                <a:lnTo>
                  <a:pt x="152" y="85"/>
                </a:lnTo>
                <a:moveTo>
                  <a:pt x="169" y="287"/>
                </a:moveTo>
                <a:cubicBezTo>
                  <a:pt x="169" y="292"/>
                  <a:pt x="168" y="297"/>
                  <a:pt x="166" y="301"/>
                </a:cubicBezTo>
                <a:cubicBezTo>
                  <a:pt x="164" y="306"/>
                  <a:pt x="162" y="309"/>
                  <a:pt x="158" y="313"/>
                </a:cubicBezTo>
                <a:cubicBezTo>
                  <a:pt x="155" y="316"/>
                  <a:pt x="151" y="319"/>
                  <a:pt x="147" y="321"/>
                </a:cubicBezTo>
                <a:cubicBezTo>
                  <a:pt x="142" y="323"/>
                  <a:pt x="138" y="323"/>
                  <a:pt x="133" y="323"/>
                </a:cubicBezTo>
                <a:cubicBezTo>
                  <a:pt x="128" y="323"/>
                  <a:pt x="123" y="323"/>
                  <a:pt x="119" y="321"/>
                </a:cubicBezTo>
                <a:cubicBezTo>
                  <a:pt x="114" y="319"/>
                  <a:pt x="111" y="316"/>
                  <a:pt x="107" y="313"/>
                </a:cubicBezTo>
                <a:cubicBezTo>
                  <a:pt x="104" y="309"/>
                  <a:pt x="101" y="306"/>
                  <a:pt x="99" y="301"/>
                </a:cubicBezTo>
                <a:cubicBezTo>
                  <a:pt x="97" y="297"/>
                  <a:pt x="97" y="292"/>
                  <a:pt x="97" y="287"/>
                </a:cubicBezTo>
                <a:cubicBezTo>
                  <a:pt x="97" y="282"/>
                  <a:pt x="97" y="278"/>
                  <a:pt x="99" y="273"/>
                </a:cubicBezTo>
                <a:cubicBezTo>
                  <a:pt x="101" y="269"/>
                  <a:pt x="104" y="265"/>
                  <a:pt x="107" y="262"/>
                </a:cubicBezTo>
                <a:cubicBezTo>
                  <a:pt x="111" y="258"/>
                  <a:pt x="114" y="256"/>
                  <a:pt x="119" y="254"/>
                </a:cubicBezTo>
                <a:cubicBezTo>
                  <a:pt x="123" y="252"/>
                  <a:pt x="128" y="251"/>
                  <a:pt x="133" y="251"/>
                </a:cubicBezTo>
                <a:cubicBezTo>
                  <a:pt x="138" y="251"/>
                  <a:pt x="142" y="252"/>
                  <a:pt x="147" y="254"/>
                </a:cubicBezTo>
                <a:cubicBezTo>
                  <a:pt x="151" y="256"/>
                  <a:pt x="155" y="258"/>
                  <a:pt x="158" y="262"/>
                </a:cubicBezTo>
                <a:cubicBezTo>
                  <a:pt x="162" y="265"/>
                  <a:pt x="164" y="269"/>
                  <a:pt x="166" y="273"/>
                </a:cubicBezTo>
                <a:cubicBezTo>
                  <a:pt x="168" y="278"/>
                  <a:pt x="169" y="282"/>
                  <a:pt x="169" y="287"/>
                </a:cubicBezTo>
                <a:moveTo>
                  <a:pt x="110" y="259"/>
                </a:moveTo>
                <a:lnTo>
                  <a:pt x="112" y="257"/>
                </a:lnTo>
                <a:moveTo>
                  <a:pt x="218" y="287"/>
                </a:moveTo>
                <a:lnTo>
                  <a:pt x="420" y="287"/>
                </a:lnTo>
                <a:moveTo>
                  <a:pt x="169" y="424"/>
                </a:moveTo>
                <a:cubicBezTo>
                  <a:pt x="169" y="429"/>
                  <a:pt x="168" y="434"/>
                  <a:pt x="166" y="438"/>
                </a:cubicBezTo>
                <a:cubicBezTo>
                  <a:pt x="164" y="442"/>
                  <a:pt x="162" y="446"/>
                  <a:pt x="158" y="450"/>
                </a:cubicBezTo>
                <a:cubicBezTo>
                  <a:pt x="155" y="453"/>
                  <a:pt x="151" y="456"/>
                  <a:pt x="147" y="458"/>
                </a:cubicBezTo>
                <a:cubicBezTo>
                  <a:pt x="142" y="459"/>
                  <a:pt x="137" y="460"/>
                  <a:pt x="133" y="460"/>
                </a:cubicBezTo>
                <a:cubicBezTo>
                  <a:pt x="128" y="460"/>
                  <a:pt x="123" y="459"/>
                  <a:pt x="119" y="458"/>
                </a:cubicBezTo>
                <a:cubicBezTo>
                  <a:pt x="114" y="456"/>
                  <a:pt x="110" y="453"/>
                  <a:pt x="107" y="450"/>
                </a:cubicBezTo>
                <a:cubicBezTo>
                  <a:pt x="104" y="446"/>
                  <a:pt x="101" y="442"/>
                  <a:pt x="99" y="438"/>
                </a:cubicBezTo>
                <a:cubicBezTo>
                  <a:pt x="97" y="434"/>
                  <a:pt x="96" y="429"/>
                  <a:pt x="96" y="424"/>
                </a:cubicBezTo>
                <a:cubicBezTo>
                  <a:pt x="96" y="419"/>
                  <a:pt x="97" y="415"/>
                  <a:pt x="99" y="410"/>
                </a:cubicBezTo>
                <a:cubicBezTo>
                  <a:pt x="101" y="406"/>
                  <a:pt x="104" y="402"/>
                  <a:pt x="107" y="399"/>
                </a:cubicBezTo>
                <a:cubicBezTo>
                  <a:pt x="110" y="395"/>
                  <a:pt x="114" y="393"/>
                  <a:pt x="119" y="391"/>
                </a:cubicBezTo>
                <a:cubicBezTo>
                  <a:pt x="123" y="389"/>
                  <a:pt x="128" y="388"/>
                  <a:pt x="133" y="388"/>
                </a:cubicBezTo>
                <a:cubicBezTo>
                  <a:pt x="137" y="388"/>
                  <a:pt x="142" y="389"/>
                  <a:pt x="147" y="391"/>
                </a:cubicBezTo>
                <a:cubicBezTo>
                  <a:pt x="151" y="393"/>
                  <a:pt x="155" y="395"/>
                  <a:pt x="158" y="399"/>
                </a:cubicBezTo>
                <a:cubicBezTo>
                  <a:pt x="162" y="402"/>
                  <a:pt x="164" y="406"/>
                  <a:pt x="166" y="410"/>
                </a:cubicBezTo>
                <a:cubicBezTo>
                  <a:pt x="168" y="415"/>
                  <a:pt x="169" y="419"/>
                  <a:pt x="169" y="424"/>
                </a:cubicBezTo>
                <a:moveTo>
                  <a:pt x="164" y="442"/>
                </a:moveTo>
                <a:lnTo>
                  <a:pt x="166" y="439"/>
                </a:lnTo>
                <a:moveTo>
                  <a:pt x="218" y="424"/>
                </a:moveTo>
                <a:lnTo>
                  <a:pt x="420" y="424"/>
                </a:lnTo>
                <a:moveTo>
                  <a:pt x="169" y="560"/>
                </a:moveTo>
                <a:cubicBezTo>
                  <a:pt x="169" y="565"/>
                  <a:pt x="168" y="570"/>
                  <a:pt x="166" y="574"/>
                </a:cubicBezTo>
                <a:cubicBezTo>
                  <a:pt x="164" y="578"/>
                  <a:pt x="162" y="582"/>
                  <a:pt x="158" y="586"/>
                </a:cubicBezTo>
                <a:cubicBezTo>
                  <a:pt x="155" y="589"/>
                  <a:pt x="151" y="592"/>
                  <a:pt x="147" y="594"/>
                </a:cubicBezTo>
                <a:cubicBezTo>
                  <a:pt x="142" y="595"/>
                  <a:pt x="138" y="596"/>
                  <a:pt x="133" y="596"/>
                </a:cubicBezTo>
                <a:cubicBezTo>
                  <a:pt x="128" y="596"/>
                  <a:pt x="123" y="595"/>
                  <a:pt x="119" y="594"/>
                </a:cubicBezTo>
                <a:cubicBezTo>
                  <a:pt x="114" y="592"/>
                  <a:pt x="111" y="589"/>
                  <a:pt x="107" y="586"/>
                </a:cubicBezTo>
                <a:cubicBezTo>
                  <a:pt x="104" y="582"/>
                  <a:pt x="101" y="578"/>
                  <a:pt x="99" y="574"/>
                </a:cubicBezTo>
                <a:cubicBezTo>
                  <a:pt x="98" y="570"/>
                  <a:pt x="97" y="565"/>
                  <a:pt x="97" y="560"/>
                </a:cubicBezTo>
                <a:cubicBezTo>
                  <a:pt x="97" y="555"/>
                  <a:pt x="98" y="551"/>
                  <a:pt x="99" y="546"/>
                </a:cubicBezTo>
                <a:cubicBezTo>
                  <a:pt x="101" y="542"/>
                  <a:pt x="104" y="538"/>
                  <a:pt x="107" y="535"/>
                </a:cubicBezTo>
                <a:cubicBezTo>
                  <a:pt x="111" y="531"/>
                  <a:pt x="114" y="529"/>
                  <a:pt x="119" y="527"/>
                </a:cubicBezTo>
                <a:cubicBezTo>
                  <a:pt x="123" y="525"/>
                  <a:pt x="128" y="524"/>
                  <a:pt x="133" y="524"/>
                </a:cubicBezTo>
                <a:cubicBezTo>
                  <a:pt x="138" y="524"/>
                  <a:pt x="142" y="525"/>
                  <a:pt x="147" y="527"/>
                </a:cubicBezTo>
                <a:cubicBezTo>
                  <a:pt x="151" y="529"/>
                  <a:pt x="155" y="531"/>
                  <a:pt x="158" y="535"/>
                </a:cubicBezTo>
                <a:cubicBezTo>
                  <a:pt x="162" y="538"/>
                  <a:pt x="164" y="542"/>
                  <a:pt x="166" y="546"/>
                </a:cubicBezTo>
                <a:cubicBezTo>
                  <a:pt x="168" y="551"/>
                  <a:pt x="169" y="555"/>
                  <a:pt x="169" y="560"/>
                </a:cubicBezTo>
                <a:moveTo>
                  <a:pt x="218" y="559"/>
                </a:moveTo>
                <a:lnTo>
                  <a:pt x="421" y="559"/>
                </a:lnTo>
                <a:moveTo>
                  <a:pt x="461" y="104"/>
                </a:moveTo>
                <a:cubicBezTo>
                  <a:pt x="464" y="104"/>
                  <a:pt x="468" y="105"/>
                  <a:pt x="471" y="105"/>
                </a:cubicBezTo>
                <a:cubicBezTo>
                  <a:pt x="474" y="106"/>
                  <a:pt x="478" y="107"/>
                  <a:pt x="481" y="109"/>
                </a:cubicBezTo>
                <a:cubicBezTo>
                  <a:pt x="484" y="110"/>
                  <a:pt x="486" y="112"/>
                  <a:pt x="489" y="114"/>
                </a:cubicBezTo>
                <a:cubicBezTo>
                  <a:pt x="492" y="116"/>
                  <a:pt x="494" y="119"/>
                  <a:pt x="496" y="121"/>
                </a:cubicBezTo>
                <a:cubicBezTo>
                  <a:pt x="498" y="124"/>
                  <a:pt x="500" y="127"/>
                  <a:pt x="501" y="130"/>
                </a:cubicBezTo>
                <a:cubicBezTo>
                  <a:pt x="502" y="133"/>
                  <a:pt x="503" y="136"/>
                  <a:pt x="504" y="140"/>
                </a:cubicBezTo>
                <a:cubicBezTo>
                  <a:pt x="505" y="143"/>
                  <a:pt x="505" y="146"/>
                  <a:pt x="505" y="150"/>
                </a:cubicBezTo>
                <a:cubicBezTo>
                  <a:pt x="504" y="153"/>
                  <a:pt x="504" y="156"/>
                  <a:pt x="503" y="160"/>
                </a:cubicBezTo>
                <a:moveTo>
                  <a:pt x="504" y="160"/>
                </a:moveTo>
                <a:lnTo>
                  <a:pt x="504" y="667"/>
                </a:lnTo>
                <a:moveTo>
                  <a:pt x="504" y="667"/>
                </a:moveTo>
                <a:cubicBezTo>
                  <a:pt x="505" y="670"/>
                  <a:pt x="504" y="674"/>
                  <a:pt x="504" y="677"/>
                </a:cubicBezTo>
                <a:cubicBezTo>
                  <a:pt x="503" y="681"/>
                  <a:pt x="502" y="684"/>
                  <a:pt x="501" y="687"/>
                </a:cubicBezTo>
                <a:cubicBezTo>
                  <a:pt x="499" y="690"/>
                  <a:pt x="497" y="693"/>
                  <a:pt x="495" y="696"/>
                </a:cubicBezTo>
                <a:cubicBezTo>
                  <a:pt x="493" y="699"/>
                  <a:pt x="491" y="701"/>
                  <a:pt x="488" y="703"/>
                </a:cubicBezTo>
                <a:cubicBezTo>
                  <a:pt x="485" y="705"/>
                  <a:pt x="482" y="707"/>
                  <a:pt x="479" y="709"/>
                </a:cubicBezTo>
                <a:cubicBezTo>
                  <a:pt x="476" y="710"/>
                  <a:pt x="473" y="711"/>
                  <a:pt x="469" y="712"/>
                </a:cubicBezTo>
                <a:cubicBezTo>
                  <a:pt x="466" y="712"/>
                  <a:pt x="463" y="713"/>
                  <a:pt x="459" y="712"/>
                </a:cubicBezTo>
                <a:cubicBezTo>
                  <a:pt x="456" y="712"/>
                  <a:pt x="452" y="712"/>
                  <a:pt x="449" y="711"/>
                </a:cubicBezTo>
                <a:moveTo>
                  <a:pt x="449" y="712"/>
                </a:moveTo>
                <a:lnTo>
                  <a:pt x="63" y="712"/>
                </a:lnTo>
                <a:moveTo>
                  <a:pt x="63" y="712"/>
                </a:moveTo>
                <a:cubicBezTo>
                  <a:pt x="60" y="712"/>
                  <a:pt x="56" y="712"/>
                  <a:pt x="53" y="712"/>
                </a:cubicBezTo>
                <a:cubicBezTo>
                  <a:pt x="49" y="711"/>
                  <a:pt x="46" y="710"/>
                  <a:pt x="42" y="709"/>
                </a:cubicBezTo>
                <a:cubicBezTo>
                  <a:pt x="39" y="708"/>
                  <a:pt x="36" y="706"/>
                  <a:pt x="33" y="704"/>
                </a:cubicBezTo>
                <a:cubicBezTo>
                  <a:pt x="30" y="702"/>
                  <a:pt x="27" y="699"/>
                  <a:pt x="25" y="696"/>
                </a:cubicBezTo>
                <a:cubicBezTo>
                  <a:pt x="23" y="694"/>
                  <a:pt x="21" y="691"/>
                  <a:pt x="19" y="687"/>
                </a:cubicBezTo>
                <a:cubicBezTo>
                  <a:pt x="18" y="684"/>
                  <a:pt x="17" y="681"/>
                  <a:pt x="16" y="677"/>
                </a:cubicBezTo>
                <a:cubicBezTo>
                  <a:pt x="15" y="674"/>
                  <a:pt x="15" y="670"/>
                  <a:pt x="15" y="667"/>
                </a:cubicBezTo>
                <a:cubicBezTo>
                  <a:pt x="15" y="663"/>
                  <a:pt x="16" y="660"/>
                  <a:pt x="17" y="656"/>
                </a:cubicBezTo>
                <a:moveTo>
                  <a:pt x="15" y="656"/>
                </a:moveTo>
                <a:lnTo>
                  <a:pt x="15" y="149"/>
                </a:lnTo>
                <a:moveTo>
                  <a:pt x="83" y="105"/>
                </a:moveTo>
                <a:lnTo>
                  <a:pt x="152" y="105"/>
                </a:lnTo>
              </a:path>
            </a:pathLst>
          </a:custGeom>
          <a:noFill/>
          <a:ln w="19602" cap="rnd">
            <a:solidFill>
              <a:srgbClr val="84C1FA"/>
            </a:solidFill>
            <a:prstDash val="solid"/>
            <a:round/>
          </a:ln>
        </p:spPr>
        <p:txBody>
          <a:bodyPr rtlCol="0"/>
          <a:lstStyle/>
          <a:p>
            <a:pPr algn="ctr"/>
            <a:endParaRPr lang="zh-CN" altLang="en-US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2" name="picture 30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743588" y="2543810"/>
            <a:ext cx="6223013" cy="1317154"/>
          </a:xfrm>
          <a:prstGeom prst="rect">
            <a:avLst/>
          </a:prstGeom>
        </p:spPr>
      </p:pic>
      <p:sp>
        <p:nvSpPr>
          <p:cNvPr id="304" name="textbox 304"/>
          <p:cNvSpPr/>
          <p:nvPr/>
        </p:nvSpPr>
        <p:spPr>
          <a:xfrm>
            <a:off x="7534275" y="2247900"/>
            <a:ext cx="3286125" cy="1533525"/>
          </a:xfrm>
          <a:prstGeom prst="rect">
            <a:avLst/>
          </a:prstGeom>
          <a:solidFill>
            <a:srgbClr val="B6D6FC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175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429895" algn="l" rtl="0" eaLnBrk="0">
              <a:lnSpc>
                <a:spcPts val="2265"/>
              </a:lnSpc>
              <a:spcBef>
                <a:spcPts val="5"/>
              </a:spcBef>
              <a:tabLst>
                <a:tab pos="637540" algn="l"/>
              </a:tabLst>
            </a:pPr>
            <a:r>
              <a:rPr sz="17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700" kern="0" spc="4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Thin</a:t>
            </a:r>
            <a:r>
              <a:rPr sz="1700" kern="0" spc="-35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4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k</a:t>
            </a:r>
            <a:r>
              <a:rPr sz="1700" kern="0" spc="-7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4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of it like</a:t>
            </a:r>
            <a:r>
              <a:rPr sz="1700" kern="0" spc="-6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4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</a:t>
            </a:r>
            <a:r>
              <a:rPr sz="1700" kern="0" spc="3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recipe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633730" indent="12065" algn="l" rtl="0" eaLnBrk="0">
              <a:lnSpc>
                <a:spcPct val="129000"/>
              </a:lnSpc>
              <a:spcBef>
                <a:spcPts val="355"/>
              </a:spcBef>
            </a:pPr>
            <a:r>
              <a:rPr sz="1700" kern="0" spc="8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—follow</a:t>
            </a:r>
            <a:r>
              <a:rPr sz="1700" kern="0" spc="-1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8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th</a:t>
            </a:r>
            <a:r>
              <a:rPr sz="1700" kern="0" spc="7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</a:t>
            </a:r>
            <a:r>
              <a:rPr sz="1700" kern="0" spc="-7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7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order</a:t>
            </a:r>
            <a:r>
              <a:rPr sz="1700" kern="0" spc="-8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7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every</a:t>
            </a:r>
            <a:r>
              <a:rPr sz="17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  </a:t>
            </a:r>
            <a:r>
              <a:rPr sz="1700" kern="0" spc="7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time</a:t>
            </a:r>
            <a:r>
              <a:rPr sz="1700" kern="0" spc="-1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7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for</a:t>
            </a:r>
            <a:r>
              <a:rPr sz="1700" kern="0" spc="-6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7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 perfec</a:t>
            </a:r>
            <a:r>
              <a:rPr sz="1700" kern="0" spc="6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 result.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pic>
        <p:nvPicPr>
          <p:cNvPr id="306" name="picture 30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7742932" y="2533650"/>
            <a:ext cx="221456" cy="221456"/>
          </a:xfrm>
          <a:prstGeom prst="rect">
            <a:avLst/>
          </a:prstGeom>
        </p:spPr>
      </p:pic>
      <p:sp>
        <p:nvSpPr>
          <p:cNvPr id="308" name="textbox 308"/>
          <p:cNvSpPr/>
          <p:nvPr/>
        </p:nvSpPr>
        <p:spPr>
          <a:xfrm>
            <a:off x="7528436" y="4007569"/>
            <a:ext cx="3296920" cy="107696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3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1590" algn="l" rtl="0" eaLnBrk="0">
              <a:lnSpc>
                <a:spcPts val="2265"/>
              </a:lnSpc>
            </a:pPr>
            <a:r>
              <a:rPr sz="1700" kern="0" spc="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Each</a:t>
            </a:r>
            <a:r>
              <a:rPr sz="1700" kern="0" spc="8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part</a:t>
            </a:r>
            <a:r>
              <a:rPr sz="1700" kern="0" spc="8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has</a:t>
            </a:r>
            <a:r>
              <a:rPr sz="1700" kern="0" spc="8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</a:t>
            </a:r>
            <a:r>
              <a:rPr sz="1700" kern="0" spc="-9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b="1" kern="0" spc="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specific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indent="5715" algn="l" rtl="0" eaLnBrk="0">
              <a:lnSpc>
                <a:spcPct val="140000"/>
              </a:lnSpc>
              <a:spcBef>
                <a:spcPts val="300"/>
              </a:spcBef>
            </a:pPr>
            <a:r>
              <a:rPr sz="1700" b="1" kern="0" spc="4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purpose </a:t>
            </a:r>
            <a:r>
              <a:rPr sz="1700" kern="0" spc="4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and must appear</a:t>
            </a:r>
            <a:r>
              <a:rPr sz="1700" kern="0" spc="2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4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in</a:t>
            </a:r>
            <a:r>
              <a:rPr sz="1700" kern="0" spc="-10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4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the</a:t>
            </a:r>
            <a:r>
              <a:rPr sz="1700" kern="0" spc="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7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correct</a:t>
            </a:r>
            <a:r>
              <a:rPr sz="1700" kern="0" spc="-1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7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order.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graphicFrame>
        <p:nvGraphicFramePr>
          <p:cNvPr id="310" name="table 310"/>
          <p:cNvGraphicFramePr>
            <a:graphicFrameLocks noGrp="1"/>
          </p:cNvGraphicFramePr>
          <p:nvPr/>
        </p:nvGraphicFramePr>
        <p:xfrm>
          <a:off x="946417" y="4110274"/>
          <a:ext cx="5679440" cy="481330"/>
        </p:xfrm>
        <a:graphic>
          <a:graphicData uri="http://schemas.openxmlformats.org/drawingml/2006/table">
            <a:tbl>
              <a:tblPr/>
              <a:tblGrid>
                <a:gridCol w="2280920"/>
                <a:gridCol w="1234440"/>
                <a:gridCol w="1341120"/>
                <a:gridCol w="822960"/>
              </a:tblGrid>
              <a:tr h="481330">
                <a:tc>
                  <a:txBody>
                    <a:bodyPr/>
                    <a:lstStyle/>
                    <a:p>
                      <a:pPr marL="60325" algn="l" rtl="0" eaLnBrk="0">
                        <a:lnSpc>
                          <a:spcPts val="1300"/>
                        </a:lnSpc>
                      </a:pPr>
                      <a:r>
                        <a:rPr sz="1800" b="1" kern="0" spc="40" dirty="0">
                          <a:solidFill>
                            <a:srgbClr val="1E3063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Sender</a:t>
                      </a:r>
                      <a:endParaRPr sz="18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indent="1458595" algn="l" rtl="0" eaLnBrk="0">
                        <a:lnSpc>
                          <a:spcPts val="1130"/>
                        </a:lnSpc>
                      </a:pPr>
                      <a:r>
                        <a:rPr sz="1800" b="1" kern="0" spc="50" dirty="0">
                          <a:solidFill>
                            <a:srgbClr val="1E3063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Date</a:t>
                      </a:r>
                      <a:r>
                        <a:rPr sz="1800" b="1" kern="0" spc="0" dirty="0">
                          <a:solidFill>
                            <a:srgbClr val="1E3063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   </a:t>
                      </a:r>
                      <a:r>
                        <a:rPr sz="1800" b="1" kern="0" spc="20" dirty="0">
                          <a:solidFill>
                            <a:srgbClr val="1E3063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Address</a:t>
                      </a:r>
                      <a:endParaRPr sz="18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28000"/>
                        </a:lnSpc>
                      </a:pPr>
                      <a:endParaRPr sz="3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99085" algn="l" rtl="0" eaLnBrk="0">
                        <a:lnSpc>
                          <a:spcPct val="73000"/>
                        </a:lnSpc>
                        <a:spcBef>
                          <a:spcPts val="0"/>
                        </a:spcBef>
                      </a:pPr>
                      <a:r>
                        <a:rPr sz="1400" b="1" kern="0" spc="-30" dirty="0">
                          <a:solidFill>
                            <a:srgbClr val="1E3063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Receiver</a:t>
                      </a:r>
                      <a:endParaRPr sz="14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20000"/>
                        </a:lnSpc>
                      </a:pPr>
                      <a:endParaRPr sz="4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325755" algn="l" rtl="0" eaLnBrk="0">
                        <a:lnSpc>
                          <a:spcPct val="73000"/>
                        </a:lnSpc>
                        <a:spcBef>
                          <a:spcPts val="0"/>
                        </a:spcBef>
                      </a:pPr>
                      <a:r>
                        <a:rPr sz="1400" b="1" i="1" kern="0" spc="-20" dirty="0">
                          <a:solidFill>
                            <a:srgbClr val="1E3063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Address</a:t>
                      </a:r>
                      <a:endParaRPr sz="14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13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12090" algn="l" rtl="0" eaLnBrk="0">
                        <a:lnSpc>
                          <a:spcPct val="74000"/>
                        </a:lnSpc>
                        <a:spcBef>
                          <a:spcPts val="0"/>
                        </a:spcBef>
                      </a:pPr>
                      <a:r>
                        <a:rPr sz="1400" b="1" kern="0" spc="0" dirty="0">
                          <a:solidFill>
                            <a:srgbClr val="1E3063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Salutation</a:t>
                      </a:r>
                      <a:endParaRPr sz="14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08000"/>
                        </a:lnSpc>
                      </a:pPr>
                      <a:endParaRPr sz="9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r" rtl="0" eaLnBrk="0">
                        <a:lnSpc>
                          <a:spcPct val="83000"/>
                        </a:lnSpc>
                        <a:spcBef>
                          <a:spcPts val="5"/>
                        </a:spcBef>
                      </a:pPr>
                      <a:r>
                        <a:rPr sz="1800" b="1" kern="0" spc="-20" dirty="0">
                          <a:solidFill>
                            <a:srgbClr val="1E3063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Body</a:t>
                      </a:r>
                      <a:endParaRPr sz="18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312" name="textbox 312"/>
          <p:cNvSpPr/>
          <p:nvPr/>
        </p:nvSpPr>
        <p:spPr>
          <a:xfrm>
            <a:off x="634933" y="1315052"/>
            <a:ext cx="5239385" cy="41529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8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75000"/>
              </a:lnSpc>
            </a:pPr>
            <a:r>
              <a:rPr sz="3400" b="1" kern="0" spc="-30" dirty="0">
                <a:solidFill>
                  <a:srgbClr val="091C5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Parts</a:t>
            </a:r>
            <a:r>
              <a:rPr sz="3400" b="1" kern="0" spc="-190" dirty="0">
                <a:solidFill>
                  <a:srgbClr val="091C5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3400" b="1" kern="0" spc="-30" dirty="0">
                <a:solidFill>
                  <a:srgbClr val="091C5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of a Business Lette</a:t>
            </a:r>
            <a:r>
              <a:rPr sz="3400" b="1" kern="0" spc="-40" dirty="0">
                <a:solidFill>
                  <a:srgbClr val="091C5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r</a:t>
            </a:r>
            <a:endParaRPr sz="34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4" name="picture 31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7143750" y="9525"/>
            <a:ext cx="4286250" cy="6429373"/>
          </a:xfrm>
          <a:prstGeom prst="rect">
            <a:avLst/>
          </a:prstGeom>
        </p:spPr>
      </p:pic>
      <p:sp>
        <p:nvSpPr>
          <p:cNvPr id="316" name="textbox 316"/>
          <p:cNvSpPr/>
          <p:nvPr/>
        </p:nvSpPr>
        <p:spPr>
          <a:xfrm>
            <a:off x="622303" y="1457927"/>
            <a:ext cx="5908040" cy="143129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74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4765" algn="l" rtl="0" eaLnBrk="0">
              <a:lnSpc>
                <a:spcPct val="82000"/>
              </a:lnSpc>
            </a:pPr>
            <a:r>
              <a:rPr sz="3400" b="1" kern="0" spc="0" dirty="0">
                <a:solidFill>
                  <a:srgbClr val="091C5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Inquiry</a:t>
            </a:r>
            <a:r>
              <a:rPr sz="3400" b="1" kern="0" spc="130" dirty="0">
                <a:solidFill>
                  <a:srgbClr val="091C5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3400" b="1" kern="0" spc="0" dirty="0">
                <a:solidFill>
                  <a:srgbClr val="091C5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Letters</a:t>
            </a:r>
            <a:endParaRPr sz="34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70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6000"/>
              </a:lnSpc>
            </a:pPr>
            <a:endParaRPr sz="4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3970" indent="-1270" algn="l" rtl="0" eaLnBrk="0">
              <a:lnSpc>
                <a:spcPct val="127000"/>
              </a:lnSpc>
              <a:spcBef>
                <a:spcPts val="5"/>
              </a:spcBef>
            </a:pPr>
            <a:r>
              <a:rPr sz="1700" kern="0" spc="4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Used</a:t>
            </a:r>
            <a:r>
              <a:rPr sz="1700" kern="0" spc="-11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4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to </a:t>
            </a:r>
            <a:r>
              <a:rPr sz="1700" b="1" kern="0" spc="4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request information </a:t>
            </a:r>
            <a:r>
              <a:rPr sz="1700" kern="0" spc="4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abo</a:t>
            </a:r>
            <a:r>
              <a:rPr sz="1700" kern="0" spc="3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ut</a:t>
            </a:r>
            <a:r>
              <a:rPr sz="1700" kern="0" spc="-7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3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services, reservations,</a:t>
            </a:r>
            <a:r>
              <a:rPr sz="1700" kern="0" spc="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6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pricing,</a:t>
            </a:r>
            <a:r>
              <a:rPr sz="1700" kern="0" spc="-8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6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or</a:t>
            </a:r>
            <a:r>
              <a:rPr sz="1700" kern="0" spc="-10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6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tour packag</a:t>
            </a:r>
            <a:r>
              <a:rPr sz="1700" kern="0" spc="5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es.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graphicFrame>
        <p:nvGraphicFramePr>
          <p:cNvPr id="318" name="table 318"/>
          <p:cNvGraphicFramePr>
            <a:graphicFrameLocks noGrp="1"/>
          </p:cNvGraphicFramePr>
          <p:nvPr/>
        </p:nvGraphicFramePr>
        <p:xfrm>
          <a:off x="619125" y="4333875"/>
          <a:ext cx="5904865" cy="733425"/>
        </p:xfrm>
        <a:graphic>
          <a:graphicData uri="http://schemas.openxmlformats.org/drawingml/2006/table">
            <a:tbl>
              <a:tblPr/>
              <a:tblGrid>
                <a:gridCol w="4444365"/>
                <a:gridCol w="1460500"/>
              </a:tblGrid>
              <a:tr h="733425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43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8000"/>
                        </a:lnSpc>
                      </a:pPr>
                      <a:endParaRPr sz="1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17170" algn="l" rtl="0" eaLnBrk="0">
                        <a:lnSpc>
                          <a:spcPct val="82000"/>
                        </a:lnSpc>
                      </a:pPr>
                      <a:r>
                        <a:rPr sz="2700" kern="0" spc="-20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Segoe UI Symbol" panose="020B0502040204020203"/>
                          <a:ea typeface="Segoe UI Symbol" panose="020B0502040204020203"/>
                          <a:cs typeface="Segoe UI Symbol" panose="020B0502040204020203"/>
                        </a:rPr>
                        <a:t>✅ </a:t>
                      </a:r>
                      <a:r>
                        <a:rPr sz="2000" b="1" kern="0" spc="-20" dirty="0">
                          <a:solidFill>
                            <a:srgbClr val="1E3063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Keep it professional</a:t>
                      </a:r>
                      <a:endParaRPr sz="2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22225" cap="flat" cmpd="sng" algn="ctr">
                      <a:solidFill>
                        <a:srgbClr val="B4CC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22225" cap="flat" cmpd="sng" algn="ctr">
                      <a:solidFill>
                        <a:srgbClr val="B4CC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2225" cap="flat" cmpd="sng" algn="ctr">
                      <a:solidFill>
                        <a:srgbClr val="B4CC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00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>
                      <a:noFill/>
                    </a:lnL>
                    <a:lnR w="22225" cap="flat" cmpd="sng" algn="ctr">
                      <a:solidFill>
                        <a:srgbClr val="B4CC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2225" cap="flat" cmpd="sng" algn="ctr">
                      <a:solidFill>
                        <a:srgbClr val="B4CC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2225" cap="flat" cmpd="sng" algn="ctr">
                      <a:solidFill>
                        <a:srgbClr val="B4CC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320" name="table 320"/>
          <p:cNvGraphicFramePr>
            <a:graphicFrameLocks noGrp="1"/>
          </p:cNvGraphicFramePr>
          <p:nvPr/>
        </p:nvGraphicFramePr>
        <p:xfrm>
          <a:off x="619125" y="3095625"/>
          <a:ext cx="2867025" cy="1066800"/>
        </p:xfrm>
        <a:graphic>
          <a:graphicData uri="http://schemas.openxmlformats.org/drawingml/2006/table">
            <a:tbl>
              <a:tblPr/>
              <a:tblGrid>
                <a:gridCol w="2867025"/>
              </a:tblGrid>
              <a:tr h="1044575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38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17170" algn="l" rtl="0" eaLnBrk="0">
                        <a:lnSpc>
                          <a:spcPct val="87000"/>
                        </a:lnSpc>
                        <a:spcBef>
                          <a:spcPts val="5"/>
                        </a:spcBef>
                      </a:pPr>
                      <a:r>
                        <a:rPr sz="2200" kern="0" spc="350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Segoe UI Symbol" panose="020B0502040204020203"/>
                          <a:ea typeface="Segoe UI Symbol" panose="020B0502040204020203"/>
                          <a:cs typeface="Segoe UI Symbol" panose="020B0502040204020203"/>
                        </a:rPr>
                        <a:t>✅ </a:t>
                      </a:r>
                      <a:r>
                        <a:rPr sz="2000" b="1" kern="0" spc="0" dirty="0">
                          <a:solidFill>
                            <a:srgbClr val="1E3063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State</a:t>
                      </a:r>
                      <a:r>
                        <a:rPr sz="2000" b="1" kern="0" spc="-120" dirty="0">
                          <a:solidFill>
                            <a:srgbClr val="1E3063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2000" b="1" kern="0" spc="0" dirty="0">
                          <a:solidFill>
                            <a:srgbClr val="1E3063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the</a:t>
                      </a:r>
                      <a:endParaRPr sz="2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2000"/>
                        </a:lnSpc>
                      </a:pPr>
                      <a:endParaRPr sz="6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14630" algn="l" rtl="0" eaLnBrk="0">
                        <a:lnSpc>
                          <a:spcPct val="82000"/>
                        </a:lnSpc>
                        <a:spcBef>
                          <a:spcPts val="5"/>
                        </a:spcBef>
                      </a:pPr>
                      <a:r>
                        <a:rPr sz="2000" b="1" kern="0" spc="30" dirty="0">
                          <a:solidFill>
                            <a:srgbClr val="1E3063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request</a:t>
                      </a:r>
                      <a:r>
                        <a:rPr sz="2000" b="1" kern="0" spc="-100" dirty="0">
                          <a:solidFill>
                            <a:srgbClr val="1E3063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2000" b="1" kern="0" spc="30" dirty="0">
                          <a:solidFill>
                            <a:srgbClr val="1E3063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cle</a:t>
                      </a:r>
                      <a:r>
                        <a:rPr sz="2000" b="1" kern="0" spc="20" dirty="0">
                          <a:solidFill>
                            <a:srgbClr val="1E3063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arly</a:t>
                      </a:r>
                      <a:endParaRPr sz="2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22225" cap="flat" cmpd="sng" algn="ctr">
                      <a:solidFill>
                        <a:srgbClr val="B4CC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2225" cap="flat" cmpd="sng" algn="ctr">
                      <a:solidFill>
                        <a:srgbClr val="B4CC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2225" cap="flat" cmpd="sng" algn="ctr">
                      <a:solidFill>
                        <a:srgbClr val="B4CC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2225" cap="flat" cmpd="sng" algn="ctr">
                      <a:solidFill>
                        <a:srgbClr val="B4CC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322" name="table 322"/>
          <p:cNvGraphicFramePr>
            <a:graphicFrameLocks noGrp="1"/>
          </p:cNvGraphicFramePr>
          <p:nvPr/>
        </p:nvGraphicFramePr>
        <p:xfrm>
          <a:off x="3657600" y="3095625"/>
          <a:ext cx="2867025" cy="1066800"/>
        </p:xfrm>
        <a:graphic>
          <a:graphicData uri="http://schemas.openxmlformats.org/drawingml/2006/table">
            <a:tbl>
              <a:tblPr/>
              <a:tblGrid>
                <a:gridCol w="2867025"/>
              </a:tblGrid>
              <a:tr h="1044575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38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19075" algn="l" rtl="0" eaLnBrk="0">
                        <a:lnSpc>
                          <a:spcPct val="87000"/>
                        </a:lnSpc>
                        <a:spcBef>
                          <a:spcPts val="5"/>
                        </a:spcBef>
                      </a:pPr>
                      <a:r>
                        <a:rPr sz="2200" kern="0" spc="250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Segoe UI Symbol" panose="020B0502040204020203"/>
                          <a:ea typeface="Segoe UI Symbol" panose="020B0502040204020203"/>
                          <a:cs typeface="Segoe UI Symbol" panose="020B0502040204020203"/>
                        </a:rPr>
                        <a:t>✅ </a:t>
                      </a:r>
                      <a:r>
                        <a:rPr sz="2000" b="1" kern="0" spc="0" dirty="0">
                          <a:solidFill>
                            <a:srgbClr val="1E3063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Explain</a:t>
                      </a:r>
                      <a:r>
                        <a:rPr sz="2000" b="1" kern="0" spc="-130" dirty="0">
                          <a:solidFill>
                            <a:srgbClr val="1E3063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2000" b="1" kern="0" spc="0" dirty="0">
                          <a:solidFill>
                            <a:srgbClr val="1E3063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the</a:t>
                      </a:r>
                      <a:endParaRPr sz="2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16535" algn="l" rtl="0" eaLnBrk="0">
                        <a:lnSpc>
                          <a:spcPts val="2695"/>
                        </a:lnSpc>
                      </a:pPr>
                      <a:r>
                        <a:rPr sz="2000" b="1" kern="0" spc="20" dirty="0">
                          <a:solidFill>
                            <a:srgbClr val="1E3063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purpose</a:t>
                      </a:r>
                      <a:endParaRPr sz="2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22225" cap="flat" cmpd="sng" algn="ctr">
                      <a:solidFill>
                        <a:srgbClr val="B4CC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2225" cap="flat" cmpd="sng" algn="ctr">
                      <a:solidFill>
                        <a:srgbClr val="B4CC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2225" cap="flat" cmpd="sng" algn="ctr">
                      <a:solidFill>
                        <a:srgbClr val="B4CC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2225" cap="flat" cmpd="sng" algn="ctr">
                      <a:solidFill>
                        <a:srgbClr val="B4CC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24" name="path 324"/>
          <p:cNvSpPr/>
          <p:nvPr/>
        </p:nvSpPr>
        <p:spPr>
          <a:xfrm>
            <a:off x="6469431" y="4993411"/>
            <a:ext cx="34403" cy="37744"/>
          </a:xfrm>
          <a:custGeom>
            <a:avLst/>
            <a:gdLst/>
            <a:ahLst/>
            <a:cxnLst/>
            <a:rect l="0" t="0" r="0" b="0"/>
            <a:pathLst>
              <a:path w="54" h="59">
                <a:moveTo>
                  <a:pt x="39" y="15"/>
                </a:moveTo>
                <a:cubicBezTo>
                  <a:pt x="32" y="25"/>
                  <a:pt x="24" y="35"/>
                  <a:pt x="15" y="44"/>
                </a:cubicBezTo>
              </a:path>
            </a:pathLst>
          </a:custGeom>
          <a:noFill/>
          <a:ln w="19050" cap="flat">
            <a:solidFill>
              <a:srgbClr val="B4CCE3"/>
            </a:solidFill>
            <a:prstDash val="solid"/>
            <a:miter lim="400000"/>
          </a:ln>
        </p:spPr>
        <p:txBody>
          <a:bodyPr rtlCol="0"/>
          <a:lstStyle/>
          <a:p>
            <a:pPr algn="ctr"/>
            <a:endParaRPr lang="zh-CN" altLang="en-US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6" name="picture 32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619125" y="1990725"/>
            <a:ext cx="5524500" cy="3124200"/>
          </a:xfrm>
          <a:prstGeom prst="rect">
            <a:avLst/>
          </a:prstGeom>
        </p:spPr>
      </p:pic>
      <p:sp>
        <p:nvSpPr>
          <p:cNvPr id="328" name="textbox 328"/>
          <p:cNvSpPr/>
          <p:nvPr/>
        </p:nvSpPr>
        <p:spPr>
          <a:xfrm>
            <a:off x="7482204" y="1430496"/>
            <a:ext cx="3218180" cy="421449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3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ts val="1925"/>
              </a:lnSpc>
            </a:pPr>
            <a:r>
              <a:rPr sz="1400" kern="0" spc="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June</a:t>
            </a:r>
            <a:r>
              <a:rPr sz="1400" kern="0" spc="-2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400" kern="0" spc="4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15,</a:t>
            </a:r>
            <a:r>
              <a:rPr sz="1400" kern="0" spc="-5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400" kern="0" spc="4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2026</a:t>
            </a:r>
            <a:endParaRPr sz="14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2860" algn="l" rtl="0" eaLnBrk="0">
              <a:lnSpc>
                <a:spcPct val="81000"/>
              </a:lnSpc>
              <a:spcBef>
                <a:spcPts val="1550"/>
              </a:spcBef>
            </a:pPr>
            <a:r>
              <a:rPr sz="1400" kern="0" spc="5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Dear</a:t>
            </a:r>
            <a:r>
              <a:rPr sz="1400" kern="0" spc="-5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400" kern="0" spc="5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Sir/Ma'am,</a:t>
            </a:r>
            <a:endParaRPr sz="14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5875" indent="1270" algn="l" rtl="0" eaLnBrk="0">
              <a:lnSpc>
                <a:spcPct val="125000"/>
              </a:lnSpc>
              <a:spcBef>
                <a:spcPts val="1410"/>
              </a:spcBef>
            </a:pPr>
            <a:r>
              <a:rPr sz="1400" kern="0" spc="7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We</a:t>
            </a:r>
            <a:r>
              <a:rPr sz="1400" kern="0" spc="-7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400" kern="0" spc="7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would like</a:t>
            </a:r>
            <a:r>
              <a:rPr sz="1400" kern="0" spc="-7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400" kern="0" spc="7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to inquire</a:t>
            </a:r>
            <a:r>
              <a:rPr sz="1400" kern="0" spc="-4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400" kern="0" spc="7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about</a:t>
            </a:r>
            <a:r>
              <a:rPr sz="1400" kern="0" spc="-6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400" b="1" kern="0" spc="7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group</a:t>
            </a:r>
            <a:r>
              <a:rPr sz="1400" b="1" kern="0" spc="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400" b="1" kern="0" spc="7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accommodation</a:t>
            </a:r>
            <a:r>
              <a:rPr sz="1400" b="1" kern="0" spc="6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rates</a:t>
            </a:r>
            <a:r>
              <a:rPr sz="1400" b="1" kern="0" spc="-8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400" kern="0" spc="6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for</a:t>
            </a:r>
            <a:r>
              <a:rPr sz="1400" kern="0" spc="-5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400" kern="0" spc="6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30</a:t>
            </a:r>
            <a:r>
              <a:rPr sz="1400" kern="0" spc="-5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400" kern="0" spc="6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guests</a:t>
            </a:r>
            <a:r>
              <a:rPr sz="1400" kern="0" spc="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400" kern="0" spc="3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(</a:t>
            </a:r>
            <a:r>
              <a:rPr sz="1400" kern="0" spc="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Aug</a:t>
            </a:r>
            <a:r>
              <a:rPr sz="1400" kern="0" spc="-1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400" kern="0" spc="3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10–12,</a:t>
            </a:r>
            <a:r>
              <a:rPr sz="1400" kern="0" spc="-6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400" kern="0" spc="3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2026).</a:t>
            </a:r>
            <a:endParaRPr sz="14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52070" algn="l" rtl="0" eaLnBrk="0">
              <a:lnSpc>
                <a:spcPts val="1925"/>
              </a:lnSpc>
              <a:spcBef>
                <a:spcPts val="1180"/>
              </a:spcBef>
            </a:pPr>
            <a:r>
              <a:rPr sz="1000" kern="0" spc="60" dirty="0">
                <a:solidFill>
                  <a:srgbClr val="1E2F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·</a:t>
            </a:r>
            <a:r>
              <a:rPr sz="1000" kern="0" spc="0" dirty="0">
                <a:solidFill>
                  <a:srgbClr val="1E2F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     </a:t>
            </a:r>
            <a:r>
              <a:rPr sz="1400" kern="0" spc="6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Room</a:t>
            </a:r>
            <a:r>
              <a:rPr sz="1400" kern="0" spc="-1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400" kern="0" spc="6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availability</a:t>
            </a:r>
            <a:endParaRPr sz="14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52070" algn="l" rtl="0" eaLnBrk="0">
              <a:lnSpc>
                <a:spcPts val="1925"/>
              </a:lnSpc>
              <a:spcBef>
                <a:spcPts val="625"/>
              </a:spcBef>
            </a:pPr>
            <a:r>
              <a:rPr sz="1000" kern="0" spc="70" dirty="0">
                <a:solidFill>
                  <a:srgbClr val="1E2F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·</a:t>
            </a:r>
            <a:r>
              <a:rPr sz="1000" kern="0" spc="70" dirty="0">
                <a:solidFill>
                  <a:srgbClr val="1E2F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    </a:t>
            </a:r>
            <a:r>
              <a:rPr sz="1400" kern="0" spc="7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Conference</a:t>
            </a:r>
            <a:r>
              <a:rPr sz="1400" kern="0" spc="-5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400" kern="0" spc="7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facilities</a:t>
            </a:r>
            <a:endParaRPr sz="14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52070" algn="l" rtl="0" eaLnBrk="0">
              <a:lnSpc>
                <a:spcPts val="2550"/>
              </a:lnSpc>
            </a:pPr>
            <a:r>
              <a:rPr sz="1400" kern="0" spc="6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·</a:t>
            </a:r>
            <a:r>
              <a:rPr sz="1400" kern="0" spc="4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   </a:t>
            </a:r>
            <a:r>
              <a:rPr sz="1400" kern="0" spc="6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Meal package</a:t>
            </a:r>
            <a:r>
              <a:rPr sz="1400" kern="0" spc="-2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400" kern="0" spc="6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options</a:t>
            </a:r>
            <a:endParaRPr sz="14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15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15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16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2860" algn="l" rtl="0" eaLnBrk="0">
              <a:lnSpc>
                <a:spcPct val="84000"/>
              </a:lnSpc>
              <a:spcBef>
                <a:spcPts val="430"/>
              </a:spcBef>
            </a:pPr>
            <a:r>
              <a:rPr sz="1400" kern="0" spc="6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Respectfully,</a:t>
            </a:r>
            <a:endParaRPr sz="14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11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2860" algn="l" rtl="0" eaLnBrk="0">
              <a:lnSpc>
                <a:spcPct val="83000"/>
              </a:lnSpc>
              <a:spcBef>
                <a:spcPts val="425"/>
              </a:spcBef>
            </a:pPr>
            <a:r>
              <a:rPr sz="1400" kern="0" spc="-1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Elle D. Uy</a:t>
            </a:r>
            <a:endParaRPr sz="14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4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18000"/>
              </a:lnSpc>
            </a:pPr>
            <a:endParaRPr sz="3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7145" algn="l" rtl="0" eaLnBrk="0">
              <a:lnSpc>
                <a:spcPct val="84000"/>
              </a:lnSpc>
              <a:spcBef>
                <a:spcPts val="0"/>
              </a:spcBef>
            </a:pPr>
            <a:r>
              <a:rPr sz="1400" kern="0" spc="7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Operations Manager</a:t>
            </a:r>
            <a:endParaRPr sz="14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330" name="textbox 330"/>
          <p:cNvSpPr/>
          <p:nvPr/>
        </p:nvSpPr>
        <p:spPr>
          <a:xfrm>
            <a:off x="618762" y="726341"/>
            <a:ext cx="3920490" cy="38544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96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81000"/>
              </a:lnSpc>
            </a:pPr>
            <a:r>
              <a:rPr sz="2900" b="1" kern="0" spc="0" dirty="0">
                <a:solidFill>
                  <a:srgbClr val="091C5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Sample: Inquiry Letter</a:t>
            </a:r>
            <a:endParaRPr sz="29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2" name="picture 33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0" y="9525"/>
            <a:ext cx="4286250" cy="6429373"/>
          </a:xfrm>
          <a:prstGeom prst="rect">
            <a:avLst/>
          </a:prstGeom>
        </p:spPr>
      </p:pic>
      <p:sp>
        <p:nvSpPr>
          <p:cNvPr id="334" name="textbox 334"/>
          <p:cNvSpPr/>
          <p:nvPr/>
        </p:nvSpPr>
        <p:spPr>
          <a:xfrm>
            <a:off x="4909883" y="800702"/>
            <a:ext cx="5329555" cy="144399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5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81000"/>
              </a:lnSpc>
            </a:pPr>
            <a:r>
              <a:rPr sz="3400" b="1" kern="0" spc="50" dirty="0">
                <a:solidFill>
                  <a:srgbClr val="091C5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Complaint Lette</a:t>
            </a:r>
            <a:r>
              <a:rPr sz="3400" b="1" kern="0" spc="40" dirty="0">
                <a:solidFill>
                  <a:srgbClr val="091C5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rs</a:t>
            </a:r>
            <a:endParaRPr sz="34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63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7000"/>
              </a:lnSpc>
            </a:pPr>
            <a:endParaRPr sz="4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132000"/>
              </a:lnSpc>
              <a:spcBef>
                <a:spcPts val="5"/>
              </a:spcBef>
            </a:pPr>
            <a:r>
              <a:rPr sz="1700" kern="0" spc="4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Express</a:t>
            </a:r>
            <a:r>
              <a:rPr sz="1700" kern="0" spc="-8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4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dissatisfaction about a</a:t>
            </a:r>
            <a:r>
              <a:rPr sz="1700" kern="0" spc="-7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3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service — but always</a:t>
            </a:r>
            <a:r>
              <a:rPr sz="1700" kern="0" spc="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2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remain </a:t>
            </a:r>
            <a:r>
              <a:rPr sz="1700" b="1" kern="0" spc="2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respectful</a:t>
            </a:r>
            <a:r>
              <a:rPr sz="1700" b="1" kern="0" spc="-8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b="1" kern="0" spc="2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and professional</a:t>
            </a:r>
            <a:r>
              <a:rPr sz="1700" kern="0" spc="1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.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336" name="textbox 336"/>
          <p:cNvSpPr/>
          <p:nvPr/>
        </p:nvSpPr>
        <p:spPr>
          <a:xfrm>
            <a:off x="4905375" y="5038725"/>
            <a:ext cx="5905500" cy="686435"/>
          </a:xfrm>
          <a:prstGeom prst="rect">
            <a:avLst/>
          </a:prstGeom>
          <a:solidFill>
            <a:srgbClr val="CEE6FD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151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94310" algn="l" rtl="0" eaLnBrk="0">
              <a:lnSpc>
                <a:spcPct val="75000"/>
              </a:lnSpc>
            </a:pPr>
            <a:r>
              <a:rPr sz="2000" b="1" kern="0" spc="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Poor</a:t>
            </a:r>
            <a:r>
              <a:rPr sz="2000" b="1" kern="0" spc="2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2000" b="1" kern="0" spc="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Service</a:t>
            </a:r>
            <a:endParaRPr sz="20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338" name="textbox 338"/>
          <p:cNvSpPr/>
          <p:nvPr/>
        </p:nvSpPr>
        <p:spPr>
          <a:xfrm>
            <a:off x="4905375" y="2447925"/>
            <a:ext cx="5905500" cy="685800"/>
          </a:xfrm>
          <a:prstGeom prst="rect">
            <a:avLst/>
          </a:prstGeom>
          <a:solidFill>
            <a:srgbClr val="CEE6FD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151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94310" algn="l" rtl="0" eaLnBrk="0">
              <a:lnSpc>
                <a:spcPct val="83000"/>
              </a:lnSpc>
              <a:spcBef>
                <a:spcPts val="5"/>
              </a:spcBef>
            </a:pPr>
            <a:r>
              <a:rPr sz="2000" b="1" kern="0" spc="2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Delayed</a:t>
            </a:r>
            <a:r>
              <a:rPr sz="2000" b="1" kern="0" spc="-4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2000" b="1" kern="0" spc="2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Services</a:t>
            </a:r>
            <a:endParaRPr sz="20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340" name="textbox 340"/>
          <p:cNvSpPr/>
          <p:nvPr/>
        </p:nvSpPr>
        <p:spPr>
          <a:xfrm>
            <a:off x="4905375" y="3305175"/>
            <a:ext cx="5905500" cy="685800"/>
          </a:xfrm>
          <a:prstGeom prst="rect">
            <a:avLst/>
          </a:prstGeom>
          <a:solidFill>
            <a:srgbClr val="CEE6FD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157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93675" algn="l" rtl="0" eaLnBrk="0">
              <a:lnSpc>
                <a:spcPct val="74000"/>
              </a:lnSpc>
              <a:spcBef>
                <a:spcPts val="5"/>
              </a:spcBef>
            </a:pPr>
            <a:r>
              <a:rPr sz="2000" b="1" kern="0" spc="2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Reservation Problems</a:t>
            </a:r>
            <a:endParaRPr sz="20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342" name="textbox 342"/>
          <p:cNvSpPr/>
          <p:nvPr/>
        </p:nvSpPr>
        <p:spPr>
          <a:xfrm>
            <a:off x="4905375" y="4171950"/>
            <a:ext cx="5905500" cy="685800"/>
          </a:xfrm>
          <a:prstGeom prst="rect">
            <a:avLst/>
          </a:prstGeom>
          <a:solidFill>
            <a:srgbClr val="CEE6FD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157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94310" algn="l" rtl="0" eaLnBrk="0">
              <a:lnSpc>
                <a:spcPct val="84000"/>
              </a:lnSpc>
              <a:spcBef>
                <a:spcPts val="0"/>
              </a:spcBef>
            </a:pPr>
            <a:r>
              <a:rPr sz="2000" b="1" kern="0" spc="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Billing</a:t>
            </a:r>
            <a:r>
              <a:rPr sz="2000" b="1" kern="0" spc="8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2000" b="1" kern="0" spc="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Concerns</a:t>
            </a:r>
            <a:endParaRPr sz="20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4" name="picture 34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4333875" y="1847850"/>
            <a:ext cx="6172200" cy="3495675"/>
          </a:xfrm>
          <a:prstGeom prst="rect">
            <a:avLst/>
          </a:prstGeom>
        </p:spPr>
      </p:pic>
      <p:sp>
        <p:nvSpPr>
          <p:cNvPr id="346" name="textbox 346"/>
          <p:cNvSpPr/>
          <p:nvPr/>
        </p:nvSpPr>
        <p:spPr>
          <a:xfrm>
            <a:off x="609600" y="1600200"/>
            <a:ext cx="3314700" cy="1704975"/>
          </a:xfrm>
          <a:prstGeom prst="rect">
            <a:avLst/>
          </a:prstGeom>
          <a:solidFill>
            <a:srgbClr val="FCF2B5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143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9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598805" indent="-204470" algn="l" rtl="0" eaLnBrk="0">
              <a:lnSpc>
                <a:spcPct val="126000"/>
              </a:lnSpc>
              <a:tabLst>
                <a:tab pos="597535" algn="l"/>
              </a:tabLst>
            </a:pPr>
            <a:r>
              <a:rPr sz="16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600" kern="0" spc="5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</a:t>
            </a:r>
            <a:r>
              <a:rPr sz="1600" kern="0" spc="-8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600" kern="0" spc="5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complaint lett</a:t>
            </a:r>
            <a:r>
              <a:rPr sz="1600" kern="0" spc="4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er is NOT</a:t>
            </a:r>
            <a:r>
              <a:rPr sz="16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   </a:t>
            </a:r>
            <a:r>
              <a:rPr sz="1600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 rant — it is a </a:t>
            </a:r>
            <a:r>
              <a:rPr sz="1600" b="1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polite,</a:t>
            </a:r>
            <a:endParaRPr sz="16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604520" indent="-1270" algn="l" rtl="0" eaLnBrk="0">
              <a:lnSpc>
                <a:spcPct val="124000"/>
              </a:lnSpc>
              <a:spcBef>
                <a:spcPts val="205"/>
              </a:spcBef>
            </a:pPr>
            <a:r>
              <a:rPr sz="1600" b="1" kern="0" spc="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professional request</a:t>
            </a:r>
            <a:r>
              <a:rPr sz="1600" b="1" kern="0" spc="-2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600" kern="0" spc="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for</a:t>
            </a:r>
            <a:r>
              <a:rPr sz="16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     </a:t>
            </a:r>
            <a:r>
              <a:rPr sz="1600" kern="0" spc="7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improvement.</a:t>
            </a:r>
            <a:endParaRPr sz="16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pic>
        <p:nvPicPr>
          <p:cNvPr id="348" name="picture 34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797421" y="1860791"/>
            <a:ext cx="207018" cy="181140"/>
          </a:xfrm>
          <a:prstGeom prst="rect">
            <a:avLst/>
          </a:prstGeom>
        </p:spPr>
      </p:pic>
      <p:sp>
        <p:nvSpPr>
          <p:cNvPr id="350" name="textbox 350"/>
          <p:cNvSpPr/>
          <p:nvPr/>
        </p:nvSpPr>
        <p:spPr>
          <a:xfrm>
            <a:off x="858427" y="4167379"/>
            <a:ext cx="3053080" cy="138493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3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36195" algn="l" rtl="0" eaLnBrk="0">
              <a:lnSpc>
                <a:spcPts val="1695"/>
              </a:lnSpc>
            </a:pPr>
            <a:r>
              <a:rPr sz="1300" i="1" kern="0" spc="6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"</a:t>
            </a:r>
            <a:r>
              <a:rPr sz="1300" i="1" kern="0" spc="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I</a:t>
            </a:r>
            <a:r>
              <a:rPr sz="1300" i="1" kern="0" spc="6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300" i="1" kern="0" spc="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would</a:t>
            </a:r>
            <a:r>
              <a:rPr sz="1300" i="1" kern="0" spc="6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300" i="1" kern="0" spc="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like</a:t>
            </a:r>
            <a:r>
              <a:rPr sz="1300" i="1" kern="0" spc="-2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300" i="1" kern="0" spc="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to</a:t>
            </a:r>
            <a:r>
              <a:rPr sz="1300" i="1" kern="0" spc="6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300" i="1" kern="0" spc="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express</a:t>
            </a:r>
            <a:r>
              <a:rPr sz="1300" i="1" kern="0" spc="6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300" i="1" kern="0" spc="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my</a:t>
            </a:r>
            <a:r>
              <a:rPr sz="1300" i="1" kern="0" spc="6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300" i="1" kern="0" spc="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concern</a:t>
            </a:r>
            <a:endParaRPr sz="13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6670" indent="10160" algn="l" rtl="0" eaLnBrk="0">
              <a:lnSpc>
                <a:spcPct val="122000"/>
              </a:lnSpc>
              <a:spcBef>
                <a:spcPts val="280"/>
              </a:spcBef>
            </a:pPr>
            <a:r>
              <a:rPr sz="1300" i="1" kern="0" spc="2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regarding the delay in room</a:t>
            </a:r>
            <a:r>
              <a:rPr sz="1300" i="1" kern="0" spc="12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300" i="1" kern="0" spc="1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preparation</a:t>
            </a:r>
            <a:r>
              <a:rPr sz="1300" i="1" kern="0" spc="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300" i="1" kern="0" spc="2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during my stay. I respect</a:t>
            </a:r>
            <a:r>
              <a:rPr sz="1300" i="1" kern="0" spc="1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fully</a:t>
            </a:r>
            <a:r>
              <a:rPr sz="1300" i="1" kern="0" spc="11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300" i="1" kern="0" spc="1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request</a:t>
            </a:r>
            <a:endParaRPr sz="13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0320" algn="l" rtl="0" eaLnBrk="0">
              <a:lnSpc>
                <a:spcPts val="1695"/>
              </a:lnSpc>
              <a:spcBef>
                <a:spcPts val="290"/>
              </a:spcBef>
            </a:pPr>
            <a:r>
              <a:rPr sz="1300" i="1" kern="0" spc="3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that</a:t>
            </a:r>
            <a:r>
              <a:rPr sz="1300" i="1" kern="0" spc="-5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300" i="1" kern="0" spc="3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this matter be reviewed."</a:t>
            </a:r>
            <a:endParaRPr sz="13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15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10000"/>
              </a:lnSpc>
            </a:pPr>
            <a:endParaRPr sz="3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74000"/>
              </a:lnSpc>
              <a:spcBef>
                <a:spcPts val="5"/>
              </a:spcBef>
            </a:pPr>
            <a:r>
              <a:rPr sz="1300" kern="0" spc="-1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—</a:t>
            </a:r>
            <a:r>
              <a:rPr sz="1300" kern="0" spc="-3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300" kern="0" spc="-1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Anna Cruz</a:t>
            </a:r>
            <a:endParaRPr sz="13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352" name="textbox 352"/>
          <p:cNvSpPr/>
          <p:nvPr/>
        </p:nvSpPr>
        <p:spPr>
          <a:xfrm>
            <a:off x="610220" y="755428"/>
            <a:ext cx="5012690" cy="41846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68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81000"/>
              </a:lnSpc>
            </a:pPr>
            <a:r>
              <a:rPr sz="3200" b="1" kern="0" spc="30" dirty="0">
                <a:solidFill>
                  <a:srgbClr val="091C5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Sample:</a:t>
            </a:r>
            <a:r>
              <a:rPr sz="3200" b="1" kern="0" spc="-150" dirty="0">
                <a:solidFill>
                  <a:srgbClr val="091C5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3200" b="1" kern="0" spc="30" dirty="0">
                <a:solidFill>
                  <a:srgbClr val="091C5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Complain</a:t>
            </a:r>
            <a:r>
              <a:rPr sz="3200" b="1" kern="0" spc="20" dirty="0">
                <a:solidFill>
                  <a:srgbClr val="091C5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 Letter</a:t>
            </a:r>
            <a:endParaRPr sz="32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354" name="textbox 354"/>
          <p:cNvSpPr/>
          <p:nvPr/>
        </p:nvSpPr>
        <p:spPr>
          <a:xfrm>
            <a:off x="601768" y="3481579"/>
            <a:ext cx="2990215" cy="48006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3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6510" algn="l" rtl="0" eaLnBrk="0">
              <a:lnSpc>
                <a:spcPts val="1695"/>
              </a:lnSpc>
            </a:pPr>
            <a:r>
              <a:rPr sz="1300" b="1" kern="0" spc="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Date</a:t>
            </a:r>
            <a:r>
              <a:rPr sz="1300" b="1" kern="0" spc="2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:</a:t>
            </a:r>
            <a:r>
              <a:rPr sz="1300" b="1" kern="0" spc="-8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300" kern="0" spc="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June</a:t>
            </a:r>
            <a:r>
              <a:rPr sz="1300" kern="0" spc="-7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300" kern="0" spc="2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20,</a:t>
            </a:r>
            <a:r>
              <a:rPr sz="1300" kern="0" spc="-6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300" kern="0" spc="2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2026</a:t>
            </a:r>
            <a:endParaRPr sz="13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8000"/>
              </a:lnSpc>
            </a:pPr>
            <a:endParaRPr sz="5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79000"/>
              </a:lnSpc>
              <a:spcBef>
                <a:spcPts val="0"/>
              </a:spcBef>
            </a:pPr>
            <a:r>
              <a:rPr sz="1300" b="1" kern="0" spc="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To</a:t>
            </a:r>
            <a:r>
              <a:rPr sz="1300" b="1" kern="0" spc="6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: </a:t>
            </a:r>
            <a:r>
              <a:rPr sz="1300" kern="0" spc="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Customer</a:t>
            </a:r>
            <a:r>
              <a:rPr sz="1300" kern="0" spc="-1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300" kern="0" spc="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Service</a:t>
            </a:r>
            <a:r>
              <a:rPr sz="1300" kern="0" spc="6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300" kern="0" spc="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Dept</a:t>
            </a:r>
            <a:r>
              <a:rPr sz="1300" kern="0" spc="6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.,</a:t>
            </a:r>
            <a:r>
              <a:rPr sz="1300" kern="0" spc="-6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300" kern="0" spc="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ABC</a:t>
            </a:r>
            <a:r>
              <a:rPr sz="1300" kern="0" spc="6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300" kern="0" spc="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Hotel</a:t>
            </a:r>
            <a:endParaRPr sz="13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pic>
        <p:nvPicPr>
          <p:cNvPr id="356" name="picture 35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600000">
            <a:off x="609600" y="4162426"/>
            <a:ext cx="19050" cy="1428750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" name="picture 35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0" y="9525"/>
            <a:ext cx="4286250" cy="6429373"/>
          </a:xfrm>
          <a:prstGeom prst="rect">
            <a:avLst/>
          </a:prstGeom>
        </p:spPr>
      </p:pic>
      <p:sp>
        <p:nvSpPr>
          <p:cNvPr id="360" name="textbox 360"/>
          <p:cNvSpPr/>
          <p:nvPr/>
        </p:nvSpPr>
        <p:spPr>
          <a:xfrm>
            <a:off x="4900803" y="1026329"/>
            <a:ext cx="5784215" cy="451421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93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41275" algn="l" rtl="0" eaLnBrk="0">
              <a:lnSpc>
                <a:spcPct val="78000"/>
              </a:lnSpc>
            </a:pPr>
            <a:r>
              <a:rPr sz="4800" b="1" kern="0" spc="-60" dirty="0">
                <a:solidFill>
                  <a:srgbClr val="091C5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Response Lett</a:t>
            </a:r>
            <a:r>
              <a:rPr sz="4800" b="1" kern="0" spc="-70" dirty="0">
                <a:solidFill>
                  <a:srgbClr val="091C5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ers</a:t>
            </a:r>
            <a:endParaRPr sz="48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82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r" rtl="0" eaLnBrk="0">
              <a:lnSpc>
                <a:spcPts val="2265"/>
              </a:lnSpc>
              <a:spcBef>
                <a:spcPts val="510"/>
              </a:spcBef>
            </a:pPr>
            <a:r>
              <a:rPr sz="1700" kern="0" spc="5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 professional reply</a:t>
            </a:r>
            <a:r>
              <a:rPr sz="1700" kern="0" spc="-10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5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to</a:t>
            </a:r>
            <a:r>
              <a:rPr sz="1700" kern="0" spc="-7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5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complaints, inquiries,</a:t>
            </a:r>
            <a:r>
              <a:rPr sz="1700" kern="0" spc="-7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5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or requests.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38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337185" algn="l" rtl="0" eaLnBrk="0">
              <a:lnSpc>
                <a:spcPct val="83000"/>
              </a:lnSpc>
              <a:spcBef>
                <a:spcPts val="610"/>
              </a:spcBef>
              <a:tabLst>
                <a:tab pos="588645" algn="l"/>
              </a:tabLst>
            </a:pPr>
            <a:r>
              <a:rPr sz="2000" b="1" kern="0" spc="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2000" b="1" kern="0" spc="5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Acknowled</a:t>
            </a:r>
            <a:r>
              <a:rPr sz="2000" b="1" kern="0" spc="4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ge</a:t>
            </a:r>
            <a:endParaRPr sz="2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597535" algn="l" rtl="0" eaLnBrk="0">
              <a:lnSpc>
                <a:spcPts val="2265"/>
              </a:lnSpc>
              <a:spcBef>
                <a:spcPts val="1275"/>
              </a:spcBef>
            </a:pPr>
            <a:r>
              <a:rPr sz="1700" kern="0" spc="5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Recognize</a:t>
            </a:r>
            <a:r>
              <a:rPr sz="1700" kern="0" spc="-11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5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the</a:t>
            </a:r>
            <a:r>
              <a:rPr sz="1700" kern="0" spc="-8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5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concern raised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21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21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337185" algn="l" rtl="0" eaLnBrk="0">
              <a:lnSpc>
                <a:spcPct val="84000"/>
              </a:lnSpc>
              <a:spcBef>
                <a:spcPts val="610"/>
              </a:spcBef>
              <a:tabLst>
                <a:tab pos="588645" algn="l"/>
              </a:tabLst>
            </a:pPr>
            <a:r>
              <a:rPr sz="2000" b="1" kern="0" spc="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2000" b="1" kern="0" spc="3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Apologize</a:t>
            </a:r>
            <a:endParaRPr sz="2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591185" algn="l" rtl="0" eaLnBrk="0">
              <a:lnSpc>
                <a:spcPts val="2265"/>
              </a:lnSpc>
              <a:spcBef>
                <a:spcPts val="1280"/>
              </a:spcBef>
            </a:pPr>
            <a:r>
              <a:rPr sz="1700" kern="0" spc="6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When</a:t>
            </a:r>
            <a:r>
              <a:rPr sz="1700" kern="0" spc="-2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6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appropriate,</a:t>
            </a:r>
            <a:r>
              <a:rPr sz="1700" kern="0" spc="-8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6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say</a:t>
            </a:r>
            <a:r>
              <a:rPr sz="1700" kern="0" spc="-7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6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sorry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20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20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337185" algn="l" rtl="0" eaLnBrk="0">
              <a:lnSpc>
                <a:spcPct val="73000"/>
              </a:lnSpc>
              <a:spcBef>
                <a:spcPts val="605"/>
              </a:spcBef>
              <a:tabLst>
                <a:tab pos="596900" algn="l"/>
              </a:tabLst>
            </a:pPr>
            <a:r>
              <a:rPr sz="2000" b="1" kern="0" spc="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2000" b="1" kern="0" spc="-2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Resolve</a:t>
            </a:r>
            <a:endParaRPr sz="2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4000"/>
              </a:lnSpc>
            </a:pPr>
            <a:endParaRPr sz="12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597535" algn="l" rtl="0" eaLnBrk="0">
              <a:lnSpc>
                <a:spcPts val="2265"/>
              </a:lnSpc>
              <a:spcBef>
                <a:spcPts val="0"/>
              </a:spcBef>
            </a:pPr>
            <a:r>
              <a:rPr sz="1700" kern="0" spc="6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Explain</a:t>
            </a:r>
            <a:r>
              <a:rPr sz="1700" kern="0" spc="-4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6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the</a:t>
            </a:r>
            <a:r>
              <a:rPr sz="1700" kern="0" spc="-8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6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solution</a:t>
            </a:r>
            <a:r>
              <a:rPr sz="1700" kern="0" spc="-7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6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clearly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pic>
        <p:nvPicPr>
          <p:cNvPr id="362" name="picture 36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4972050" y="4810115"/>
            <a:ext cx="266443" cy="229073"/>
          </a:xfrm>
          <a:prstGeom prst="rect">
            <a:avLst/>
          </a:prstGeom>
        </p:spPr>
      </p:pic>
      <p:pic>
        <p:nvPicPr>
          <p:cNvPr id="364" name="picture 36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600000">
            <a:off x="4972050" y="3667115"/>
            <a:ext cx="266443" cy="229073"/>
          </a:xfrm>
          <a:prstGeom prst="rect">
            <a:avLst/>
          </a:prstGeom>
        </p:spPr>
      </p:pic>
      <p:pic>
        <p:nvPicPr>
          <p:cNvPr id="366" name="picture 36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1600000">
            <a:off x="4972050" y="2524115"/>
            <a:ext cx="266443" cy="229073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" name="picture 36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619125" y="1990725"/>
            <a:ext cx="5524500" cy="3124200"/>
          </a:xfrm>
          <a:prstGeom prst="rect">
            <a:avLst/>
          </a:prstGeom>
        </p:spPr>
      </p:pic>
      <p:sp>
        <p:nvSpPr>
          <p:cNvPr id="370" name="textbox 370"/>
          <p:cNvSpPr/>
          <p:nvPr/>
        </p:nvSpPr>
        <p:spPr>
          <a:xfrm>
            <a:off x="7720074" y="2259171"/>
            <a:ext cx="3107690" cy="139065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3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38100" algn="l" rtl="0" eaLnBrk="0">
              <a:lnSpc>
                <a:spcPts val="1925"/>
              </a:lnSpc>
            </a:pPr>
            <a:r>
              <a:rPr sz="1500" i="1" kern="0" spc="9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"</a:t>
            </a:r>
            <a:r>
              <a:rPr sz="1500" i="1" kern="0" spc="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We</a:t>
            </a:r>
            <a:r>
              <a:rPr sz="1500" i="1" kern="0" spc="9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500" i="1" kern="0" spc="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sincerely</a:t>
            </a:r>
            <a:r>
              <a:rPr sz="1500" i="1" kern="0" spc="9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500" i="1" kern="0" spc="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apologize</a:t>
            </a:r>
            <a:r>
              <a:rPr sz="1500" i="1" kern="0" spc="9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500" i="1" kern="0" spc="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for</a:t>
            </a:r>
            <a:r>
              <a:rPr sz="1500" i="1" kern="0" spc="-5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500" i="1" kern="0" spc="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the</a:t>
            </a:r>
            <a:endParaRPr sz="15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5400" algn="l" rtl="0" eaLnBrk="0">
              <a:lnSpc>
                <a:spcPts val="1925"/>
              </a:lnSpc>
              <a:spcBef>
                <a:spcPts val="250"/>
              </a:spcBef>
            </a:pPr>
            <a:r>
              <a:rPr sz="1500" i="1" kern="0" spc="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delay</a:t>
            </a:r>
            <a:r>
              <a:rPr sz="1500" i="1" kern="0" spc="6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500" i="1" kern="0" spc="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during</a:t>
            </a:r>
            <a:r>
              <a:rPr sz="1500" i="1" kern="0" spc="6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500" i="1" kern="0" spc="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your</a:t>
            </a:r>
            <a:r>
              <a:rPr sz="1500" i="1" kern="0" spc="6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500" i="1" kern="0" spc="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check</a:t>
            </a:r>
            <a:r>
              <a:rPr sz="1500" i="1" kern="0" spc="6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-</a:t>
            </a:r>
            <a:r>
              <a:rPr sz="1500" i="1" kern="0" spc="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in</a:t>
            </a:r>
            <a:r>
              <a:rPr sz="1500" i="1" kern="0" spc="6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. </a:t>
            </a:r>
            <a:r>
              <a:rPr sz="1500" i="1" kern="0" spc="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The</a:t>
            </a:r>
            <a:endParaRPr sz="15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indent="22225" algn="l" rtl="0" eaLnBrk="0">
              <a:lnSpc>
                <a:spcPct val="118000"/>
              </a:lnSpc>
              <a:spcBef>
                <a:spcPts val="275"/>
              </a:spcBef>
            </a:pPr>
            <a:r>
              <a:rPr sz="1500" i="1" kern="0" spc="2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matter has been discussed w</a:t>
            </a:r>
            <a:r>
              <a:rPr sz="1500" i="1" kern="0" spc="1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ith</a:t>
            </a:r>
            <a:r>
              <a:rPr sz="1500" i="1" kern="0" spc="-9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500" i="1" kern="0" spc="1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the</a:t>
            </a:r>
            <a:r>
              <a:rPr sz="1500" i="1" kern="0" spc="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500" i="1" kern="0" spc="3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concerned department.</a:t>
            </a:r>
            <a:r>
              <a:rPr sz="1500" i="1" kern="0" spc="2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We value</a:t>
            </a:r>
            <a:r>
              <a:rPr sz="1500" i="1" kern="0" spc="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 </a:t>
            </a:r>
            <a:r>
              <a:rPr sz="1500" i="1" kern="0" spc="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your</a:t>
            </a:r>
            <a:r>
              <a:rPr sz="1500" i="1" kern="0" spc="10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500" i="1" kern="0" spc="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feedback</a:t>
            </a:r>
            <a:r>
              <a:rPr sz="1500" i="1" kern="0" spc="10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."</a:t>
            </a:r>
            <a:endParaRPr sz="15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372" name="textbox 372"/>
          <p:cNvSpPr/>
          <p:nvPr/>
        </p:nvSpPr>
        <p:spPr>
          <a:xfrm>
            <a:off x="7496175" y="4495800"/>
            <a:ext cx="3324225" cy="1191260"/>
          </a:xfrm>
          <a:prstGeom prst="rect">
            <a:avLst/>
          </a:prstGeom>
          <a:solidFill>
            <a:srgbClr val="B6FCB8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116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6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545465" indent="-191135" algn="l" rtl="0" eaLnBrk="0">
              <a:lnSpc>
                <a:spcPct val="123000"/>
              </a:lnSpc>
              <a:tabLst>
                <a:tab pos="537845" algn="l"/>
              </a:tabLst>
            </a:pPr>
            <a:r>
              <a:rPr sz="14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400" kern="0" spc="6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Always</a:t>
            </a:r>
            <a:r>
              <a:rPr sz="1400" kern="0" spc="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400" kern="0" spc="6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end</a:t>
            </a:r>
            <a:r>
              <a:rPr sz="1400" kern="0" spc="-5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400" kern="0" spc="6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on</a:t>
            </a:r>
            <a:r>
              <a:rPr sz="1400" kern="0" spc="-4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400" kern="0" spc="6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 positive note</a:t>
            </a:r>
            <a:r>
              <a:rPr sz="14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 </a:t>
            </a:r>
            <a:r>
              <a:rPr sz="1400" kern="0" spc="9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—</a:t>
            </a:r>
            <a:r>
              <a:rPr sz="1400" kern="0" spc="-8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400" kern="0" spc="9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thank</a:t>
            </a:r>
            <a:r>
              <a:rPr sz="1400" kern="0" spc="-7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400" kern="0" spc="9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the</a:t>
            </a:r>
            <a:r>
              <a:rPr sz="1400" kern="0" spc="-5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400" kern="0" spc="9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guest</a:t>
            </a:r>
            <a:r>
              <a:rPr sz="1400" kern="0" spc="-7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400" kern="0" spc="9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f</a:t>
            </a:r>
            <a:r>
              <a:rPr sz="1400" kern="0" spc="8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or</a:t>
            </a:r>
            <a:r>
              <a:rPr sz="1400" kern="0" spc="-8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400" kern="0" spc="8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their</a:t>
            </a:r>
            <a:endParaRPr sz="14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544195" algn="l" rtl="0" eaLnBrk="0">
              <a:lnSpc>
                <a:spcPts val="1925"/>
              </a:lnSpc>
              <a:spcBef>
                <a:spcPts val="205"/>
              </a:spcBef>
            </a:pPr>
            <a:r>
              <a:rPr sz="1400" kern="0" spc="8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understanding.</a:t>
            </a:r>
            <a:endParaRPr sz="14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pic>
        <p:nvPicPr>
          <p:cNvPr id="374" name="picture 37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7662570" y="4695825"/>
            <a:ext cx="188265" cy="188264"/>
          </a:xfrm>
          <a:prstGeom prst="rect">
            <a:avLst/>
          </a:prstGeom>
        </p:spPr>
      </p:pic>
      <p:sp>
        <p:nvSpPr>
          <p:cNvPr id="376" name="textbox 376"/>
          <p:cNvSpPr/>
          <p:nvPr/>
        </p:nvSpPr>
        <p:spPr>
          <a:xfrm>
            <a:off x="618762" y="679469"/>
            <a:ext cx="4427220" cy="38163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72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81000"/>
              </a:lnSpc>
            </a:pPr>
            <a:r>
              <a:rPr sz="2900" b="1" kern="0" spc="-10" dirty="0">
                <a:solidFill>
                  <a:srgbClr val="091C5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Sample: Response Letter</a:t>
            </a:r>
            <a:endParaRPr sz="29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378" name="textbox 378"/>
          <p:cNvSpPr/>
          <p:nvPr/>
        </p:nvSpPr>
        <p:spPr>
          <a:xfrm>
            <a:off x="7512170" y="3838808"/>
            <a:ext cx="2826385" cy="48768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26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indent="10160" algn="l" rtl="0" eaLnBrk="0">
              <a:lnSpc>
                <a:spcPct val="103000"/>
              </a:lnSpc>
            </a:pPr>
            <a:r>
              <a:rPr sz="1500" i="1" kern="0" spc="-1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Respectfully,</a:t>
            </a:r>
            <a:r>
              <a:rPr sz="1500" i="1" kern="0" spc="18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500" i="1" kern="0" spc="-1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Maria</a:t>
            </a:r>
            <a:r>
              <a:rPr sz="1500" i="1" kern="0" spc="-2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Cruz — Front</a:t>
            </a:r>
            <a:r>
              <a:rPr sz="1500" i="1" kern="0" spc="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500" i="1" kern="0" spc="2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Office Mana</a:t>
            </a:r>
            <a:r>
              <a:rPr sz="1500" i="1" kern="0" spc="1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ger</a:t>
            </a:r>
            <a:endParaRPr sz="15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380" name="rect 380"/>
          <p:cNvSpPr/>
          <p:nvPr/>
        </p:nvSpPr>
        <p:spPr>
          <a:xfrm>
            <a:off x="7496175" y="1419225"/>
            <a:ext cx="981075" cy="266700"/>
          </a:xfrm>
          <a:prstGeom prst="rect">
            <a:avLst/>
          </a:prstGeom>
          <a:solidFill>
            <a:srgbClr val="CEE6FD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382" name="textbox 382"/>
          <p:cNvSpPr/>
          <p:nvPr/>
        </p:nvSpPr>
        <p:spPr>
          <a:xfrm>
            <a:off x="7483475" y="1459170"/>
            <a:ext cx="1385570" cy="62420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3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ts val="1235"/>
              </a:lnSpc>
              <a:tabLst>
                <a:tab pos="100330" algn="l"/>
              </a:tabLst>
            </a:pPr>
            <a:r>
              <a:rPr sz="900" kern="0" spc="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900" kern="0" spc="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JUNE </a:t>
            </a:r>
            <a:r>
              <a:rPr sz="900" kern="0" spc="2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22,</a:t>
            </a:r>
            <a:r>
              <a:rPr sz="900" kern="0" spc="-4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900" kern="0" spc="2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2026   </a:t>
            </a:r>
            <a:endParaRPr sz="9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35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26000"/>
              </a:lnSpc>
            </a:pPr>
            <a:endParaRPr sz="3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r" rtl="0" eaLnBrk="0">
              <a:lnSpc>
                <a:spcPct val="78000"/>
              </a:lnSpc>
              <a:spcBef>
                <a:spcPts val="0"/>
              </a:spcBef>
            </a:pPr>
            <a:r>
              <a:rPr sz="1500" i="1" kern="0" spc="-6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Dear Ms.</a:t>
            </a:r>
            <a:r>
              <a:rPr sz="1500" i="1" kern="0" spc="12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500" i="1" kern="0" spc="-6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Rey</a:t>
            </a:r>
            <a:r>
              <a:rPr sz="1500" i="1" kern="0" spc="-7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es,</a:t>
            </a:r>
            <a:endParaRPr sz="15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pic>
        <p:nvPicPr>
          <p:cNvPr id="384" name="picture 38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600000">
            <a:off x="7496175" y="2257425"/>
            <a:ext cx="19050" cy="1390650"/>
          </a:xfrm>
          <a:prstGeom prst="rect">
            <a:avLst/>
          </a:prstGeo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6" name="picture 38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0" y="9525"/>
            <a:ext cx="4286250" cy="6429373"/>
          </a:xfrm>
          <a:prstGeom prst="rect">
            <a:avLst/>
          </a:prstGeom>
        </p:spPr>
      </p:pic>
      <p:graphicFrame>
        <p:nvGraphicFramePr>
          <p:cNvPr id="388" name="table 388"/>
          <p:cNvGraphicFramePr>
            <a:graphicFrameLocks noGrp="1"/>
          </p:cNvGraphicFramePr>
          <p:nvPr/>
        </p:nvGraphicFramePr>
        <p:xfrm>
          <a:off x="4905375" y="2324100"/>
          <a:ext cx="5905500" cy="2990850"/>
        </p:xfrm>
        <a:graphic>
          <a:graphicData uri="http://schemas.openxmlformats.org/drawingml/2006/table">
            <a:tbl>
              <a:tblPr/>
              <a:tblGrid>
                <a:gridCol w="5905500"/>
              </a:tblGrid>
              <a:tr h="1000125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20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8000"/>
                        </a:lnSpc>
                      </a:pPr>
                      <a:endParaRPr sz="1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16510" algn="l" rtl="0" eaLnBrk="0">
                        <a:lnSpc>
                          <a:spcPct val="83000"/>
                        </a:lnSpc>
                      </a:pPr>
                      <a:r>
                        <a:rPr sz="1900" b="1" kern="0" spc="30" dirty="0">
                          <a:solidFill>
                            <a:srgbClr val="1E3063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Introduce</a:t>
                      </a:r>
                      <a:r>
                        <a:rPr sz="1900" b="1" kern="0" spc="-140" dirty="0">
                          <a:solidFill>
                            <a:srgbClr val="1E3063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900" b="1" kern="0" spc="30" dirty="0">
                          <a:solidFill>
                            <a:srgbClr val="1E3063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y</a:t>
                      </a:r>
                      <a:r>
                        <a:rPr sz="1900" b="1" kern="0" spc="20" dirty="0">
                          <a:solidFill>
                            <a:srgbClr val="1E3063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ourself</a:t>
                      </a:r>
                      <a:endParaRPr sz="19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61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9000"/>
                        </a:lnSpc>
                      </a:pPr>
                      <a:endParaRPr sz="3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8890" algn="l" rtl="0" eaLnBrk="0">
                        <a:lnSpc>
                          <a:spcPts val="1700"/>
                        </a:lnSpc>
                        <a:spcBef>
                          <a:spcPts val="0"/>
                        </a:spcBef>
                      </a:pPr>
                      <a:r>
                        <a:rPr sz="1300" kern="0" spc="30" dirty="0">
                          <a:solidFill>
                            <a:srgbClr val="1E3063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02</a:t>
                      </a:r>
                      <a:endParaRPr sz="13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84C1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4C1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90600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05000"/>
                        </a:lnSpc>
                      </a:pPr>
                      <a:endParaRPr sz="7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6000"/>
                        </a:lnSpc>
                      </a:pPr>
                      <a:endParaRPr sz="1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8255" algn="l" rtl="0" eaLnBrk="0">
                        <a:lnSpc>
                          <a:spcPts val="2620"/>
                        </a:lnSpc>
                      </a:pPr>
                      <a:r>
                        <a:rPr sz="1900" b="1" kern="0" spc="40" dirty="0">
                          <a:solidFill>
                            <a:srgbClr val="1E3063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State</a:t>
                      </a:r>
                      <a:r>
                        <a:rPr sz="1900" b="1" kern="0" spc="-120" dirty="0">
                          <a:solidFill>
                            <a:srgbClr val="1E3063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900" b="1" kern="0" spc="40" dirty="0">
                          <a:solidFill>
                            <a:srgbClr val="1E3063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the pos</a:t>
                      </a:r>
                      <a:r>
                        <a:rPr sz="1900" b="1" kern="0" spc="30" dirty="0">
                          <a:solidFill>
                            <a:srgbClr val="1E3063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ition</a:t>
                      </a:r>
                      <a:endParaRPr sz="19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41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8000"/>
                        </a:lnSpc>
                      </a:pPr>
                      <a:endParaRPr sz="3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8890" algn="l" rtl="0" eaLnBrk="0">
                        <a:lnSpc>
                          <a:spcPts val="1700"/>
                        </a:lnSpc>
                        <a:spcBef>
                          <a:spcPts val="5"/>
                        </a:spcBef>
                      </a:pPr>
                      <a:r>
                        <a:rPr sz="1300" kern="0" spc="50" dirty="0">
                          <a:solidFill>
                            <a:srgbClr val="1E3063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03</a:t>
                      </a:r>
                      <a:endParaRPr sz="13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84C1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4C1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00125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13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7000"/>
                        </a:lnSpc>
                      </a:pPr>
                      <a:endParaRPr sz="1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16510" algn="l" rtl="0" eaLnBrk="0">
                        <a:lnSpc>
                          <a:spcPct val="84000"/>
                        </a:lnSpc>
                      </a:pPr>
                      <a:r>
                        <a:rPr sz="1900" b="1" kern="0" spc="30" dirty="0">
                          <a:solidFill>
                            <a:srgbClr val="1E3063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Highlight</a:t>
                      </a:r>
                      <a:r>
                        <a:rPr sz="1900" b="1" kern="0" spc="-140" dirty="0">
                          <a:solidFill>
                            <a:srgbClr val="1E3063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900" b="1" kern="0" spc="30" dirty="0">
                          <a:solidFill>
                            <a:srgbClr val="1E3063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yo</a:t>
                      </a:r>
                      <a:r>
                        <a:rPr sz="1900" b="1" kern="0" spc="20" dirty="0">
                          <a:solidFill>
                            <a:srgbClr val="1E3063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ur</a:t>
                      </a:r>
                      <a:r>
                        <a:rPr sz="1900" b="1" kern="0" spc="-90" dirty="0">
                          <a:solidFill>
                            <a:srgbClr val="1E3063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900" b="1" kern="0" spc="20" dirty="0">
                          <a:solidFill>
                            <a:srgbClr val="1E3063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qualifications</a:t>
                      </a:r>
                      <a:endParaRPr sz="19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60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9000"/>
                        </a:lnSpc>
                      </a:pPr>
                      <a:endParaRPr sz="3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8890" algn="l" rtl="0" eaLnBrk="0">
                        <a:lnSpc>
                          <a:spcPts val="1700"/>
                        </a:lnSpc>
                        <a:spcBef>
                          <a:spcPts val="0"/>
                        </a:spcBef>
                      </a:pPr>
                      <a:r>
                        <a:rPr sz="1300" kern="0" spc="60" dirty="0">
                          <a:solidFill>
                            <a:srgbClr val="1E3063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04</a:t>
                      </a:r>
                      <a:endParaRPr sz="13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84C1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4C1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90" name="textbox 390"/>
          <p:cNvSpPr/>
          <p:nvPr/>
        </p:nvSpPr>
        <p:spPr>
          <a:xfrm>
            <a:off x="4897924" y="707754"/>
            <a:ext cx="5241290" cy="157416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96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r" rtl="0" eaLnBrk="0">
              <a:lnSpc>
                <a:spcPct val="80000"/>
              </a:lnSpc>
            </a:pPr>
            <a:r>
              <a:rPr sz="4500" b="1" kern="0" spc="0" dirty="0">
                <a:solidFill>
                  <a:srgbClr val="091C5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Application</a:t>
            </a:r>
            <a:r>
              <a:rPr sz="4500" b="1" kern="0" spc="180" dirty="0">
                <a:solidFill>
                  <a:srgbClr val="091C5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4500" b="1" kern="0" spc="0" dirty="0">
                <a:solidFill>
                  <a:srgbClr val="091C5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Letters</a:t>
            </a:r>
            <a:endParaRPr sz="45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52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ts val="2215"/>
              </a:lnSpc>
              <a:spcBef>
                <a:spcPts val="485"/>
              </a:spcBef>
            </a:pPr>
            <a:r>
              <a:rPr sz="1600" kern="0" spc="5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Your</a:t>
            </a:r>
            <a:r>
              <a:rPr sz="1600" kern="0" spc="-10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600" b="1" kern="0" spc="5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first impression</a:t>
            </a:r>
            <a:r>
              <a:rPr sz="1600" b="1" kern="0" spc="-6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600" kern="0" spc="5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as</a:t>
            </a:r>
            <a:r>
              <a:rPr sz="1600" kern="0" spc="-5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600" kern="0" spc="5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</a:t>
            </a:r>
            <a:r>
              <a:rPr sz="1600" kern="0" spc="-18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600" kern="0" spc="5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job</a:t>
            </a:r>
            <a:r>
              <a:rPr sz="1600" kern="0" spc="-7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600" kern="0" spc="4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or internship</a:t>
            </a:r>
            <a:r>
              <a:rPr sz="1600" kern="0" spc="-5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600" kern="0" spc="4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applicant.</a:t>
            </a:r>
            <a:endParaRPr sz="16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6510" algn="l" rtl="0" eaLnBrk="0">
              <a:lnSpc>
                <a:spcPts val="3335"/>
              </a:lnSpc>
            </a:pPr>
            <a:r>
              <a:rPr sz="1300" kern="0" spc="3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01</a:t>
            </a:r>
            <a:endParaRPr sz="13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392" name="textbox 392"/>
          <p:cNvSpPr/>
          <p:nvPr/>
        </p:nvSpPr>
        <p:spPr>
          <a:xfrm>
            <a:off x="4903059" y="5405703"/>
            <a:ext cx="2406650" cy="35877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3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ts val="2620"/>
              </a:lnSpc>
            </a:pPr>
            <a:r>
              <a:rPr sz="1900" b="1" kern="0" spc="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Close</a:t>
            </a:r>
            <a:r>
              <a:rPr sz="1900" b="1" kern="0" spc="8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900" b="1" kern="0" spc="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professionally</a:t>
            </a:r>
            <a:endParaRPr sz="19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4" name="picture 39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4333875" y="1924050"/>
            <a:ext cx="5838825" cy="3305175"/>
          </a:xfrm>
          <a:prstGeom prst="rect">
            <a:avLst/>
          </a:prstGeom>
        </p:spPr>
      </p:pic>
      <p:sp>
        <p:nvSpPr>
          <p:cNvPr id="396" name="textbox 396"/>
          <p:cNvSpPr/>
          <p:nvPr/>
        </p:nvSpPr>
        <p:spPr>
          <a:xfrm>
            <a:off x="858273" y="2839983"/>
            <a:ext cx="2895600" cy="154559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73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32385" algn="l" rtl="0" eaLnBrk="0">
              <a:lnSpc>
                <a:spcPct val="125000"/>
              </a:lnSpc>
            </a:pPr>
            <a:r>
              <a:rPr sz="1200" i="1" kern="0" spc="4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"I</a:t>
            </a:r>
            <a:r>
              <a:rPr sz="1200" i="1" kern="0" spc="-5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200" i="1" kern="0" spc="4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am writing to express my interest</a:t>
            </a:r>
            <a:r>
              <a:rPr sz="1200" i="1" kern="0" spc="3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in a</a:t>
            </a:r>
            <a:r>
              <a:rPr sz="1200" i="1" kern="0" spc="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200" b="1" i="1" kern="0" spc="2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Hospitality</a:t>
            </a:r>
            <a:r>
              <a:rPr sz="1200" b="1" i="1" kern="0" spc="12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200" b="1" i="1" kern="0" spc="2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Internship</a:t>
            </a:r>
            <a:r>
              <a:rPr sz="1200" b="1" i="1" kern="0" spc="13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200" i="1" kern="0" spc="2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position. My</a:t>
            </a:r>
            <a:endParaRPr sz="12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37465" algn="l" rtl="0" eaLnBrk="0">
              <a:lnSpc>
                <a:spcPts val="1630"/>
              </a:lnSpc>
              <a:spcBef>
                <a:spcPts val="235"/>
              </a:spcBef>
            </a:pPr>
            <a:r>
              <a:rPr sz="1200" i="1" kern="0" spc="5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communication skills and</a:t>
            </a:r>
            <a:endParaRPr sz="12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30480" indent="12700" algn="l" rtl="0" eaLnBrk="0">
              <a:lnSpc>
                <a:spcPct val="127000"/>
              </a:lnSpc>
              <a:spcBef>
                <a:spcPts val="205"/>
              </a:spcBef>
            </a:pPr>
            <a:r>
              <a:rPr sz="1200" i="1" kern="0" spc="4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professionalism will allow me t</a:t>
            </a:r>
            <a:r>
              <a:rPr sz="1200" i="1" kern="0" spc="3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o</a:t>
            </a:r>
            <a:r>
              <a:rPr sz="1200" i="1" kern="0" spc="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           </a:t>
            </a:r>
            <a:r>
              <a:rPr sz="1200" i="1" kern="0" spc="5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contribute positively."</a:t>
            </a:r>
            <a:endParaRPr sz="12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0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2000"/>
              </a:lnSpc>
            </a:pPr>
            <a:endParaRPr sz="3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75000"/>
              </a:lnSpc>
              <a:spcBef>
                <a:spcPts val="0"/>
              </a:spcBef>
            </a:pPr>
            <a:r>
              <a:rPr sz="1200" kern="0" spc="5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—</a:t>
            </a:r>
            <a:r>
              <a:rPr sz="1200" kern="0" spc="-5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200" kern="0" spc="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Juan</a:t>
            </a:r>
            <a:r>
              <a:rPr sz="1200" kern="0" spc="5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200" kern="0" spc="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Dela</a:t>
            </a:r>
            <a:r>
              <a:rPr sz="1200" kern="0" spc="5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200" kern="0" spc="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Cruz</a:t>
            </a:r>
            <a:endParaRPr sz="12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398" name="textbox 398"/>
          <p:cNvSpPr/>
          <p:nvPr/>
        </p:nvSpPr>
        <p:spPr>
          <a:xfrm>
            <a:off x="619125" y="4581525"/>
            <a:ext cx="3314700" cy="876935"/>
          </a:xfrm>
          <a:prstGeom prst="rect">
            <a:avLst/>
          </a:prstGeom>
          <a:solidFill>
            <a:srgbClr val="B5DAFC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124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8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523875" indent="-193040" algn="l" rtl="0" eaLnBrk="0">
              <a:lnSpc>
                <a:spcPct val="127000"/>
              </a:lnSpc>
            </a:pPr>
            <a:r>
              <a:rPr sz="12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200" kern="0" spc="4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This is</a:t>
            </a:r>
            <a:r>
              <a:rPr sz="1200" kern="0" spc="-8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200" kern="0" spc="4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your</a:t>
            </a:r>
            <a:r>
              <a:rPr sz="1200" kern="0" spc="-4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200" kern="0" spc="4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chance</a:t>
            </a:r>
            <a:r>
              <a:rPr sz="1200" kern="0" spc="-7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200" kern="0" spc="4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to</a:t>
            </a:r>
            <a:r>
              <a:rPr sz="1200" kern="0" spc="-6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200" kern="0" spc="4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shine — make</a:t>
            </a:r>
            <a:r>
              <a:rPr sz="12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 </a:t>
            </a:r>
            <a:r>
              <a:rPr sz="1200" kern="0" spc="6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every</a:t>
            </a:r>
            <a:r>
              <a:rPr sz="12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200" kern="0" spc="6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word</a:t>
            </a:r>
            <a:r>
              <a:rPr sz="1200" kern="0" spc="-5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200" kern="0" spc="6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count!</a:t>
            </a:r>
            <a:endParaRPr sz="12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pic>
        <p:nvPicPr>
          <p:cNvPr id="400" name="picture 40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810954" y="4820082"/>
            <a:ext cx="139471" cy="139471"/>
          </a:xfrm>
          <a:prstGeom prst="rect">
            <a:avLst/>
          </a:prstGeom>
        </p:spPr>
      </p:pic>
      <p:sp>
        <p:nvSpPr>
          <p:cNvPr id="402" name="textbox 402"/>
          <p:cNvSpPr/>
          <p:nvPr/>
        </p:nvSpPr>
        <p:spPr>
          <a:xfrm>
            <a:off x="619427" y="900329"/>
            <a:ext cx="5014595" cy="40386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4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80000"/>
              </a:lnSpc>
            </a:pPr>
            <a:r>
              <a:rPr sz="3100" b="1" kern="0" spc="0" dirty="0">
                <a:solidFill>
                  <a:srgbClr val="091C5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Sample</a:t>
            </a:r>
            <a:r>
              <a:rPr sz="3100" b="1" kern="0" spc="50" dirty="0">
                <a:solidFill>
                  <a:srgbClr val="091C5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:</a:t>
            </a:r>
            <a:r>
              <a:rPr sz="3100" b="1" kern="0" spc="-170" dirty="0">
                <a:solidFill>
                  <a:srgbClr val="091C5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3100" b="1" kern="0" spc="0" dirty="0">
                <a:solidFill>
                  <a:srgbClr val="091C5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Application</a:t>
            </a:r>
            <a:r>
              <a:rPr sz="3100" b="1" kern="0" spc="50" dirty="0">
                <a:solidFill>
                  <a:srgbClr val="091C5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3100" b="1" kern="0" spc="0" dirty="0">
                <a:solidFill>
                  <a:srgbClr val="091C5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Letter</a:t>
            </a:r>
            <a:endParaRPr sz="31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404" name="rect 404"/>
          <p:cNvSpPr/>
          <p:nvPr/>
        </p:nvSpPr>
        <p:spPr>
          <a:xfrm>
            <a:off x="619125" y="1695450"/>
            <a:ext cx="2257425" cy="285750"/>
          </a:xfrm>
          <a:prstGeom prst="rect">
            <a:avLst/>
          </a:prstGeom>
          <a:solidFill>
            <a:srgbClr val="CEE6FD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406" name="textbox 406"/>
          <p:cNvSpPr/>
          <p:nvPr/>
        </p:nvSpPr>
        <p:spPr>
          <a:xfrm>
            <a:off x="606425" y="1778743"/>
            <a:ext cx="2282825" cy="85852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6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76000"/>
              </a:lnSpc>
              <a:tabLst>
                <a:tab pos="114300" algn="l"/>
              </a:tabLst>
            </a:pPr>
            <a:r>
              <a:rPr sz="1000" kern="0" spc="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000" kern="0" spc="-1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GRAND HORIZON HOTEL, MAKATI</a:t>
            </a:r>
            <a:r>
              <a:rPr sz="1000" kern="0" spc="1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   </a:t>
            </a: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5875" algn="l" rtl="0" eaLnBrk="0">
              <a:lnSpc>
                <a:spcPct val="78000"/>
              </a:lnSpc>
              <a:spcBef>
                <a:spcPts val="1375"/>
              </a:spcBef>
            </a:pPr>
            <a:r>
              <a:rPr sz="1500" b="1" kern="0" spc="0" dirty="0">
                <a:solidFill>
                  <a:srgbClr val="091C5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June</a:t>
            </a:r>
            <a:r>
              <a:rPr sz="1500" b="1" kern="0" spc="-20" dirty="0">
                <a:solidFill>
                  <a:srgbClr val="091C5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500" b="1" kern="0" spc="40" dirty="0">
                <a:solidFill>
                  <a:srgbClr val="091C5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25,</a:t>
            </a:r>
            <a:r>
              <a:rPr sz="1500" b="1" kern="0" spc="-80" dirty="0">
                <a:solidFill>
                  <a:srgbClr val="091C5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500" b="1" kern="0" spc="40" dirty="0">
                <a:solidFill>
                  <a:srgbClr val="091C5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2026</a:t>
            </a:r>
            <a:endParaRPr sz="15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12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2000"/>
              </a:lnSpc>
            </a:pPr>
            <a:endParaRPr sz="3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44450" algn="l" rtl="0" eaLnBrk="0">
              <a:lnSpc>
                <a:spcPct val="80000"/>
              </a:lnSpc>
              <a:spcBef>
                <a:spcPts val="0"/>
              </a:spcBef>
            </a:pPr>
            <a:r>
              <a:rPr sz="1200" i="1" kern="0" spc="2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Dear Sir/Ma'am,</a:t>
            </a:r>
            <a:endParaRPr sz="12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pic>
        <p:nvPicPr>
          <p:cNvPr id="408" name="picture 40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600000">
            <a:off x="619125" y="2838450"/>
            <a:ext cx="19050" cy="1581150"/>
          </a:xfrm>
          <a:prstGeom prst="rect">
            <a:avLst/>
          </a:prstGeo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" name="picture 41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0" y="9525"/>
            <a:ext cx="4286250" cy="6429373"/>
          </a:xfrm>
          <a:prstGeom prst="rect">
            <a:avLst/>
          </a:prstGeom>
        </p:spPr>
      </p:pic>
      <p:sp>
        <p:nvSpPr>
          <p:cNvPr id="412" name="rect 412"/>
          <p:cNvSpPr/>
          <p:nvPr/>
        </p:nvSpPr>
        <p:spPr>
          <a:xfrm>
            <a:off x="4905375" y="4781550"/>
            <a:ext cx="5905500" cy="1019176"/>
          </a:xfrm>
          <a:prstGeom prst="rect">
            <a:avLst/>
          </a:prstGeom>
          <a:solidFill>
            <a:srgbClr val="CEE6FD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414" name="rect 414"/>
          <p:cNvSpPr/>
          <p:nvPr/>
        </p:nvSpPr>
        <p:spPr>
          <a:xfrm>
            <a:off x="4905375" y="1466850"/>
            <a:ext cx="5905500" cy="1019175"/>
          </a:xfrm>
          <a:prstGeom prst="rect">
            <a:avLst/>
          </a:prstGeom>
          <a:solidFill>
            <a:srgbClr val="CEE6FD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416" name="rect 416"/>
          <p:cNvSpPr/>
          <p:nvPr/>
        </p:nvSpPr>
        <p:spPr>
          <a:xfrm>
            <a:off x="4905375" y="2571750"/>
            <a:ext cx="5905500" cy="1019175"/>
          </a:xfrm>
          <a:prstGeom prst="rect">
            <a:avLst/>
          </a:prstGeom>
          <a:solidFill>
            <a:srgbClr val="C2E0FC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418" name="rect 418"/>
          <p:cNvSpPr/>
          <p:nvPr/>
        </p:nvSpPr>
        <p:spPr>
          <a:xfrm>
            <a:off x="4905375" y="3676650"/>
            <a:ext cx="5905500" cy="1019175"/>
          </a:xfrm>
          <a:prstGeom prst="rect">
            <a:avLst/>
          </a:prstGeom>
          <a:solidFill>
            <a:srgbClr val="CDE5FC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420" name="textbox 420"/>
          <p:cNvSpPr/>
          <p:nvPr/>
        </p:nvSpPr>
        <p:spPr>
          <a:xfrm>
            <a:off x="4905184" y="699606"/>
            <a:ext cx="4096384" cy="69151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0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9050" algn="l" rtl="0" eaLnBrk="0">
              <a:lnSpc>
                <a:spcPct val="82000"/>
              </a:lnSpc>
            </a:pPr>
            <a:r>
              <a:rPr sz="2400" b="1" kern="0" spc="20" dirty="0">
                <a:solidFill>
                  <a:srgbClr val="091C5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Report Writing</a:t>
            </a:r>
            <a:endParaRPr sz="24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4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6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ts val="1630"/>
              </a:lnSpc>
            </a:pPr>
            <a:r>
              <a:rPr sz="1200" kern="0" spc="4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Formal</a:t>
            </a:r>
            <a:r>
              <a:rPr sz="1200" kern="0" spc="-6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200" kern="0" spc="4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documents</a:t>
            </a:r>
            <a:r>
              <a:rPr sz="1200" kern="0" spc="-8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200" kern="0" spc="4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that</a:t>
            </a:r>
            <a:r>
              <a:rPr sz="1200" kern="0" spc="-6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200" kern="0" spc="4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support </a:t>
            </a:r>
            <a:r>
              <a:rPr sz="1200" b="1" kern="0" spc="4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manage</a:t>
            </a:r>
            <a:r>
              <a:rPr sz="1200" b="1" kern="0" spc="3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ment</a:t>
            </a:r>
            <a:r>
              <a:rPr sz="1200" b="1" kern="0" spc="-7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200" b="1" kern="0" spc="3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decisions</a:t>
            </a:r>
            <a:r>
              <a:rPr sz="1200" kern="0" spc="3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.</a:t>
            </a:r>
            <a:endParaRPr sz="12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422" name="textbox 422"/>
          <p:cNvSpPr/>
          <p:nvPr/>
        </p:nvSpPr>
        <p:spPr>
          <a:xfrm>
            <a:off x="5033071" y="4298565"/>
            <a:ext cx="2030095" cy="260984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7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r" rtl="0" eaLnBrk="0">
              <a:lnSpc>
                <a:spcPct val="81000"/>
              </a:lnSpc>
            </a:pPr>
            <a:r>
              <a:rPr sz="1900" b="1" kern="0" spc="-1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Financial R</a:t>
            </a:r>
            <a:r>
              <a:rPr sz="1900" b="1" kern="0" spc="-2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eports</a:t>
            </a:r>
            <a:endParaRPr sz="19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424" name="textbox 424"/>
          <p:cNvSpPr/>
          <p:nvPr/>
        </p:nvSpPr>
        <p:spPr>
          <a:xfrm>
            <a:off x="5033071" y="2088764"/>
            <a:ext cx="1939290" cy="260984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7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r" rtl="0" eaLnBrk="0">
              <a:lnSpc>
                <a:spcPct val="81000"/>
              </a:lnSpc>
            </a:pPr>
            <a:r>
              <a:rPr sz="1900" b="1" kern="0" spc="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Incident</a:t>
            </a:r>
            <a:r>
              <a:rPr sz="1900" b="1" kern="0" spc="1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900" b="1" kern="0" spc="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Reports</a:t>
            </a:r>
            <a:endParaRPr sz="19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426" name="textbox 426"/>
          <p:cNvSpPr/>
          <p:nvPr/>
        </p:nvSpPr>
        <p:spPr>
          <a:xfrm>
            <a:off x="5025134" y="3194160"/>
            <a:ext cx="1616075" cy="26035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4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r" rtl="0" eaLnBrk="0">
              <a:lnSpc>
                <a:spcPct val="81000"/>
              </a:lnSpc>
            </a:pPr>
            <a:r>
              <a:rPr sz="1900" b="1" kern="0" spc="-2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Sales Reports</a:t>
            </a:r>
            <a:endParaRPr sz="19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428" name="textbox 428"/>
          <p:cNvSpPr/>
          <p:nvPr/>
        </p:nvSpPr>
        <p:spPr>
          <a:xfrm>
            <a:off x="5026870" y="5404210"/>
            <a:ext cx="1914525" cy="24257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3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75000"/>
              </a:lnSpc>
            </a:pPr>
            <a:r>
              <a:rPr sz="1900" b="1" kern="0" spc="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Guest</a:t>
            </a:r>
            <a:r>
              <a:rPr sz="1900" b="1" kern="0" spc="12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900" b="1" kern="0" spc="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Feedback</a:t>
            </a:r>
            <a:endParaRPr sz="19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pic>
        <p:nvPicPr>
          <p:cNvPr id="430" name="picture 43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5029200" y="4905375"/>
            <a:ext cx="371475" cy="371476"/>
          </a:xfrm>
          <a:prstGeom prst="rect">
            <a:avLst/>
          </a:prstGeom>
        </p:spPr>
      </p:pic>
      <p:pic>
        <p:nvPicPr>
          <p:cNvPr id="432" name="picture 43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600000">
            <a:off x="5029200" y="1590675"/>
            <a:ext cx="371475" cy="371475"/>
          </a:xfrm>
          <a:prstGeom prst="rect">
            <a:avLst/>
          </a:prstGeom>
        </p:spPr>
      </p:pic>
      <p:pic>
        <p:nvPicPr>
          <p:cNvPr id="434" name="picture 43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1600000">
            <a:off x="5029200" y="2695575"/>
            <a:ext cx="371475" cy="371475"/>
          </a:xfrm>
          <a:prstGeom prst="rect">
            <a:avLst/>
          </a:prstGeom>
        </p:spPr>
      </p:pic>
      <p:pic>
        <p:nvPicPr>
          <p:cNvPr id="436" name="picture 43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1600000">
            <a:off x="5029200" y="3800475"/>
            <a:ext cx="371475" cy="371475"/>
          </a:xfrm>
          <a:prstGeom prst="rect">
            <a:avLst/>
          </a:prstGeo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8" name="picture 43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619125" y="1371600"/>
            <a:ext cx="4410075" cy="4410075"/>
          </a:xfrm>
          <a:prstGeom prst="rect">
            <a:avLst/>
          </a:prstGeom>
        </p:spPr>
      </p:pic>
      <p:sp>
        <p:nvSpPr>
          <p:cNvPr id="440" name="textbox 440"/>
          <p:cNvSpPr/>
          <p:nvPr/>
        </p:nvSpPr>
        <p:spPr>
          <a:xfrm>
            <a:off x="5915025" y="3571875"/>
            <a:ext cx="4905375" cy="1304925"/>
          </a:xfrm>
          <a:prstGeom prst="rect">
            <a:avLst/>
          </a:prstGeom>
          <a:solidFill>
            <a:srgbClr val="B6D6FC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131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573405" indent="-187325" algn="l" rtl="0" eaLnBrk="0">
              <a:lnSpc>
                <a:spcPct val="128000"/>
              </a:lnSpc>
              <a:spcBef>
                <a:spcPts val="5"/>
              </a:spcBef>
              <a:tabLst>
                <a:tab pos="577850" algn="l"/>
              </a:tabLst>
            </a:pPr>
            <a:r>
              <a:rPr sz="15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5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500" kern="0" spc="5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Think</a:t>
            </a:r>
            <a:r>
              <a:rPr sz="1500" kern="0" spc="-5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500" kern="0" spc="5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of a report like a news</a:t>
            </a:r>
            <a:r>
              <a:rPr sz="1500" kern="0" spc="-4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500" kern="0" spc="5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article:</a:t>
            </a:r>
            <a:r>
              <a:rPr sz="1500" kern="0" spc="-9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500" b="1" kern="0" spc="4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who,</a:t>
            </a:r>
            <a:r>
              <a:rPr sz="1500" b="1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        </a:t>
            </a:r>
            <a:r>
              <a:rPr sz="1500" b="1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what</a:t>
            </a:r>
            <a:r>
              <a:rPr sz="1500" b="1" kern="0" spc="15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,</a:t>
            </a:r>
            <a:r>
              <a:rPr sz="1500" b="1" kern="0" spc="-6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500" b="1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when</a:t>
            </a:r>
            <a:r>
              <a:rPr sz="1500" b="1" kern="0" spc="15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,</a:t>
            </a:r>
            <a:r>
              <a:rPr sz="1500" b="1" kern="0" spc="-10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500" b="1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where</a:t>
            </a:r>
            <a:r>
              <a:rPr sz="1500" b="1" kern="0" spc="15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, </a:t>
            </a:r>
            <a:r>
              <a:rPr sz="1500" b="1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how</a:t>
            </a:r>
            <a:r>
              <a:rPr sz="1500" b="1" kern="0" spc="15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500" kern="0" spc="15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— </a:t>
            </a:r>
            <a:r>
              <a:rPr sz="15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no</a:t>
            </a:r>
            <a:r>
              <a:rPr sz="1500" kern="0" spc="15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5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personal             </a:t>
            </a:r>
            <a:r>
              <a:rPr sz="1500" kern="0" spc="6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feelings.</a:t>
            </a:r>
            <a:endParaRPr sz="15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pic>
        <p:nvPicPr>
          <p:cNvPr id="442" name="picture 44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6101880" y="3800475"/>
            <a:ext cx="199276" cy="199275"/>
          </a:xfrm>
          <a:prstGeom prst="rect">
            <a:avLst/>
          </a:prstGeom>
        </p:spPr>
      </p:pic>
      <p:sp>
        <p:nvSpPr>
          <p:cNvPr id="444" name="textbox 444"/>
          <p:cNvSpPr/>
          <p:nvPr/>
        </p:nvSpPr>
        <p:spPr>
          <a:xfrm>
            <a:off x="5913515" y="2313222"/>
            <a:ext cx="3816350" cy="109474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92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3970" algn="l" rtl="0" eaLnBrk="0">
              <a:lnSpc>
                <a:spcPct val="74000"/>
              </a:lnSpc>
            </a:pPr>
            <a:r>
              <a:rPr sz="2500" b="1" kern="0" spc="-30" dirty="0">
                <a:solidFill>
                  <a:srgbClr val="091C5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The Golde</a:t>
            </a:r>
            <a:r>
              <a:rPr sz="2500" b="1" kern="0" spc="-40" dirty="0">
                <a:solidFill>
                  <a:srgbClr val="091C5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n</a:t>
            </a:r>
            <a:r>
              <a:rPr sz="2500" b="1" kern="0" spc="-70" dirty="0">
                <a:solidFill>
                  <a:srgbClr val="091C5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2500" b="1" kern="0" spc="-40" dirty="0">
                <a:solidFill>
                  <a:srgbClr val="091C5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Rule</a:t>
            </a:r>
            <a:endParaRPr sz="25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5000"/>
              </a:lnSpc>
            </a:pPr>
            <a:endParaRPr sz="13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9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9050" indent="-6350" algn="l" rtl="0" eaLnBrk="0">
              <a:lnSpc>
                <a:spcPct val="126000"/>
              </a:lnSpc>
            </a:pPr>
            <a:r>
              <a:rPr sz="1500" kern="0" spc="8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Stick</a:t>
            </a:r>
            <a:r>
              <a:rPr sz="1500" kern="0" spc="-8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500" kern="0" spc="8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to</a:t>
            </a:r>
            <a:r>
              <a:rPr sz="1500" kern="0" spc="-9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500" kern="0" spc="8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the</a:t>
            </a:r>
            <a:r>
              <a:rPr sz="1500" kern="0" spc="-8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500" b="1" kern="0" spc="8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fa</a:t>
            </a:r>
            <a:r>
              <a:rPr sz="1500" b="1" kern="0" spc="7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cts</a:t>
            </a:r>
            <a:r>
              <a:rPr sz="1500" kern="0" spc="7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.</a:t>
            </a:r>
            <a:r>
              <a:rPr sz="1500" kern="0" spc="-6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500" kern="0" spc="7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</a:t>
            </a:r>
            <a:r>
              <a:rPr sz="1500" kern="0" spc="-4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500" kern="0" spc="7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good report presents</a:t>
            </a:r>
            <a:r>
              <a:rPr sz="1500" kern="0" spc="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500" kern="0" spc="6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information — not</a:t>
            </a:r>
            <a:r>
              <a:rPr sz="1500" kern="0" spc="2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500" kern="0" spc="6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opinions.</a:t>
            </a:r>
            <a:endParaRPr sz="15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446" name="textbox 446"/>
          <p:cNvSpPr/>
          <p:nvPr/>
        </p:nvSpPr>
        <p:spPr>
          <a:xfrm>
            <a:off x="623016" y="569701"/>
            <a:ext cx="6231890" cy="41021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97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r" rtl="0" eaLnBrk="0">
              <a:lnSpc>
                <a:spcPct val="81000"/>
              </a:lnSpc>
            </a:pPr>
            <a:r>
              <a:rPr sz="3100" b="1" kern="0" spc="0" dirty="0">
                <a:solidFill>
                  <a:srgbClr val="091C5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What Makes an Effe</a:t>
            </a:r>
            <a:r>
              <a:rPr sz="3100" b="1" kern="0" spc="-10" dirty="0">
                <a:solidFill>
                  <a:srgbClr val="091C5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ctive Report?</a:t>
            </a:r>
            <a:endParaRPr sz="31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8" name="picture 44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7143750" y="9525"/>
            <a:ext cx="4286250" cy="6429373"/>
          </a:xfrm>
          <a:prstGeom prst="rect">
            <a:avLst/>
          </a:prstGeom>
        </p:spPr>
      </p:pic>
      <p:sp>
        <p:nvSpPr>
          <p:cNvPr id="450" name="textbox 450"/>
          <p:cNvSpPr/>
          <p:nvPr/>
        </p:nvSpPr>
        <p:spPr>
          <a:xfrm>
            <a:off x="614774" y="724502"/>
            <a:ext cx="5808345" cy="144335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97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1590" algn="l" rtl="0" eaLnBrk="0">
              <a:lnSpc>
                <a:spcPct val="82000"/>
              </a:lnSpc>
            </a:pPr>
            <a:r>
              <a:rPr sz="3400" b="1" kern="0" spc="80" dirty="0">
                <a:solidFill>
                  <a:srgbClr val="091C5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Customer-Oriented</a:t>
            </a:r>
            <a:r>
              <a:rPr sz="3400" b="1" kern="0" spc="-150" dirty="0">
                <a:solidFill>
                  <a:srgbClr val="091C5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3400" b="1" kern="0" spc="80" dirty="0">
                <a:solidFill>
                  <a:srgbClr val="091C5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Writin</a:t>
            </a:r>
            <a:r>
              <a:rPr sz="3400" b="1" kern="0" spc="70" dirty="0">
                <a:solidFill>
                  <a:srgbClr val="091C5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g</a:t>
            </a:r>
            <a:endParaRPr sz="34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58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8000"/>
              </a:lnSpc>
            </a:pPr>
            <a:endParaRPr sz="4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indent="8890" algn="l" rtl="0" eaLnBrk="0">
              <a:lnSpc>
                <a:spcPct val="132000"/>
              </a:lnSpc>
              <a:spcBef>
                <a:spcPts val="0"/>
              </a:spcBef>
            </a:pPr>
            <a:r>
              <a:rPr sz="1700" kern="0" spc="5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In hospitality,</a:t>
            </a:r>
            <a:r>
              <a:rPr sz="1700" kern="0" spc="-10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b="1" kern="0" spc="5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every</a:t>
            </a:r>
            <a:r>
              <a:rPr sz="1700" b="1" kern="0" spc="-13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b="1" kern="0" spc="5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word matters</a:t>
            </a:r>
            <a:r>
              <a:rPr sz="1700" b="1" kern="0" spc="-10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5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</a:t>
            </a:r>
            <a:r>
              <a:rPr sz="1700" kern="0" spc="4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o</a:t>
            </a:r>
            <a:r>
              <a:rPr sz="1700" kern="0" spc="-10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4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the</a:t>
            </a:r>
            <a:r>
              <a:rPr sz="1700" kern="0" spc="-7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4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guest</a:t>
            </a:r>
            <a:r>
              <a:rPr sz="1700" kern="0" spc="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                </a:t>
            </a:r>
            <a:r>
              <a:rPr sz="1700" kern="0" spc="5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experience.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graphicFrame>
        <p:nvGraphicFramePr>
          <p:cNvPr id="452" name="table 452"/>
          <p:cNvGraphicFramePr>
            <a:graphicFrameLocks noGrp="1"/>
          </p:cNvGraphicFramePr>
          <p:nvPr/>
        </p:nvGraphicFramePr>
        <p:xfrm>
          <a:off x="600075" y="5076825"/>
          <a:ext cx="5924550" cy="723900"/>
        </p:xfrm>
        <a:graphic>
          <a:graphicData uri="http://schemas.openxmlformats.org/drawingml/2006/table">
            <a:tbl>
              <a:tblPr/>
              <a:tblGrid>
                <a:gridCol w="5924550"/>
              </a:tblGrid>
              <a:tr h="650875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20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8000"/>
                        </a:lnSpc>
                      </a:pPr>
                      <a:endParaRPr sz="1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76200" algn="l" rtl="0" eaLnBrk="0">
                        <a:lnSpc>
                          <a:spcPts val="2735"/>
                        </a:lnSpc>
                        <a:tabLst>
                          <a:tab pos="280670" algn="l"/>
                        </a:tabLst>
                      </a:pPr>
                      <a:r>
                        <a:rPr sz="2000" b="1" kern="0" spc="0" dirty="0">
                          <a:solidFill>
                            <a:srgbClr val="1E3063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	</a:t>
                      </a:r>
                      <a:r>
                        <a:rPr sz="2000" b="1" kern="0" spc="20" dirty="0">
                          <a:solidFill>
                            <a:srgbClr val="1E3063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Address</a:t>
                      </a:r>
                      <a:r>
                        <a:rPr sz="2000" b="1" kern="0" spc="-100" dirty="0">
                          <a:solidFill>
                            <a:srgbClr val="1E3063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2000" b="1" kern="0" spc="20" dirty="0">
                          <a:solidFill>
                            <a:srgbClr val="1E3063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concerns</a:t>
                      </a:r>
                      <a:r>
                        <a:rPr sz="2000" b="1" kern="0" spc="-100" dirty="0">
                          <a:solidFill>
                            <a:srgbClr val="1E3063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2000" b="1" kern="0" spc="20" dirty="0">
                          <a:solidFill>
                            <a:srgbClr val="1E3063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c</a:t>
                      </a:r>
                      <a:r>
                        <a:rPr sz="2000" b="1" kern="0" spc="10" dirty="0">
                          <a:solidFill>
                            <a:srgbClr val="1E3063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learly</a:t>
                      </a:r>
                      <a:endParaRPr sz="2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>
                      <a:noFill/>
                    </a:lnL>
                    <a:lnR w="73025" cap="flat" cmpd="sng" algn="ctr">
                      <a:solidFill>
                        <a:srgbClr val="B4CC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3025" cap="flat" cmpd="sng" algn="ctr">
                      <a:solidFill>
                        <a:srgbClr val="B4CC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rgbClr val="B4CC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454" name="picture 45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600075" y="5076825"/>
            <a:ext cx="76200" cy="717550"/>
          </a:xfrm>
          <a:prstGeom prst="rect">
            <a:avLst/>
          </a:prstGeom>
        </p:spPr>
      </p:pic>
      <p:graphicFrame>
        <p:nvGraphicFramePr>
          <p:cNvPr id="456" name="table 456"/>
          <p:cNvGraphicFramePr>
            <a:graphicFrameLocks noGrp="1"/>
          </p:cNvGraphicFramePr>
          <p:nvPr/>
        </p:nvGraphicFramePr>
        <p:xfrm>
          <a:off x="600075" y="2371725"/>
          <a:ext cx="5924550" cy="723900"/>
        </p:xfrm>
        <a:graphic>
          <a:graphicData uri="http://schemas.openxmlformats.org/drawingml/2006/table">
            <a:tbl>
              <a:tblPr/>
              <a:tblGrid>
                <a:gridCol w="5924550"/>
              </a:tblGrid>
              <a:tr h="647700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20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8000"/>
                        </a:lnSpc>
                      </a:pPr>
                      <a:endParaRPr sz="1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76200" algn="l" rtl="0" eaLnBrk="0">
                        <a:lnSpc>
                          <a:spcPts val="2735"/>
                        </a:lnSpc>
                        <a:tabLst>
                          <a:tab pos="287655" algn="l"/>
                        </a:tabLst>
                      </a:pPr>
                      <a:r>
                        <a:rPr sz="2000" b="1" kern="0" spc="0" dirty="0">
                          <a:solidFill>
                            <a:srgbClr val="1E3063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	</a:t>
                      </a:r>
                      <a:r>
                        <a:rPr sz="2000" b="1" kern="0" spc="0" dirty="0">
                          <a:solidFill>
                            <a:srgbClr val="1E3063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Use</a:t>
                      </a:r>
                      <a:r>
                        <a:rPr sz="2000" b="1" kern="0" spc="150" dirty="0">
                          <a:solidFill>
                            <a:srgbClr val="1E3063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2000" b="1" kern="0" spc="0" dirty="0">
                          <a:solidFill>
                            <a:srgbClr val="1E3063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polite</a:t>
                      </a:r>
                      <a:r>
                        <a:rPr sz="2000" b="1" kern="0" spc="150" dirty="0">
                          <a:solidFill>
                            <a:srgbClr val="1E3063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2000" b="1" kern="0" spc="0" dirty="0">
                          <a:solidFill>
                            <a:srgbClr val="1E3063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language</a:t>
                      </a:r>
                      <a:endParaRPr sz="2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>
                      <a:noFill/>
                    </a:lnL>
                    <a:lnR w="73025" cap="flat" cmpd="sng" algn="ctr">
                      <a:solidFill>
                        <a:srgbClr val="B4CC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rgbClr val="B4CC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rgbClr val="B4CC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458" name="picture 45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600000">
            <a:off x="600075" y="2371725"/>
            <a:ext cx="76200" cy="717550"/>
          </a:xfrm>
          <a:prstGeom prst="rect">
            <a:avLst/>
          </a:prstGeom>
        </p:spPr>
      </p:pic>
      <p:graphicFrame>
        <p:nvGraphicFramePr>
          <p:cNvPr id="460" name="table 460"/>
          <p:cNvGraphicFramePr>
            <a:graphicFrameLocks noGrp="1"/>
          </p:cNvGraphicFramePr>
          <p:nvPr/>
        </p:nvGraphicFramePr>
        <p:xfrm>
          <a:off x="600075" y="3267075"/>
          <a:ext cx="5924550" cy="723900"/>
        </p:xfrm>
        <a:graphic>
          <a:graphicData uri="http://schemas.openxmlformats.org/drawingml/2006/table">
            <a:tbl>
              <a:tblPr/>
              <a:tblGrid>
                <a:gridCol w="5924550"/>
              </a:tblGrid>
              <a:tr h="647700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26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000"/>
                        </a:lnSpc>
                      </a:pPr>
                      <a:endParaRPr sz="1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76200" algn="l" rtl="0" eaLnBrk="0">
                        <a:lnSpc>
                          <a:spcPts val="2735"/>
                        </a:lnSpc>
                        <a:tabLst>
                          <a:tab pos="289560" algn="l"/>
                        </a:tabLst>
                      </a:pPr>
                      <a:r>
                        <a:rPr sz="2000" b="1" kern="0" spc="0" dirty="0">
                          <a:solidFill>
                            <a:srgbClr val="1E3063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	</a:t>
                      </a:r>
                      <a:r>
                        <a:rPr sz="2000" b="1" kern="0" spc="20" dirty="0">
                          <a:solidFill>
                            <a:srgbClr val="1E3063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Provide helpful information</a:t>
                      </a:r>
                      <a:endParaRPr sz="2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>
                      <a:noFill/>
                    </a:lnL>
                    <a:lnR w="73025" cap="flat" cmpd="sng" algn="ctr">
                      <a:solidFill>
                        <a:srgbClr val="B4CC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rgbClr val="B4CC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rgbClr val="B4CC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462" name="picture 46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1600000">
            <a:off x="600075" y="3267075"/>
            <a:ext cx="76200" cy="717550"/>
          </a:xfrm>
          <a:prstGeom prst="rect">
            <a:avLst/>
          </a:prstGeom>
        </p:spPr>
      </p:pic>
      <p:graphicFrame>
        <p:nvGraphicFramePr>
          <p:cNvPr id="464" name="table 464"/>
          <p:cNvGraphicFramePr>
            <a:graphicFrameLocks noGrp="1"/>
          </p:cNvGraphicFramePr>
          <p:nvPr/>
        </p:nvGraphicFramePr>
        <p:xfrm>
          <a:off x="600075" y="4171950"/>
          <a:ext cx="5924550" cy="723900"/>
        </p:xfrm>
        <a:graphic>
          <a:graphicData uri="http://schemas.openxmlformats.org/drawingml/2006/table">
            <a:tbl>
              <a:tblPr/>
              <a:tblGrid>
                <a:gridCol w="5924550"/>
              </a:tblGrid>
              <a:tr h="647700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26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000"/>
                        </a:lnSpc>
                      </a:pPr>
                      <a:endParaRPr sz="1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76200" algn="l" rtl="0" eaLnBrk="0">
                        <a:lnSpc>
                          <a:spcPts val="2735"/>
                        </a:lnSpc>
                        <a:tabLst>
                          <a:tab pos="288925" algn="l"/>
                        </a:tabLst>
                      </a:pPr>
                      <a:r>
                        <a:rPr sz="2000" b="1" kern="0" spc="0" dirty="0">
                          <a:solidFill>
                            <a:srgbClr val="1E3063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	</a:t>
                      </a:r>
                      <a:r>
                        <a:rPr sz="2000" b="1" kern="0" spc="20" dirty="0">
                          <a:solidFill>
                            <a:srgbClr val="1E3063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Respond respectfull</a:t>
                      </a:r>
                      <a:r>
                        <a:rPr sz="2000" b="1" kern="0" spc="10" dirty="0">
                          <a:solidFill>
                            <a:srgbClr val="1E3063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y</a:t>
                      </a:r>
                      <a:endParaRPr sz="2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>
                      <a:noFill/>
                    </a:lnL>
                    <a:lnR w="73025" cap="flat" cmpd="sng" algn="ctr">
                      <a:solidFill>
                        <a:srgbClr val="B4CC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rgbClr val="B4CC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rgbClr val="B4CC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466" name="picture 46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1600000">
            <a:off x="600075" y="4171950"/>
            <a:ext cx="76200" cy="717550"/>
          </a:xfrm>
          <a:prstGeom prst="rect">
            <a:avLst/>
          </a:prstGeom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8" name="picture 46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0" y="9525"/>
            <a:ext cx="4286250" cy="6429373"/>
          </a:xfrm>
          <a:prstGeom prst="rect">
            <a:avLst/>
          </a:prstGeom>
        </p:spPr>
      </p:pic>
      <p:sp>
        <p:nvSpPr>
          <p:cNvPr id="470" name="textbox 470"/>
          <p:cNvSpPr/>
          <p:nvPr/>
        </p:nvSpPr>
        <p:spPr>
          <a:xfrm>
            <a:off x="4905375" y="1581150"/>
            <a:ext cx="5905500" cy="3324225"/>
          </a:xfrm>
          <a:prstGeom prst="rect">
            <a:avLst/>
          </a:prstGeom>
          <a:solidFill>
            <a:srgbClr val="CEE6FD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115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9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49225" algn="l" rtl="0" eaLnBrk="0">
              <a:lnSpc>
                <a:spcPct val="74000"/>
              </a:lnSpc>
            </a:pPr>
            <a:r>
              <a:rPr sz="1100" kern="0" spc="80" dirty="0">
                <a:solidFill>
                  <a:srgbClr val="000000">
                    <a:alpha val="100000"/>
                  </a:srgbClr>
                </a:solidFill>
                <a:latin typeface="Microsoft JhengHei" panose="020B0604030504040204" charset="-120"/>
                <a:ea typeface="Microsoft JhengHei" panose="020B0604030504040204" charset="-120"/>
                <a:cs typeface="Microsoft JhengHei" panose="020B0604030504040204" charset="-120"/>
              </a:rPr>
              <a:t>图</a:t>
            </a:r>
            <a:r>
              <a:rPr sz="1100" kern="0" spc="290" dirty="0">
                <a:solidFill>
                  <a:srgbClr val="000000">
                    <a:alpha val="100000"/>
                  </a:srgbClr>
                </a:solidFill>
                <a:latin typeface="Microsoft JhengHei" panose="020B0604030504040204" charset="-120"/>
                <a:ea typeface="Microsoft JhengHei" panose="020B0604030504040204" charset="-120"/>
                <a:cs typeface="Microsoft JhengHei" panose="020B0604030504040204" charset="-120"/>
              </a:rPr>
              <a:t> </a:t>
            </a:r>
            <a:r>
              <a:rPr sz="1500" b="1" kern="0" spc="8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Emails</a:t>
            </a:r>
            <a:endParaRPr sz="15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46050" algn="l" rtl="0" eaLnBrk="0">
              <a:lnSpc>
                <a:spcPts val="1700"/>
              </a:lnSpc>
              <a:spcBef>
                <a:spcPts val="785"/>
              </a:spcBef>
            </a:pPr>
            <a:r>
              <a:rPr sz="1300" kern="0" spc="4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Fast,</a:t>
            </a:r>
            <a:r>
              <a:rPr sz="1300" kern="0" spc="-5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300" kern="0" spc="4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digital</a:t>
            </a:r>
            <a:r>
              <a:rPr sz="1300" kern="0" spc="-7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300" kern="0" spc="4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communication</a:t>
            </a:r>
            <a:endParaRPr sz="13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42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88595" algn="l" rtl="0" eaLnBrk="0">
              <a:lnSpc>
                <a:spcPct val="86000"/>
              </a:lnSpc>
              <a:spcBef>
                <a:spcPts val="660"/>
              </a:spcBef>
            </a:pPr>
            <a:r>
              <a:rPr sz="2200" kern="0" spc="130" dirty="0">
                <a:solidFill>
                  <a:srgbClr val="000000">
                    <a:alpha val="100000"/>
                  </a:srgbClr>
                </a:solidFill>
                <a:latin typeface="Microsoft JhengHei" panose="020B0604030504040204" charset="-120"/>
                <a:ea typeface="Microsoft JhengHei" panose="020B0604030504040204" charset="-120"/>
                <a:cs typeface="Microsoft JhengHei" panose="020B0604030504040204" charset="-120"/>
              </a:rPr>
              <a:t>s</a:t>
            </a:r>
            <a:r>
              <a:rPr sz="2200" kern="0" spc="450" dirty="0">
                <a:solidFill>
                  <a:srgbClr val="000000">
                    <a:alpha val="100000"/>
                  </a:srgbClr>
                </a:solidFill>
                <a:latin typeface="Microsoft JhengHei" panose="020B0604030504040204" charset="-120"/>
                <a:ea typeface="Microsoft JhengHei" panose="020B0604030504040204" charset="-120"/>
                <a:cs typeface="Microsoft JhengHei" panose="020B0604030504040204" charset="-120"/>
              </a:rPr>
              <a:t> </a:t>
            </a:r>
            <a:r>
              <a:rPr sz="2000" b="1" kern="0" spc="13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Memoranda</a:t>
            </a:r>
            <a:endParaRPr sz="2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46050" algn="l" rtl="0" eaLnBrk="0">
              <a:lnSpc>
                <a:spcPts val="2490"/>
              </a:lnSpc>
            </a:pPr>
            <a:r>
              <a:rPr sz="1300" kern="0" spc="4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Internal</a:t>
            </a:r>
            <a:r>
              <a:rPr sz="1300" kern="0" spc="-7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300" kern="0" spc="4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coordinatio</a:t>
            </a:r>
            <a:r>
              <a:rPr sz="1300" kern="0" spc="3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n</a:t>
            </a:r>
            <a:endParaRPr sz="13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68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49225" algn="l" rtl="0" eaLnBrk="0">
              <a:lnSpc>
                <a:spcPct val="67000"/>
              </a:lnSpc>
              <a:spcBef>
                <a:spcPts val="460"/>
              </a:spcBef>
            </a:pPr>
            <a:r>
              <a:rPr sz="1100" kern="0" spc="40" dirty="0">
                <a:solidFill>
                  <a:srgbClr val="000000">
                    <a:alpha val="100000"/>
                  </a:srgbClr>
                </a:solidFill>
                <a:latin typeface="Segoe UI Symbol" panose="020B0502040204020203"/>
                <a:ea typeface="Segoe UI Symbol" panose="020B0502040204020203"/>
                <a:cs typeface="Segoe UI Symbol" panose="020B0502040204020203"/>
              </a:rPr>
              <a:t>✉</a:t>
            </a:r>
            <a:r>
              <a:rPr sz="1100" kern="0" spc="220" dirty="0">
                <a:solidFill>
                  <a:srgbClr val="000000">
                    <a:alpha val="100000"/>
                  </a:srgbClr>
                </a:solidFill>
                <a:latin typeface="Segoe UI Symbol" panose="020B0502040204020203"/>
                <a:ea typeface="Segoe UI Symbol" panose="020B0502040204020203"/>
                <a:cs typeface="Segoe UI Symbol" panose="020B0502040204020203"/>
              </a:rPr>
              <a:t> </a:t>
            </a:r>
            <a:r>
              <a:rPr sz="1500" b="1" kern="0" spc="4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Business</a:t>
            </a:r>
            <a:r>
              <a:rPr sz="1500" b="1" kern="0" spc="3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Letters</a:t>
            </a:r>
            <a:endParaRPr sz="15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46050" algn="l" rtl="0" eaLnBrk="0">
              <a:lnSpc>
                <a:spcPts val="2690"/>
              </a:lnSpc>
            </a:pPr>
            <a:r>
              <a:rPr sz="1300" kern="0" spc="4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External</a:t>
            </a:r>
            <a:r>
              <a:rPr sz="1300" kern="0" spc="-6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300" kern="0" spc="4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corresp</a:t>
            </a:r>
            <a:r>
              <a:rPr sz="1300" kern="0" spc="3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ondence</a:t>
            </a:r>
            <a:endParaRPr sz="13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43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47955" algn="l" rtl="0" eaLnBrk="0">
              <a:lnSpc>
                <a:spcPct val="85000"/>
              </a:lnSpc>
              <a:spcBef>
                <a:spcPts val="515"/>
              </a:spcBef>
            </a:pPr>
            <a:r>
              <a:rPr sz="1700" kern="0" spc="1070" dirty="0">
                <a:solidFill>
                  <a:srgbClr val="000000">
                    <a:alpha val="100000"/>
                  </a:srgbClr>
                </a:solidFill>
                <a:latin typeface="Microsoft JhengHei" panose="020B0604030504040204" charset="-120"/>
                <a:ea typeface="Microsoft JhengHei" panose="020B0604030504040204" charset="-120"/>
                <a:cs typeface="Microsoft JhengHei" panose="020B0604030504040204" charset="-120"/>
              </a:rPr>
              <a:t>r</a:t>
            </a:r>
            <a:r>
              <a:rPr sz="1700" kern="0" spc="90" dirty="0">
                <a:solidFill>
                  <a:srgbClr val="000000">
                    <a:alpha val="100000"/>
                  </a:srgbClr>
                </a:solidFill>
                <a:latin typeface="Microsoft JhengHei" panose="020B0604030504040204" charset="-120"/>
                <a:ea typeface="Microsoft JhengHei" panose="020B0604030504040204" charset="-120"/>
                <a:cs typeface="Microsoft JhengHei" panose="020B0604030504040204" charset="-120"/>
              </a:rPr>
              <a:t> </a:t>
            </a:r>
            <a:r>
              <a:rPr sz="1500" b="1" kern="0" spc="2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Reports</a:t>
            </a:r>
            <a:endParaRPr sz="15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5000"/>
              </a:lnSpc>
            </a:pPr>
            <a:endParaRPr sz="5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46050" algn="l" rtl="0" eaLnBrk="0">
              <a:lnSpc>
                <a:spcPts val="1700"/>
              </a:lnSpc>
              <a:spcBef>
                <a:spcPts val="5"/>
              </a:spcBef>
            </a:pPr>
            <a:r>
              <a:rPr sz="1300" kern="0" spc="3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Data-driven</a:t>
            </a:r>
            <a:r>
              <a:rPr sz="1300" kern="0" spc="2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300" kern="0" spc="3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decisions</a:t>
            </a:r>
            <a:endParaRPr sz="13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472" name="textbox 472"/>
          <p:cNvSpPr/>
          <p:nvPr/>
        </p:nvSpPr>
        <p:spPr>
          <a:xfrm>
            <a:off x="4905375" y="5010150"/>
            <a:ext cx="5905500" cy="762635"/>
          </a:xfrm>
          <a:prstGeom prst="rect">
            <a:avLst/>
          </a:prstGeom>
          <a:solidFill>
            <a:srgbClr val="B6FCB8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102000"/>
              </a:lnSpc>
            </a:pPr>
            <a:endParaRPr sz="9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481330" indent="-161290" algn="l" rtl="0" eaLnBrk="0">
              <a:lnSpc>
                <a:spcPct val="116000"/>
              </a:lnSpc>
              <a:spcBef>
                <a:spcPts val="5"/>
              </a:spcBef>
              <a:tabLst>
                <a:tab pos="482600" algn="l"/>
              </a:tabLst>
            </a:pPr>
            <a:r>
              <a:rPr sz="1300" b="1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300" b="1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300" b="1" kern="0" spc="3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Master</a:t>
            </a:r>
            <a:r>
              <a:rPr sz="1300" b="1" kern="0" spc="-10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300" b="1" kern="0" spc="3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these</a:t>
            </a:r>
            <a:r>
              <a:rPr sz="1300" b="1" kern="0" spc="-9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300" b="1" kern="0" spc="3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formats </a:t>
            </a:r>
            <a:r>
              <a:rPr sz="1300" kern="0" spc="3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—</a:t>
            </a:r>
            <a:r>
              <a:rPr sz="1300" kern="0" spc="-5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300" kern="0" spc="3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and</a:t>
            </a:r>
            <a:r>
              <a:rPr sz="1300" kern="0" spc="-9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300" kern="0" spc="3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you'll</a:t>
            </a:r>
            <a:r>
              <a:rPr sz="1300" kern="0" spc="-6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300" kern="0" spc="3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communicate</a:t>
            </a:r>
            <a:r>
              <a:rPr sz="1300" kern="0" spc="-8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300" kern="0" spc="3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with</a:t>
            </a:r>
            <a:r>
              <a:rPr sz="1300" kern="0" spc="-6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300" kern="0" spc="3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confidence in</a:t>
            </a:r>
            <a:r>
              <a:rPr sz="13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   </a:t>
            </a:r>
            <a:r>
              <a:rPr sz="1300" kern="0" spc="4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any hospitalit</a:t>
            </a:r>
            <a:r>
              <a:rPr sz="1300" kern="0" spc="3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y</a:t>
            </a:r>
            <a:r>
              <a:rPr sz="1300" kern="0" spc="-8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300" kern="0" spc="3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workplace.</a:t>
            </a:r>
            <a:endParaRPr sz="13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pic>
        <p:nvPicPr>
          <p:cNvPr id="474" name="picture 47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5059489" y="5172076"/>
            <a:ext cx="166090" cy="166091"/>
          </a:xfrm>
          <a:prstGeom prst="rect">
            <a:avLst/>
          </a:prstGeom>
        </p:spPr>
      </p:pic>
      <p:sp>
        <p:nvSpPr>
          <p:cNvPr id="476" name="textbox 476"/>
          <p:cNvSpPr/>
          <p:nvPr/>
        </p:nvSpPr>
        <p:spPr>
          <a:xfrm>
            <a:off x="4906009" y="732712"/>
            <a:ext cx="4564380" cy="74231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3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0955" algn="l" rtl="0" eaLnBrk="0">
              <a:lnSpc>
                <a:spcPct val="80000"/>
              </a:lnSpc>
            </a:pPr>
            <a:r>
              <a:rPr sz="2600" b="1" kern="0" spc="-80" dirty="0">
                <a:solidFill>
                  <a:srgbClr val="091C5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Key Takeaways</a:t>
            </a:r>
            <a:endParaRPr sz="26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0000"/>
              </a:lnSpc>
            </a:pPr>
            <a:endParaRPr sz="12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ts val="1700"/>
              </a:lnSpc>
              <a:spcBef>
                <a:spcPts val="5"/>
              </a:spcBef>
            </a:pPr>
            <a:r>
              <a:rPr sz="1300" kern="0" spc="3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Professional</a:t>
            </a:r>
            <a:r>
              <a:rPr sz="1300" kern="0" spc="-8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300" kern="0" spc="3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writing is</a:t>
            </a:r>
            <a:r>
              <a:rPr sz="1300" kern="0" spc="-5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300" kern="0" spc="3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</a:t>
            </a:r>
            <a:r>
              <a:rPr sz="1300" kern="0" spc="-8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300" b="1" kern="0" spc="3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core</a:t>
            </a:r>
            <a:r>
              <a:rPr sz="1300" b="1" kern="0" spc="-9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300" b="1" kern="0" spc="2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skill </a:t>
            </a:r>
            <a:r>
              <a:rPr sz="1300" kern="0" spc="2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in hospitality</a:t>
            </a:r>
            <a:r>
              <a:rPr sz="1300" kern="0" spc="-5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300" kern="0" spc="2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and</a:t>
            </a:r>
            <a:r>
              <a:rPr sz="1300" kern="0" spc="-8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300" kern="0" spc="2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tourism.</a:t>
            </a:r>
            <a:endParaRPr sz="13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"/>
        <a:ea typeface=""/>
        <a:cs typeface=""/>
      </a:majorFont>
      <a:minorFont>
        <a:latin typeface="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satMod val="110000"/>
                <a:lum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satMod val="105000"/>
                <a:lum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shade val="94000"/>
              </a:schemeClr>
            </a:gs>
            <a:gs pos="50000">
              <a:schemeClr val="phClr">
                <a:lumMod val="110000"/>
                <a:satMod val="100000"/>
                <a:tint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7266</Words>
  <Application>WPS Presentation</Application>
  <PresentationFormat/>
  <Paragraphs>558</Paragraphs>
  <Slides>30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30</vt:i4>
      </vt:variant>
    </vt:vector>
  </HeadingPairs>
  <TitlesOfParts>
    <vt:vector size="40" baseType="lpstr">
      <vt:lpstr>Arial</vt:lpstr>
      <vt:lpstr>SimSun</vt:lpstr>
      <vt:lpstr>Wingdings</vt:lpstr>
      <vt:lpstr>Arial</vt:lpstr>
      <vt:lpstr>Segoe UI Symbol</vt:lpstr>
      <vt:lpstr>Microsoft YaHei</vt:lpstr>
      <vt:lpstr>Arial Unicode MS</vt:lpstr>
      <vt:lpstr>Calibri</vt:lpstr>
      <vt:lpstr>Microsoft JhengHei</vt:lpstr>
      <vt:lpstr>Office theme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WPS_1778581953</cp:lastModifiedBy>
  <cp:revision>2</cp:revision>
  <dcterms:created xsi:type="dcterms:W3CDTF">2026-07-09T13:13:54Z</dcterms:created>
  <dcterms:modified xsi:type="dcterms:W3CDTF">2026-07-09T13:14:21Z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O">
    <vt:lpwstr>wqlLaW5nc29mdCBQREYgdG8gV1BTIDEyMA</vt:lpwstr>
  </property>
  <property fmtid="{D5CDD505-2E9C-101B-9397-08002B2CF9AE}" pid="3" name="Created">
    <vt:filetime>2026-07-09T21:13:13Z</vt:filetime>
  </property>
  <property fmtid="{D5CDD505-2E9C-101B-9397-08002B2CF9AE}" pid="4" name="ICV">
    <vt:lpwstr>AFE76F43FBE94A62A14F1BD4BAE1A1C7_12</vt:lpwstr>
  </property>
  <property fmtid="{D5CDD505-2E9C-101B-9397-08002B2CF9AE}" pid="5" name="KSOProductBuildVer">
    <vt:lpwstr>1033-12.1.0.26880</vt:lpwstr>
  </property>
</Properties>
</file>