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1430000" cy="64401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4" name="rect 4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graphicFrame>
        <p:nvGraphicFramePr>
          <p:cNvPr id="8" name="table 8"/>
          <p:cNvGraphicFramePr>
            <a:graphicFrameLocks noGrp="1"/>
          </p:cNvGraphicFramePr>
          <p:nvPr/>
        </p:nvGraphicFramePr>
        <p:xfrm>
          <a:off x="647700" y="2962275"/>
          <a:ext cx="5848350" cy="2914650"/>
        </p:xfrm>
        <a:graphic>
          <a:graphicData uri="http://schemas.openxmlformats.org/drawingml/2006/table">
            <a:tbl>
              <a:tblPr/>
              <a:tblGrid>
                <a:gridCol w="2291715"/>
                <a:gridCol w="531495"/>
                <a:gridCol w="200025"/>
                <a:gridCol w="2312035"/>
                <a:gridCol w="513079"/>
              </a:tblGrid>
              <a:tr h="661035">
                <a:tc gridSpan="2">
                  <a:txBody>
                    <a:bodyPr/>
                    <a:lstStyle/>
                    <a:p>
                      <a:pPr algn="l" rtl="0" eaLnBrk="0">
                        <a:lnSpc>
                          <a:spcPct val="15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3200"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2000" b="1" kern="0" spc="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Satisfaction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58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58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rtl="0" eaLnBrk="0">
                        <a:lnSpc>
                          <a:spcPct val="16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6850" algn="l" rtl="0" eaLnBrk="0">
                        <a:lnSpc>
                          <a:spcPct val="90000"/>
                        </a:lnSpc>
                      </a:pPr>
                      <a:r>
                        <a:rPr sz="2000" b="1" kern="0" spc="8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Reputation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</a:tr>
              <a:tr h="412750">
                <a:tc gridSpan="2">
                  <a:txBody>
                    <a:bodyPr/>
                    <a:lstStyle/>
                    <a:p>
                      <a:pPr marL="210185" algn="l" rtl="0" eaLnBrk="0">
                        <a:lnSpc>
                          <a:spcPts val="2225"/>
                        </a:lnSpc>
                      </a:pPr>
                      <a:r>
                        <a:rPr sz="1800" kern="0" spc="-6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Every word</a:t>
                      </a:r>
                      <a:r>
                        <a:rPr sz="1800" kern="0" spc="-9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800" kern="0" spc="-6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sh</a:t>
                      </a:r>
                      <a:r>
                        <a:rPr sz="1800" kern="0" spc="-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apes</a:t>
                      </a:r>
                      <a:r>
                        <a:rPr sz="1800" kern="0" spc="-10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800" kern="0" spc="-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the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58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58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58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marL="205105" algn="l" rtl="0" eaLnBrk="0">
                        <a:lnSpc>
                          <a:spcPts val="2225"/>
                        </a:lnSpc>
                      </a:pPr>
                      <a:r>
                        <a:rPr sz="1800" kern="0" spc="-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How</a:t>
                      </a:r>
                      <a:r>
                        <a:rPr sz="1800" kern="0" spc="-1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800" kern="0" spc="-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you spe</a:t>
                      </a:r>
                      <a:r>
                        <a:rPr sz="1800" kern="0" spc="-6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ak reflects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0025" algn="l" rtl="0" eaLnBrk="0">
                        <a:lnSpc>
                          <a:spcPct val="84000"/>
                        </a:lnSpc>
                      </a:pPr>
                      <a:r>
                        <a:rPr sz="1800" kern="0" spc="-6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guest experience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58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58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58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7325" algn="l" rtl="0" eaLnBrk="0">
                        <a:lnSpc>
                          <a:spcPct val="84000"/>
                        </a:lnSpc>
                      </a:pPr>
                      <a:r>
                        <a:rPr sz="18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your organiz</a:t>
                      </a:r>
                      <a:r>
                        <a:rPr sz="1800" kern="0" spc="-4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ation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  <a:tr h="1259840">
                <a:tc gridSpan="5">
                  <a:txBody>
                    <a:bodyPr/>
                    <a:lstStyle/>
                    <a:p>
                      <a:pPr algn="l" rtl="0" eaLnBrk="0">
                        <a:lnSpc>
                          <a:spcPct val="10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3200" algn="l" rtl="0" eaLnBrk="0">
                        <a:lnSpc>
                          <a:spcPct val="75000"/>
                        </a:lnSpc>
                        <a:spcBef>
                          <a:spcPts val="0"/>
                        </a:spcBef>
                      </a:pPr>
                      <a:r>
                        <a:rPr sz="2000" b="1" kern="0" spc="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Service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1930" algn="l" rtl="0" eaLnBrk="0">
                        <a:lnSpc>
                          <a:spcPts val="2265"/>
                        </a:lnSpc>
                      </a:pPr>
                      <a:r>
                        <a:rPr sz="1800" kern="0" spc="-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Communication IS the service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sp>
        <p:nvSpPr>
          <p:cNvPr id="10" name="textbox 10"/>
          <p:cNvSpPr/>
          <p:nvPr/>
        </p:nvSpPr>
        <p:spPr>
          <a:xfrm>
            <a:off x="653665" y="1277011"/>
            <a:ext cx="4811395" cy="95186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400" b="1" kern="0" spc="5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 Service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  <a:spcBef>
                <a:spcPts val="5"/>
              </a:spcBef>
            </a:pPr>
            <a:r>
              <a:rPr sz="3400" b="1" kern="0" spc="1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</a:t>
            </a:r>
            <a:r>
              <a:rPr sz="3400" b="1" kern="0" spc="10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 Skills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2" name="textbox 12"/>
          <p:cNvSpPr/>
          <p:nvPr/>
        </p:nvSpPr>
        <p:spPr>
          <a:xfrm>
            <a:off x="641146" y="2478006"/>
            <a:ext cx="4265930" cy="2559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815"/>
              </a:lnSpc>
            </a:pPr>
            <a:r>
              <a:rPr sz="14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Course: Hospitalit</a:t>
            </a:r>
            <a:r>
              <a:rPr sz="14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 &amp; Tourism Business Communication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4" name="textbox 14"/>
          <p:cNvSpPr/>
          <p:nvPr/>
        </p:nvSpPr>
        <p:spPr>
          <a:xfrm>
            <a:off x="653415" y="5993765"/>
            <a:ext cx="1976755" cy="237490"/>
          </a:xfrm>
          <a:prstGeom prst="rect">
            <a:avLst/>
          </a:prstGeom>
          <a:solidFill>
            <a:srgbClr val="F9D2E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2000"/>
              </a:lnSpc>
            </a:pPr>
            <a:r>
              <a:rPr lang="en-PH" sz="1200" dirty="0">
                <a:latin typeface="Arial" panose="020B0604020202020204"/>
                <a:ea typeface="Arial" panose="020B0604020202020204"/>
                <a:cs typeface="Arial" panose="020B0604020202020204"/>
              </a:rPr>
              <a:t>Prof. Alia Amor D. UY, MBA</a:t>
            </a:r>
            <a:endParaRPr lang="en-PH"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6" name="path 16"/>
          <p:cNvSpPr/>
          <p:nvPr/>
        </p:nvSpPr>
        <p:spPr>
          <a:xfrm>
            <a:off x="3419068" y="4495266"/>
            <a:ext cx="31039" cy="18427"/>
          </a:xfrm>
          <a:custGeom>
            <a:avLst/>
            <a:gdLst/>
            <a:ahLst/>
            <a:cxnLst/>
            <a:rect l="0" t="0" r="0" b="0"/>
            <a:pathLst>
              <a:path w="48" h="29">
                <a:moveTo>
                  <a:pt x="41" y="7"/>
                </a:moveTo>
                <a:cubicBezTo>
                  <a:pt x="36" y="10"/>
                  <a:pt x="30" y="13"/>
                  <a:pt x="25" y="16"/>
                </a:cubicBezTo>
                <a:cubicBezTo>
                  <a:pt x="19" y="18"/>
                  <a:pt x="13" y="20"/>
                  <a:pt x="7" y="21"/>
                </a:cubicBezTo>
              </a:path>
            </a:pathLst>
          </a:custGeom>
          <a:noFill/>
          <a:ln w="9525" cap="flat">
            <a:solidFill>
              <a:srgbClr val="DFB8D1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8" name="path 18"/>
          <p:cNvSpPr/>
          <p:nvPr/>
        </p:nvSpPr>
        <p:spPr>
          <a:xfrm>
            <a:off x="6438493" y="4500778"/>
            <a:ext cx="20726" cy="12915"/>
          </a:xfrm>
          <a:custGeom>
            <a:avLst/>
            <a:gdLst/>
            <a:ahLst/>
            <a:cxnLst/>
            <a:rect l="0" t="0" r="0" b="0"/>
            <a:pathLst>
              <a:path w="32" h="20">
                <a:moveTo>
                  <a:pt x="25" y="7"/>
                </a:moveTo>
                <a:cubicBezTo>
                  <a:pt x="19" y="9"/>
                  <a:pt x="13" y="11"/>
                  <a:pt x="7" y="12"/>
                </a:cubicBezTo>
              </a:path>
            </a:pathLst>
          </a:custGeom>
          <a:noFill/>
          <a:ln w="9525" cap="flat">
            <a:solidFill>
              <a:srgbClr val="DFB8D1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" name="textbox 14"/>
          <p:cNvSpPr/>
          <p:nvPr/>
        </p:nvSpPr>
        <p:spPr>
          <a:xfrm>
            <a:off x="728345" y="873125"/>
            <a:ext cx="1551305" cy="237490"/>
          </a:xfrm>
          <a:prstGeom prst="rect">
            <a:avLst/>
          </a:prstGeom>
          <a:solidFill>
            <a:srgbClr val="F9D2E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2000"/>
              </a:lnSpc>
            </a:pPr>
            <a:r>
              <a:rPr lang="en-PH" sz="1200" dirty="0">
                <a:latin typeface="Arial" panose="020B0604020202020204"/>
                <a:ea typeface="Arial" panose="020B0604020202020204"/>
                <a:cs typeface="Arial" panose="020B0604020202020204"/>
              </a:rPr>
              <a:t>Module 5_Introduction</a:t>
            </a:r>
            <a:endParaRPr lang="en-PH"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22" name="rect 22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26" name="rect 26"/>
          <p:cNvSpPr/>
          <p:nvPr/>
        </p:nvSpPr>
        <p:spPr>
          <a:xfrm>
            <a:off x="657225" y="5114925"/>
            <a:ext cx="5829300" cy="800101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8" name="textbox 28"/>
          <p:cNvSpPr/>
          <p:nvPr/>
        </p:nvSpPr>
        <p:spPr>
          <a:xfrm>
            <a:off x="650960" y="4477354"/>
            <a:ext cx="5702935" cy="12147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2000"/>
              </a:lnSpc>
            </a:pPr>
            <a:r>
              <a:rPr sz="1500" b="1" kern="0" spc="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Raising Concerns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725"/>
              </a:lnSpc>
              <a:spcBef>
                <a:spcPts val="450"/>
              </a:spcBef>
            </a:pPr>
            <a:r>
              <a:rPr sz="13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Complaints, feedback, iss</a:t>
            </a:r>
            <a:r>
              <a:rPr sz="13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ues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5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6550" algn="l" rtl="0" eaLnBrk="0">
              <a:lnSpc>
                <a:spcPts val="1790"/>
              </a:lnSpc>
              <a:spcBef>
                <a:spcPts val="395"/>
              </a:spcBef>
              <a:tabLst>
                <a:tab pos="518160" algn="l"/>
              </a:tabLst>
            </a:pPr>
            <a:r>
              <a:rPr sz="13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3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</a:t>
            </a:r>
            <a:r>
              <a:rPr sz="13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 respond shapes perceptions of</a:t>
            </a:r>
            <a:r>
              <a:rPr sz="1300" kern="0" spc="-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quality, professi</a:t>
            </a:r>
            <a:r>
              <a:rPr sz="13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onalism, and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09270" algn="l" rtl="0" eaLnBrk="0">
              <a:lnSpc>
                <a:spcPct val="98000"/>
              </a:lnSpc>
              <a:spcBef>
                <a:spcPts val="5"/>
              </a:spcBef>
            </a:pPr>
            <a:r>
              <a:rPr sz="13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care.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812453" y="5276851"/>
            <a:ext cx="175318" cy="175319"/>
          </a:xfrm>
          <a:prstGeom prst="rect">
            <a:avLst/>
          </a:prstGeom>
        </p:spPr>
      </p:pic>
      <p:sp>
        <p:nvSpPr>
          <p:cNvPr id="32" name="textbox 32"/>
          <p:cNvSpPr/>
          <p:nvPr/>
        </p:nvSpPr>
        <p:spPr>
          <a:xfrm>
            <a:off x="645475" y="581869"/>
            <a:ext cx="4881880" cy="7524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5000"/>
              </a:lnSpc>
            </a:pPr>
            <a:r>
              <a:rPr sz="2500" b="1" kern="0" spc="15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Why Communication Matter</a:t>
            </a:r>
            <a:r>
              <a:rPr sz="2500" b="1" kern="0" spc="14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endParaRPr sz="2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" algn="l" rtl="0" eaLnBrk="0">
              <a:lnSpc>
                <a:spcPts val="1790"/>
              </a:lnSpc>
            </a:pPr>
            <a:r>
              <a:rPr sz="13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talk to employees </a:t>
            </a:r>
            <a:r>
              <a:rPr sz="1300" b="1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constantly </a:t>
            </a:r>
            <a:r>
              <a:rPr sz="13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 and every moment counts.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4" name="textbox 34"/>
          <p:cNvSpPr/>
          <p:nvPr/>
        </p:nvSpPr>
        <p:spPr>
          <a:xfrm>
            <a:off x="644419" y="1974481"/>
            <a:ext cx="2416175" cy="51879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5000"/>
              </a:lnSpc>
            </a:pPr>
            <a:r>
              <a:rPr sz="15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Asking for</a:t>
            </a:r>
            <a:r>
              <a:rPr sz="1500" b="1" kern="0" spc="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Help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5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400" algn="l" rtl="0" eaLnBrk="0">
              <a:lnSpc>
                <a:spcPts val="1725"/>
              </a:lnSpc>
              <a:spcBef>
                <a:spcPts val="0"/>
              </a:spcBef>
            </a:pPr>
            <a:r>
              <a:rPr sz="13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Directions, requests, information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6" name="textbox 36"/>
          <p:cNvSpPr/>
          <p:nvPr/>
        </p:nvSpPr>
        <p:spPr>
          <a:xfrm>
            <a:off x="648576" y="3224433"/>
            <a:ext cx="2305050" cy="5168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15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Making Reservat</a:t>
            </a:r>
            <a:r>
              <a:rPr sz="1500" b="1" kern="0" spc="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ions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5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1590" algn="l" rtl="0" eaLnBrk="0">
              <a:lnSpc>
                <a:spcPts val="1725"/>
              </a:lnSpc>
              <a:spcBef>
                <a:spcPts val="0"/>
              </a:spcBef>
            </a:pPr>
            <a:r>
              <a:rPr sz="13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Bookings, scheduling, p</a:t>
            </a:r>
            <a:r>
              <a:rPr sz="13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lanning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pSp>
        <p:nvGrpSpPr>
          <p:cNvPr id="2" name="group 2"/>
          <p:cNvGrpSpPr/>
          <p:nvPr/>
        </p:nvGrpSpPr>
        <p:grpSpPr>
          <a:xfrm rot="21600000">
            <a:off x="649397" y="1459063"/>
            <a:ext cx="366270" cy="366243"/>
            <a:chOff x="0" y="0"/>
            <a:chExt cx="366270" cy="366243"/>
          </a:xfrm>
        </p:grpSpPr>
        <p:sp>
          <p:nvSpPr>
            <p:cNvPr id="38" name="path 38"/>
            <p:cNvSpPr/>
            <p:nvPr/>
          </p:nvSpPr>
          <p:spPr>
            <a:xfrm>
              <a:off x="0" y="0"/>
              <a:ext cx="366270" cy="366243"/>
            </a:xfrm>
            <a:custGeom>
              <a:avLst/>
              <a:gdLst/>
              <a:ahLst/>
              <a:cxnLst/>
              <a:rect l="0" t="0" r="0" b="0"/>
              <a:pathLst>
                <a:path w="576" h="576">
                  <a:moveTo>
                    <a:pt x="192" y="207"/>
                  </a:moveTo>
                  <a:cubicBezTo>
                    <a:pt x="193" y="191"/>
                    <a:pt x="195" y="182"/>
                    <a:pt x="197" y="176"/>
                  </a:cubicBezTo>
                  <a:cubicBezTo>
                    <a:pt x="202" y="163"/>
                    <a:pt x="206" y="157"/>
                    <a:pt x="210" y="151"/>
                  </a:cubicBezTo>
                  <a:cubicBezTo>
                    <a:pt x="215" y="145"/>
                    <a:pt x="221" y="139"/>
                    <a:pt x="227" y="134"/>
                  </a:cubicBezTo>
                  <a:cubicBezTo>
                    <a:pt x="233" y="130"/>
                    <a:pt x="245" y="124"/>
                    <a:pt x="252" y="121"/>
                  </a:cubicBezTo>
                  <a:cubicBezTo>
                    <a:pt x="261" y="118"/>
                    <a:pt x="270" y="116"/>
                    <a:pt x="279" y="115"/>
                  </a:cubicBezTo>
                  <a:cubicBezTo>
                    <a:pt x="289" y="114"/>
                    <a:pt x="297" y="114"/>
                    <a:pt x="305" y="114"/>
                  </a:cubicBezTo>
                  <a:cubicBezTo>
                    <a:pt x="313" y="116"/>
                    <a:pt x="322" y="118"/>
                    <a:pt x="329" y="120"/>
                  </a:cubicBezTo>
                  <a:cubicBezTo>
                    <a:pt x="341" y="126"/>
                    <a:pt x="347" y="130"/>
                    <a:pt x="353" y="135"/>
                  </a:cubicBezTo>
                  <a:cubicBezTo>
                    <a:pt x="359" y="141"/>
                    <a:pt x="364" y="147"/>
                    <a:pt x="369" y="154"/>
                  </a:cubicBezTo>
                  <a:cubicBezTo>
                    <a:pt x="373" y="162"/>
                    <a:pt x="377" y="171"/>
                    <a:pt x="381" y="180"/>
                  </a:cubicBezTo>
                  <a:cubicBezTo>
                    <a:pt x="383" y="191"/>
                    <a:pt x="384" y="200"/>
                    <a:pt x="385" y="209"/>
                  </a:cubicBezTo>
                  <a:cubicBezTo>
                    <a:pt x="383" y="220"/>
                    <a:pt x="381" y="230"/>
                    <a:pt x="378" y="239"/>
                  </a:cubicBezTo>
                  <a:cubicBezTo>
                    <a:pt x="374" y="249"/>
                    <a:pt x="369" y="257"/>
                    <a:pt x="362" y="266"/>
                  </a:cubicBezTo>
                  <a:cubicBezTo>
                    <a:pt x="355" y="273"/>
                    <a:pt x="348" y="279"/>
                    <a:pt x="341" y="284"/>
                  </a:cubicBezTo>
                  <a:cubicBezTo>
                    <a:pt x="317" y="300"/>
                    <a:pt x="309" y="305"/>
                    <a:pt x="303" y="311"/>
                  </a:cubicBezTo>
                  <a:cubicBezTo>
                    <a:pt x="297" y="318"/>
                    <a:pt x="293" y="324"/>
                    <a:pt x="290" y="330"/>
                  </a:cubicBezTo>
                  <a:cubicBezTo>
                    <a:pt x="288" y="336"/>
                    <a:pt x="286" y="344"/>
                    <a:pt x="285" y="352"/>
                  </a:cubicBezTo>
                  <a:cubicBezTo>
                    <a:pt x="284" y="358"/>
                    <a:pt x="284" y="368"/>
                    <a:pt x="283" y="381"/>
                  </a:cubicBezTo>
                  <a:moveTo>
                    <a:pt x="102" y="83"/>
                  </a:moveTo>
                  <a:cubicBezTo>
                    <a:pt x="51" y="130"/>
                    <a:pt x="19" y="195"/>
                    <a:pt x="13" y="264"/>
                  </a:cubicBezTo>
                  <a:cubicBezTo>
                    <a:pt x="7" y="333"/>
                    <a:pt x="27" y="402"/>
                    <a:pt x="70" y="457"/>
                  </a:cubicBezTo>
                  <a:cubicBezTo>
                    <a:pt x="112" y="512"/>
                    <a:pt x="174" y="549"/>
                    <a:pt x="242" y="560"/>
                  </a:cubicBezTo>
                  <a:cubicBezTo>
                    <a:pt x="311" y="572"/>
                    <a:pt x="381" y="557"/>
                    <a:pt x="439" y="519"/>
                  </a:cubicBezTo>
                  <a:cubicBezTo>
                    <a:pt x="497" y="481"/>
                    <a:pt x="539" y="422"/>
                    <a:pt x="556" y="355"/>
                  </a:cubicBezTo>
                  <a:cubicBezTo>
                    <a:pt x="573" y="287"/>
                    <a:pt x="563" y="216"/>
                    <a:pt x="530" y="155"/>
                  </a:cubicBezTo>
                  <a:cubicBezTo>
                    <a:pt x="497" y="94"/>
                    <a:pt x="442" y="48"/>
                    <a:pt x="376" y="26"/>
                  </a:cubicBezTo>
                  <a:cubicBezTo>
                    <a:pt x="310" y="4"/>
                    <a:pt x="238" y="8"/>
                    <a:pt x="175" y="36"/>
                  </a:cubicBezTo>
                </a:path>
              </a:pathLst>
            </a:custGeom>
            <a:noFill/>
            <a:ln w="15680" cap="rnd">
              <a:solidFill>
                <a:srgbClr val="E851B2"/>
              </a:solidFill>
              <a:prstDash val="solid"/>
              <a:round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40" name="path 40"/>
            <p:cNvSpPr/>
            <p:nvPr/>
          </p:nvSpPr>
          <p:spPr>
            <a:xfrm>
              <a:off x="172771" y="278050"/>
              <a:ext cx="18448" cy="18436"/>
            </a:xfrm>
            <a:custGeom>
              <a:avLst/>
              <a:gdLst/>
              <a:ahLst/>
              <a:cxnLst/>
              <a:rect l="0" t="0" r="0" b="0"/>
              <a:pathLst>
                <a:path w="29" h="29">
                  <a:moveTo>
                    <a:pt x="16" y="14"/>
                  </a:moveTo>
                  <a:cubicBezTo>
                    <a:pt x="16" y="15"/>
                    <a:pt x="15" y="16"/>
                    <a:pt x="14" y="16"/>
                  </a:cubicBezTo>
                  <a:cubicBezTo>
                    <a:pt x="13" y="16"/>
                    <a:pt x="12" y="15"/>
                    <a:pt x="12" y="14"/>
                  </a:cubicBezTo>
                  <a:cubicBezTo>
                    <a:pt x="12" y="13"/>
                    <a:pt x="13" y="12"/>
                    <a:pt x="14" y="12"/>
                  </a:cubicBezTo>
                  <a:cubicBezTo>
                    <a:pt x="15" y="12"/>
                    <a:pt x="16" y="13"/>
                    <a:pt x="16" y="14"/>
                  </a:cubicBezTo>
                </a:path>
              </a:pathLst>
            </a:custGeom>
            <a:noFill/>
            <a:ln w="15680" cap="flat">
              <a:solidFill>
                <a:srgbClr val="E851B2"/>
              </a:solidFill>
              <a:prstDash val="solid"/>
              <a:miter lim="400000"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  <p:sp>
          <p:nvSpPr>
            <p:cNvPr id="42" name="path 42"/>
            <p:cNvSpPr/>
            <p:nvPr/>
          </p:nvSpPr>
          <p:spPr>
            <a:xfrm>
              <a:off x="57201" y="15186"/>
              <a:ext cx="61882" cy="45716"/>
            </a:xfrm>
            <a:custGeom>
              <a:avLst/>
              <a:gdLst/>
              <a:ahLst/>
              <a:cxnLst/>
              <a:rect l="0" t="0" r="0" b="0"/>
              <a:pathLst>
                <a:path w="97" h="71">
                  <a:moveTo>
                    <a:pt x="85" y="12"/>
                  </a:moveTo>
                  <a:lnTo>
                    <a:pt x="12" y="59"/>
                  </a:lnTo>
                </a:path>
              </a:pathLst>
            </a:custGeom>
            <a:noFill/>
            <a:ln w="15680" cap="rnd">
              <a:solidFill>
                <a:srgbClr val="E851B2"/>
              </a:solidFill>
              <a:prstDash val="solid"/>
              <a:round/>
            </a:ln>
          </p:spPr>
          <p:txBody>
            <a:bodyPr rtlCol="0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path 44"/>
          <p:cNvSpPr/>
          <p:nvPr/>
        </p:nvSpPr>
        <p:spPr>
          <a:xfrm>
            <a:off x="649504" y="2706860"/>
            <a:ext cx="366080" cy="366164"/>
          </a:xfrm>
          <a:custGeom>
            <a:avLst/>
            <a:gdLst/>
            <a:ahLst/>
            <a:cxnLst/>
            <a:rect l="0" t="0" r="0" b="0"/>
            <a:pathLst>
              <a:path w="576" h="576">
                <a:moveTo>
                  <a:pt x="12" y="496"/>
                </a:moveTo>
                <a:cubicBezTo>
                  <a:pt x="12" y="504"/>
                  <a:pt x="13" y="512"/>
                  <a:pt x="15" y="520"/>
                </a:cubicBezTo>
                <a:cubicBezTo>
                  <a:pt x="18" y="528"/>
                  <a:pt x="23" y="536"/>
                  <a:pt x="27" y="541"/>
                </a:cubicBezTo>
                <a:cubicBezTo>
                  <a:pt x="32" y="546"/>
                  <a:pt x="39" y="552"/>
                  <a:pt x="44" y="556"/>
                </a:cubicBezTo>
                <a:cubicBezTo>
                  <a:pt x="50" y="558"/>
                  <a:pt x="55" y="560"/>
                  <a:pt x="63" y="563"/>
                </a:cubicBezTo>
                <a:cubicBezTo>
                  <a:pt x="71" y="563"/>
                  <a:pt x="85" y="564"/>
                  <a:pt x="105" y="564"/>
                </a:cubicBezTo>
                <a:moveTo>
                  <a:pt x="493" y="564"/>
                </a:moveTo>
                <a:cubicBezTo>
                  <a:pt x="504" y="564"/>
                  <a:pt x="512" y="563"/>
                  <a:pt x="517" y="561"/>
                </a:cubicBezTo>
                <a:cubicBezTo>
                  <a:pt x="525" y="558"/>
                  <a:pt x="533" y="554"/>
                  <a:pt x="538" y="550"/>
                </a:cubicBezTo>
                <a:cubicBezTo>
                  <a:pt x="546" y="543"/>
                  <a:pt x="550" y="538"/>
                  <a:pt x="554" y="533"/>
                </a:cubicBezTo>
                <a:cubicBezTo>
                  <a:pt x="558" y="525"/>
                  <a:pt x="560" y="519"/>
                  <a:pt x="562" y="511"/>
                </a:cubicBezTo>
                <a:cubicBezTo>
                  <a:pt x="563" y="506"/>
                  <a:pt x="564" y="498"/>
                  <a:pt x="564" y="472"/>
                </a:cubicBezTo>
                <a:moveTo>
                  <a:pt x="564" y="133"/>
                </a:moveTo>
                <a:cubicBezTo>
                  <a:pt x="563" y="118"/>
                  <a:pt x="562" y="113"/>
                  <a:pt x="559" y="104"/>
                </a:cubicBezTo>
                <a:cubicBezTo>
                  <a:pt x="555" y="96"/>
                  <a:pt x="551" y="90"/>
                  <a:pt x="546" y="84"/>
                </a:cubicBezTo>
                <a:cubicBezTo>
                  <a:pt x="541" y="79"/>
                  <a:pt x="535" y="75"/>
                  <a:pt x="530" y="72"/>
                </a:cubicBezTo>
                <a:cubicBezTo>
                  <a:pt x="524" y="69"/>
                  <a:pt x="517" y="67"/>
                  <a:pt x="508" y="65"/>
                </a:cubicBezTo>
                <a:lnTo>
                  <a:pt x="483" y="65"/>
                </a:lnTo>
                <a:moveTo>
                  <a:pt x="81" y="65"/>
                </a:moveTo>
                <a:cubicBezTo>
                  <a:pt x="71" y="65"/>
                  <a:pt x="63" y="66"/>
                  <a:pt x="55" y="68"/>
                </a:cubicBezTo>
                <a:cubicBezTo>
                  <a:pt x="47" y="71"/>
                  <a:pt x="39" y="76"/>
                  <a:pt x="32" y="82"/>
                </a:cubicBezTo>
                <a:cubicBezTo>
                  <a:pt x="25" y="90"/>
                  <a:pt x="20" y="98"/>
                  <a:pt x="15" y="108"/>
                </a:cubicBezTo>
                <a:cubicBezTo>
                  <a:pt x="13" y="113"/>
                  <a:pt x="12" y="121"/>
                  <a:pt x="12" y="129"/>
                </a:cubicBezTo>
                <a:lnTo>
                  <a:pt x="12" y="188"/>
                </a:lnTo>
                <a:moveTo>
                  <a:pt x="564" y="181"/>
                </a:moveTo>
                <a:lnTo>
                  <a:pt x="12" y="181"/>
                </a:lnTo>
                <a:moveTo>
                  <a:pt x="12" y="188"/>
                </a:moveTo>
                <a:lnTo>
                  <a:pt x="12" y="496"/>
                </a:lnTo>
                <a:moveTo>
                  <a:pt x="150" y="118"/>
                </a:moveTo>
                <a:lnTo>
                  <a:pt x="150" y="65"/>
                </a:lnTo>
                <a:moveTo>
                  <a:pt x="421" y="119"/>
                </a:moveTo>
                <a:lnTo>
                  <a:pt x="421" y="67"/>
                </a:lnTo>
                <a:moveTo>
                  <a:pt x="150" y="59"/>
                </a:moveTo>
                <a:lnTo>
                  <a:pt x="150" y="12"/>
                </a:lnTo>
                <a:moveTo>
                  <a:pt x="421" y="13"/>
                </a:moveTo>
                <a:lnTo>
                  <a:pt x="421" y="65"/>
                </a:lnTo>
                <a:moveTo>
                  <a:pt x="244" y="420"/>
                </a:moveTo>
                <a:lnTo>
                  <a:pt x="254" y="414"/>
                </a:lnTo>
                <a:moveTo>
                  <a:pt x="244" y="420"/>
                </a:moveTo>
                <a:lnTo>
                  <a:pt x="241" y="421"/>
                </a:lnTo>
                <a:moveTo>
                  <a:pt x="241" y="421"/>
                </a:moveTo>
                <a:lnTo>
                  <a:pt x="131" y="420"/>
                </a:lnTo>
                <a:moveTo>
                  <a:pt x="131" y="420"/>
                </a:moveTo>
                <a:lnTo>
                  <a:pt x="128" y="419"/>
                </a:lnTo>
                <a:moveTo>
                  <a:pt x="128" y="419"/>
                </a:moveTo>
                <a:lnTo>
                  <a:pt x="126" y="417"/>
                </a:lnTo>
                <a:moveTo>
                  <a:pt x="126" y="417"/>
                </a:moveTo>
                <a:lnTo>
                  <a:pt x="123" y="415"/>
                </a:lnTo>
                <a:moveTo>
                  <a:pt x="123" y="415"/>
                </a:moveTo>
                <a:lnTo>
                  <a:pt x="121" y="413"/>
                </a:lnTo>
                <a:moveTo>
                  <a:pt x="121" y="413"/>
                </a:moveTo>
                <a:lnTo>
                  <a:pt x="118" y="411"/>
                </a:lnTo>
                <a:moveTo>
                  <a:pt x="118" y="411"/>
                </a:moveTo>
                <a:lnTo>
                  <a:pt x="116" y="408"/>
                </a:lnTo>
                <a:moveTo>
                  <a:pt x="116" y="408"/>
                </a:moveTo>
                <a:lnTo>
                  <a:pt x="115" y="405"/>
                </a:lnTo>
                <a:moveTo>
                  <a:pt x="115" y="405"/>
                </a:moveTo>
                <a:lnTo>
                  <a:pt x="114" y="403"/>
                </a:lnTo>
                <a:moveTo>
                  <a:pt x="114" y="403"/>
                </a:moveTo>
                <a:lnTo>
                  <a:pt x="113" y="400"/>
                </a:lnTo>
                <a:moveTo>
                  <a:pt x="113" y="400"/>
                </a:moveTo>
                <a:lnTo>
                  <a:pt x="113" y="296"/>
                </a:lnTo>
                <a:moveTo>
                  <a:pt x="113" y="296"/>
                </a:moveTo>
                <a:lnTo>
                  <a:pt x="114" y="293"/>
                </a:lnTo>
                <a:moveTo>
                  <a:pt x="114" y="293"/>
                </a:moveTo>
                <a:lnTo>
                  <a:pt x="115" y="290"/>
                </a:lnTo>
                <a:moveTo>
                  <a:pt x="115" y="290"/>
                </a:moveTo>
                <a:lnTo>
                  <a:pt x="117" y="288"/>
                </a:lnTo>
                <a:moveTo>
                  <a:pt x="117" y="288"/>
                </a:moveTo>
                <a:lnTo>
                  <a:pt x="119" y="285"/>
                </a:lnTo>
                <a:moveTo>
                  <a:pt x="119" y="285"/>
                </a:moveTo>
                <a:lnTo>
                  <a:pt x="121" y="283"/>
                </a:lnTo>
                <a:moveTo>
                  <a:pt x="121" y="283"/>
                </a:moveTo>
                <a:lnTo>
                  <a:pt x="123" y="280"/>
                </a:lnTo>
                <a:moveTo>
                  <a:pt x="123" y="280"/>
                </a:moveTo>
                <a:lnTo>
                  <a:pt x="126" y="278"/>
                </a:lnTo>
                <a:moveTo>
                  <a:pt x="126" y="278"/>
                </a:moveTo>
                <a:lnTo>
                  <a:pt x="129" y="277"/>
                </a:lnTo>
                <a:moveTo>
                  <a:pt x="129" y="277"/>
                </a:moveTo>
                <a:lnTo>
                  <a:pt x="131" y="276"/>
                </a:lnTo>
                <a:moveTo>
                  <a:pt x="131" y="276"/>
                </a:moveTo>
                <a:lnTo>
                  <a:pt x="238" y="274"/>
                </a:lnTo>
                <a:moveTo>
                  <a:pt x="238" y="274"/>
                </a:moveTo>
                <a:lnTo>
                  <a:pt x="240" y="275"/>
                </a:lnTo>
                <a:moveTo>
                  <a:pt x="240" y="275"/>
                </a:moveTo>
                <a:lnTo>
                  <a:pt x="243" y="276"/>
                </a:lnTo>
                <a:moveTo>
                  <a:pt x="243" y="276"/>
                </a:moveTo>
                <a:lnTo>
                  <a:pt x="245" y="277"/>
                </a:lnTo>
                <a:moveTo>
                  <a:pt x="245" y="277"/>
                </a:moveTo>
                <a:lnTo>
                  <a:pt x="248" y="279"/>
                </a:lnTo>
                <a:moveTo>
                  <a:pt x="248" y="279"/>
                </a:moveTo>
                <a:lnTo>
                  <a:pt x="251" y="281"/>
                </a:lnTo>
                <a:moveTo>
                  <a:pt x="251" y="281"/>
                </a:moveTo>
                <a:lnTo>
                  <a:pt x="253" y="283"/>
                </a:lnTo>
                <a:moveTo>
                  <a:pt x="253" y="283"/>
                </a:moveTo>
                <a:lnTo>
                  <a:pt x="255" y="285"/>
                </a:lnTo>
                <a:moveTo>
                  <a:pt x="255" y="285"/>
                </a:moveTo>
                <a:lnTo>
                  <a:pt x="257" y="288"/>
                </a:lnTo>
                <a:moveTo>
                  <a:pt x="257" y="288"/>
                </a:moveTo>
                <a:lnTo>
                  <a:pt x="259" y="291"/>
                </a:lnTo>
                <a:moveTo>
                  <a:pt x="259" y="291"/>
                </a:moveTo>
                <a:lnTo>
                  <a:pt x="260" y="293"/>
                </a:lnTo>
                <a:moveTo>
                  <a:pt x="260" y="293"/>
                </a:moveTo>
                <a:lnTo>
                  <a:pt x="261" y="401"/>
                </a:lnTo>
                <a:moveTo>
                  <a:pt x="261" y="401"/>
                </a:moveTo>
                <a:lnTo>
                  <a:pt x="260" y="404"/>
                </a:lnTo>
                <a:moveTo>
                  <a:pt x="260" y="404"/>
                </a:moveTo>
                <a:lnTo>
                  <a:pt x="254" y="414"/>
                </a:lnTo>
                <a:moveTo>
                  <a:pt x="105" y="564"/>
                </a:moveTo>
                <a:lnTo>
                  <a:pt x="493" y="564"/>
                </a:lnTo>
                <a:moveTo>
                  <a:pt x="564" y="472"/>
                </a:moveTo>
                <a:lnTo>
                  <a:pt x="564" y="133"/>
                </a:lnTo>
                <a:moveTo>
                  <a:pt x="483" y="65"/>
                </a:moveTo>
                <a:lnTo>
                  <a:pt x="81" y="65"/>
                </a:lnTo>
              </a:path>
            </a:pathLst>
          </a:custGeom>
          <a:noFill/>
          <a:ln w="15530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6" name="path 46"/>
          <p:cNvSpPr/>
          <p:nvPr/>
        </p:nvSpPr>
        <p:spPr>
          <a:xfrm>
            <a:off x="649478" y="3971076"/>
            <a:ext cx="366130" cy="333293"/>
          </a:xfrm>
          <a:custGeom>
            <a:avLst/>
            <a:gdLst/>
            <a:ahLst/>
            <a:cxnLst/>
            <a:rect l="0" t="0" r="0" b="0"/>
            <a:pathLst>
              <a:path w="576" h="524">
                <a:moveTo>
                  <a:pt x="351" y="512"/>
                </a:moveTo>
                <a:cubicBezTo>
                  <a:pt x="355" y="505"/>
                  <a:pt x="355" y="499"/>
                  <a:pt x="355" y="458"/>
                </a:cubicBezTo>
                <a:cubicBezTo>
                  <a:pt x="354" y="443"/>
                  <a:pt x="350" y="427"/>
                  <a:pt x="345" y="412"/>
                </a:cubicBezTo>
                <a:cubicBezTo>
                  <a:pt x="338" y="398"/>
                  <a:pt x="330" y="385"/>
                  <a:pt x="320" y="373"/>
                </a:cubicBezTo>
                <a:cubicBezTo>
                  <a:pt x="308" y="361"/>
                  <a:pt x="295" y="352"/>
                  <a:pt x="281" y="343"/>
                </a:cubicBezTo>
                <a:cubicBezTo>
                  <a:pt x="266" y="337"/>
                  <a:pt x="250" y="332"/>
                  <a:pt x="233" y="329"/>
                </a:cubicBezTo>
                <a:lnTo>
                  <a:pt x="217" y="328"/>
                </a:lnTo>
                <a:moveTo>
                  <a:pt x="502" y="221"/>
                </a:moveTo>
                <a:cubicBezTo>
                  <a:pt x="510" y="220"/>
                  <a:pt x="517" y="219"/>
                  <a:pt x="524" y="218"/>
                </a:cubicBezTo>
                <a:cubicBezTo>
                  <a:pt x="530" y="216"/>
                  <a:pt x="535" y="213"/>
                  <a:pt x="541" y="210"/>
                </a:cubicBezTo>
                <a:cubicBezTo>
                  <a:pt x="546" y="205"/>
                  <a:pt x="551" y="200"/>
                  <a:pt x="555" y="194"/>
                </a:cubicBezTo>
                <a:cubicBezTo>
                  <a:pt x="558" y="189"/>
                  <a:pt x="560" y="184"/>
                  <a:pt x="562" y="177"/>
                </a:cubicBezTo>
                <a:cubicBezTo>
                  <a:pt x="563" y="171"/>
                  <a:pt x="564" y="161"/>
                  <a:pt x="564" y="147"/>
                </a:cubicBezTo>
                <a:moveTo>
                  <a:pt x="564" y="70"/>
                </a:moveTo>
                <a:cubicBezTo>
                  <a:pt x="564" y="64"/>
                  <a:pt x="562" y="57"/>
                  <a:pt x="560" y="49"/>
                </a:cubicBezTo>
                <a:cubicBezTo>
                  <a:pt x="558" y="44"/>
                  <a:pt x="555" y="38"/>
                  <a:pt x="550" y="32"/>
                </a:cubicBezTo>
                <a:cubicBezTo>
                  <a:pt x="546" y="28"/>
                  <a:pt x="541" y="24"/>
                  <a:pt x="536" y="20"/>
                </a:cubicBezTo>
                <a:cubicBezTo>
                  <a:pt x="530" y="17"/>
                  <a:pt x="524" y="15"/>
                  <a:pt x="518" y="13"/>
                </a:cubicBezTo>
                <a:cubicBezTo>
                  <a:pt x="512" y="12"/>
                  <a:pt x="502" y="12"/>
                  <a:pt x="487" y="12"/>
                </a:cubicBezTo>
                <a:moveTo>
                  <a:pt x="367" y="12"/>
                </a:moveTo>
                <a:cubicBezTo>
                  <a:pt x="359" y="12"/>
                  <a:pt x="353" y="13"/>
                  <a:pt x="345" y="15"/>
                </a:cubicBezTo>
                <a:cubicBezTo>
                  <a:pt x="339" y="17"/>
                  <a:pt x="333" y="21"/>
                  <a:pt x="327" y="25"/>
                </a:cubicBezTo>
                <a:cubicBezTo>
                  <a:pt x="323" y="29"/>
                  <a:pt x="317" y="36"/>
                  <a:pt x="315" y="40"/>
                </a:cubicBezTo>
                <a:cubicBezTo>
                  <a:pt x="312" y="46"/>
                  <a:pt x="309" y="52"/>
                  <a:pt x="308" y="58"/>
                </a:cubicBezTo>
                <a:cubicBezTo>
                  <a:pt x="307" y="66"/>
                  <a:pt x="307" y="80"/>
                  <a:pt x="307" y="99"/>
                </a:cubicBezTo>
                <a:moveTo>
                  <a:pt x="386" y="166"/>
                </a:moveTo>
                <a:cubicBezTo>
                  <a:pt x="389" y="161"/>
                  <a:pt x="392" y="158"/>
                  <a:pt x="396" y="154"/>
                </a:cubicBezTo>
                <a:cubicBezTo>
                  <a:pt x="399" y="151"/>
                  <a:pt x="403" y="148"/>
                  <a:pt x="407" y="146"/>
                </a:cubicBezTo>
                <a:cubicBezTo>
                  <a:pt x="412" y="144"/>
                  <a:pt x="416" y="142"/>
                  <a:pt x="421" y="141"/>
                </a:cubicBezTo>
                <a:cubicBezTo>
                  <a:pt x="426" y="139"/>
                  <a:pt x="431" y="139"/>
                  <a:pt x="435" y="139"/>
                </a:cubicBezTo>
                <a:cubicBezTo>
                  <a:pt x="440" y="139"/>
                  <a:pt x="445" y="140"/>
                  <a:pt x="450" y="141"/>
                </a:cubicBezTo>
                <a:cubicBezTo>
                  <a:pt x="455" y="142"/>
                  <a:pt x="459" y="144"/>
                  <a:pt x="463" y="146"/>
                </a:cubicBezTo>
                <a:cubicBezTo>
                  <a:pt x="468" y="149"/>
                  <a:pt x="472" y="152"/>
                  <a:pt x="475" y="155"/>
                </a:cubicBezTo>
                <a:cubicBezTo>
                  <a:pt x="479" y="158"/>
                  <a:pt x="482" y="162"/>
                  <a:pt x="484" y="166"/>
                </a:cubicBezTo>
                <a:moveTo>
                  <a:pt x="351" y="512"/>
                </a:moveTo>
                <a:lnTo>
                  <a:pt x="17" y="512"/>
                </a:lnTo>
                <a:moveTo>
                  <a:pt x="461" y="93"/>
                </a:moveTo>
                <a:lnTo>
                  <a:pt x="495" y="71"/>
                </a:lnTo>
                <a:moveTo>
                  <a:pt x="282" y="196"/>
                </a:moveTo>
                <a:cubicBezTo>
                  <a:pt x="282" y="202"/>
                  <a:pt x="282" y="209"/>
                  <a:pt x="280" y="215"/>
                </a:cubicBezTo>
                <a:cubicBezTo>
                  <a:pt x="279" y="221"/>
                  <a:pt x="277" y="228"/>
                  <a:pt x="275" y="233"/>
                </a:cubicBezTo>
                <a:cubicBezTo>
                  <a:pt x="272" y="239"/>
                  <a:pt x="269" y="245"/>
                  <a:pt x="266" y="251"/>
                </a:cubicBezTo>
                <a:cubicBezTo>
                  <a:pt x="262" y="256"/>
                  <a:pt x="258" y="261"/>
                  <a:pt x="253" y="266"/>
                </a:cubicBezTo>
                <a:cubicBezTo>
                  <a:pt x="249" y="270"/>
                  <a:pt x="244" y="274"/>
                  <a:pt x="238" y="278"/>
                </a:cubicBezTo>
                <a:cubicBezTo>
                  <a:pt x="233" y="281"/>
                  <a:pt x="227" y="284"/>
                  <a:pt x="221" y="287"/>
                </a:cubicBezTo>
                <a:cubicBezTo>
                  <a:pt x="215" y="289"/>
                  <a:pt x="209" y="291"/>
                  <a:pt x="203" y="293"/>
                </a:cubicBezTo>
                <a:cubicBezTo>
                  <a:pt x="196" y="294"/>
                  <a:pt x="190" y="294"/>
                  <a:pt x="184" y="294"/>
                </a:cubicBezTo>
                <a:cubicBezTo>
                  <a:pt x="177" y="294"/>
                  <a:pt x="171" y="294"/>
                  <a:pt x="164" y="293"/>
                </a:cubicBezTo>
                <a:cubicBezTo>
                  <a:pt x="158" y="291"/>
                  <a:pt x="152" y="289"/>
                  <a:pt x="146" y="287"/>
                </a:cubicBezTo>
                <a:cubicBezTo>
                  <a:pt x="140" y="284"/>
                  <a:pt x="134" y="281"/>
                  <a:pt x="129" y="278"/>
                </a:cubicBezTo>
                <a:cubicBezTo>
                  <a:pt x="123" y="274"/>
                  <a:pt x="118" y="270"/>
                  <a:pt x="114" y="266"/>
                </a:cubicBezTo>
                <a:cubicBezTo>
                  <a:pt x="109" y="261"/>
                  <a:pt x="105" y="256"/>
                  <a:pt x="101" y="251"/>
                </a:cubicBezTo>
                <a:cubicBezTo>
                  <a:pt x="98" y="245"/>
                  <a:pt x="95" y="239"/>
                  <a:pt x="92" y="233"/>
                </a:cubicBezTo>
                <a:cubicBezTo>
                  <a:pt x="90" y="228"/>
                  <a:pt x="88" y="221"/>
                  <a:pt x="87" y="215"/>
                </a:cubicBezTo>
                <a:cubicBezTo>
                  <a:pt x="85" y="209"/>
                  <a:pt x="85" y="202"/>
                  <a:pt x="85" y="196"/>
                </a:cubicBezTo>
                <a:cubicBezTo>
                  <a:pt x="85" y="189"/>
                  <a:pt x="85" y="183"/>
                  <a:pt x="87" y="176"/>
                </a:cubicBezTo>
                <a:cubicBezTo>
                  <a:pt x="88" y="170"/>
                  <a:pt x="90" y="164"/>
                  <a:pt x="92" y="158"/>
                </a:cubicBezTo>
                <a:cubicBezTo>
                  <a:pt x="95" y="152"/>
                  <a:pt x="98" y="146"/>
                  <a:pt x="101" y="141"/>
                </a:cubicBezTo>
                <a:cubicBezTo>
                  <a:pt x="105" y="135"/>
                  <a:pt x="109" y="130"/>
                  <a:pt x="114" y="126"/>
                </a:cubicBezTo>
                <a:cubicBezTo>
                  <a:pt x="118" y="121"/>
                  <a:pt x="123" y="117"/>
                  <a:pt x="129" y="114"/>
                </a:cubicBezTo>
                <a:cubicBezTo>
                  <a:pt x="134" y="110"/>
                  <a:pt x="140" y="107"/>
                  <a:pt x="146" y="104"/>
                </a:cubicBezTo>
                <a:cubicBezTo>
                  <a:pt x="152" y="102"/>
                  <a:pt x="158" y="100"/>
                  <a:pt x="164" y="99"/>
                </a:cubicBezTo>
                <a:cubicBezTo>
                  <a:pt x="171" y="98"/>
                  <a:pt x="177" y="97"/>
                  <a:pt x="184" y="97"/>
                </a:cubicBezTo>
                <a:cubicBezTo>
                  <a:pt x="190" y="97"/>
                  <a:pt x="196" y="98"/>
                  <a:pt x="203" y="99"/>
                </a:cubicBezTo>
                <a:cubicBezTo>
                  <a:pt x="209" y="100"/>
                  <a:pt x="215" y="102"/>
                  <a:pt x="221" y="104"/>
                </a:cubicBezTo>
                <a:cubicBezTo>
                  <a:pt x="227" y="107"/>
                  <a:pt x="233" y="110"/>
                  <a:pt x="238" y="114"/>
                </a:cubicBezTo>
                <a:cubicBezTo>
                  <a:pt x="244" y="117"/>
                  <a:pt x="249" y="121"/>
                  <a:pt x="253" y="126"/>
                </a:cubicBezTo>
                <a:cubicBezTo>
                  <a:pt x="258" y="130"/>
                  <a:pt x="262" y="135"/>
                  <a:pt x="266" y="141"/>
                </a:cubicBezTo>
                <a:cubicBezTo>
                  <a:pt x="269" y="146"/>
                  <a:pt x="272" y="152"/>
                  <a:pt x="275" y="158"/>
                </a:cubicBezTo>
                <a:cubicBezTo>
                  <a:pt x="277" y="164"/>
                  <a:pt x="279" y="170"/>
                  <a:pt x="280" y="176"/>
                </a:cubicBezTo>
                <a:cubicBezTo>
                  <a:pt x="282" y="183"/>
                  <a:pt x="282" y="189"/>
                  <a:pt x="282" y="196"/>
                </a:cubicBezTo>
                <a:moveTo>
                  <a:pt x="377" y="71"/>
                </a:moveTo>
                <a:lnTo>
                  <a:pt x="411" y="93"/>
                </a:lnTo>
                <a:moveTo>
                  <a:pt x="426" y="221"/>
                </a:moveTo>
                <a:lnTo>
                  <a:pt x="502" y="221"/>
                </a:lnTo>
                <a:moveTo>
                  <a:pt x="426" y="221"/>
                </a:moveTo>
                <a:lnTo>
                  <a:pt x="362" y="285"/>
                </a:lnTo>
                <a:moveTo>
                  <a:pt x="362" y="285"/>
                </a:moveTo>
                <a:lnTo>
                  <a:pt x="361" y="220"/>
                </a:lnTo>
                <a:moveTo>
                  <a:pt x="217" y="328"/>
                </a:moveTo>
                <a:lnTo>
                  <a:pt x="114" y="333"/>
                </a:lnTo>
                <a:moveTo>
                  <a:pt x="114" y="333"/>
                </a:moveTo>
                <a:cubicBezTo>
                  <a:pt x="105" y="335"/>
                  <a:pt x="96" y="339"/>
                  <a:pt x="88" y="343"/>
                </a:cubicBezTo>
                <a:cubicBezTo>
                  <a:pt x="79" y="348"/>
                  <a:pt x="71" y="353"/>
                  <a:pt x="64" y="359"/>
                </a:cubicBezTo>
                <a:cubicBezTo>
                  <a:pt x="57" y="365"/>
                  <a:pt x="50" y="372"/>
                  <a:pt x="44" y="379"/>
                </a:cubicBezTo>
                <a:cubicBezTo>
                  <a:pt x="38" y="386"/>
                  <a:pt x="33" y="394"/>
                  <a:pt x="29" y="402"/>
                </a:cubicBezTo>
                <a:cubicBezTo>
                  <a:pt x="24" y="411"/>
                  <a:pt x="21" y="419"/>
                  <a:pt x="18" y="428"/>
                </a:cubicBezTo>
                <a:cubicBezTo>
                  <a:pt x="15" y="437"/>
                  <a:pt x="13" y="446"/>
                  <a:pt x="12" y="456"/>
                </a:cubicBezTo>
                <a:cubicBezTo>
                  <a:pt x="11" y="465"/>
                  <a:pt x="11" y="475"/>
                  <a:pt x="12" y="484"/>
                </a:cubicBezTo>
                <a:cubicBezTo>
                  <a:pt x="13" y="493"/>
                  <a:pt x="15" y="503"/>
                  <a:pt x="18" y="512"/>
                </a:cubicBezTo>
                <a:moveTo>
                  <a:pt x="564" y="147"/>
                </a:moveTo>
                <a:lnTo>
                  <a:pt x="564" y="70"/>
                </a:lnTo>
                <a:moveTo>
                  <a:pt x="487" y="12"/>
                </a:moveTo>
                <a:lnTo>
                  <a:pt x="367" y="12"/>
                </a:lnTo>
                <a:moveTo>
                  <a:pt x="307" y="99"/>
                </a:moveTo>
                <a:lnTo>
                  <a:pt x="307" y="159"/>
                </a:lnTo>
                <a:moveTo>
                  <a:pt x="307" y="159"/>
                </a:moveTo>
                <a:cubicBezTo>
                  <a:pt x="306" y="167"/>
                  <a:pt x="307" y="174"/>
                  <a:pt x="310" y="182"/>
                </a:cubicBezTo>
                <a:cubicBezTo>
                  <a:pt x="312" y="189"/>
                  <a:pt x="316" y="195"/>
                  <a:pt x="321" y="201"/>
                </a:cubicBezTo>
                <a:cubicBezTo>
                  <a:pt x="326" y="207"/>
                  <a:pt x="332" y="211"/>
                  <a:pt x="339" y="215"/>
                </a:cubicBezTo>
                <a:cubicBezTo>
                  <a:pt x="346" y="218"/>
                  <a:pt x="354" y="219"/>
                  <a:pt x="361" y="220"/>
                </a:cubicBezTo>
              </a:path>
            </a:pathLst>
          </a:custGeom>
          <a:noFill/>
          <a:ln w="15488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50" name="rect 50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52" name="picture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57225" y="1752600"/>
            <a:ext cx="5162550" cy="2933700"/>
          </a:xfrm>
          <a:prstGeom prst="rect">
            <a:avLst/>
          </a:prstGeom>
        </p:spPr>
      </p:pic>
      <p:sp>
        <p:nvSpPr>
          <p:cNvPr id="54" name="rect 54"/>
          <p:cNvSpPr/>
          <p:nvPr/>
        </p:nvSpPr>
        <p:spPr>
          <a:xfrm>
            <a:off x="7477125" y="742949"/>
            <a:ext cx="1019175" cy="257175"/>
          </a:xfrm>
          <a:prstGeom prst="rect">
            <a:avLst/>
          </a:prstGeom>
          <a:solidFill>
            <a:srgbClr val="F9D2E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6" name="textbox 56"/>
          <p:cNvSpPr/>
          <p:nvPr/>
        </p:nvSpPr>
        <p:spPr>
          <a:xfrm>
            <a:off x="7464425" y="820588"/>
            <a:ext cx="3074670" cy="34055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  <a:tabLst>
                <a:tab pos="107315" algn="l"/>
              </a:tabLst>
            </a:pPr>
            <a:r>
              <a:rPr sz="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WHY</a:t>
            </a:r>
            <a:r>
              <a:rPr sz="800" kern="0" spc="1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IT</a:t>
            </a:r>
            <a:r>
              <a:rPr sz="800" kern="0" spc="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8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MATTERS</a:t>
            </a:r>
            <a:r>
              <a:rPr sz="8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020" algn="l" rtl="0" eaLnBrk="0">
              <a:lnSpc>
                <a:spcPct val="76000"/>
              </a:lnSpc>
              <a:spcBef>
                <a:spcPts val="1610"/>
              </a:spcBef>
            </a:pPr>
            <a:r>
              <a:rPr sz="2700" b="1" kern="0" spc="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Good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020" algn="l" rtl="0" eaLnBrk="0">
              <a:lnSpc>
                <a:spcPct val="70000"/>
              </a:lnSpc>
              <a:spcBef>
                <a:spcPts val="1125"/>
              </a:spcBef>
            </a:pPr>
            <a:r>
              <a:rPr sz="2700" b="1" kern="0" spc="15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</a:t>
            </a:r>
            <a:r>
              <a:rPr sz="2700" b="1" kern="0" spc="14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tion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750" algn="l" rtl="0" eaLnBrk="0">
              <a:lnSpc>
                <a:spcPts val="3445"/>
              </a:lnSpc>
            </a:pPr>
            <a:r>
              <a:rPr sz="2700" b="1" kern="0" spc="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Builds Trust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4640" algn="l" rtl="0" eaLnBrk="0">
              <a:lnSpc>
                <a:spcPct val="92000"/>
              </a:lnSpc>
              <a:spcBef>
                <a:spcPts val="480"/>
              </a:spcBef>
              <a:tabLst>
                <a:tab pos="511175" algn="l"/>
              </a:tabLst>
            </a:pPr>
            <a:r>
              <a:rPr sz="16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b="1" kern="0" spc="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Encourages repeat vis</a:t>
            </a:r>
            <a:r>
              <a:rPr sz="1600" b="1" kern="0" spc="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its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4640" algn="l" rtl="0" eaLnBrk="0">
              <a:lnSpc>
                <a:spcPct val="286000"/>
              </a:lnSpc>
              <a:spcBef>
                <a:spcPts val="315"/>
              </a:spcBef>
              <a:tabLst>
                <a:tab pos="511175" algn="l"/>
              </a:tabLst>
            </a:pPr>
            <a:r>
              <a:rPr sz="16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b="1" kern="0" spc="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Earns positive reviews</a:t>
            </a:r>
            <a:r>
              <a:rPr sz="16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6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Strengthens reputation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58" name="picture 5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34275" y="3980995"/>
            <a:ext cx="224916" cy="193490"/>
          </a:xfrm>
          <a:prstGeom prst="rect">
            <a:avLst/>
          </a:prstGeom>
        </p:spPr>
      </p:pic>
      <p:pic>
        <p:nvPicPr>
          <p:cNvPr id="60" name="picture 6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34275" y="3266620"/>
            <a:ext cx="224916" cy="193491"/>
          </a:xfrm>
          <a:prstGeom prst="rect">
            <a:avLst/>
          </a:prstGeom>
        </p:spPr>
      </p:pic>
      <p:pic>
        <p:nvPicPr>
          <p:cNvPr id="62" name="picture 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34275" y="2552245"/>
            <a:ext cx="224916" cy="193491"/>
          </a:xfrm>
          <a:prstGeom prst="rect">
            <a:avLst/>
          </a:prstGeom>
        </p:spPr>
      </p:pic>
      <p:sp>
        <p:nvSpPr>
          <p:cNvPr id="64" name="textbox 64"/>
          <p:cNvSpPr/>
          <p:nvPr/>
        </p:nvSpPr>
        <p:spPr>
          <a:xfrm>
            <a:off x="7477125" y="4552950"/>
            <a:ext cx="3305175" cy="1143635"/>
          </a:xfrm>
          <a:prstGeom prst="rect">
            <a:avLst/>
          </a:prstGeom>
          <a:solidFill>
            <a:srgbClr val="F6BBE1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37845" indent="-187325" algn="l" rtl="0" eaLnBrk="0">
              <a:lnSpc>
                <a:spcPct val="129000"/>
              </a:lnSpc>
              <a:spcBef>
                <a:spcPts val="5"/>
              </a:spcBef>
              <a:tabLst>
                <a:tab pos="544830" algn="l"/>
              </a:tabLst>
            </a:pP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4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remember </a:t>
            </a:r>
            <a:r>
              <a:rPr sz="1400" b="1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 you made</a:t>
            </a:r>
            <a:r>
              <a:rPr sz="14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4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them</a:t>
            </a:r>
            <a:r>
              <a:rPr sz="1400" b="1" kern="0" spc="-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b="1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feel</a:t>
            </a:r>
            <a:r>
              <a:rPr sz="14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respected</a:t>
            </a:r>
            <a:r>
              <a:rPr sz="14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400" kern="0" spc="-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valued</a:t>
            </a:r>
            <a:r>
              <a:rPr sz="1400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4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</a:t>
            </a:r>
            <a:r>
              <a:rPr sz="1400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heard.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66" name="picture 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664577" y="4745609"/>
            <a:ext cx="163562" cy="16356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5"/>
          </a:xfrm>
          <a:prstGeom prst="rect">
            <a:avLst/>
          </a:prstGeom>
        </p:spPr>
      </p:pic>
      <p:sp>
        <p:nvSpPr>
          <p:cNvPr id="70" name="rect 70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aphicFrame>
        <p:nvGraphicFramePr>
          <p:cNvPr id="72" name="table 72"/>
          <p:cNvGraphicFramePr>
            <a:graphicFrameLocks noGrp="1"/>
          </p:cNvGraphicFramePr>
          <p:nvPr/>
        </p:nvGraphicFramePr>
        <p:xfrm>
          <a:off x="657225" y="1905000"/>
          <a:ext cx="10115550" cy="3914775"/>
        </p:xfrm>
        <a:graphic>
          <a:graphicData uri="http://schemas.openxmlformats.org/drawingml/2006/table">
            <a:tbl>
              <a:tblPr/>
              <a:tblGrid>
                <a:gridCol w="3261994"/>
                <a:gridCol w="162560"/>
                <a:gridCol w="1579245"/>
                <a:gridCol w="163195"/>
                <a:gridCol w="1495425"/>
                <a:gridCol w="163195"/>
                <a:gridCol w="3289934"/>
              </a:tblGrid>
              <a:tr h="78930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</a:tr>
              <a:tr h="12477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9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191895" algn="l" rtl="0" eaLnBrk="0">
                        <a:lnSpc>
                          <a:spcPct val="94000"/>
                        </a:lnSpc>
                        <a:spcBef>
                          <a:spcPts val="5"/>
                        </a:spcBef>
                      </a:pPr>
                      <a:r>
                        <a:rPr sz="1800" b="1" kern="0" spc="8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Explain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899160" indent="-544195" algn="l" rtl="0" eaLnBrk="0">
                        <a:lnSpc>
                          <a:spcPct val="129000"/>
                        </a:lnSpc>
                        <a:spcBef>
                          <a:spcPts val="5"/>
                        </a:spcBef>
                      </a:pPr>
                      <a:r>
                        <a:rPr sz="1600" kern="0" spc="-1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The role of</a:t>
                      </a:r>
                      <a:r>
                        <a:rPr sz="1600" kern="0" spc="-9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600" kern="0" spc="-1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communica</a:t>
                      </a:r>
                      <a:r>
                        <a:rPr sz="16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tion in</a:t>
                      </a:r>
                      <a:r>
                        <a:rPr sz="1600" kern="0" spc="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</a:t>
                      </a:r>
                      <a:r>
                        <a:rPr sz="16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customer service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v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875665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800" b="1" kern="0" spc="9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Demonstrate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814705" algn="l" rtl="0" eaLnBrk="0">
                        <a:lnSpc>
                          <a:spcPts val="2075"/>
                        </a:lnSpc>
                        <a:spcBef>
                          <a:spcPts val="1060"/>
                        </a:spcBef>
                      </a:pPr>
                      <a:r>
                        <a:rPr sz="16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Customer-oriented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709930" algn="l" rtl="0" eaLnBrk="0">
                        <a:lnSpc>
                          <a:spcPts val="2475"/>
                        </a:lnSpc>
                      </a:pPr>
                      <a:r>
                        <a:rPr sz="1600" kern="0" spc="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communication</a:t>
                      </a:r>
                      <a:r>
                        <a:rPr sz="1600" kern="0" spc="1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600" kern="0" spc="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skills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v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9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312545" algn="l" rtl="0" eaLnBrk="0">
                        <a:lnSpc>
                          <a:spcPct val="95000"/>
                        </a:lnSpc>
                        <a:spcBef>
                          <a:spcPts val="5"/>
                        </a:spcBef>
                      </a:pPr>
                      <a:r>
                        <a:rPr sz="1800" b="1" kern="0" spc="8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Apply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8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162685" indent="-789305" algn="l" rtl="0" eaLnBrk="0">
                        <a:lnSpc>
                          <a:spcPct val="121000"/>
                        </a:lnSpc>
                      </a:pPr>
                      <a:r>
                        <a:rPr sz="16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Empathy and </a:t>
                      </a:r>
                      <a:r>
                        <a:rPr sz="16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professionalism</a:t>
                      </a:r>
                      <a:r>
                        <a:rPr sz="1600" kern="0" spc="-1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</a:t>
                      </a:r>
                      <a:r>
                        <a:rPr sz="1600" kern="0" spc="-1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with guests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1685">
                <a:tc gridSpan="3"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9D2EB"/>
                    </a:solidFill>
                  </a:tcPr>
                </a:tc>
              </a:tr>
              <a:tr h="934085">
                <a:tc gridSpan="3">
                  <a:txBody>
                    <a:bodyPr/>
                    <a:lstStyle/>
                    <a:p>
                      <a:pPr algn="l" rtl="0" eaLnBrk="0">
                        <a:lnSpc>
                          <a:spcPct val="108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23110" algn="l" rtl="0" eaLnBrk="0">
                        <a:lnSpc>
                          <a:spcPct val="95000"/>
                        </a:lnSpc>
                        <a:spcBef>
                          <a:spcPts val="5"/>
                        </a:spcBef>
                      </a:pPr>
                      <a:r>
                        <a:rPr sz="1800" b="1" kern="0" spc="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Analyze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5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047750" algn="l" rtl="0" eaLnBrk="0">
                        <a:lnSpc>
                          <a:spcPts val="2075"/>
                        </a:lnSpc>
                        <a:spcBef>
                          <a:spcPts val="5"/>
                        </a:spcBef>
                      </a:pPr>
                      <a:r>
                        <a:rPr sz="16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Real hospitality service situations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v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rtl="0" eaLnBrk="0">
                        <a:lnSpc>
                          <a:spcPct val="109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719580" algn="l" rtl="0" eaLnBrk="0">
                        <a:lnSpc>
                          <a:spcPct val="75000"/>
                        </a:lnSpc>
                        <a:spcBef>
                          <a:spcPts val="0"/>
                        </a:spcBef>
                      </a:pPr>
                      <a:r>
                        <a:rPr sz="1800" b="1" kern="0" spc="10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Recommend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9000"/>
                        </a:lnSpc>
                      </a:pP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747395" algn="l" rtl="0" eaLnBrk="0">
                        <a:lnSpc>
                          <a:spcPts val="2075"/>
                        </a:lnSpc>
                      </a:pPr>
                      <a:r>
                        <a:rPr sz="1600" kern="0" spc="-2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Strategies to improv</a:t>
                      </a:r>
                      <a:r>
                        <a:rPr sz="1600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 guest satisfaction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sp>
        <p:nvSpPr>
          <p:cNvPr id="74" name="textbox 74"/>
          <p:cNvSpPr/>
          <p:nvPr/>
        </p:nvSpPr>
        <p:spPr>
          <a:xfrm>
            <a:off x="660774" y="699632"/>
            <a:ext cx="3890645" cy="10134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9000"/>
              </a:lnSpc>
            </a:pPr>
            <a:r>
              <a:rPr sz="31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Learning Outcomes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075"/>
              </a:lnSpc>
              <a:spcBef>
                <a:spcPts val="5"/>
              </a:spcBef>
            </a:pPr>
            <a:r>
              <a:rPr sz="16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By the end of</a:t>
            </a:r>
            <a:r>
              <a:rPr sz="1600" kern="0" spc="-1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today,</a:t>
            </a:r>
            <a:r>
              <a:rPr sz="1600" kern="0" spc="-10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</a:t>
            </a:r>
            <a:r>
              <a:rPr sz="1600" kern="0" spc="-8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6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will be </a:t>
            </a:r>
            <a:r>
              <a:rPr sz="16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able to: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76" name="picture 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2038350" y="2085975"/>
            <a:ext cx="504825" cy="504825"/>
          </a:xfrm>
          <a:prstGeom prst="rect">
            <a:avLst/>
          </a:prstGeom>
        </p:spPr>
      </p:pic>
      <p:pic>
        <p:nvPicPr>
          <p:cNvPr id="78" name="picture 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467350" y="2085975"/>
            <a:ext cx="504825" cy="504825"/>
          </a:xfrm>
          <a:prstGeom prst="rect">
            <a:avLst/>
          </a:prstGeom>
        </p:spPr>
      </p:pic>
      <p:pic>
        <p:nvPicPr>
          <p:cNvPr id="80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886825" y="2085975"/>
            <a:ext cx="504825" cy="504825"/>
          </a:xfrm>
          <a:prstGeom prst="rect">
            <a:avLst/>
          </a:prstGeom>
        </p:spPr>
      </p:pic>
      <p:pic>
        <p:nvPicPr>
          <p:cNvPr id="82" name="picture 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2895600" y="4276725"/>
            <a:ext cx="504825" cy="504825"/>
          </a:xfrm>
          <a:prstGeom prst="rect">
            <a:avLst/>
          </a:prstGeom>
        </p:spPr>
      </p:pic>
      <p:pic>
        <p:nvPicPr>
          <p:cNvPr id="84" name="picture 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029575" y="4276725"/>
            <a:ext cx="504825" cy="504825"/>
          </a:xfrm>
          <a:prstGeom prst="rect">
            <a:avLst/>
          </a:prstGeom>
        </p:spPr>
      </p:pic>
      <p:sp>
        <p:nvSpPr>
          <p:cNvPr id="86" name="textbox 86"/>
          <p:cNvSpPr/>
          <p:nvPr/>
        </p:nvSpPr>
        <p:spPr>
          <a:xfrm>
            <a:off x="3075517" y="4441090"/>
            <a:ext cx="149225" cy="2190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1700" b="1" kern="0" spc="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88" name="textbox 88"/>
          <p:cNvSpPr/>
          <p:nvPr/>
        </p:nvSpPr>
        <p:spPr>
          <a:xfrm>
            <a:off x="9072328" y="2249204"/>
            <a:ext cx="144780" cy="2178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</a:pPr>
            <a:r>
              <a:rPr sz="17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90" name="textbox 90"/>
          <p:cNvSpPr/>
          <p:nvPr/>
        </p:nvSpPr>
        <p:spPr>
          <a:xfrm>
            <a:off x="8214908" y="4443588"/>
            <a:ext cx="146050" cy="2152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3000"/>
              </a:lnSpc>
            </a:pPr>
            <a:r>
              <a:rPr sz="17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5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92" name="textbox 92"/>
          <p:cNvSpPr/>
          <p:nvPr/>
        </p:nvSpPr>
        <p:spPr>
          <a:xfrm>
            <a:off x="5649832" y="2249204"/>
            <a:ext cx="142875" cy="2184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</a:pPr>
            <a:r>
              <a:rPr sz="17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94" name="textbox 94"/>
          <p:cNvSpPr/>
          <p:nvPr/>
        </p:nvSpPr>
        <p:spPr>
          <a:xfrm>
            <a:off x="2232335" y="2250340"/>
            <a:ext cx="136525" cy="2171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</a:pPr>
            <a:r>
              <a:rPr sz="1700" b="1" kern="0" spc="-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98" name="rect 98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00" name="picture 1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102" name="textbox 102"/>
          <p:cNvSpPr/>
          <p:nvPr/>
        </p:nvSpPr>
        <p:spPr>
          <a:xfrm>
            <a:off x="4936696" y="669390"/>
            <a:ext cx="5144135" cy="24072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4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3810" algn="l" rtl="0" eaLnBrk="0">
              <a:lnSpc>
                <a:spcPct val="89000"/>
              </a:lnSpc>
            </a:pPr>
            <a:r>
              <a:rPr sz="2900" b="1" kern="0" spc="9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More Than</a:t>
            </a:r>
            <a:r>
              <a:rPr sz="2900" b="1" kern="0" spc="-14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900" b="1" kern="0" spc="9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Just Completing</a:t>
            </a:r>
            <a:r>
              <a:rPr sz="2900" b="1" kern="0" spc="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900" b="1" kern="0" spc="1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Tasks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845" algn="l" rtl="0" eaLnBrk="0">
              <a:lnSpc>
                <a:spcPct val="90000"/>
              </a:lnSpc>
              <a:spcBef>
                <a:spcPts val="1205"/>
              </a:spcBef>
            </a:pPr>
            <a:r>
              <a:rPr sz="4000" b="1" kern="0" spc="10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Create expe</a:t>
            </a:r>
            <a:r>
              <a:rPr sz="4000" b="1" kern="0" spc="9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riences,</a:t>
            </a:r>
            <a:endParaRPr sz="4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" algn="l" rtl="0" eaLnBrk="0">
              <a:lnSpc>
                <a:spcPts val="5150"/>
              </a:lnSpc>
            </a:pPr>
            <a:r>
              <a:rPr sz="4000" b="1" kern="0" spc="13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not</a:t>
            </a:r>
            <a:r>
              <a:rPr sz="4000" b="1" kern="0" spc="-3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000" b="1" kern="0" spc="13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just service.</a:t>
            </a:r>
            <a:endParaRPr sz="4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104" name="table 104"/>
          <p:cNvGraphicFramePr>
            <a:graphicFrameLocks noGrp="1"/>
          </p:cNvGraphicFramePr>
          <p:nvPr/>
        </p:nvGraphicFramePr>
        <p:xfrm>
          <a:off x="4943475" y="3228975"/>
          <a:ext cx="5829300" cy="1494790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2924175"/>
                <a:gridCol w="2905125"/>
              </a:tblGrid>
              <a:tr h="8953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76530" algn="l" rtl="0" eaLnBrk="0">
                        <a:lnSpc>
                          <a:spcPct val="76000"/>
                        </a:lnSpc>
                      </a:pPr>
                      <a:r>
                        <a:rPr sz="1700" b="1" kern="0" spc="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Professional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3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77165" algn="l" rtl="0" eaLnBrk="0">
                        <a:lnSpc>
                          <a:spcPct val="76000"/>
                        </a:lnSpc>
                        <a:spcBef>
                          <a:spcPts val="0"/>
                        </a:spcBef>
                      </a:pPr>
                      <a:r>
                        <a:rPr sz="1700" b="1" kern="0" spc="10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Communication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0020" algn="l" rtl="0" eaLnBrk="0">
                        <a:lnSpc>
                          <a:spcPct val="95000"/>
                        </a:lnSpc>
                      </a:pPr>
                      <a:r>
                        <a:rPr sz="1700" b="1" kern="0" spc="5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Respectful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60020" algn="l" rtl="0" eaLnBrk="0">
                        <a:lnSpc>
                          <a:spcPct val="85000"/>
                        </a:lnSpc>
                        <a:spcBef>
                          <a:spcPts val="10"/>
                        </a:spcBef>
                      </a:pPr>
                      <a:r>
                        <a:rPr sz="1700" b="1" kern="0" spc="9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Interactions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  <a:tr h="599440">
                <a:tc gridSpan="2">
                  <a:txBody>
                    <a:bodyPr/>
                    <a:lstStyle/>
                    <a:p>
                      <a:pPr algn="l" rtl="0" eaLnBrk="0">
                        <a:lnSpc>
                          <a:spcPct val="12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77165" algn="l" rtl="0" eaLnBrk="0">
                        <a:lnSpc>
                          <a:spcPct val="76000"/>
                        </a:lnSpc>
                      </a:pPr>
                      <a:r>
                        <a:rPr sz="1700" b="1" kern="0" spc="8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Service-Oriented</a:t>
                      </a:r>
                      <a:r>
                        <a:rPr sz="1700" b="1" kern="0" spc="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Attitude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sp>
        <p:nvSpPr>
          <p:cNvPr id="106" name="textbox 106"/>
          <p:cNvSpPr/>
          <p:nvPr/>
        </p:nvSpPr>
        <p:spPr>
          <a:xfrm>
            <a:off x="4943475" y="4876800"/>
            <a:ext cx="5829300" cy="962660"/>
          </a:xfrm>
          <a:prstGeom prst="rect">
            <a:avLst/>
          </a:prstGeom>
          <a:solidFill>
            <a:srgbClr val="F6BBE1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72135" indent="-208915" algn="l" rtl="0" eaLnBrk="0">
              <a:lnSpc>
                <a:spcPct val="122000"/>
              </a:lnSpc>
              <a:spcBef>
                <a:spcPts val="5"/>
              </a:spcBef>
              <a:tabLst>
                <a:tab pos="573405" algn="l"/>
              </a:tabLst>
            </a:pP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</a:t>
            </a:r>
            <a:r>
              <a:rPr sz="1500" b="1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remember how employees spoke to them </a:t>
            </a:r>
            <a:r>
              <a:rPr sz="15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  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especially in important mome</a:t>
            </a:r>
            <a:r>
              <a:rPr sz="15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nts.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08" name="picture 1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133073" y="5089245"/>
            <a:ext cx="173850" cy="17384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picture 1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112" name="rect 112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14" name="picture 1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57225" y="1038225"/>
            <a:ext cx="6105525" cy="3467100"/>
          </a:xfrm>
          <a:prstGeom prst="rect">
            <a:avLst/>
          </a:prstGeom>
        </p:spPr>
      </p:pic>
      <p:sp>
        <p:nvSpPr>
          <p:cNvPr id="116" name="rect 116"/>
          <p:cNvSpPr/>
          <p:nvPr/>
        </p:nvSpPr>
        <p:spPr>
          <a:xfrm>
            <a:off x="7524750" y="1047749"/>
            <a:ext cx="1743075" cy="323850"/>
          </a:xfrm>
          <a:prstGeom prst="rect">
            <a:avLst/>
          </a:prstGeom>
          <a:solidFill>
            <a:srgbClr val="F9D2EB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18" name="textbox 118"/>
          <p:cNvSpPr/>
          <p:nvPr/>
        </p:nvSpPr>
        <p:spPr>
          <a:xfrm>
            <a:off x="7512050" y="1138722"/>
            <a:ext cx="3206115" cy="34182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  <a:tabLst>
                <a:tab pos="131445" algn="l"/>
              </a:tabLst>
            </a:pPr>
            <a:r>
              <a:rPr sz="10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0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REAL-WORLD SITUATIONS</a:t>
            </a:r>
            <a:r>
              <a:rPr sz="10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750" indent="1270" algn="l" rtl="0" eaLnBrk="0">
              <a:lnSpc>
                <a:spcPct val="92000"/>
              </a:lnSpc>
              <a:spcBef>
                <a:spcPts val="1920"/>
              </a:spcBef>
            </a:pPr>
            <a:r>
              <a:rPr sz="3200" b="1" kern="0" spc="5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Stay Calm. Stay</a:t>
            </a:r>
            <a:r>
              <a:rPr sz="3200" b="1" kern="0" spc="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200" b="1" kern="0" spc="9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Professional.</a:t>
            </a:r>
            <a:endParaRPr sz="3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750" algn="l" rtl="0" eaLnBrk="0">
              <a:lnSpc>
                <a:spcPts val="2190"/>
              </a:lnSpc>
              <a:spcBef>
                <a:spcPts val="520"/>
              </a:spcBef>
            </a:pPr>
            <a:r>
              <a:rPr sz="17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 envir</a:t>
            </a:r>
            <a:r>
              <a:rPr sz="17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onments can be: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225" indent="1270" algn="l" rtl="0" eaLnBrk="0">
              <a:lnSpc>
                <a:spcPct val="133000"/>
              </a:lnSpc>
              <a:spcBef>
                <a:spcPts val="5"/>
              </a:spcBef>
            </a:pPr>
            <a:r>
              <a:rPr sz="17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Good communication helps</a:t>
            </a:r>
            <a:r>
              <a:rPr sz="17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</a:t>
            </a:r>
            <a:r>
              <a:rPr sz="1700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700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handle </a:t>
            </a:r>
            <a:r>
              <a:rPr sz="1700" b="1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complaints, del</a:t>
            </a:r>
            <a:r>
              <a:rPr sz="1700" b="1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ays, and</a:t>
            </a:r>
            <a:r>
              <a:rPr sz="1700" b="1" kern="0" spc="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700" b="1" kern="0" spc="-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high-pressure moments</a:t>
            </a:r>
            <a:r>
              <a:rPr sz="1700" b="1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with</a:t>
            </a:r>
            <a:r>
              <a:rPr sz="17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</a:t>
            </a:r>
            <a:r>
              <a:rPr sz="17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confidence.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120" name="table 120"/>
          <p:cNvGraphicFramePr>
            <a:graphicFrameLocks noGrp="1"/>
          </p:cNvGraphicFramePr>
          <p:nvPr/>
        </p:nvGraphicFramePr>
        <p:xfrm>
          <a:off x="657225" y="4876800"/>
          <a:ext cx="3257550" cy="71437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3257550"/>
              </a:tblGrid>
              <a:tr h="7016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33045" algn="l" rtl="0" eaLnBrk="0">
                        <a:lnSpc>
                          <a:spcPct val="86000"/>
                        </a:lnSpc>
                      </a:pPr>
                      <a:r>
                        <a:rPr sz="2200" kern="0" spc="-3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Microsoft JhengHei" panose="020B0604030504040204" charset="-120"/>
                          <a:ea typeface="Microsoft JhengHei" panose="020B0604030504040204" charset="-120"/>
                          <a:cs typeface="Microsoft JhengHei" panose="020B0604030504040204" charset="-120"/>
                        </a:rPr>
                        <a:t>乡</a:t>
                      </a:r>
                      <a:r>
                        <a:rPr sz="2200" kern="0" spc="49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Microsoft JhengHei" panose="020B0604030504040204" charset="-120"/>
                          <a:ea typeface="Microsoft JhengHei" panose="020B0604030504040204" charset="-120"/>
                          <a:cs typeface="Microsoft JhengHei" panose="020B0604030504040204" charset="-120"/>
                        </a:rPr>
                        <a:t> </a:t>
                      </a:r>
                      <a:r>
                        <a:rPr sz="1900" b="1" kern="0" spc="-3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Fast-Paced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2" name="table 122"/>
          <p:cNvGraphicFramePr>
            <a:graphicFrameLocks noGrp="1"/>
          </p:cNvGraphicFramePr>
          <p:nvPr/>
        </p:nvGraphicFramePr>
        <p:xfrm>
          <a:off x="4086225" y="4876800"/>
          <a:ext cx="3257550" cy="71437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3257550"/>
              </a:tblGrid>
              <a:tr h="7016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010" algn="l" rtl="0" eaLnBrk="0">
                        <a:lnSpc>
                          <a:spcPct val="85000"/>
                        </a:lnSpc>
                        <a:spcBef>
                          <a:spcPts val="0"/>
                        </a:spcBef>
                      </a:pPr>
                      <a:r>
                        <a:rPr sz="2000" kern="0" spc="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</a:t>
                      </a:r>
                      <a:r>
                        <a:rPr sz="2000" kern="0" spc="29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00" b="1" kern="0" spc="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Stressful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4" name="table 124"/>
          <p:cNvGraphicFramePr>
            <a:graphicFrameLocks noGrp="1"/>
          </p:cNvGraphicFramePr>
          <p:nvPr/>
        </p:nvGraphicFramePr>
        <p:xfrm>
          <a:off x="7515225" y="4876800"/>
          <a:ext cx="3257550" cy="714375"/>
        </p:xfrm>
        <a:graphic>
          <a:graphicData uri="http://schemas.openxmlformats.org/drawingml/2006/table">
            <a:tbl>
              <a:tblPr>
                <a:solidFill>
                  <a:srgbClr val="F9D2EB"/>
                </a:solidFill>
              </a:tblPr>
              <a:tblGrid>
                <a:gridCol w="3257550"/>
              </a:tblGrid>
              <a:tr h="7016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4470" algn="l" rtl="0" eaLnBrk="0">
                        <a:lnSpc>
                          <a:spcPct val="90000"/>
                        </a:lnSpc>
                        <a:spcBef>
                          <a:spcPts val="5"/>
                        </a:spcBef>
                      </a:pPr>
                      <a:r>
                        <a:rPr sz="2100" kern="0" spc="1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§ </a:t>
                      </a:r>
                      <a:r>
                        <a:rPr sz="1900" b="1" kern="0" spc="17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Unpredicta</a:t>
                      </a:r>
                      <a:r>
                        <a:rPr sz="1900" b="1" kern="0" spc="160" dirty="0">
                          <a:solidFill>
                            <a:srgbClr val="432338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ble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FB8D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D2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picture 1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253"/>
            <a:ext cx="11430000" cy="6438646"/>
          </a:xfrm>
          <a:prstGeom prst="rect">
            <a:avLst/>
          </a:prstGeom>
        </p:spPr>
      </p:pic>
      <p:sp>
        <p:nvSpPr>
          <p:cNvPr id="128" name="rect 128"/>
          <p:cNvSpPr/>
          <p:nvPr/>
        </p:nvSpPr>
        <p:spPr>
          <a:xfrm>
            <a:off x="0" y="9525"/>
            <a:ext cx="11430000" cy="6429375"/>
          </a:xfrm>
          <a:prstGeom prst="rect">
            <a:avLst/>
          </a:prstGeom>
          <a:solidFill>
            <a:srgbClr val="FFFFFF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30" name="picture 1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132" name="textbox 132"/>
          <p:cNvSpPr/>
          <p:nvPr/>
        </p:nvSpPr>
        <p:spPr>
          <a:xfrm>
            <a:off x="650073" y="621962"/>
            <a:ext cx="5318125" cy="22752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69000"/>
              </a:lnSpc>
            </a:pPr>
            <a:r>
              <a:rPr sz="2900" b="1" kern="0" spc="10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 Communi</a:t>
            </a:r>
            <a:r>
              <a:rPr sz="2900" b="1" kern="0" spc="9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cation = Your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3495" algn="l" rtl="0" eaLnBrk="0">
              <a:lnSpc>
                <a:spcPts val="3675"/>
              </a:lnSpc>
            </a:pPr>
            <a:r>
              <a:rPr sz="2900" b="1" kern="0" spc="7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Career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860" indent="8255" algn="l" rtl="0" eaLnBrk="0">
              <a:lnSpc>
                <a:spcPct val="91000"/>
              </a:lnSpc>
            </a:pPr>
            <a:r>
              <a:rPr sz="4000" b="1" kern="0" spc="8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 well. Serve</a:t>
            </a:r>
            <a:r>
              <a:rPr sz="4000" b="1" kern="0" spc="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4000" b="1" kern="0" spc="140" dirty="0">
                <a:solidFill>
                  <a:srgbClr val="371A2D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better.</a:t>
            </a:r>
            <a:endParaRPr sz="4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34" name="textbox 134"/>
          <p:cNvSpPr/>
          <p:nvPr/>
        </p:nvSpPr>
        <p:spPr>
          <a:xfrm>
            <a:off x="1218320" y="3278787"/>
            <a:ext cx="3091815" cy="25933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1700" b="1" kern="0" spc="7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 Relationsh</a:t>
            </a:r>
            <a:r>
              <a:rPr sz="1700" b="1" kern="0" spc="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ips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60"/>
              </a:lnSpc>
              <a:spcBef>
                <a:spcPts val="670"/>
              </a:spcBef>
            </a:pPr>
            <a:r>
              <a:rPr sz="15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return when they </a:t>
            </a:r>
            <a:r>
              <a:rPr sz="15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feel</a:t>
            </a:r>
            <a:r>
              <a:rPr sz="1500" kern="0" spc="-9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valued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  <a:spcBef>
                <a:spcPts val="520"/>
              </a:spcBef>
            </a:pPr>
            <a:r>
              <a:rPr sz="1700" b="1" kern="0" spc="4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Boost Satisfaction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60"/>
              </a:lnSpc>
              <a:spcBef>
                <a:spcPts val="1045"/>
              </a:spcBef>
            </a:pPr>
            <a:r>
              <a:rPr sz="1500" kern="0" spc="-2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Great communication = grea</a:t>
            </a:r>
            <a:r>
              <a:rPr sz="1500" kern="0" spc="-3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 reviews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algn="l" rtl="0" eaLnBrk="0">
              <a:lnSpc>
                <a:spcPct val="96000"/>
              </a:lnSpc>
              <a:spcBef>
                <a:spcPts val="515"/>
              </a:spcBef>
            </a:pPr>
            <a:r>
              <a:rPr sz="1700" b="1" kern="0" spc="6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Stand Out </a:t>
            </a:r>
            <a:r>
              <a:rPr sz="1700" b="1" kern="0" spc="5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Professionally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960"/>
              </a:lnSpc>
              <a:spcBef>
                <a:spcPts val="0"/>
              </a:spcBef>
            </a:pPr>
            <a:r>
              <a:rPr sz="1500" kern="0" spc="-10" dirty="0">
                <a:solidFill>
                  <a:srgbClr val="432338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skills open doors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36" name="path 136"/>
          <p:cNvSpPr/>
          <p:nvPr/>
        </p:nvSpPr>
        <p:spPr>
          <a:xfrm>
            <a:off x="709553" y="3246911"/>
            <a:ext cx="299886" cy="67658"/>
          </a:xfrm>
          <a:custGeom>
            <a:avLst/>
            <a:gdLst/>
            <a:ahLst/>
            <a:cxnLst/>
            <a:rect l="0" t="0" r="0" b="0"/>
            <a:pathLst>
              <a:path w="472" h="106">
                <a:moveTo>
                  <a:pt x="458" y="63"/>
                </a:moveTo>
                <a:cubicBezTo>
                  <a:pt x="440" y="64"/>
                  <a:pt x="435" y="63"/>
                  <a:pt x="428" y="60"/>
                </a:cubicBezTo>
                <a:cubicBezTo>
                  <a:pt x="421" y="56"/>
                  <a:pt x="414" y="51"/>
                  <a:pt x="367" y="13"/>
                </a:cubicBezTo>
                <a:moveTo>
                  <a:pt x="206" y="15"/>
                </a:moveTo>
                <a:cubicBezTo>
                  <a:pt x="171" y="15"/>
                  <a:pt x="152" y="15"/>
                  <a:pt x="141" y="17"/>
                </a:cubicBezTo>
                <a:cubicBezTo>
                  <a:pt x="128" y="21"/>
                  <a:pt x="110" y="30"/>
                  <a:pt x="79" y="49"/>
                </a:cubicBezTo>
                <a:cubicBezTo>
                  <a:pt x="58" y="63"/>
                  <a:pt x="36" y="77"/>
                  <a:pt x="13" y="92"/>
                </a:cubicBezTo>
              </a:path>
            </a:pathLst>
          </a:custGeom>
          <a:noFill/>
          <a:ln w="17620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38" name="path 138"/>
          <p:cNvSpPr/>
          <p:nvPr/>
        </p:nvSpPr>
        <p:spPr>
          <a:xfrm>
            <a:off x="791394" y="3487093"/>
            <a:ext cx="72453" cy="43416"/>
          </a:xfrm>
          <a:custGeom>
            <a:avLst/>
            <a:gdLst/>
            <a:ahLst/>
            <a:cxnLst/>
            <a:rect l="0" t="0" r="0" b="0"/>
            <a:pathLst>
              <a:path w="114" h="68">
                <a:moveTo>
                  <a:pt x="100" y="13"/>
                </a:moveTo>
                <a:cubicBezTo>
                  <a:pt x="94" y="32"/>
                  <a:pt x="92" y="35"/>
                  <a:pt x="87" y="42"/>
                </a:cubicBezTo>
                <a:cubicBezTo>
                  <a:pt x="81" y="48"/>
                  <a:pt x="78" y="50"/>
                  <a:pt x="71" y="53"/>
                </a:cubicBezTo>
                <a:cubicBezTo>
                  <a:pt x="64" y="54"/>
                  <a:pt x="57" y="54"/>
                  <a:pt x="50" y="53"/>
                </a:cubicBezTo>
                <a:cubicBezTo>
                  <a:pt x="47" y="52"/>
                  <a:pt x="40" y="48"/>
                  <a:pt x="30" y="41"/>
                </a:cubicBezTo>
                <a:lnTo>
                  <a:pt x="13" y="24"/>
                </a:lnTo>
              </a:path>
            </a:pathLst>
          </a:custGeom>
          <a:noFill/>
          <a:ln w="17620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40" name="path 140"/>
          <p:cNvSpPr/>
          <p:nvPr/>
        </p:nvSpPr>
        <p:spPr>
          <a:xfrm>
            <a:off x="804268" y="3278432"/>
            <a:ext cx="259138" cy="236928"/>
          </a:xfrm>
          <a:custGeom>
            <a:avLst/>
            <a:gdLst/>
            <a:ahLst/>
            <a:cxnLst/>
            <a:rect l="0" t="0" r="0" b="0"/>
            <a:pathLst>
              <a:path w="408" h="373">
                <a:moveTo>
                  <a:pt x="266" y="247"/>
                </a:moveTo>
                <a:cubicBezTo>
                  <a:pt x="264" y="234"/>
                  <a:pt x="262" y="229"/>
                  <a:pt x="260" y="224"/>
                </a:cubicBezTo>
                <a:cubicBezTo>
                  <a:pt x="254" y="216"/>
                  <a:pt x="243" y="204"/>
                  <a:pt x="229" y="186"/>
                </a:cubicBezTo>
                <a:moveTo>
                  <a:pt x="394" y="279"/>
                </a:moveTo>
                <a:lnTo>
                  <a:pt x="393" y="13"/>
                </a:lnTo>
                <a:moveTo>
                  <a:pt x="394" y="279"/>
                </a:moveTo>
                <a:lnTo>
                  <a:pt x="299" y="279"/>
                </a:lnTo>
                <a:moveTo>
                  <a:pt x="299" y="279"/>
                </a:moveTo>
                <a:lnTo>
                  <a:pt x="299" y="243"/>
                </a:lnTo>
                <a:moveTo>
                  <a:pt x="299" y="243"/>
                </a:moveTo>
                <a:lnTo>
                  <a:pt x="299" y="14"/>
                </a:lnTo>
                <a:moveTo>
                  <a:pt x="265" y="247"/>
                </a:moveTo>
                <a:cubicBezTo>
                  <a:pt x="265" y="253"/>
                  <a:pt x="263" y="259"/>
                  <a:pt x="260" y="264"/>
                </a:cubicBezTo>
                <a:cubicBezTo>
                  <a:pt x="257" y="269"/>
                  <a:pt x="253" y="273"/>
                  <a:pt x="248" y="276"/>
                </a:cubicBezTo>
                <a:cubicBezTo>
                  <a:pt x="243" y="279"/>
                  <a:pt x="237" y="281"/>
                  <a:pt x="231" y="282"/>
                </a:cubicBezTo>
                <a:cubicBezTo>
                  <a:pt x="225" y="283"/>
                  <a:pt x="219" y="282"/>
                  <a:pt x="214" y="280"/>
                </a:cubicBezTo>
                <a:moveTo>
                  <a:pt x="211" y="281"/>
                </a:moveTo>
                <a:cubicBezTo>
                  <a:pt x="212" y="288"/>
                  <a:pt x="211" y="295"/>
                  <a:pt x="208" y="301"/>
                </a:cubicBezTo>
                <a:cubicBezTo>
                  <a:pt x="205" y="307"/>
                  <a:pt x="201" y="312"/>
                  <a:pt x="195" y="316"/>
                </a:cubicBezTo>
                <a:cubicBezTo>
                  <a:pt x="190" y="320"/>
                  <a:pt x="183" y="323"/>
                  <a:pt x="176" y="323"/>
                </a:cubicBezTo>
                <a:cubicBezTo>
                  <a:pt x="169" y="324"/>
                  <a:pt x="163" y="322"/>
                  <a:pt x="157" y="319"/>
                </a:cubicBezTo>
                <a:moveTo>
                  <a:pt x="149" y="319"/>
                </a:moveTo>
                <a:cubicBezTo>
                  <a:pt x="150" y="327"/>
                  <a:pt x="148" y="335"/>
                  <a:pt x="144" y="342"/>
                </a:cubicBezTo>
                <a:cubicBezTo>
                  <a:pt x="139" y="348"/>
                  <a:pt x="134" y="353"/>
                  <a:pt x="126" y="356"/>
                </a:cubicBezTo>
                <a:cubicBezTo>
                  <a:pt x="118" y="359"/>
                  <a:pt x="111" y="360"/>
                  <a:pt x="103" y="357"/>
                </a:cubicBezTo>
                <a:cubicBezTo>
                  <a:pt x="95" y="355"/>
                  <a:pt x="89" y="351"/>
                  <a:pt x="84" y="344"/>
                </a:cubicBezTo>
                <a:moveTo>
                  <a:pt x="13" y="271"/>
                </a:moveTo>
                <a:lnTo>
                  <a:pt x="80" y="341"/>
                </a:lnTo>
                <a:moveTo>
                  <a:pt x="299" y="247"/>
                </a:moveTo>
                <a:lnTo>
                  <a:pt x="266" y="247"/>
                </a:lnTo>
              </a:path>
            </a:pathLst>
          </a:custGeom>
          <a:noFill/>
          <a:ln w="17620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42" name="path 142"/>
          <p:cNvSpPr/>
          <p:nvPr/>
        </p:nvSpPr>
        <p:spPr>
          <a:xfrm>
            <a:off x="868049" y="5392603"/>
            <a:ext cx="44327" cy="103814"/>
          </a:xfrm>
          <a:custGeom>
            <a:avLst/>
            <a:gdLst/>
            <a:ahLst/>
            <a:cxnLst/>
            <a:rect l="0" t="0" r="0" b="0"/>
            <a:pathLst>
              <a:path w="69" h="163">
                <a:moveTo>
                  <a:pt x="55" y="149"/>
                </a:moveTo>
                <a:cubicBezTo>
                  <a:pt x="38" y="130"/>
                  <a:pt x="32" y="122"/>
                  <a:pt x="27" y="113"/>
                </a:cubicBezTo>
                <a:cubicBezTo>
                  <a:pt x="22" y="102"/>
                  <a:pt x="19" y="90"/>
                  <a:pt x="18" y="78"/>
                </a:cubicBezTo>
                <a:lnTo>
                  <a:pt x="13" y="13"/>
                </a:lnTo>
              </a:path>
            </a:pathLst>
          </a:custGeom>
          <a:noFill/>
          <a:ln w="17603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44" name="path 144"/>
          <p:cNvSpPr/>
          <p:nvPr/>
        </p:nvSpPr>
        <p:spPr>
          <a:xfrm>
            <a:off x="766304" y="5392598"/>
            <a:ext cx="178973" cy="176124"/>
          </a:xfrm>
          <a:custGeom>
            <a:avLst/>
            <a:gdLst/>
            <a:ahLst/>
            <a:cxnLst/>
            <a:rect l="0" t="0" r="0" b="0"/>
            <a:pathLst>
              <a:path w="281" h="277">
                <a:moveTo>
                  <a:pt x="217" y="151"/>
                </a:moveTo>
                <a:lnTo>
                  <a:pt x="63" y="151"/>
                </a:lnTo>
                <a:moveTo>
                  <a:pt x="267" y="151"/>
                </a:moveTo>
                <a:lnTo>
                  <a:pt x="216" y="149"/>
                </a:lnTo>
                <a:moveTo>
                  <a:pt x="267" y="151"/>
                </a:moveTo>
                <a:lnTo>
                  <a:pt x="267" y="263"/>
                </a:lnTo>
                <a:moveTo>
                  <a:pt x="267" y="263"/>
                </a:moveTo>
                <a:lnTo>
                  <a:pt x="13" y="263"/>
                </a:lnTo>
                <a:moveTo>
                  <a:pt x="14" y="151"/>
                </a:moveTo>
                <a:lnTo>
                  <a:pt x="13" y="263"/>
                </a:lnTo>
                <a:moveTo>
                  <a:pt x="65" y="149"/>
                </a:moveTo>
                <a:lnTo>
                  <a:pt x="14" y="151"/>
                </a:lnTo>
                <a:moveTo>
                  <a:pt x="108" y="13"/>
                </a:moveTo>
                <a:lnTo>
                  <a:pt x="102" y="84"/>
                </a:lnTo>
                <a:moveTo>
                  <a:pt x="103" y="84"/>
                </a:moveTo>
                <a:cubicBezTo>
                  <a:pt x="99" y="111"/>
                  <a:pt x="86" y="132"/>
                  <a:pt x="65" y="148"/>
                </a:cubicBezTo>
              </a:path>
            </a:pathLst>
          </a:custGeom>
          <a:noFill/>
          <a:ln w="17603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46" name="path 146"/>
          <p:cNvSpPr/>
          <p:nvPr/>
        </p:nvSpPr>
        <p:spPr>
          <a:xfrm>
            <a:off x="649035" y="5179467"/>
            <a:ext cx="125144" cy="174507"/>
          </a:xfrm>
          <a:custGeom>
            <a:avLst/>
            <a:gdLst/>
            <a:ahLst/>
            <a:cxnLst/>
            <a:rect l="0" t="0" r="0" b="0"/>
            <a:pathLst>
              <a:path w="197" h="274">
                <a:moveTo>
                  <a:pt x="183" y="260"/>
                </a:moveTo>
                <a:cubicBezTo>
                  <a:pt x="149" y="249"/>
                  <a:pt x="128" y="240"/>
                  <a:pt x="108" y="229"/>
                </a:cubicBezTo>
                <a:cubicBezTo>
                  <a:pt x="97" y="222"/>
                  <a:pt x="88" y="216"/>
                  <a:pt x="79" y="209"/>
                </a:cubicBezTo>
                <a:cubicBezTo>
                  <a:pt x="71" y="201"/>
                  <a:pt x="63" y="192"/>
                  <a:pt x="55" y="183"/>
                </a:cubicBezTo>
                <a:cubicBezTo>
                  <a:pt x="48" y="175"/>
                  <a:pt x="41" y="163"/>
                  <a:pt x="36" y="154"/>
                </a:cubicBezTo>
                <a:cubicBezTo>
                  <a:pt x="30" y="143"/>
                  <a:pt x="25" y="131"/>
                  <a:pt x="21" y="117"/>
                </a:cubicBezTo>
                <a:cubicBezTo>
                  <a:pt x="17" y="103"/>
                  <a:pt x="15" y="91"/>
                  <a:pt x="14" y="80"/>
                </a:cubicBezTo>
                <a:cubicBezTo>
                  <a:pt x="13" y="65"/>
                  <a:pt x="14" y="57"/>
                  <a:pt x="15" y="50"/>
                </a:cubicBezTo>
                <a:cubicBezTo>
                  <a:pt x="18" y="43"/>
                  <a:pt x="23" y="34"/>
                  <a:pt x="29" y="29"/>
                </a:cubicBezTo>
                <a:cubicBezTo>
                  <a:pt x="37" y="22"/>
                  <a:pt x="43" y="19"/>
                  <a:pt x="51" y="15"/>
                </a:cubicBezTo>
                <a:cubicBezTo>
                  <a:pt x="57" y="14"/>
                  <a:pt x="64" y="14"/>
                  <a:pt x="71" y="13"/>
                </a:cubicBezTo>
              </a:path>
            </a:pathLst>
          </a:custGeom>
          <a:noFill/>
          <a:ln w="17603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48" name="path 148"/>
          <p:cNvSpPr/>
          <p:nvPr/>
        </p:nvSpPr>
        <p:spPr>
          <a:xfrm>
            <a:off x="842169" y="4163149"/>
            <a:ext cx="119437" cy="143025"/>
          </a:xfrm>
          <a:custGeom>
            <a:avLst/>
            <a:gdLst/>
            <a:ahLst/>
            <a:cxnLst/>
            <a:rect l="0" t="0" r="0" b="0"/>
            <a:pathLst>
              <a:path w="188" h="225">
                <a:moveTo>
                  <a:pt x="174" y="13"/>
                </a:moveTo>
                <a:cubicBezTo>
                  <a:pt x="165" y="14"/>
                  <a:pt x="158" y="17"/>
                  <a:pt x="150" y="22"/>
                </a:cubicBezTo>
                <a:cubicBezTo>
                  <a:pt x="146" y="28"/>
                  <a:pt x="142" y="33"/>
                  <a:pt x="139" y="39"/>
                </a:cubicBezTo>
                <a:lnTo>
                  <a:pt x="123" y="73"/>
                </a:lnTo>
                <a:moveTo>
                  <a:pt x="81" y="166"/>
                </a:moveTo>
                <a:cubicBezTo>
                  <a:pt x="72" y="185"/>
                  <a:pt x="69" y="191"/>
                  <a:pt x="65" y="196"/>
                </a:cubicBezTo>
                <a:cubicBezTo>
                  <a:pt x="57" y="203"/>
                  <a:pt x="51" y="207"/>
                  <a:pt x="43" y="209"/>
                </a:cubicBezTo>
                <a:cubicBezTo>
                  <a:pt x="37" y="210"/>
                  <a:pt x="28" y="210"/>
                  <a:pt x="13" y="211"/>
                </a:cubicBezTo>
              </a:path>
            </a:pathLst>
          </a:custGeom>
          <a:noFill/>
          <a:ln w="17600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50" name="path 150"/>
          <p:cNvSpPr/>
          <p:nvPr/>
        </p:nvSpPr>
        <p:spPr>
          <a:xfrm>
            <a:off x="648415" y="3278038"/>
            <a:ext cx="78614" cy="186441"/>
          </a:xfrm>
          <a:custGeom>
            <a:avLst/>
            <a:gdLst/>
            <a:ahLst/>
            <a:cxnLst/>
            <a:rect l="0" t="0" r="0" b="0"/>
            <a:pathLst>
              <a:path w="123" h="293">
                <a:moveTo>
                  <a:pt x="109" y="13"/>
                </a:moveTo>
                <a:lnTo>
                  <a:pt x="14" y="14"/>
                </a:lnTo>
                <a:moveTo>
                  <a:pt x="109" y="279"/>
                </a:moveTo>
                <a:lnTo>
                  <a:pt x="109" y="13"/>
                </a:lnTo>
                <a:moveTo>
                  <a:pt x="109" y="279"/>
                </a:moveTo>
                <a:lnTo>
                  <a:pt x="13" y="279"/>
                </a:lnTo>
                <a:moveTo>
                  <a:pt x="14" y="14"/>
                </a:moveTo>
                <a:lnTo>
                  <a:pt x="13" y="279"/>
                </a:lnTo>
              </a:path>
            </a:pathLst>
          </a:custGeom>
          <a:noFill/>
          <a:ln w="17620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52" name="path 152"/>
          <p:cNvSpPr/>
          <p:nvPr/>
        </p:nvSpPr>
        <p:spPr>
          <a:xfrm>
            <a:off x="917774" y="4468267"/>
            <a:ext cx="49711" cy="23492"/>
          </a:xfrm>
          <a:custGeom>
            <a:avLst/>
            <a:gdLst/>
            <a:ahLst/>
            <a:cxnLst/>
            <a:rect l="0" t="0" r="0" b="0"/>
            <a:pathLst>
              <a:path w="78" h="36">
                <a:moveTo>
                  <a:pt x="13" y="23"/>
                </a:moveTo>
                <a:cubicBezTo>
                  <a:pt x="24" y="17"/>
                  <a:pt x="29" y="15"/>
                  <a:pt x="37" y="13"/>
                </a:cubicBezTo>
                <a:cubicBezTo>
                  <a:pt x="42" y="13"/>
                  <a:pt x="51" y="14"/>
                  <a:pt x="64" y="16"/>
                </a:cubicBezTo>
              </a:path>
            </a:pathLst>
          </a:custGeom>
          <a:noFill/>
          <a:ln w="17600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54" name="path 154"/>
          <p:cNvSpPr/>
          <p:nvPr/>
        </p:nvSpPr>
        <p:spPr>
          <a:xfrm>
            <a:off x="944007" y="4163149"/>
            <a:ext cx="23424" cy="27645"/>
          </a:xfrm>
          <a:custGeom>
            <a:avLst/>
            <a:gdLst/>
            <a:ahLst/>
            <a:cxnLst/>
            <a:rect l="0" t="0" r="0" b="0"/>
            <a:pathLst>
              <a:path w="36" h="43">
                <a:moveTo>
                  <a:pt x="23" y="29"/>
                </a:moveTo>
                <a:cubicBezTo>
                  <a:pt x="22" y="23"/>
                  <a:pt x="21" y="21"/>
                  <a:pt x="18" y="18"/>
                </a:cubicBezTo>
                <a:lnTo>
                  <a:pt x="13" y="13"/>
                </a:lnTo>
              </a:path>
            </a:pathLst>
          </a:custGeom>
          <a:noFill/>
          <a:ln w="17600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56" name="path 156"/>
          <p:cNvSpPr/>
          <p:nvPr/>
        </p:nvSpPr>
        <p:spPr>
          <a:xfrm>
            <a:off x="949831" y="4173195"/>
            <a:ext cx="17674" cy="404924"/>
          </a:xfrm>
          <a:custGeom>
            <a:avLst/>
            <a:gdLst/>
            <a:ahLst/>
            <a:cxnLst/>
            <a:rect l="0" t="0" r="0" b="0"/>
            <a:pathLst>
              <a:path w="27" h="637">
                <a:moveTo>
                  <a:pt x="13" y="623"/>
                </a:moveTo>
                <a:lnTo>
                  <a:pt x="13" y="13"/>
                </a:lnTo>
              </a:path>
            </a:pathLst>
          </a:custGeom>
          <a:noFill/>
          <a:ln w="17600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58" name="path 158"/>
          <p:cNvSpPr/>
          <p:nvPr/>
        </p:nvSpPr>
        <p:spPr>
          <a:xfrm>
            <a:off x="725372" y="5153748"/>
            <a:ext cx="29181" cy="149435"/>
          </a:xfrm>
          <a:custGeom>
            <a:avLst/>
            <a:gdLst/>
            <a:ahLst/>
            <a:cxnLst/>
            <a:rect l="0" t="0" r="0" b="0"/>
            <a:pathLst>
              <a:path w="45" h="235">
                <a:moveTo>
                  <a:pt x="32" y="221"/>
                </a:moveTo>
                <a:cubicBezTo>
                  <a:pt x="27" y="200"/>
                  <a:pt x="23" y="177"/>
                  <a:pt x="19" y="154"/>
                </a:cubicBezTo>
                <a:cubicBezTo>
                  <a:pt x="17" y="131"/>
                  <a:pt x="15" y="107"/>
                  <a:pt x="14" y="44"/>
                </a:cubicBezTo>
                <a:lnTo>
                  <a:pt x="13" y="13"/>
                </a:lnTo>
              </a:path>
            </a:pathLst>
          </a:custGeom>
          <a:noFill/>
          <a:ln w="17603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60" name="path 160"/>
          <p:cNvSpPr/>
          <p:nvPr/>
        </p:nvSpPr>
        <p:spPr>
          <a:xfrm>
            <a:off x="725372" y="5153748"/>
            <a:ext cx="260678" cy="17628"/>
          </a:xfrm>
          <a:custGeom>
            <a:avLst/>
            <a:gdLst/>
            <a:ahLst/>
            <a:cxnLst/>
            <a:rect l="0" t="0" r="0" b="0"/>
            <a:pathLst>
              <a:path w="410" h="27">
                <a:moveTo>
                  <a:pt x="396" y="13"/>
                </a:moveTo>
                <a:lnTo>
                  <a:pt x="13" y="13"/>
                </a:lnTo>
              </a:path>
            </a:pathLst>
          </a:custGeom>
          <a:noFill/>
          <a:ln w="17603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62" name="path 162"/>
          <p:cNvSpPr/>
          <p:nvPr/>
        </p:nvSpPr>
        <p:spPr>
          <a:xfrm>
            <a:off x="782592" y="3249844"/>
            <a:ext cx="64487" cy="61104"/>
          </a:xfrm>
          <a:custGeom>
            <a:avLst/>
            <a:gdLst/>
            <a:ahLst/>
            <a:cxnLst/>
            <a:rect l="0" t="0" r="0" b="0"/>
            <a:pathLst>
              <a:path w="101" h="96">
                <a:moveTo>
                  <a:pt x="13" y="82"/>
                </a:moveTo>
                <a:lnTo>
                  <a:pt x="87" y="13"/>
                </a:lnTo>
              </a:path>
            </a:pathLst>
          </a:custGeom>
          <a:noFill/>
          <a:ln w="17620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64" name="path 164"/>
          <p:cNvSpPr/>
          <p:nvPr/>
        </p:nvSpPr>
        <p:spPr>
          <a:xfrm>
            <a:off x="807547" y="4509745"/>
            <a:ext cx="58393" cy="42390"/>
          </a:xfrm>
          <a:custGeom>
            <a:avLst/>
            <a:gdLst/>
            <a:ahLst/>
            <a:cxnLst/>
            <a:rect l="0" t="0" r="0" b="0"/>
            <a:pathLst>
              <a:path w="91" h="66">
                <a:moveTo>
                  <a:pt x="16" y="13"/>
                </a:moveTo>
                <a:cubicBezTo>
                  <a:pt x="14" y="22"/>
                  <a:pt x="13" y="27"/>
                  <a:pt x="13" y="32"/>
                </a:cubicBezTo>
                <a:cubicBezTo>
                  <a:pt x="14" y="37"/>
                  <a:pt x="17" y="43"/>
                  <a:pt x="19" y="45"/>
                </a:cubicBezTo>
                <a:cubicBezTo>
                  <a:pt x="24" y="49"/>
                  <a:pt x="30" y="51"/>
                  <a:pt x="38" y="52"/>
                </a:cubicBezTo>
                <a:cubicBezTo>
                  <a:pt x="43" y="52"/>
                  <a:pt x="49" y="50"/>
                  <a:pt x="56" y="46"/>
                </a:cubicBezTo>
                <a:lnTo>
                  <a:pt x="78" y="32"/>
                </a:lnTo>
              </a:path>
            </a:pathLst>
          </a:custGeom>
          <a:noFill/>
          <a:ln w="17600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66" name="path 166"/>
          <p:cNvSpPr/>
          <p:nvPr/>
        </p:nvSpPr>
        <p:spPr>
          <a:xfrm>
            <a:off x="744316" y="4290696"/>
            <a:ext cx="37630" cy="53274"/>
          </a:xfrm>
          <a:custGeom>
            <a:avLst/>
            <a:gdLst/>
            <a:ahLst/>
            <a:cxnLst/>
            <a:rect l="0" t="0" r="0" b="0"/>
            <a:pathLst>
              <a:path w="59" h="83">
                <a:moveTo>
                  <a:pt x="45" y="13"/>
                </a:moveTo>
                <a:cubicBezTo>
                  <a:pt x="37" y="14"/>
                  <a:pt x="32" y="15"/>
                  <a:pt x="24" y="19"/>
                </a:cubicBezTo>
                <a:cubicBezTo>
                  <a:pt x="19" y="23"/>
                  <a:pt x="17" y="25"/>
                  <a:pt x="14" y="31"/>
                </a:cubicBezTo>
                <a:cubicBezTo>
                  <a:pt x="13" y="36"/>
                  <a:pt x="13" y="41"/>
                  <a:pt x="14" y="44"/>
                </a:cubicBezTo>
                <a:cubicBezTo>
                  <a:pt x="17" y="49"/>
                  <a:pt x="21" y="55"/>
                  <a:pt x="37" y="70"/>
                </a:cubicBezTo>
              </a:path>
            </a:pathLst>
          </a:custGeom>
          <a:noFill/>
          <a:ln w="17600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68" name="path 168"/>
          <p:cNvSpPr/>
          <p:nvPr/>
        </p:nvSpPr>
        <p:spPr>
          <a:xfrm>
            <a:off x="825451" y="4384320"/>
            <a:ext cx="28843" cy="53630"/>
          </a:xfrm>
          <a:custGeom>
            <a:avLst/>
            <a:gdLst/>
            <a:ahLst/>
            <a:cxnLst/>
            <a:rect l="0" t="0" r="0" b="0"/>
            <a:pathLst>
              <a:path w="45" h="84">
                <a:moveTo>
                  <a:pt x="13" y="13"/>
                </a:moveTo>
                <a:cubicBezTo>
                  <a:pt x="35" y="31"/>
                  <a:pt x="34" y="52"/>
                  <a:pt x="27" y="70"/>
                </a:cubicBezTo>
              </a:path>
            </a:pathLst>
          </a:custGeom>
          <a:noFill/>
          <a:ln w="17600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70" name="path 170"/>
          <p:cNvSpPr/>
          <p:nvPr/>
        </p:nvSpPr>
        <p:spPr>
          <a:xfrm>
            <a:off x="685888" y="5179417"/>
            <a:ext cx="57524" cy="17652"/>
          </a:xfrm>
          <a:custGeom>
            <a:avLst/>
            <a:gdLst/>
            <a:ahLst/>
            <a:cxnLst/>
            <a:rect l="0" t="0" r="0" b="0"/>
            <a:pathLst>
              <a:path w="90" h="27">
                <a:moveTo>
                  <a:pt x="13" y="13"/>
                </a:moveTo>
                <a:lnTo>
                  <a:pt x="76" y="13"/>
                </a:lnTo>
              </a:path>
            </a:pathLst>
          </a:custGeom>
          <a:noFill/>
          <a:ln w="17603" cap="rnd">
            <a:solidFill>
              <a:srgbClr val="E851B2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2314</Words>
  <Application>WPS Presentation</Application>
  <PresentationFormat/>
  <Paragraphs>205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Arial</vt:lpstr>
      <vt:lpstr>SimSun</vt:lpstr>
      <vt:lpstr>Wingdings</vt:lpstr>
      <vt:lpstr>Arial</vt:lpstr>
      <vt:lpstr>Microsoft JhengHei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</dc:title>
  <dc:creator/>
  <cp:lastModifiedBy>WPS_1778581953</cp:lastModifiedBy>
  <cp:revision>2</cp:revision>
  <dcterms:created xsi:type="dcterms:W3CDTF">2026-07-09T13:18:01Z</dcterms:created>
  <dcterms:modified xsi:type="dcterms:W3CDTF">2026-07-09T13:18:07Z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wqlLaW5nc29mdCBQREYgdG8gV1BTIDEyMA</vt:lpwstr>
  </property>
  <property fmtid="{D5CDD505-2E9C-101B-9397-08002B2CF9AE}" pid="3" name="Created">
    <vt:filetime>2026-07-09T21:16:28Z</vt:filetime>
  </property>
  <property fmtid="{D5CDD505-2E9C-101B-9397-08002B2CF9AE}" pid="4" name="ICV">
    <vt:lpwstr>E2E6595500624CBC91C450BB4C5C5F65_12</vt:lpwstr>
  </property>
  <property fmtid="{D5CDD505-2E9C-101B-9397-08002B2CF9AE}" pid="5" name="KSOProductBuildVer">
    <vt:lpwstr>1033-12.1.0.26880</vt:lpwstr>
  </property>
</Properties>
</file>