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1430000" cy="644017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7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4" name="rect 4"/>
          <p:cNvSpPr/>
          <p:nvPr/>
        </p:nvSpPr>
        <p:spPr>
          <a:xfrm>
            <a:off x="0" y="0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8" name="rect 8"/>
          <p:cNvSpPr/>
          <p:nvPr/>
        </p:nvSpPr>
        <p:spPr>
          <a:xfrm>
            <a:off x="619125" y="3981450"/>
            <a:ext cx="1276350" cy="333375"/>
          </a:xfrm>
          <a:prstGeom prst="rect">
            <a:avLst/>
          </a:prstGeom>
          <a:solidFill>
            <a:srgbClr val="CCFFEF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0" name="textbox 10"/>
          <p:cNvSpPr/>
          <p:nvPr/>
        </p:nvSpPr>
        <p:spPr>
          <a:xfrm>
            <a:off x="606425" y="631190"/>
            <a:ext cx="5851525" cy="49244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6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0640" algn="l" rtl="0" eaLnBrk="0">
              <a:lnSpc>
                <a:spcPct val="75000"/>
              </a:lnSpc>
            </a:pPr>
            <a:r>
              <a:rPr lang="en-PH" sz="1200" kern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+mn-ea"/>
              </a:rPr>
              <a:t>Module 6_Introduction</a:t>
            </a:r>
            <a:endParaRPr sz="1200" b="1" kern="0" spc="300" dirty="0">
              <a:solidFill>
                <a:srgbClr val="006747">
                  <a:alpha val="100000"/>
                </a:srgbClr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0640" algn="l" rtl="0" eaLnBrk="0">
              <a:lnSpc>
                <a:spcPct val="75000"/>
              </a:lnSpc>
            </a:pPr>
            <a:endParaRPr sz="4800" b="1" kern="0" spc="300" dirty="0">
              <a:solidFill>
                <a:srgbClr val="006747">
                  <a:alpha val="100000"/>
                </a:srgbClr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0640" algn="l" rtl="0" eaLnBrk="0">
              <a:lnSpc>
                <a:spcPct val="75000"/>
              </a:lnSpc>
            </a:pPr>
            <a:r>
              <a:rPr sz="4800" b="1" kern="0" spc="30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Intercultur</a:t>
            </a:r>
            <a:r>
              <a:rPr sz="4800" b="1" kern="0" spc="29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7305" indent="15240" algn="l" rtl="0" eaLnBrk="0">
              <a:lnSpc>
                <a:spcPct val="98000"/>
              </a:lnSpc>
              <a:spcBef>
                <a:spcPts val="490"/>
              </a:spcBef>
            </a:pPr>
            <a:r>
              <a:rPr sz="4800" b="1" kern="0" spc="23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 in</a:t>
            </a:r>
            <a:r>
              <a:rPr sz="4800" b="1" kern="0" spc="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800" b="1" kern="0" spc="21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Tourism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1000"/>
              </a:lnSpc>
            </a:pPr>
            <a:r>
              <a:rPr lang="en-PH" sz="1300" kern="0" spc="6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Course:</a:t>
            </a:r>
            <a:r>
              <a:rPr sz="1300" kern="0" spc="6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H</a:t>
            </a:r>
            <a:r>
              <a:rPr sz="13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ospitality and Tourism Business Communication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3710"/>
              </a:lnSpc>
              <a:tabLst>
                <a:tab pos="121285" algn="l"/>
              </a:tabLst>
            </a:pPr>
            <a:r>
              <a:rPr sz="11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r>
              <a:rPr sz="3400" b="1" kern="0" spc="19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Understandi</a:t>
            </a:r>
            <a:r>
              <a:rPr sz="3400" b="1" kern="0" spc="18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ng Culture in</a:t>
            </a:r>
            <a:r>
              <a:rPr sz="3400" b="1" kern="0" spc="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b="1" kern="0" spc="17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Global Hosp</a:t>
            </a:r>
            <a:r>
              <a:rPr sz="3400" b="1" kern="0" spc="16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itality</a:t>
            </a:r>
            <a:endParaRPr sz="3400" b="1" kern="0" spc="160" dirty="0">
              <a:solidFill>
                <a:srgbClr val="006747">
                  <a:alpha val="100000"/>
                </a:srgbClr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100000"/>
              </a:lnSpc>
            </a:pPr>
            <a:endParaRPr lang="en-PH" sz="1200" kern="0" spc="60" dirty="0">
              <a:solidFill>
                <a:srgbClr val="4B4A4A">
                  <a:alpha val="100000"/>
                </a:srgbClr>
              </a:solidFill>
              <a:latin typeface="Arial" panose="020B0604020202020204"/>
              <a:ea typeface="Arial" panose="020B0604020202020204"/>
              <a:cs typeface="Arial" panose="020B0604020202020204"/>
              <a:sym typeface="+mn-ea"/>
            </a:endParaRPr>
          </a:p>
          <a:p>
            <a:pPr algn="r" rtl="0" eaLnBrk="0">
              <a:lnSpc>
                <a:spcPct val="100000"/>
              </a:lnSpc>
            </a:pPr>
            <a:r>
              <a:rPr lang="en-PH" sz="1200" kern="0" spc="6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+mn-ea"/>
              </a:rPr>
              <a:t>Prof. Alia Amor D. Uy, MBA</a:t>
            </a:r>
            <a:endParaRPr lang="en-PH"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14" name="rect 14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graphicFrame>
        <p:nvGraphicFramePr>
          <p:cNvPr id="18" name="table 18"/>
          <p:cNvGraphicFramePr>
            <a:graphicFrameLocks noGrp="1"/>
          </p:cNvGraphicFramePr>
          <p:nvPr/>
        </p:nvGraphicFramePr>
        <p:xfrm>
          <a:off x="4905375" y="4333875"/>
          <a:ext cx="5905500" cy="1200150"/>
        </p:xfrm>
        <a:graphic>
          <a:graphicData uri="http://schemas.openxmlformats.org/drawingml/2006/table">
            <a:tbl>
              <a:tblPr>
                <a:solidFill>
                  <a:srgbClr val="D1EFE4"/>
                </a:solidFill>
              </a:tblPr>
              <a:tblGrid>
                <a:gridCol w="5905500"/>
              </a:tblGrid>
              <a:tr h="11874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8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0820" algn="l" rtl="0" eaLnBrk="0">
                        <a:lnSpc>
                          <a:spcPct val="84000"/>
                        </a:lnSpc>
                      </a:pPr>
                      <a:r>
                        <a:rPr sz="2400" kern="0" spc="15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 </a:t>
                      </a:r>
                      <a:r>
                        <a:rPr sz="2000" b="1" kern="0" spc="1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Many Backgroun</a:t>
                      </a:r>
                      <a:r>
                        <a:rPr sz="2000" b="1" kern="0" spc="1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ds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645" algn="l" rtl="0" eaLnBrk="0">
                        <a:lnSpc>
                          <a:spcPts val="3165"/>
                        </a:lnSpc>
                      </a:pPr>
                      <a:r>
                        <a:rPr sz="17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Languages, customs, b</a:t>
                      </a:r>
                      <a:r>
                        <a:rPr sz="1700" kern="0" spc="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eliefs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" name="table 20"/>
          <p:cNvGraphicFramePr>
            <a:graphicFrameLocks noGrp="1"/>
          </p:cNvGraphicFramePr>
          <p:nvPr/>
        </p:nvGraphicFramePr>
        <p:xfrm>
          <a:off x="4905375" y="2276475"/>
          <a:ext cx="2867025" cy="1885315"/>
        </p:xfrm>
        <a:graphic>
          <a:graphicData uri="http://schemas.openxmlformats.org/drawingml/2006/table">
            <a:tbl>
              <a:tblPr>
                <a:solidFill>
                  <a:srgbClr val="D1EFE4"/>
                </a:solidFill>
              </a:tblPr>
              <a:tblGrid>
                <a:gridCol w="2867025"/>
              </a:tblGrid>
              <a:tr h="187261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2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9390" indent="4445" algn="l" rtl="0" eaLnBrk="0">
                        <a:lnSpc>
                          <a:spcPct val="112000"/>
                        </a:lnSpc>
                        <a:spcBef>
                          <a:spcPts val="5"/>
                        </a:spcBef>
                      </a:pPr>
                      <a:r>
                        <a:rPr sz="2200" kern="0" spc="19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 </a:t>
                      </a:r>
                      <a:r>
                        <a:rPr sz="2000" b="1" kern="0" spc="19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Millions Tra</a:t>
                      </a:r>
                      <a:r>
                        <a:rPr sz="2000" b="1" kern="0" spc="18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vel</a:t>
                      </a:r>
                      <a:r>
                        <a:rPr sz="2000" b="1" kern="0" spc="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2000" b="1" kern="0" spc="1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Daily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645" algn="l" rtl="0" eaLnBrk="0">
                        <a:lnSpc>
                          <a:spcPct val="75000"/>
                        </a:lnSpc>
                        <a:spcBef>
                          <a:spcPts val="1340"/>
                        </a:spcBef>
                      </a:pPr>
                      <a:r>
                        <a:rPr sz="1700" kern="0" spc="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Leisure</a:t>
                      </a:r>
                      <a:r>
                        <a:rPr sz="17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, </a:t>
                      </a:r>
                      <a:r>
                        <a:rPr sz="1700" kern="0" spc="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business</a:t>
                      </a:r>
                      <a:r>
                        <a:rPr sz="17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,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6850" algn="l" rtl="0" eaLnBrk="0">
                        <a:lnSpc>
                          <a:spcPts val="2775"/>
                        </a:lnSpc>
                      </a:pPr>
                      <a:r>
                        <a:rPr sz="17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education, c</a:t>
                      </a:r>
                      <a:r>
                        <a:rPr sz="17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ulture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2" name="table 22"/>
          <p:cNvGraphicFramePr>
            <a:graphicFrameLocks noGrp="1"/>
          </p:cNvGraphicFramePr>
          <p:nvPr/>
        </p:nvGraphicFramePr>
        <p:xfrm>
          <a:off x="7943850" y="2276475"/>
          <a:ext cx="2867025" cy="1885315"/>
        </p:xfrm>
        <a:graphic>
          <a:graphicData uri="http://schemas.openxmlformats.org/drawingml/2006/table">
            <a:tbl>
              <a:tblPr>
                <a:solidFill>
                  <a:srgbClr val="D1EFE4"/>
                </a:solidFill>
              </a:tblPr>
              <a:tblGrid>
                <a:gridCol w="2867025"/>
              </a:tblGrid>
              <a:tr h="187261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5105" algn="l" rtl="0" eaLnBrk="0">
                        <a:lnSpc>
                          <a:spcPct val="90000"/>
                        </a:lnSpc>
                        <a:spcBef>
                          <a:spcPts val="5"/>
                        </a:spcBef>
                      </a:pPr>
                      <a:r>
                        <a:rPr sz="2100" kern="0" spc="21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» </a:t>
                      </a:r>
                      <a:r>
                        <a:rPr sz="2000" b="1" kern="0" spc="2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One</a:t>
                      </a:r>
                      <a:r>
                        <a:rPr sz="2000" b="1" kern="0" spc="-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2000" b="1" kern="0" spc="2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Work</a:t>
                      </a:r>
                      <a:r>
                        <a:rPr sz="2000" b="1" kern="0" spc="20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place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9550" algn="l" rtl="0" eaLnBrk="0">
                        <a:lnSpc>
                          <a:spcPts val="3330"/>
                        </a:lnSpc>
                      </a:pPr>
                      <a:r>
                        <a:rPr sz="1700" kern="0" spc="6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Many nationali</a:t>
                      </a:r>
                      <a:r>
                        <a:rPr sz="1700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ties 4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8755" algn="l" rtl="0" eaLnBrk="0">
                        <a:lnSpc>
                          <a:spcPct val="76000"/>
                        </a:lnSpc>
                        <a:spcBef>
                          <a:spcPts val="0"/>
                        </a:spcBef>
                      </a:pPr>
                      <a:r>
                        <a:rPr sz="1700" kern="0" spc="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same day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</a:tr>
            </a:tbl>
          </a:graphicData>
        </a:graphic>
      </p:graphicFrame>
      <p:sp>
        <p:nvSpPr>
          <p:cNvPr id="24" name="textbox 24"/>
          <p:cNvSpPr/>
          <p:nvPr/>
        </p:nvSpPr>
        <p:spPr>
          <a:xfrm>
            <a:off x="4903905" y="990760"/>
            <a:ext cx="4351655" cy="10661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3000"/>
              </a:lnSpc>
            </a:pPr>
            <a:r>
              <a:rPr sz="3400" b="1" kern="0" spc="13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Tourism is a Globa</a:t>
            </a:r>
            <a:r>
              <a:rPr sz="3400" b="1" kern="0" spc="12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2225" algn="l" rtl="0" eaLnBrk="0">
              <a:lnSpc>
                <a:spcPts val="5230"/>
              </a:lnSpc>
            </a:pPr>
            <a:r>
              <a:rPr sz="3400" b="1" kern="0" spc="23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Industry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28" name="rect 28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19125" y="2019300"/>
            <a:ext cx="5838825" cy="3305175"/>
          </a:xfrm>
          <a:prstGeom prst="rect">
            <a:avLst/>
          </a:prstGeom>
        </p:spPr>
      </p:pic>
      <p:sp>
        <p:nvSpPr>
          <p:cNvPr id="32" name="textbox 32"/>
          <p:cNvSpPr/>
          <p:nvPr/>
        </p:nvSpPr>
        <p:spPr>
          <a:xfrm>
            <a:off x="7501285" y="1617347"/>
            <a:ext cx="3279775" cy="408813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240" algn="l" rtl="0" eaLnBrk="0">
              <a:lnSpc>
                <a:spcPct val="75000"/>
              </a:lnSpc>
            </a:pPr>
            <a:r>
              <a:rPr sz="1800" b="1" kern="0" spc="10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Even</a:t>
            </a:r>
            <a:r>
              <a:rPr sz="1800" b="1" kern="0" spc="-3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b="1" kern="0" spc="10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with the same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3000"/>
              </a:lnSpc>
              <a:spcBef>
                <a:spcPts val="605"/>
              </a:spcBef>
            </a:pPr>
            <a:r>
              <a:rPr sz="1800" b="1" kern="0" spc="9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language, culture sh</a:t>
            </a:r>
            <a:r>
              <a:rPr sz="1800" b="1" kern="0" spc="8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apes</a:t>
            </a:r>
            <a:r>
              <a:rPr sz="1800" b="1" kern="0" spc="-1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800" b="1" kern="0" spc="14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how</a:t>
            </a:r>
            <a:r>
              <a:rPr sz="1800" b="1" kern="0" spc="-4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b="1" kern="0" spc="14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we com</a:t>
            </a:r>
            <a:r>
              <a:rPr sz="1800" b="1" kern="0" spc="13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municate.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00990" algn="l" rtl="0" eaLnBrk="0">
              <a:lnSpc>
                <a:spcPct val="91000"/>
              </a:lnSpc>
              <a:spcBef>
                <a:spcPts val="545"/>
              </a:spcBef>
              <a:tabLst>
                <a:tab pos="534035" algn="l"/>
              </a:tabLst>
            </a:pPr>
            <a:r>
              <a:rPr sz="1800" b="1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800" b="1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Gestures &amp; Eye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34035" algn="l" rtl="0" eaLnBrk="0">
              <a:lnSpc>
                <a:spcPct val="75000"/>
              </a:lnSpc>
              <a:spcBef>
                <a:spcPts val="375"/>
              </a:spcBef>
            </a:pPr>
            <a:r>
              <a:rPr sz="1800" b="1" kern="0" spc="8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Contact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41020" algn="l" rtl="0" eaLnBrk="0">
              <a:lnSpc>
                <a:spcPct val="78000"/>
              </a:lnSpc>
              <a:spcBef>
                <a:spcPts val="460"/>
              </a:spcBef>
            </a:pPr>
            <a:r>
              <a:rPr sz="15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Meaning varie</a:t>
            </a:r>
            <a:r>
              <a:rPr sz="15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 by culture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00990" algn="l" rtl="0" eaLnBrk="0">
              <a:lnSpc>
                <a:spcPct val="95000"/>
              </a:lnSpc>
              <a:spcBef>
                <a:spcPts val="550"/>
              </a:spcBef>
              <a:tabLst>
                <a:tab pos="527685" algn="l"/>
              </a:tabLst>
            </a:pPr>
            <a:r>
              <a:rPr sz="1800" b="1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800" b="1" kern="0" spc="7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Tone &amp; Personal Space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41020" algn="l" rtl="0" eaLnBrk="0">
              <a:lnSpc>
                <a:spcPct val="77000"/>
              </a:lnSpc>
              <a:spcBef>
                <a:spcPts val="1600"/>
              </a:spcBef>
            </a:pPr>
            <a:r>
              <a:rPr sz="15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Different cultural expectations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00990" algn="l" rtl="0" eaLnBrk="0">
              <a:lnSpc>
                <a:spcPct val="95000"/>
              </a:lnSpc>
              <a:spcBef>
                <a:spcPts val="540"/>
              </a:spcBef>
              <a:tabLst>
                <a:tab pos="529590" algn="l"/>
              </a:tabLst>
            </a:pPr>
            <a:r>
              <a:rPr sz="1800" b="1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800" b="1" kern="0" spc="1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Misunderstanding</a:t>
            </a:r>
            <a:r>
              <a:rPr sz="1800" b="1" kern="0" spc="11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31495" algn="l" rtl="0" eaLnBrk="0">
              <a:lnSpc>
                <a:spcPct val="79000"/>
              </a:lnSpc>
            </a:pPr>
            <a:r>
              <a:rPr sz="15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Can affect guest experience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4" name="picture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562850" y="5047224"/>
            <a:ext cx="239798" cy="206242"/>
          </a:xfrm>
          <a:prstGeom prst="rect">
            <a:avLst/>
          </a:prstGeom>
        </p:spPr>
      </p:pic>
      <p:pic>
        <p:nvPicPr>
          <p:cNvPr id="36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562850" y="4018524"/>
            <a:ext cx="239798" cy="206241"/>
          </a:xfrm>
          <a:prstGeom prst="rect">
            <a:avLst/>
          </a:prstGeom>
        </p:spPr>
      </p:pic>
      <p:pic>
        <p:nvPicPr>
          <p:cNvPr id="38" name="picture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562850" y="2685024"/>
            <a:ext cx="239798" cy="206241"/>
          </a:xfrm>
          <a:prstGeom prst="rect">
            <a:avLst/>
          </a:prstGeom>
        </p:spPr>
      </p:pic>
      <p:sp>
        <p:nvSpPr>
          <p:cNvPr id="40" name="textbox 40"/>
          <p:cNvSpPr/>
          <p:nvPr/>
        </p:nvSpPr>
        <p:spPr>
          <a:xfrm>
            <a:off x="633874" y="635013"/>
            <a:ext cx="5436235" cy="5251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6000"/>
              </a:lnSpc>
            </a:pPr>
            <a:r>
              <a:rPr sz="4300" b="1" kern="0" spc="13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Cultural Awareness</a:t>
            </a:r>
            <a:endParaRPr sz="4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44" name="rect 44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6" name="rect 46"/>
          <p:cNvSpPr/>
          <p:nvPr/>
        </p:nvSpPr>
        <p:spPr>
          <a:xfrm>
            <a:off x="619125" y="2876550"/>
            <a:ext cx="400050" cy="400050"/>
          </a:xfrm>
          <a:prstGeom prst="rect">
            <a:avLst/>
          </a:prstGeom>
          <a:solidFill>
            <a:srgbClr val="D1EFE4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8" name="rect 48"/>
          <p:cNvSpPr/>
          <p:nvPr/>
        </p:nvSpPr>
        <p:spPr>
          <a:xfrm>
            <a:off x="4086225" y="2876550"/>
            <a:ext cx="400050" cy="400050"/>
          </a:xfrm>
          <a:prstGeom prst="rect">
            <a:avLst/>
          </a:prstGeom>
          <a:solidFill>
            <a:srgbClr val="D1EFE4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50" name="rect 50"/>
          <p:cNvSpPr/>
          <p:nvPr/>
        </p:nvSpPr>
        <p:spPr>
          <a:xfrm>
            <a:off x="7562850" y="2876550"/>
            <a:ext cx="400050" cy="400050"/>
          </a:xfrm>
          <a:prstGeom prst="rect">
            <a:avLst/>
          </a:prstGeom>
          <a:solidFill>
            <a:srgbClr val="D1EFE4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graphicFrame>
        <p:nvGraphicFramePr>
          <p:cNvPr id="52" name="table 52"/>
          <p:cNvGraphicFramePr>
            <a:graphicFrameLocks noGrp="1"/>
          </p:cNvGraphicFramePr>
          <p:nvPr/>
        </p:nvGraphicFramePr>
        <p:xfrm>
          <a:off x="619125" y="2876550"/>
          <a:ext cx="10176510" cy="1078229"/>
        </p:xfrm>
        <a:graphic>
          <a:graphicData uri="http://schemas.openxmlformats.org/drawingml/2006/table">
            <a:tbl>
              <a:tblPr/>
              <a:tblGrid>
                <a:gridCol w="2797810"/>
                <a:gridCol w="3899534"/>
                <a:gridCol w="3479165"/>
              </a:tblGrid>
              <a:tr h="46545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7000"/>
                        </a:lnSpc>
                      </a:pPr>
                      <a:endParaRPr sz="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6000"/>
                        </a:lnSpc>
                        <a:spcBef>
                          <a:spcPts val="5"/>
                        </a:spcBef>
                        <a:tabLst>
                          <a:tab pos="144145" algn="l"/>
                        </a:tabLst>
                      </a:pPr>
                      <a:r>
                        <a:rPr sz="2000" b="1" kern="0" spc="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	</a:t>
                      </a:r>
                      <a:r>
                        <a:rPr sz="2000" b="1" kern="0" spc="1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1</a:t>
                      </a:r>
                      <a:r>
                        <a:rPr sz="2000" b="1" kern="0" spc="7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</a:t>
                      </a:r>
                      <a:r>
                        <a:rPr sz="2000" b="1" kern="0" spc="1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Define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0000"/>
                        </a:lnSpc>
                      </a:pPr>
                      <a:endParaRPr sz="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669290" algn="l" rtl="0" eaLnBrk="0">
                        <a:lnSpc>
                          <a:spcPct val="95000"/>
                        </a:lnSpc>
                        <a:tabLst>
                          <a:tab pos="808990" algn="l"/>
                        </a:tabLst>
                      </a:pPr>
                      <a:r>
                        <a:rPr sz="2000" b="1" kern="0" spc="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	</a:t>
                      </a:r>
                      <a:r>
                        <a:rPr sz="2000" b="1" kern="0" spc="1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2</a:t>
                      </a:r>
                      <a:r>
                        <a:rPr sz="2000" b="1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</a:t>
                      </a:r>
                      <a:r>
                        <a:rPr sz="2000" b="1" kern="0" spc="1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Explain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6000"/>
                        </a:lnSpc>
                      </a:pPr>
                      <a:endParaRPr sz="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46380" algn="l" rtl="0" eaLnBrk="0">
                        <a:lnSpc>
                          <a:spcPct val="97000"/>
                        </a:lnSpc>
                        <a:spcBef>
                          <a:spcPts val="0"/>
                        </a:spcBef>
                        <a:tabLst>
                          <a:tab pos="378460" algn="l"/>
                        </a:tabLst>
                      </a:pPr>
                      <a:r>
                        <a:rPr sz="2000" b="1" kern="0" spc="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	</a:t>
                      </a:r>
                      <a:r>
                        <a:rPr sz="2000" b="1" kern="0" spc="1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3</a:t>
                      </a:r>
                      <a:r>
                        <a:rPr sz="2000" b="1" kern="0" spc="6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</a:t>
                      </a:r>
                      <a:r>
                        <a:rPr sz="2000" b="1" kern="0" spc="1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Identify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6394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7000"/>
                        </a:lnSpc>
                      </a:pPr>
                      <a:endParaRPr sz="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596900" algn="l" rtl="0" eaLnBrk="0">
                        <a:lnSpc>
                          <a:spcPct val="73000"/>
                        </a:lnSpc>
                        <a:spcBef>
                          <a:spcPts val="5"/>
                        </a:spcBef>
                      </a:pPr>
                      <a:r>
                        <a:rPr sz="17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Intercultural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7000"/>
                        </a:lnSpc>
                      </a:pPr>
                      <a:endParaRPr sz="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257300" algn="l" rtl="0" eaLnBrk="0">
                        <a:lnSpc>
                          <a:spcPct val="76000"/>
                        </a:lnSpc>
                        <a:spcBef>
                          <a:spcPts val="5"/>
                        </a:spcBef>
                      </a:pPr>
                      <a:r>
                        <a:rPr sz="17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Why cultu</a:t>
                      </a:r>
                      <a:r>
                        <a:rPr sz="17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ral awareness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7000"/>
                        </a:lnSpc>
                      </a:pPr>
                      <a:endParaRPr sz="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r" rtl="0" eaLnBrk="0">
                        <a:lnSpc>
                          <a:spcPct val="73000"/>
                        </a:lnSpc>
                        <a:spcBef>
                          <a:spcPts val="5"/>
                        </a:spcBef>
                      </a:pPr>
                      <a:r>
                        <a:rPr sz="17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Barriers to communica</a:t>
                      </a:r>
                      <a:r>
                        <a:rPr sz="17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tion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8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1000"/>
                        </a:lnSpc>
                      </a:pPr>
                      <a:endParaRPr sz="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586105" algn="l" rtl="0" eaLnBrk="0">
                        <a:lnSpc>
                          <a:spcPts val="1225"/>
                        </a:lnSpc>
                      </a:pPr>
                      <a:r>
                        <a:rPr sz="1700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communication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6000"/>
                        </a:lnSpc>
                      </a:pPr>
                      <a:endParaRPr sz="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266825" algn="l" rtl="0" eaLnBrk="0">
                        <a:lnSpc>
                          <a:spcPts val="1120"/>
                        </a:lnSpc>
                        <a:spcBef>
                          <a:spcPts val="5"/>
                        </a:spcBef>
                      </a:pPr>
                      <a:r>
                        <a:rPr sz="17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matters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4" name="textbox 54"/>
          <p:cNvSpPr/>
          <p:nvPr/>
        </p:nvSpPr>
        <p:spPr>
          <a:xfrm>
            <a:off x="627840" y="1338151"/>
            <a:ext cx="6104890" cy="12852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6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90000"/>
              </a:lnSpc>
            </a:pPr>
            <a:r>
              <a:rPr sz="4800" b="1" kern="0" spc="16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Learning </a:t>
            </a:r>
            <a:r>
              <a:rPr sz="4800" b="1" kern="0" spc="15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Outcomes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  <a:spcBef>
                <a:spcPts val="0"/>
              </a:spcBef>
            </a:pP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By</a:t>
            </a:r>
            <a:r>
              <a:rPr sz="1700" kern="0" spc="1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700" kern="0" spc="1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end</a:t>
            </a:r>
            <a:r>
              <a:rPr sz="1700" kern="0" spc="1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of</a:t>
            </a:r>
            <a:r>
              <a:rPr sz="1700" kern="0" spc="1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this</a:t>
            </a:r>
            <a:r>
              <a:rPr sz="1700" kern="0" spc="1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lesson</a:t>
            </a:r>
            <a:r>
              <a:rPr sz="1700" kern="0" spc="1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</a:t>
            </a:r>
            <a:r>
              <a:rPr sz="1700" kern="0" spc="1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will</a:t>
            </a:r>
            <a:r>
              <a:rPr sz="1700" kern="0" spc="1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</a:t>
            </a:r>
            <a:r>
              <a:rPr sz="1700" kern="0" spc="1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able</a:t>
            </a:r>
            <a:r>
              <a:rPr sz="1700" kern="0" spc="1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</a:t>
            </a:r>
            <a:r>
              <a:rPr sz="1700" kern="0" spc="1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: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6" name="rect 56"/>
          <p:cNvSpPr/>
          <p:nvPr/>
        </p:nvSpPr>
        <p:spPr>
          <a:xfrm>
            <a:off x="619125" y="4410075"/>
            <a:ext cx="400050" cy="400050"/>
          </a:xfrm>
          <a:prstGeom prst="rect">
            <a:avLst/>
          </a:prstGeom>
          <a:solidFill>
            <a:srgbClr val="D1EFE4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58" name="textbox 58"/>
          <p:cNvSpPr/>
          <p:nvPr/>
        </p:nvSpPr>
        <p:spPr>
          <a:xfrm>
            <a:off x="606425" y="4481340"/>
            <a:ext cx="9662160" cy="69278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6000"/>
              </a:lnSpc>
              <a:tabLst>
                <a:tab pos="141605" algn="l"/>
              </a:tabLst>
            </a:pPr>
            <a:r>
              <a:rPr sz="2000" b="1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b="1" kern="0" spc="1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</a:t>
            </a:r>
            <a:r>
              <a:rPr sz="2000" b="1" kern="0" spc="6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2000" b="1" kern="0" spc="1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Demonstrate</a:t>
            </a:r>
            <a:r>
              <a:rPr sz="2000" b="1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                                        </a:t>
            </a:r>
            <a:r>
              <a:rPr sz="2000" b="1" kern="0" spc="1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Analyze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7000"/>
              </a:lnSpc>
              <a:spcBef>
                <a:spcPts val="5"/>
              </a:spcBef>
            </a:pP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Culturally</a:t>
            </a:r>
            <a:r>
              <a:rPr sz="1700" kern="0" spc="10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sensitive</a:t>
            </a:r>
            <a:r>
              <a:rPr sz="1700" kern="0" spc="10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behavior</a:t>
            </a:r>
            <a:r>
              <a:rPr sz="1700" kern="0" spc="10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                           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Multicultural</a:t>
            </a:r>
            <a:r>
              <a:rPr sz="1700" kern="0" spc="10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r>
              <a:rPr sz="1700" kern="0" spc="9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practices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pSp>
        <p:nvGrpSpPr>
          <p:cNvPr id="2" name="group 2"/>
          <p:cNvGrpSpPr/>
          <p:nvPr/>
        </p:nvGrpSpPr>
        <p:grpSpPr>
          <a:xfrm rot="21600000">
            <a:off x="5829300" y="4410075"/>
            <a:ext cx="390525" cy="400050"/>
            <a:chOff x="0" y="0"/>
            <a:chExt cx="390525" cy="400050"/>
          </a:xfrm>
        </p:grpSpPr>
        <p:pic>
          <p:nvPicPr>
            <p:cNvPr id="60" name="picture 6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1600000">
              <a:off x="0" y="0"/>
              <a:ext cx="390525" cy="400050"/>
            </a:xfrm>
            <a:prstGeom prst="rect">
              <a:avLst/>
            </a:prstGeom>
          </p:spPr>
        </p:pic>
        <p:sp>
          <p:nvSpPr>
            <p:cNvPr id="62" name="textbox 62"/>
            <p:cNvSpPr/>
            <p:nvPr/>
          </p:nvSpPr>
          <p:spPr>
            <a:xfrm>
              <a:off x="116417" y="95799"/>
              <a:ext cx="170815" cy="248920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89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2700" algn="l" rtl="0" eaLnBrk="0">
                <a:lnSpc>
                  <a:spcPct val="73000"/>
                </a:lnSpc>
              </a:pPr>
              <a:r>
                <a:rPr sz="2000" b="1" kern="0" spc="1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5</a:t>
              </a:r>
              <a:endParaRPr sz="2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picture 6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66" name="rect 66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68" name="picture 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19125" y="1371600"/>
            <a:ext cx="4410075" cy="4410075"/>
          </a:xfrm>
          <a:prstGeom prst="rect">
            <a:avLst/>
          </a:prstGeom>
        </p:spPr>
      </p:pic>
      <p:graphicFrame>
        <p:nvGraphicFramePr>
          <p:cNvPr id="70" name="table 70"/>
          <p:cNvGraphicFramePr>
            <a:graphicFrameLocks noGrp="1"/>
          </p:cNvGraphicFramePr>
          <p:nvPr/>
        </p:nvGraphicFramePr>
        <p:xfrm>
          <a:off x="830223" y="2035786"/>
          <a:ext cx="3957955" cy="3439159"/>
        </p:xfrm>
        <a:graphic>
          <a:graphicData uri="http://schemas.openxmlformats.org/drawingml/2006/table">
            <a:tbl>
              <a:tblPr/>
              <a:tblGrid>
                <a:gridCol w="1940560"/>
                <a:gridCol w="2017395"/>
              </a:tblGrid>
              <a:tr h="3439159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516890" algn="l" rtl="0" eaLnBrk="0">
                        <a:lnSpc>
                          <a:spcPct val="75000"/>
                        </a:lnSpc>
                      </a:pPr>
                      <a:r>
                        <a:rPr sz="1500" b="1" kern="0" spc="110" dirty="0">
                          <a:solidFill>
                            <a:srgbClr val="006747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Direct</a:t>
                      </a:r>
                      <a:endParaRPr sz="1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6000"/>
                        </a:lnSpc>
                        <a:spcBef>
                          <a:spcPts val="620"/>
                        </a:spcBef>
                      </a:pPr>
                      <a:r>
                        <a:rPr sz="1500" b="1" kern="0" spc="130" dirty="0">
                          <a:solidFill>
                            <a:srgbClr val="006747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Communication</a:t>
                      </a:r>
                      <a:endParaRPr sz="1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62230" algn="l" rtl="0" eaLnBrk="0">
                        <a:lnSpc>
                          <a:spcPct val="80000"/>
                        </a:lnSpc>
                        <a:spcBef>
                          <a:spcPts val="395"/>
                        </a:spcBef>
                      </a:pPr>
                      <a:r>
                        <a:rPr sz="1300" b="1" kern="0" spc="6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Messages are clear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371475" algn="l" rtl="0" eaLnBrk="0">
                        <a:lnSpc>
                          <a:spcPct val="78000"/>
                        </a:lnSpc>
                        <a:spcBef>
                          <a:spcPts val="380"/>
                        </a:spcBef>
                      </a:pPr>
                      <a:r>
                        <a:rPr sz="1300" b="1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and explicit.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68580" algn="l" rtl="0" eaLnBrk="0">
                        <a:lnSpc>
                          <a:spcPct val="74000"/>
                        </a:lnSpc>
                        <a:spcBef>
                          <a:spcPts val="410"/>
                        </a:spcBef>
                      </a:pPr>
                      <a:r>
                        <a:rPr sz="1300" b="1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Minimal relianc</a:t>
                      </a:r>
                      <a:r>
                        <a:rPr sz="1300" b="1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 on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23000"/>
                        </a:lnSpc>
                      </a:pPr>
                      <a:endParaRPr sz="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539115" algn="l" rtl="0" eaLnBrk="0">
                        <a:lnSpc>
                          <a:spcPts val="1000"/>
                        </a:lnSpc>
                        <a:spcBef>
                          <a:spcPts val="5"/>
                        </a:spcBef>
                      </a:pPr>
                      <a:r>
                        <a:rPr sz="1300" b="1" kern="0" spc="7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context.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26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663575" algn="l" rtl="0" eaLnBrk="0">
                        <a:lnSpc>
                          <a:spcPct val="75000"/>
                        </a:lnSpc>
                      </a:pPr>
                      <a:r>
                        <a:rPr sz="1700" b="1" kern="0" spc="110" dirty="0">
                          <a:solidFill>
                            <a:srgbClr val="006747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Indirect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r" rtl="0" eaLnBrk="0">
                        <a:lnSpc>
                          <a:spcPct val="76000"/>
                        </a:lnSpc>
                        <a:spcBef>
                          <a:spcPts val="680"/>
                        </a:spcBef>
                      </a:pPr>
                      <a:r>
                        <a:rPr sz="1700" b="1" kern="0" spc="100" dirty="0">
                          <a:solidFill>
                            <a:srgbClr val="006747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Communication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552450" algn="l" rtl="0" eaLnBrk="0">
                        <a:lnSpc>
                          <a:spcPct val="75000"/>
                        </a:lnSpc>
                        <a:spcBef>
                          <a:spcPts val="425"/>
                        </a:spcBef>
                      </a:pPr>
                      <a:r>
                        <a:rPr sz="1400" b="1" kern="0" spc="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Messages ar</a:t>
                      </a:r>
                      <a:r>
                        <a:rPr sz="1400" b="1" kern="0" spc="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320675" algn="l" rtl="0" eaLnBrk="0">
                        <a:lnSpc>
                          <a:spcPct val="75000"/>
                        </a:lnSpc>
                        <a:spcBef>
                          <a:spcPts val="385"/>
                        </a:spcBef>
                      </a:pPr>
                      <a:r>
                        <a:rPr sz="1400" b="1" kern="0" spc="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subtle and implicit.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461010" algn="l" rtl="0" eaLnBrk="0">
                        <a:lnSpc>
                          <a:spcPct val="76000"/>
                        </a:lnSpc>
                        <a:spcBef>
                          <a:spcPts val="410"/>
                        </a:spcBef>
                      </a:pPr>
                      <a:r>
                        <a:rPr sz="1400" b="1" kern="0" spc="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High reliance </a:t>
                      </a:r>
                      <a:r>
                        <a:rPr sz="1400" b="1" kern="0" spc="-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on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30000"/>
                        </a:lnSpc>
                      </a:pPr>
                      <a:endParaRPr sz="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790575" algn="l" rtl="0" eaLnBrk="0">
                        <a:lnSpc>
                          <a:spcPts val="905"/>
                        </a:lnSpc>
                        <a:spcBef>
                          <a:spcPts val="0"/>
                        </a:spcBef>
                      </a:pPr>
                      <a:r>
                        <a:rPr sz="1400" b="1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context.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72" name="textbox 72"/>
          <p:cNvSpPr/>
          <p:nvPr/>
        </p:nvSpPr>
        <p:spPr>
          <a:xfrm>
            <a:off x="5924674" y="3548588"/>
            <a:ext cx="4225290" cy="13436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8000"/>
              </a:lnSpc>
            </a:pPr>
            <a:r>
              <a:rPr sz="15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Different cultures expect differen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 things from: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7465" algn="l" rtl="0" eaLnBrk="0">
              <a:lnSpc>
                <a:spcPct val="66000"/>
              </a:lnSpc>
              <a:spcBef>
                <a:spcPts val="545"/>
              </a:spcBef>
            </a:pPr>
            <a:r>
              <a:rPr sz="18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</a:t>
            </a:r>
            <a:r>
              <a:rPr sz="18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Greeti</a:t>
            </a:r>
            <a:r>
              <a:rPr sz="15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ngs and</a:t>
            </a:r>
            <a:r>
              <a:rPr sz="15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politeness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04140" algn="l" rtl="0" eaLnBrk="0">
              <a:lnSpc>
                <a:spcPct val="77000"/>
              </a:lnSpc>
              <a:spcBef>
                <a:spcPts val="1390"/>
              </a:spcBef>
              <a:tabLst>
                <a:tab pos="331470" algn="l"/>
              </a:tabLst>
            </a:pP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Punctuality and service style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5000"/>
              </a:lnSpc>
            </a:pP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04140" algn="l" rtl="0" eaLnBrk="0">
              <a:lnSpc>
                <a:spcPct val="76000"/>
              </a:lnSpc>
              <a:spcBef>
                <a:spcPts val="5"/>
              </a:spcBef>
              <a:tabLst>
                <a:tab pos="331470" algn="l"/>
              </a:tabLst>
            </a:pP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Direct vs. indirect responses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74" name="picture 7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962650" y="4743450"/>
            <a:ext cx="66675" cy="66675"/>
          </a:xfrm>
          <a:prstGeom prst="rect">
            <a:avLst/>
          </a:prstGeom>
        </p:spPr>
      </p:pic>
      <p:pic>
        <p:nvPicPr>
          <p:cNvPr id="76" name="picture 7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962650" y="4391025"/>
            <a:ext cx="66675" cy="66675"/>
          </a:xfrm>
          <a:prstGeom prst="rect">
            <a:avLst/>
          </a:prstGeom>
        </p:spPr>
      </p:pic>
      <p:sp>
        <p:nvSpPr>
          <p:cNvPr id="78" name="textbox 78"/>
          <p:cNvSpPr/>
          <p:nvPr/>
        </p:nvSpPr>
        <p:spPr>
          <a:xfrm>
            <a:off x="5915025" y="2333625"/>
            <a:ext cx="4905375" cy="1000125"/>
          </a:xfrm>
          <a:prstGeom prst="rect">
            <a:avLst/>
          </a:prstGeom>
          <a:solidFill>
            <a:srgbClr val="B6D6FC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2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86080" algn="l" rtl="0" eaLnBrk="0">
              <a:lnSpc>
                <a:spcPts val="2035"/>
              </a:lnSpc>
              <a:spcBef>
                <a:spcPts val="0"/>
              </a:spcBef>
              <a:tabLst>
                <a:tab pos="582295" algn="l"/>
              </a:tabLst>
            </a:pP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Speaking English fluently is </a:t>
            </a:r>
            <a:r>
              <a:rPr sz="1500" b="1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not</a:t>
            </a:r>
            <a:r>
              <a:rPr sz="1500" b="1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enough 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80390" algn="l" rtl="0" eaLnBrk="0">
              <a:lnSpc>
                <a:spcPct val="77000"/>
              </a:lnSpc>
            </a:pP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culture shap</a:t>
            </a:r>
            <a:r>
              <a:rPr sz="15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es every conversation.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80" name="picture 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6101880" y="2562225"/>
            <a:ext cx="199276" cy="199275"/>
          </a:xfrm>
          <a:prstGeom prst="rect">
            <a:avLst/>
          </a:prstGeom>
        </p:spPr>
      </p:pic>
      <p:sp>
        <p:nvSpPr>
          <p:cNvPr id="82" name="textbox 82"/>
          <p:cNvSpPr/>
          <p:nvPr/>
        </p:nvSpPr>
        <p:spPr>
          <a:xfrm>
            <a:off x="626604" y="570366"/>
            <a:ext cx="6973569" cy="46481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3000"/>
              </a:lnSpc>
            </a:pPr>
            <a:r>
              <a:rPr sz="3100" b="1" kern="0" spc="12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 Beyond Language</a:t>
            </a:r>
            <a:endParaRPr sz="31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picture 8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86" name="rect 86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88" name="picture 8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 rot="21600000">
            <a:off x="619125" y="2533650"/>
            <a:ext cx="5905500" cy="2971801"/>
            <a:chOff x="0" y="0"/>
            <a:chExt cx="5905500" cy="2971801"/>
          </a:xfrm>
        </p:grpSpPr>
        <p:pic>
          <p:nvPicPr>
            <p:cNvPr id="90" name="picture 9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21600000">
              <a:off x="0" y="0"/>
              <a:ext cx="5905500" cy="2971801"/>
            </a:xfrm>
            <a:prstGeom prst="rect">
              <a:avLst/>
            </a:prstGeom>
          </p:spPr>
        </p:pic>
        <p:sp>
          <p:nvSpPr>
            <p:cNvPr id="92" name="textbox 92"/>
            <p:cNvSpPr/>
            <p:nvPr/>
          </p:nvSpPr>
          <p:spPr>
            <a:xfrm>
              <a:off x="745794" y="684321"/>
              <a:ext cx="4733925" cy="376555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87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2700" algn="l" rtl="0" eaLnBrk="0">
                <a:lnSpc>
                  <a:spcPct val="92000"/>
                </a:lnSpc>
              </a:pPr>
              <a:r>
                <a:rPr sz="2500" b="1" kern="0" spc="10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Patience</a:t>
              </a:r>
              <a:r>
                <a:rPr sz="2500" b="1" kern="0" spc="5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        </a:t>
              </a:r>
              <a:r>
                <a:rPr sz="2500" b="1" kern="0" spc="4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    </a:t>
              </a:r>
              <a:r>
                <a:rPr sz="2500" b="1" kern="0" spc="10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Adaptabilit</a:t>
              </a:r>
              <a:r>
                <a:rPr sz="2500" b="1" kern="0" spc="9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y</a:t>
              </a:r>
              <a:endParaRPr sz="2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94" name="textbox 94"/>
            <p:cNvSpPr/>
            <p:nvPr/>
          </p:nvSpPr>
          <p:spPr>
            <a:xfrm>
              <a:off x="3548379" y="2042888"/>
              <a:ext cx="1846579" cy="780415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86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201295" indent="-188595" algn="l" rtl="0" eaLnBrk="0">
                <a:lnSpc>
                  <a:spcPct val="99000"/>
                </a:lnSpc>
              </a:pPr>
              <a:r>
                <a:rPr sz="2500" b="1" kern="0" spc="5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Respect for</a:t>
              </a:r>
              <a:r>
                <a:rPr sz="2500" b="1" kern="0" spc="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</a:t>
              </a:r>
              <a:r>
                <a:rPr sz="2500" b="1" kern="0" spc="8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Diversity</a:t>
              </a:r>
              <a:endParaRPr sz="2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96" name="textbox 96"/>
            <p:cNvSpPr/>
            <p:nvPr/>
          </p:nvSpPr>
          <p:spPr>
            <a:xfrm>
              <a:off x="593991" y="2046396"/>
              <a:ext cx="1710054" cy="776605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85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92405" algn="l" rtl="0" eaLnBrk="0">
                <a:lnSpc>
                  <a:spcPct val="71000"/>
                </a:lnSpc>
              </a:pPr>
              <a:r>
                <a:rPr sz="2500" b="1" kern="0" spc="11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Cultural</a:t>
              </a:r>
              <a:endParaRPr sz="2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2700" algn="l" rtl="0" eaLnBrk="0">
                <a:lnSpc>
                  <a:spcPts val="3780"/>
                </a:lnSpc>
              </a:pPr>
              <a:r>
                <a:rPr sz="2500" b="1" kern="0" spc="6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Sensitivity</a:t>
              </a:r>
              <a:endParaRPr sz="2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98" name="textbox 98"/>
          <p:cNvSpPr/>
          <p:nvPr/>
        </p:nvSpPr>
        <p:spPr>
          <a:xfrm>
            <a:off x="614618" y="1044588"/>
            <a:ext cx="5713095" cy="11766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845" indent="-17145" algn="l" rtl="0" eaLnBrk="0">
              <a:lnSpc>
                <a:spcPct val="88000"/>
              </a:lnSpc>
            </a:pPr>
            <a:r>
              <a:rPr sz="4300" b="1" kern="0" spc="17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Adapting to Cultural</a:t>
            </a:r>
            <a:r>
              <a:rPr sz="4300" b="1" kern="0" spc="1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300" b="1" kern="0" spc="18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Differences</a:t>
            </a:r>
            <a:endParaRPr sz="4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picture 1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102" name="rect 102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04" name="picture 10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19125" y="2047875"/>
            <a:ext cx="5200650" cy="2952750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 rot="21600000">
            <a:off x="7372350" y="1581150"/>
            <a:ext cx="3552825" cy="3886201"/>
            <a:chOff x="0" y="0"/>
            <a:chExt cx="3552825" cy="3886201"/>
          </a:xfrm>
        </p:grpSpPr>
        <p:sp>
          <p:nvSpPr>
            <p:cNvPr id="106" name="rect 106"/>
            <p:cNvSpPr/>
            <p:nvPr/>
          </p:nvSpPr>
          <p:spPr>
            <a:xfrm>
              <a:off x="0" y="0"/>
              <a:ext cx="3552825" cy="3886201"/>
            </a:xfrm>
            <a:prstGeom prst="rect">
              <a:avLst/>
            </a:prstGeom>
            <a:solidFill>
              <a:srgbClr val="FFFFFF">
                <a:alpha val="92156"/>
              </a:srgbClr>
            </a:solidFill>
            <a:ln w="0"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108" name="rect 108"/>
            <p:cNvSpPr/>
            <p:nvPr/>
          </p:nvSpPr>
          <p:spPr>
            <a:xfrm>
              <a:off x="142875" y="2924175"/>
              <a:ext cx="3267075" cy="838201"/>
            </a:xfrm>
            <a:prstGeom prst="rect">
              <a:avLst/>
            </a:prstGeom>
            <a:solidFill>
              <a:srgbClr val="B6FCB8">
                <a:alpha val="100000"/>
              </a:srgbClr>
            </a:solidFill>
            <a:ln w="0"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110" name="textbox 110"/>
            <p:cNvSpPr/>
            <p:nvPr/>
          </p:nvSpPr>
          <p:spPr>
            <a:xfrm>
              <a:off x="136297" y="144005"/>
              <a:ext cx="3105785" cy="3395345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83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2700" algn="l" rtl="0" eaLnBrk="0">
                <a:lnSpc>
                  <a:spcPct val="95000"/>
                </a:lnSpc>
              </a:pPr>
              <a:r>
                <a:rPr sz="1600" b="1" kern="0" spc="90" dirty="0">
                  <a:solidFill>
                    <a:srgbClr val="006747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You Are t</a:t>
              </a:r>
              <a:r>
                <a:rPr sz="1600" b="1" kern="0" spc="80" dirty="0">
                  <a:solidFill>
                    <a:srgbClr val="006747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he First Impression</a:t>
              </a:r>
              <a:endParaRPr sz="16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7780" indent="6350" algn="l" rtl="0" eaLnBrk="0">
                <a:lnSpc>
                  <a:spcPct val="124000"/>
                </a:lnSpc>
                <a:spcBef>
                  <a:spcPts val="765"/>
                </a:spcBef>
              </a:pPr>
              <a:r>
                <a:rPr sz="1300" kern="0" spc="6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Employees rep</a:t>
              </a:r>
              <a:r>
                <a:rPr sz="1300" kern="0" spc="5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resent the organization</a:t>
              </a:r>
              <a:r>
                <a:rPr sz="1300" kern="0" spc="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</a:t>
              </a:r>
              <a:r>
                <a:rPr sz="1300" kern="0" spc="6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the moment a gu</a:t>
              </a:r>
              <a:r>
                <a:rPr sz="1300" kern="0" spc="5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est arrives.</a:t>
              </a:r>
              <a:endParaRPr sz="13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24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25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24765" algn="l" rtl="0" eaLnBrk="0">
                <a:lnSpc>
                  <a:spcPct val="79000"/>
                </a:lnSpc>
                <a:spcBef>
                  <a:spcPts val="395"/>
                </a:spcBef>
              </a:pPr>
              <a:r>
                <a:rPr sz="1300" kern="0" spc="6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How you communicate shapes</a:t>
              </a:r>
              <a:r>
                <a:rPr sz="1300" kern="0" spc="5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:</a:t>
              </a:r>
              <a:endParaRPr sz="13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01600" algn="l" rtl="0" eaLnBrk="0">
                <a:lnSpc>
                  <a:spcPct val="75000"/>
                </a:lnSpc>
                <a:spcBef>
                  <a:spcPts val="1530"/>
                </a:spcBef>
                <a:tabLst>
                  <a:tab pos="299720" algn="l"/>
                </a:tabLst>
              </a:pPr>
              <a:r>
                <a:rPr sz="1300" kern="0" spc="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	</a:t>
              </a:r>
              <a:r>
                <a:rPr sz="1300" kern="0" spc="6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Guest </a:t>
              </a:r>
              <a:r>
                <a:rPr sz="1300" b="1" kern="0" spc="6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comfort</a:t>
              </a:r>
              <a:endParaRPr sz="13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01600" algn="l" rtl="0" eaLnBrk="0">
                <a:lnSpc>
                  <a:spcPct val="75000"/>
                </a:lnSpc>
                <a:spcBef>
                  <a:spcPts val="1155"/>
                </a:spcBef>
                <a:tabLst>
                  <a:tab pos="299720" algn="l"/>
                </a:tabLst>
              </a:pPr>
              <a:r>
                <a:rPr sz="1300" kern="0" spc="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	</a:t>
              </a:r>
              <a:r>
                <a:rPr sz="1300" kern="0" spc="6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Guest </a:t>
              </a:r>
              <a:r>
                <a:rPr sz="1300" b="1" kern="0" spc="6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satisfaction</a:t>
              </a:r>
              <a:endParaRPr sz="13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01600" algn="l" rtl="0" eaLnBrk="0">
                <a:lnSpc>
                  <a:spcPct val="79000"/>
                </a:lnSpc>
                <a:spcBef>
                  <a:spcPts val="1150"/>
                </a:spcBef>
                <a:tabLst>
                  <a:tab pos="299720" algn="l"/>
                </a:tabLst>
              </a:pPr>
              <a:r>
                <a:rPr sz="1300" kern="0" spc="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	</a:t>
              </a:r>
              <a:r>
                <a:rPr sz="1300" kern="0" spc="5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Overall </a:t>
              </a:r>
              <a:r>
                <a:rPr sz="1300" b="1" kern="0" spc="5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impression </a:t>
              </a:r>
              <a:r>
                <a:rPr sz="1300" kern="0" spc="5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of </a:t>
              </a:r>
              <a:r>
                <a:rPr sz="1300" kern="0" spc="4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your</a:t>
              </a:r>
              <a:endParaRPr sz="13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299720" algn="l" rtl="0" eaLnBrk="0">
                <a:lnSpc>
                  <a:spcPts val="2040"/>
                </a:lnSpc>
              </a:pPr>
              <a:r>
                <a:rPr sz="1300" kern="0" spc="5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organization</a:t>
              </a:r>
              <a:endParaRPr sz="13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6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7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348615" algn="l" rtl="0" eaLnBrk="0">
                <a:lnSpc>
                  <a:spcPct val="75000"/>
                </a:lnSpc>
                <a:spcBef>
                  <a:spcPts val="400"/>
                </a:spcBef>
                <a:tabLst>
                  <a:tab pos="521335" algn="l"/>
                </a:tabLst>
              </a:pPr>
              <a:r>
                <a:rPr sz="1300" kern="0" spc="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	</a:t>
              </a:r>
              <a:r>
                <a:rPr sz="1300" kern="0" spc="7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Cross-cultural </a:t>
              </a:r>
              <a:r>
                <a:rPr sz="1300" kern="0" spc="6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communication =</a:t>
              </a:r>
              <a:endParaRPr sz="13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520700" algn="l" rtl="0" eaLnBrk="0">
                <a:lnSpc>
                  <a:spcPts val="1845"/>
                </a:lnSpc>
                <a:spcBef>
                  <a:spcPts val="45"/>
                </a:spcBef>
              </a:pPr>
              <a:r>
                <a:rPr sz="1300" kern="0" spc="6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a </a:t>
              </a:r>
              <a:r>
                <a:rPr sz="1300" b="1" kern="0" spc="6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valuable career sk</a:t>
              </a:r>
              <a:r>
                <a:rPr sz="1300" b="1" kern="0" spc="5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ill</a:t>
              </a:r>
              <a:endParaRPr sz="13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  <p:pic>
          <p:nvPicPr>
            <p:cNvPr id="112" name="picture 11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21600000">
              <a:off x="307924" y="3114675"/>
              <a:ext cx="177100" cy="177101"/>
            </a:xfrm>
            <a:prstGeom prst="rect">
              <a:avLst/>
            </a:prstGeom>
          </p:spPr>
        </p:pic>
        <p:pic>
          <p:nvPicPr>
            <p:cNvPr id="114" name="picture 11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21600000">
              <a:off x="180975" y="2390775"/>
              <a:ext cx="57150" cy="57150"/>
            </a:xfrm>
            <a:prstGeom prst="rect">
              <a:avLst/>
            </a:prstGeom>
          </p:spPr>
        </p:pic>
        <p:pic>
          <p:nvPicPr>
            <p:cNvPr id="116" name="picture 11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21600000">
              <a:off x="180975" y="2095500"/>
              <a:ext cx="57150" cy="57150"/>
            </a:xfrm>
            <a:prstGeom prst="rect">
              <a:avLst/>
            </a:prstGeom>
          </p:spPr>
        </p:pic>
        <p:pic>
          <p:nvPicPr>
            <p:cNvPr id="118" name="picture 11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21600000">
              <a:off x="180975" y="1800225"/>
              <a:ext cx="57150" cy="57150"/>
            </a:xfrm>
            <a:prstGeom prst="rect">
              <a:avLst/>
            </a:prstGeom>
          </p:spPr>
        </p:pic>
        <p:pic>
          <p:nvPicPr>
            <p:cNvPr id="120" name="picture 12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600000">
              <a:off x="142875" y="1171575"/>
              <a:ext cx="3267075" cy="9525"/>
            </a:xfrm>
            <a:prstGeom prst="rect">
              <a:avLst/>
            </a:prstGeom>
          </p:spPr>
        </p:pic>
      </p:grpSp>
      <p:sp>
        <p:nvSpPr>
          <p:cNvPr id="122" name="textbox 122"/>
          <p:cNvSpPr/>
          <p:nvPr/>
        </p:nvSpPr>
        <p:spPr>
          <a:xfrm>
            <a:off x="615615" y="1031979"/>
            <a:ext cx="6644005" cy="41973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96000"/>
              </a:lnSpc>
            </a:pPr>
            <a:r>
              <a:rPr sz="2700" b="1" kern="0" spc="13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 Role of</a:t>
            </a:r>
            <a:r>
              <a:rPr sz="2700" b="1" kern="0" spc="-18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700" b="1" kern="0" spc="13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Hospitality Pr</a:t>
            </a:r>
            <a:r>
              <a:rPr sz="2700" b="1" kern="0" spc="12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ofessionals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picture 1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126" name="rect 126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grpSp>
        <p:nvGrpSpPr>
          <p:cNvPr id="8" name="group 8"/>
          <p:cNvGrpSpPr/>
          <p:nvPr/>
        </p:nvGrpSpPr>
        <p:grpSpPr>
          <a:xfrm rot="21600000">
            <a:off x="4536173" y="2074684"/>
            <a:ext cx="5843197" cy="2386965"/>
            <a:chOff x="0" y="0"/>
            <a:chExt cx="5843197" cy="2386965"/>
          </a:xfrm>
        </p:grpSpPr>
        <p:pic>
          <p:nvPicPr>
            <p:cNvPr id="128" name="picture 12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1600000">
              <a:off x="0" y="0"/>
              <a:ext cx="5843197" cy="2386965"/>
            </a:xfrm>
            <a:prstGeom prst="rect">
              <a:avLst/>
            </a:prstGeom>
          </p:spPr>
        </p:pic>
        <p:sp>
          <p:nvSpPr>
            <p:cNvPr id="130" name="textbox 130"/>
            <p:cNvSpPr/>
            <p:nvPr/>
          </p:nvSpPr>
          <p:spPr>
            <a:xfrm>
              <a:off x="291055" y="417745"/>
              <a:ext cx="1840229" cy="1301750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20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478790" indent="-254000" algn="l" rtl="0" eaLnBrk="0">
                <a:lnSpc>
                  <a:spcPct val="92000"/>
                </a:lnSpc>
              </a:pPr>
              <a:r>
                <a:rPr sz="1600" b="1" kern="0" spc="120" dirty="0">
                  <a:solidFill>
                    <a:srgbClr val="006747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Intercultural</a:t>
              </a:r>
              <a:r>
                <a:rPr sz="1600" b="1" kern="0" spc="0" dirty="0">
                  <a:solidFill>
                    <a:srgbClr val="006747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 </a:t>
              </a:r>
              <a:r>
                <a:rPr sz="1600" b="1" kern="0" spc="90" dirty="0">
                  <a:solidFill>
                    <a:srgbClr val="006747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Barriers</a:t>
              </a:r>
              <a:endParaRPr sz="16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487680" algn="l" rtl="0" eaLnBrk="0">
                <a:lnSpc>
                  <a:spcPct val="75000"/>
                </a:lnSpc>
                <a:spcBef>
                  <a:spcPts val="1175"/>
                </a:spcBef>
              </a:pPr>
              <a:r>
                <a:rPr sz="1600" kern="0" spc="3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Common</a:t>
              </a:r>
              <a:endParaRPr sz="16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2700" algn="l" rtl="0" eaLnBrk="0">
                <a:lnSpc>
                  <a:spcPct val="78000"/>
                </a:lnSpc>
                <a:spcBef>
                  <a:spcPts val="565"/>
                </a:spcBef>
              </a:pPr>
              <a:r>
                <a:rPr sz="1600" kern="0" spc="5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misunderstandin</a:t>
              </a:r>
              <a:r>
                <a:rPr sz="1600" kern="0" spc="4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gs</a:t>
              </a:r>
              <a:endParaRPr sz="16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2000"/>
                </a:lnSpc>
              </a:pPr>
              <a:endParaRPr sz="4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248285" algn="l" rtl="0" eaLnBrk="0">
                <a:lnSpc>
                  <a:spcPct val="74000"/>
                </a:lnSpc>
              </a:pPr>
              <a:r>
                <a:rPr sz="1600" kern="0" spc="5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and obsta</a:t>
              </a:r>
              <a:r>
                <a:rPr sz="1600" kern="0" spc="4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cles</a:t>
              </a:r>
              <a:endParaRPr sz="16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132" name="textbox 132"/>
            <p:cNvSpPr/>
            <p:nvPr/>
          </p:nvSpPr>
          <p:spPr>
            <a:xfrm>
              <a:off x="2901590" y="604410"/>
              <a:ext cx="1464945" cy="1572260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0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210820" indent="48895" algn="l" rtl="0" eaLnBrk="0">
                <a:lnSpc>
                  <a:spcPct val="104000"/>
                </a:lnSpc>
              </a:pPr>
              <a:r>
                <a:rPr sz="1600" b="1" kern="0" spc="80" dirty="0">
                  <a:solidFill>
                    <a:srgbClr val="006747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Practical</a:t>
              </a:r>
              <a:r>
                <a:rPr sz="1600" b="1" kern="0" spc="0" dirty="0">
                  <a:solidFill>
                    <a:srgbClr val="006747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  </a:t>
              </a:r>
              <a:r>
                <a:rPr sz="1600" b="1" kern="0" spc="40" dirty="0">
                  <a:solidFill>
                    <a:srgbClr val="006747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Strategies</a:t>
              </a:r>
              <a:endParaRPr sz="16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325755" algn="l" rtl="0" eaLnBrk="0">
                <a:lnSpc>
                  <a:spcPct val="75000"/>
                </a:lnSpc>
                <a:spcBef>
                  <a:spcPts val="750"/>
                </a:spcBef>
              </a:pPr>
              <a:r>
                <a:rPr sz="1600" kern="0" spc="3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Effective</a:t>
              </a:r>
              <a:endParaRPr sz="16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2700" algn="l" rtl="0" eaLnBrk="0">
                <a:lnSpc>
                  <a:spcPct val="76000"/>
                </a:lnSpc>
                <a:spcBef>
                  <a:spcPts val="560"/>
                </a:spcBef>
              </a:pPr>
              <a:r>
                <a:rPr sz="1600" kern="0" spc="4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approaches for</a:t>
              </a:r>
              <a:endParaRPr sz="16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45415" algn="l" rtl="0" eaLnBrk="0">
                <a:lnSpc>
                  <a:spcPct val="74000"/>
                </a:lnSpc>
                <a:spcBef>
                  <a:spcPts val="510"/>
                </a:spcBef>
              </a:pPr>
              <a:r>
                <a:rPr sz="1600" kern="0" spc="5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multicultural</a:t>
              </a:r>
              <a:endParaRPr sz="16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5000"/>
                </a:lnSpc>
              </a:pPr>
              <a:endParaRPr sz="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348615" algn="l" rtl="0" eaLnBrk="0">
                <a:lnSpc>
                  <a:spcPct val="78000"/>
                </a:lnSpc>
                <a:spcBef>
                  <a:spcPts val="5"/>
                </a:spcBef>
              </a:pPr>
              <a:r>
                <a:rPr sz="1600" kern="0" spc="60" dirty="0">
                  <a:solidFill>
                    <a:srgbClr val="4B4A4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settings</a:t>
              </a:r>
              <a:endParaRPr sz="16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134" name="textbox 134"/>
          <p:cNvSpPr/>
          <p:nvPr/>
        </p:nvSpPr>
        <p:spPr>
          <a:xfrm>
            <a:off x="611456" y="5379065"/>
            <a:ext cx="9707245" cy="54737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2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5080" algn="l" rtl="0" eaLnBrk="0">
              <a:lnSpc>
                <a:spcPct val="109000"/>
              </a:lnSpc>
            </a:pPr>
            <a:r>
              <a:rPr sz="16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Intercultural communication is</a:t>
            </a:r>
            <a:r>
              <a:rPr sz="16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about understanding how </a:t>
            </a:r>
            <a:r>
              <a:rPr sz="1600" b="1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culture shapes behavior, expectations, and</a:t>
            </a:r>
            <a:r>
              <a:rPr sz="1600" b="1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b="1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relationships </a:t>
            </a:r>
            <a:r>
              <a:rPr sz="16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 not </a:t>
            </a:r>
            <a:r>
              <a:rPr sz="16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just language.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36" name="textbox 136"/>
          <p:cNvSpPr/>
          <p:nvPr/>
        </p:nvSpPr>
        <p:spPr>
          <a:xfrm>
            <a:off x="601935" y="566989"/>
            <a:ext cx="5992495" cy="4819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6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4000"/>
              </a:lnSpc>
            </a:pPr>
            <a:r>
              <a:rPr sz="3200" b="1" kern="0" spc="15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What We Will Explore Today</a:t>
            </a:r>
            <a:endParaRPr sz="3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38" name="textbox 138"/>
          <p:cNvSpPr/>
          <p:nvPr/>
        </p:nvSpPr>
        <p:spPr>
          <a:xfrm>
            <a:off x="2416254" y="2679095"/>
            <a:ext cx="1867535" cy="106108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20370" algn="l" rtl="0" eaLnBrk="0">
              <a:lnSpc>
                <a:spcPct val="76000"/>
              </a:lnSpc>
            </a:pPr>
            <a:r>
              <a:rPr sz="1600" b="1" kern="0" spc="8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Culture &amp;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7945" algn="l" rtl="0" eaLnBrk="0">
              <a:lnSpc>
                <a:spcPct val="76000"/>
              </a:lnSpc>
              <a:spcBef>
                <a:spcPts val="615"/>
              </a:spcBef>
            </a:pPr>
            <a:r>
              <a:rPr sz="1600" b="1" kern="0" spc="11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3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0165" indent="-37465" algn="l" rtl="0" eaLnBrk="0">
              <a:lnSpc>
                <a:spcPct val="106000"/>
              </a:lnSpc>
              <a:spcBef>
                <a:spcPts val="0"/>
              </a:spcBef>
            </a:pPr>
            <a:r>
              <a:rPr sz="16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How cultural norms </a:t>
            </a:r>
            <a:r>
              <a:rPr sz="16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shape interactions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satMod val="110000"/>
                <a:lum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satMod val="105000"/>
                <a:lum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shade val="94000"/>
              </a:schemeClr>
            </a:gs>
            <a:gs pos="50000">
              <a:schemeClr val="phClr">
                <a:lumMod val="110000"/>
                <a:satMod val="100000"/>
                <a:tint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2103</Words>
  <Application>WPS Presentation</Application>
  <PresentationFormat/>
  <Paragraphs>179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6" baseType="lpstr">
      <vt:lpstr>Arial</vt:lpstr>
      <vt:lpstr>SimSun</vt:lpstr>
      <vt:lpstr>Wingdings</vt:lpstr>
      <vt:lpstr>Arial</vt:lpstr>
      <vt:lpstr>Microsoft YaHei</vt:lpstr>
      <vt:lpstr>Arial Unicode MS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</dc:title>
  <dc:creator/>
  <cp:lastModifiedBy>WPS_1778581953</cp:lastModifiedBy>
  <cp:revision>1</cp:revision>
  <dcterms:created xsi:type="dcterms:W3CDTF">2026-07-09T13:25:10Z</dcterms:created>
  <dcterms:modified xsi:type="dcterms:W3CDTF">2026-07-09T13:25:10Z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O">
    <vt:lpwstr>wqlLaW5nc29mdCBQREYgdG8gV1BTIDEyMA</vt:lpwstr>
  </property>
  <property fmtid="{D5CDD505-2E9C-101B-9397-08002B2CF9AE}" pid="3" name="Created">
    <vt:filetime>2026-07-09T21:23:04Z</vt:filetime>
  </property>
  <property fmtid="{D5CDD505-2E9C-101B-9397-08002B2CF9AE}" pid="4" name="ICV">
    <vt:lpwstr>A4BE2CBE8EED4ED79EEA0F2562E18647_12</vt:lpwstr>
  </property>
  <property fmtid="{D5CDD505-2E9C-101B-9397-08002B2CF9AE}" pid="5" name="KSOProductBuildVer">
    <vt:lpwstr>1033-12.1.0.26880</vt:lpwstr>
  </property>
</Properties>
</file>