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</p:sldIdLst>
  <p:sldSz cx="11430000" cy="72263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25.png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6.png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1.png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2.png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3.png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5.png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6.png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9.png"/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1.png"/><Relationship Id="rId1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2.png"/><Relationship Id="rId1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3.png"/><Relationship Id="rId1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7.png"/><Relationship Id="rId1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3.png"/><Relationship Id="rId1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5.jpeg"/><Relationship Id="rId2" Type="http://schemas.openxmlformats.org/officeDocument/2006/relationships/image" Target="../media/image54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4" name="rect 4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402717"/>
            <a:ext cx="4286250" cy="6429373"/>
          </a:xfrm>
          <a:prstGeom prst="rect">
            <a:avLst/>
          </a:prstGeom>
        </p:spPr>
      </p:pic>
      <p:sp>
        <p:nvSpPr>
          <p:cNvPr id="8" name="rect 8"/>
          <p:cNvSpPr/>
          <p:nvPr/>
        </p:nvSpPr>
        <p:spPr>
          <a:xfrm>
            <a:off x="4905375" y="5704840"/>
            <a:ext cx="2112010" cy="333375"/>
          </a:xfrm>
          <a:prstGeom prst="rect">
            <a:avLst/>
          </a:prstGeom>
          <a:solidFill>
            <a:srgbClr val="CCFFEF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l"/>
            <a:r>
              <a:rPr lang="en-PH" altLang="zh-CN" sz="1200"/>
              <a:t>Prof. Alia Amor D. Uy, MBA</a:t>
            </a:r>
            <a:endParaRPr lang="en-PH" altLang="zh-CN" sz="1200"/>
          </a:p>
        </p:txBody>
      </p:sp>
      <p:sp>
        <p:nvSpPr>
          <p:cNvPr id="10" name="textbox 10"/>
          <p:cNvSpPr/>
          <p:nvPr/>
        </p:nvSpPr>
        <p:spPr>
          <a:xfrm>
            <a:off x="4892675" y="1070610"/>
            <a:ext cx="5851525" cy="50736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0640" algn="l" rtl="0" eaLnBrk="0">
              <a:lnSpc>
                <a:spcPct val="75000"/>
              </a:lnSpc>
            </a:pPr>
            <a:r>
              <a:rPr lang="en-PH" sz="12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+mn-ea"/>
              </a:rPr>
              <a:t>Module</a:t>
            </a:r>
            <a:r>
              <a:rPr sz="12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+mn-ea"/>
              </a:rPr>
              <a:t> 6</a:t>
            </a:r>
            <a:endParaRPr sz="1200" b="1" kern="0" spc="300" dirty="0">
              <a:solidFill>
                <a:srgbClr val="006747">
                  <a:alpha val="100000"/>
                </a:srgbClr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0640" algn="l" rtl="0" eaLnBrk="0">
              <a:lnSpc>
                <a:spcPct val="75000"/>
              </a:lnSpc>
            </a:pPr>
            <a:endParaRPr sz="4800" b="1" kern="0" spc="300" dirty="0">
              <a:solidFill>
                <a:srgbClr val="006747">
                  <a:alpha val="100000"/>
                </a:srgbClr>
              </a:solidFill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0640" algn="l" rtl="0" eaLnBrk="0">
              <a:lnSpc>
                <a:spcPct val="75000"/>
              </a:lnSpc>
            </a:pPr>
            <a:r>
              <a:rPr sz="4800" b="1" kern="0" spc="30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Intercultur</a:t>
            </a:r>
            <a:r>
              <a:rPr sz="4800" b="1" kern="0" spc="29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305" indent="15240" algn="l" rtl="0" eaLnBrk="0">
              <a:lnSpc>
                <a:spcPct val="109000"/>
              </a:lnSpc>
              <a:spcBef>
                <a:spcPts val="390"/>
              </a:spcBef>
            </a:pPr>
            <a:r>
              <a:rPr sz="4800" b="1" kern="0" spc="2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in</a:t>
            </a:r>
            <a:r>
              <a:rPr sz="4800" b="1" kern="0" spc="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800" b="1" kern="0" spc="2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590" algn="l" rtl="0" eaLnBrk="0">
              <a:lnSpc>
                <a:spcPct val="76000"/>
              </a:lnSpc>
              <a:spcBef>
                <a:spcPts val="510"/>
              </a:spcBef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we connect across cultures in hospita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lity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3805"/>
              </a:lnSpc>
              <a:tabLst>
                <a:tab pos="126365" algn="l"/>
              </a:tabLst>
            </a:pPr>
            <a:r>
              <a:rPr sz="11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100" kern="0" spc="-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COURSE:</a:t>
            </a:r>
            <a:r>
              <a:rPr sz="1100" kern="0" spc="8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 AND TOURISM</a:t>
            </a:r>
            <a:r>
              <a:rPr sz="1100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-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BUSINESS COMMUNIC</a:t>
            </a:r>
            <a:r>
              <a:rPr sz="1100" kern="0" spc="-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ATION    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14" name="rect 14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402717"/>
            <a:ext cx="4286250" cy="6429373"/>
          </a:xfrm>
          <a:prstGeom prst="rect">
            <a:avLst/>
          </a:prstGeom>
        </p:spPr>
      </p:pic>
      <p:graphicFrame>
        <p:nvGraphicFramePr>
          <p:cNvPr id="18" name="table 18"/>
          <p:cNvGraphicFramePr>
            <a:graphicFrameLocks noGrp="1"/>
          </p:cNvGraphicFramePr>
          <p:nvPr/>
        </p:nvGraphicFramePr>
        <p:xfrm>
          <a:off x="4905375" y="4746116"/>
          <a:ext cx="5905500" cy="1123950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5905500"/>
              </a:tblGrid>
              <a:tr h="11112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74000"/>
                        </a:lnSpc>
                      </a:pPr>
                      <a:r>
                        <a:rPr sz="1300" kern="0" spc="148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300" kern="0" spc="2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b="1" kern="0" spc="8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Your Future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77000"/>
                        </a:lnSpc>
                        <a:spcBef>
                          <a:spcPts val="0"/>
                        </a:spcBef>
                      </a:pPr>
                      <a:r>
                        <a:rPr sz="17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Multicult</a:t>
                      </a: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ural skills are essential for hospitality careers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sp>
        <p:nvSpPr>
          <p:cNvPr id="20" name="textbox 20"/>
          <p:cNvSpPr/>
          <p:nvPr/>
        </p:nvSpPr>
        <p:spPr>
          <a:xfrm>
            <a:off x="4913651" y="1441102"/>
            <a:ext cx="5455285" cy="10731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2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270" algn="l" rtl="0" eaLnBrk="0">
              <a:lnSpc>
                <a:spcPct val="102000"/>
              </a:lnSpc>
            </a:pPr>
            <a:r>
              <a:rPr sz="3400" b="1" kern="0" spc="1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Beyond</a:t>
            </a:r>
            <a:r>
              <a:rPr sz="3400" b="1" kern="0" spc="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1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Language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22" name="table 22"/>
          <p:cNvGraphicFramePr>
            <a:graphicFrameLocks noGrp="1"/>
          </p:cNvGraphicFramePr>
          <p:nvPr/>
        </p:nvGraphicFramePr>
        <p:xfrm>
          <a:off x="4905375" y="2726817"/>
          <a:ext cx="2867025" cy="1837690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2867025"/>
              </a:tblGrid>
              <a:tr h="182499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6375" algn="l" rtl="0" eaLnBrk="0">
                        <a:lnSpc>
                          <a:spcPct val="88000"/>
                        </a:lnSpc>
                        <a:spcBef>
                          <a:spcPts val="5"/>
                        </a:spcBef>
                      </a:pPr>
                      <a:r>
                        <a:rPr sz="1800" kern="0" spc="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 </a:t>
                      </a:r>
                      <a:r>
                        <a:rPr sz="1700" b="1" kern="0" spc="9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Not</a:t>
                      </a:r>
                      <a:r>
                        <a:rPr sz="1700" b="1" kern="0" spc="-10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b="1" kern="0" spc="9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Just Words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9865" algn="l" rtl="0" eaLnBrk="0">
                        <a:lnSpc>
                          <a:spcPct val="77000"/>
                        </a:lnSpc>
                        <a:spcBef>
                          <a:spcPts val="1700"/>
                        </a:spcBef>
                      </a:pPr>
                      <a:r>
                        <a:rPr sz="17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Tone</a:t>
                      </a:r>
                      <a:r>
                        <a:rPr sz="1700" kern="0" spc="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7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gestures</a:t>
                      </a:r>
                      <a:r>
                        <a:rPr sz="1700" kern="0" spc="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, </a:t>
                      </a:r>
                      <a:r>
                        <a:rPr sz="17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and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8755" indent="-1905" algn="l" rtl="0" eaLnBrk="0">
                        <a:lnSpc>
                          <a:spcPct val="132000"/>
                        </a:lnSpc>
                        <a:spcBef>
                          <a:spcPts val="260"/>
                        </a:spcBef>
                      </a:pPr>
                      <a:r>
                        <a:rPr sz="17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cultural respect matter</a:t>
                      </a:r>
                      <a:r>
                        <a:rPr sz="17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</a:t>
                      </a:r>
                      <a:r>
                        <a:rPr sz="17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too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" name="table 24"/>
          <p:cNvGraphicFramePr>
            <a:graphicFrameLocks noGrp="1"/>
          </p:cNvGraphicFramePr>
          <p:nvPr/>
        </p:nvGraphicFramePr>
        <p:xfrm>
          <a:off x="7943850" y="2726817"/>
          <a:ext cx="2867025" cy="1837690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2867025"/>
              </a:tblGrid>
              <a:tr h="182499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200" algn="l" rtl="0" eaLnBrk="0">
                        <a:lnSpc>
                          <a:spcPct val="84000"/>
                        </a:lnSpc>
                        <a:spcBef>
                          <a:spcPts val="5"/>
                        </a:spcBef>
                      </a:pPr>
                      <a:r>
                        <a:rPr sz="1900" kern="0" spc="10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 </a:t>
                      </a:r>
                      <a:r>
                        <a:rPr sz="1700" b="1" kern="0" spc="10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Diverse G</a:t>
                      </a:r>
                      <a:r>
                        <a:rPr sz="1700" b="1" kern="0" spc="9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uests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9550" algn="l" rtl="0" eaLnBrk="0">
                        <a:lnSpc>
                          <a:spcPct val="77000"/>
                        </a:lnSpc>
                        <a:spcBef>
                          <a:spcPts val="1685"/>
                        </a:spcBef>
                      </a:pP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Different langua</a:t>
                      </a:r>
                      <a:r>
                        <a:rPr sz="1700" kern="0" spc="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ges,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1295" algn="l" rtl="0" eaLnBrk="0">
                        <a:lnSpc>
                          <a:spcPct val="76000"/>
                        </a:lnSpc>
                        <a:spcBef>
                          <a:spcPts val="1190"/>
                        </a:spcBef>
                      </a:pP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traditions, and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8755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expectati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ons every day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28" name="rect 28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0" name="picture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9125" y="2193417"/>
            <a:ext cx="6477000" cy="3667125"/>
          </a:xfrm>
          <a:prstGeom prst="rect">
            <a:avLst/>
          </a:prstGeom>
        </p:spPr>
      </p:pic>
      <p:sp>
        <p:nvSpPr>
          <p:cNvPr id="32" name="textbox 32"/>
          <p:cNvSpPr/>
          <p:nvPr/>
        </p:nvSpPr>
        <p:spPr>
          <a:xfrm>
            <a:off x="7525560" y="2206236"/>
            <a:ext cx="3075305" cy="20808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indent="-635" algn="l" rtl="0" eaLnBrk="0">
              <a:lnSpc>
                <a:spcPct val="102000"/>
              </a:lnSpc>
            </a:pPr>
            <a:r>
              <a:rPr sz="1700" b="1" kern="0" spc="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One hotel. Many cu</a:t>
            </a:r>
            <a:r>
              <a:rPr sz="1700" b="1" kern="0" spc="7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ltures.</a:t>
            </a:r>
            <a:r>
              <a:rPr sz="1700" b="1" kern="0" spc="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Same day.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  <a:spcBef>
                <a:spcPts val="520"/>
              </a:spcBef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Seoul hotel</a:t>
            </a:r>
            <a:r>
              <a:rPr sz="1700" kern="0" spc="9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 welcome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" algn="l" rtl="0" eaLnBrk="0">
              <a:lnSpc>
                <a:spcPct val="127000"/>
              </a:lnSpc>
              <a:spcBef>
                <a:spcPts val="5"/>
              </a:spcBef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from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Japan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700" kern="0" spc="9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USA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France, and the Middle</a:t>
            </a:r>
            <a:r>
              <a:rPr sz="1700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ast 4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all before</a:t>
            </a:r>
            <a:r>
              <a:rPr sz="1700" kern="0" spc="1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noon.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4" name="textbox 34"/>
          <p:cNvSpPr/>
          <p:nvPr/>
        </p:nvSpPr>
        <p:spPr>
          <a:xfrm>
            <a:off x="7534275" y="4527042"/>
            <a:ext cx="3286125" cy="1315085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9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9730" algn="l" rtl="0" eaLnBrk="0">
              <a:lnSpc>
                <a:spcPct val="80000"/>
              </a:lnSpc>
              <a:tabLst>
                <a:tab pos="591185" algn="l"/>
              </a:tabLst>
            </a:pPr>
            <a:r>
              <a:rPr sz="13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Millions travel</a:t>
            </a:r>
            <a:r>
              <a:rPr sz="13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globally every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82930" algn="l" rtl="0" eaLnBrk="0">
              <a:lnSpc>
                <a:spcPct val="138000"/>
              </a:lnSpc>
              <a:spcBef>
                <a:spcPts val="265"/>
              </a:spcBef>
            </a:pPr>
            <a:r>
              <a:rPr sz="13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single day fo</a:t>
            </a:r>
            <a:r>
              <a:rPr sz="13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 leisure,</a:t>
            </a:r>
            <a:r>
              <a:rPr sz="13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business,</a:t>
            </a:r>
            <a:r>
              <a:rPr sz="13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3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culture.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6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737424" y="4793742"/>
            <a:ext cx="177100" cy="177101"/>
          </a:xfrm>
          <a:prstGeom prst="rect">
            <a:avLst/>
          </a:prstGeom>
        </p:spPr>
      </p:pic>
      <p:sp>
        <p:nvSpPr>
          <p:cNvPr id="38" name="textbox 38"/>
          <p:cNvSpPr/>
          <p:nvPr/>
        </p:nvSpPr>
        <p:spPr>
          <a:xfrm>
            <a:off x="617655" y="1260127"/>
            <a:ext cx="6454140" cy="5137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3400" b="1" kern="0" spc="17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 Is a Glob</a:t>
            </a:r>
            <a:r>
              <a:rPr sz="3400" b="1" kern="0" spc="16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 Industry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4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42" name="rect 42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4" name="textbox 44"/>
          <p:cNvSpPr/>
          <p:nvPr/>
        </p:nvSpPr>
        <p:spPr>
          <a:xfrm>
            <a:off x="619125" y="4612767"/>
            <a:ext cx="10191750" cy="828675"/>
          </a:xfrm>
          <a:prstGeom prst="rect">
            <a:avLst/>
          </a:prstGeom>
          <a:solidFill>
            <a:srgbClr val="B3FFE7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15925" algn="l" rtl="0" eaLnBrk="0">
              <a:lnSpc>
                <a:spcPct val="77000"/>
              </a:lnSpc>
              <a:tabLst>
                <a:tab pos="634365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Think of cult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ure as invisible rules that guide how people communicate.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6" name="picture 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41622" y="4902835"/>
            <a:ext cx="193774" cy="193776"/>
          </a:xfrm>
          <a:prstGeom prst="rect">
            <a:avLst/>
          </a:prstGeom>
        </p:spPr>
      </p:pic>
      <p:sp>
        <p:nvSpPr>
          <p:cNvPr id="48" name="textbox 48"/>
          <p:cNvSpPr/>
          <p:nvPr/>
        </p:nvSpPr>
        <p:spPr>
          <a:xfrm>
            <a:off x="7564250" y="2675715"/>
            <a:ext cx="3139440" cy="16967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0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27355" algn="l" rtl="0" eaLnBrk="0">
              <a:lnSpc>
                <a:spcPct val="93000"/>
              </a:lnSpc>
              <a:spcBef>
                <a:spcPts val="0"/>
              </a:spcBef>
              <a:tabLst>
                <a:tab pos="671195" algn="l"/>
              </a:tabLst>
            </a:pPr>
            <a:r>
              <a:rPr sz="17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b="1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Culture S</a:t>
            </a:r>
            <a:r>
              <a:rPr sz="1700" b="1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hapes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43535" algn="l" rtl="0" eaLnBrk="0">
              <a:lnSpc>
                <a:spcPct val="75000"/>
              </a:lnSpc>
              <a:spcBef>
                <a:spcPts val="250"/>
              </a:spcBef>
              <a:tabLst>
                <a:tab pos="670560" algn="l"/>
              </a:tabLst>
            </a:pPr>
            <a:r>
              <a:rPr sz="17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b="1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Behavior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81355" algn="l" rtl="0" eaLnBrk="0">
              <a:lnSpc>
                <a:spcPct val="75000"/>
              </a:lnSpc>
              <a:spcBef>
                <a:spcPts val="515"/>
              </a:spcBef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</a:t>
            </a:r>
            <a:r>
              <a:rPr sz="1700" kern="0" spc="1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</a:t>
            </a:r>
            <a:r>
              <a:rPr sz="1700" kern="0" spc="1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</a:t>
            </a:r>
            <a:r>
              <a:rPr sz="1700" kern="0" spc="1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gesture</a:t>
            </a:r>
            <a:r>
              <a:rPr sz="1700" kern="0" spc="1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77545" indent="-6985" algn="l" rtl="0" eaLnBrk="0">
              <a:lnSpc>
                <a:spcPct val="139000"/>
              </a:lnSpc>
              <a:spcBef>
                <a:spcPts val="5"/>
              </a:spcBef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respond is cu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lturally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influenced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0" name="path 50"/>
          <p:cNvSpPr/>
          <p:nvPr/>
        </p:nvSpPr>
        <p:spPr>
          <a:xfrm>
            <a:off x="7660542" y="2987221"/>
            <a:ext cx="247439" cy="163754"/>
          </a:xfrm>
          <a:custGeom>
            <a:avLst/>
            <a:gdLst/>
            <a:ahLst/>
            <a:cxnLst/>
            <a:rect l="0" t="0" r="0" b="0"/>
            <a:pathLst>
              <a:path w="389" h="257">
                <a:moveTo>
                  <a:pt x="111" y="211"/>
                </a:moveTo>
                <a:cubicBezTo>
                  <a:pt x="116" y="217"/>
                  <a:pt x="122" y="222"/>
                  <a:pt x="134" y="230"/>
                </a:cubicBezTo>
                <a:cubicBezTo>
                  <a:pt x="142" y="233"/>
                  <a:pt x="150" y="237"/>
                  <a:pt x="168" y="241"/>
                </a:cubicBezTo>
                <a:cubicBezTo>
                  <a:pt x="189" y="243"/>
                  <a:pt x="209" y="242"/>
                  <a:pt x="228" y="239"/>
                </a:cubicBezTo>
                <a:cubicBezTo>
                  <a:pt x="236" y="237"/>
                  <a:pt x="245" y="234"/>
                  <a:pt x="253" y="230"/>
                </a:cubicBezTo>
                <a:cubicBezTo>
                  <a:pt x="260" y="226"/>
                  <a:pt x="267" y="221"/>
                  <a:pt x="272" y="217"/>
                </a:cubicBezTo>
                <a:cubicBezTo>
                  <a:pt x="276" y="211"/>
                  <a:pt x="280" y="205"/>
                  <a:pt x="282" y="199"/>
                </a:cubicBezTo>
                <a:cubicBezTo>
                  <a:pt x="284" y="193"/>
                  <a:pt x="284" y="189"/>
                  <a:pt x="283" y="182"/>
                </a:cubicBezTo>
                <a:cubicBezTo>
                  <a:pt x="281" y="178"/>
                  <a:pt x="279" y="174"/>
                  <a:pt x="272" y="165"/>
                </a:cubicBezTo>
                <a:lnTo>
                  <a:pt x="256" y="152"/>
                </a:lnTo>
                <a:moveTo>
                  <a:pt x="15" y="17"/>
                </a:moveTo>
                <a:cubicBezTo>
                  <a:pt x="15" y="30"/>
                  <a:pt x="17" y="41"/>
                  <a:pt x="20" y="53"/>
                </a:cubicBezTo>
                <a:cubicBezTo>
                  <a:pt x="24" y="65"/>
                  <a:pt x="30" y="77"/>
                  <a:pt x="38" y="89"/>
                </a:cubicBezTo>
                <a:cubicBezTo>
                  <a:pt x="47" y="101"/>
                  <a:pt x="56" y="109"/>
                  <a:pt x="65" y="117"/>
                </a:cubicBezTo>
                <a:cubicBezTo>
                  <a:pt x="77" y="125"/>
                  <a:pt x="86" y="129"/>
                  <a:pt x="97" y="134"/>
                </a:cubicBezTo>
                <a:cubicBezTo>
                  <a:pt x="106" y="137"/>
                  <a:pt x="115" y="139"/>
                  <a:pt x="154" y="145"/>
                </a:cubicBezTo>
                <a:moveTo>
                  <a:pt x="374" y="15"/>
                </a:moveTo>
                <a:cubicBezTo>
                  <a:pt x="374" y="23"/>
                  <a:pt x="373" y="32"/>
                  <a:pt x="371" y="40"/>
                </a:cubicBezTo>
                <a:cubicBezTo>
                  <a:pt x="370" y="49"/>
                  <a:pt x="367" y="57"/>
                  <a:pt x="364" y="65"/>
                </a:cubicBezTo>
                <a:cubicBezTo>
                  <a:pt x="361" y="73"/>
                  <a:pt x="357" y="80"/>
                  <a:pt x="353" y="87"/>
                </a:cubicBezTo>
                <a:cubicBezTo>
                  <a:pt x="348" y="95"/>
                  <a:pt x="343" y="101"/>
                  <a:pt x="338" y="108"/>
                </a:cubicBezTo>
                <a:cubicBezTo>
                  <a:pt x="332" y="114"/>
                  <a:pt x="326" y="120"/>
                  <a:pt x="319" y="125"/>
                </a:cubicBezTo>
                <a:cubicBezTo>
                  <a:pt x="312" y="130"/>
                  <a:pt x="305" y="134"/>
                  <a:pt x="297" y="138"/>
                </a:cubicBezTo>
                <a:cubicBezTo>
                  <a:pt x="290" y="142"/>
                  <a:pt x="282" y="145"/>
                  <a:pt x="274" y="147"/>
                </a:cubicBezTo>
                <a:cubicBezTo>
                  <a:pt x="265" y="150"/>
                  <a:pt x="257" y="151"/>
                  <a:pt x="249" y="152"/>
                </a:cubicBezTo>
              </a:path>
            </a:pathLst>
          </a:custGeom>
          <a:noFill/>
          <a:ln w="19652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2" name="path 52"/>
          <p:cNvSpPr/>
          <p:nvPr/>
        </p:nvSpPr>
        <p:spPr>
          <a:xfrm>
            <a:off x="7576950" y="2688415"/>
            <a:ext cx="414711" cy="290872"/>
          </a:xfrm>
          <a:custGeom>
            <a:avLst/>
            <a:gdLst/>
            <a:ahLst/>
            <a:cxnLst/>
            <a:rect l="0" t="0" r="0" b="0"/>
            <a:pathLst>
              <a:path w="653" h="458">
                <a:moveTo>
                  <a:pt x="504" y="379"/>
                </a:moveTo>
                <a:cubicBezTo>
                  <a:pt x="503" y="365"/>
                  <a:pt x="501" y="354"/>
                  <a:pt x="498" y="343"/>
                </a:cubicBezTo>
                <a:cubicBezTo>
                  <a:pt x="493" y="330"/>
                  <a:pt x="487" y="319"/>
                  <a:pt x="479" y="308"/>
                </a:cubicBezTo>
                <a:cubicBezTo>
                  <a:pt x="472" y="298"/>
                  <a:pt x="463" y="289"/>
                  <a:pt x="455" y="282"/>
                </a:cubicBezTo>
                <a:cubicBezTo>
                  <a:pt x="445" y="274"/>
                  <a:pt x="434" y="268"/>
                  <a:pt x="422" y="263"/>
                </a:cubicBezTo>
                <a:cubicBezTo>
                  <a:pt x="410" y="259"/>
                  <a:pt x="398" y="256"/>
                  <a:pt x="388" y="255"/>
                </a:cubicBezTo>
                <a:lnTo>
                  <a:pt x="374" y="255"/>
                </a:lnTo>
                <a:moveTo>
                  <a:pt x="242" y="259"/>
                </a:moveTo>
                <a:cubicBezTo>
                  <a:pt x="233" y="261"/>
                  <a:pt x="224" y="265"/>
                  <a:pt x="208" y="273"/>
                </a:cubicBezTo>
                <a:cubicBezTo>
                  <a:pt x="199" y="279"/>
                  <a:pt x="192" y="285"/>
                  <a:pt x="185" y="292"/>
                </a:cubicBezTo>
                <a:cubicBezTo>
                  <a:pt x="179" y="299"/>
                  <a:pt x="173" y="306"/>
                  <a:pt x="167" y="315"/>
                </a:cubicBezTo>
                <a:cubicBezTo>
                  <a:pt x="161" y="326"/>
                  <a:pt x="157" y="335"/>
                  <a:pt x="154" y="344"/>
                </a:cubicBezTo>
                <a:cubicBezTo>
                  <a:pt x="151" y="354"/>
                  <a:pt x="149" y="364"/>
                  <a:pt x="148" y="373"/>
                </a:cubicBezTo>
                <a:moveTo>
                  <a:pt x="432" y="122"/>
                </a:moveTo>
                <a:cubicBezTo>
                  <a:pt x="432" y="129"/>
                  <a:pt x="431" y="135"/>
                  <a:pt x="430" y="142"/>
                </a:cubicBezTo>
                <a:cubicBezTo>
                  <a:pt x="429" y="149"/>
                  <a:pt x="427" y="156"/>
                  <a:pt x="424" y="162"/>
                </a:cubicBezTo>
                <a:cubicBezTo>
                  <a:pt x="421" y="169"/>
                  <a:pt x="418" y="175"/>
                  <a:pt x="414" y="181"/>
                </a:cubicBezTo>
                <a:cubicBezTo>
                  <a:pt x="410" y="187"/>
                  <a:pt x="406" y="192"/>
                  <a:pt x="401" y="197"/>
                </a:cubicBezTo>
                <a:cubicBezTo>
                  <a:pt x="396" y="202"/>
                  <a:pt x="391" y="206"/>
                  <a:pt x="385" y="210"/>
                </a:cubicBezTo>
                <a:cubicBezTo>
                  <a:pt x="379" y="214"/>
                  <a:pt x="373" y="217"/>
                  <a:pt x="366" y="220"/>
                </a:cubicBezTo>
                <a:cubicBezTo>
                  <a:pt x="360" y="223"/>
                  <a:pt x="353" y="225"/>
                  <a:pt x="346" y="226"/>
                </a:cubicBezTo>
                <a:cubicBezTo>
                  <a:pt x="340" y="227"/>
                  <a:pt x="333" y="228"/>
                  <a:pt x="326" y="228"/>
                </a:cubicBezTo>
                <a:cubicBezTo>
                  <a:pt x="319" y="228"/>
                  <a:pt x="312" y="227"/>
                  <a:pt x="305" y="226"/>
                </a:cubicBezTo>
                <a:cubicBezTo>
                  <a:pt x="298" y="225"/>
                  <a:pt x="291" y="223"/>
                  <a:pt x="285" y="220"/>
                </a:cubicBezTo>
                <a:cubicBezTo>
                  <a:pt x="278" y="217"/>
                  <a:pt x="272" y="214"/>
                  <a:pt x="266" y="210"/>
                </a:cubicBezTo>
                <a:cubicBezTo>
                  <a:pt x="261" y="206"/>
                  <a:pt x="255" y="202"/>
                  <a:pt x="250" y="197"/>
                </a:cubicBezTo>
                <a:cubicBezTo>
                  <a:pt x="245" y="192"/>
                  <a:pt x="241" y="187"/>
                  <a:pt x="237" y="181"/>
                </a:cubicBezTo>
                <a:cubicBezTo>
                  <a:pt x="233" y="175"/>
                  <a:pt x="230" y="169"/>
                  <a:pt x="227" y="162"/>
                </a:cubicBezTo>
                <a:cubicBezTo>
                  <a:pt x="225" y="156"/>
                  <a:pt x="223" y="149"/>
                  <a:pt x="221" y="142"/>
                </a:cubicBezTo>
                <a:cubicBezTo>
                  <a:pt x="220" y="135"/>
                  <a:pt x="219" y="129"/>
                  <a:pt x="219" y="122"/>
                </a:cubicBezTo>
                <a:cubicBezTo>
                  <a:pt x="219" y="115"/>
                  <a:pt x="220" y="108"/>
                  <a:pt x="221" y="101"/>
                </a:cubicBezTo>
                <a:cubicBezTo>
                  <a:pt x="223" y="94"/>
                  <a:pt x="225" y="87"/>
                  <a:pt x="227" y="81"/>
                </a:cubicBezTo>
                <a:cubicBezTo>
                  <a:pt x="230" y="74"/>
                  <a:pt x="233" y="68"/>
                  <a:pt x="237" y="62"/>
                </a:cubicBezTo>
                <a:cubicBezTo>
                  <a:pt x="241" y="57"/>
                  <a:pt x="245" y="51"/>
                  <a:pt x="250" y="46"/>
                </a:cubicBezTo>
                <a:cubicBezTo>
                  <a:pt x="255" y="41"/>
                  <a:pt x="261" y="37"/>
                  <a:pt x="266" y="33"/>
                </a:cubicBezTo>
                <a:cubicBezTo>
                  <a:pt x="272" y="29"/>
                  <a:pt x="278" y="26"/>
                  <a:pt x="285" y="23"/>
                </a:cubicBezTo>
                <a:cubicBezTo>
                  <a:pt x="291" y="20"/>
                  <a:pt x="298" y="18"/>
                  <a:pt x="305" y="17"/>
                </a:cubicBezTo>
                <a:cubicBezTo>
                  <a:pt x="312" y="16"/>
                  <a:pt x="319" y="15"/>
                  <a:pt x="326" y="15"/>
                </a:cubicBezTo>
                <a:cubicBezTo>
                  <a:pt x="333" y="15"/>
                  <a:pt x="340" y="16"/>
                  <a:pt x="346" y="17"/>
                </a:cubicBezTo>
                <a:cubicBezTo>
                  <a:pt x="353" y="18"/>
                  <a:pt x="360" y="20"/>
                  <a:pt x="366" y="23"/>
                </a:cubicBezTo>
                <a:cubicBezTo>
                  <a:pt x="373" y="26"/>
                  <a:pt x="379" y="29"/>
                  <a:pt x="385" y="33"/>
                </a:cubicBezTo>
                <a:cubicBezTo>
                  <a:pt x="391" y="37"/>
                  <a:pt x="396" y="41"/>
                  <a:pt x="401" y="46"/>
                </a:cubicBezTo>
                <a:cubicBezTo>
                  <a:pt x="406" y="51"/>
                  <a:pt x="410" y="57"/>
                  <a:pt x="414" y="62"/>
                </a:cubicBezTo>
                <a:cubicBezTo>
                  <a:pt x="418" y="68"/>
                  <a:pt x="421" y="74"/>
                  <a:pt x="424" y="81"/>
                </a:cubicBezTo>
                <a:cubicBezTo>
                  <a:pt x="427" y="87"/>
                  <a:pt x="429" y="94"/>
                  <a:pt x="430" y="101"/>
                </a:cubicBezTo>
                <a:cubicBezTo>
                  <a:pt x="431" y="108"/>
                  <a:pt x="432" y="115"/>
                  <a:pt x="432" y="122"/>
                </a:cubicBezTo>
                <a:moveTo>
                  <a:pt x="15" y="442"/>
                </a:moveTo>
                <a:lnTo>
                  <a:pt x="637" y="442"/>
                </a:lnTo>
                <a:moveTo>
                  <a:pt x="504" y="442"/>
                </a:moveTo>
                <a:lnTo>
                  <a:pt x="504" y="379"/>
                </a:lnTo>
                <a:moveTo>
                  <a:pt x="148" y="373"/>
                </a:moveTo>
                <a:lnTo>
                  <a:pt x="148" y="442"/>
                </a:lnTo>
                <a:moveTo>
                  <a:pt x="374" y="255"/>
                </a:moveTo>
                <a:lnTo>
                  <a:pt x="242" y="259"/>
                </a:lnTo>
              </a:path>
            </a:pathLst>
          </a:custGeom>
          <a:noFill/>
          <a:ln w="19652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4" name="textbox 54"/>
          <p:cNvSpPr/>
          <p:nvPr/>
        </p:nvSpPr>
        <p:spPr>
          <a:xfrm>
            <a:off x="4747077" y="2727675"/>
            <a:ext cx="2585720" cy="13690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" algn="l" rtl="0" eaLnBrk="0">
              <a:lnSpc>
                <a:spcPct val="94000"/>
              </a:lnSpc>
            </a:pPr>
            <a:r>
              <a:rPr sz="1700" b="1" kern="0" spc="8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Different Backgrounds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940" algn="l" rtl="0" eaLnBrk="0">
              <a:lnSpc>
                <a:spcPct val="75000"/>
              </a:lnSpc>
              <a:spcBef>
                <a:spcPts val="1450"/>
              </a:spcBef>
            </a:pP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Different langua</a:t>
            </a:r>
            <a:r>
              <a:rPr sz="1700" kern="0" spc="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ges,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400" indent="-12700" algn="l" rtl="0" eaLnBrk="0">
              <a:lnSpc>
                <a:spcPct val="139000"/>
              </a:lnSpc>
              <a:spcBef>
                <a:spcPts val="5"/>
              </a:spcBef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values</a:t>
            </a:r>
            <a:r>
              <a:rPr sz="1700" kern="0" spc="1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customs</a:t>
            </a:r>
            <a:r>
              <a:rPr sz="1700" kern="0" spc="1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      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beliefs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6" name="textbox 56"/>
          <p:cNvSpPr/>
          <p:nvPr/>
        </p:nvSpPr>
        <p:spPr>
          <a:xfrm>
            <a:off x="611896" y="1869727"/>
            <a:ext cx="8761730" cy="4184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</a:pPr>
            <a:r>
              <a:rPr sz="3400" b="1" kern="0" spc="2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Is Inter</a:t>
            </a:r>
            <a:r>
              <a:rPr sz="3400" b="1" kern="0" spc="20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cultural Communication?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58" name="textbox 58"/>
          <p:cNvSpPr/>
          <p:nvPr/>
        </p:nvSpPr>
        <p:spPr>
          <a:xfrm>
            <a:off x="1281585" y="2730111"/>
            <a:ext cx="2489835" cy="13169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3000"/>
              </a:lnSpc>
            </a:pPr>
            <a:r>
              <a:rPr sz="1700" b="1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Exchanging Messages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" algn="l" rtl="0" eaLnBrk="0">
              <a:lnSpc>
                <a:spcPct val="78000"/>
              </a:lnSpc>
              <a:spcBef>
                <a:spcPts val="1415"/>
              </a:spcBef>
            </a:pPr>
            <a:r>
              <a:rPr sz="1700" kern="0" spc="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Sharing ideas and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280"/>
              </a:lnSpc>
              <a:spcBef>
                <a:spcPts val="1210"/>
              </a:spcBef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emotions across cultural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l" rtl="0" eaLnBrk="0">
              <a:lnSpc>
                <a:spcPts val="2775"/>
              </a:lnSpc>
            </a:pPr>
            <a:r>
              <a:rPr sz="1700" kern="0" spc="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boundaries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60" name="path 60"/>
          <p:cNvSpPr/>
          <p:nvPr/>
        </p:nvSpPr>
        <p:spPr>
          <a:xfrm>
            <a:off x="4078994" y="2688432"/>
            <a:ext cx="457371" cy="462531"/>
          </a:xfrm>
          <a:custGeom>
            <a:avLst/>
            <a:gdLst/>
            <a:ahLst/>
            <a:cxnLst/>
            <a:rect l="0" t="0" r="0" b="0"/>
            <a:pathLst>
              <a:path w="720" h="728">
                <a:moveTo>
                  <a:pt x="641" y="566"/>
                </a:moveTo>
                <a:cubicBezTo>
                  <a:pt x="602" y="553"/>
                  <a:pt x="570" y="543"/>
                  <a:pt x="528" y="532"/>
                </a:cubicBezTo>
                <a:cubicBezTo>
                  <a:pt x="499" y="526"/>
                  <a:pt x="464" y="521"/>
                  <a:pt x="430" y="517"/>
                </a:cubicBezTo>
                <a:cubicBezTo>
                  <a:pt x="399" y="515"/>
                  <a:pt x="357" y="514"/>
                  <a:pt x="321" y="515"/>
                </a:cubicBezTo>
                <a:cubicBezTo>
                  <a:pt x="287" y="518"/>
                  <a:pt x="252" y="521"/>
                  <a:pt x="218" y="527"/>
                </a:cubicBezTo>
                <a:cubicBezTo>
                  <a:pt x="192" y="532"/>
                  <a:pt x="131" y="548"/>
                  <a:pt x="91" y="560"/>
                </a:cubicBezTo>
                <a:lnTo>
                  <a:pt x="79" y="566"/>
                </a:lnTo>
                <a:moveTo>
                  <a:pt x="418" y="706"/>
                </a:moveTo>
                <a:cubicBezTo>
                  <a:pt x="407" y="708"/>
                  <a:pt x="393" y="711"/>
                  <a:pt x="381" y="712"/>
                </a:cubicBezTo>
                <a:cubicBezTo>
                  <a:pt x="366" y="712"/>
                  <a:pt x="345" y="712"/>
                  <a:pt x="332" y="712"/>
                </a:cubicBezTo>
                <a:cubicBezTo>
                  <a:pt x="322" y="710"/>
                  <a:pt x="312" y="708"/>
                  <a:pt x="302" y="706"/>
                </a:cubicBezTo>
                <a:moveTo>
                  <a:pt x="567" y="372"/>
                </a:moveTo>
                <a:cubicBezTo>
                  <a:pt x="566" y="410"/>
                  <a:pt x="561" y="454"/>
                  <a:pt x="554" y="491"/>
                </a:cubicBezTo>
                <a:lnTo>
                  <a:pt x="543" y="536"/>
                </a:lnTo>
                <a:moveTo>
                  <a:pt x="176" y="536"/>
                </a:moveTo>
                <a:cubicBezTo>
                  <a:pt x="169" y="510"/>
                  <a:pt x="165" y="491"/>
                  <a:pt x="160" y="469"/>
                </a:cubicBezTo>
                <a:cubicBezTo>
                  <a:pt x="157" y="446"/>
                  <a:pt x="152" y="399"/>
                  <a:pt x="151" y="362"/>
                </a:cubicBezTo>
                <a:lnTo>
                  <a:pt x="152" y="348"/>
                </a:lnTo>
                <a:moveTo>
                  <a:pt x="567" y="363"/>
                </a:moveTo>
                <a:cubicBezTo>
                  <a:pt x="565" y="310"/>
                  <a:pt x="561" y="276"/>
                  <a:pt x="555" y="239"/>
                </a:cubicBezTo>
                <a:lnTo>
                  <a:pt x="547" y="206"/>
                </a:lnTo>
                <a:moveTo>
                  <a:pt x="642" y="163"/>
                </a:moveTo>
                <a:cubicBezTo>
                  <a:pt x="569" y="185"/>
                  <a:pt x="543" y="191"/>
                  <a:pt x="528" y="195"/>
                </a:cubicBezTo>
                <a:cubicBezTo>
                  <a:pt x="495" y="201"/>
                  <a:pt x="465" y="205"/>
                  <a:pt x="432" y="209"/>
                </a:cubicBezTo>
                <a:cubicBezTo>
                  <a:pt x="401" y="211"/>
                  <a:pt x="373" y="212"/>
                  <a:pt x="347" y="212"/>
                </a:cubicBezTo>
                <a:cubicBezTo>
                  <a:pt x="317" y="211"/>
                  <a:pt x="289" y="209"/>
                  <a:pt x="259" y="206"/>
                </a:cubicBezTo>
                <a:cubicBezTo>
                  <a:pt x="231" y="202"/>
                  <a:pt x="205" y="197"/>
                  <a:pt x="176" y="191"/>
                </a:cubicBezTo>
                <a:moveTo>
                  <a:pt x="152" y="348"/>
                </a:moveTo>
                <a:cubicBezTo>
                  <a:pt x="154" y="303"/>
                  <a:pt x="158" y="269"/>
                  <a:pt x="165" y="232"/>
                </a:cubicBezTo>
                <a:lnTo>
                  <a:pt x="174" y="194"/>
                </a:lnTo>
                <a:moveTo>
                  <a:pt x="431" y="26"/>
                </a:moveTo>
                <a:cubicBezTo>
                  <a:pt x="430" y="25"/>
                  <a:pt x="410" y="20"/>
                  <a:pt x="395" y="17"/>
                </a:cubicBezTo>
                <a:cubicBezTo>
                  <a:pt x="376" y="15"/>
                  <a:pt x="347" y="15"/>
                  <a:pt x="323" y="17"/>
                </a:cubicBezTo>
                <a:cubicBezTo>
                  <a:pt x="306" y="20"/>
                  <a:pt x="289" y="25"/>
                  <a:pt x="266" y="34"/>
                </a:cubicBezTo>
                <a:moveTo>
                  <a:pt x="672" y="510"/>
                </a:moveTo>
                <a:cubicBezTo>
                  <a:pt x="664" y="526"/>
                  <a:pt x="656" y="542"/>
                  <a:pt x="648" y="555"/>
                </a:cubicBezTo>
                <a:cubicBezTo>
                  <a:pt x="637" y="571"/>
                  <a:pt x="636" y="572"/>
                  <a:pt x="628" y="582"/>
                </a:cubicBezTo>
                <a:cubicBezTo>
                  <a:pt x="614" y="599"/>
                  <a:pt x="605" y="609"/>
                  <a:pt x="591" y="622"/>
                </a:cubicBezTo>
                <a:cubicBezTo>
                  <a:pt x="577" y="634"/>
                  <a:pt x="562" y="646"/>
                  <a:pt x="548" y="655"/>
                </a:cubicBezTo>
                <a:cubicBezTo>
                  <a:pt x="533" y="665"/>
                  <a:pt x="518" y="673"/>
                  <a:pt x="501" y="681"/>
                </a:cubicBezTo>
                <a:cubicBezTo>
                  <a:pt x="490" y="686"/>
                  <a:pt x="480" y="690"/>
                  <a:pt x="469" y="694"/>
                </a:cubicBezTo>
                <a:moveTo>
                  <a:pt x="71" y="553"/>
                </a:moveTo>
                <a:cubicBezTo>
                  <a:pt x="57" y="529"/>
                  <a:pt x="45" y="505"/>
                  <a:pt x="36" y="484"/>
                </a:cubicBezTo>
                <a:cubicBezTo>
                  <a:pt x="28" y="459"/>
                  <a:pt x="22" y="435"/>
                  <a:pt x="18" y="410"/>
                </a:cubicBezTo>
                <a:cubicBezTo>
                  <a:pt x="16" y="391"/>
                  <a:pt x="15" y="374"/>
                  <a:pt x="15" y="357"/>
                </a:cubicBezTo>
                <a:moveTo>
                  <a:pt x="543" y="536"/>
                </a:moveTo>
                <a:lnTo>
                  <a:pt x="544" y="533"/>
                </a:lnTo>
                <a:moveTo>
                  <a:pt x="543" y="532"/>
                </a:moveTo>
                <a:cubicBezTo>
                  <a:pt x="535" y="563"/>
                  <a:pt x="523" y="592"/>
                  <a:pt x="506" y="619"/>
                </a:cubicBezTo>
                <a:cubicBezTo>
                  <a:pt x="490" y="646"/>
                  <a:pt x="469" y="670"/>
                  <a:pt x="445" y="690"/>
                </a:cubicBezTo>
                <a:moveTo>
                  <a:pt x="638" y="158"/>
                </a:moveTo>
                <a:cubicBezTo>
                  <a:pt x="656" y="183"/>
                  <a:pt x="671" y="210"/>
                  <a:pt x="682" y="239"/>
                </a:cubicBezTo>
                <a:cubicBezTo>
                  <a:pt x="693" y="268"/>
                  <a:pt x="700" y="298"/>
                  <a:pt x="703" y="329"/>
                </a:cubicBezTo>
                <a:cubicBezTo>
                  <a:pt x="706" y="360"/>
                  <a:pt x="705" y="391"/>
                  <a:pt x="699" y="421"/>
                </a:cubicBezTo>
                <a:cubicBezTo>
                  <a:pt x="694" y="452"/>
                  <a:pt x="685" y="481"/>
                  <a:pt x="672" y="509"/>
                </a:cubicBezTo>
                <a:moveTo>
                  <a:pt x="269" y="687"/>
                </a:moveTo>
                <a:cubicBezTo>
                  <a:pt x="226" y="648"/>
                  <a:pt x="196" y="600"/>
                  <a:pt x="178" y="544"/>
                </a:cubicBezTo>
                <a:moveTo>
                  <a:pt x="246" y="694"/>
                </a:moveTo>
                <a:cubicBezTo>
                  <a:pt x="210" y="680"/>
                  <a:pt x="177" y="662"/>
                  <a:pt x="147" y="638"/>
                </a:cubicBezTo>
                <a:cubicBezTo>
                  <a:pt x="117" y="614"/>
                  <a:pt x="92" y="586"/>
                  <a:pt x="71" y="553"/>
                </a:cubicBezTo>
                <a:moveTo>
                  <a:pt x="418" y="706"/>
                </a:moveTo>
                <a:cubicBezTo>
                  <a:pt x="419" y="705"/>
                  <a:pt x="420" y="704"/>
                  <a:pt x="422" y="705"/>
                </a:cubicBezTo>
                <a:moveTo>
                  <a:pt x="420" y="705"/>
                </a:moveTo>
                <a:lnTo>
                  <a:pt x="421" y="705"/>
                </a:lnTo>
                <a:moveTo>
                  <a:pt x="422" y="705"/>
                </a:moveTo>
                <a:cubicBezTo>
                  <a:pt x="422" y="703"/>
                  <a:pt x="426" y="705"/>
                  <a:pt x="426" y="703"/>
                </a:cubicBezTo>
                <a:moveTo>
                  <a:pt x="423" y="704"/>
                </a:moveTo>
                <a:lnTo>
                  <a:pt x="423" y="705"/>
                </a:lnTo>
                <a:moveTo>
                  <a:pt x="426" y="703"/>
                </a:moveTo>
                <a:lnTo>
                  <a:pt x="427" y="703"/>
                </a:lnTo>
                <a:moveTo>
                  <a:pt x="427" y="703"/>
                </a:moveTo>
                <a:lnTo>
                  <a:pt x="460" y="690"/>
                </a:lnTo>
                <a:moveTo>
                  <a:pt x="358" y="502"/>
                </a:moveTo>
                <a:lnTo>
                  <a:pt x="360" y="712"/>
                </a:lnTo>
                <a:moveTo>
                  <a:pt x="271" y="695"/>
                </a:moveTo>
                <a:lnTo>
                  <a:pt x="300" y="706"/>
                </a:lnTo>
                <a:moveTo>
                  <a:pt x="300" y="706"/>
                </a:moveTo>
                <a:lnTo>
                  <a:pt x="302" y="706"/>
                </a:lnTo>
                <a:moveTo>
                  <a:pt x="704" y="363"/>
                </a:moveTo>
                <a:lnTo>
                  <a:pt x="15" y="363"/>
                </a:lnTo>
                <a:moveTo>
                  <a:pt x="358" y="502"/>
                </a:moveTo>
                <a:lnTo>
                  <a:pt x="359" y="500"/>
                </a:lnTo>
                <a:moveTo>
                  <a:pt x="359" y="500"/>
                </a:moveTo>
                <a:lnTo>
                  <a:pt x="359" y="15"/>
                </a:lnTo>
                <a:moveTo>
                  <a:pt x="176" y="191"/>
                </a:moveTo>
                <a:lnTo>
                  <a:pt x="76" y="163"/>
                </a:lnTo>
                <a:moveTo>
                  <a:pt x="637" y="157"/>
                </a:moveTo>
                <a:lnTo>
                  <a:pt x="638" y="158"/>
                </a:lnTo>
                <a:moveTo>
                  <a:pt x="516" y="190"/>
                </a:moveTo>
                <a:lnTo>
                  <a:pt x="543" y="191"/>
                </a:lnTo>
                <a:moveTo>
                  <a:pt x="15" y="357"/>
                </a:moveTo>
                <a:cubicBezTo>
                  <a:pt x="15" y="339"/>
                  <a:pt x="17" y="321"/>
                  <a:pt x="19" y="304"/>
                </a:cubicBezTo>
                <a:cubicBezTo>
                  <a:pt x="22" y="286"/>
                  <a:pt x="26" y="269"/>
                  <a:pt x="32" y="252"/>
                </a:cubicBezTo>
                <a:cubicBezTo>
                  <a:pt x="37" y="235"/>
                  <a:pt x="44" y="219"/>
                  <a:pt x="52" y="203"/>
                </a:cubicBezTo>
                <a:cubicBezTo>
                  <a:pt x="60" y="187"/>
                  <a:pt x="69" y="172"/>
                  <a:pt x="79" y="158"/>
                </a:cubicBezTo>
                <a:cubicBezTo>
                  <a:pt x="90" y="143"/>
                  <a:pt x="101" y="130"/>
                  <a:pt x="113" y="117"/>
                </a:cubicBezTo>
                <a:cubicBezTo>
                  <a:pt x="126" y="105"/>
                  <a:pt x="139" y="93"/>
                  <a:pt x="154" y="82"/>
                </a:cubicBezTo>
                <a:cubicBezTo>
                  <a:pt x="168" y="72"/>
                  <a:pt x="183" y="62"/>
                  <a:pt x="199" y="54"/>
                </a:cubicBezTo>
                <a:cubicBezTo>
                  <a:pt x="214" y="46"/>
                  <a:pt x="231" y="39"/>
                  <a:pt x="247" y="33"/>
                </a:cubicBezTo>
                <a:moveTo>
                  <a:pt x="472" y="34"/>
                </a:moveTo>
                <a:cubicBezTo>
                  <a:pt x="505" y="46"/>
                  <a:pt x="536" y="62"/>
                  <a:pt x="564" y="83"/>
                </a:cubicBezTo>
                <a:cubicBezTo>
                  <a:pt x="592" y="104"/>
                  <a:pt x="616" y="129"/>
                  <a:pt x="637" y="157"/>
                </a:cubicBezTo>
                <a:moveTo>
                  <a:pt x="269" y="38"/>
                </a:moveTo>
                <a:cubicBezTo>
                  <a:pt x="223" y="80"/>
                  <a:pt x="193" y="131"/>
                  <a:pt x="176" y="191"/>
                </a:cubicBezTo>
                <a:moveTo>
                  <a:pt x="429" y="26"/>
                </a:moveTo>
                <a:lnTo>
                  <a:pt x="430" y="25"/>
                </a:lnTo>
                <a:moveTo>
                  <a:pt x="431" y="26"/>
                </a:moveTo>
                <a:lnTo>
                  <a:pt x="432" y="27"/>
                </a:lnTo>
                <a:moveTo>
                  <a:pt x="432" y="27"/>
                </a:moveTo>
                <a:cubicBezTo>
                  <a:pt x="439" y="28"/>
                  <a:pt x="446" y="32"/>
                  <a:pt x="450" y="33"/>
                </a:cubicBezTo>
                <a:moveTo>
                  <a:pt x="478" y="691"/>
                </a:moveTo>
                <a:lnTo>
                  <a:pt x="460" y="690"/>
                </a:lnTo>
                <a:moveTo>
                  <a:pt x="469" y="694"/>
                </a:moveTo>
                <a:lnTo>
                  <a:pt x="460" y="690"/>
                </a:lnTo>
                <a:moveTo>
                  <a:pt x="246" y="694"/>
                </a:moveTo>
                <a:lnTo>
                  <a:pt x="271" y="695"/>
                </a:lnTo>
                <a:moveTo>
                  <a:pt x="472" y="34"/>
                </a:moveTo>
                <a:lnTo>
                  <a:pt x="450" y="33"/>
                </a:lnTo>
                <a:moveTo>
                  <a:pt x="247" y="33"/>
                </a:moveTo>
                <a:lnTo>
                  <a:pt x="266" y="34"/>
                </a:lnTo>
                <a:moveTo>
                  <a:pt x="546" y="206"/>
                </a:moveTo>
                <a:cubicBezTo>
                  <a:pt x="539" y="175"/>
                  <a:pt x="528" y="145"/>
                  <a:pt x="512" y="116"/>
                </a:cubicBezTo>
                <a:cubicBezTo>
                  <a:pt x="495" y="88"/>
                  <a:pt x="476" y="63"/>
                  <a:pt x="452" y="41"/>
                </a:cubicBezTo>
              </a:path>
            </a:pathLst>
          </a:custGeom>
          <a:noFill/>
          <a:ln w="19618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62" name="path 62"/>
          <p:cNvSpPr/>
          <p:nvPr/>
        </p:nvSpPr>
        <p:spPr>
          <a:xfrm>
            <a:off x="609313" y="2744145"/>
            <a:ext cx="462531" cy="351106"/>
          </a:xfrm>
          <a:custGeom>
            <a:avLst/>
            <a:gdLst/>
            <a:ahLst/>
            <a:cxnLst/>
            <a:rect l="0" t="0" r="0" b="0"/>
            <a:pathLst>
              <a:path w="728" h="552">
                <a:moveTo>
                  <a:pt x="132" y="374"/>
                </a:moveTo>
                <a:cubicBezTo>
                  <a:pt x="152" y="383"/>
                  <a:pt x="170" y="390"/>
                  <a:pt x="189" y="396"/>
                </a:cubicBezTo>
                <a:cubicBezTo>
                  <a:pt x="208" y="401"/>
                  <a:pt x="229" y="404"/>
                  <a:pt x="249" y="406"/>
                </a:cubicBezTo>
                <a:cubicBezTo>
                  <a:pt x="267" y="406"/>
                  <a:pt x="287" y="405"/>
                  <a:pt x="307" y="403"/>
                </a:cubicBezTo>
                <a:cubicBezTo>
                  <a:pt x="328" y="400"/>
                  <a:pt x="347" y="395"/>
                  <a:pt x="369" y="388"/>
                </a:cubicBezTo>
                <a:cubicBezTo>
                  <a:pt x="390" y="379"/>
                  <a:pt x="407" y="371"/>
                  <a:pt x="424" y="360"/>
                </a:cubicBezTo>
                <a:cubicBezTo>
                  <a:pt x="439" y="350"/>
                  <a:pt x="453" y="338"/>
                  <a:pt x="466" y="325"/>
                </a:cubicBezTo>
                <a:cubicBezTo>
                  <a:pt x="478" y="312"/>
                  <a:pt x="487" y="298"/>
                  <a:pt x="495" y="285"/>
                </a:cubicBezTo>
                <a:cubicBezTo>
                  <a:pt x="503" y="268"/>
                  <a:pt x="508" y="253"/>
                  <a:pt x="512" y="237"/>
                </a:cubicBezTo>
                <a:cubicBezTo>
                  <a:pt x="514" y="221"/>
                  <a:pt x="514" y="202"/>
                  <a:pt x="512" y="186"/>
                </a:cubicBezTo>
                <a:cubicBezTo>
                  <a:pt x="509" y="169"/>
                  <a:pt x="504" y="154"/>
                  <a:pt x="497" y="138"/>
                </a:cubicBezTo>
                <a:cubicBezTo>
                  <a:pt x="488" y="121"/>
                  <a:pt x="479" y="108"/>
                  <a:pt x="468" y="95"/>
                </a:cubicBezTo>
                <a:cubicBezTo>
                  <a:pt x="448" y="76"/>
                  <a:pt x="430" y="62"/>
                  <a:pt x="412" y="51"/>
                </a:cubicBezTo>
                <a:cubicBezTo>
                  <a:pt x="391" y="40"/>
                  <a:pt x="367" y="31"/>
                  <a:pt x="343" y="24"/>
                </a:cubicBezTo>
                <a:cubicBezTo>
                  <a:pt x="319" y="19"/>
                  <a:pt x="290" y="16"/>
                  <a:pt x="264" y="15"/>
                </a:cubicBezTo>
                <a:cubicBezTo>
                  <a:pt x="244" y="16"/>
                  <a:pt x="215" y="19"/>
                  <a:pt x="188" y="24"/>
                </a:cubicBezTo>
                <a:cubicBezTo>
                  <a:pt x="166" y="31"/>
                  <a:pt x="143" y="40"/>
                  <a:pt x="122" y="50"/>
                </a:cubicBezTo>
                <a:cubicBezTo>
                  <a:pt x="101" y="63"/>
                  <a:pt x="83" y="77"/>
                  <a:pt x="68" y="91"/>
                </a:cubicBezTo>
                <a:cubicBezTo>
                  <a:pt x="53" y="108"/>
                  <a:pt x="42" y="124"/>
                  <a:pt x="32" y="143"/>
                </a:cubicBezTo>
                <a:cubicBezTo>
                  <a:pt x="25" y="160"/>
                  <a:pt x="20" y="181"/>
                  <a:pt x="17" y="199"/>
                </a:cubicBezTo>
                <a:cubicBezTo>
                  <a:pt x="18" y="222"/>
                  <a:pt x="20" y="240"/>
                  <a:pt x="26" y="261"/>
                </a:cubicBezTo>
                <a:cubicBezTo>
                  <a:pt x="34" y="281"/>
                  <a:pt x="43" y="298"/>
                  <a:pt x="54" y="312"/>
                </a:cubicBezTo>
                <a:lnTo>
                  <a:pt x="71" y="332"/>
                </a:lnTo>
                <a:moveTo>
                  <a:pt x="557" y="175"/>
                </a:moveTo>
                <a:cubicBezTo>
                  <a:pt x="569" y="178"/>
                  <a:pt x="584" y="183"/>
                  <a:pt x="599" y="189"/>
                </a:cubicBezTo>
                <a:cubicBezTo>
                  <a:pt x="610" y="194"/>
                  <a:pt x="621" y="200"/>
                  <a:pt x="632" y="207"/>
                </a:cubicBezTo>
                <a:cubicBezTo>
                  <a:pt x="643" y="215"/>
                  <a:pt x="654" y="224"/>
                  <a:pt x="665" y="235"/>
                </a:cubicBezTo>
                <a:cubicBezTo>
                  <a:pt x="672" y="242"/>
                  <a:pt x="678" y="249"/>
                  <a:pt x="686" y="260"/>
                </a:cubicBezTo>
                <a:cubicBezTo>
                  <a:pt x="692" y="271"/>
                  <a:pt x="698" y="282"/>
                  <a:pt x="703" y="293"/>
                </a:cubicBezTo>
                <a:cubicBezTo>
                  <a:pt x="707" y="304"/>
                  <a:pt x="709" y="315"/>
                  <a:pt x="711" y="326"/>
                </a:cubicBezTo>
                <a:cubicBezTo>
                  <a:pt x="712" y="338"/>
                  <a:pt x="713" y="349"/>
                  <a:pt x="712" y="360"/>
                </a:cubicBezTo>
                <a:cubicBezTo>
                  <a:pt x="711" y="371"/>
                  <a:pt x="709" y="382"/>
                  <a:pt x="706" y="393"/>
                </a:cubicBezTo>
                <a:cubicBezTo>
                  <a:pt x="702" y="404"/>
                  <a:pt x="696" y="415"/>
                  <a:pt x="690" y="427"/>
                </a:cubicBezTo>
                <a:cubicBezTo>
                  <a:pt x="683" y="438"/>
                  <a:pt x="669" y="456"/>
                  <a:pt x="648" y="478"/>
                </a:cubicBezTo>
                <a:moveTo>
                  <a:pt x="274" y="449"/>
                </a:moveTo>
                <a:cubicBezTo>
                  <a:pt x="289" y="465"/>
                  <a:pt x="300" y="475"/>
                  <a:pt x="315" y="487"/>
                </a:cubicBezTo>
                <a:cubicBezTo>
                  <a:pt x="333" y="498"/>
                  <a:pt x="351" y="508"/>
                  <a:pt x="373" y="517"/>
                </a:cubicBezTo>
                <a:cubicBezTo>
                  <a:pt x="392" y="523"/>
                  <a:pt x="414" y="529"/>
                  <a:pt x="436" y="532"/>
                </a:cubicBezTo>
                <a:cubicBezTo>
                  <a:pt x="454" y="534"/>
                  <a:pt x="480" y="535"/>
                  <a:pt x="498" y="534"/>
                </a:cubicBezTo>
                <a:cubicBezTo>
                  <a:pt x="520" y="531"/>
                  <a:pt x="539" y="527"/>
                  <a:pt x="557" y="522"/>
                </a:cubicBezTo>
                <a:cubicBezTo>
                  <a:pt x="583" y="513"/>
                  <a:pt x="587" y="513"/>
                  <a:pt x="590" y="513"/>
                </a:cubicBezTo>
                <a:cubicBezTo>
                  <a:pt x="594" y="514"/>
                  <a:pt x="609" y="521"/>
                  <a:pt x="623" y="527"/>
                </a:cubicBezTo>
                <a:cubicBezTo>
                  <a:pt x="634" y="531"/>
                  <a:pt x="645" y="534"/>
                  <a:pt x="656" y="536"/>
                </a:cubicBezTo>
                <a:cubicBezTo>
                  <a:pt x="664" y="537"/>
                  <a:pt x="676" y="537"/>
                  <a:pt x="692" y="536"/>
                </a:cubicBezTo>
                <a:moveTo>
                  <a:pt x="132" y="373"/>
                </a:moveTo>
                <a:cubicBezTo>
                  <a:pt x="96" y="396"/>
                  <a:pt x="57" y="406"/>
                  <a:pt x="15" y="404"/>
                </a:cubicBezTo>
                <a:moveTo>
                  <a:pt x="71" y="332"/>
                </a:moveTo>
                <a:lnTo>
                  <a:pt x="15" y="403"/>
                </a:lnTo>
                <a:moveTo>
                  <a:pt x="692" y="536"/>
                </a:moveTo>
                <a:lnTo>
                  <a:pt x="648" y="478"/>
                </a:lnTo>
              </a:path>
            </a:pathLst>
          </a:custGeom>
          <a:noFill/>
          <a:ln w="19622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66" name="rect 66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68" name="picture 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9125" y="1764791"/>
            <a:ext cx="4410075" cy="4410075"/>
          </a:xfrm>
          <a:prstGeom prst="rect">
            <a:avLst/>
          </a:prstGeom>
        </p:spPr>
      </p:pic>
      <p:sp>
        <p:nvSpPr>
          <p:cNvPr id="70" name="textbox 70"/>
          <p:cNvSpPr/>
          <p:nvPr/>
        </p:nvSpPr>
        <p:spPr>
          <a:xfrm>
            <a:off x="5915267" y="2883755"/>
            <a:ext cx="4617085" cy="21932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7620" algn="l" rtl="0" eaLnBrk="0">
              <a:lnSpc>
                <a:spcPct val="99000"/>
              </a:lnSpc>
            </a:pPr>
            <a:r>
              <a:rPr sz="2500" b="1" kern="0" spc="7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Same message.</a:t>
            </a:r>
            <a:r>
              <a:rPr sz="2500" b="1" kern="0" spc="6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Different</a:t>
            </a:r>
            <a:r>
              <a:rPr sz="2500" b="1" kern="0" spc="-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2500" b="1" kern="0" spc="1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meaning.</a:t>
            </a:r>
            <a:endParaRPr sz="2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" algn="l" rtl="0" eaLnBrk="0">
              <a:lnSpc>
                <a:spcPct val="77000"/>
              </a:lnSpc>
              <a:spcBef>
                <a:spcPts val="1575"/>
              </a:spcBef>
            </a:pPr>
            <a:r>
              <a:rPr sz="15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Some cultures say exactly what they mea</a:t>
            </a:r>
            <a:r>
              <a:rPr sz="15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n. Others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" algn="l" rtl="0" eaLnBrk="0">
              <a:lnSpc>
                <a:spcPts val="2410"/>
              </a:lnSpc>
            </a:pPr>
            <a:r>
              <a:rPr sz="15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hint, imply, and read</a:t>
            </a:r>
            <a:r>
              <a:rPr sz="1500" kern="0" spc="9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betwe</a:t>
            </a:r>
            <a:r>
              <a:rPr sz="15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</a:t>
            </a:r>
            <a:r>
              <a:rPr sz="1500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500" kern="0" spc="10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lines.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590" algn="l" rtl="0" eaLnBrk="0">
              <a:lnSpc>
                <a:spcPct val="77000"/>
              </a:lnSpc>
              <a:spcBef>
                <a:spcPts val="450"/>
              </a:spcBef>
            </a:pPr>
            <a:r>
              <a:rPr sz="15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 hospitality, recognizing th</a:t>
            </a:r>
            <a:r>
              <a:rPr sz="15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is difference prevents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" algn="l" rtl="0" eaLnBrk="0">
              <a:lnSpc>
                <a:spcPts val="2400"/>
              </a:lnSpc>
            </a:pPr>
            <a:r>
              <a:rPr sz="15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misunderstandings.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72" name="textbox 72"/>
          <p:cNvSpPr/>
          <p:nvPr/>
        </p:nvSpPr>
        <p:spPr>
          <a:xfrm>
            <a:off x="626604" y="963558"/>
            <a:ext cx="6454775" cy="4597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</a:pPr>
            <a:r>
              <a:rPr sz="3100" b="1" kern="0" spc="1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Culture Shapes Co</a:t>
            </a:r>
            <a:r>
              <a:rPr sz="3100" b="1" kern="0" spc="12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mmunication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76" name="rect 76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78" name="picture 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402717"/>
            <a:ext cx="4286250" cy="6429373"/>
          </a:xfrm>
          <a:prstGeom prst="rect">
            <a:avLst/>
          </a:prstGeom>
        </p:spPr>
      </p:pic>
      <p:graphicFrame>
        <p:nvGraphicFramePr>
          <p:cNvPr id="80" name="table 80"/>
          <p:cNvGraphicFramePr>
            <a:graphicFrameLocks noGrp="1"/>
          </p:cNvGraphicFramePr>
          <p:nvPr/>
        </p:nvGraphicFramePr>
        <p:xfrm>
          <a:off x="4905375" y="4746117"/>
          <a:ext cx="5904865" cy="1143000"/>
        </p:xfrm>
        <a:graphic>
          <a:graphicData uri="http://schemas.openxmlformats.org/drawingml/2006/table">
            <a:tbl>
              <a:tblPr/>
              <a:tblGrid>
                <a:gridCol w="5311140"/>
                <a:gridCol w="593725"/>
              </a:tblGrid>
              <a:tr h="11430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0185" algn="l" rtl="0" eaLnBrk="0">
                        <a:lnSpc>
                          <a:spcPct val="85000"/>
                        </a:lnSpc>
                      </a:pPr>
                      <a:r>
                        <a:rPr sz="1800" kern="0" spc="11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» </a:t>
                      </a:r>
                      <a:r>
                        <a:rPr sz="1700" b="1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Global Guests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5000"/>
                        </a:lnSpc>
                      </a:pP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7170" algn="l" rtl="0" eaLnBrk="0">
                        <a:lnSpc>
                          <a:spcPct val="77000"/>
                        </a:lnSpc>
                        <a:spcBef>
                          <a:spcPts val="5"/>
                        </a:spcBef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Hotels now serve d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ozens of nationalities daily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2" name="table 82"/>
          <p:cNvGraphicFramePr>
            <a:graphicFrameLocks noGrp="1"/>
          </p:cNvGraphicFramePr>
          <p:nvPr/>
        </p:nvGraphicFramePr>
        <p:xfrm>
          <a:off x="4905375" y="2707767"/>
          <a:ext cx="2867025" cy="1857375"/>
        </p:xfrm>
        <a:graphic>
          <a:graphicData uri="http://schemas.openxmlformats.org/drawingml/2006/table">
            <a:tbl>
              <a:tblPr/>
              <a:tblGrid>
                <a:gridCol w="2867025"/>
              </a:tblGrid>
              <a:tr h="18351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1455" algn="l" rtl="0" eaLnBrk="0">
                        <a:lnSpc>
                          <a:spcPct val="84000"/>
                        </a:lnSpc>
                      </a:pPr>
                      <a:r>
                        <a:rPr sz="1900" kern="0" spc="140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/</a:t>
                      </a:r>
                      <a:r>
                        <a:rPr sz="1900" kern="0" spc="1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b="1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Faster Travel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7170" algn="l" rtl="0" eaLnBrk="0">
                        <a:lnSpc>
                          <a:spcPts val="3210"/>
                        </a:lnSpc>
                      </a:pPr>
                      <a:r>
                        <a:rPr sz="17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Modern tr</a:t>
                      </a: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ansport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6375" algn="l" rtl="0" eaLnBrk="0">
                        <a:lnSpc>
                          <a:spcPts val="1275"/>
                        </a:lnSpc>
                        <a:spcBef>
                          <a:spcPts val="1260"/>
                        </a:spcBef>
                      </a:pPr>
                      <a:r>
                        <a:rPr sz="17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connects the world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6375" algn="l" rtl="0" eaLnBrk="0">
                        <a:lnSpc>
                          <a:spcPts val="3035"/>
                        </a:lnSpc>
                      </a:pP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overnight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4" name="table 84"/>
          <p:cNvGraphicFramePr>
            <a:graphicFrameLocks noGrp="1"/>
          </p:cNvGraphicFramePr>
          <p:nvPr/>
        </p:nvGraphicFramePr>
        <p:xfrm>
          <a:off x="7943850" y="2707767"/>
          <a:ext cx="2867025" cy="1857375"/>
        </p:xfrm>
        <a:graphic>
          <a:graphicData uri="http://schemas.openxmlformats.org/drawingml/2006/table">
            <a:tbl>
              <a:tblPr/>
              <a:tblGrid>
                <a:gridCol w="2867025"/>
              </a:tblGrid>
              <a:tr h="18351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71780" algn="l" rtl="0" eaLnBrk="0">
                        <a:lnSpc>
                          <a:spcPct val="98000"/>
                        </a:lnSpc>
                        <a:spcBef>
                          <a:spcPts val="0"/>
                        </a:spcBef>
                        <a:tabLst>
                          <a:tab pos="401320" algn="l"/>
                        </a:tabLst>
                      </a:pPr>
                      <a:r>
                        <a:rPr sz="1700" b="1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	</a:t>
                      </a:r>
                      <a:r>
                        <a:rPr sz="1700" b="1" kern="0" spc="7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</a:t>
                      </a:r>
                      <a:r>
                        <a:rPr sz="1700" b="1" kern="0" spc="8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Online Booking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5900" indent="-12700" algn="l" rtl="0" eaLnBrk="0">
                        <a:lnSpc>
                          <a:spcPct val="145000"/>
                        </a:lnSpc>
                        <a:spcBef>
                          <a:spcPts val="20"/>
                        </a:spcBef>
                      </a:pPr>
                      <a:r>
                        <a:rPr sz="1700" kern="0" spc="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Anyone, anywhere can</a:t>
                      </a:r>
                      <a:r>
                        <a:rPr sz="17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</a:t>
                      </a: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book a hotel</a:t>
                      </a:r>
                      <a:r>
                        <a:rPr sz="1700" kern="0" spc="1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instantly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86" name="picture 8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8215935" y="2938941"/>
            <a:ext cx="129773" cy="243291"/>
          </a:xfrm>
          <a:prstGeom prst="rect">
            <a:avLst/>
          </a:prstGeom>
        </p:spPr>
      </p:pic>
      <p:sp>
        <p:nvSpPr>
          <p:cNvPr id="88" name="textbox 88"/>
          <p:cNvSpPr/>
          <p:nvPr/>
        </p:nvSpPr>
        <p:spPr>
          <a:xfrm>
            <a:off x="4913651" y="1422052"/>
            <a:ext cx="5123180" cy="10788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5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270" algn="l" rtl="0" eaLnBrk="0">
              <a:lnSpc>
                <a:spcPct val="102000"/>
              </a:lnSpc>
            </a:pPr>
            <a:r>
              <a:rPr sz="3400" b="1" kern="0" spc="16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Globalizati</a:t>
            </a:r>
            <a:r>
              <a:rPr sz="3400" b="1" kern="0" spc="15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 Changed</a:t>
            </a:r>
            <a:r>
              <a:rPr sz="3400" b="1" kern="0" spc="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16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Everything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90" name="path 90"/>
          <p:cNvSpPr/>
          <p:nvPr/>
        </p:nvSpPr>
        <p:spPr>
          <a:xfrm>
            <a:off x="7946224" y="2707767"/>
            <a:ext cx="140056" cy="118363"/>
          </a:xfrm>
          <a:custGeom>
            <a:avLst/>
            <a:gdLst/>
            <a:ahLst/>
            <a:cxnLst/>
            <a:rect l="0" t="0" r="0" b="0"/>
            <a:pathLst>
              <a:path w="220" h="186">
                <a:moveTo>
                  <a:pt x="15" y="171"/>
                </a:moveTo>
                <a:cubicBezTo>
                  <a:pt x="17" y="158"/>
                  <a:pt x="21" y="146"/>
                  <a:pt x="26" y="134"/>
                </a:cubicBezTo>
                <a:cubicBezTo>
                  <a:pt x="30" y="123"/>
                  <a:pt x="36" y="111"/>
                  <a:pt x="44" y="101"/>
                </a:cubicBezTo>
                <a:cubicBezTo>
                  <a:pt x="51" y="90"/>
                  <a:pt x="59" y="80"/>
                  <a:pt x="68" y="71"/>
                </a:cubicBezTo>
                <a:cubicBezTo>
                  <a:pt x="77" y="62"/>
                  <a:pt x="87" y="54"/>
                  <a:pt x="97" y="47"/>
                </a:cubicBezTo>
                <a:cubicBezTo>
                  <a:pt x="108" y="40"/>
                  <a:pt x="119" y="34"/>
                  <a:pt x="131" y="29"/>
                </a:cubicBezTo>
                <a:cubicBezTo>
                  <a:pt x="143" y="24"/>
                  <a:pt x="155" y="21"/>
                  <a:pt x="167" y="18"/>
                </a:cubicBezTo>
                <a:cubicBezTo>
                  <a:pt x="180" y="16"/>
                  <a:pt x="192" y="15"/>
                  <a:pt x="205" y="15"/>
                </a:cubicBezTo>
              </a:path>
            </a:pathLst>
          </a:custGeom>
          <a:noFill/>
          <a:ln w="19050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92" name="path 92"/>
          <p:cNvSpPr/>
          <p:nvPr/>
        </p:nvSpPr>
        <p:spPr>
          <a:xfrm>
            <a:off x="4907750" y="4746117"/>
            <a:ext cx="140055" cy="118363"/>
          </a:xfrm>
          <a:custGeom>
            <a:avLst/>
            <a:gdLst/>
            <a:ahLst/>
            <a:cxnLst/>
            <a:rect l="0" t="0" r="0" b="0"/>
            <a:pathLst>
              <a:path w="220" h="186">
                <a:moveTo>
                  <a:pt x="15" y="171"/>
                </a:moveTo>
                <a:cubicBezTo>
                  <a:pt x="17" y="158"/>
                  <a:pt x="21" y="146"/>
                  <a:pt x="26" y="134"/>
                </a:cubicBezTo>
                <a:cubicBezTo>
                  <a:pt x="30" y="123"/>
                  <a:pt x="36" y="111"/>
                  <a:pt x="44" y="101"/>
                </a:cubicBezTo>
                <a:cubicBezTo>
                  <a:pt x="51" y="90"/>
                  <a:pt x="59" y="80"/>
                  <a:pt x="68" y="71"/>
                </a:cubicBezTo>
                <a:cubicBezTo>
                  <a:pt x="77" y="62"/>
                  <a:pt x="87" y="54"/>
                  <a:pt x="97" y="47"/>
                </a:cubicBezTo>
                <a:cubicBezTo>
                  <a:pt x="108" y="40"/>
                  <a:pt x="119" y="34"/>
                  <a:pt x="131" y="29"/>
                </a:cubicBezTo>
                <a:cubicBezTo>
                  <a:pt x="142" y="24"/>
                  <a:pt x="155" y="21"/>
                  <a:pt x="167" y="18"/>
                </a:cubicBezTo>
                <a:cubicBezTo>
                  <a:pt x="180" y="16"/>
                  <a:pt x="192" y="15"/>
                  <a:pt x="205" y="15"/>
                </a:cubicBezTo>
              </a:path>
            </a:pathLst>
          </a:custGeom>
          <a:noFill/>
          <a:ln w="19050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94" name="path 94"/>
          <p:cNvSpPr/>
          <p:nvPr/>
        </p:nvSpPr>
        <p:spPr>
          <a:xfrm>
            <a:off x="4907750" y="2707767"/>
            <a:ext cx="140055" cy="118363"/>
          </a:xfrm>
          <a:custGeom>
            <a:avLst/>
            <a:gdLst/>
            <a:ahLst/>
            <a:cxnLst/>
            <a:rect l="0" t="0" r="0" b="0"/>
            <a:pathLst>
              <a:path w="220" h="186">
                <a:moveTo>
                  <a:pt x="15" y="171"/>
                </a:moveTo>
                <a:cubicBezTo>
                  <a:pt x="17" y="158"/>
                  <a:pt x="21" y="146"/>
                  <a:pt x="26" y="134"/>
                </a:cubicBezTo>
                <a:cubicBezTo>
                  <a:pt x="30" y="123"/>
                  <a:pt x="36" y="111"/>
                  <a:pt x="44" y="101"/>
                </a:cubicBezTo>
                <a:cubicBezTo>
                  <a:pt x="51" y="90"/>
                  <a:pt x="59" y="80"/>
                  <a:pt x="68" y="71"/>
                </a:cubicBezTo>
                <a:cubicBezTo>
                  <a:pt x="77" y="62"/>
                  <a:pt x="87" y="54"/>
                  <a:pt x="97" y="47"/>
                </a:cubicBezTo>
                <a:cubicBezTo>
                  <a:pt x="108" y="40"/>
                  <a:pt x="119" y="34"/>
                  <a:pt x="131" y="29"/>
                </a:cubicBezTo>
                <a:cubicBezTo>
                  <a:pt x="142" y="24"/>
                  <a:pt x="155" y="21"/>
                  <a:pt x="167" y="18"/>
                </a:cubicBezTo>
                <a:cubicBezTo>
                  <a:pt x="180" y="16"/>
                  <a:pt x="192" y="15"/>
                  <a:pt x="205" y="15"/>
                </a:cubicBezTo>
              </a:path>
            </a:pathLst>
          </a:custGeom>
          <a:noFill/>
          <a:ln w="19050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96" name="path 96"/>
          <p:cNvSpPr/>
          <p:nvPr/>
        </p:nvSpPr>
        <p:spPr>
          <a:xfrm>
            <a:off x="10736986" y="5815229"/>
            <a:ext cx="53099" cy="53092"/>
          </a:xfrm>
          <a:custGeom>
            <a:avLst/>
            <a:gdLst/>
            <a:ahLst/>
            <a:cxnLst/>
            <a:rect l="0" t="0" r="0" b="0"/>
            <a:pathLst>
              <a:path w="83" h="83">
                <a:moveTo>
                  <a:pt x="68" y="15"/>
                </a:moveTo>
                <a:cubicBezTo>
                  <a:pt x="61" y="25"/>
                  <a:pt x="53" y="35"/>
                  <a:pt x="44" y="44"/>
                </a:cubicBezTo>
                <a:cubicBezTo>
                  <a:pt x="35" y="53"/>
                  <a:pt x="25" y="61"/>
                  <a:pt x="15" y="68"/>
                </a:cubicBezTo>
              </a:path>
            </a:pathLst>
          </a:custGeom>
          <a:noFill/>
          <a:ln w="19050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picture 9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100" name="rect 100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02" name="picture 1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09600" y="2174367"/>
            <a:ext cx="6486525" cy="3676650"/>
          </a:xfrm>
          <a:prstGeom prst="rect">
            <a:avLst/>
          </a:prstGeom>
        </p:spPr>
      </p:pic>
      <p:sp>
        <p:nvSpPr>
          <p:cNvPr id="104" name="textbox 104"/>
          <p:cNvSpPr/>
          <p:nvPr/>
        </p:nvSpPr>
        <p:spPr>
          <a:xfrm>
            <a:off x="7529238" y="1931831"/>
            <a:ext cx="3046095" cy="24599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6510" algn="l" rtl="0" eaLnBrk="0">
              <a:lnSpc>
                <a:spcPct val="95000"/>
              </a:lnSpc>
            </a:pPr>
            <a:r>
              <a:rPr sz="2000" b="1" kern="0" spc="12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Staff</a:t>
            </a:r>
            <a:r>
              <a:rPr sz="2000" b="1" kern="0" spc="-1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12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from many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" algn="l" rtl="0" eaLnBrk="0">
              <a:lnSpc>
                <a:spcPct val="74000"/>
              </a:lnSpc>
              <a:spcBef>
                <a:spcPts val="330"/>
              </a:spcBef>
            </a:pPr>
            <a:r>
              <a:rPr sz="2000" b="1" kern="0" spc="9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countries</a:t>
            </a:r>
            <a:r>
              <a:rPr sz="2000" b="1" kern="0" spc="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 Guests from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" algn="l" rtl="0" eaLnBrk="0">
              <a:lnSpc>
                <a:spcPts val="2545"/>
              </a:lnSpc>
            </a:pPr>
            <a:r>
              <a:rPr sz="2000" b="1" kern="0" spc="10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even more</a:t>
            </a:r>
            <a:r>
              <a:rPr sz="2000" b="1" kern="0" spc="9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5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860" algn="l" rtl="0" eaLnBrk="0">
              <a:lnSpc>
                <a:spcPct val="73000"/>
              </a:lnSpc>
              <a:spcBef>
                <a:spcPts val="510"/>
              </a:spcBef>
            </a:pPr>
            <a:r>
              <a:rPr sz="1700" kern="0" spc="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International hotels hire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l" rtl="0" eaLnBrk="0">
              <a:lnSpc>
                <a:spcPts val="1260"/>
              </a:lnSpc>
              <a:spcBef>
                <a:spcPts val="1285"/>
              </a:spcBef>
            </a:pP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multicultural teams and serve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" indent="-1905" algn="l" rtl="0" eaLnBrk="0">
              <a:lnSpc>
                <a:spcPct val="141000"/>
              </a:lnSpc>
              <a:spcBef>
                <a:spcPts val="35"/>
              </a:spcBef>
            </a:pPr>
            <a:r>
              <a:rPr sz="17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global guests 4 at th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 same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time.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06" name="textbox 106"/>
          <p:cNvSpPr/>
          <p:nvPr/>
        </p:nvSpPr>
        <p:spPr>
          <a:xfrm>
            <a:off x="7534275" y="4622292"/>
            <a:ext cx="3295650" cy="1496060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9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16560" algn="l" rtl="0" eaLnBrk="0">
              <a:lnSpc>
                <a:spcPct val="75000"/>
              </a:lnSpc>
              <a:spcBef>
                <a:spcPts val="5"/>
              </a:spcBef>
              <a:tabLst>
                <a:tab pos="628650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</a:t>
            </a:r>
            <a:r>
              <a:rPr sz="17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36270" indent="-7620" algn="l" rtl="0" eaLnBrk="0">
              <a:lnSpc>
                <a:spcPct val="128000"/>
              </a:lnSpc>
              <a:spcBef>
                <a:spcPts val="315"/>
              </a:spcBef>
            </a:pPr>
            <a:r>
              <a:rPr sz="17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adaptability is a</a:t>
            </a:r>
            <a:r>
              <a:rPr sz="1700" kern="0" spc="1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must-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have</a:t>
            </a:r>
            <a:r>
              <a:rPr sz="17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r>
              <a:rPr sz="17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skill</a:t>
            </a:r>
            <a:r>
              <a:rPr sz="1700" kern="0" spc="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08" name="picture 1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732966" y="4888992"/>
            <a:ext cx="218033" cy="218033"/>
          </a:xfrm>
          <a:prstGeom prst="rect">
            <a:avLst/>
          </a:prstGeom>
        </p:spPr>
      </p:pic>
      <p:sp>
        <p:nvSpPr>
          <p:cNvPr id="110" name="textbox 110"/>
          <p:cNvSpPr/>
          <p:nvPr/>
        </p:nvSpPr>
        <p:spPr>
          <a:xfrm>
            <a:off x="610874" y="999205"/>
            <a:ext cx="5692775" cy="5003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2000"/>
              </a:lnSpc>
            </a:pPr>
            <a:r>
              <a:rPr sz="3400" b="1" kern="0" spc="1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Multicultural Workplaces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picture 1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114" name="rect 114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16" name="picture 1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402717"/>
            <a:ext cx="4286250" cy="6429373"/>
          </a:xfrm>
          <a:prstGeom prst="rect">
            <a:avLst/>
          </a:prstGeom>
        </p:spPr>
      </p:pic>
      <p:graphicFrame>
        <p:nvGraphicFramePr>
          <p:cNvPr id="118" name="table 118"/>
          <p:cNvGraphicFramePr>
            <a:graphicFrameLocks noGrp="1"/>
          </p:cNvGraphicFramePr>
          <p:nvPr/>
        </p:nvGraphicFramePr>
        <p:xfrm>
          <a:off x="4905375" y="4288916"/>
          <a:ext cx="5905500" cy="1819275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5905500"/>
              </a:tblGrid>
              <a:tr h="18065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7485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1700" b="1" kern="0" spc="7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Deliver Better Servic</a:t>
                      </a:r>
                      <a:r>
                        <a:rPr sz="1700" b="1" kern="0" spc="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7485" algn="l" rtl="0" eaLnBrk="0">
                        <a:lnSpc>
                          <a:spcPct val="77000"/>
                        </a:lnSpc>
                        <a:spcBef>
                          <a:spcPts val="5"/>
                        </a:spcBef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Guests remember how you mad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 them</a:t>
                      </a:r>
                      <a:r>
                        <a:rPr sz="1700" kern="0" spc="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feel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0" name="table 120"/>
          <p:cNvGraphicFramePr>
            <a:graphicFrameLocks noGrp="1"/>
          </p:cNvGraphicFramePr>
          <p:nvPr/>
        </p:nvGraphicFramePr>
        <p:xfrm>
          <a:off x="4905375" y="1936241"/>
          <a:ext cx="2867025" cy="2171700"/>
        </p:xfrm>
        <a:graphic>
          <a:graphicData uri="http://schemas.openxmlformats.org/drawingml/2006/table">
            <a:tbl>
              <a:tblPr/>
              <a:tblGrid>
                <a:gridCol w="2867025"/>
              </a:tblGrid>
              <a:tr h="21590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8755" algn="l" rtl="0" eaLnBrk="0">
                        <a:lnSpc>
                          <a:spcPct val="76000"/>
                        </a:lnSpc>
                        <a:spcBef>
                          <a:spcPts val="0"/>
                        </a:spcBef>
                      </a:pPr>
                      <a:r>
                        <a:rPr sz="1700" b="1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See Differences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2405" indent="15240" algn="l" rtl="0" eaLnBrk="0">
                        <a:lnSpc>
                          <a:spcPct val="147000"/>
                        </a:lnSpc>
                        <a:spcBef>
                          <a:spcPts val="255"/>
                        </a:spcBef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Notice cultural vari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ation</a:t>
                      </a:r>
                      <a:r>
                        <a:rPr sz="17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</a:t>
                      </a:r>
                      <a:r>
                        <a:rPr sz="1700" kern="0" spc="7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without</a:t>
                      </a:r>
                      <a:r>
                        <a:rPr sz="1700" kern="0" spc="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kern="0" spc="7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judgment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2" name="table 122"/>
          <p:cNvGraphicFramePr>
            <a:graphicFrameLocks noGrp="1"/>
          </p:cNvGraphicFramePr>
          <p:nvPr/>
        </p:nvGraphicFramePr>
        <p:xfrm>
          <a:off x="7943850" y="1936241"/>
          <a:ext cx="2867025" cy="2171700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2867025"/>
              </a:tblGrid>
              <a:tr h="21590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9390" algn="l" rtl="0" eaLnBrk="0">
                        <a:lnSpc>
                          <a:spcPct val="93000"/>
                        </a:lnSpc>
                      </a:pPr>
                      <a:r>
                        <a:rPr sz="1700" b="1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Respect Others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1770" algn="l" rtl="0" eaLnBrk="0">
                        <a:lnSpc>
                          <a:spcPct val="75000"/>
                        </a:lnSpc>
                        <a:spcBef>
                          <a:spcPts val="1450"/>
                        </a:spcBef>
                      </a:pPr>
                      <a:r>
                        <a:rPr sz="17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Treat</a:t>
                      </a:r>
                      <a:r>
                        <a:rPr sz="1700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every</a:t>
                      </a:r>
                      <a:r>
                        <a:rPr sz="1700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guest</a:t>
                      </a:r>
                      <a:r>
                        <a:rPr sz="1700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's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8755" algn="l" rtl="0" eaLnBrk="0">
                        <a:lnSpc>
                          <a:spcPts val="2850"/>
                        </a:lnSpc>
                      </a:pPr>
                      <a:r>
                        <a:rPr sz="1700" kern="0" spc="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culture with d</a:t>
                      </a:r>
                      <a:r>
                        <a:rPr sz="17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ignity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sp>
        <p:nvSpPr>
          <p:cNvPr id="124" name="textbox 124"/>
          <p:cNvSpPr/>
          <p:nvPr/>
        </p:nvSpPr>
        <p:spPr>
          <a:xfrm>
            <a:off x="4914980" y="1202977"/>
            <a:ext cx="4382135" cy="4184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</a:pPr>
            <a:r>
              <a:rPr sz="3400" b="1" kern="0" spc="14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Cultural Awareness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26" name="picture 1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095875" y="2126742"/>
            <a:ext cx="533400" cy="533400"/>
          </a:xfrm>
          <a:prstGeom prst="rect">
            <a:avLst/>
          </a:prstGeom>
        </p:spPr>
      </p:pic>
      <p:pic>
        <p:nvPicPr>
          <p:cNvPr id="128" name="picture 1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8134350" y="2126742"/>
            <a:ext cx="533400" cy="533400"/>
          </a:xfrm>
          <a:prstGeom prst="rect">
            <a:avLst/>
          </a:prstGeom>
        </p:spPr>
      </p:pic>
      <p:pic>
        <p:nvPicPr>
          <p:cNvPr id="130" name="picture 1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5095875" y="4479417"/>
            <a:ext cx="533400" cy="523875"/>
          </a:xfrm>
          <a:prstGeom prst="rect">
            <a:avLst/>
          </a:prstGeom>
        </p:spPr>
      </p:pic>
      <p:sp>
        <p:nvSpPr>
          <p:cNvPr id="132" name="path 132"/>
          <p:cNvSpPr/>
          <p:nvPr/>
        </p:nvSpPr>
        <p:spPr>
          <a:xfrm>
            <a:off x="4926965" y="1936241"/>
            <a:ext cx="116078" cy="66471"/>
          </a:xfrm>
          <a:custGeom>
            <a:avLst/>
            <a:gdLst/>
            <a:ahLst/>
            <a:cxnLst/>
            <a:rect l="0" t="0" r="0" b="0"/>
            <a:pathLst>
              <a:path w="182" h="104">
                <a:moveTo>
                  <a:pt x="7" y="97"/>
                </a:moveTo>
                <a:cubicBezTo>
                  <a:pt x="14" y="86"/>
                  <a:pt x="23" y="75"/>
                  <a:pt x="32" y="66"/>
                </a:cubicBezTo>
                <a:cubicBezTo>
                  <a:pt x="41" y="57"/>
                  <a:pt x="52" y="48"/>
                  <a:pt x="63" y="41"/>
                </a:cubicBezTo>
                <a:cubicBezTo>
                  <a:pt x="74" y="34"/>
                  <a:pt x="85" y="27"/>
                  <a:pt x="98" y="22"/>
                </a:cubicBezTo>
                <a:cubicBezTo>
                  <a:pt x="110" y="17"/>
                  <a:pt x="122" y="13"/>
                  <a:pt x="135" y="11"/>
                </a:cubicBezTo>
                <a:cubicBezTo>
                  <a:pt x="148" y="8"/>
                  <a:pt x="162" y="7"/>
                  <a:pt x="175" y="7"/>
                </a:cubicBezTo>
              </a:path>
            </a:pathLst>
          </a:custGeom>
          <a:noFill/>
          <a:ln w="9525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34" name="path 134"/>
          <p:cNvSpPr/>
          <p:nvPr/>
        </p:nvSpPr>
        <p:spPr>
          <a:xfrm>
            <a:off x="7965440" y="1936241"/>
            <a:ext cx="116078" cy="66471"/>
          </a:xfrm>
          <a:custGeom>
            <a:avLst/>
            <a:gdLst/>
            <a:ahLst/>
            <a:cxnLst/>
            <a:rect l="0" t="0" r="0" b="0"/>
            <a:pathLst>
              <a:path w="182" h="104">
                <a:moveTo>
                  <a:pt x="7" y="97"/>
                </a:moveTo>
                <a:cubicBezTo>
                  <a:pt x="14" y="86"/>
                  <a:pt x="23" y="75"/>
                  <a:pt x="32" y="66"/>
                </a:cubicBezTo>
                <a:cubicBezTo>
                  <a:pt x="41" y="57"/>
                  <a:pt x="52" y="48"/>
                  <a:pt x="63" y="41"/>
                </a:cubicBezTo>
                <a:cubicBezTo>
                  <a:pt x="74" y="34"/>
                  <a:pt x="85" y="27"/>
                  <a:pt x="98" y="22"/>
                </a:cubicBezTo>
                <a:cubicBezTo>
                  <a:pt x="110" y="17"/>
                  <a:pt x="122" y="13"/>
                  <a:pt x="135" y="11"/>
                </a:cubicBezTo>
                <a:cubicBezTo>
                  <a:pt x="148" y="8"/>
                  <a:pt x="162" y="7"/>
                  <a:pt x="175" y="7"/>
                </a:cubicBezTo>
              </a:path>
            </a:pathLst>
          </a:custGeom>
          <a:noFill/>
          <a:ln w="9525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picture 13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138" name="rect 138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40" name="textbox 140"/>
          <p:cNvSpPr/>
          <p:nvPr/>
        </p:nvSpPr>
        <p:spPr>
          <a:xfrm>
            <a:off x="495300" y="2583942"/>
            <a:ext cx="5133975" cy="3096260"/>
          </a:xfrm>
          <a:prstGeom prst="rect">
            <a:avLst/>
          </a:prstGeom>
          <a:solidFill>
            <a:srgbClr val="006747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2095" algn="l" rtl="0" eaLnBrk="0">
              <a:lnSpc>
                <a:spcPct val="84000"/>
              </a:lnSpc>
            </a:pPr>
            <a:r>
              <a:rPr sz="7100" kern="0" spc="34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</a:t>
            </a:r>
            <a:endParaRPr sz="7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9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9865" algn="l" rtl="0" eaLnBrk="0">
              <a:lnSpc>
                <a:spcPct val="88000"/>
              </a:lnSpc>
              <a:spcBef>
                <a:spcPts val="820"/>
              </a:spcBef>
            </a:pPr>
            <a:r>
              <a:rPr sz="2700" b="1" kern="0" spc="13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Happy guests return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0" algn="l" rtl="0" eaLnBrk="0">
              <a:lnSpc>
                <a:spcPct val="76000"/>
              </a:lnSpc>
              <a:spcBef>
                <a:spcPts val="510"/>
              </a:spcBef>
            </a:pP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Culturally sensitive service cr</a:t>
            </a:r>
            <a:r>
              <a:rPr sz="1700" kern="0" spc="3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eates loyalty and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1770" algn="l" rtl="0" eaLnBrk="0">
              <a:lnSpc>
                <a:spcPts val="2775"/>
              </a:lnSpc>
            </a:pPr>
            <a:r>
              <a:rPr sz="1700" kern="0" spc="3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positive reviews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42" name="textbox 142"/>
          <p:cNvSpPr/>
          <p:nvPr/>
        </p:nvSpPr>
        <p:spPr>
          <a:xfrm>
            <a:off x="5930586" y="2798080"/>
            <a:ext cx="4465320" cy="15970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6000"/>
              </a:lnSpc>
            </a:pPr>
            <a:r>
              <a:rPr sz="2000" b="1" kern="0" spc="12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guests real</a:t>
            </a:r>
            <a:r>
              <a:rPr sz="2000" b="1" kern="0" spc="1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ly</a:t>
            </a:r>
            <a:r>
              <a:rPr sz="2000" b="1" kern="0" spc="-5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1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want: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0" algn="l" rtl="0" eaLnBrk="0">
              <a:lnSpc>
                <a:spcPct val="77000"/>
              </a:lnSpc>
              <a:spcBef>
                <a:spcPts val="510"/>
              </a:spcBef>
              <a:tabLst>
                <a:tab pos="367030" algn="l"/>
              </a:tabLst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 feel welcomed 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respected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0" algn="l" rtl="0" eaLnBrk="0">
              <a:lnSpc>
                <a:spcPct val="76000"/>
              </a:lnSpc>
              <a:spcBef>
                <a:spcPts val="1665"/>
              </a:spcBef>
              <a:tabLst>
                <a:tab pos="384175" algn="l"/>
              </a:tabLst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Employees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who understand their culture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0" algn="l" rtl="0" eaLnBrk="0">
              <a:lnSpc>
                <a:spcPct val="77000"/>
              </a:lnSpc>
              <a:spcBef>
                <a:spcPts val="5"/>
              </a:spcBef>
              <a:tabLst>
                <a:tab pos="374015" algn="l"/>
              </a:tabLst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Comfortable, stress-free service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44" name="picture 14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000750" y="4241292"/>
            <a:ext cx="76200" cy="76200"/>
          </a:xfrm>
          <a:prstGeom prst="rect">
            <a:avLst/>
          </a:prstGeom>
        </p:spPr>
      </p:pic>
      <p:pic>
        <p:nvPicPr>
          <p:cNvPr id="146" name="picture 1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000750" y="3822192"/>
            <a:ext cx="76200" cy="76200"/>
          </a:xfrm>
          <a:prstGeom prst="rect">
            <a:avLst/>
          </a:prstGeom>
        </p:spPr>
      </p:pic>
      <p:pic>
        <p:nvPicPr>
          <p:cNvPr id="148" name="picture 14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000750" y="3412617"/>
            <a:ext cx="76200" cy="76200"/>
          </a:xfrm>
          <a:prstGeom prst="rect">
            <a:avLst/>
          </a:prstGeom>
        </p:spPr>
      </p:pic>
      <p:sp>
        <p:nvSpPr>
          <p:cNvPr id="150" name="textbox 150"/>
          <p:cNvSpPr/>
          <p:nvPr/>
        </p:nvSpPr>
        <p:spPr>
          <a:xfrm>
            <a:off x="5943600" y="4650867"/>
            <a:ext cx="4876800" cy="828675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9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20370" algn="l" rtl="0" eaLnBrk="0">
              <a:lnSpc>
                <a:spcPct val="77000"/>
              </a:lnSpc>
              <a:spcBef>
                <a:spcPts val="5"/>
              </a:spcBef>
              <a:tabLst>
                <a:tab pos="648335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</a:t>
            </a:r>
            <a:r>
              <a:rPr sz="1700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= 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Satisfaction</a:t>
            </a:r>
            <a:r>
              <a:rPr sz="1700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= 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Loyalty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52" name="picture 1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142736" y="4927092"/>
            <a:ext cx="221450" cy="221462"/>
          </a:xfrm>
          <a:prstGeom prst="rect">
            <a:avLst/>
          </a:prstGeom>
        </p:spPr>
      </p:pic>
      <p:sp>
        <p:nvSpPr>
          <p:cNvPr id="154" name="textbox 154"/>
          <p:cNvSpPr/>
          <p:nvPr/>
        </p:nvSpPr>
        <p:spPr>
          <a:xfrm>
            <a:off x="636809" y="1665990"/>
            <a:ext cx="5596890" cy="5810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4800" b="1" kern="0" spc="9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Satisfaction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picture 1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158" name="rect 158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160" name="picture 16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1581150" y="1926716"/>
            <a:ext cx="3076575" cy="3076575"/>
          </a:xfrm>
          <a:prstGeom prst="rect">
            <a:avLst/>
          </a:prstGeom>
        </p:spPr>
      </p:pic>
      <p:pic>
        <p:nvPicPr>
          <p:cNvPr id="162" name="picture 1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772275" y="1926716"/>
            <a:ext cx="3076575" cy="3076575"/>
          </a:xfrm>
          <a:prstGeom prst="rect">
            <a:avLst/>
          </a:prstGeom>
        </p:spPr>
      </p:pic>
      <p:sp>
        <p:nvSpPr>
          <p:cNvPr id="164" name="textbox 164"/>
          <p:cNvSpPr/>
          <p:nvPr/>
        </p:nvSpPr>
        <p:spPr>
          <a:xfrm>
            <a:off x="604442" y="1130915"/>
            <a:ext cx="7865110" cy="5886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2000"/>
              </a:lnSpc>
            </a:pPr>
            <a:r>
              <a:rPr sz="4000" b="1" kern="0" spc="10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Adapting to Guest Preferences</a:t>
            </a:r>
            <a:endParaRPr sz="4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66" name="textbox 166"/>
          <p:cNvSpPr/>
          <p:nvPr/>
        </p:nvSpPr>
        <p:spPr>
          <a:xfrm>
            <a:off x="617960" y="5190774"/>
            <a:ext cx="5022215" cy="5626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03400" algn="l" rtl="0" eaLnBrk="0">
              <a:lnSpc>
                <a:spcPct val="93000"/>
              </a:lnSpc>
            </a:pPr>
            <a:r>
              <a:rPr sz="1700" b="1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Privacy Fi</a:t>
            </a:r>
            <a:r>
              <a:rPr sz="1700" b="1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rst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  <a:spcBef>
                <a:spcPts val="5"/>
              </a:spcBef>
            </a:pPr>
            <a:r>
              <a:rPr sz="14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Some guests prefer quiet, mini</a:t>
            </a:r>
            <a:r>
              <a:rPr sz="14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mal contact, and formal tone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68" name="textbox 168"/>
          <p:cNvSpPr/>
          <p:nvPr/>
        </p:nvSpPr>
        <p:spPr>
          <a:xfrm>
            <a:off x="6194775" y="5186770"/>
            <a:ext cx="4231005" cy="5657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156335" algn="l" rtl="0" eaLnBrk="0">
              <a:lnSpc>
                <a:spcPct val="95000"/>
              </a:lnSpc>
            </a:pPr>
            <a:r>
              <a:rPr sz="1700" b="1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Social &amp; Friendly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9000"/>
              </a:lnSpc>
            </a:pPr>
            <a:r>
              <a:rPr sz="14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Others enjoy casual, warm, a</a:t>
            </a:r>
            <a:r>
              <a:rPr sz="14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nd interactive service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70" name="textbox 170"/>
          <p:cNvSpPr/>
          <p:nvPr/>
        </p:nvSpPr>
        <p:spPr>
          <a:xfrm>
            <a:off x="2802215" y="5971258"/>
            <a:ext cx="5829300" cy="1924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8000"/>
              </a:lnSpc>
            </a:pPr>
            <a:r>
              <a:rPr sz="14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Adapting to each guest's </a:t>
            </a:r>
            <a:r>
              <a:rPr sz="14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style creates more memorable experiences.</a:t>
            </a:r>
            <a:endParaRPr sz="1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picture 1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174" name="rect 174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76" name="textbox 176"/>
          <p:cNvSpPr/>
          <p:nvPr/>
        </p:nvSpPr>
        <p:spPr>
          <a:xfrm>
            <a:off x="7529103" y="2188480"/>
            <a:ext cx="3290570" cy="37655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5000"/>
              </a:lnSpc>
            </a:pPr>
            <a:r>
              <a:rPr sz="2000" b="1" kern="0" spc="14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Misunders</a:t>
            </a:r>
            <a:r>
              <a:rPr sz="2000" b="1" kern="0" spc="1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tandings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5240" algn="l" rtl="0" eaLnBrk="0">
              <a:lnSpc>
                <a:spcPct val="88000"/>
              </a:lnSpc>
              <a:spcBef>
                <a:spcPts val="5"/>
              </a:spcBef>
            </a:pPr>
            <a:r>
              <a:rPr sz="2000" b="1" kern="0" spc="12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often come from: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8430" algn="l" rtl="0" eaLnBrk="0">
              <a:lnSpc>
                <a:spcPct val="75000"/>
              </a:lnSpc>
              <a:spcBef>
                <a:spcPts val="515"/>
              </a:spcBef>
              <a:tabLst>
                <a:tab pos="379095" algn="l"/>
              </a:tabLst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Different meanings of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68300" algn="l" rtl="0" eaLnBrk="0">
              <a:lnSpc>
                <a:spcPts val="2775"/>
              </a:lnSpc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gestures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68300" indent="-229870" algn="l" rtl="0" eaLnBrk="0">
              <a:lnSpc>
                <a:spcPct val="140000"/>
              </a:lnSpc>
              <a:spcBef>
                <a:spcPts val="490"/>
              </a:spcBef>
              <a:tabLst>
                <a:tab pos="361315" algn="l"/>
              </a:tabLst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Tone of voic</a:t>
            </a:r>
            <a:r>
              <a:rPr sz="1700" kern="0" spc="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 misread across</a:t>
            </a:r>
            <a:r>
              <a:rPr sz="1700" kern="0" spc="-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8430" algn="l" rtl="0" eaLnBrk="0">
              <a:lnSpc>
                <a:spcPct val="76000"/>
              </a:lnSpc>
              <a:spcBef>
                <a:spcPts val="1555"/>
              </a:spcBef>
              <a:tabLst>
                <a:tab pos="379095" algn="l"/>
              </a:tabLst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Facial express</a:t>
            </a:r>
            <a:r>
              <a:rPr sz="1700" kern="0" spc="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ions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5920" algn="l" rtl="0" eaLnBrk="0">
              <a:lnSpc>
                <a:spcPct val="77000"/>
              </a:lnSpc>
              <a:spcBef>
                <a:spcPts val="1300"/>
              </a:spcBef>
            </a:pPr>
            <a:r>
              <a:rPr sz="17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interpreted diff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erently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8430" algn="l" rtl="0" eaLnBrk="0">
              <a:lnSpc>
                <a:spcPct val="75000"/>
              </a:lnSpc>
              <a:spcBef>
                <a:spcPts val="1665"/>
              </a:spcBef>
              <a:tabLst>
                <a:tab pos="379095" algn="l"/>
              </a:tabLst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Body langua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 that varies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6555" algn="l" rtl="0" eaLnBrk="0">
              <a:lnSpc>
                <a:spcPts val="2830"/>
              </a:lnSpc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by culture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78" name="picture 1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91425" y="5441442"/>
            <a:ext cx="76200" cy="76200"/>
          </a:xfrm>
          <a:prstGeom prst="rect">
            <a:avLst/>
          </a:prstGeom>
        </p:spPr>
      </p:pic>
      <p:pic>
        <p:nvPicPr>
          <p:cNvPr id="180" name="picture 1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91425" y="4669917"/>
            <a:ext cx="76200" cy="76200"/>
          </a:xfrm>
          <a:prstGeom prst="rect">
            <a:avLst/>
          </a:prstGeom>
        </p:spPr>
      </p:pic>
      <p:pic>
        <p:nvPicPr>
          <p:cNvPr id="182" name="picture 18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591425" y="3907917"/>
            <a:ext cx="76200" cy="76200"/>
          </a:xfrm>
          <a:prstGeom prst="rect">
            <a:avLst/>
          </a:prstGeom>
        </p:spPr>
      </p:pic>
      <p:pic>
        <p:nvPicPr>
          <p:cNvPr id="184" name="picture 18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7591425" y="3136392"/>
            <a:ext cx="76200" cy="76200"/>
          </a:xfrm>
          <a:prstGeom prst="rect">
            <a:avLst/>
          </a:prstGeom>
        </p:spPr>
      </p:pic>
      <p:pic>
        <p:nvPicPr>
          <p:cNvPr id="186" name="picture 18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2304910" y="2584576"/>
            <a:ext cx="3086532" cy="2429687"/>
          </a:xfrm>
          <a:prstGeom prst="rect">
            <a:avLst/>
          </a:prstGeom>
        </p:spPr>
      </p:pic>
      <p:sp>
        <p:nvSpPr>
          <p:cNvPr id="188" name="textbox 188"/>
          <p:cNvSpPr/>
          <p:nvPr/>
        </p:nvSpPr>
        <p:spPr>
          <a:xfrm>
            <a:off x="627401" y="1241077"/>
            <a:ext cx="6951344" cy="5080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3000"/>
              </a:lnSpc>
            </a:pPr>
            <a:r>
              <a:rPr sz="3400" b="1" kern="0" spc="17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Preventing Misunderstandings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90" name="textbox 190"/>
          <p:cNvSpPr/>
          <p:nvPr/>
        </p:nvSpPr>
        <p:spPr>
          <a:xfrm>
            <a:off x="761231" y="3225934"/>
            <a:ext cx="959485" cy="13900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1300" b="1" kern="0" spc="1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Without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ct val="76000"/>
              </a:lnSpc>
              <a:spcBef>
                <a:spcPts val="540"/>
              </a:spcBef>
            </a:pPr>
            <a:r>
              <a:rPr sz="1300" b="1" kern="0" spc="8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Cultural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  <a:spcBef>
                <a:spcPts val="625"/>
              </a:spcBef>
            </a:pPr>
            <a:r>
              <a:rPr sz="1300" b="1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Awareness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ct val="77000"/>
              </a:lnSpc>
              <a:spcBef>
                <a:spcPts val="795"/>
              </a:spcBef>
            </a:pPr>
            <a:r>
              <a:rPr sz="1100" kern="0" spc="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Confusion,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ct val="77000"/>
              </a:lnSpc>
              <a:spcBef>
                <a:spcPts val="400"/>
              </a:spcBef>
            </a:pPr>
            <a:r>
              <a:rPr sz="11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conflict,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225" algn="l" rtl="0" eaLnBrk="0">
              <a:lnSpc>
                <a:spcPct val="77000"/>
              </a:lnSpc>
              <a:spcBef>
                <a:spcPts val="445"/>
              </a:spcBef>
            </a:pPr>
            <a:r>
              <a:rPr sz="1100" kern="0" spc="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negative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ct val="75000"/>
              </a:lnSpc>
              <a:spcBef>
                <a:spcPts val="5"/>
              </a:spcBef>
            </a:pPr>
            <a:r>
              <a:rPr sz="1100" kern="0" spc="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experience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92" name="textbox 192"/>
          <p:cNvSpPr/>
          <p:nvPr/>
        </p:nvSpPr>
        <p:spPr>
          <a:xfrm>
            <a:off x="5875699" y="3225936"/>
            <a:ext cx="1034414" cy="12115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1300" b="1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With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ct val="76000"/>
              </a:lnSpc>
              <a:spcBef>
                <a:spcPts val="540"/>
              </a:spcBef>
            </a:pPr>
            <a:r>
              <a:rPr sz="1300" b="1" kern="0" spc="8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Cultural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  <a:spcBef>
                <a:spcPts val="625"/>
              </a:spcBef>
            </a:pPr>
            <a:r>
              <a:rPr sz="1300" b="1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Awareness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590" indent="-4445" algn="l" rtl="0" eaLnBrk="0">
              <a:lnSpc>
                <a:spcPct val="102000"/>
              </a:lnSpc>
              <a:spcBef>
                <a:spcPts val="550"/>
              </a:spcBef>
            </a:pPr>
            <a:r>
              <a:rPr sz="11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Clarity</a:t>
            </a:r>
            <a:r>
              <a:rPr sz="1100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 </a:t>
            </a:r>
            <a:r>
              <a:rPr sz="11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</a:t>
            </a:r>
            <a:r>
              <a:rPr sz="1100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100" kern="0" spc="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100" kern="0" spc="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positive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ct val="75000"/>
              </a:lnSpc>
              <a:spcBef>
                <a:spcPts val="0"/>
              </a:spcBef>
            </a:pPr>
            <a:r>
              <a:rPr sz="1100" kern="0" spc="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experience</a:t>
            </a: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94" name="textbox 194"/>
          <p:cNvSpPr/>
          <p:nvPr/>
        </p:nvSpPr>
        <p:spPr>
          <a:xfrm>
            <a:off x="615437" y="5393435"/>
            <a:ext cx="4785995" cy="1866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1000"/>
              </a:lnSpc>
            </a:pPr>
            <a:r>
              <a:rPr sz="1300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Cultural knowledge turns potential confl</a:t>
            </a:r>
            <a:r>
              <a:rPr sz="1300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ict into connection.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96" name="picture 19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600000">
            <a:off x="6743395" y="3088373"/>
            <a:ext cx="223201" cy="51015"/>
          </a:xfrm>
          <a:prstGeom prst="rect">
            <a:avLst/>
          </a:prstGeom>
        </p:spPr>
      </p:pic>
      <p:sp>
        <p:nvSpPr>
          <p:cNvPr id="198" name="rect 198"/>
          <p:cNvSpPr/>
          <p:nvPr/>
        </p:nvSpPr>
        <p:spPr>
          <a:xfrm>
            <a:off x="748893" y="3088373"/>
            <a:ext cx="223197" cy="51015"/>
          </a:xfrm>
          <a:prstGeom prst="rect">
            <a:avLst/>
          </a:prstGeom>
          <a:solidFill>
            <a:srgbClr val="00805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picture 2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202" name="rect 202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04" name="picture 2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402717"/>
            <a:ext cx="4286250" cy="6429373"/>
          </a:xfrm>
          <a:prstGeom prst="rect">
            <a:avLst/>
          </a:prstGeom>
        </p:spPr>
      </p:pic>
      <p:graphicFrame>
        <p:nvGraphicFramePr>
          <p:cNvPr id="206" name="table 206"/>
          <p:cNvGraphicFramePr>
            <a:graphicFrameLocks noGrp="1"/>
          </p:cNvGraphicFramePr>
          <p:nvPr/>
        </p:nvGraphicFramePr>
        <p:xfrm>
          <a:off x="4886325" y="1669541"/>
          <a:ext cx="5924550" cy="1447800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13716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75590" algn="l" rtl="0" eaLnBrk="0">
                        <a:lnSpc>
                          <a:spcPct val="96000"/>
                        </a:lnSpc>
                        <a:spcBef>
                          <a:spcPts val="5"/>
                        </a:spcBef>
                      </a:pPr>
                      <a:r>
                        <a:rPr sz="1900" b="1" kern="0" spc="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Every Guest Belongs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73050" indent="-4445" algn="l" rtl="0" eaLnBrk="0">
                        <a:lnSpc>
                          <a:spcPct val="131000"/>
                        </a:lnSpc>
                        <a:spcBef>
                          <a:spcPts val="295"/>
                        </a:spcBef>
                      </a:pPr>
                      <a:r>
                        <a:rPr sz="16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All nationalities, religions, and b</a:t>
                      </a:r>
                      <a:r>
                        <a:rPr sz="16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ackgrounds deserve</a:t>
                      </a:r>
                      <a:r>
                        <a:rPr sz="16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     </a:t>
                      </a:r>
                      <a:r>
                        <a:rPr sz="16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equal respect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985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08" name="table 208"/>
          <p:cNvGraphicFramePr>
            <a:graphicFrameLocks noGrp="1"/>
          </p:cNvGraphicFramePr>
          <p:nvPr/>
        </p:nvGraphicFramePr>
        <p:xfrm>
          <a:off x="4886325" y="3269742"/>
          <a:ext cx="5924550" cy="1447800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13716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75590" algn="l" rtl="0" eaLnBrk="0">
                        <a:lnSpc>
                          <a:spcPct val="95000"/>
                        </a:lnSpc>
                        <a:spcBef>
                          <a:spcPts val="5"/>
                        </a:spcBef>
                      </a:pPr>
                      <a:r>
                        <a:rPr sz="1900" b="1" kern="0" spc="10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Inclusive </a:t>
                      </a:r>
                      <a:r>
                        <a:rPr sz="1900" b="1" kern="0" spc="9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Language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73685" indent="9525" algn="l" rtl="0" eaLnBrk="0">
                        <a:lnSpc>
                          <a:spcPct val="132000"/>
                        </a:lnSpc>
                        <a:spcBef>
                          <a:spcPts val="285"/>
                        </a:spcBef>
                      </a:pPr>
                      <a:r>
                        <a:rPr sz="16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Fair and professional treat</a:t>
                      </a:r>
                      <a:r>
                        <a:rPr sz="16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ment regardless of cultural</a:t>
                      </a:r>
                      <a:r>
                        <a:rPr sz="16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     </a:t>
                      </a:r>
                      <a:r>
                        <a:rPr sz="16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origin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985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10" name="table 210"/>
          <p:cNvGraphicFramePr>
            <a:graphicFrameLocks noGrp="1"/>
          </p:cNvGraphicFramePr>
          <p:nvPr/>
        </p:nvGraphicFramePr>
        <p:xfrm>
          <a:off x="4886325" y="4879467"/>
          <a:ext cx="5924550" cy="1438275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14382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6700" algn="l" rtl="0" eaLnBrk="0">
                        <a:lnSpc>
                          <a:spcPct val="95000"/>
                        </a:lnSpc>
                      </a:pPr>
                      <a:r>
                        <a:rPr sz="1900" b="1" kern="0" spc="1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Welcoming</a:t>
                      </a:r>
                      <a:r>
                        <a:rPr sz="1900" b="1" kern="0" spc="1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Environment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73685" algn="l" rtl="0" eaLnBrk="0">
                        <a:lnSpc>
                          <a:spcPct val="76000"/>
                        </a:lnSpc>
                        <a:spcBef>
                          <a:spcPts val="1275"/>
                        </a:spcBef>
                      </a:pPr>
                      <a:r>
                        <a:rPr sz="16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Guests should always feel valued f</a:t>
                      </a:r>
                      <a:r>
                        <a:rPr sz="16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rom the moment they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73685" algn="l" rtl="0" eaLnBrk="0">
                        <a:lnSpc>
                          <a:spcPts val="2320"/>
                        </a:lnSpc>
                      </a:pPr>
                      <a:r>
                        <a:rPr sz="1600" kern="0" spc="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arrive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985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12" name="textbox 212"/>
          <p:cNvSpPr/>
          <p:nvPr/>
        </p:nvSpPr>
        <p:spPr>
          <a:xfrm>
            <a:off x="4912653" y="983295"/>
            <a:ext cx="4679315" cy="4889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</a:pPr>
            <a:r>
              <a:rPr sz="3300" b="1" kern="0" spc="15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Promoting Inc</a:t>
            </a:r>
            <a:r>
              <a:rPr sz="3300" b="1" kern="0" spc="14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lusivity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picture 2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216" name="rect 216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18" name="picture 2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9125" y="2193417"/>
            <a:ext cx="6477000" cy="3667125"/>
          </a:xfrm>
          <a:prstGeom prst="rect">
            <a:avLst/>
          </a:prstGeom>
        </p:spPr>
      </p:pic>
      <p:sp>
        <p:nvSpPr>
          <p:cNvPr id="220" name="textbox 220"/>
          <p:cNvSpPr/>
          <p:nvPr/>
        </p:nvSpPr>
        <p:spPr>
          <a:xfrm>
            <a:off x="7526002" y="2607580"/>
            <a:ext cx="2907665" cy="295338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indent="-1270" algn="l" rtl="0" eaLnBrk="0">
              <a:lnSpc>
                <a:spcPct val="102000"/>
              </a:lnSpc>
            </a:pPr>
            <a:r>
              <a:rPr sz="2000" b="1" kern="0" spc="9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Not everyone sp</a:t>
            </a:r>
            <a:r>
              <a:rPr sz="2000" b="1" kern="0" spc="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eaks</a:t>
            </a:r>
            <a:r>
              <a:rPr sz="2000" b="1" kern="0" spc="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b="1" kern="0" spc="1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English fluen</a:t>
            </a:r>
            <a:r>
              <a:rPr sz="2000" b="1" kern="0" spc="10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tly.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" algn="l" rtl="0" eaLnBrk="0">
              <a:lnSpc>
                <a:spcPct val="78000"/>
              </a:lnSpc>
              <a:spcBef>
                <a:spcPts val="515"/>
              </a:spcBef>
            </a:pPr>
            <a:r>
              <a:rPr sz="17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may str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uggle with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400" indent="-12700" algn="l" rtl="0" eaLnBrk="0">
              <a:lnSpc>
                <a:spcPct val="131000"/>
              </a:lnSpc>
              <a:spcBef>
                <a:spcPts val="230"/>
              </a:spcBef>
            </a:pPr>
            <a:r>
              <a:rPr sz="17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vocabulary, pronunc</a:t>
            </a:r>
            <a:r>
              <a:rPr sz="17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iation, or</a:t>
            </a:r>
            <a:r>
              <a:rPr sz="1700" kern="0" spc="-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understand</a:t>
            </a:r>
            <a:r>
              <a:rPr sz="17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ing.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3980" algn="l" rtl="0" eaLnBrk="0">
              <a:lnSpc>
                <a:spcPct val="80000"/>
              </a:lnSpc>
              <a:spcBef>
                <a:spcPts val="400"/>
              </a:spcBef>
              <a:tabLst>
                <a:tab pos="300355" algn="l"/>
              </a:tabLst>
            </a:pPr>
            <a:r>
              <a:rPr sz="13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 clearly and slowly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3980" algn="l" rtl="0" eaLnBrk="0">
              <a:lnSpc>
                <a:spcPct val="80000"/>
              </a:lnSpc>
              <a:spcBef>
                <a:spcPts val="1545"/>
              </a:spcBef>
              <a:tabLst>
                <a:tab pos="294640" algn="l"/>
              </a:tabLst>
            </a:pPr>
            <a:r>
              <a:rPr sz="13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Avoid jargon or slan</a:t>
            </a:r>
            <a:r>
              <a:rPr sz="13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93980" algn="l" rtl="0" eaLnBrk="0">
              <a:lnSpc>
                <a:spcPct val="81000"/>
              </a:lnSpc>
              <a:tabLst>
                <a:tab pos="299085" algn="l"/>
              </a:tabLst>
            </a:pPr>
            <a:r>
              <a:rPr sz="13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Confirm under</a:t>
            </a:r>
            <a:r>
              <a:rPr sz="13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standing gently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22" name="picture 2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62850" y="5431917"/>
            <a:ext cx="57150" cy="57150"/>
          </a:xfrm>
          <a:prstGeom prst="rect">
            <a:avLst/>
          </a:prstGeom>
        </p:spPr>
      </p:pic>
      <p:pic>
        <p:nvPicPr>
          <p:cNvPr id="224" name="picture 2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562850" y="5089017"/>
            <a:ext cx="57150" cy="57150"/>
          </a:xfrm>
          <a:prstGeom prst="rect">
            <a:avLst/>
          </a:prstGeom>
        </p:spPr>
      </p:pic>
      <p:pic>
        <p:nvPicPr>
          <p:cNvPr id="226" name="picture 2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7562850" y="4736592"/>
            <a:ext cx="57150" cy="57150"/>
          </a:xfrm>
          <a:prstGeom prst="rect">
            <a:avLst/>
          </a:prstGeom>
        </p:spPr>
      </p:pic>
      <p:sp>
        <p:nvSpPr>
          <p:cNvPr id="228" name="textbox 228"/>
          <p:cNvSpPr/>
          <p:nvPr/>
        </p:nvSpPr>
        <p:spPr>
          <a:xfrm>
            <a:off x="627401" y="1260127"/>
            <a:ext cx="4772025" cy="5080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3000"/>
              </a:lnSpc>
            </a:pPr>
            <a:r>
              <a:rPr sz="3400" b="1" kern="0" spc="12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Language Chal</a:t>
            </a:r>
            <a:r>
              <a:rPr sz="3400" b="1" kern="0" spc="1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lenges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picture 23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232" name="rect 232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aphicFrame>
        <p:nvGraphicFramePr>
          <p:cNvPr id="234" name="table 234"/>
          <p:cNvGraphicFramePr>
            <a:graphicFrameLocks noGrp="1"/>
          </p:cNvGraphicFramePr>
          <p:nvPr/>
        </p:nvGraphicFramePr>
        <p:xfrm>
          <a:off x="619125" y="2179095"/>
          <a:ext cx="10191750" cy="2592705"/>
        </p:xfrm>
        <a:graphic>
          <a:graphicData uri="http://schemas.openxmlformats.org/drawingml/2006/table">
            <a:tbl>
              <a:tblPr/>
              <a:tblGrid>
                <a:gridCol w="5010150"/>
                <a:gridCol w="5181600"/>
              </a:tblGrid>
              <a:tr h="242570">
                <a:tc>
                  <a:txBody>
                    <a:bodyPr/>
                    <a:lstStyle/>
                    <a:p>
                      <a:pPr marL="9525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300" kern="0" spc="-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01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78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880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300" kern="0" spc="-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02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78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816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0795" algn="l" rtl="0" eaLnBrk="0">
                        <a:lnSpc>
                          <a:spcPct val="95000"/>
                        </a:lnSpc>
                      </a:pPr>
                      <a:r>
                        <a:rPr sz="2000" b="1" kern="0" spc="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Use Simple Words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6055" algn="l" rtl="0" eaLnBrk="0">
                        <a:lnSpc>
                          <a:spcPct val="96000"/>
                        </a:lnSpc>
                      </a:pPr>
                      <a:r>
                        <a:rPr sz="2000" b="1" kern="0" spc="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Listen Active</a:t>
                      </a:r>
                      <a:r>
                        <a:rPr sz="2000" b="1" kern="0" spc="8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ly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038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5080" algn="l" rtl="0" eaLnBrk="0">
                        <a:lnSpc>
                          <a:spcPct val="77000"/>
                        </a:lnSpc>
                        <a:spcBef>
                          <a:spcPts val="5"/>
                        </a:spcBef>
                      </a:pPr>
                      <a:r>
                        <a:rPr sz="1700" kern="0" spc="3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Avoid slang, idioms, and complex vocabulary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9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4310" algn="l" rtl="0" eaLnBrk="0">
                        <a:lnSpc>
                          <a:spcPct val="77000"/>
                        </a:lnSpc>
                        <a:spcBef>
                          <a:spcPts val="0"/>
                        </a:spcBef>
                      </a:pPr>
                      <a:r>
                        <a:rPr sz="1700" kern="0" spc="3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Pay attention, nod, and show</a:t>
                      </a:r>
                      <a:r>
                        <a:rPr sz="1700" kern="0" spc="2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you understand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593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9525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300" kern="0" spc="-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03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2880" algn="l" rtl="0" eaLnBrk="0">
                        <a:lnSpc>
                          <a:spcPct val="74000"/>
                        </a:lnSpc>
                      </a:pPr>
                      <a:r>
                        <a:rPr sz="1300" kern="0" spc="-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04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73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3335" algn="l" rtl="0" eaLnBrk="0">
                        <a:lnSpc>
                          <a:spcPct val="96000"/>
                        </a:lnSpc>
                        <a:spcBef>
                          <a:spcPts val="5"/>
                        </a:spcBef>
                      </a:pPr>
                      <a:r>
                        <a:rPr sz="2000" b="1" kern="0" spc="15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Confirm U</a:t>
                      </a:r>
                      <a:r>
                        <a:rPr sz="2000" b="1" kern="0" spc="14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nderstanding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4150" algn="l" rtl="0" eaLnBrk="0">
                        <a:lnSpc>
                          <a:spcPct val="75000"/>
                        </a:lnSpc>
                        <a:spcBef>
                          <a:spcPts val="5"/>
                        </a:spcBef>
                      </a:pPr>
                      <a:r>
                        <a:rPr sz="2000" b="1" kern="0" spc="10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Use Visuals When Ne</a:t>
                      </a:r>
                      <a:r>
                        <a:rPr sz="2000" b="1" kern="0" spc="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eded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955" algn="l" rtl="0" eaLnBrk="0">
                        <a:lnSpc>
                          <a:spcPct val="73000"/>
                        </a:lnSpc>
                        <a:spcBef>
                          <a:spcPts val="0"/>
                        </a:spcBef>
                      </a:pPr>
                      <a:r>
                        <a:rPr sz="1700" kern="0" spc="4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Repeat back key information to avoid con</a:t>
                      </a:r>
                      <a:r>
                        <a:rPr sz="1700" kern="0" spc="3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fusion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4310" algn="l" rtl="0" eaLnBrk="0">
                        <a:lnSpc>
                          <a:spcPct val="73000"/>
                        </a:lnSpc>
                        <a:spcBef>
                          <a:spcPts val="0"/>
                        </a:spcBef>
                      </a:pPr>
                      <a:r>
                        <a:rPr sz="1700" kern="0" spc="3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Maps, signs, and gestures bridge la</a:t>
                      </a:r>
                      <a:r>
                        <a:rPr sz="1700" kern="0" spc="2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nguage gaps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36" name="textbox 236"/>
          <p:cNvSpPr/>
          <p:nvPr/>
        </p:nvSpPr>
        <p:spPr>
          <a:xfrm>
            <a:off x="619125" y="5174742"/>
            <a:ext cx="10191750" cy="829310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29895" algn="l" rtl="0" eaLnBrk="0">
              <a:lnSpc>
                <a:spcPct val="76000"/>
              </a:lnSpc>
              <a:spcBef>
                <a:spcPts val="5"/>
              </a:spcBef>
              <a:tabLst>
                <a:tab pos="643890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Simple</a:t>
            </a:r>
            <a:r>
              <a:rPr sz="1700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+ 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</a:t>
            </a:r>
            <a:r>
              <a:rPr sz="1700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= 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Comfortable</a:t>
            </a:r>
            <a:r>
              <a:rPr sz="1700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</a:t>
            </a:r>
            <a:r>
              <a:rPr sz="1700" kern="0" spc="1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Experience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38" name="picture 2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27782" y="5450967"/>
            <a:ext cx="221456" cy="221457"/>
          </a:xfrm>
          <a:prstGeom prst="rect">
            <a:avLst/>
          </a:prstGeom>
        </p:spPr>
      </p:pic>
      <p:sp>
        <p:nvSpPr>
          <p:cNvPr id="240" name="textbox 240"/>
          <p:cNvSpPr/>
          <p:nvPr/>
        </p:nvSpPr>
        <p:spPr>
          <a:xfrm>
            <a:off x="630502" y="1307752"/>
            <a:ext cx="6590030" cy="5080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3000"/>
              </a:lnSpc>
            </a:pPr>
            <a:r>
              <a:rPr sz="3400" b="1" kern="0" spc="19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Simple Communication Wins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picture 2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244" name="rect 244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46" name="picture 2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402717"/>
            <a:ext cx="4286250" cy="6429373"/>
          </a:xfrm>
          <a:prstGeom prst="rect">
            <a:avLst/>
          </a:prstGeom>
        </p:spPr>
      </p:pic>
      <p:sp>
        <p:nvSpPr>
          <p:cNvPr id="248" name="textbox 248"/>
          <p:cNvSpPr/>
          <p:nvPr/>
        </p:nvSpPr>
        <p:spPr>
          <a:xfrm>
            <a:off x="617210" y="1269652"/>
            <a:ext cx="5544820" cy="19011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" algn="l" rtl="0" eaLnBrk="0">
              <a:lnSpc>
                <a:spcPct val="75000"/>
              </a:lnSpc>
            </a:pPr>
            <a:r>
              <a:rPr sz="3400" b="1" kern="0" spc="1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Nonverbal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130" algn="l" rtl="0" eaLnBrk="0">
              <a:lnSpc>
                <a:spcPct val="76000"/>
              </a:lnSpc>
              <a:spcBef>
                <a:spcPts val="1335"/>
              </a:spcBef>
            </a:pPr>
            <a:r>
              <a:rPr sz="3400" b="1" kern="0" spc="22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  <a:spcBef>
                <a:spcPts val="520"/>
              </a:spcBef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Gestures and body language </a:t>
            </a:r>
            <a:r>
              <a:rPr sz="1700" b="1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mean differe</a:t>
            </a:r>
            <a:r>
              <a:rPr sz="1700" b="1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nt things 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515"/>
              </a:lnSpc>
            </a:pPr>
            <a:r>
              <a:rPr sz="17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different c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ultures.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250" name="table 250"/>
          <p:cNvGraphicFramePr>
            <a:graphicFrameLocks noGrp="1"/>
          </p:cNvGraphicFramePr>
          <p:nvPr/>
        </p:nvGraphicFramePr>
        <p:xfrm>
          <a:off x="619125" y="4984241"/>
          <a:ext cx="5905500" cy="1057275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5905500"/>
              </a:tblGrid>
              <a:tr h="10445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84000"/>
                        </a:lnSpc>
                      </a:pPr>
                      <a:r>
                        <a:rPr sz="1900" kern="0" spc="132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900" kern="0" spc="13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b="1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Body Langua</a:t>
                      </a:r>
                      <a:r>
                        <a:rPr sz="1700" b="1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0"/>
                        </a:lnSpc>
                      </a:pPr>
                      <a:endParaRPr sz="12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3835" algn="l" rtl="0" eaLnBrk="0">
                        <a:lnSpc>
                          <a:spcPct val="74000"/>
                        </a:lnSpc>
                      </a:pPr>
                      <a:r>
                        <a:rPr sz="1300" kern="0" spc="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Posture and movement matter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2" name="table 252"/>
          <p:cNvGraphicFramePr>
            <a:graphicFrameLocks noGrp="1"/>
          </p:cNvGraphicFramePr>
          <p:nvPr/>
        </p:nvGraphicFramePr>
        <p:xfrm>
          <a:off x="619125" y="3460242"/>
          <a:ext cx="2867025" cy="1342390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2867025"/>
              </a:tblGrid>
              <a:tr h="132969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1455" algn="l" rtl="0" eaLnBrk="0">
                        <a:lnSpc>
                          <a:spcPct val="84000"/>
                        </a:lnSpc>
                        <a:spcBef>
                          <a:spcPts val="5"/>
                        </a:spcBef>
                      </a:pPr>
                      <a:r>
                        <a:rPr sz="1800" kern="0" spc="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H</a:t>
                      </a:r>
                      <a:r>
                        <a:rPr sz="1800" kern="0" spc="36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b="1" kern="0" spc="7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Gestures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6850" algn="l" rtl="0" eaLnBrk="0">
                        <a:lnSpc>
                          <a:spcPct val="80000"/>
                        </a:lnSpc>
                        <a:spcBef>
                          <a:spcPts val="395"/>
                        </a:spcBef>
                      </a:pPr>
                      <a:r>
                        <a:rPr sz="13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Same gesture, different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1295" algn="l" rtl="0" eaLnBrk="0">
                        <a:lnSpc>
                          <a:spcPts val="2250"/>
                        </a:lnSpc>
                      </a:pPr>
                      <a:r>
                        <a:rPr sz="13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meaning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4" name="table 254"/>
          <p:cNvGraphicFramePr>
            <a:graphicFrameLocks noGrp="1"/>
          </p:cNvGraphicFramePr>
          <p:nvPr/>
        </p:nvGraphicFramePr>
        <p:xfrm>
          <a:off x="3657600" y="3460242"/>
          <a:ext cx="2867025" cy="1342390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2867025"/>
              </a:tblGrid>
              <a:tr h="132969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8915" algn="l" rtl="0" eaLnBrk="0">
                        <a:lnSpc>
                          <a:spcPct val="96000"/>
                        </a:lnSpc>
                        <a:spcBef>
                          <a:spcPts val="5"/>
                        </a:spcBef>
                      </a:pPr>
                      <a:r>
                        <a:rPr sz="1700" kern="0" spc="11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</a:t>
                      </a:r>
                      <a:r>
                        <a:rPr sz="1700" kern="0" spc="22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b="1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Expressions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2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5740" algn="l" rtl="0" eaLnBrk="0">
                        <a:lnSpc>
                          <a:spcPct val="79000"/>
                        </a:lnSpc>
                      </a:pPr>
                      <a:r>
                        <a:rPr sz="13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Facial cues vary by cult</a:t>
                      </a:r>
                      <a:r>
                        <a:rPr sz="13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ure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picture 2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258" name="rect 258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60" name="picture 26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402717"/>
            <a:ext cx="4286250" cy="6429373"/>
          </a:xfrm>
          <a:prstGeom prst="rect">
            <a:avLst/>
          </a:prstGeom>
        </p:spPr>
      </p:pic>
      <p:sp>
        <p:nvSpPr>
          <p:cNvPr id="262" name="textbox 262"/>
          <p:cNvSpPr/>
          <p:nvPr/>
        </p:nvSpPr>
        <p:spPr>
          <a:xfrm>
            <a:off x="495300" y="3260217"/>
            <a:ext cx="2990850" cy="1524000"/>
          </a:xfrm>
          <a:prstGeom prst="rect">
            <a:avLst/>
          </a:prstGeom>
          <a:solidFill>
            <a:srgbClr val="006747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1135" algn="l" rtl="0" eaLnBrk="0">
              <a:lnSpc>
                <a:spcPct val="85000"/>
              </a:lnSpc>
              <a:spcBef>
                <a:spcPts val="5"/>
              </a:spcBef>
            </a:pPr>
            <a:r>
              <a:rPr sz="2000" kern="0" spc="15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'</a:t>
            </a:r>
            <a:r>
              <a:rPr sz="2000" kern="0" spc="1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6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Some Cultures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4310" algn="l" rtl="0" eaLnBrk="0">
              <a:lnSpc>
                <a:spcPct val="76000"/>
              </a:lnSpc>
              <a:spcBef>
                <a:spcPts val="515"/>
              </a:spcBef>
            </a:pP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Direct eye con</a:t>
            </a:r>
            <a:r>
              <a:rPr sz="1700" kern="0" spc="3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tact =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2245" algn="l" rtl="0" eaLnBrk="0">
              <a:lnSpc>
                <a:spcPct val="76000"/>
              </a:lnSpc>
              <a:spcBef>
                <a:spcPts val="5"/>
              </a:spcBef>
            </a:pPr>
            <a:r>
              <a:rPr sz="1700" b="1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confidence &amp; respect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64" name="textbox 264"/>
          <p:cNvSpPr/>
          <p:nvPr/>
        </p:nvSpPr>
        <p:spPr>
          <a:xfrm>
            <a:off x="627401" y="2001525"/>
            <a:ext cx="4257040" cy="9271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indent="-1270" algn="l" rtl="0" eaLnBrk="0">
              <a:lnSpc>
                <a:spcPct val="88000"/>
              </a:lnSpc>
            </a:pPr>
            <a:r>
              <a:rPr sz="3400" b="1" kern="0" spc="7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Eye Conta</a:t>
            </a:r>
            <a:r>
              <a:rPr sz="3400" b="1" kern="0" spc="6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ct Across</a:t>
            </a:r>
            <a:r>
              <a:rPr sz="3400" b="1" kern="0" spc="-1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b="1" kern="0" spc="16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Cultures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66" name="textbox 266"/>
          <p:cNvSpPr/>
          <p:nvPr/>
        </p:nvSpPr>
        <p:spPr>
          <a:xfrm>
            <a:off x="3792997" y="3451646"/>
            <a:ext cx="2519045" cy="11093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" algn="l" rtl="0" eaLnBrk="0">
              <a:lnSpc>
                <a:spcPct val="85000"/>
              </a:lnSpc>
            </a:pPr>
            <a:r>
              <a:rPr sz="2000" kern="0" spc="14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¦</a:t>
            </a:r>
            <a:r>
              <a:rPr sz="2000" kern="0" spc="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Other Cultures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" algn="l" rtl="0" eaLnBrk="0">
              <a:lnSpc>
                <a:spcPct val="77000"/>
              </a:lnSpc>
              <a:spcBef>
                <a:spcPts val="515"/>
              </a:spcBef>
            </a:pP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Prolonged eye contact =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0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4000"/>
              </a:lnSpc>
              <a:spcBef>
                <a:spcPts val="0"/>
              </a:spcBef>
            </a:pPr>
            <a:r>
              <a:rPr sz="1700" b="1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confrontational or </a:t>
            </a:r>
            <a:r>
              <a:rPr sz="1700" b="1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rude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68" name="textbox 268"/>
          <p:cNvSpPr/>
          <p:nvPr/>
        </p:nvSpPr>
        <p:spPr>
          <a:xfrm>
            <a:off x="617432" y="5055978"/>
            <a:ext cx="5279390" cy="2279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8000"/>
              </a:lnSpc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Observe</a:t>
            </a:r>
            <a:r>
              <a:rPr sz="1700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</a:t>
            </a:r>
            <a:r>
              <a:rPr sz="1700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reactions</a:t>
            </a:r>
            <a:r>
              <a:rPr sz="1700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__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r>
              <a:rPr sz="1700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adjust</a:t>
            </a:r>
            <a:r>
              <a:rPr sz="1700" b="1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accordingly</a:t>
            </a:r>
            <a:r>
              <a:rPr sz="1700" b="1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rect 270"/>
          <p:cNvSpPr/>
          <p:nvPr/>
        </p:nvSpPr>
        <p:spPr>
          <a:xfrm>
            <a:off x="0" y="0"/>
            <a:ext cx="11430000" cy="7219951"/>
          </a:xfrm>
          <a:prstGeom prst="rect">
            <a:avLst/>
          </a:prstGeom>
          <a:solidFill>
            <a:srgbClr val="DDF3E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72" name="picture 27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314325" y="790574"/>
            <a:ext cx="10801350" cy="6038847"/>
          </a:xfrm>
          <a:prstGeom prst="rect">
            <a:avLst/>
          </a:prstGeom>
        </p:spPr>
      </p:pic>
      <p:sp>
        <p:nvSpPr>
          <p:cNvPr id="274" name="textbox 274"/>
          <p:cNvSpPr/>
          <p:nvPr/>
        </p:nvSpPr>
        <p:spPr>
          <a:xfrm>
            <a:off x="307275" y="279520"/>
            <a:ext cx="3799840" cy="4667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3000"/>
              </a:lnSpc>
            </a:pPr>
            <a:r>
              <a:rPr sz="1700" b="1" kern="0" spc="4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Personal Space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2000"/>
              </a:lnSpc>
              <a:spcBef>
                <a:spcPts val="5"/>
              </a:spcBef>
            </a:pPr>
            <a:r>
              <a:rPr sz="8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Different cultures prefer </a:t>
            </a:r>
            <a:r>
              <a:rPr sz="800" b="1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different physical distances </a:t>
            </a:r>
            <a:r>
              <a:rPr sz="8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during conversation</a:t>
            </a:r>
            <a:r>
              <a:rPr sz="8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76" name="textbox 276"/>
          <p:cNvSpPr/>
          <p:nvPr/>
        </p:nvSpPr>
        <p:spPr>
          <a:xfrm>
            <a:off x="305459" y="6876596"/>
            <a:ext cx="3049270" cy="1041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6000"/>
              </a:lnSpc>
            </a:pPr>
            <a:r>
              <a:rPr sz="600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Respecting personal </a:t>
            </a:r>
            <a:r>
              <a:rPr sz="6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boundaries makes guests feel </a:t>
            </a:r>
            <a:r>
              <a:rPr sz="600" b="1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safe and comfortable.</a:t>
            </a: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picture 2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280" name="rect 280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282" name="picture 2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402717"/>
            <a:ext cx="4286250" cy="6429373"/>
          </a:xfrm>
          <a:prstGeom prst="rect">
            <a:avLst/>
          </a:prstGeom>
        </p:spPr>
      </p:pic>
      <p:sp>
        <p:nvSpPr>
          <p:cNvPr id="284" name="textbox 284"/>
          <p:cNvSpPr/>
          <p:nvPr/>
        </p:nvSpPr>
        <p:spPr>
          <a:xfrm>
            <a:off x="634975" y="1693243"/>
            <a:ext cx="4943475" cy="392493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0000"/>
              </a:lnSpc>
            </a:pPr>
            <a:r>
              <a:rPr sz="4800" b="1" kern="0" spc="1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Dining Customs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49935" algn="l" rtl="0" eaLnBrk="0">
              <a:lnSpc>
                <a:spcPct val="76000"/>
              </a:lnSpc>
              <a:spcBef>
                <a:spcPts val="605"/>
              </a:spcBef>
            </a:pPr>
            <a:r>
              <a:rPr sz="2000" b="1" kern="0" spc="9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Food Preferences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42315" algn="l" rtl="0" eaLnBrk="0">
              <a:lnSpc>
                <a:spcPct val="76000"/>
              </a:lnSpc>
              <a:spcBef>
                <a:spcPts val="510"/>
              </a:spcBef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Vary widely by culture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49935" algn="l" rtl="0" eaLnBrk="0">
              <a:lnSpc>
                <a:spcPct val="94000"/>
              </a:lnSpc>
              <a:spcBef>
                <a:spcPts val="610"/>
              </a:spcBef>
            </a:pPr>
            <a:r>
              <a:rPr sz="2000" b="1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Dietary Restricti</a:t>
            </a:r>
            <a:r>
              <a:rPr sz="2000" b="1" kern="0" spc="11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58190" algn="l" rtl="0" eaLnBrk="0">
              <a:lnSpc>
                <a:spcPts val="2265"/>
              </a:lnSpc>
              <a:spcBef>
                <a:spcPts val="815"/>
              </a:spcBef>
            </a:pP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Religious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&amp;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ethical</a:t>
            </a:r>
            <a:r>
              <a:rPr sz="1700" kern="0" spc="1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needs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44220" algn="l" rtl="0" eaLnBrk="0">
              <a:lnSpc>
                <a:spcPct val="75000"/>
              </a:lnSpc>
              <a:spcBef>
                <a:spcPts val="600"/>
              </a:spcBef>
            </a:pPr>
            <a:r>
              <a:rPr sz="2000" b="1" kern="0" spc="1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Table Manners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58190" algn="l" rtl="0" eaLnBrk="0">
              <a:lnSpc>
                <a:spcPct val="77000"/>
              </a:lnSpc>
              <a:spcBef>
                <a:spcPts val="5"/>
              </a:spcBef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Etiquette differs globally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86" name="path 286"/>
          <p:cNvSpPr/>
          <p:nvPr/>
        </p:nvSpPr>
        <p:spPr>
          <a:xfrm>
            <a:off x="607357" y="2572174"/>
            <a:ext cx="555150" cy="555144"/>
          </a:xfrm>
          <a:custGeom>
            <a:avLst/>
            <a:gdLst/>
            <a:ahLst/>
            <a:cxnLst/>
            <a:rect l="0" t="0" r="0" b="0"/>
            <a:pathLst>
              <a:path w="874" h="874">
                <a:moveTo>
                  <a:pt x="855" y="437"/>
                </a:moveTo>
                <a:cubicBezTo>
                  <a:pt x="855" y="450"/>
                  <a:pt x="855" y="464"/>
                  <a:pt x="853" y="478"/>
                </a:cubicBezTo>
                <a:cubicBezTo>
                  <a:pt x="852" y="491"/>
                  <a:pt x="850" y="505"/>
                  <a:pt x="847" y="518"/>
                </a:cubicBezTo>
                <a:cubicBezTo>
                  <a:pt x="845" y="532"/>
                  <a:pt x="841" y="545"/>
                  <a:pt x="837" y="558"/>
                </a:cubicBezTo>
                <a:cubicBezTo>
                  <a:pt x="833" y="571"/>
                  <a:pt x="829" y="584"/>
                  <a:pt x="823" y="597"/>
                </a:cubicBezTo>
                <a:cubicBezTo>
                  <a:pt x="818" y="609"/>
                  <a:pt x="812" y="622"/>
                  <a:pt x="806" y="634"/>
                </a:cubicBezTo>
                <a:cubicBezTo>
                  <a:pt x="799" y="646"/>
                  <a:pt x="792" y="658"/>
                  <a:pt x="785" y="669"/>
                </a:cubicBezTo>
                <a:cubicBezTo>
                  <a:pt x="777" y="681"/>
                  <a:pt x="769" y="692"/>
                  <a:pt x="760" y="702"/>
                </a:cubicBezTo>
                <a:cubicBezTo>
                  <a:pt x="752" y="713"/>
                  <a:pt x="742" y="723"/>
                  <a:pt x="733" y="733"/>
                </a:cubicBezTo>
                <a:cubicBezTo>
                  <a:pt x="723" y="742"/>
                  <a:pt x="713" y="752"/>
                  <a:pt x="702" y="760"/>
                </a:cubicBezTo>
                <a:cubicBezTo>
                  <a:pt x="692" y="769"/>
                  <a:pt x="681" y="777"/>
                  <a:pt x="669" y="785"/>
                </a:cubicBezTo>
                <a:cubicBezTo>
                  <a:pt x="658" y="792"/>
                  <a:pt x="646" y="799"/>
                  <a:pt x="634" y="806"/>
                </a:cubicBezTo>
                <a:cubicBezTo>
                  <a:pt x="622" y="812"/>
                  <a:pt x="609" y="818"/>
                  <a:pt x="597" y="823"/>
                </a:cubicBezTo>
                <a:cubicBezTo>
                  <a:pt x="584" y="829"/>
                  <a:pt x="571" y="833"/>
                  <a:pt x="558" y="837"/>
                </a:cubicBezTo>
                <a:cubicBezTo>
                  <a:pt x="545" y="841"/>
                  <a:pt x="532" y="845"/>
                  <a:pt x="518" y="847"/>
                </a:cubicBezTo>
                <a:cubicBezTo>
                  <a:pt x="505" y="850"/>
                  <a:pt x="491" y="852"/>
                  <a:pt x="478" y="853"/>
                </a:cubicBezTo>
                <a:cubicBezTo>
                  <a:pt x="464" y="855"/>
                  <a:pt x="450" y="855"/>
                  <a:pt x="437" y="855"/>
                </a:cubicBezTo>
                <a:cubicBezTo>
                  <a:pt x="423" y="855"/>
                  <a:pt x="409" y="855"/>
                  <a:pt x="396" y="853"/>
                </a:cubicBezTo>
                <a:cubicBezTo>
                  <a:pt x="382" y="852"/>
                  <a:pt x="368" y="850"/>
                  <a:pt x="355" y="847"/>
                </a:cubicBezTo>
                <a:cubicBezTo>
                  <a:pt x="342" y="845"/>
                  <a:pt x="328" y="841"/>
                  <a:pt x="315" y="837"/>
                </a:cubicBezTo>
                <a:cubicBezTo>
                  <a:pt x="302" y="833"/>
                  <a:pt x="289" y="829"/>
                  <a:pt x="276" y="823"/>
                </a:cubicBezTo>
                <a:cubicBezTo>
                  <a:pt x="264" y="818"/>
                  <a:pt x="251" y="812"/>
                  <a:pt x="239" y="806"/>
                </a:cubicBezTo>
                <a:cubicBezTo>
                  <a:pt x="227" y="799"/>
                  <a:pt x="215" y="792"/>
                  <a:pt x="204" y="785"/>
                </a:cubicBezTo>
                <a:cubicBezTo>
                  <a:pt x="193" y="777"/>
                  <a:pt x="182" y="769"/>
                  <a:pt x="171" y="760"/>
                </a:cubicBezTo>
                <a:cubicBezTo>
                  <a:pt x="160" y="752"/>
                  <a:pt x="150" y="742"/>
                  <a:pt x="141" y="733"/>
                </a:cubicBezTo>
                <a:cubicBezTo>
                  <a:pt x="131" y="723"/>
                  <a:pt x="122" y="713"/>
                  <a:pt x="113" y="702"/>
                </a:cubicBezTo>
                <a:cubicBezTo>
                  <a:pt x="104" y="692"/>
                  <a:pt x="96" y="681"/>
                  <a:pt x="89" y="669"/>
                </a:cubicBezTo>
                <a:cubicBezTo>
                  <a:pt x="81" y="658"/>
                  <a:pt x="74" y="646"/>
                  <a:pt x="67" y="634"/>
                </a:cubicBezTo>
                <a:cubicBezTo>
                  <a:pt x="61" y="622"/>
                  <a:pt x="55" y="609"/>
                  <a:pt x="50" y="597"/>
                </a:cubicBezTo>
                <a:cubicBezTo>
                  <a:pt x="45" y="584"/>
                  <a:pt x="40" y="571"/>
                  <a:pt x="36" y="558"/>
                </a:cubicBezTo>
                <a:cubicBezTo>
                  <a:pt x="32" y="545"/>
                  <a:pt x="29" y="532"/>
                  <a:pt x="26" y="518"/>
                </a:cubicBezTo>
                <a:cubicBezTo>
                  <a:pt x="23" y="505"/>
                  <a:pt x="21" y="491"/>
                  <a:pt x="20" y="478"/>
                </a:cubicBezTo>
                <a:cubicBezTo>
                  <a:pt x="19" y="464"/>
                  <a:pt x="18" y="450"/>
                  <a:pt x="18" y="437"/>
                </a:cubicBezTo>
                <a:cubicBezTo>
                  <a:pt x="18" y="423"/>
                  <a:pt x="19" y="409"/>
                  <a:pt x="20" y="396"/>
                </a:cubicBezTo>
                <a:cubicBezTo>
                  <a:pt x="21" y="382"/>
                  <a:pt x="23" y="368"/>
                  <a:pt x="26" y="355"/>
                </a:cubicBezTo>
                <a:cubicBezTo>
                  <a:pt x="29" y="342"/>
                  <a:pt x="32" y="328"/>
                  <a:pt x="36" y="315"/>
                </a:cubicBezTo>
                <a:cubicBezTo>
                  <a:pt x="40" y="302"/>
                  <a:pt x="45" y="289"/>
                  <a:pt x="50" y="276"/>
                </a:cubicBezTo>
                <a:cubicBezTo>
                  <a:pt x="55" y="264"/>
                  <a:pt x="61" y="251"/>
                  <a:pt x="67" y="239"/>
                </a:cubicBezTo>
                <a:cubicBezTo>
                  <a:pt x="74" y="227"/>
                  <a:pt x="81" y="215"/>
                  <a:pt x="89" y="204"/>
                </a:cubicBezTo>
                <a:cubicBezTo>
                  <a:pt x="96" y="193"/>
                  <a:pt x="104" y="182"/>
                  <a:pt x="113" y="171"/>
                </a:cubicBezTo>
                <a:cubicBezTo>
                  <a:pt x="122" y="160"/>
                  <a:pt x="131" y="150"/>
                  <a:pt x="141" y="141"/>
                </a:cubicBezTo>
                <a:cubicBezTo>
                  <a:pt x="150" y="131"/>
                  <a:pt x="160" y="122"/>
                  <a:pt x="171" y="113"/>
                </a:cubicBezTo>
                <a:cubicBezTo>
                  <a:pt x="182" y="104"/>
                  <a:pt x="193" y="96"/>
                  <a:pt x="204" y="89"/>
                </a:cubicBezTo>
                <a:cubicBezTo>
                  <a:pt x="215" y="81"/>
                  <a:pt x="227" y="74"/>
                  <a:pt x="239" y="67"/>
                </a:cubicBezTo>
                <a:cubicBezTo>
                  <a:pt x="251" y="61"/>
                  <a:pt x="264" y="55"/>
                  <a:pt x="276" y="50"/>
                </a:cubicBezTo>
                <a:cubicBezTo>
                  <a:pt x="289" y="45"/>
                  <a:pt x="302" y="40"/>
                  <a:pt x="315" y="36"/>
                </a:cubicBezTo>
                <a:cubicBezTo>
                  <a:pt x="328" y="32"/>
                  <a:pt x="342" y="29"/>
                  <a:pt x="355" y="26"/>
                </a:cubicBezTo>
                <a:cubicBezTo>
                  <a:pt x="368" y="23"/>
                  <a:pt x="382" y="21"/>
                  <a:pt x="396" y="20"/>
                </a:cubicBezTo>
                <a:cubicBezTo>
                  <a:pt x="409" y="19"/>
                  <a:pt x="423" y="18"/>
                  <a:pt x="437" y="18"/>
                </a:cubicBezTo>
                <a:cubicBezTo>
                  <a:pt x="450" y="18"/>
                  <a:pt x="464" y="19"/>
                  <a:pt x="478" y="20"/>
                </a:cubicBezTo>
                <a:cubicBezTo>
                  <a:pt x="491" y="21"/>
                  <a:pt x="505" y="23"/>
                  <a:pt x="518" y="26"/>
                </a:cubicBezTo>
                <a:cubicBezTo>
                  <a:pt x="532" y="29"/>
                  <a:pt x="545" y="32"/>
                  <a:pt x="558" y="36"/>
                </a:cubicBezTo>
                <a:cubicBezTo>
                  <a:pt x="571" y="40"/>
                  <a:pt x="584" y="45"/>
                  <a:pt x="597" y="50"/>
                </a:cubicBezTo>
                <a:cubicBezTo>
                  <a:pt x="609" y="55"/>
                  <a:pt x="622" y="61"/>
                  <a:pt x="634" y="67"/>
                </a:cubicBezTo>
                <a:cubicBezTo>
                  <a:pt x="646" y="74"/>
                  <a:pt x="658" y="81"/>
                  <a:pt x="669" y="89"/>
                </a:cubicBezTo>
                <a:cubicBezTo>
                  <a:pt x="681" y="96"/>
                  <a:pt x="692" y="104"/>
                  <a:pt x="702" y="113"/>
                </a:cubicBezTo>
                <a:cubicBezTo>
                  <a:pt x="713" y="122"/>
                  <a:pt x="723" y="131"/>
                  <a:pt x="733" y="141"/>
                </a:cubicBezTo>
                <a:cubicBezTo>
                  <a:pt x="742" y="150"/>
                  <a:pt x="752" y="160"/>
                  <a:pt x="760" y="171"/>
                </a:cubicBezTo>
                <a:cubicBezTo>
                  <a:pt x="769" y="182"/>
                  <a:pt x="777" y="193"/>
                  <a:pt x="785" y="204"/>
                </a:cubicBezTo>
                <a:cubicBezTo>
                  <a:pt x="792" y="215"/>
                  <a:pt x="799" y="227"/>
                  <a:pt x="806" y="239"/>
                </a:cubicBezTo>
                <a:cubicBezTo>
                  <a:pt x="812" y="251"/>
                  <a:pt x="818" y="264"/>
                  <a:pt x="823" y="276"/>
                </a:cubicBezTo>
                <a:cubicBezTo>
                  <a:pt x="829" y="289"/>
                  <a:pt x="833" y="302"/>
                  <a:pt x="837" y="315"/>
                </a:cubicBezTo>
                <a:cubicBezTo>
                  <a:pt x="841" y="328"/>
                  <a:pt x="845" y="342"/>
                  <a:pt x="847" y="355"/>
                </a:cubicBezTo>
                <a:cubicBezTo>
                  <a:pt x="850" y="368"/>
                  <a:pt x="852" y="382"/>
                  <a:pt x="853" y="396"/>
                </a:cubicBezTo>
                <a:cubicBezTo>
                  <a:pt x="855" y="409"/>
                  <a:pt x="855" y="423"/>
                  <a:pt x="855" y="437"/>
                </a:cubicBezTo>
                <a:moveTo>
                  <a:pt x="718" y="437"/>
                </a:moveTo>
                <a:cubicBezTo>
                  <a:pt x="718" y="455"/>
                  <a:pt x="717" y="474"/>
                  <a:pt x="713" y="492"/>
                </a:cubicBezTo>
                <a:cubicBezTo>
                  <a:pt x="709" y="510"/>
                  <a:pt x="704" y="528"/>
                  <a:pt x="697" y="545"/>
                </a:cubicBezTo>
                <a:cubicBezTo>
                  <a:pt x="690" y="562"/>
                  <a:pt x="681" y="578"/>
                  <a:pt x="671" y="593"/>
                </a:cubicBezTo>
                <a:cubicBezTo>
                  <a:pt x="661" y="609"/>
                  <a:pt x="649" y="623"/>
                  <a:pt x="636" y="636"/>
                </a:cubicBezTo>
                <a:cubicBezTo>
                  <a:pt x="623" y="649"/>
                  <a:pt x="609" y="661"/>
                  <a:pt x="593" y="671"/>
                </a:cubicBezTo>
                <a:cubicBezTo>
                  <a:pt x="578" y="681"/>
                  <a:pt x="562" y="690"/>
                  <a:pt x="545" y="697"/>
                </a:cubicBezTo>
                <a:cubicBezTo>
                  <a:pt x="527" y="704"/>
                  <a:pt x="510" y="709"/>
                  <a:pt x="492" y="713"/>
                </a:cubicBezTo>
                <a:cubicBezTo>
                  <a:pt x="474" y="717"/>
                  <a:pt x="455" y="718"/>
                  <a:pt x="437" y="718"/>
                </a:cubicBezTo>
                <a:cubicBezTo>
                  <a:pt x="418" y="718"/>
                  <a:pt x="400" y="717"/>
                  <a:pt x="382" y="713"/>
                </a:cubicBezTo>
                <a:cubicBezTo>
                  <a:pt x="364" y="709"/>
                  <a:pt x="346" y="704"/>
                  <a:pt x="329" y="697"/>
                </a:cubicBezTo>
                <a:cubicBezTo>
                  <a:pt x="312" y="690"/>
                  <a:pt x="296" y="681"/>
                  <a:pt x="280" y="671"/>
                </a:cubicBezTo>
                <a:cubicBezTo>
                  <a:pt x="265" y="661"/>
                  <a:pt x="251" y="649"/>
                  <a:pt x="238" y="636"/>
                </a:cubicBezTo>
                <a:cubicBezTo>
                  <a:pt x="225" y="623"/>
                  <a:pt x="213" y="609"/>
                  <a:pt x="203" y="593"/>
                </a:cubicBezTo>
                <a:cubicBezTo>
                  <a:pt x="192" y="578"/>
                  <a:pt x="184" y="562"/>
                  <a:pt x="177" y="545"/>
                </a:cubicBezTo>
                <a:cubicBezTo>
                  <a:pt x="170" y="528"/>
                  <a:pt x="164" y="510"/>
                  <a:pt x="161" y="492"/>
                </a:cubicBezTo>
                <a:cubicBezTo>
                  <a:pt x="157" y="474"/>
                  <a:pt x="155" y="455"/>
                  <a:pt x="155" y="437"/>
                </a:cubicBezTo>
                <a:cubicBezTo>
                  <a:pt x="155" y="418"/>
                  <a:pt x="157" y="400"/>
                  <a:pt x="161" y="382"/>
                </a:cubicBezTo>
                <a:cubicBezTo>
                  <a:pt x="164" y="364"/>
                  <a:pt x="170" y="346"/>
                  <a:pt x="177" y="329"/>
                </a:cubicBezTo>
                <a:cubicBezTo>
                  <a:pt x="184" y="312"/>
                  <a:pt x="192" y="296"/>
                  <a:pt x="203" y="280"/>
                </a:cubicBezTo>
                <a:cubicBezTo>
                  <a:pt x="213" y="265"/>
                  <a:pt x="225" y="251"/>
                  <a:pt x="238" y="238"/>
                </a:cubicBezTo>
                <a:cubicBezTo>
                  <a:pt x="251" y="225"/>
                  <a:pt x="265" y="213"/>
                  <a:pt x="280" y="203"/>
                </a:cubicBezTo>
                <a:cubicBezTo>
                  <a:pt x="296" y="192"/>
                  <a:pt x="312" y="184"/>
                  <a:pt x="329" y="177"/>
                </a:cubicBezTo>
                <a:cubicBezTo>
                  <a:pt x="346" y="170"/>
                  <a:pt x="364" y="164"/>
                  <a:pt x="382" y="161"/>
                </a:cubicBezTo>
                <a:cubicBezTo>
                  <a:pt x="400" y="157"/>
                  <a:pt x="418" y="155"/>
                  <a:pt x="437" y="155"/>
                </a:cubicBezTo>
                <a:cubicBezTo>
                  <a:pt x="455" y="155"/>
                  <a:pt x="474" y="157"/>
                  <a:pt x="492" y="161"/>
                </a:cubicBezTo>
                <a:cubicBezTo>
                  <a:pt x="510" y="164"/>
                  <a:pt x="527" y="170"/>
                  <a:pt x="545" y="177"/>
                </a:cubicBezTo>
                <a:cubicBezTo>
                  <a:pt x="562" y="184"/>
                  <a:pt x="578" y="192"/>
                  <a:pt x="593" y="203"/>
                </a:cubicBezTo>
                <a:cubicBezTo>
                  <a:pt x="609" y="213"/>
                  <a:pt x="623" y="225"/>
                  <a:pt x="636" y="238"/>
                </a:cubicBezTo>
                <a:cubicBezTo>
                  <a:pt x="649" y="251"/>
                  <a:pt x="661" y="265"/>
                  <a:pt x="671" y="280"/>
                </a:cubicBezTo>
                <a:cubicBezTo>
                  <a:pt x="681" y="296"/>
                  <a:pt x="690" y="312"/>
                  <a:pt x="697" y="329"/>
                </a:cubicBezTo>
                <a:cubicBezTo>
                  <a:pt x="704" y="346"/>
                  <a:pt x="709" y="364"/>
                  <a:pt x="713" y="382"/>
                </a:cubicBezTo>
                <a:cubicBezTo>
                  <a:pt x="717" y="400"/>
                  <a:pt x="718" y="418"/>
                  <a:pt x="718" y="437"/>
                </a:cubicBezTo>
              </a:path>
            </a:pathLst>
          </a:custGeom>
          <a:noFill/>
          <a:ln w="23535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88" name="path 288"/>
          <p:cNvSpPr/>
          <p:nvPr/>
        </p:nvSpPr>
        <p:spPr>
          <a:xfrm>
            <a:off x="607352" y="4871262"/>
            <a:ext cx="555160" cy="548030"/>
          </a:xfrm>
          <a:custGeom>
            <a:avLst/>
            <a:gdLst/>
            <a:ahLst/>
            <a:cxnLst/>
            <a:rect l="0" t="0" r="0" b="0"/>
            <a:pathLst>
              <a:path w="874" h="863">
                <a:moveTo>
                  <a:pt x="497" y="167"/>
                </a:moveTo>
                <a:cubicBezTo>
                  <a:pt x="479" y="181"/>
                  <a:pt x="463" y="194"/>
                  <a:pt x="452" y="205"/>
                </a:cubicBezTo>
                <a:cubicBezTo>
                  <a:pt x="438" y="220"/>
                  <a:pt x="432" y="230"/>
                  <a:pt x="424" y="245"/>
                </a:cubicBezTo>
                <a:cubicBezTo>
                  <a:pt x="418" y="261"/>
                  <a:pt x="415" y="275"/>
                  <a:pt x="413" y="294"/>
                </a:cubicBezTo>
                <a:cubicBezTo>
                  <a:pt x="413" y="303"/>
                  <a:pt x="416" y="324"/>
                  <a:pt x="420" y="339"/>
                </a:cubicBezTo>
                <a:cubicBezTo>
                  <a:pt x="426" y="355"/>
                  <a:pt x="432" y="369"/>
                  <a:pt x="441" y="382"/>
                </a:cubicBezTo>
                <a:lnTo>
                  <a:pt x="455" y="403"/>
                </a:lnTo>
                <a:moveTo>
                  <a:pt x="688" y="400"/>
                </a:moveTo>
                <a:cubicBezTo>
                  <a:pt x="672" y="418"/>
                  <a:pt x="659" y="432"/>
                  <a:pt x="650" y="439"/>
                </a:cubicBezTo>
                <a:cubicBezTo>
                  <a:pt x="636" y="448"/>
                  <a:pt x="622" y="454"/>
                  <a:pt x="608" y="459"/>
                </a:cubicBezTo>
                <a:cubicBezTo>
                  <a:pt x="595" y="462"/>
                  <a:pt x="576" y="463"/>
                  <a:pt x="563" y="462"/>
                </a:cubicBezTo>
                <a:cubicBezTo>
                  <a:pt x="545" y="459"/>
                  <a:pt x="531" y="455"/>
                  <a:pt x="518" y="449"/>
                </a:cubicBezTo>
                <a:cubicBezTo>
                  <a:pt x="504" y="441"/>
                  <a:pt x="491" y="432"/>
                  <a:pt x="455" y="403"/>
                </a:cubicBezTo>
                <a:moveTo>
                  <a:pt x="692" y="18"/>
                </a:moveTo>
                <a:lnTo>
                  <a:pt x="497" y="167"/>
                </a:lnTo>
                <a:moveTo>
                  <a:pt x="18" y="844"/>
                </a:moveTo>
                <a:lnTo>
                  <a:pt x="455" y="403"/>
                </a:lnTo>
                <a:moveTo>
                  <a:pt x="855" y="196"/>
                </a:moveTo>
                <a:lnTo>
                  <a:pt x="688" y="400"/>
                </a:lnTo>
                <a:moveTo>
                  <a:pt x="550" y="263"/>
                </a:moveTo>
                <a:lnTo>
                  <a:pt x="749" y="73"/>
                </a:lnTo>
                <a:moveTo>
                  <a:pt x="612" y="332"/>
                </a:moveTo>
                <a:lnTo>
                  <a:pt x="807" y="133"/>
                </a:lnTo>
              </a:path>
            </a:pathLst>
          </a:custGeom>
          <a:noFill/>
          <a:ln w="23545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0" name="path 290"/>
          <p:cNvSpPr/>
          <p:nvPr/>
        </p:nvSpPr>
        <p:spPr>
          <a:xfrm>
            <a:off x="658337" y="4026814"/>
            <a:ext cx="99568" cy="118706"/>
          </a:xfrm>
          <a:custGeom>
            <a:avLst/>
            <a:gdLst/>
            <a:ahLst/>
            <a:cxnLst/>
            <a:rect l="0" t="0" r="0" b="0"/>
            <a:pathLst>
              <a:path w="156" h="186">
                <a:moveTo>
                  <a:pt x="18" y="18"/>
                </a:moveTo>
                <a:cubicBezTo>
                  <a:pt x="37" y="39"/>
                  <a:pt x="70" y="75"/>
                  <a:pt x="122" y="129"/>
                </a:cubicBezTo>
                <a:cubicBezTo>
                  <a:pt x="128" y="137"/>
                  <a:pt x="133" y="147"/>
                  <a:pt x="136" y="158"/>
                </a:cubicBezTo>
                <a:lnTo>
                  <a:pt x="138" y="168"/>
                </a:lnTo>
              </a:path>
            </a:pathLst>
          </a:custGeom>
          <a:noFill/>
          <a:ln w="23571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2" name="path 292"/>
          <p:cNvSpPr/>
          <p:nvPr/>
        </p:nvSpPr>
        <p:spPr>
          <a:xfrm>
            <a:off x="607339" y="3793337"/>
            <a:ext cx="94979" cy="205930"/>
          </a:xfrm>
          <a:custGeom>
            <a:avLst/>
            <a:gdLst/>
            <a:ahLst/>
            <a:cxnLst/>
            <a:rect l="0" t="0" r="0" b="0"/>
            <a:pathLst>
              <a:path w="149" h="324">
                <a:moveTo>
                  <a:pt x="74" y="18"/>
                </a:moveTo>
                <a:cubicBezTo>
                  <a:pt x="80" y="28"/>
                  <a:pt x="83" y="36"/>
                  <a:pt x="94" y="108"/>
                </a:cubicBezTo>
                <a:cubicBezTo>
                  <a:pt x="101" y="143"/>
                  <a:pt x="108" y="176"/>
                  <a:pt x="115" y="198"/>
                </a:cubicBezTo>
                <a:cubicBezTo>
                  <a:pt x="119" y="208"/>
                  <a:pt x="124" y="220"/>
                  <a:pt x="131" y="233"/>
                </a:cubicBezTo>
                <a:moveTo>
                  <a:pt x="22" y="23"/>
                </a:moveTo>
                <a:cubicBezTo>
                  <a:pt x="19" y="31"/>
                  <a:pt x="18" y="51"/>
                  <a:pt x="18" y="67"/>
                </a:cubicBezTo>
                <a:lnTo>
                  <a:pt x="19" y="91"/>
                </a:lnTo>
                <a:moveTo>
                  <a:pt x="24" y="155"/>
                </a:moveTo>
                <a:cubicBezTo>
                  <a:pt x="28" y="195"/>
                  <a:pt x="33" y="225"/>
                  <a:pt x="43" y="273"/>
                </a:cubicBezTo>
                <a:lnTo>
                  <a:pt x="53" y="305"/>
                </a:lnTo>
              </a:path>
            </a:pathLst>
          </a:custGeom>
          <a:noFill/>
          <a:ln w="23571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4" name="path 294"/>
          <p:cNvSpPr/>
          <p:nvPr/>
        </p:nvSpPr>
        <p:spPr>
          <a:xfrm>
            <a:off x="1012657" y="3800500"/>
            <a:ext cx="149868" cy="399719"/>
          </a:xfrm>
          <a:custGeom>
            <a:avLst/>
            <a:gdLst/>
            <a:ahLst/>
            <a:cxnLst/>
            <a:rect l="0" t="0" r="0" b="0"/>
            <a:pathLst>
              <a:path w="236" h="629">
                <a:moveTo>
                  <a:pt x="216" y="18"/>
                </a:moveTo>
                <a:cubicBezTo>
                  <a:pt x="218" y="42"/>
                  <a:pt x="217" y="66"/>
                  <a:pt x="214" y="122"/>
                </a:cubicBezTo>
                <a:cubicBezTo>
                  <a:pt x="209" y="178"/>
                  <a:pt x="206" y="202"/>
                  <a:pt x="201" y="226"/>
                </a:cubicBezTo>
                <a:cubicBezTo>
                  <a:pt x="193" y="263"/>
                  <a:pt x="184" y="291"/>
                  <a:pt x="177" y="311"/>
                </a:cubicBezTo>
                <a:cubicBezTo>
                  <a:pt x="168" y="331"/>
                  <a:pt x="158" y="347"/>
                  <a:pt x="150" y="359"/>
                </a:cubicBezTo>
                <a:cubicBezTo>
                  <a:pt x="130" y="383"/>
                  <a:pt x="113" y="403"/>
                  <a:pt x="36" y="483"/>
                </a:cubicBezTo>
                <a:cubicBezTo>
                  <a:pt x="30" y="491"/>
                  <a:pt x="25" y="499"/>
                  <a:pt x="21" y="511"/>
                </a:cubicBezTo>
                <a:cubicBezTo>
                  <a:pt x="19" y="519"/>
                  <a:pt x="18" y="527"/>
                  <a:pt x="18" y="610"/>
                </a:cubicBezTo>
              </a:path>
            </a:pathLst>
          </a:custGeom>
          <a:noFill/>
          <a:ln w="23571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6" name="path 296"/>
          <p:cNvSpPr/>
          <p:nvPr/>
        </p:nvSpPr>
        <p:spPr>
          <a:xfrm>
            <a:off x="944033" y="3906888"/>
            <a:ext cx="108041" cy="108572"/>
          </a:xfrm>
          <a:custGeom>
            <a:avLst/>
            <a:gdLst/>
            <a:ahLst/>
            <a:cxnLst/>
            <a:rect l="0" t="0" r="0" b="0"/>
            <a:pathLst>
              <a:path w="170" h="170">
                <a:moveTo>
                  <a:pt x="151" y="18"/>
                </a:moveTo>
                <a:lnTo>
                  <a:pt x="18" y="152"/>
                </a:lnTo>
              </a:path>
            </a:pathLst>
          </a:custGeom>
          <a:noFill/>
          <a:ln w="23571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298" name="path 298"/>
          <p:cNvSpPr/>
          <p:nvPr/>
        </p:nvSpPr>
        <p:spPr>
          <a:xfrm>
            <a:off x="678747" y="3930002"/>
            <a:ext cx="85279" cy="101727"/>
          </a:xfrm>
          <a:custGeom>
            <a:avLst/>
            <a:gdLst/>
            <a:ahLst/>
            <a:cxnLst/>
            <a:rect l="0" t="0" r="0" b="0"/>
            <a:pathLst>
              <a:path w="134" h="160">
                <a:moveTo>
                  <a:pt x="18" y="18"/>
                </a:moveTo>
                <a:lnTo>
                  <a:pt x="115" y="141"/>
                </a:lnTo>
              </a:path>
            </a:pathLst>
          </a:custGeom>
          <a:noFill/>
          <a:ln w="23571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00" name="path 300"/>
          <p:cNvSpPr/>
          <p:nvPr/>
        </p:nvSpPr>
        <p:spPr>
          <a:xfrm>
            <a:off x="608049" y="3785180"/>
            <a:ext cx="553765" cy="415141"/>
          </a:xfrm>
          <a:custGeom>
            <a:avLst/>
            <a:gdLst/>
            <a:ahLst/>
            <a:cxnLst/>
            <a:rect l="0" t="0" r="0" b="0"/>
            <a:pathLst>
              <a:path w="872" h="653">
                <a:moveTo>
                  <a:pt x="140" y="212"/>
                </a:moveTo>
                <a:cubicBezTo>
                  <a:pt x="146" y="207"/>
                  <a:pt x="154" y="203"/>
                  <a:pt x="163" y="201"/>
                </a:cubicBezTo>
                <a:cubicBezTo>
                  <a:pt x="170" y="201"/>
                  <a:pt x="179" y="203"/>
                  <a:pt x="185" y="205"/>
                </a:cubicBezTo>
                <a:cubicBezTo>
                  <a:pt x="189" y="208"/>
                  <a:pt x="194" y="211"/>
                  <a:pt x="199" y="216"/>
                </a:cubicBezTo>
                <a:moveTo>
                  <a:pt x="327" y="346"/>
                </a:moveTo>
                <a:lnTo>
                  <a:pt x="346" y="367"/>
                </a:lnTo>
                <a:moveTo>
                  <a:pt x="73" y="31"/>
                </a:moveTo>
                <a:lnTo>
                  <a:pt x="71" y="29"/>
                </a:lnTo>
                <a:moveTo>
                  <a:pt x="71" y="29"/>
                </a:moveTo>
                <a:lnTo>
                  <a:pt x="69" y="27"/>
                </a:lnTo>
                <a:moveTo>
                  <a:pt x="69" y="27"/>
                </a:moveTo>
                <a:cubicBezTo>
                  <a:pt x="67" y="25"/>
                  <a:pt x="65" y="24"/>
                  <a:pt x="63" y="22"/>
                </a:cubicBezTo>
                <a:moveTo>
                  <a:pt x="63" y="22"/>
                </a:moveTo>
                <a:lnTo>
                  <a:pt x="60" y="21"/>
                </a:lnTo>
                <a:moveTo>
                  <a:pt x="60" y="21"/>
                </a:moveTo>
                <a:lnTo>
                  <a:pt x="57" y="20"/>
                </a:lnTo>
                <a:moveTo>
                  <a:pt x="57" y="20"/>
                </a:moveTo>
                <a:lnTo>
                  <a:pt x="54" y="19"/>
                </a:lnTo>
                <a:moveTo>
                  <a:pt x="54" y="19"/>
                </a:moveTo>
                <a:cubicBezTo>
                  <a:pt x="52" y="19"/>
                  <a:pt x="51" y="18"/>
                  <a:pt x="49" y="18"/>
                </a:cubicBezTo>
                <a:moveTo>
                  <a:pt x="49" y="18"/>
                </a:moveTo>
                <a:cubicBezTo>
                  <a:pt x="45" y="18"/>
                  <a:pt x="41" y="18"/>
                  <a:pt x="36" y="20"/>
                </a:cubicBezTo>
                <a:moveTo>
                  <a:pt x="36" y="20"/>
                </a:moveTo>
                <a:cubicBezTo>
                  <a:pt x="35" y="21"/>
                  <a:pt x="34" y="21"/>
                  <a:pt x="32" y="22"/>
                </a:cubicBezTo>
                <a:moveTo>
                  <a:pt x="32" y="22"/>
                </a:moveTo>
                <a:cubicBezTo>
                  <a:pt x="31" y="23"/>
                  <a:pt x="30" y="24"/>
                  <a:pt x="28" y="25"/>
                </a:cubicBezTo>
                <a:moveTo>
                  <a:pt x="28" y="25"/>
                </a:moveTo>
                <a:cubicBezTo>
                  <a:pt x="27" y="26"/>
                  <a:pt x="26" y="27"/>
                  <a:pt x="25" y="28"/>
                </a:cubicBezTo>
                <a:moveTo>
                  <a:pt x="25" y="28"/>
                </a:moveTo>
                <a:lnTo>
                  <a:pt x="23" y="30"/>
                </a:lnTo>
                <a:moveTo>
                  <a:pt x="23" y="30"/>
                </a:moveTo>
                <a:lnTo>
                  <a:pt x="22" y="33"/>
                </a:lnTo>
                <a:moveTo>
                  <a:pt x="22" y="33"/>
                </a:moveTo>
                <a:lnTo>
                  <a:pt x="20" y="36"/>
                </a:lnTo>
                <a:moveTo>
                  <a:pt x="383" y="635"/>
                </a:moveTo>
                <a:lnTo>
                  <a:pt x="217" y="635"/>
                </a:lnTo>
                <a:moveTo>
                  <a:pt x="140" y="212"/>
                </a:moveTo>
                <a:lnTo>
                  <a:pt x="120" y="226"/>
                </a:lnTo>
                <a:moveTo>
                  <a:pt x="853" y="42"/>
                </a:moveTo>
                <a:lnTo>
                  <a:pt x="852" y="38"/>
                </a:lnTo>
                <a:moveTo>
                  <a:pt x="852" y="38"/>
                </a:moveTo>
                <a:lnTo>
                  <a:pt x="850" y="34"/>
                </a:lnTo>
                <a:moveTo>
                  <a:pt x="850" y="34"/>
                </a:moveTo>
                <a:lnTo>
                  <a:pt x="848" y="30"/>
                </a:lnTo>
                <a:moveTo>
                  <a:pt x="848" y="30"/>
                </a:moveTo>
                <a:lnTo>
                  <a:pt x="845" y="27"/>
                </a:lnTo>
                <a:moveTo>
                  <a:pt x="845" y="27"/>
                </a:moveTo>
                <a:lnTo>
                  <a:pt x="841" y="24"/>
                </a:lnTo>
                <a:moveTo>
                  <a:pt x="841" y="24"/>
                </a:moveTo>
                <a:lnTo>
                  <a:pt x="837" y="21"/>
                </a:lnTo>
                <a:moveTo>
                  <a:pt x="837" y="21"/>
                </a:moveTo>
                <a:lnTo>
                  <a:pt x="833" y="20"/>
                </a:lnTo>
                <a:moveTo>
                  <a:pt x="833" y="20"/>
                </a:moveTo>
                <a:lnTo>
                  <a:pt x="829" y="19"/>
                </a:lnTo>
                <a:moveTo>
                  <a:pt x="829" y="19"/>
                </a:moveTo>
                <a:lnTo>
                  <a:pt x="825" y="18"/>
                </a:lnTo>
                <a:moveTo>
                  <a:pt x="825" y="18"/>
                </a:moveTo>
                <a:lnTo>
                  <a:pt x="822" y="18"/>
                </a:lnTo>
                <a:moveTo>
                  <a:pt x="822" y="18"/>
                </a:moveTo>
                <a:cubicBezTo>
                  <a:pt x="817" y="19"/>
                  <a:pt x="812" y="20"/>
                  <a:pt x="807" y="23"/>
                </a:cubicBezTo>
                <a:moveTo>
                  <a:pt x="807" y="23"/>
                </a:moveTo>
                <a:lnTo>
                  <a:pt x="805" y="25"/>
                </a:lnTo>
                <a:moveTo>
                  <a:pt x="805" y="25"/>
                </a:moveTo>
                <a:lnTo>
                  <a:pt x="802" y="28"/>
                </a:lnTo>
                <a:moveTo>
                  <a:pt x="802" y="28"/>
                </a:moveTo>
                <a:cubicBezTo>
                  <a:pt x="800" y="30"/>
                  <a:pt x="799" y="32"/>
                  <a:pt x="797" y="34"/>
                </a:cubicBezTo>
                <a:moveTo>
                  <a:pt x="797" y="34"/>
                </a:moveTo>
                <a:cubicBezTo>
                  <a:pt x="796" y="35"/>
                  <a:pt x="795" y="37"/>
                  <a:pt x="794" y="39"/>
                </a:cubicBezTo>
                <a:moveTo>
                  <a:pt x="794" y="39"/>
                </a:moveTo>
                <a:lnTo>
                  <a:pt x="751" y="231"/>
                </a:lnTo>
                <a:moveTo>
                  <a:pt x="655" y="635"/>
                </a:moveTo>
                <a:lnTo>
                  <a:pt x="489" y="635"/>
                </a:lnTo>
                <a:moveTo>
                  <a:pt x="680" y="210"/>
                </a:moveTo>
                <a:lnTo>
                  <a:pt x="684" y="207"/>
                </a:lnTo>
                <a:moveTo>
                  <a:pt x="684" y="207"/>
                </a:moveTo>
                <a:lnTo>
                  <a:pt x="688" y="205"/>
                </a:lnTo>
                <a:moveTo>
                  <a:pt x="688" y="205"/>
                </a:moveTo>
                <a:lnTo>
                  <a:pt x="692" y="203"/>
                </a:lnTo>
                <a:moveTo>
                  <a:pt x="692" y="203"/>
                </a:moveTo>
                <a:lnTo>
                  <a:pt x="696" y="202"/>
                </a:lnTo>
                <a:moveTo>
                  <a:pt x="696" y="202"/>
                </a:moveTo>
                <a:lnTo>
                  <a:pt x="700" y="201"/>
                </a:lnTo>
                <a:moveTo>
                  <a:pt x="700" y="201"/>
                </a:moveTo>
                <a:lnTo>
                  <a:pt x="704" y="201"/>
                </a:lnTo>
                <a:moveTo>
                  <a:pt x="704" y="201"/>
                </a:moveTo>
                <a:lnTo>
                  <a:pt x="708" y="201"/>
                </a:lnTo>
                <a:moveTo>
                  <a:pt x="708" y="201"/>
                </a:moveTo>
                <a:lnTo>
                  <a:pt x="711" y="202"/>
                </a:lnTo>
                <a:moveTo>
                  <a:pt x="711" y="202"/>
                </a:moveTo>
                <a:lnTo>
                  <a:pt x="715" y="202"/>
                </a:lnTo>
                <a:moveTo>
                  <a:pt x="715" y="202"/>
                </a:moveTo>
                <a:lnTo>
                  <a:pt x="720" y="204"/>
                </a:lnTo>
                <a:moveTo>
                  <a:pt x="720" y="204"/>
                </a:moveTo>
                <a:lnTo>
                  <a:pt x="724" y="206"/>
                </a:lnTo>
                <a:moveTo>
                  <a:pt x="724" y="206"/>
                </a:moveTo>
                <a:lnTo>
                  <a:pt x="751" y="231"/>
                </a:lnTo>
                <a:moveTo>
                  <a:pt x="18" y="104"/>
                </a:moveTo>
                <a:lnTo>
                  <a:pt x="23" y="168"/>
                </a:lnTo>
                <a:moveTo>
                  <a:pt x="346" y="367"/>
                </a:moveTo>
                <a:cubicBezTo>
                  <a:pt x="360" y="384"/>
                  <a:pt x="370" y="403"/>
                  <a:pt x="376" y="423"/>
                </a:cubicBezTo>
                <a:cubicBezTo>
                  <a:pt x="382" y="444"/>
                  <a:pt x="384" y="465"/>
                  <a:pt x="382" y="487"/>
                </a:cubicBezTo>
                <a:moveTo>
                  <a:pt x="383" y="487"/>
                </a:moveTo>
                <a:lnTo>
                  <a:pt x="383" y="635"/>
                </a:lnTo>
                <a:moveTo>
                  <a:pt x="489" y="503"/>
                </a:moveTo>
                <a:lnTo>
                  <a:pt x="489" y="635"/>
                </a:lnTo>
                <a:moveTo>
                  <a:pt x="217" y="548"/>
                </a:moveTo>
                <a:lnTo>
                  <a:pt x="217" y="635"/>
                </a:lnTo>
              </a:path>
            </a:pathLst>
          </a:custGeom>
          <a:noFill/>
          <a:ln w="23571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02" name="path 302"/>
          <p:cNvSpPr/>
          <p:nvPr/>
        </p:nvSpPr>
        <p:spPr>
          <a:xfrm>
            <a:off x="723033" y="3910824"/>
            <a:ext cx="244570" cy="205702"/>
          </a:xfrm>
          <a:custGeom>
            <a:avLst/>
            <a:gdLst/>
            <a:ahLst/>
            <a:cxnLst/>
            <a:rect l="0" t="0" r="0" b="0"/>
            <a:pathLst>
              <a:path w="385" h="323">
                <a:moveTo>
                  <a:pt x="18" y="18"/>
                </a:moveTo>
                <a:lnTo>
                  <a:pt x="146" y="148"/>
                </a:lnTo>
                <a:moveTo>
                  <a:pt x="366" y="146"/>
                </a:moveTo>
                <a:cubicBezTo>
                  <a:pt x="310" y="199"/>
                  <a:pt x="306" y="251"/>
                  <a:pt x="308" y="305"/>
                </a:cubicBezTo>
              </a:path>
            </a:pathLst>
          </a:custGeom>
          <a:noFill/>
          <a:ln w="23571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04" name="path 304"/>
          <p:cNvSpPr/>
          <p:nvPr/>
        </p:nvSpPr>
        <p:spPr>
          <a:xfrm>
            <a:off x="1006307" y="3920692"/>
            <a:ext cx="91005" cy="110655"/>
          </a:xfrm>
          <a:custGeom>
            <a:avLst/>
            <a:gdLst/>
            <a:ahLst/>
            <a:cxnLst/>
            <a:rect l="0" t="0" r="0" b="0"/>
            <a:pathLst>
              <a:path w="143" h="174">
                <a:moveTo>
                  <a:pt x="18" y="155"/>
                </a:moveTo>
                <a:lnTo>
                  <a:pt x="124" y="18"/>
                </a:lnTo>
              </a:path>
            </a:pathLst>
          </a:custGeom>
          <a:noFill/>
          <a:ln w="23571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06" name="path 306"/>
          <p:cNvSpPr/>
          <p:nvPr/>
        </p:nvSpPr>
        <p:spPr>
          <a:xfrm>
            <a:off x="629658" y="3975645"/>
            <a:ext cx="52210" cy="74765"/>
          </a:xfrm>
          <a:custGeom>
            <a:avLst/>
            <a:gdLst/>
            <a:ahLst/>
            <a:cxnLst/>
            <a:rect l="0" t="0" r="0" b="0"/>
            <a:pathLst>
              <a:path w="82" h="117">
                <a:moveTo>
                  <a:pt x="18" y="18"/>
                </a:moveTo>
                <a:cubicBezTo>
                  <a:pt x="27" y="48"/>
                  <a:pt x="42" y="75"/>
                  <a:pt x="63" y="99"/>
                </a:cubicBezTo>
              </a:path>
            </a:pathLst>
          </a:custGeom>
          <a:noFill/>
          <a:ln w="23571" cap="rnd">
            <a:solidFill>
              <a:srgbClr val="006747"/>
            </a:solidFill>
            <a:prstDash val="solid"/>
            <a:round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picture 3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310" name="rect 310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12" name="picture 3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09600" y="2393442"/>
            <a:ext cx="5848350" cy="3324225"/>
          </a:xfrm>
          <a:prstGeom prst="rect">
            <a:avLst/>
          </a:prstGeom>
        </p:spPr>
      </p:pic>
      <p:graphicFrame>
        <p:nvGraphicFramePr>
          <p:cNvPr id="314" name="table 314"/>
          <p:cNvGraphicFramePr>
            <a:graphicFrameLocks noGrp="1"/>
          </p:cNvGraphicFramePr>
          <p:nvPr/>
        </p:nvGraphicFramePr>
        <p:xfrm>
          <a:off x="7505700" y="3622167"/>
          <a:ext cx="3324225" cy="1809750"/>
        </p:xfrm>
        <a:graphic>
          <a:graphicData uri="http://schemas.openxmlformats.org/drawingml/2006/table">
            <a:tbl>
              <a:tblPr/>
              <a:tblGrid>
                <a:gridCol w="3324225"/>
              </a:tblGrid>
              <a:tr h="17875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1770" algn="l" rtl="0" eaLnBrk="0">
                        <a:lnSpc>
                          <a:spcPct val="85000"/>
                        </a:lnSpc>
                      </a:pPr>
                      <a:r>
                        <a:rPr sz="2000" kern="0" spc="16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ë </a:t>
                      </a:r>
                      <a:r>
                        <a:rPr sz="1800" b="1" kern="0" spc="1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Flexible Time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78435" algn="l" rtl="0" eaLnBrk="0">
                        <a:lnSpc>
                          <a:spcPct val="76000"/>
                        </a:lnSpc>
                        <a:spcBef>
                          <a:spcPts val="460"/>
                        </a:spcBef>
                      </a:pPr>
                      <a:r>
                        <a:rPr sz="15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Approximate</a:t>
                      </a:r>
                      <a:r>
                        <a:rPr sz="15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timing, relationship-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6055" algn="l" rtl="0" eaLnBrk="0">
                        <a:lnSpc>
                          <a:spcPts val="2095"/>
                        </a:lnSpc>
                      </a:pPr>
                      <a:r>
                        <a:rPr sz="1500" kern="0" spc="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first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4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5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7485" algn="l" rtl="0" eaLnBrk="0">
                        <a:lnSpc>
                          <a:spcPct val="77000"/>
                        </a:lnSpc>
                        <a:spcBef>
                          <a:spcPts val="5"/>
                        </a:spcBef>
                      </a:pPr>
                      <a:r>
                        <a:rPr sz="1500" i="1" kern="0" spc="-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e.g.</a:t>
                      </a:r>
                      <a:r>
                        <a:rPr sz="1500" i="1" kern="0" spc="27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i="1" kern="0" spc="-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Latin</a:t>
                      </a:r>
                      <a:r>
                        <a:rPr sz="1500" i="1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i="1" kern="0" spc="-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America,</a:t>
                      </a:r>
                      <a:r>
                        <a:rPr sz="1500" i="1" kern="0" spc="3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i="1" kern="0" spc="-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Middle</a:t>
                      </a:r>
                      <a:r>
                        <a:rPr sz="1500" i="1" kern="0" spc="19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i="1" kern="0" spc="-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</a:t>
                      </a:r>
                      <a:r>
                        <a:rPr sz="1500" i="1" kern="0" spc="-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ast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16" name="table 316"/>
          <p:cNvGraphicFramePr>
            <a:graphicFrameLocks noGrp="1"/>
          </p:cNvGraphicFramePr>
          <p:nvPr/>
        </p:nvGraphicFramePr>
        <p:xfrm>
          <a:off x="7505700" y="1955291"/>
          <a:ext cx="3324225" cy="1524000"/>
        </p:xfrm>
        <a:graphic>
          <a:graphicData uri="http://schemas.openxmlformats.org/drawingml/2006/table">
            <a:tbl>
              <a:tblPr/>
              <a:tblGrid>
                <a:gridCol w="3056890"/>
                <a:gridCol w="267335"/>
              </a:tblGrid>
              <a:tr h="15240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0185" algn="l" rtl="0" eaLnBrk="0">
                        <a:lnSpc>
                          <a:spcPct val="90000"/>
                        </a:lnSpc>
                      </a:pPr>
                      <a:r>
                        <a:rPr sz="2000" kern="0" spc="13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ó</a:t>
                      </a:r>
                      <a:r>
                        <a:rPr sz="2000" kern="0" spc="2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800" b="1" kern="0" spc="1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Punctuality-Firs</a:t>
                      </a:r>
                      <a:r>
                        <a:rPr sz="1800" b="1" kern="0" spc="1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</a:t>
                      </a:r>
                      <a:endParaRPr sz="1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6850" indent="-11430" algn="l" rtl="0" eaLnBrk="0">
                        <a:lnSpc>
                          <a:spcPct val="178000"/>
                        </a:lnSpc>
                        <a:spcBef>
                          <a:spcPts val="60"/>
                        </a:spcBef>
                      </a:pPr>
                      <a:r>
                        <a:rPr sz="15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Strict sched</a:t>
                      </a:r>
                      <a:r>
                        <a:rPr sz="15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ules, exact timing</a:t>
                      </a:r>
                      <a:r>
                        <a:rPr sz="1500" kern="0" spc="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 </a:t>
                      </a:r>
                      <a:r>
                        <a:rPr sz="1500" i="1" kern="0" spc="-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e.g.</a:t>
                      </a:r>
                      <a:r>
                        <a:rPr sz="1500" i="1" kern="0" spc="2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i="1" kern="0" spc="-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Germany,</a:t>
                      </a:r>
                      <a:r>
                        <a:rPr sz="1500" i="1" kern="0" spc="2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i="1" kern="0" spc="-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Japan,</a:t>
                      </a:r>
                      <a:r>
                        <a:rPr sz="1500" i="1" kern="0" spc="3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500" i="1" kern="0" spc="-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Korea</a:t>
                      </a:r>
                      <a:endParaRPr sz="1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22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18" name="textbox 318"/>
          <p:cNvSpPr/>
          <p:nvPr/>
        </p:nvSpPr>
        <p:spPr>
          <a:xfrm>
            <a:off x="610249" y="1035553"/>
            <a:ext cx="4768215" cy="51244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4200" b="1" kern="0" spc="25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Time Orienta</a:t>
            </a:r>
            <a:r>
              <a:rPr sz="4200" b="1" kern="0" spc="24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tion</a:t>
            </a:r>
            <a:endParaRPr sz="4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20" name="textbox 320"/>
          <p:cNvSpPr/>
          <p:nvPr/>
        </p:nvSpPr>
        <p:spPr>
          <a:xfrm>
            <a:off x="7500200" y="5655607"/>
            <a:ext cx="3329305" cy="4972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1500" b="1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Communicate wait times</a:t>
            </a:r>
            <a:r>
              <a:rPr sz="1500" b="1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clearly </a:t>
            </a:r>
            <a:r>
              <a:rPr sz="15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45"/>
              </a:lnSpc>
            </a:pPr>
            <a:r>
              <a:rPr sz="15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all guests.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22" name="path 322"/>
          <p:cNvSpPr/>
          <p:nvPr/>
        </p:nvSpPr>
        <p:spPr>
          <a:xfrm>
            <a:off x="7513929" y="1955291"/>
            <a:ext cx="119036" cy="85851"/>
          </a:xfrm>
          <a:custGeom>
            <a:avLst/>
            <a:gdLst/>
            <a:ahLst/>
            <a:cxnLst/>
            <a:rect l="0" t="0" r="0" b="0"/>
            <a:pathLst>
              <a:path w="187" h="135">
                <a:moveTo>
                  <a:pt x="15" y="120"/>
                </a:moveTo>
                <a:cubicBezTo>
                  <a:pt x="19" y="109"/>
                  <a:pt x="24" y="100"/>
                  <a:pt x="30" y="90"/>
                </a:cubicBezTo>
                <a:cubicBezTo>
                  <a:pt x="36" y="81"/>
                  <a:pt x="44" y="72"/>
                  <a:pt x="51" y="64"/>
                </a:cubicBezTo>
                <a:cubicBezTo>
                  <a:pt x="59" y="57"/>
                  <a:pt x="68" y="49"/>
                  <a:pt x="77" y="43"/>
                </a:cubicBezTo>
                <a:cubicBezTo>
                  <a:pt x="87" y="37"/>
                  <a:pt x="96" y="32"/>
                  <a:pt x="107" y="27"/>
                </a:cubicBezTo>
                <a:cubicBezTo>
                  <a:pt x="117" y="23"/>
                  <a:pt x="128" y="20"/>
                  <a:pt x="139" y="18"/>
                </a:cubicBezTo>
                <a:cubicBezTo>
                  <a:pt x="150" y="16"/>
                  <a:pt x="161" y="15"/>
                  <a:pt x="172" y="15"/>
                </a:cubicBezTo>
              </a:path>
            </a:pathLst>
          </a:custGeom>
          <a:noFill/>
          <a:ln w="19050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24" name="path 324"/>
          <p:cNvSpPr/>
          <p:nvPr/>
        </p:nvSpPr>
        <p:spPr>
          <a:xfrm>
            <a:off x="7513929" y="3622167"/>
            <a:ext cx="119036" cy="85851"/>
          </a:xfrm>
          <a:custGeom>
            <a:avLst/>
            <a:gdLst/>
            <a:ahLst/>
            <a:cxnLst/>
            <a:rect l="0" t="0" r="0" b="0"/>
            <a:pathLst>
              <a:path w="187" h="135">
                <a:moveTo>
                  <a:pt x="15" y="120"/>
                </a:moveTo>
                <a:cubicBezTo>
                  <a:pt x="19" y="109"/>
                  <a:pt x="24" y="100"/>
                  <a:pt x="30" y="90"/>
                </a:cubicBezTo>
                <a:cubicBezTo>
                  <a:pt x="36" y="81"/>
                  <a:pt x="44" y="72"/>
                  <a:pt x="51" y="64"/>
                </a:cubicBezTo>
                <a:cubicBezTo>
                  <a:pt x="59" y="57"/>
                  <a:pt x="68" y="49"/>
                  <a:pt x="77" y="43"/>
                </a:cubicBezTo>
                <a:cubicBezTo>
                  <a:pt x="87" y="37"/>
                  <a:pt x="96" y="32"/>
                  <a:pt x="107" y="27"/>
                </a:cubicBezTo>
                <a:cubicBezTo>
                  <a:pt x="117" y="23"/>
                  <a:pt x="128" y="20"/>
                  <a:pt x="139" y="18"/>
                </a:cubicBezTo>
                <a:cubicBezTo>
                  <a:pt x="150" y="16"/>
                  <a:pt x="161" y="15"/>
                  <a:pt x="172" y="15"/>
                </a:cubicBezTo>
              </a:path>
            </a:pathLst>
          </a:custGeom>
          <a:noFill/>
          <a:ln w="19050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26" name="path 326"/>
          <p:cNvSpPr/>
          <p:nvPr/>
        </p:nvSpPr>
        <p:spPr>
          <a:xfrm>
            <a:off x="10792637" y="3393439"/>
            <a:ext cx="29045" cy="37756"/>
          </a:xfrm>
          <a:custGeom>
            <a:avLst/>
            <a:gdLst/>
            <a:ahLst/>
            <a:cxnLst/>
            <a:rect l="0" t="0" r="0" b="0"/>
            <a:pathLst>
              <a:path w="45" h="59">
                <a:moveTo>
                  <a:pt x="30" y="15"/>
                </a:moveTo>
                <a:cubicBezTo>
                  <a:pt x="26" y="25"/>
                  <a:pt x="21" y="35"/>
                  <a:pt x="15" y="44"/>
                </a:cubicBezTo>
              </a:path>
            </a:pathLst>
          </a:custGeom>
          <a:noFill/>
          <a:ln w="19050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8" name="picture 3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330" name="rect 330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32" name="picture 3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402717"/>
            <a:ext cx="4286250" cy="6429373"/>
          </a:xfrm>
          <a:prstGeom prst="rect">
            <a:avLst/>
          </a:prstGeom>
        </p:spPr>
      </p:pic>
      <p:sp>
        <p:nvSpPr>
          <p:cNvPr id="334" name="textbox 334"/>
          <p:cNvSpPr/>
          <p:nvPr/>
        </p:nvSpPr>
        <p:spPr>
          <a:xfrm>
            <a:off x="615660" y="2107852"/>
            <a:ext cx="5857240" cy="30638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" algn="l" rtl="0" eaLnBrk="0">
              <a:lnSpc>
                <a:spcPct val="93000"/>
              </a:lnSpc>
            </a:pPr>
            <a:r>
              <a:rPr sz="3400" b="1" kern="0" spc="2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Multicultural</a:t>
            </a:r>
            <a:r>
              <a:rPr sz="3400" b="1" kern="0" spc="22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Workplace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7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" algn="l" rtl="0" eaLnBrk="0">
              <a:lnSpc>
                <a:spcPct val="75000"/>
              </a:lnSpc>
              <a:spcBef>
                <a:spcPts val="515"/>
              </a:spcBef>
            </a:pPr>
            <a:r>
              <a:rPr sz="17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Many hospitality teams include staff from </a:t>
            </a:r>
            <a:r>
              <a:rPr sz="1700" b="1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many differe</a:t>
            </a:r>
            <a:r>
              <a:rPr sz="1700" b="1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535"/>
              </a:lnSpc>
            </a:pPr>
            <a:r>
              <a:rPr sz="1700" b="1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countries.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5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88645" indent="-252095" algn="l" rtl="0" eaLnBrk="0">
              <a:lnSpc>
                <a:spcPct val="98000"/>
              </a:lnSpc>
              <a:spcBef>
                <a:spcPts val="510"/>
              </a:spcBef>
              <a:tabLst>
                <a:tab pos="590550" algn="l"/>
              </a:tabLst>
            </a:pPr>
            <a:r>
              <a:rPr sz="17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b="1" kern="0" spc="9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Cultural differenc</a:t>
            </a:r>
            <a:r>
              <a:rPr sz="1700" b="1" kern="0" spc="8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 affect teamwork &amp;</a:t>
            </a:r>
            <a:r>
              <a:rPr sz="17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  </a:t>
            </a:r>
            <a:r>
              <a:rPr sz="1700" b="1" kern="0" spc="9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coordination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88645" indent="-252095" algn="l" rtl="0" eaLnBrk="0">
              <a:lnSpc>
                <a:spcPct val="93000"/>
              </a:lnSpc>
              <a:spcBef>
                <a:spcPts val="0"/>
              </a:spcBef>
              <a:tabLst>
                <a:tab pos="586740" algn="l"/>
              </a:tabLst>
            </a:pPr>
            <a:r>
              <a:rPr sz="17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b="1" kern="0" spc="8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Managers must build inclusive, re</a:t>
            </a:r>
            <a:r>
              <a:rPr sz="1700" b="1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spectful</a:t>
            </a:r>
            <a:r>
              <a:rPr sz="17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</a:t>
            </a:r>
            <a:r>
              <a:rPr sz="1700" b="1" kern="0" spc="10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environments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36" name="picture 3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85800" y="4679432"/>
            <a:ext cx="266441" cy="229073"/>
          </a:xfrm>
          <a:prstGeom prst="rect">
            <a:avLst/>
          </a:prstGeom>
        </p:spPr>
      </p:pic>
      <p:pic>
        <p:nvPicPr>
          <p:cNvPr id="338" name="picture 3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85800" y="3765032"/>
            <a:ext cx="266441" cy="22907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rect 340"/>
          <p:cNvSpPr/>
          <p:nvPr/>
        </p:nvSpPr>
        <p:spPr>
          <a:xfrm>
            <a:off x="0" y="76200"/>
            <a:ext cx="11430000" cy="7067551"/>
          </a:xfrm>
          <a:prstGeom prst="rect">
            <a:avLst/>
          </a:prstGeom>
          <a:solidFill>
            <a:srgbClr val="DDF3E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42" name="picture 34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314325" y="866774"/>
            <a:ext cx="10801350" cy="6038847"/>
          </a:xfrm>
          <a:prstGeom prst="rect">
            <a:avLst/>
          </a:prstGeom>
        </p:spPr>
      </p:pic>
      <p:sp>
        <p:nvSpPr>
          <p:cNvPr id="344" name="textbox 344"/>
          <p:cNvSpPr/>
          <p:nvPr/>
        </p:nvSpPr>
        <p:spPr>
          <a:xfrm>
            <a:off x="298637" y="355720"/>
            <a:ext cx="4639945" cy="4667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955" algn="l" rtl="0" eaLnBrk="0">
              <a:lnSpc>
                <a:spcPct val="76000"/>
              </a:lnSpc>
            </a:pPr>
            <a:r>
              <a:rPr sz="1700" b="1" kern="0" spc="10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Barriers to Intercultural Communication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5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2000"/>
              </a:lnSpc>
              <a:spcBef>
                <a:spcPts val="5"/>
              </a:spcBef>
            </a:pPr>
            <a:r>
              <a:rPr sz="8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These barriers cause </a:t>
            </a:r>
            <a:r>
              <a:rPr sz="800" b="1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misunderstandings, conflict,</a:t>
            </a:r>
            <a:r>
              <a:rPr sz="800" b="1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and discomfort.</a:t>
            </a: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" name="picture 34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348" name="rect 348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50" name="picture 3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9125" y="1869566"/>
            <a:ext cx="6153150" cy="3486150"/>
          </a:xfrm>
          <a:prstGeom prst="rect">
            <a:avLst/>
          </a:prstGeom>
        </p:spPr>
      </p:pic>
      <p:sp>
        <p:nvSpPr>
          <p:cNvPr id="352" name="textbox 352"/>
          <p:cNvSpPr/>
          <p:nvPr/>
        </p:nvSpPr>
        <p:spPr>
          <a:xfrm>
            <a:off x="7514919" y="1168939"/>
            <a:ext cx="2933065" cy="20364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3495" algn="l" rtl="0" eaLnBrk="0">
              <a:lnSpc>
                <a:spcPct val="85000"/>
              </a:lnSpc>
            </a:pPr>
            <a:r>
              <a:rPr sz="3300" b="1" kern="0" spc="6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Language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3495" algn="l" rtl="0" eaLnBrk="0">
              <a:lnSpc>
                <a:spcPct val="83000"/>
              </a:lnSpc>
              <a:spcBef>
                <a:spcPts val="35"/>
              </a:spcBef>
            </a:pPr>
            <a:r>
              <a:rPr sz="3300" b="1" kern="0" spc="16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Barriers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130" algn="l" rtl="0" eaLnBrk="0">
              <a:lnSpc>
                <a:spcPct val="76000"/>
              </a:lnSpc>
              <a:spcBef>
                <a:spcPts val="480"/>
              </a:spcBef>
            </a:pPr>
            <a:r>
              <a:rPr sz="16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Pronunciation, voc</a:t>
            </a:r>
            <a:r>
              <a:rPr sz="1600" kern="0" spc="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abulary, and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ts val="2615"/>
              </a:lnSpc>
            </a:pPr>
            <a:r>
              <a:rPr sz="16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fluency differ</a:t>
            </a:r>
            <a:r>
              <a:rPr sz="16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ences cause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8000"/>
              </a:lnSpc>
              <a:spcBef>
                <a:spcPts val="5"/>
              </a:spcBef>
            </a:pPr>
            <a:r>
              <a:rPr sz="1600" b="1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gaps</a:t>
            </a:r>
            <a:r>
              <a:rPr sz="1600" b="1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354" name="table 354"/>
          <p:cNvGraphicFramePr>
            <a:graphicFrameLocks noGrp="1"/>
          </p:cNvGraphicFramePr>
          <p:nvPr/>
        </p:nvGraphicFramePr>
        <p:xfrm>
          <a:off x="7515225" y="5136641"/>
          <a:ext cx="3305175" cy="1009650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3305175"/>
              </a:tblGrid>
              <a:tr h="9969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0660" algn="l" rtl="0" eaLnBrk="0">
                        <a:lnSpc>
                          <a:spcPct val="87000"/>
                        </a:lnSpc>
                        <a:spcBef>
                          <a:spcPts val="5"/>
                        </a:spcBef>
                      </a:pPr>
                      <a:r>
                        <a:rPr sz="2100" kern="0" spc="25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« </a:t>
                      </a:r>
                      <a:r>
                        <a:rPr sz="1900" b="1" kern="0" spc="2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Confirm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1770" algn="l" rtl="0" eaLnBrk="0">
                        <a:lnSpc>
                          <a:spcPct val="95000"/>
                        </a:lnSpc>
                        <a:spcBef>
                          <a:spcPts val="560"/>
                        </a:spcBef>
                      </a:pPr>
                      <a:r>
                        <a:rPr sz="1900" b="1" kern="0" spc="1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Understandi</a:t>
                      </a:r>
                      <a:r>
                        <a:rPr sz="1900" b="1" kern="0" spc="1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ng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56" name="table 356"/>
          <p:cNvGraphicFramePr>
            <a:graphicFrameLocks noGrp="1"/>
          </p:cNvGraphicFramePr>
          <p:nvPr/>
        </p:nvGraphicFramePr>
        <p:xfrm>
          <a:off x="7515225" y="3441192"/>
          <a:ext cx="3305175" cy="685800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3305175"/>
              </a:tblGrid>
              <a:tr h="6731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4470" algn="l" rtl="0" eaLnBrk="0">
                        <a:lnSpc>
                          <a:spcPct val="84000"/>
                        </a:lnSpc>
                        <a:spcBef>
                          <a:spcPts val="0"/>
                        </a:spcBef>
                      </a:pPr>
                      <a:r>
                        <a:rPr sz="2300" kern="0" spc="12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 </a:t>
                      </a:r>
                      <a:r>
                        <a:rPr sz="1900" b="1" kern="0" spc="1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Speak Slow</a:t>
                      </a:r>
                      <a:r>
                        <a:rPr sz="1900" b="1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ly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58" name="table 358"/>
          <p:cNvGraphicFramePr>
            <a:graphicFrameLocks noGrp="1"/>
          </p:cNvGraphicFramePr>
          <p:nvPr/>
        </p:nvGraphicFramePr>
        <p:xfrm>
          <a:off x="7515225" y="4288916"/>
          <a:ext cx="3305175" cy="685800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3305175"/>
              </a:tblGrid>
              <a:tr h="6731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1930" algn="l" rtl="0" eaLnBrk="0">
                        <a:lnSpc>
                          <a:spcPct val="85000"/>
                        </a:lnSpc>
                      </a:pPr>
                      <a:r>
                        <a:rPr sz="2300" kern="0" spc="173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'</a:t>
                      </a:r>
                      <a:r>
                        <a:rPr sz="2300" kern="0" spc="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900" b="1" kern="0" spc="9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Use Simple Wor</a:t>
                      </a:r>
                      <a:r>
                        <a:rPr sz="1900" b="1" kern="0" spc="8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ds</a:t>
                      </a:r>
                      <a:endParaRPr sz="1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0" name="picture 3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362" name="rect 362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364" name="textbox 364"/>
          <p:cNvSpPr/>
          <p:nvPr/>
        </p:nvSpPr>
        <p:spPr>
          <a:xfrm>
            <a:off x="495300" y="2898267"/>
            <a:ext cx="5133975" cy="1371600"/>
          </a:xfrm>
          <a:prstGeom prst="rect">
            <a:avLst/>
          </a:prstGeom>
          <a:solidFill>
            <a:srgbClr val="006747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9865" algn="l" rtl="0" eaLnBrk="0">
              <a:lnSpc>
                <a:spcPct val="84000"/>
              </a:lnSpc>
            </a:pPr>
            <a:r>
              <a:rPr sz="2000" kern="0" spc="1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 </a:t>
            </a:r>
            <a:r>
              <a:rPr sz="1700" b="1" kern="0" spc="12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Stereotyping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0" algn="l" rtl="0" eaLnBrk="0">
              <a:lnSpc>
                <a:spcPct val="79000"/>
              </a:lnSpc>
              <a:spcBef>
                <a:spcPts val="390"/>
              </a:spcBef>
            </a:pPr>
            <a:r>
              <a:rPr sz="1300" kern="0" spc="6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Assuming all guests from one country behave the same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0" algn="l" rtl="0" eaLnBrk="0">
              <a:lnSpc>
                <a:spcPts val="2235"/>
              </a:lnSpc>
            </a:pPr>
            <a:r>
              <a:rPr sz="1300" kern="0" spc="7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way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66" name="textbox 366"/>
          <p:cNvSpPr/>
          <p:nvPr/>
        </p:nvSpPr>
        <p:spPr>
          <a:xfrm>
            <a:off x="5930054" y="3080172"/>
            <a:ext cx="4690745" cy="9912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305" algn="l" rtl="0" eaLnBrk="0">
              <a:lnSpc>
                <a:spcPct val="86000"/>
              </a:lnSpc>
            </a:pPr>
            <a:r>
              <a:rPr sz="2000" kern="0" spc="151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'</a:t>
            </a:r>
            <a:r>
              <a:rPr sz="2000" kern="0" spc="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9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Individualized Servic</a:t>
            </a:r>
            <a:r>
              <a:rPr sz="1700" b="1" kern="0" spc="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810"/>
              </a:lnSpc>
              <a:spcBef>
                <a:spcPts val="400"/>
              </a:spcBef>
            </a:pPr>
            <a:r>
              <a:rPr sz="1300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Treat </a:t>
            </a:r>
            <a:r>
              <a:rPr sz="1300" b="1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 guest as a unique individual </a:t>
            </a:r>
            <a:r>
              <a:rPr sz="1300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4 with fairne</a:t>
            </a:r>
            <a:r>
              <a:rPr sz="13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ss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" algn="l" rtl="0" eaLnBrk="0">
              <a:lnSpc>
                <a:spcPts val="2125"/>
              </a:lnSpc>
            </a:pPr>
            <a:r>
              <a:rPr sz="1300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open-mindedn</a:t>
            </a:r>
            <a:r>
              <a:rPr sz="1300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ess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68" name="textbox 368"/>
          <p:cNvSpPr/>
          <p:nvPr/>
        </p:nvSpPr>
        <p:spPr>
          <a:xfrm>
            <a:off x="630502" y="2163451"/>
            <a:ext cx="4636770" cy="5054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3000"/>
              </a:lnSpc>
            </a:pPr>
            <a:r>
              <a:rPr sz="3400" b="1" kern="0" spc="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Stereotype</a:t>
            </a:r>
            <a:r>
              <a:rPr sz="3400" b="1" kern="0" spc="7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 &amp; Biases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70" name="textbox 370"/>
          <p:cNvSpPr/>
          <p:nvPr/>
        </p:nvSpPr>
        <p:spPr>
          <a:xfrm>
            <a:off x="889573" y="4729328"/>
            <a:ext cx="6054725" cy="1841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0000"/>
              </a:lnSpc>
            </a:pPr>
            <a:r>
              <a:rPr sz="13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 guest deserves respect regardless of nationality, religion, o</a:t>
            </a:r>
            <a:r>
              <a:rPr sz="13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 ethnicity.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72" name="picture 37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9125" y="4469892"/>
            <a:ext cx="19050" cy="6858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4" name="picture 3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376" name="rect 376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78" name="picture 3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402717"/>
            <a:ext cx="4286250" cy="6429373"/>
          </a:xfrm>
          <a:prstGeom prst="rect">
            <a:avLst/>
          </a:prstGeom>
        </p:spPr>
      </p:pic>
      <p:sp>
        <p:nvSpPr>
          <p:cNvPr id="380" name="textbox 380"/>
          <p:cNvSpPr/>
          <p:nvPr/>
        </p:nvSpPr>
        <p:spPr>
          <a:xfrm>
            <a:off x="4896374" y="1164877"/>
            <a:ext cx="5744210" cy="19011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" algn="l" rtl="0" eaLnBrk="0">
              <a:lnSpc>
                <a:spcPct val="75000"/>
              </a:lnSpc>
            </a:pPr>
            <a:r>
              <a:rPr sz="3400" b="1" kern="0" spc="1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Nonverbal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2860" algn="l" rtl="0" eaLnBrk="0">
              <a:lnSpc>
                <a:spcPct val="93000"/>
              </a:lnSpc>
              <a:spcBef>
                <a:spcPts val="1280"/>
              </a:spcBef>
            </a:pPr>
            <a:r>
              <a:rPr sz="3400" b="1" kern="0" spc="19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Misunderstandings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7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  <a:spcBef>
                <a:spcPts val="510"/>
              </a:spcBef>
            </a:pPr>
            <a:r>
              <a:rPr sz="17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</a:t>
            </a:r>
            <a:r>
              <a:rPr sz="1700" b="1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same gesture </a:t>
            </a:r>
            <a:r>
              <a:rPr sz="17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can m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ean completely different things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" algn="l" rtl="0" eaLnBrk="0">
              <a:lnSpc>
                <a:spcPts val="2515"/>
              </a:lnSpc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across cult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ures.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382" name="table 382"/>
          <p:cNvGraphicFramePr>
            <a:graphicFrameLocks noGrp="1"/>
          </p:cNvGraphicFramePr>
          <p:nvPr/>
        </p:nvGraphicFramePr>
        <p:xfrm>
          <a:off x="4886325" y="4660392"/>
          <a:ext cx="5924550" cy="1485900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14859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84480" algn="l" rtl="0" eaLnBrk="0">
                        <a:lnSpc>
                          <a:spcPct val="89000"/>
                        </a:lnSpc>
                        <a:spcBef>
                          <a:spcPts val="5"/>
                        </a:spcBef>
                      </a:pPr>
                      <a:r>
                        <a:rPr sz="1700" b="1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Stay Awar</a:t>
                      </a:r>
                      <a:r>
                        <a:rPr sz="1700" b="1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93370" algn="l" rtl="0" eaLnBrk="0">
                        <a:lnSpc>
                          <a:spcPct val="75000"/>
                        </a:lnSpc>
                        <a:spcBef>
                          <a:spcPts val="1430"/>
                        </a:spcBef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Noticing differences reduces confusion and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improves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82575" algn="l" rtl="0" eaLnBrk="0">
                        <a:lnSpc>
                          <a:spcPts val="2515"/>
                        </a:lnSpc>
                      </a:pP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service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30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762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84" name="table 384"/>
          <p:cNvGraphicFramePr>
            <a:graphicFrameLocks noGrp="1"/>
          </p:cNvGraphicFramePr>
          <p:nvPr/>
        </p:nvGraphicFramePr>
        <p:xfrm>
          <a:off x="4886325" y="3355467"/>
          <a:ext cx="5924550" cy="1133475"/>
        </p:xfrm>
        <a:graphic>
          <a:graphicData uri="http://schemas.openxmlformats.org/drawingml/2006/table">
            <a:tbl>
              <a:tblPr/>
              <a:tblGrid>
                <a:gridCol w="5924550"/>
              </a:tblGrid>
              <a:tr h="10572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9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83210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1700" b="1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Don't Assume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93370" algn="l" rtl="0" eaLnBrk="0">
                        <a:lnSpc>
                          <a:spcPct val="77000"/>
                        </a:lnSpc>
                        <a:spcBef>
                          <a:spcPts val="5"/>
                        </a:spcBef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Not all guests interpret body language the same way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7620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30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6" name="picture 38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388" name="rect 388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390" name="picture 3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0" y="402717"/>
            <a:ext cx="4286250" cy="6429373"/>
          </a:xfrm>
          <a:prstGeom prst="rect">
            <a:avLst/>
          </a:prstGeom>
        </p:spPr>
      </p:pic>
      <p:sp>
        <p:nvSpPr>
          <p:cNvPr id="392" name="textbox 392"/>
          <p:cNvSpPr/>
          <p:nvPr/>
        </p:nvSpPr>
        <p:spPr>
          <a:xfrm>
            <a:off x="4905375" y="2983992"/>
            <a:ext cx="5905500" cy="1171575"/>
          </a:xfrm>
          <a:prstGeom prst="rect">
            <a:avLst/>
          </a:prstGeom>
          <a:solidFill>
            <a:srgbClr val="FFB3B4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29895" algn="l" rtl="0" eaLnBrk="0">
              <a:lnSpc>
                <a:spcPct val="76000"/>
              </a:lnSpc>
              <a:spcBef>
                <a:spcPts val="5"/>
              </a:spcBef>
              <a:tabLst>
                <a:tab pos="652145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Believing your own culture is </a:t>
            </a:r>
            <a:r>
              <a:rPr sz="1700" b="1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superior to others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49605" algn="l" rtl="0" eaLnBrk="0">
              <a:lnSpc>
                <a:spcPts val="2755"/>
              </a:lnSpc>
            </a:pPr>
            <a:r>
              <a:rPr sz="17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leads to 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disrespectful service.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94" name="picture 39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114036" y="3250692"/>
            <a:ext cx="221449" cy="221462"/>
          </a:xfrm>
          <a:prstGeom prst="rect">
            <a:avLst/>
          </a:prstGeom>
        </p:spPr>
      </p:pic>
      <p:sp>
        <p:nvSpPr>
          <p:cNvPr id="396" name="textbox 396"/>
          <p:cNvSpPr/>
          <p:nvPr/>
        </p:nvSpPr>
        <p:spPr>
          <a:xfrm>
            <a:off x="4905896" y="4428214"/>
            <a:ext cx="5470525" cy="5734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l" rtl="0" eaLnBrk="0">
              <a:lnSpc>
                <a:spcPct val="75000"/>
              </a:lnSpc>
            </a:pPr>
            <a:r>
              <a:rPr sz="17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 professionals must stay </a:t>
            </a:r>
            <a:r>
              <a:rPr sz="1700" b="1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open-minded 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775"/>
              </a:lnSpc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treat all cultures as equall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 valid.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98" name="textbox 398"/>
          <p:cNvSpPr/>
          <p:nvPr/>
        </p:nvSpPr>
        <p:spPr>
          <a:xfrm>
            <a:off x="4913651" y="2250727"/>
            <a:ext cx="3377565" cy="41656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</a:pPr>
            <a:r>
              <a:rPr sz="3400" b="1" kern="0" spc="20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Ethnocent</a:t>
            </a:r>
            <a:r>
              <a:rPr sz="3400" b="1" kern="0" spc="19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rism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0" name="picture 40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402" name="rect 402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404" name="picture 4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09600" y="1774316"/>
            <a:ext cx="6486525" cy="3676650"/>
          </a:xfrm>
          <a:prstGeom prst="rect">
            <a:avLst/>
          </a:prstGeom>
        </p:spPr>
      </p:pic>
      <p:sp>
        <p:nvSpPr>
          <p:cNvPr id="406" name="textbox 406"/>
          <p:cNvSpPr/>
          <p:nvPr/>
        </p:nvSpPr>
        <p:spPr>
          <a:xfrm>
            <a:off x="7524223" y="1197554"/>
            <a:ext cx="3316605" cy="49129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8575" algn="l" rtl="0" eaLnBrk="0">
              <a:lnSpc>
                <a:spcPct val="70000"/>
              </a:lnSpc>
            </a:pPr>
            <a:r>
              <a:rPr sz="3400" b="1" kern="0" spc="1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</a:t>
            </a:r>
            <a:r>
              <a:rPr sz="3400" b="1" kern="0" spc="17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l" rtl="0" eaLnBrk="0">
              <a:lnSpc>
                <a:spcPts val="5140"/>
              </a:lnSpc>
            </a:pPr>
            <a:r>
              <a:rPr sz="3400" b="1" kern="0" spc="14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 Anxiety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940" algn="l" rtl="0" eaLnBrk="0">
              <a:lnSpc>
                <a:spcPct val="74000"/>
              </a:lnSpc>
              <a:spcBef>
                <a:spcPts val="520"/>
              </a:spcBef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Interacting with un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familiar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145" algn="l" rtl="0" eaLnBrk="0">
              <a:lnSpc>
                <a:spcPts val="2440"/>
              </a:lnSpc>
            </a:pP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cultures can </a:t>
            </a: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feel </a:t>
            </a:r>
            <a:r>
              <a:rPr sz="1700" b="1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nerve-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  <a:spcBef>
                <a:spcPts val="1495"/>
              </a:spcBef>
            </a:pPr>
            <a:r>
              <a:rPr sz="1700" b="1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wracking.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7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9225" algn="l" rtl="0" eaLnBrk="0">
              <a:lnSpc>
                <a:spcPts val="1565"/>
              </a:lnSpc>
              <a:spcBef>
                <a:spcPts val="615"/>
              </a:spcBef>
            </a:pPr>
            <a:r>
              <a:rPr sz="3100" b="1" kern="0" spc="70" baseline="-900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</a:t>
            </a:r>
            <a:r>
              <a:rPr sz="2000" b="1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700" b="1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 cultural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79120" algn="l" rtl="0" eaLnBrk="0">
              <a:lnSpc>
                <a:spcPts val="2405"/>
              </a:lnSpc>
            </a:pPr>
            <a:r>
              <a:rPr sz="1700" b="1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knowledge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1605" algn="l" rtl="0" eaLnBrk="0">
              <a:lnSpc>
                <a:spcPct val="68000"/>
              </a:lnSpc>
              <a:spcBef>
                <a:spcPts val="605"/>
              </a:spcBef>
            </a:pPr>
            <a:r>
              <a:rPr sz="3100" b="1" kern="0" spc="50" baseline="-500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2</a:t>
            </a:r>
            <a:r>
              <a:rPr sz="2000" b="1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700" b="1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Practice real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78485" algn="l" rtl="0" eaLnBrk="0">
              <a:lnSpc>
                <a:spcPct val="97000"/>
              </a:lnSpc>
              <a:spcBef>
                <a:spcPts val="10"/>
              </a:spcBef>
            </a:pPr>
            <a:r>
              <a:rPr sz="1700" b="1" kern="0" spc="8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interactio</a:t>
            </a:r>
            <a:r>
              <a:rPr sz="1700" b="1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80390" indent="-440690" algn="l" rtl="0" eaLnBrk="0">
              <a:lnSpc>
                <a:spcPct val="89000"/>
              </a:lnSpc>
              <a:spcBef>
                <a:spcPts val="5"/>
              </a:spcBef>
            </a:pPr>
            <a:r>
              <a:rPr sz="3100" b="1" kern="0" spc="70" baseline="-700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3</a:t>
            </a:r>
            <a:r>
              <a:rPr sz="2000" b="1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</a:t>
            </a:r>
            <a:r>
              <a:rPr sz="1700" b="1" kern="0" spc="7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Confidenc</a:t>
            </a:r>
            <a:r>
              <a:rPr sz="1700" b="1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 grows</a:t>
            </a:r>
            <a:r>
              <a:rPr sz="1700" b="1" kern="0" spc="-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with</a:t>
            </a:r>
            <a:r>
              <a:rPr sz="1700" b="1" kern="0" spc="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700" b="1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experience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" name="picture 4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410" name="rect 410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412" name="picture 4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402717"/>
            <a:ext cx="4286250" cy="6429373"/>
          </a:xfrm>
          <a:prstGeom prst="rect">
            <a:avLst/>
          </a:prstGeom>
        </p:spPr>
      </p:pic>
      <p:sp>
        <p:nvSpPr>
          <p:cNvPr id="414" name="textbox 414"/>
          <p:cNvSpPr/>
          <p:nvPr/>
        </p:nvSpPr>
        <p:spPr>
          <a:xfrm>
            <a:off x="625539" y="1001050"/>
            <a:ext cx="5172075" cy="18649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3000"/>
              </a:lnSpc>
            </a:pPr>
            <a:r>
              <a:rPr sz="2900" b="1" kern="0" spc="16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Cultural Intellige</a:t>
            </a:r>
            <a:r>
              <a:rPr sz="2900" b="1" kern="0" spc="15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nce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3000"/>
              </a:lnSpc>
              <a:spcBef>
                <a:spcPts val="2200"/>
              </a:spcBef>
            </a:pPr>
            <a:r>
              <a:rPr sz="4000" b="1" kern="0" spc="20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Understand. Adapt.</a:t>
            </a:r>
            <a:endParaRPr sz="4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ct val="75000"/>
              </a:lnSpc>
              <a:spcBef>
                <a:spcPts val="990"/>
              </a:spcBef>
            </a:pPr>
            <a:r>
              <a:rPr sz="4000" b="1" kern="0" spc="17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Connect.</a:t>
            </a:r>
            <a:endParaRPr sz="4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416" name="table 416"/>
          <p:cNvGraphicFramePr>
            <a:graphicFrameLocks noGrp="1"/>
          </p:cNvGraphicFramePr>
          <p:nvPr/>
        </p:nvGraphicFramePr>
        <p:xfrm>
          <a:off x="619125" y="4755641"/>
          <a:ext cx="2886075" cy="1533525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2886075"/>
              </a:tblGrid>
              <a:tr h="15208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4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003300" algn="l" rtl="0" eaLnBrk="0">
                        <a:lnSpc>
                          <a:spcPct val="88000"/>
                        </a:lnSpc>
                      </a:pPr>
                      <a:r>
                        <a:rPr sz="1700" b="1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Respect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94005" algn="l" rtl="0" eaLnBrk="0">
                        <a:lnSpc>
                          <a:spcPct val="78000"/>
                        </a:lnSpc>
                      </a:pPr>
                      <a:r>
                        <a:rPr sz="14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Value every culture eq</a:t>
                      </a:r>
                      <a:r>
                        <a:rPr sz="14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ually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18" name="table 418"/>
          <p:cNvGraphicFramePr>
            <a:graphicFrameLocks noGrp="1"/>
          </p:cNvGraphicFramePr>
          <p:nvPr/>
        </p:nvGraphicFramePr>
        <p:xfrm>
          <a:off x="3638550" y="4755641"/>
          <a:ext cx="2886075" cy="1533525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332740"/>
                <a:gridCol w="2265680"/>
                <a:gridCol w="287655"/>
              </a:tblGrid>
              <a:tr h="15335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648335" algn="l" rtl="0" eaLnBrk="0">
                        <a:lnSpc>
                          <a:spcPct val="76000"/>
                        </a:lnSpc>
                      </a:pPr>
                      <a:r>
                        <a:rPr sz="1700" b="1" kern="0" spc="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Observe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2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4630" algn="l" rtl="0" eaLnBrk="0">
                        <a:lnSpc>
                          <a:spcPct val="79000"/>
                        </a:lnSpc>
                        <a:spcBef>
                          <a:spcPts val="5"/>
                        </a:spcBef>
                      </a:pPr>
                      <a:r>
                        <a:rPr sz="14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Read guest rea</a:t>
                      </a:r>
                      <a:r>
                        <a:rPr sz="14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ctions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20" name="table 420"/>
          <p:cNvGraphicFramePr>
            <a:graphicFrameLocks noGrp="1"/>
          </p:cNvGraphicFramePr>
          <p:nvPr/>
        </p:nvGraphicFramePr>
        <p:xfrm>
          <a:off x="619125" y="3088767"/>
          <a:ext cx="2886075" cy="1532890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245109"/>
                <a:gridCol w="2444750"/>
                <a:gridCol w="196215"/>
              </a:tblGrid>
              <a:tr h="153289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528320" algn="l" rtl="0" eaLnBrk="0">
                        <a:lnSpc>
                          <a:spcPct val="75000"/>
                        </a:lnSpc>
                        <a:spcBef>
                          <a:spcPts val="0"/>
                        </a:spcBef>
                      </a:pPr>
                      <a:r>
                        <a:rPr sz="1700" b="1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Understand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1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27000" algn="l" rtl="0" eaLnBrk="0">
                        <a:lnSpc>
                          <a:spcPct val="75000"/>
                        </a:lnSpc>
                        <a:spcBef>
                          <a:spcPts val="0"/>
                        </a:spcBef>
                      </a:pPr>
                      <a:r>
                        <a:rPr sz="14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Learn cultural differen</a:t>
                      </a:r>
                      <a:r>
                        <a:rPr sz="14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ces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22" name="table 422"/>
          <p:cNvGraphicFramePr>
            <a:graphicFrameLocks noGrp="1"/>
          </p:cNvGraphicFramePr>
          <p:nvPr/>
        </p:nvGraphicFramePr>
        <p:xfrm>
          <a:off x="3638550" y="3088767"/>
          <a:ext cx="2885440" cy="1532890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420369"/>
                <a:gridCol w="2082800"/>
                <a:gridCol w="382270"/>
              </a:tblGrid>
              <a:tr h="153289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683895" algn="l" rtl="0" eaLnBrk="0">
                        <a:lnSpc>
                          <a:spcPct val="95000"/>
                        </a:lnSpc>
                        <a:spcBef>
                          <a:spcPts val="5"/>
                        </a:spcBef>
                      </a:pPr>
                      <a:r>
                        <a:rPr sz="1700" b="1" kern="0" spc="9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Adapt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302895" algn="l" rtl="0" eaLnBrk="0">
                        <a:lnSpc>
                          <a:spcPct val="78000"/>
                        </a:lnSpc>
                        <a:spcBef>
                          <a:spcPts val="5"/>
                        </a:spcBef>
                      </a:pPr>
                      <a:r>
                        <a:rPr sz="1400" kern="0" spc="6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Adjust your style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pic>
        <p:nvPicPr>
          <p:cNvPr id="424" name="picture 4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1838325" y="3250692"/>
            <a:ext cx="447675" cy="447675"/>
          </a:xfrm>
          <a:prstGeom prst="rect">
            <a:avLst/>
          </a:prstGeom>
        </p:spPr>
      </p:pic>
      <p:pic>
        <p:nvPicPr>
          <p:cNvPr id="426" name="picture 42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4857750" y="3250692"/>
            <a:ext cx="447675" cy="447675"/>
          </a:xfrm>
          <a:prstGeom prst="rect">
            <a:avLst/>
          </a:prstGeom>
        </p:spPr>
      </p:pic>
      <p:pic>
        <p:nvPicPr>
          <p:cNvPr id="428" name="picture 4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1838325" y="4917567"/>
            <a:ext cx="447675" cy="447675"/>
          </a:xfrm>
          <a:prstGeom prst="rect">
            <a:avLst/>
          </a:prstGeom>
        </p:spPr>
      </p:pic>
      <p:pic>
        <p:nvPicPr>
          <p:cNvPr id="430" name="picture 4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4857750" y="4917567"/>
            <a:ext cx="447675" cy="447675"/>
          </a:xfrm>
          <a:prstGeom prst="rect">
            <a:avLst/>
          </a:prstGeom>
        </p:spPr>
      </p:pic>
      <p:sp>
        <p:nvSpPr>
          <p:cNvPr id="432" name="path 432"/>
          <p:cNvSpPr/>
          <p:nvPr/>
        </p:nvSpPr>
        <p:spPr>
          <a:xfrm>
            <a:off x="650820" y="4755641"/>
            <a:ext cx="86037" cy="41211"/>
          </a:xfrm>
          <a:custGeom>
            <a:avLst/>
            <a:gdLst/>
            <a:ahLst/>
            <a:cxnLst/>
            <a:rect l="0" t="0" r="0" b="0"/>
            <a:pathLst>
              <a:path w="135" h="64">
                <a:moveTo>
                  <a:pt x="7" y="57"/>
                </a:moveTo>
                <a:cubicBezTo>
                  <a:pt x="15" y="49"/>
                  <a:pt x="24" y="42"/>
                  <a:pt x="33" y="36"/>
                </a:cubicBezTo>
                <a:cubicBezTo>
                  <a:pt x="42" y="30"/>
                  <a:pt x="52" y="24"/>
                  <a:pt x="62" y="20"/>
                </a:cubicBezTo>
                <a:cubicBezTo>
                  <a:pt x="73" y="16"/>
                  <a:pt x="83" y="12"/>
                  <a:pt x="94" y="10"/>
                </a:cubicBezTo>
                <a:cubicBezTo>
                  <a:pt x="105" y="8"/>
                  <a:pt x="116" y="7"/>
                  <a:pt x="127" y="7"/>
                </a:cubicBezTo>
              </a:path>
            </a:pathLst>
          </a:custGeom>
          <a:noFill/>
          <a:ln w="9525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34" name="path 434"/>
          <p:cNvSpPr/>
          <p:nvPr/>
        </p:nvSpPr>
        <p:spPr>
          <a:xfrm>
            <a:off x="650820" y="3088767"/>
            <a:ext cx="86037" cy="41211"/>
          </a:xfrm>
          <a:custGeom>
            <a:avLst/>
            <a:gdLst/>
            <a:ahLst/>
            <a:cxnLst/>
            <a:rect l="0" t="0" r="0" b="0"/>
            <a:pathLst>
              <a:path w="135" h="64">
                <a:moveTo>
                  <a:pt x="7" y="57"/>
                </a:moveTo>
                <a:cubicBezTo>
                  <a:pt x="15" y="49"/>
                  <a:pt x="24" y="42"/>
                  <a:pt x="33" y="36"/>
                </a:cubicBezTo>
                <a:cubicBezTo>
                  <a:pt x="42" y="30"/>
                  <a:pt x="52" y="24"/>
                  <a:pt x="62" y="20"/>
                </a:cubicBezTo>
                <a:cubicBezTo>
                  <a:pt x="73" y="16"/>
                  <a:pt x="83" y="12"/>
                  <a:pt x="94" y="10"/>
                </a:cubicBezTo>
                <a:cubicBezTo>
                  <a:pt x="105" y="8"/>
                  <a:pt x="116" y="7"/>
                  <a:pt x="127" y="7"/>
                </a:cubicBezTo>
              </a:path>
            </a:pathLst>
          </a:custGeom>
          <a:noFill/>
          <a:ln w="9525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36" name="path 436"/>
          <p:cNvSpPr/>
          <p:nvPr/>
        </p:nvSpPr>
        <p:spPr>
          <a:xfrm>
            <a:off x="3670249" y="4755641"/>
            <a:ext cx="86029" cy="41211"/>
          </a:xfrm>
          <a:custGeom>
            <a:avLst/>
            <a:gdLst/>
            <a:ahLst/>
            <a:cxnLst/>
            <a:rect l="0" t="0" r="0" b="0"/>
            <a:pathLst>
              <a:path w="135" h="64">
                <a:moveTo>
                  <a:pt x="7" y="57"/>
                </a:moveTo>
                <a:cubicBezTo>
                  <a:pt x="15" y="49"/>
                  <a:pt x="24" y="42"/>
                  <a:pt x="33" y="36"/>
                </a:cubicBezTo>
                <a:cubicBezTo>
                  <a:pt x="42" y="30"/>
                  <a:pt x="52" y="24"/>
                  <a:pt x="62" y="20"/>
                </a:cubicBezTo>
                <a:cubicBezTo>
                  <a:pt x="73" y="16"/>
                  <a:pt x="83" y="12"/>
                  <a:pt x="94" y="10"/>
                </a:cubicBezTo>
                <a:cubicBezTo>
                  <a:pt x="105" y="8"/>
                  <a:pt x="116" y="7"/>
                  <a:pt x="127" y="7"/>
                </a:cubicBezTo>
              </a:path>
            </a:pathLst>
          </a:custGeom>
          <a:noFill/>
          <a:ln w="9525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38" name="path 438"/>
          <p:cNvSpPr/>
          <p:nvPr/>
        </p:nvSpPr>
        <p:spPr>
          <a:xfrm>
            <a:off x="3670249" y="3088767"/>
            <a:ext cx="86029" cy="41211"/>
          </a:xfrm>
          <a:custGeom>
            <a:avLst/>
            <a:gdLst/>
            <a:ahLst/>
            <a:cxnLst/>
            <a:rect l="0" t="0" r="0" b="0"/>
            <a:pathLst>
              <a:path w="135" h="64">
                <a:moveTo>
                  <a:pt x="7" y="57"/>
                </a:moveTo>
                <a:cubicBezTo>
                  <a:pt x="15" y="49"/>
                  <a:pt x="24" y="42"/>
                  <a:pt x="33" y="36"/>
                </a:cubicBezTo>
                <a:cubicBezTo>
                  <a:pt x="42" y="30"/>
                  <a:pt x="52" y="24"/>
                  <a:pt x="62" y="20"/>
                </a:cubicBezTo>
                <a:cubicBezTo>
                  <a:pt x="73" y="16"/>
                  <a:pt x="83" y="12"/>
                  <a:pt x="94" y="10"/>
                </a:cubicBezTo>
                <a:cubicBezTo>
                  <a:pt x="105" y="8"/>
                  <a:pt x="116" y="7"/>
                  <a:pt x="127" y="7"/>
                </a:cubicBezTo>
              </a:path>
            </a:pathLst>
          </a:custGeom>
          <a:noFill/>
          <a:ln w="9525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40" name="path 440"/>
          <p:cNvSpPr/>
          <p:nvPr/>
        </p:nvSpPr>
        <p:spPr>
          <a:xfrm>
            <a:off x="3463975" y="4564672"/>
            <a:ext cx="22987" cy="25920"/>
          </a:xfrm>
          <a:custGeom>
            <a:avLst/>
            <a:gdLst/>
            <a:ahLst/>
            <a:cxnLst/>
            <a:rect l="0" t="0" r="0" b="0"/>
            <a:pathLst>
              <a:path w="36" h="40">
                <a:moveTo>
                  <a:pt x="28" y="7"/>
                </a:moveTo>
                <a:cubicBezTo>
                  <a:pt x="22" y="16"/>
                  <a:pt x="15" y="25"/>
                  <a:pt x="7" y="33"/>
                </a:cubicBezTo>
              </a:path>
            </a:pathLst>
          </a:custGeom>
          <a:noFill/>
          <a:ln w="9525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42" name="path 442"/>
          <p:cNvSpPr/>
          <p:nvPr/>
        </p:nvSpPr>
        <p:spPr>
          <a:xfrm>
            <a:off x="6483401" y="4564672"/>
            <a:ext cx="22986" cy="25920"/>
          </a:xfrm>
          <a:custGeom>
            <a:avLst/>
            <a:gdLst/>
            <a:ahLst/>
            <a:cxnLst/>
            <a:rect l="0" t="0" r="0" b="0"/>
            <a:pathLst>
              <a:path w="36" h="40">
                <a:moveTo>
                  <a:pt x="28" y="7"/>
                </a:moveTo>
                <a:cubicBezTo>
                  <a:pt x="22" y="16"/>
                  <a:pt x="15" y="25"/>
                  <a:pt x="7" y="33"/>
                </a:cubicBezTo>
              </a:path>
            </a:pathLst>
          </a:custGeom>
          <a:noFill/>
          <a:ln w="9525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44" name="path 444"/>
          <p:cNvSpPr/>
          <p:nvPr/>
        </p:nvSpPr>
        <p:spPr>
          <a:xfrm>
            <a:off x="6483401" y="6231552"/>
            <a:ext cx="22986" cy="25920"/>
          </a:xfrm>
          <a:custGeom>
            <a:avLst/>
            <a:gdLst/>
            <a:ahLst/>
            <a:cxnLst/>
            <a:rect l="0" t="0" r="0" b="0"/>
            <a:pathLst>
              <a:path w="36" h="40">
                <a:moveTo>
                  <a:pt x="28" y="7"/>
                </a:moveTo>
                <a:cubicBezTo>
                  <a:pt x="22" y="16"/>
                  <a:pt x="15" y="25"/>
                  <a:pt x="7" y="33"/>
                </a:cubicBezTo>
              </a:path>
            </a:pathLst>
          </a:custGeom>
          <a:noFill/>
          <a:ln w="9525" cap="flat">
            <a:solidFill>
              <a:srgbClr val="B7D5CA"/>
            </a:solidFill>
            <a:prstDash val="solid"/>
            <a:miter lim="4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6" name="picture 44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448" name="rect 448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graphicFrame>
        <p:nvGraphicFramePr>
          <p:cNvPr id="450" name="table 450"/>
          <p:cNvGraphicFramePr>
            <a:graphicFrameLocks noGrp="1"/>
          </p:cNvGraphicFramePr>
          <p:nvPr/>
        </p:nvGraphicFramePr>
        <p:xfrm>
          <a:off x="619125" y="2693445"/>
          <a:ext cx="10191750" cy="2592705"/>
        </p:xfrm>
        <a:graphic>
          <a:graphicData uri="http://schemas.openxmlformats.org/drawingml/2006/table">
            <a:tbl>
              <a:tblPr/>
              <a:tblGrid>
                <a:gridCol w="5010150"/>
                <a:gridCol w="5181600"/>
              </a:tblGrid>
              <a:tr h="242570">
                <a:tc>
                  <a:txBody>
                    <a:bodyPr/>
                    <a:lstStyle/>
                    <a:p>
                      <a:pPr marL="9525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300" kern="0" spc="-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01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78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82880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300" kern="0" spc="-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02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78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73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4445" algn="l" rtl="0" eaLnBrk="0">
                        <a:lnSpc>
                          <a:spcPct val="96000"/>
                        </a:lnSpc>
                        <a:spcBef>
                          <a:spcPts val="5"/>
                        </a:spcBef>
                      </a:pPr>
                      <a:r>
                        <a:rPr sz="2000" b="1" kern="0" spc="8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Avoid Stereotypes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4150" algn="l" rtl="0" eaLnBrk="0">
                        <a:lnSpc>
                          <a:spcPct val="95000"/>
                        </a:lnSpc>
                        <a:spcBef>
                          <a:spcPts val="5"/>
                        </a:spcBef>
                      </a:pPr>
                      <a:r>
                        <a:rPr sz="2000" b="1" kern="0" spc="9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Use Simple Langua</a:t>
                      </a:r>
                      <a:r>
                        <a:rPr sz="2000" b="1" kern="0" spc="8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6729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9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2700" algn="l" rtl="0" eaLnBrk="0">
                        <a:lnSpc>
                          <a:spcPct val="78000"/>
                        </a:lnSpc>
                        <a:spcBef>
                          <a:spcPts val="0"/>
                        </a:spcBef>
                      </a:pP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See each guest as an in</a:t>
                      </a:r>
                      <a:r>
                        <a:rPr sz="1700" kern="0" spc="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dividual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8000"/>
                        </a:lnSpc>
                      </a:pPr>
                      <a:endParaRPr sz="5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4150" algn="l" rtl="0" eaLnBrk="0">
                        <a:lnSpc>
                          <a:spcPct val="77000"/>
                        </a:lnSpc>
                        <a:spcBef>
                          <a:spcPts val="5"/>
                        </a:spcBef>
                      </a:pP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Clear words, slow pace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101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9525" algn="l" rtl="0" eaLnBrk="0">
                        <a:lnSpc>
                          <a:spcPct val="74000"/>
                        </a:lnSpc>
                      </a:pPr>
                      <a:r>
                        <a:rPr sz="1300" kern="0" spc="-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03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2880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1300" kern="0" spc="-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04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73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4605" algn="l" rtl="0" eaLnBrk="0">
                        <a:lnSpc>
                          <a:spcPct val="95000"/>
                        </a:lnSpc>
                        <a:spcBef>
                          <a:spcPts val="5"/>
                        </a:spcBef>
                      </a:pPr>
                      <a:r>
                        <a:rPr sz="2000" b="1" kern="0" spc="9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Show Respect</a:t>
                      </a:r>
                      <a:r>
                        <a:rPr sz="2000" b="1" kern="0" spc="8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&amp; Patience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6690" algn="l" rtl="0" eaLnBrk="0">
                        <a:lnSpc>
                          <a:spcPct val="95000"/>
                        </a:lnSpc>
                        <a:spcBef>
                          <a:spcPts val="5"/>
                        </a:spcBef>
                      </a:pPr>
                      <a:r>
                        <a:rPr sz="2000" b="1" kern="0" spc="9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Observe &amp; Adapt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67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955" algn="l" rtl="0" eaLnBrk="0">
                        <a:lnSpc>
                          <a:spcPct val="73000"/>
                        </a:lnSpc>
                        <a:spcBef>
                          <a:spcPts val="0"/>
                        </a:spcBef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Never rush cultu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ral differences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2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82245" algn="l" rtl="0" eaLnBrk="0">
                        <a:lnSpc>
                          <a:spcPct val="73000"/>
                        </a:lnSpc>
                        <a:spcBef>
                          <a:spcPts val="0"/>
                        </a:spcBef>
                      </a:pP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Watch guest cues an</a:t>
                      </a: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 adjust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52" name="textbox 452"/>
          <p:cNvSpPr/>
          <p:nvPr/>
        </p:nvSpPr>
        <p:spPr>
          <a:xfrm>
            <a:off x="627401" y="1817229"/>
            <a:ext cx="8072755" cy="51308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4000"/>
              </a:lnSpc>
            </a:pPr>
            <a:r>
              <a:rPr sz="3400" b="1" kern="0" spc="15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Effective Communication Strategies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picture 4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456" name="rect 456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458" name="textbox 458"/>
          <p:cNvSpPr/>
          <p:nvPr/>
        </p:nvSpPr>
        <p:spPr>
          <a:xfrm>
            <a:off x="495300" y="2326767"/>
            <a:ext cx="5133975" cy="3401059"/>
          </a:xfrm>
          <a:prstGeom prst="rect">
            <a:avLst/>
          </a:prstGeom>
          <a:solidFill>
            <a:srgbClr val="006747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6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4945" algn="l" rtl="0" eaLnBrk="0">
              <a:lnSpc>
                <a:spcPct val="85000"/>
              </a:lnSpc>
              <a:spcBef>
                <a:spcPts val="5"/>
              </a:spcBef>
            </a:pPr>
            <a:r>
              <a:rPr sz="2900" kern="0" spc="2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» </a:t>
            </a:r>
            <a:r>
              <a:rPr sz="2700" b="1" kern="0" spc="2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Situati</a:t>
            </a:r>
            <a:r>
              <a:rPr sz="2700" b="1" kern="0" spc="23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8435" algn="l" rtl="0" eaLnBrk="0">
              <a:lnSpc>
                <a:spcPct val="75000"/>
              </a:lnSpc>
              <a:spcBef>
                <a:spcPts val="520"/>
              </a:spcBef>
            </a:pPr>
            <a:r>
              <a:rPr sz="1700" kern="0" spc="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 employee ma</a:t>
            </a: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intains </a:t>
            </a:r>
            <a:r>
              <a:rPr sz="1700" b="1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direct eye contact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9070" algn="l" rtl="0" eaLnBrk="0">
              <a:lnSpc>
                <a:spcPts val="2795"/>
              </a:lnSpc>
            </a:pP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while serving an international guest.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6530" algn="l" rtl="0" eaLnBrk="0">
              <a:lnSpc>
                <a:spcPct val="77000"/>
              </a:lnSpc>
              <a:spcBef>
                <a:spcPts val="5"/>
              </a:spcBef>
            </a:pP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guest appears </a:t>
            </a:r>
            <a:r>
              <a:rPr sz="1700" b="1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uncomf</a:t>
            </a:r>
            <a:r>
              <a:rPr sz="1700" b="1" kern="0" spc="3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ortable.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60" name="textbox 460"/>
          <p:cNvSpPr/>
          <p:nvPr/>
        </p:nvSpPr>
        <p:spPr>
          <a:xfrm>
            <a:off x="5930043" y="2516666"/>
            <a:ext cx="3785234" cy="15868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71120" algn="l" rtl="0" eaLnBrk="0">
              <a:lnSpc>
                <a:spcPct val="84000"/>
              </a:lnSpc>
            </a:pPr>
            <a:r>
              <a:rPr sz="1900" kern="0" spc="-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</a:t>
            </a:r>
            <a:r>
              <a:rPr sz="1900" kern="0" spc="4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700" kern="0" spc="1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-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Lesson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  <a:spcBef>
                <a:spcPts val="515"/>
              </a:spcBef>
            </a:pPr>
            <a:r>
              <a:rPr sz="1700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employee sees e</a:t>
            </a:r>
            <a:r>
              <a:rPr sz="1700" kern="0" spc="2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ye contact as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" algn="l" rtl="0" eaLnBrk="0">
              <a:lnSpc>
                <a:spcPct val="77000"/>
              </a:lnSpc>
              <a:spcBef>
                <a:spcPts val="1200"/>
              </a:spcBef>
            </a:pPr>
            <a:r>
              <a:rPr sz="1700" b="1" kern="0" spc="3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81000"/>
              </a:lnSpc>
              <a:spcBef>
                <a:spcPts val="0"/>
              </a:spcBef>
            </a:pPr>
            <a:r>
              <a:rPr sz="1300" kern="0" spc="6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guest's culture sees</a:t>
            </a:r>
            <a:r>
              <a:rPr sz="13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it as </a:t>
            </a:r>
            <a:r>
              <a:rPr sz="1300" b="1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confrontational.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62" name="textbox 462"/>
          <p:cNvSpPr/>
          <p:nvPr/>
        </p:nvSpPr>
        <p:spPr>
          <a:xfrm>
            <a:off x="5943600" y="4346067"/>
            <a:ext cx="4876800" cy="1181100"/>
          </a:xfrm>
          <a:prstGeom prst="rect">
            <a:avLst/>
          </a:prstGeom>
          <a:solidFill>
            <a:srgbClr val="B6FCB8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20370" algn="l" rtl="0" eaLnBrk="0">
              <a:lnSpc>
                <a:spcPct val="76000"/>
              </a:lnSpc>
              <a:tabLst>
                <a:tab pos="632460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culturally aware employee notices th</a:t>
            </a:r>
            <a:r>
              <a:rPr sz="17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45160" algn="l" rtl="0" eaLnBrk="0">
              <a:lnSpc>
                <a:spcPct val="77000"/>
              </a:lnSpc>
              <a:spcBef>
                <a:spcPts val="0"/>
              </a:spcBef>
            </a:pP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reaction and </a:t>
            </a:r>
            <a:r>
              <a:rPr sz="1700" b="1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adjusts im</a:t>
            </a:r>
            <a:r>
              <a:rPr sz="1700" b="1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mediately.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64" name="picture 4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42736" y="4622292"/>
            <a:ext cx="221450" cy="221462"/>
          </a:xfrm>
          <a:prstGeom prst="rect">
            <a:avLst/>
          </a:prstGeom>
        </p:spPr>
      </p:pic>
      <p:sp>
        <p:nvSpPr>
          <p:cNvPr id="466" name="textbox 466"/>
          <p:cNvSpPr/>
          <p:nvPr/>
        </p:nvSpPr>
        <p:spPr>
          <a:xfrm>
            <a:off x="628730" y="1591951"/>
            <a:ext cx="3137535" cy="4191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400" b="1" kern="0" spc="8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Case Scenario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8" name="picture 4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393445"/>
            <a:ext cx="11430000" cy="6438646"/>
          </a:xfrm>
          <a:prstGeom prst="rect">
            <a:avLst/>
          </a:prstGeom>
        </p:spPr>
      </p:pic>
      <p:sp>
        <p:nvSpPr>
          <p:cNvPr id="470" name="rect 470"/>
          <p:cNvSpPr/>
          <p:nvPr/>
        </p:nvSpPr>
        <p:spPr>
          <a:xfrm>
            <a:off x="0" y="402717"/>
            <a:ext cx="11430000" cy="6429375"/>
          </a:xfrm>
          <a:prstGeom prst="rect">
            <a:avLst/>
          </a:prstGeom>
          <a:solidFill>
            <a:srgbClr val="E5F9F2">
              <a:alpha val="94509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pic>
        <p:nvPicPr>
          <p:cNvPr id="472" name="picture 47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143750" y="402717"/>
            <a:ext cx="4286250" cy="6429373"/>
          </a:xfrm>
          <a:prstGeom prst="rect">
            <a:avLst/>
          </a:prstGeom>
        </p:spPr>
      </p:pic>
      <p:graphicFrame>
        <p:nvGraphicFramePr>
          <p:cNvPr id="474" name="table 474"/>
          <p:cNvGraphicFramePr>
            <a:graphicFrameLocks noGrp="1"/>
          </p:cNvGraphicFramePr>
          <p:nvPr/>
        </p:nvGraphicFramePr>
        <p:xfrm>
          <a:off x="619125" y="3174492"/>
          <a:ext cx="5905500" cy="3000375"/>
        </p:xfrm>
        <a:graphic>
          <a:graphicData uri="http://schemas.openxmlformats.org/drawingml/2006/table">
            <a:tbl>
              <a:tblPr>
                <a:solidFill>
                  <a:srgbClr val="D1EFE4"/>
                </a:solidFill>
              </a:tblPr>
              <a:tblGrid>
                <a:gridCol w="2962275"/>
                <a:gridCol w="2943225"/>
              </a:tblGrid>
              <a:tr h="18573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7485" algn="l" rtl="0" eaLnBrk="0">
                        <a:lnSpc>
                          <a:spcPct val="74000"/>
                        </a:lnSpc>
                        <a:spcBef>
                          <a:spcPts val="5"/>
                        </a:spcBef>
                      </a:pPr>
                      <a:r>
                        <a:rPr sz="2000" b="1" kern="0" spc="1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Understand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9390" algn="l" rtl="0" eaLnBrk="0">
                        <a:lnSpc>
                          <a:spcPts val="2620"/>
                        </a:lnSpc>
                      </a:pPr>
                      <a:r>
                        <a:rPr sz="2000" b="1" kern="0" spc="1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Differences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7485" algn="l" rtl="0" eaLnBrk="0">
                        <a:lnSpc>
                          <a:spcPct val="76000"/>
                        </a:lnSpc>
                        <a:spcBef>
                          <a:spcPts val="510"/>
                        </a:spcBef>
                      </a:pP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Culture shapes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6850" algn="l" rtl="0" eaLnBrk="0">
                        <a:lnSpc>
                          <a:spcPts val="2535"/>
                        </a:lnSpc>
                      </a:pPr>
                      <a:r>
                        <a:rPr sz="17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communication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6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70815" algn="l" rtl="0" eaLnBrk="0">
                        <a:lnSpc>
                          <a:spcPct val="96000"/>
                        </a:lnSpc>
                        <a:spcBef>
                          <a:spcPts val="5"/>
                        </a:spcBef>
                      </a:pPr>
                      <a:r>
                        <a:rPr sz="2000" b="1" kern="0" spc="8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Adapt Your Style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77165" algn="l" rtl="0" eaLnBrk="0">
                        <a:lnSpc>
                          <a:spcPct val="76000"/>
                        </a:lnSpc>
                        <a:spcBef>
                          <a:spcPts val="1370"/>
                        </a:spcBef>
                      </a:pPr>
                      <a:r>
                        <a:rPr sz="1700" kern="0" spc="3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Observe and</a:t>
                      </a:r>
                      <a:r>
                        <a:rPr sz="1700" kern="0" spc="2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respond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79705" algn="l" rtl="0" eaLnBrk="0">
                        <a:lnSpc>
                          <a:spcPts val="2795"/>
                        </a:lnSpc>
                      </a:pPr>
                      <a:r>
                        <a:rPr sz="1700" kern="0" spc="7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thoughtfully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587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  <a:tr h="1143000">
                <a:tc gridSpan="2">
                  <a:txBody>
                    <a:bodyPr/>
                    <a:lstStyle/>
                    <a:p>
                      <a:pPr algn="l" rtl="0" eaLnBrk="0">
                        <a:lnSpc>
                          <a:spcPct val="14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9390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2000" b="1" kern="0" spc="11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Build Globa</a:t>
                      </a:r>
                      <a:r>
                        <a:rPr sz="2000" b="1" kern="0" spc="10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 Skills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1700" kern="0" spc="5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Become competitive worldwid</a:t>
                      </a:r>
                      <a:r>
                        <a:rPr sz="1700" kern="0" spc="40" dirty="0">
                          <a:solidFill>
                            <a:srgbClr val="4B4A4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587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  <a:tc hMerge="1">
                  <a:tcPr marL="0" marR="0" marT="0" marB="0" vert="horz">
                    <a:lnL w="95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5875" cap="flat" cmpd="sng" algn="ctr">
                      <a:solidFill>
                        <a:srgbClr val="B7D5C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E4"/>
                    </a:solidFill>
                  </a:tcPr>
                </a:tc>
              </a:tr>
            </a:tbl>
          </a:graphicData>
        </a:graphic>
      </p:graphicFrame>
      <p:sp>
        <p:nvSpPr>
          <p:cNvPr id="476" name="textbox 476"/>
          <p:cNvSpPr/>
          <p:nvPr/>
        </p:nvSpPr>
        <p:spPr>
          <a:xfrm>
            <a:off x="887889" y="2144650"/>
            <a:ext cx="5252085" cy="5708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ct val="75000"/>
              </a:lnSpc>
            </a:pPr>
            <a:r>
              <a:rPr sz="1700" kern="0" spc="5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Intercultural communication is at </a:t>
            </a:r>
            <a:r>
              <a:rPr sz="1700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</a:t>
            </a:r>
            <a:r>
              <a:rPr sz="1700" b="1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heart of great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755"/>
              </a:lnSpc>
            </a:pPr>
            <a:r>
              <a:rPr sz="1700" b="1" kern="0" spc="40" dirty="0">
                <a:solidFill>
                  <a:srgbClr val="4B4A4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78" name="textbox 478"/>
          <p:cNvSpPr/>
          <p:nvPr/>
        </p:nvSpPr>
        <p:spPr>
          <a:xfrm>
            <a:off x="628730" y="1136302"/>
            <a:ext cx="2546985" cy="4184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400" b="1" kern="0" spc="130" dirty="0">
                <a:solidFill>
                  <a:srgbClr val="006747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Conclusion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80" name="picture 48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19125" y="1869566"/>
            <a:ext cx="19050" cy="11049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6863</Words>
  <Application>WPS Presentation</Application>
  <PresentationFormat/>
  <Paragraphs>528</Paragraphs>
  <Slides>30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8" baseType="lpstr">
      <vt:lpstr>Arial</vt:lpstr>
      <vt:lpstr>SimSun</vt:lpstr>
      <vt:lpstr>Wingdings</vt:lpstr>
      <vt:lpstr>Arial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Untitled</dc:title>
  <dc:creator/>
  <cp:lastModifiedBy>WPS_1778581953</cp:lastModifiedBy>
  <cp:revision>2</cp:revision>
  <dcterms:created xsi:type="dcterms:W3CDTF">2026-07-09T13:28:52Z</dcterms:created>
  <dcterms:modified xsi:type="dcterms:W3CDTF">2026-07-09T13:28:59Z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2026-07-09T21:27:37Z</vt:filetime>
  </property>
  <property fmtid="{D5CDD505-2E9C-101B-9397-08002B2CF9AE}" pid="4" name="ICV">
    <vt:lpwstr>9CAB4150E6644958B2220980C3DD377B_12</vt:lpwstr>
  </property>
  <property fmtid="{D5CDD505-2E9C-101B-9397-08002B2CF9AE}" pid="5" name="KSOProductBuildVer">
    <vt:lpwstr>1033-12.1.0.26880</vt:lpwstr>
  </property>
</Properties>
</file>