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13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media/image19.svg" ContentType="image/svg+xml"/>
  <Override PartName="/ppt/media/image23.svg" ContentType="image/svg+xml"/>
  <Override PartName="/ppt/media/image25.svg" ContentType="image/svg+xml"/>
  <Override PartName="/ppt/media/image27.svg" ContentType="image/svg+xml"/>
  <Override PartName="/ppt/media/image5.svg" ContentType="image/svg+xml"/>
  <Override PartName="/ppt/media/image7.svg" ContentType="image/svg+xml"/>
  <Override PartName="/ppt/media/image9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12191365" cy="6858000"/>
  <p:notesSz cx="6858000" cy="12191365"/>
  <p:embeddedFontLst>
    <p:embeddedFont>
      <p:font typeface="Inconsolata" panose="00000509000000000000" pitchFamily="34" charset="0"/>
      <p:regular r:id="rId15"/>
    </p:embeddedFont>
    <p:embeddedFont>
      <p:font typeface="Inconsolata" panose="00000509000000000000" pitchFamily="34" charset="-122"/>
      <p:regular r:id="rId16"/>
    </p:embeddedFont>
    <p:embeddedFont>
      <p:font typeface="Inconsolata" panose="00000509000000000000" pitchFamily="34" charset="-120"/>
      <p:regular r:id="rId17"/>
    </p:embeddedFont>
    <p:embeddedFont>
      <p:font typeface="Montserrat Black" pitchFamily="34" charset="0"/>
      <p:bold r:id="rId18"/>
    </p:embeddedFont>
    <p:embeddedFont>
      <p:font typeface="Montserrat Black" pitchFamily="34" charset="-122"/>
      <p:bold r:id="rId19"/>
    </p:embeddedFont>
    <p:embeddedFont>
      <p:font typeface="Montserrat Black" pitchFamily="34" charset="-120"/>
      <p:bold r:id="rId20"/>
    </p:embeddedFont>
    <p:embeddedFont>
      <p:font typeface="Inconsolata Bold" panose="00000509000000000000" pitchFamily="34" charset="0"/>
      <p:bold r:id="rId21"/>
    </p:embeddedFont>
    <p:embeddedFont>
      <p:font typeface="Inconsolata Bold" panose="00000509000000000000" pitchFamily="34" charset="-122"/>
      <p:bold r:id="rId22"/>
    </p:embeddedFont>
    <p:embeddedFont>
      <p:font typeface="Inconsolata Bold" panose="00000509000000000000" pitchFamily="34" charset="-120"/>
      <p:bold r:id="rId23"/>
    </p:embeddedFont>
    <p:embeddedFont>
      <p:font typeface="Calibri" panose="020F0502020204030204" charset="0"/>
      <p:regular r:id="rId24"/>
      <p:bold r:id="rId25"/>
      <p:italic r:id="rId26"/>
      <p:boldItalic r:id="rId27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7" Type="http://schemas.openxmlformats.org/officeDocument/2006/relationships/font" Target="fonts/font13.fntdata"/><Relationship Id="rId26" Type="http://schemas.openxmlformats.org/officeDocument/2006/relationships/font" Target="fonts/font12.fntdata"/><Relationship Id="rId25" Type="http://schemas.openxmlformats.org/officeDocument/2006/relationships/font" Target="fonts/font11.fntdata"/><Relationship Id="rId24" Type="http://schemas.openxmlformats.org/officeDocument/2006/relationships/font" Target="fonts/font10.fntdata"/><Relationship Id="rId23" Type="http://schemas.openxmlformats.org/officeDocument/2006/relationships/font" Target="fonts/font9.fntdata"/><Relationship Id="rId22" Type="http://schemas.openxmlformats.org/officeDocument/2006/relationships/font" Target="fonts/font8.fntdata"/><Relationship Id="rId21" Type="http://schemas.openxmlformats.org/officeDocument/2006/relationships/font" Target="fonts/font7.fntdata"/><Relationship Id="rId20" Type="http://schemas.openxmlformats.org/officeDocument/2006/relationships/font" Target="fonts/font6.fntdata"/><Relationship Id="rId2" Type="http://schemas.openxmlformats.org/officeDocument/2006/relationships/theme" Target="theme/theme1.xml"/><Relationship Id="rId19" Type="http://schemas.openxmlformats.org/officeDocument/2006/relationships/font" Target="fonts/font5.fntdata"/><Relationship Id="rId18" Type="http://schemas.openxmlformats.org/officeDocument/2006/relationships/font" Target="fonts/font4.fntdata"/><Relationship Id="rId17" Type="http://schemas.openxmlformats.org/officeDocument/2006/relationships/font" Target="fonts/font3.fntdata"/><Relationship Id="rId16" Type="http://schemas.openxmlformats.org/officeDocument/2006/relationships/font" Target="fonts/font2.fntdata"/><Relationship Id="rId15" Type="http://schemas.openxmlformats.org/officeDocument/2006/relationships/font" Target="fonts/font1.fntdata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ECE4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ECE4"/>
          </a:solidFill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10.png"/><Relationship Id="rId7" Type="http://schemas.openxmlformats.org/officeDocument/2006/relationships/image" Target="../media/image9.svg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0" Type="http://schemas.openxmlformats.org/officeDocument/2006/relationships/notesSlide" Target="../notesSlides/notesSlide3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1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6.png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0.png"/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28.png"/><Relationship Id="rId7" Type="http://schemas.openxmlformats.org/officeDocument/2006/relationships/image" Target="../media/image27.svg"/><Relationship Id="rId6" Type="http://schemas.openxmlformats.org/officeDocument/2006/relationships/image" Target="../media/image26.png"/><Relationship Id="rId5" Type="http://schemas.openxmlformats.org/officeDocument/2006/relationships/image" Target="../media/image25.svg"/><Relationship Id="rId4" Type="http://schemas.openxmlformats.org/officeDocument/2006/relationships/image" Target="../media/image24.png"/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0" Type="http://schemas.openxmlformats.org/officeDocument/2006/relationships/notesSlide" Target="../notesSlides/notesSlide7.xml"/><Relationship Id="rId1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147961"/>
            <a:ext cx="6906444" cy="24189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Module 7: Introduction</a:t>
            </a:r>
            <a:endParaRPr lang="en-US" sz="1150" dirty="0"/>
          </a:p>
        </p:txBody>
      </p:sp>
      <p:sp>
        <p:nvSpPr>
          <p:cNvPr id="4" name="Text 1"/>
          <p:cNvSpPr/>
          <p:nvPr/>
        </p:nvSpPr>
        <p:spPr>
          <a:xfrm>
            <a:off x="661475" y="1578868"/>
            <a:ext cx="6296860" cy="326072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51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Workplace Communication &amp; Team Collaboration</a:t>
            </a:r>
            <a:endParaRPr lang="en-US" sz="5100" dirty="0"/>
          </a:p>
        </p:txBody>
      </p:sp>
      <p:sp>
        <p:nvSpPr>
          <p:cNvPr id="5" name="Text 2"/>
          <p:cNvSpPr/>
          <p:nvPr/>
        </p:nvSpPr>
        <p:spPr>
          <a:xfrm>
            <a:off x="661475" y="5123061"/>
            <a:ext cx="6906444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Course: Hospitality and Tourism Business Communication</a:t>
            </a:r>
            <a:endParaRPr lang="en-US" sz="1450" dirty="0"/>
          </a:p>
        </p:txBody>
      </p:sp>
      <p:sp>
        <p:nvSpPr>
          <p:cNvPr id="6" name="Text 3"/>
          <p:cNvSpPr/>
          <p:nvPr/>
        </p:nvSpPr>
        <p:spPr>
          <a:xfrm>
            <a:off x="51890" y="5638105"/>
            <a:ext cx="6906444" cy="24189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r">
              <a:lnSpc>
                <a:spcPct val="133000"/>
              </a:lnSpc>
              <a:buNone/>
            </a:pPr>
            <a:r>
              <a:rPr lang="en-US" sz="11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Prof. Alia Amor D. Uy, MBA</a:t>
            </a:r>
            <a:endParaRPr lang="en-US" sz="11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916087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What You Will Learn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1884759"/>
            <a:ext cx="11478330" cy="37792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By the end of this lesson, you will be able to:</a:t>
            </a:r>
            <a:endParaRPr lang="en-US" sz="18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2475309"/>
            <a:ext cx="10868745" cy="2876054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499780" y="3447759"/>
            <a:ext cx="1642940" cy="88253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Define Communication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1499780" y="4413969"/>
            <a:ext cx="1642940" cy="70602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What workplace communication means</a:t>
            </a:r>
            <a:endParaRPr lang="en-US" sz="1450" dirty="0"/>
          </a:p>
        </p:txBody>
      </p:sp>
      <p:sp>
        <p:nvSpPr>
          <p:cNvPr id="7" name="Text 4"/>
          <p:cNvSpPr/>
          <p:nvPr/>
        </p:nvSpPr>
        <p:spPr>
          <a:xfrm>
            <a:off x="3382469" y="3000610"/>
            <a:ext cx="1642940" cy="58835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Why It Matters</a:t>
            </a:r>
            <a:endParaRPr lang="en-US" sz="1850" dirty="0"/>
          </a:p>
        </p:txBody>
      </p:sp>
      <p:sp>
        <p:nvSpPr>
          <p:cNvPr id="8" name="Text 5"/>
          <p:cNvSpPr/>
          <p:nvPr/>
        </p:nvSpPr>
        <p:spPr>
          <a:xfrm>
            <a:off x="3382469" y="3672642"/>
            <a:ext cx="1642940" cy="70602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Impact on service quality and guest experience</a:t>
            </a:r>
            <a:endParaRPr lang="en-US" sz="1450" dirty="0"/>
          </a:p>
        </p:txBody>
      </p:sp>
      <p:sp>
        <p:nvSpPr>
          <p:cNvPr id="9" name="Text 6"/>
          <p:cNvSpPr/>
          <p:nvPr/>
        </p:nvSpPr>
        <p:spPr>
          <a:xfrm>
            <a:off x="5265158" y="3447759"/>
            <a:ext cx="1642940" cy="88253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Communication &amp; Teamwork</a:t>
            </a:r>
            <a:endParaRPr lang="en-US" sz="1850" dirty="0"/>
          </a:p>
        </p:txBody>
      </p:sp>
      <p:sp>
        <p:nvSpPr>
          <p:cNvPr id="10" name="Text 7"/>
          <p:cNvSpPr/>
          <p:nvPr/>
        </p:nvSpPr>
        <p:spPr>
          <a:xfrm>
            <a:off x="5265158" y="4413969"/>
            <a:ext cx="1642940" cy="70602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How interaction supports team performance</a:t>
            </a:r>
            <a:endParaRPr lang="en-US" sz="1450" dirty="0"/>
          </a:p>
        </p:txBody>
      </p:sp>
      <p:sp>
        <p:nvSpPr>
          <p:cNvPr id="11" name="Text 8"/>
          <p:cNvSpPr/>
          <p:nvPr/>
        </p:nvSpPr>
        <p:spPr>
          <a:xfrm>
            <a:off x="7147847" y="3000610"/>
            <a:ext cx="1642941" cy="58835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Service Situations</a:t>
            </a:r>
            <a:endParaRPr lang="en-US" sz="1850" dirty="0"/>
          </a:p>
        </p:txBody>
      </p:sp>
      <p:sp>
        <p:nvSpPr>
          <p:cNvPr id="12" name="Text 9"/>
          <p:cNvSpPr/>
          <p:nvPr/>
        </p:nvSpPr>
        <p:spPr>
          <a:xfrm>
            <a:off x="7147847" y="3672642"/>
            <a:ext cx="1642941" cy="70602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Real examples from hospitality settings</a:t>
            </a:r>
            <a:endParaRPr lang="en-US" sz="1450" dirty="0"/>
          </a:p>
        </p:txBody>
      </p:sp>
      <p:sp>
        <p:nvSpPr>
          <p:cNvPr id="13" name="Text 10"/>
          <p:cNvSpPr/>
          <p:nvPr/>
        </p:nvSpPr>
        <p:spPr>
          <a:xfrm>
            <a:off x="9040996" y="3447759"/>
            <a:ext cx="1642940" cy="88253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Team Collaboration</a:t>
            </a:r>
            <a:endParaRPr lang="en-US" sz="1850" dirty="0"/>
          </a:p>
        </p:txBody>
      </p:sp>
      <p:sp>
        <p:nvSpPr>
          <p:cNvPr id="14" name="Text 11"/>
          <p:cNvSpPr/>
          <p:nvPr/>
        </p:nvSpPr>
        <p:spPr>
          <a:xfrm>
            <a:off x="9040996" y="4413969"/>
            <a:ext cx="1642940" cy="70602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Practical ways teams coordinate work</a:t>
            </a:r>
            <a:endParaRPr lang="en-US" sz="1450" dirty="0"/>
          </a:p>
        </p:txBody>
      </p:sp>
      <p:sp>
        <p:nvSpPr>
          <p:cNvPr id="15" name="Text 12"/>
          <p:cNvSpPr/>
          <p:nvPr/>
        </p:nvSpPr>
        <p:spPr>
          <a:xfrm>
            <a:off x="661475" y="5563989"/>
            <a:ext cx="11478330" cy="37792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These skills are the foundation of a successful hospitality career.</a:t>
            </a:r>
            <a:endParaRPr lang="en-US" sz="18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3299619"/>
            <a:ext cx="1201410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endParaRPr lang="en-US" sz="1300" dirty="0"/>
          </a:p>
        </p:txBody>
      </p:sp>
      <p:sp>
        <p:nvSpPr>
          <p:cNvPr id="4" name="Shape 1"/>
          <p:cNvSpPr/>
          <p:nvPr/>
        </p:nvSpPr>
        <p:spPr>
          <a:xfrm>
            <a:off x="6246458" y="782737"/>
            <a:ext cx="884215" cy="258465"/>
          </a:xfrm>
          <a:prstGeom prst="roundRect">
            <a:avLst>
              <a:gd name="adj" fmla="val 2948"/>
            </a:avLst>
          </a:prstGeom>
          <a:solidFill>
            <a:srgbClr val="E4E6E7"/>
          </a:solidFill>
        </p:spPr>
      </p:sp>
      <p:sp>
        <p:nvSpPr>
          <p:cNvPr id="5" name="Text 2"/>
          <p:cNvSpPr/>
          <p:nvPr/>
        </p:nvSpPr>
        <p:spPr>
          <a:xfrm>
            <a:off x="6348452" y="833735"/>
            <a:ext cx="1289811" cy="156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0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DEFINITION</a:t>
            </a:r>
            <a:endParaRPr lang="en-US" sz="1050" dirty="0"/>
          </a:p>
        </p:txBody>
      </p:sp>
      <p:sp>
        <p:nvSpPr>
          <p:cNvPr id="6" name="Text 3"/>
          <p:cNvSpPr/>
          <p:nvPr/>
        </p:nvSpPr>
        <p:spPr>
          <a:xfrm>
            <a:off x="6246458" y="1102420"/>
            <a:ext cx="5290013" cy="106322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What is Workplace Communication?</a:t>
            </a:r>
            <a:endParaRPr lang="en-US" sz="3300" dirty="0"/>
          </a:p>
        </p:txBody>
      </p:sp>
      <p:sp>
        <p:nvSpPr>
          <p:cNvPr id="7" name="Text 4"/>
          <p:cNvSpPr/>
          <p:nvPr/>
        </p:nvSpPr>
        <p:spPr>
          <a:xfrm>
            <a:off x="6246458" y="2318742"/>
            <a:ext cx="5290013" cy="64631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6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Sharing information so people can work together effectively.</a:t>
            </a:r>
            <a:endParaRPr lang="en-US" sz="165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46458" y="3137297"/>
            <a:ext cx="425241" cy="425252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6862988" y="3137297"/>
            <a:ext cx="4673483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Conversations &amp; Meetings</a:t>
            </a:r>
            <a:endParaRPr lang="en-US" sz="16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46458" y="3868737"/>
            <a:ext cx="425241" cy="425252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862988" y="3868737"/>
            <a:ext cx="4673483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Emails &amp; Reports</a:t>
            </a:r>
            <a:endParaRPr lang="en-US" sz="16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246458" y="4600178"/>
            <a:ext cx="425241" cy="425252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6862988" y="4600178"/>
            <a:ext cx="4673483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Digital Platforms</a:t>
            </a:r>
            <a:endParaRPr lang="en-US" sz="1650" dirty="0"/>
          </a:p>
        </p:txBody>
      </p:sp>
      <p:sp>
        <p:nvSpPr>
          <p:cNvPr id="14" name="Shape 8"/>
          <p:cNvSpPr/>
          <p:nvPr/>
        </p:nvSpPr>
        <p:spPr>
          <a:xfrm>
            <a:off x="6246458" y="5197673"/>
            <a:ext cx="5290013" cy="877491"/>
          </a:xfrm>
          <a:prstGeom prst="roundRect">
            <a:avLst>
              <a:gd name="adj" fmla="val 868"/>
            </a:avLst>
          </a:prstGeom>
          <a:solidFill>
            <a:srgbClr val="B6D6FC"/>
          </a:solidFill>
        </p:spPr>
      </p:sp>
      <p:pic>
        <p:nvPicPr>
          <p:cNvPr id="15" name="Image 4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16514" y="5445522"/>
            <a:ext cx="212620" cy="170061"/>
          </a:xfrm>
          <a:prstGeom prst="rect">
            <a:avLst/>
          </a:prstGeom>
        </p:spPr>
      </p:pic>
      <p:sp>
        <p:nvSpPr>
          <p:cNvPr id="16" name="Text 9"/>
          <p:cNvSpPr/>
          <p:nvPr/>
        </p:nvSpPr>
        <p:spPr>
          <a:xfrm>
            <a:off x="6799192" y="5377855"/>
            <a:ext cx="4567222" cy="51712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💡</a:t>
            </a:r>
            <a:r>
              <a:rPr lang="en-US" sz="1300" dirty="0">
                <a:solidFill>
                  <a:srgbClr val="000000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 </a:t>
            </a:r>
            <a:r>
              <a:rPr lang="en-US" sz="1300" b="1" dirty="0">
                <a:solidFill>
                  <a:srgbClr val="000000"/>
                </a:solidFill>
                <a:latin typeface="Inconsolata Bold" panose="00000509000000000000" pitchFamily="34" charset="0"/>
                <a:ea typeface="Inconsolata Bold" panose="00000509000000000000" pitchFamily="34" charset="-122"/>
                <a:cs typeface="Inconsolata Bold" panose="00000509000000000000" pitchFamily="34" charset="-120"/>
              </a:rPr>
              <a:t>Example:</a:t>
            </a:r>
            <a:r>
              <a:rPr lang="en-US" sz="1300" dirty="0">
                <a:solidFill>
                  <a:srgbClr val="000000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 Supervisor tells housekeeping about an early check-in → room is ready on time.</a:t>
            </a:r>
            <a:endParaRPr lang="en-US" sz="13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913110"/>
            <a:ext cx="6296860" cy="100409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Why Communication Matters</a:t>
            </a:r>
            <a:endParaRPr lang="en-US" sz="3150" dirty="0"/>
          </a:p>
        </p:txBody>
      </p:sp>
      <p:sp>
        <p:nvSpPr>
          <p:cNvPr id="4" name="Text 1"/>
          <p:cNvSpPr/>
          <p:nvPr/>
        </p:nvSpPr>
        <p:spPr>
          <a:xfrm>
            <a:off x="661475" y="2121991"/>
            <a:ext cx="6906444" cy="29716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5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When communication breaks down, the guest experience suffers.</a:t>
            </a:r>
            <a:endParaRPr lang="en-US" sz="1550" dirty="0"/>
          </a:p>
        </p:txBody>
      </p:sp>
      <p:sp>
        <p:nvSpPr>
          <p:cNvPr id="5" name="Shape 2"/>
          <p:cNvSpPr/>
          <p:nvPr/>
        </p:nvSpPr>
        <p:spPr>
          <a:xfrm>
            <a:off x="661475" y="2572742"/>
            <a:ext cx="6296860" cy="1928019"/>
          </a:xfrm>
          <a:prstGeom prst="roundRect">
            <a:avLst>
              <a:gd name="adj" fmla="val 395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032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6" name="Shape 3"/>
          <p:cNvSpPr/>
          <p:nvPr/>
        </p:nvSpPr>
        <p:spPr>
          <a:xfrm>
            <a:off x="667825" y="2579092"/>
            <a:ext cx="6284160" cy="957659"/>
          </a:xfrm>
          <a:prstGeom prst="rect">
            <a:avLst/>
          </a:prstGeom>
          <a:solidFill>
            <a:srgbClr val="F8ECE4"/>
          </a:solidFill>
        </p:spPr>
      </p:sp>
      <p:sp>
        <p:nvSpPr>
          <p:cNvPr id="7" name="Text 4"/>
          <p:cNvSpPr/>
          <p:nvPr/>
        </p:nvSpPr>
        <p:spPr>
          <a:xfrm>
            <a:off x="828456" y="2739727"/>
            <a:ext cx="5962898" cy="25737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✅</a:t>
            </a:r>
            <a:r>
              <a:rPr lang="en-US" sz="15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With Communication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828456" y="3078956"/>
            <a:ext cx="5962898" cy="29716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5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Departments coordinate smoothly. Guests are happy.</a:t>
            </a:r>
            <a:endParaRPr lang="en-US" sz="1550" dirty="0"/>
          </a:p>
        </p:txBody>
      </p:sp>
      <p:sp>
        <p:nvSpPr>
          <p:cNvPr id="9" name="Shape 6"/>
          <p:cNvSpPr/>
          <p:nvPr/>
        </p:nvSpPr>
        <p:spPr>
          <a:xfrm>
            <a:off x="667825" y="3536752"/>
            <a:ext cx="6284160" cy="957659"/>
          </a:xfrm>
          <a:prstGeom prst="rect">
            <a:avLst/>
          </a:prstGeom>
          <a:solidFill>
            <a:srgbClr val="F8ECE4"/>
          </a:solidFill>
        </p:spPr>
      </p:sp>
      <p:sp>
        <p:nvSpPr>
          <p:cNvPr id="10" name="Shape 7"/>
          <p:cNvSpPr/>
          <p:nvPr/>
        </p:nvSpPr>
        <p:spPr>
          <a:xfrm>
            <a:off x="667825" y="3536752"/>
            <a:ext cx="6284160" cy="19050"/>
          </a:xfrm>
          <a:prstGeom prst="roundRect">
            <a:avLst>
              <a:gd name="adj" fmla="val 39999"/>
            </a:avLst>
          </a:prstGeom>
          <a:solidFill>
            <a:srgbClr val="2E2F30"/>
          </a:solidFill>
        </p:spPr>
      </p:sp>
      <p:sp>
        <p:nvSpPr>
          <p:cNvPr id="11" name="Text 8"/>
          <p:cNvSpPr/>
          <p:nvPr/>
        </p:nvSpPr>
        <p:spPr>
          <a:xfrm>
            <a:off x="828456" y="3697387"/>
            <a:ext cx="5962898" cy="25737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❌</a:t>
            </a:r>
            <a:r>
              <a:rPr lang="en-US" sz="15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Without Communication</a:t>
            </a:r>
            <a:endParaRPr lang="en-US" sz="1550" dirty="0"/>
          </a:p>
        </p:txBody>
      </p:sp>
      <p:sp>
        <p:nvSpPr>
          <p:cNvPr id="12" name="Text 9"/>
          <p:cNvSpPr/>
          <p:nvPr/>
        </p:nvSpPr>
        <p:spPr>
          <a:xfrm>
            <a:off x="828456" y="4036616"/>
            <a:ext cx="5962898" cy="29716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5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Delays. Confusion. Unhappy guests.</a:t>
            </a:r>
            <a:endParaRPr lang="en-US" sz="1550" dirty="0"/>
          </a:p>
        </p:txBody>
      </p:sp>
      <p:sp>
        <p:nvSpPr>
          <p:cNvPr id="13" name="Shape 10"/>
          <p:cNvSpPr/>
          <p:nvPr/>
        </p:nvSpPr>
        <p:spPr>
          <a:xfrm>
            <a:off x="661475" y="4654352"/>
            <a:ext cx="6296860" cy="1290439"/>
          </a:xfrm>
          <a:prstGeom prst="roundRect">
            <a:avLst>
              <a:gd name="adj" fmla="val 590"/>
            </a:avLst>
          </a:prstGeom>
          <a:solidFill>
            <a:srgbClr val="FCF2B5"/>
          </a:solidFill>
        </p:spPr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106" y="4873228"/>
            <a:ext cx="200814" cy="160635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1183551" y="4830961"/>
            <a:ext cx="5614153" cy="95091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b="1" dirty="0">
                <a:solidFill>
                  <a:srgbClr val="000000"/>
                </a:solidFill>
                <a:latin typeface="Inconsolata Bold" panose="00000509000000000000" pitchFamily="34" charset="0"/>
                <a:ea typeface="Inconsolata Bold" panose="00000509000000000000" pitchFamily="34" charset="-122"/>
                <a:cs typeface="Inconsolata Bold" panose="00000509000000000000" pitchFamily="34" charset="-120"/>
              </a:rPr>
              <a:t>Real Example:</a:t>
            </a:r>
            <a:r>
              <a:rPr lang="en-US" sz="1250" dirty="0">
                <a:solidFill>
                  <a:srgbClr val="000000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 A flight attendant notices that a passenger requires special meal service but forgets to inform the flight purser → the meal is not prepared or delivered during the flight, leading to passenger dissatisfaction and a decline in service quality.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48097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Team Collaboration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1616770"/>
            <a:ext cx="11478330" cy="37792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No single employee can create the full guest experience alone.</a:t>
            </a:r>
            <a:endParaRPr lang="en-US" sz="18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2207320"/>
            <a:ext cx="2539936" cy="25400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61475" y="4983559"/>
            <a:ext cx="253993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Reservation Agent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661475" y="5392241"/>
            <a:ext cx="2539936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Books the stay</a:t>
            </a:r>
            <a:endParaRPr lang="en-US" sz="14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7645" y="2207320"/>
            <a:ext cx="2540036" cy="2540099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437645" y="4983659"/>
            <a:ext cx="254003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Front Desk</a:t>
            </a:r>
            <a:endParaRPr lang="en-US" sz="1850" dirty="0"/>
          </a:p>
        </p:txBody>
      </p:sp>
      <p:sp>
        <p:nvSpPr>
          <p:cNvPr id="9" name="Text 5"/>
          <p:cNvSpPr/>
          <p:nvPr/>
        </p:nvSpPr>
        <p:spPr>
          <a:xfrm>
            <a:off x="3437645" y="5392341"/>
            <a:ext cx="2540036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Welcomes the guest</a:t>
            </a:r>
            <a:endParaRPr lang="en-US" sz="14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3915" y="2207320"/>
            <a:ext cx="2540036" cy="2540099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213915" y="4983659"/>
            <a:ext cx="254003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Housekeeping</a:t>
            </a:r>
            <a:endParaRPr lang="en-US" sz="1850" dirty="0"/>
          </a:p>
        </p:txBody>
      </p:sp>
      <p:sp>
        <p:nvSpPr>
          <p:cNvPr id="12" name="Text 7"/>
          <p:cNvSpPr/>
          <p:nvPr/>
        </p:nvSpPr>
        <p:spPr>
          <a:xfrm>
            <a:off x="6213915" y="5392341"/>
            <a:ext cx="2540036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Prepares the room</a:t>
            </a:r>
            <a:endParaRPr lang="en-US" sz="14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0184" y="2207320"/>
            <a:ext cx="2540036" cy="2540099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8990184" y="4983659"/>
            <a:ext cx="254003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Restaurant</a:t>
            </a:r>
            <a:endParaRPr lang="en-US" sz="1850" dirty="0"/>
          </a:p>
        </p:txBody>
      </p:sp>
      <p:sp>
        <p:nvSpPr>
          <p:cNvPr id="15" name="Text 9"/>
          <p:cNvSpPr/>
          <p:nvPr/>
        </p:nvSpPr>
        <p:spPr>
          <a:xfrm>
            <a:off x="8990184" y="5392341"/>
            <a:ext cx="2540036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Serves the meals</a:t>
            </a:r>
            <a:endParaRPr lang="en-US" sz="1450" dirty="0"/>
          </a:p>
        </p:txBody>
      </p:sp>
      <p:sp>
        <p:nvSpPr>
          <p:cNvPr id="16" name="Text 10"/>
          <p:cNvSpPr/>
          <p:nvPr/>
        </p:nvSpPr>
        <p:spPr>
          <a:xfrm>
            <a:off x="356682" y="5907385"/>
            <a:ext cx="11478330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Together → </a:t>
            </a:r>
            <a:r>
              <a:rPr lang="en-US" sz="1450" b="1" dirty="0">
                <a:solidFill>
                  <a:srgbClr val="151617"/>
                </a:solidFill>
                <a:latin typeface="Inconsolata Bold" panose="00000509000000000000" pitchFamily="34" charset="0"/>
                <a:ea typeface="Inconsolata Bold" panose="00000509000000000000" pitchFamily="34" charset="-122"/>
                <a:cs typeface="Inconsolata Bold" panose="00000509000000000000" pitchFamily="34" charset="-120"/>
              </a:rPr>
              <a:t>One seamless guest experience</a:t>
            </a:r>
            <a:endParaRPr lang="en-US" sz="14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3320058"/>
            <a:ext cx="1240501" cy="21768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endParaRPr lang="en-US" sz="1150" dirty="0"/>
          </a:p>
        </p:txBody>
      </p:sp>
      <p:sp>
        <p:nvSpPr>
          <p:cNvPr id="4" name="Shape 1"/>
          <p:cNvSpPr/>
          <p:nvPr/>
        </p:nvSpPr>
        <p:spPr>
          <a:xfrm>
            <a:off x="6239513" y="847130"/>
            <a:ext cx="665146" cy="229691"/>
          </a:xfrm>
          <a:prstGeom prst="roundRect">
            <a:avLst>
              <a:gd name="adj" fmla="val 3317"/>
            </a:avLst>
          </a:prstGeom>
          <a:solidFill>
            <a:srgbClr val="E4E6E7"/>
          </a:solidFill>
        </p:spPr>
      </p:sp>
      <p:sp>
        <p:nvSpPr>
          <p:cNvPr id="5" name="Text 2"/>
          <p:cNvSpPr/>
          <p:nvPr/>
        </p:nvSpPr>
        <p:spPr>
          <a:xfrm>
            <a:off x="6330196" y="892473"/>
            <a:ext cx="1093363" cy="13900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9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TEAMWORK</a:t>
            </a:r>
            <a:endParaRPr lang="en-US" sz="950" dirty="0"/>
          </a:p>
        </p:txBody>
      </p:sp>
      <p:sp>
        <p:nvSpPr>
          <p:cNvPr id="6" name="Text 3"/>
          <p:cNvSpPr/>
          <p:nvPr/>
        </p:nvSpPr>
        <p:spPr>
          <a:xfrm>
            <a:off x="6239513" y="1125141"/>
            <a:ext cx="5296958" cy="94495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Communication = Foundation of Teamwork</a:t>
            </a:r>
            <a:endParaRPr lang="en-US" sz="29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96165" y="2210743"/>
            <a:ext cx="226808" cy="226814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730931" y="2206129"/>
            <a:ext cx="4805540" cy="2362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Share information</a:t>
            </a:r>
            <a:endParaRPr lang="en-US" sz="14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96165" y="2910929"/>
            <a:ext cx="226808" cy="226814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730931" y="2906316"/>
            <a:ext cx="4805540" cy="2362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Clarify responsibilities</a:t>
            </a:r>
            <a:endParaRPr lang="en-US" sz="145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96165" y="3611116"/>
            <a:ext cx="226808" cy="226814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6730931" y="3606502"/>
            <a:ext cx="4805540" cy="2362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Coordinate tasks</a:t>
            </a:r>
            <a:endParaRPr lang="en-US" sz="145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96165" y="4311303"/>
            <a:ext cx="226808" cy="226814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6730931" y="4306689"/>
            <a:ext cx="4805540" cy="2362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Solve problems together</a:t>
            </a:r>
            <a:endParaRPr lang="en-US" sz="1450" dirty="0"/>
          </a:p>
        </p:txBody>
      </p:sp>
      <p:sp>
        <p:nvSpPr>
          <p:cNvPr id="15" name="Shape 8"/>
          <p:cNvSpPr/>
          <p:nvPr/>
        </p:nvSpPr>
        <p:spPr>
          <a:xfrm>
            <a:off x="6239513" y="4901009"/>
            <a:ext cx="5296958" cy="1109762"/>
          </a:xfrm>
          <a:prstGeom prst="roundRect">
            <a:avLst>
              <a:gd name="adj" fmla="val 687"/>
            </a:avLst>
          </a:prstGeom>
          <a:solidFill>
            <a:srgbClr val="B6FCB8"/>
          </a:solidFill>
        </p:spPr>
      </p:sp>
      <p:pic>
        <p:nvPicPr>
          <p:cNvPr id="16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0718" y="5079107"/>
            <a:ext cx="236234" cy="189012"/>
          </a:xfrm>
          <a:prstGeom prst="rect">
            <a:avLst/>
          </a:prstGeom>
        </p:spPr>
      </p:pic>
      <p:sp>
        <p:nvSpPr>
          <p:cNvPr id="17" name="Text 9"/>
          <p:cNvSpPr/>
          <p:nvPr/>
        </p:nvSpPr>
        <p:spPr>
          <a:xfrm>
            <a:off x="6778158" y="5047655"/>
            <a:ext cx="4607107" cy="81647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450" b="1" dirty="0">
                <a:solidFill>
                  <a:srgbClr val="000000"/>
                </a:solidFill>
                <a:latin typeface="Inconsolata Bold" panose="00000509000000000000" pitchFamily="34" charset="0"/>
                <a:ea typeface="Inconsolata Bold" panose="00000509000000000000" pitchFamily="34" charset="-122"/>
                <a:cs typeface="Inconsolata Bold" panose="00000509000000000000" pitchFamily="34" charset="-120"/>
              </a:rPr>
              <a:t>Example:</a:t>
            </a:r>
            <a:r>
              <a:rPr lang="en-US" sz="1450" dirty="0">
                <a:solidFill>
                  <a:srgbClr val="000000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 A pre-event briefing aligns catering, venue, and tech teams → the event runs perfectly.</a:t>
            </a:r>
            <a:endParaRPr lang="en-US" sz="14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664766"/>
            <a:ext cx="6296860" cy="100409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Communication in Modern Tourism</a:t>
            </a:r>
            <a:endParaRPr lang="en-US" sz="3150" dirty="0"/>
          </a:p>
        </p:txBody>
      </p:sp>
      <p:sp>
        <p:nvSpPr>
          <p:cNvPr id="4" name="Text 1"/>
          <p:cNvSpPr/>
          <p:nvPr/>
        </p:nvSpPr>
        <p:spPr>
          <a:xfrm>
            <a:off x="661475" y="1873647"/>
            <a:ext cx="6906444" cy="2377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Today's tourism is global, digital, and multicultural.</a:t>
            </a:r>
            <a:endParaRPr lang="en-US" sz="1250" dirty="0"/>
          </a:p>
        </p:txBody>
      </p:sp>
      <p:sp>
        <p:nvSpPr>
          <p:cNvPr id="5" name="Shape 2"/>
          <p:cNvSpPr/>
          <p:nvPr/>
        </p:nvSpPr>
        <p:spPr>
          <a:xfrm>
            <a:off x="661475" y="2264966"/>
            <a:ext cx="3080169" cy="1203523"/>
          </a:xfrm>
          <a:prstGeom prst="roundRect">
            <a:avLst>
              <a:gd name="adj" fmla="val 633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032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6" name="Shape 3"/>
          <p:cNvSpPr/>
          <p:nvPr/>
        </p:nvSpPr>
        <p:spPr>
          <a:xfrm>
            <a:off x="828456" y="2431951"/>
            <a:ext cx="481993" cy="482005"/>
          </a:xfrm>
          <a:prstGeom prst="ellipse">
            <a:avLst/>
          </a:prstGeom>
          <a:solidFill>
            <a:srgbClr val="151617"/>
          </a:solidFill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61009" y="2564507"/>
            <a:ext cx="216887" cy="21689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828456" y="3050480"/>
            <a:ext cx="2746207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International Partners</a:t>
            </a:r>
            <a:endParaRPr lang="en-US" sz="1550" dirty="0"/>
          </a:p>
        </p:txBody>
      </p:sp>
      <p:sp>
        <p:nvSpPr>
          <p:cNvPr id="9" name="Shape 5"/>
          <p:cNvSpPr/>
          <p:nvPr/>
        </p:nvSpPr>
        <p:spPr>
          <a:xfrm>
            <a:off x="3878165" y="2264966"/>
            <a:ext cx="3080169" cy="1203523"/>
          </a:xfrm>
          <a:prstGeom prst="roundRect">
            <a:avLst>
              <a:gd name="adj" fmla="val 633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032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0" name="Shape 6"/>
          <p:cNvSpPr/>
          <p:nvPr/>
        </p:nvSpPr>
        <p:spPr>
          <a:xfrm>
            <a:off x="4045146" y="2431951"/>
            <a:ext cx="481993" cy="482005"/>
          </a:xfrm>
          <a:prstGeom prst="ellipse">
            <a:avLst/>
          </a:prstGeom>
          <a:solidFill>
            <a:srgbClr val="151617"/>
          </a:solidFill>
        </p:spPr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177699" y="2564507"/>
            <a:ext cx="216887" cy="216892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4045146" y="3050480"/>
            <a:ext cx="2746207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Multicultural Teams</a:t>
            </a:r>
            <a:endParaRPr lang="en-US" sz="1550" dirty="0"/>
          </a:p>
        </p:txBody>
      </p:sp>
      <p:sp>
        <p:nvSpPr>
          <p:cNvPr id="13" name="Shape 8"/>
          <p:cNvSpPr/>
          <p:nvPr/>
        </p:nvSpPr>
        <p:spPr>
          <a:xfrm>
            <a:off x="661475" y="3605014"/>
            <a:ext cx="6296860" cy="1203523"/>
          </a:xfrm>
          <a:prstGeom prst="roundRect">
            <a:avLst>
              <a:gd name="adj" fmla="val 633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032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4" name="Shape 9"/>
          <p:cNvSpPr/>
          <p:nvPr/>
        </p:nvSpPr>
        <p:spPr>
          <a:xfrm>
            <a:off x="828456" y="3771999"/>
            <a:ext cx="481993" cy="482005"/>
          </a:xfrm>
          <a:prstGeom prst="ellipse">
            <a:avLst/>
          </a:prstGeom>
          <a:solidFill>
            <a:srgbClr val="151617"/>
          </a:solidFill>
        </p:spPr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61009" y="3904555"/>
            <a:ext cx="216887" cy="216892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828456" y="4390529"/>
            <a:ext cx="5962898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Digital Platforms</a:t>
            </a:r>
            <a:endParaRPr lang="en-US" sz="1550" dirty="0"/>
          </a:p>
        </p:txBody>
      </p:sp>
      <p:sp>
        <p:nvSpPr>
          <p:cNvPr id="17" name="Shape 11"/>
          <p:cNvSpPr/>
          <p:nvPr/>
        </p:nvSpPr>
        <p:spPr>
          <a:xfrm>
            <a:off x="661475" y="4962128"/>
            <a:ext cx="6296860" cy="1231007"/>
          </a:xfrm>
          <a:prstGeom prst="roundRect">
            <a:avLst>
              <a:gd name="adj" fmla="val 619"/>
            </a:avLst>
          </a:prstGeom>
          <a:solidFill>
            <a:srgbClr val="B6D6FC"/>
          </a:solidFill>
        </p:spPr>
      </p:sp>
      <p:pic>
        <p:nvPicPr>
          <p:cNvPr id="18" name="Image 4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2106" y="5172571"/>
            <a:ext cx="251017" cy="200819"/>
          </a:xfrm>
          <a:prstGeom prst="rect">
            <a:avLst/>
          </a:prstGeom>
        </p:spPr>
      </p:pic>
      <p:sp>
        <p:nvSpPr>
          <p:cNvPr id="19" name="Text 12"/>
          <p:cNvSpPr/>
          <p:nvPr/>
        </p:nvSpPr>
        <p:spPr>
          <a:xfrm>
            <a:off x="1233754" y="5138738"/>
            <a:ext cx="5563949" cy="89148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550" b="1" dirty="0">
                <a:solidFill>
                  <a:srgbClr val="000000"/>
                </a:solidFill>
                <a:latin typeface="Inconsolata Bold" panose="00000509000000000000" pitchFamily="34" charset="0"/>
                <a:ea typeface="Inconsolata Bold" panose="00000509000000000000" pitchFamily="34" charset="-122"/>
                <a:cs typeface="Inconsolata Bold" panose="00000509000000000000" pitchFamily="34" charset="-120"/>
              </a:rPr>
              <a:t>Example:</a:t>
            </a:r>
            <a:r>
              <a:rPr lang="en-US" sz="1550" dirty="0">
                <a:solidFill>
                  <a:srgbClr val="000000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 A Philippine travel agency emails an overseas hotel to book accommodations for international travelers.</a:t>
            </a:r>
            <a:endParaRPr lang="en-US" sz="15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692944"/>
            <a:ext cx="1209049" cy="287139"/>
          </a:xfrm>
          <a:prstGeom prst="roundRect">
            <a:avLst>
              <a:gd name="adj" fmla="val 2654"/>
            </a:avLst>
          </a:prstGeom>
          <a:solidFill>
            <a:srgbClr val="E4E6E7"/>
          </a:solidFill>
        </p:spPr>
      </p:sp>
      <p:sp>
        <p:nvSpPr>
          <p:cNvPr id="3" name="Text 1"/>
          <p:cNvSpPr/>
          <p:nvPr/>
        </p:nvSpPr>
        <p:spPr>
          <a:xfrm>
            <a:off x="774879" y="749598"/>
            <a:ext cx="1591826" cy="1738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KEY TAKEAWAYS</a:t>
            </a:r>
            <a:endParaRPr lang="en-US" sz="1150" dirty="0"/>
          </a:p>
        </p:txBody>
      </p:sp>
      <p:sp>
        <p:nvSpPr>
          <p:cNvPr id="4" name="Text 2"/>
          <p:cNvSpPr/>
          <p:nvPr/>
        </p:nvSpPr>
        <p:spPr>
          <a:xfrm>
            <a:off x="661475" y="1055688"/>
            <a:ext cx="10868745" cy="59699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Remember These </a:t>
            </a:r>
            <a:r>
              <a:rPr lang="en-US" sz="370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🎯</a:t>
            </a:r>
            <a:endParaRPr lang="en-US" sz="3700" dirty="0"/>
          </a:p>
        </p:txBody>
      </p:sp>
      <p:sp>
        <p:nvSpPr>
          <p:cNvPr id="5" name="Shape 3"/>
          <p:cNvSpPr/>
          <p:nvPr/>
        </p:nvSpPr>
        <p:spPr>
          <a:xfrm>
            <a:off x="661475" y="1936155"/>
            <a:ext cx="425241" cy="425252"/>
          </a:xfrm>
          <a:prstGeom prst="roundRect">
            <a:avLst>
              <a:gd name="adj" fmla="val 1792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732365" y="1971576"/>
            <a:ext cx="283461" cy="354409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1</a:t>
            </a:r>
            <a:endParaRPr lang="en-US" sz="2200" dirty="0"/>
          </a:p>
        </p:txBody>
      </p:sp>
      <p:sp>
        <p:nvSpPr>
          <p:cNvPr id="7" name="Text 5"/>
          <p:cNvSpPr/>
          <p:nvPr/>
        </p:nvSpPr>
        <p:spPr>
          <a:xfrm>
            <a:off x="1275723" y="2001044"/>
            <a:ext cx="1025449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Communication = sharing information within an organization</a:t>
            </a:r>
            <a:endParaRPr lang="en-US" sz="1850" dirty="0"/>
          </a:p>
        </p:txBody>
      </p:sp>
      <p:sp>
        <p:nvSpPr>
          <p:cNvPr id="8" name="Shape 6"/>
          <p:cNvSpPr/>
          <p:nvPr/>
        </p:nvSpPr>
        <p:spPr>
          <a:xfrm>
            <a:off x="661475" y="2739430"/>
            <a:ext cx="425241" cy="425252"/>
          </a:xfrm>
          <a:prstGeom prst="roundRect">
            <a:avLst>
              <a:gd name="adj" fmla="val 1792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732365" y="2774851"/>
            <a:ext cx="283461" cy="354409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2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1275723" y="2804319"/>
            <a:ext cx="1025449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Good communication → smooth coordination → quality service</a:t>
            </a:r>
            <a:endParaRPr lang="en-US" sz="1850" dirty="0"/>
          </a:p>
        </p:txBody>
      </p:sp>
      <p:sp>
        <p:nvSpPr>
          <p:cNvPr id="11" name="Shape 9"/>
          <p:cNvSpPr/>
          <p:nvPr/>
        </p:nvSpPr>
        <p:spPr>
          <a:xfrm>
            <a:off x="661475" y="3542705"/>
            <a:ext cx="425241" cy="425252"/>
          </a:xfrm>
          <a:prstGeom prst="roundRect">
            <a:avLst>
              <a:gd name="adj" fmla="val 1792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732365" y="3578126"/>
            <a:ext cx="283461" cy="354409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3</a:t>
            </a:r>
            <a:endParaRPr lang="en-US" sz="2200" dirty="0"/>
          </a:p>
        </p:txBody>
      </p:sp>
      <p:sp>
        <p:nvSpPr>
          <p:cNvPr id="13" name="Text 11"/>
          <p:cNvSpPr/>
          <p:nvPr/>
        </p:nvSpPr>
        <p:spPr>
          <a:xfrm>
            <a:off x="1275723" y="3607594"/>
            <a:ext cx="1025449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Teamwork = people working toward the same goal</a:t>
            </a:r>
            <a:endParaRPr lang="en-US" sz="1850" dirty="0"/>
          </a:p>
        </p:txBody>
      </p:sp>
      <p:sp>
        <p:nvSpPr>
          <p:cNvPr id="14" name="Shape 12"/>
          <p:cNvSpPr/>
          <p:nvPr/>
        </p:nvSpPr>
        <p:spPr>
          <a:xfrm>
            <a:off x="661475" y="4345980"/>
            <a:ext cx="425241" cy="425252"/>
          </a:xfrm>
          <a:prstGeom prst="roundRect">
            <a:avLst>
              <a:gd name="adj" fmla="val 1792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5" name="Text 13"/>
          <p:cNvSpPr/>
          <p:nvPr/>
        </p:nvSpPr>
        <p:spPr>
          <a:xfrm>
            <a:off x="732365" y="4381401"/>
            <a:ext cx="283461" cy="354409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4</a:t>
            </a:r>
            <a:endParaRPr lang="en-US" sz="2200" dirty="0"/>
          </a:p>
        </p:txBody>
      </p:sp>
      <p:sp>
        <p:nvSpPr>
          <p:cNvPr id="16" name="Text 14"/>
          <p:cNvSpPr/>
          <p:nvPr/>
        </p:nvSpPr>
        <p:spPr>
          <a:xfrm>
            <a:off x="1275723" y="4410869"/>
            <a:ext cx="1025449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Modern tourism requires digital + cross-cultural communication</a:t>
            </a:r>
            <a:endParaRPr lang="en-US" sz="1850" dirty="0"/>
          </a:p>
        </p:txBody>
      </p:sp>
      <p:sp>
        <p:nvSpPr>
          <p:cNvPr id="17" name="Shape 15"/>
          <p:cNvSpPr/>
          <p:nvPr/>
        </p:nvSpPr>
        <p:spPr>
          <a:xfrm>
            <a:off x="661475" y="4983857"/>
            <a:ext cx="25399" cy="1181100"/>
          </a:xfrm>
          <a:prstGeom prst="roundRect">
            <a:avLst>
              <a:gd name="adj" fmla="val 60001"/>
            </a:avLst>
          </a:prstGeom>
          <a:solidFill>
            <a:srgbClr val="151617"/>
          </a:solidFill>
        </p:spPr>
      </p:sp>
      <p:sp>
        <p:nvSpPr>
          <p:cNvPr id="18" name="Text 16"/>
          <p:cNvSpPr/>
          <p:nvPr/>
        </p:nvSpPr>
        <p:spPr>
          <a:xfrm>
            <a:off x="944936" y="5196483"/>
            <a:ext cx="10585284" cy="7558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💬</a:t>
            </a:r>
            <a:r>
              <a:rPr lang="en-US" sz="18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 </a:t>
            </a:r>
            <a:r>
              <a:rPr lang="en-US" sz="1850" b="1" dirty="0">
                <a:solidFill>
                  <a:srgbClr val="151617"/>
                </a:solidFill>
                <a:latin typeface="Inconsolata Bold" panose="00000509000000000000" pitchFamily="34" charset="0"/>
                <a:ea typeface="Inconsolata Bold" panose="00000509000000000000" pitchFamily="34" charset="-122"/>
                <a:cs typeface="Inconsolata Bold" panose="00000509000000000000" pitchFamily="34" charset="-120"/>
              </a:rPr>
              <a:t>Reflection:</a:t>
            </a:r>
            <a:r>
              <a:rPr lang="en-US" sz="18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 Which communication skill will matter most in YOUR future tourism career — and why?</a:t>
            </a:r>
            <a:endParaRPr lang="en-US" sz="18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2355</Words>
  <Application>WPS Presentation</Application>
  <PresentationFormat>On-screen Show (16:9)</PresentationFormat>
  <Paragraphs>132</Paragraphs>
  <Slides>8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29" baseType="lpstr">
      <vt:lpstr>Arial</vt:lpstr>
      <vt:lpstr>SimSun</vt:lpstr>
      <vt:lpstr>Wingdings</vt:lpstr>
      <vt:lpstr>Inconsolata</vt:lpstr>
      <vt:lpstr>Inconsolata</vt:lpstr>
      <vt:lpstr>Inconsolata</vt:lpstr>
      <vt:lpstr>Montserrat Black</vt:lpstr>
      <vt:lpstr>Montserrat Black</vt:lpstr>
      <vt:lpstr>Montserrat Black</vt:lpstr>
      <vt:lpstr>Inconsolata Bold</vt:lpstr>
      <vt:lpstr>Inconsolata Bold</vt:lpstr>
      <vt:lpstr>Inconsolata Bold</vt:lpstr>
      <vt:lpstr>Twemoji Mozilla</vt:lpstr>
      <vt:lpstr>Segoe Print</vt:lpstr>
      <vt:lpstr>Twemoji Mozilla</vt:lpstr>
      <vt:lpstr>Twemoji Mozilla</vt:lpstr>
      <vt:lpstr>Calibri</vt:lpstr>
      <vt:lpstr>Microsoft YaHei</vt:lpstr>
      <vt:lpstr>Arial Unicode MS</vt:lpstr>
      <vt:lpstr>MingLiU-ExtB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WPS_1778581953</cp:lastModifiedBy>
  <cp:revision>2</cp:revision>
  <dcterms:created xsi:type="dcterms:W3CDTF">2026-07-09T13:35:00Z</dcterms:created>
  <dcterms:modified xsi:type="dcterms:W3CDTF">2026-07-09T13:35:57Z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9D8BA0A6349F4AA99869456829C2BB52_13</vt:lpwstr>
  </property>
  <property fmtid="{D5CDD505-2E9C-101B-9397-08002B2CF9AE}" pid="3" name="KSOProductBuildVer">
    <vt:lpwstr>1033-12.1.0.26880</vt:lpwstr>
  </property>
</Properties>
</file>