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16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media/image10.svg" ContentType="image/svg+xml"/>
  <Override PartName="/ppt/media/image101.svg" ContentType="image/svg+xml"/>
  <Override PartName="/ppt/media/image103.svg" ContentType="image/svg+xml"/>
  <Override PartName="/ppt/media/image12.svg" ContentType="image/svg+xml"/>
  <Override PartName="/ppt/media/image14.svg" ContentType="image/svg+xml"/>
  <Override PartName="/ppt/media/image21.svg" ContentType="image/svg+xml"/>
  <Override PartName="/ppt/media/image23.svg" ContentType="image/svg+xml"/>
  <Override PartName="/ppt/media/image32.svg" ContentType="image/svg+xml"/>
  <Override PartName="/ppt/media/image34.svg" ContentType="image/svg+xml"/>
  <Override PartName="/ppt/media/image41.svg" ContentType="image/svg+xml"/>
  <Override PartName="/ppt/media/image43.svg" ContentType="image/svg+xml"/>
  <Override PartName="/ppt/media/image46.svg" ContentType="image/svg+xml"/>
  <Override PartName="/ppt/media/image51.svg" ContentType="image/svg+xml"/>
  <Override PartName="/ppt/media/image53.svg" ContentType="image/svg+xml"/>
  <Override PartName="/ppt/media/image55.svg" ContentType="image/svg+xml"/>
  <Override PartName="/ppt/media/image6.svg" ContentType="image/svg+xml"/>
  <Override PartName="/ppt/media/image65.svg" ContentType="image/svg+xml"/>
  <Override PartName="/ppt/media/image70.svg" ContentType="image/svg+xml"/>
  <Override PartName="/ppt/media/image73.svg" ContentType="image/svg+xml"/>
  <Override PartName="/ppt/media/image76.svg" ContentType="image/svg+xml"/>
  <Override PartName="/ppt/media/image79.svg" ContentType="image/svg+xml"/>
  <Override PartName="/ppt/media/image81.svg" ContentType="image/svg+xml"/>
  <Override PartName="/ppt/media/image83.svg" ContentType="image/svg+xml"/>
  <Override PartName="/ppt/media/image85.svg" ContentType="image/svg+xml"/>
  <Override PartName="/ppt/media/image87.svg" ContentType="image/svg+xml"/>
  <Override PartName="/ppt/media/image89.svg" ContentType="image/svg+xml"/>
  <Override PartName="/ppt/media/image91.svg" ContentType="image/svg+xml"/>
  <Override PartName="/ppt/media/image93.svg" ContentType="image/svg+xml"/>
  <Override PartName="/ppt/media/image96.svg" ContentType="image/svg+xml"/>
  <Override PartName="/ppt/media/image99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</p:sldIdLst>
  <p:sldSz cx="12191365" cy="6858000"/>
  <p:notesSz cx="6858000" cy="12191365"/>
  <p:embeddedFontLst>
    <p:embeddedFont>
      <p:font typeface="Inconsolata" panose="00000509000000000000" pitchFamily="34" charset="0"/>
      <p:regular r:id="rId39"/>
    </p:embeddedFont>
    <p:embeddedFont>
      <p:font typeface="Inconsolata" panose="00000509000000000000" pitchFamily="34" charset="-122"/>
      <p:regular r:id="rId40"/>
    </p:embeddedFont>
    <p:embeddedFont>
      <p:font typeface="Inconsolata" panose="00000509000000000000" pitchFamily="34" charset="-120"/>
      <p:regular r:id="rId41"/>
    </p:embeddedFont>
    <p:embeddedFont>
      <p:font typeface="Montserrat Black" pitchFamily="34" charset="0"/>
      <p:bold r:id="rId42"/>
    </p:embeddedFont>
    <p:embeddedFont>
      <p:font typeface="Montserrat Black" pitchFamily="34" charset="-122"/>
      <p:bold r:id="rId43"/>
    </p:embeddedFont>
    <p:embeddedFont>
      <p:font typeface="Montserrat Black" pitchFamily="34" charset="-120"/>
      <p:bold r:id="rId44"/>
    </p:embeddedFont>
    <p:embeddedFont>
      <p:font typeface="Montserrat Bold" pitchFamily="34" charset="0"/>
      <p:bold r:id="rId45"/>
    </p:embeddedFont>
    <p:embeddedFont>
      <p:font typeface="Montserrat Bold" pitchFamily="34" charset="-122"/>
      <p:bold r:id="rId46"/>
    </p:embeddedFont>
    <p:embeddedFont>
      <p:font typeface="Montserrat Bold" pitchFamily="34" charset="-120"/>
      <p:bold r:id="rId47"/>
    </p:embeddedFont>
    <p:embeddedFont>
      <p:font typeface="Calibri" panose="020F0502020204030204" charset="0"/>
      <p:regular r:id="rId48"/>
      <p:bold r:id="rId49"/>
      <p:italic r:id="rId50"/>
      <p:boldItalic r:id="rId51"/>
    </p:embeddedFont>
    <p:embeddedFont>
      <p:font typeface="Montserrat Light" pitchFamily="34" charset="0"/>
      <p:regular r:id="rId52"/>
    </p:embeddedFont>
    <p:embeddedFont>
      <p:font typeface="Montserrat Light" pitchFamily="34" charset="-122"/>
      <p:regular r:id="rId53"/>
    </p:embeddedFont>
    <p:embeddedFont>
      <p:font typeface="Montserrat Light" pitchFamily="34" charset="-120"/>
      <p:regular r:id="rId54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4" Type="http://schemas.openxmlformats.org/officeDocument/2006/relationships/font" Target="fonts/font16.fntdata"/><Relationship Id="rId53" Type="http://schemas.openxmlformats.org/officeDocument/2006/relationships/font" Target="fonts/font15.fntdata"/><Relationship Id="rId52" Type="http://schemas.openxmlformats.org/officeDocument/2006/relationships/font" Target="fonts/font14.fntdata"/><Relationship Id="rId51" Type="http://schemas.openxmlformats.org/officeDocument/2006/relationships/font" Target="fonts/font13.fntdata"/><Relationship Id="rId50" Type="http://schemas.openxmlformats.org/officeDocument/2006/relationships/font" Target="fonts/font12.fntdata"/><Relationship Id="rId5" Type="http://schemas.openxmlformats.org/officeDocument/2006/relationships/slide" Target="slides/slide2.xml"/><Relationship Id="rId49" Type="http://schemas.openxmlformats.org/officeDocument/2006/relationships/font" Target="fonts/font11.fntdata"/><Relationship Id="rId48" Type="http://schemas.openxmlformats.org/officeDocument/2006/relationships/font" Target="fonts/font10.fntdata"/><Relationship Id="rId47" Type="http://schemas.openxmlformats.org/officeDocument/2006/relationships/font" Target="fonts/font9.fntdata"/><Relationship Id="rId46" Type="http://schemas.openxmlformats.org/officeDocument/2006/relationships/font" Target="fonts/font8.fntdata"/><Relationship Id="rId45" Type="http://schemas.openxmlformats.org/officeDocument/2006/relationships/font" Target="fonts/font7.fntdata"/><Relationship Id="rId44" Type="http://schemas.openxmlformats.org/officeDocument/2006/relationships/font" Target="fonts/font6.fntdata"/><Relationship Id="rId43" Type="http://schemas.openxmlformats.org/officeDocument/2006/relationships/font" Target="fonts/font5.fntdata"/><Relationship Id="rId42" Type="http://schemas.openxmlformats.org/officeDocument/2006/relationships/font" Target="fonts/font4.fntdata"/><Relationship Id="rId41" Type="http://schemas.openxmlformats.org/officeDocument/2006/relationships/font" Target="fonts/font3.fntdata"/><Relationship Id="rId40" Type="http://schemas.openxmlformats.org/officeDocument/2006/relationships/font" Target="fonts/font2.fntdata"/><Relationship Id="rId4" Type="http://schemas.openxmlformats.org/officeDocument/2006/relationships/notesMaster" Target="notesMasters/notesMaster1.xml"/><Relationship Id="rId39" Type="http://schemas.openxmlformats.org/officeDocument/2006/relationships/font" Target="fonts/font1.fntdata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ECE4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8ECE4"/>
          </a:solidFill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7.png"/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4.x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4.svg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jpeg"/><Relationship Id="rId1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8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3.svg"/><Relationship Id="rId4" Type="http://schemas.openxmlformats.org/officeDocument/2006/relationships/image" Target="../media/image22.png"/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5.png"/><Relationship Id="rId1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8.png"/><Relationship Id="rId3" Type="http://schemas.openxmlformats.org/officeDocument/2006/relationships/image" Target="../media/image6.svg"/><Relationship Id="rId2" Type="http://schemas.openxmlformats.org/officeDocument/2006/relationships/image" Target="../media/image27.png"/><Relationship Id="rId1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2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34.svg"/><Relationship Id="rId4" Type="http://schemas.openxmlformats.org/officeDocument/2006/relationships/image" Target="../media/image33.png"/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8.jpeg"/><Relationship Id="rId1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6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43.svg"/><Relationship Id="rId4" Type="http://schemas.openxmlformats.org/officeDocument/2006/relationships/image" Target="../media/image42.png"/><Relationship Id="rId3" Type="http://schemas.openxmlformats.org/officeDocument/2006/relationships/image" Target="../media/image41.svg"/><Relationship Id="rId2" Type="http://schemas.openxmlformats.org/officeDocument/2006/relationships/image" Target="../media/image40.png"/><Relationship Id="rId1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7.png"/><Relationship Id="rId3" Type="http://schemas.openxmlformats.org/officeDocument/2006/relationships/image" Target="../media/image46.svg"/><Relationship Id="rId2" Type="http://schemas.openxmlformats.org/officeDocument/2006/relationships/image" Target="../media/image45.png"/><Relationship Id="rId1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9.x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55.svg"/><Relationship Id="rId6" Type="http://schemas.openxmlformats.org/officeDocument/2006/relationships/image" Target="../media/image54.png"/><Relationship Id="rId5" Type="http://schemas.openxmlformats.org/officeDocument/2006/relationships/image" Target="../media/image53.svg"/><Relationship Id="rId4" Type="http://schemas.openxmlformats.org/officeDocument/2006/relationships/image" Target="../media/image52.png"/><Relationship Id="rId3" Type="http://schemas.openxmlformats.org/officeDocument/2006/relationships/image" Target="../media/image51.svg"/><Relationship Id="rId2" Type="http://schemas.openxmlformats.org/officeDocument/2006/relationships/image" Target="../media/image50.png"/><Relationship Id="rId1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1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image" Target="../media/image5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2.jpe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5.svg"/><Relationship Id="rId2" Type="http://schemas.openxmlformats.org/officeDocument/2006/relationships/image" Target="../media/image64.png"/><Relationship Id="rId1" Type="http://schemas.openxmlformats.org/officeDocument/2006/relationships/image" Target="../media/image6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7.jpeg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image" Target="../media/image76.svg"/><Relationship Id="rId8" Type="http://schemas.openxmlformats.org/officeDocument/2006/relationships/image" Target="../media/image75.png"/><Relationship Id="rId7" Type="http://schemas.openxmlformats.org/officeDocument/2006/relationships/image" Target="../media/image74.png"/><Relationship Id="rId6" Type="http://schemas.openxmlformats.org/officeDocument/2006/relationships/image" Target="../media/image73.svg"/><Relationship Id="rId5" Type="http://schemas.openxmlformats.org/officeDocument/2006/relationships/image" Target="../media/image72.png"/><Relationship Id="rId4" Type="http://schemas.openxmlformats.org/officeDocument/2006/relationships/image" Target="../media/image71.png"/><Relationship Id="rId3" Type="http://schemas.openxmlformats.org/officeDocument/2006/relationships/image" Target="../media/image70.svg"/><Relationship Id="rId2" Type="http://schemas.openxmlformats.org/officeDocument/2006/relationships/image" Target="../media/image69.png"/><Relationship Id="rId14" Type="http://schemas.openxmlformats.org/officeDocument/2006/relationships/notesSlide" Target="../notesSlides/notesSlide26.xml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79.svg"/><Relationship Id="rId11" Type="http://schemas.openxmlformats.org/officeDocument/2006/relationships/image" Target="../media/image78.png"/><Relationship Id="rId10" Type="http://schemas.openxmlformats.org/officeDocument/2006/relationships/image" Target="../media/image77.png"/><Relationship Id="rId1" Type="http://schemas.openxmlformats.org/officeDocument/2006/relationships/image" Target="../media/image68.png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image" Target="../media/image88.png"/><Relationship Id="rId8" Type="http://schemas.openxmlformats.org/officeDocument/2006/relationships/image" Target="../media/image87.svg"/><Relationship Id="rId7" Type="http://schemas.openxmlformats.org/officeDocument/2006/relationships/image" Target="../media/image86.png"/><Relationship Id="rId6" Type="http://schemas.openxmlformats.org/officeDocument/2006/relationships/image" Target="../media/image85.svg"/><Relationship Id="rId5" Type="http://schemas.openxmlformats.org/officeDocument/2006/relationships/image" Target="../media/image84.png"/><Relationship Id="rId4" Type="http://schemas.openxmlformats.org/officeDocument/2006/relationships/image" Target="../media/image83.svg"/><Relationship Id="rId3" Type="http://schemas.openxmlformats.org/officeDocument/2006/relationships/image" Target="../media/image82.png"/><Relationship Id="rId2" Type="http://schemas.openxmlformats.org/officeDocument/2006/relationships/image" Target="../media/image81.svg"/><Relationship Id="rId16" Type="http://schemas.openxmlformats.org/officeDocument/2006/relationships/notesSlide" Target="../notesSlides/notesSlide27.xml"/><Relationship Id="rId15" Type="http://schemas.openxmlformats.org/officeDocument/2006/relationships/slideLayout" Target="../slideLayouts/slideLayout2.xml"/><Relationship Id="rId14" Type="http://schemas.openxmlformats.org/officeDocument/2006/relationships/image" Target="../media/image93.svg"/><Relationship Id="rId13" Type="http://schemas.openxmlformats.org/officeDocument/2006/relationships/image" Target="../media/image92.png"/><Relationship Id="rId12" Type="http://schemas.openxmlformats.org/officeDocument/2006/relationships/image" Target="../media/image91.svg"/><Relationship Id="rId11" Type="http://schemas.openxmlformats.org/officeDocument/2006/relationships/image" Target="../media/image90.png"/><Relationship Id="rId10" Type="http://schemas.openxmlformats.org/officeDocument/2006/relationships/image" Target="../media/image89.svg"/><Relationship Id="rId1" Type="http://schemas.openxmlformats.org/officeDocument/2006/relationships/image" Target="../media/image80.pn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8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6.svg"/><Relationship Id="rId2" Type="http://schemas.openxmlformats.org/officeDocument/2006/relationships/image" Target="../media/image95.png"/><Relationship Id="rId1" Type="http://schemas.openxmlformats.org/officeDocument/2006/relationships/image" Target="../media/image94.jpeg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29.x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03.svg"/><Relationship Id="rId6" Type="http://schemas.openxmlformats.org/officeDocument/2006/relationships/image" Target="../media/image102.png"/><Relationship Id="rId5" Type="http://schemas.openxmlformats.org/officeDocument/2006/relationships/image" Target="../media/image101.svg"/><Relationship Id="rId4" Type="http://schemas.openxmlformats.org/officeDocument/2006/relationships/image" Target="../media/image100.png"/><Relationship Id="rId3" Type="http://schemas.openxmlformats.org/officeDocument/2006/relationships/image" Target="../media/image99.svg"/><Relationship Id="rId2" Type="http://schemas.openxmlformats.org/officeDocument/2006/relationships/image" Target="../media/image98.png"/><Relationship Id="rId1" Type="http://schemas.openxmlformats.org/officeDocument/2006/relationships/image" Target="../media/image97.jpe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0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5.png"/><Relationship Id="rId1" Type="http://schemas.openxmlformats.org/officeDocument/2006/relationships/image" Target="../media/image10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6095848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54" y="1460004"/>
            <a:ext cx="5906841" cy="3937992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6757322" y="1172766"/>
            <a:ext cx="5382483" cy="2418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Module 7</a:t>
            </a:r>
            <a:endParaRPr lang="en-US" sz="1150" dirty="0"/>
          </a:p>
        </p:txBody>
      </p:sp>
      <p:sp>
        <p:nvSpPr>
          <p:cNvPr id="5" name="Text 1"/>
          <p:cNvSpPr/>
          <p:nvPr/>
        </p:nvSpPr>
        <p:spPr>
          <a:xfrm>
            <a:off x="6757322" y="1603673"/>
            <a:ext cx="4772898" cy="236259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Workplace Communication &amp; Team Collaboration</a:t>
            </a:r>
            <a:endParaRPr lang="en-US" sz="3700" dirty="0"/>
          </a:p>
        </p:txBody>
      </p:sp>
      <p:sp>
        <p:nvSpPr>
          <p:cNvPr id="6" name="Text 2"/>
          <p:cNvSpPr/>
          <p:nvPr/>
        </p:nvSpPr>
        <p:spPr>
          <a:xfrm>
            <a:off x="6757322" y="4249738"/>
            <a:ext cx="5382483" cy="2418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Course: Hospitality and Tourism Business Communication</a:t>
            </a:r>
            <a:endParaRPr lang="en-US" sz="1150" dirty="0"/>
          </a:p>
        </p:txBody>
      </p:sp>
      <p:sp>
        <p:nvSpPr>
          <p:cNvPr id="7" name="Text 3"/>
          <p:cNvSpPr/>
          <p:nvPr/>
        </p:nvSpPr>
        <p:spPr>
          <a:xfrm>
            <a:off x="6757322" y="4704259"/>
            <a:ext cx="4772898" cy="115093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r">
              <a:lnSpc>
                <a:spcPct val="133000"/>
              </a:lnSpc>
              <a:spcAft>
                <a:spcPts val="3550"/>
              </a:spcAft>
              <a:buNone/>
            </a:pPr>
            <a:endParaRPr lang="en-US" sz="1150" dirty="0"/>
          </a:p>
          <a:p>
            <a:pPr marL="0" indent="0" algn="r">
              <a:lnSpc>
                <a:spcPct val="133000"/>
              </a:lnSpc>
              <a:spcAft>
                <a:spcPts val="3550"/>
              </a:spcAft>
              <a:buNone/>
            </a:pPr>
            <a:endParaRPr lang="en-US" sz="1150" dirty="0"/>
          </a:p>
          <a:p>
            <a:pPr marL="0" indent="0" algn="r">
              <a:lnSpc>
                <a:spcPct val="133000"/>
              </a:lnSpc>
              <a:buNone/>
            </a:pPr>
            <a:r>
              <a:rPr lang="en-US" sz="11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Prof. Alia Amor D. Uy, MBA</a:t>
            </a:r>
            <a:endParaRPr lang="en-US" sz="11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645021"/>
            <a:ext cx="6296860" cy="17719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Workplace Communication &amp; Team Collaboration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2700437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Great service is never one person's effort — it's a team working together.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3517900"/>
            <a:ext cx="6296860" cy="1101824"/>
          </a:xfrm>
          <a:prstGeom prst="roundRect">
            <a:avLst>
              <a:gd name="adj" fmla="val 692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6" name="Text 3"/>
          <p:cNvSpPr/>
          <p:nvPr/>
        </p:nvSpPr>
        <p:spPr>
          <a:xfrm>
            <a:off x="856832" y="3713262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🏨</a:t>
            </a: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Hotel Check-In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56832" y="4121944"/>
            <a:ext cx="590614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Reservations → Front Office → Housekeeping → Maintenance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661475" y="4808736"/>
            <a:ext cx="6296860" cy="1404243"/>
          </a:xfrm>
          <a:prstGeom prst="roundRect">
            <a:avLst>
              <a:gd name="adj" fmla="val 543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9" name="Text 6"/>
          <p:cNvSpPr/>
          <p:nvPr/>
        </p:nvSpPr>
        <p:spPr>
          <a:xfrm>
            <a:off x="856832" y="5004098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🎯</a:t>
            </a: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Why It Matters</a:t>
            </a:r>
            <a:endParaRPr lang="en-US" sz="1850" dirty="0"/>
          </a:p>
        </p:txBody>
      </p:sp>
      <p:sp>
        <p:nvSpPr>
          <p:cNvPr id="10" name="Text 7"/>
          <p:cNvSpPr/>
          <p:nvPr/>
        </p:nvSpPr>
        <p:spPr>
          <a:xfrm>
            <a:off x="856832" y="5412780"/>
            <a:ext cx="590614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Coordinate tasks, solve problems, share info, deliver quality service</a:t>
            </a:r>
            <a:endParaRPr lang="en-US" sz="14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82712"/>
            <a:ext cx="10868745" cy="56118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What Is Workplace Communication?</a:t>
            </a:r>
            <a:endParaRPr lang="en-US" sz="35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977132"/>
            <a:ext cx="6565736" cy="372060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17270" y="1570335"/>
            <a:ext cx="3519201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Constant exchange of:</a:t>
            </a:r>
            <a:endParaRPr lang="en-US" sz="17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84638" y="2048173"/>
            <a:ext cx="269273" cy="26928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8600761" y="2042716"/>
            <a:ext cx="2935710" cy="56098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Information &amp; Instructions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84638" y="2950270"/>
            <a:ext cx="269273" cy="26928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8600761" y="2944813"/>
            <a:ext cx="2935710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Ideas &amp; Feedback</a:t>
            </a:r>
            <a:endParaRPr lang="en-US" sz="1750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84638" y="3835598"/>
            <a:ext cx="269273" cy="269280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8600761" y="3830141"/>
            <a:ext cx="2935710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Updates &amp; Changes</a:t>
            </a:r>
            <a:endParaRPr lang="en-US" sz="1750" dirty="0"/>
          </a:p>
        </p:txBody>
      </p:sp>
      <p:sp>
        <p:nvSpPr>
          <p:cNvPr id="11" name="Shape 5"/>
          <p:cNvSpPr/>
          <p:nvPr/>
        </p:nvSpPr>
        <p:spPr>
          <a:xfrm>
            <a:off x="8017270" y="4566245"/>
            <a:ext cx="3519201" cy="1517055"/>
          </a:xfrm>
          <a:prstGeom prst="roundRect">
            <a:avLst>
              <a:gd name="adj" fmla="val 502"/>
            </a:avLst>
          </a:prstGeom>
          <a:solidFill>
            <a:srgbClr val="B6D6FC"/>
          </a:solidFill>
        </p:spPr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6752" y="4830366"/>
            <a:ext cx="224427" cy="179487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8600661" y="4764584"/>
            <a:ext cx="2756327" cy="112037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Example: Tour coordinator updates guides on itinerary changes so guests get accurate info.</a:t>
            </a:r>
            <a:endParaRPr lang="en-US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251942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Why Communication Matters</a:t>
            </a:r>
            <a:endParaRPr lang="en-US" sz="37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3360" y="2716709"/>
            <a:ext cx="472468" cy="47248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942062" y="2716709"/>
            <a:ext cx="558815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Know What To Do</a:t>
            </a:r>
            <a:endParaRPr lang="en-US" sz="1850" dirty="0"/>
          </a:p>
        </p:txBody>
      </p:sp>
      <p:sp>
        <p:nvSpPr>
          <p:cNvPr id="6" name="Text 2"/>
          <p:cNvSpPr/>
          <p:nvPr/>
        </p:nvSpPr>
        <p:spPr>
          <a:xfrm>
            <a:off x="5942062" y="3125391"/>
            <a:ext cx="5588158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Employees understand their responsibilities</a:t>
            </a:r>
            <a:endParaRPr lang="en-US" sz="14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33360" y="3805833"/>
            <a:ext cx="472468" cy="47248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942062" y="3805833"/>
            <a:ext cx="558815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Know When</a:t>
            </a:r>
            <a:endParaRPr lang="en-US" sz="1850" dirty="0"/>
          </a:p>
        </p:txBody>
      </p:sp>
      <p:sp>
        <p:nvSpPr>
          <p:cNvPr id="9" name="Text 4"/>
          <p:cNvSpPr/>
          <p:nvPr/>
        </p:nvSpPr>
        <p:spPr>
          <a:xfrm>
            <a:off x="5942062" y="4214515"/>
            <a:ext cx="5588158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Tasks completed on time</a:t>
            </a:r>
            <a:endParaRPr lang="en-US" sz="14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33360" y="4894957"/>
            <a:ext cx="472468" cy="47248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942062" y="4894957"/>
            <a:ext cx="558815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Know How</a:t>
            </a:r>
            <a:endParaRPr lang="en-US" sz="1850" dirty="0"/>
          </a:p>
        </p:txBody>
      </p:sp>
      <p:sp>
        <p:nvSpPr>
          <p:cNvPr id="12" name="Text 6"/>
          <p:cNvSpPr/>
          <p:nvPr/>
        </p:nvSpPr>
        <p:spPr>
          <a:xfrm>
            <a:off x="5942062" y="5303639"/>
            <a:ext cx="5588158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Correct methods followed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74675"/>
            <a:ext cx="10868745" cy="46513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Communication in Daily Operations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661475" y="1332805"/>
            <a:ext cx="4017267" cy="55800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Every guest service involves communication:</a:t>
            </a:r>
            <a:endParaRPr lang="en-US" sz="1750" dirty="0"/>
          </a:p>
        </p:txBody>
      </p:sp>
      <p:sp>
        <p:nvSpPr>
          <p:cNvPr id="4" name="Shape 2"/>
          <p:cNvSpPr/>
          <p:nvPr/>
        </p:nvSpPr>
        <p:spPr>
          <a:xfrm>
            <a:off x="661475" y="2022673"/>
            <a:ext cx="595397" cy="893068"/>
          </a:xfrm>
          <a:prstGeom prst="roundRect">
            <a:avLst>
              <a:gd name="adj" fmla="val 360006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1905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847505" y="2329656"/>
            <a:ext cx="223237" cy="279102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1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1374046" y="2171502"/>
            <a:ext cx="3304695" cy="2790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Before the service</a:t>
            </a:r>
            <a:endParaRPr lang="en-US" sz="1750" dirty="0"/>
          </a:p>
        </p:txBody>
      </p:sp>
      <p:sp>
        <p:nvSpPr>
          <p:cNvPr id="7" name="Shape 5"/>
          <p:cNvSpPr/>
          <p:nvPr/>
        </p:nvSpPr>
        <p:spPr>
          <a:xfrm>
            <a:off x="661475" y="3032919"/>
            <a:ext cx="595397" cy="893068"/>
          </a:xfrm>
          <a:prstGeom prst="roundRect">
            <a:avLst>
              <a:gd name="adj" fmla="val 360006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1905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8" name="Text 6"/>
          <p:cNvSpPr/>
          <p:nvPr/>
        </p:nvSpPr>
        <p:spPr>
          <a:xfrm>
            <a:off x="847505" y="3339902"/>
            <a:ext cx="223237" cy="279102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2</a:t>
            </a:r>
            <a:endParaRPr lang="en-US" sz="1750" dirty="0"/>
          </a:p>
        </p:txBody>
      </p:sp>
      <p:sp>
        <p:nvSpPr>
          <p:cNvPr id="9" name="Text 7"/>
          <p:cNvSpPr/>
          <p:nvPr/>
        </p:nvSpPr>
        <p:spPr>
          <a:xfrm>
            <a:off x="1374046" y="3181747"/>
            <a:ext cx="3304695" cy="2790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During the service</a:t>
            </a:r>
            <a:endParaRPr lang="en-US" sz="1750" dirty="0"/>
          </a:p>
        </p:txBody>
      </p:sp>
      <p:sp>
        <p:nvSpPr>
          <p:cNvPr id="10" name="Shape 8"/>
          <p:cNvSpPr/>
          <p:nvPr/>
        </p:nvSpPr>
        <p:spPr>
          <a:xfrm>
            <a:off x="661475" y="4043164"/>
            <a:ext cx="595397" cy="893068"/>
          </a:xfrm>
          <a:prstGeom prst="roundRect">
            <a:avLst>
              <a:gd name="adj" fmla="val 360006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1905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847505" y="4350147"/>
            <a:ext cx="223237" cy="279102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3</a:t>
            </a:r>
            <a:endParaRPr lang="en-US" sz="1750" dirty="0"/>
          </a:p>
        </p:txBody>
      </p:sp>
      <p:sp>
        <p:nvSpPr>
          <p:cNvPr id="12" name="Text 10"/>
          <p:cNvSpPr/>
          <p:nvPr/>
        </p:nvSpPr>
        <p:spPr>
          <a:xfrm>
            <a:off x="1374046" y="4191992"/>
            <a:ext cx="3304695" cy="2790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After the service</a:t>
            </a:r>
            <a:endParaRPr lang="en-US" sz="1750" dirty="0"/>
          </a:p>
        </p:txBody>
      </p:sp>
      <p:sp>
        <p:nvSpPr>
          <p:cNvPr id="13" name="Shape 11"/>
          <p:cNvSpPr/>
          <p:nvPr/>
        </p:nvSpPr>
        <p:spPr>
          <a:xfrm>
            <a:off x="661475" y="5068094"/>
            <a:ext cx="4017267" cy="1083370"/>
          </a:xfrm>
          <a:prstGeom prst="roundRect">
            <a:avLst>
              <a:gd name="adj" fmla="val 703"/>
            </a:avLst>
          </a:prstGeom>
          <a:solidFill>
            <a:srgbClr val="B6D6FC"/>
          </a:solidFill>
        </p:spPr>
      </p:sp>
      <p:pic>
        <p:nvPicPr>
          <p:cNvPr id="1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0299" y="5238452"/>
            <a:ext cx="232563" cy="186035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1191687" y="5210770"/>
            <a:ext cx="3338231" cy="79801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9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Front office updates housekeeping on room status → rooms ready for arriving guests.</a:t>
            </a:r>
            <a:endParaRPr lang="en-US" sz="1450" dirty="0"/>
          </a:p>
        </p:txBody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8223" y="2278757"/>
            <a:ext cx="5190598" cy="29413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43434"/>
            <a:ext cx="10868745" cy="44301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4 Characteristics of Effective Communication</a:t>
            </a:r>
            <a:endParaRPr lang="en-US" sz="27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21730" y="1299071"/>
            <a:ext cx="8148235" cy="454789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5966520"/>
            <a:ext cx="11478330" cy="24804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3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Missing even one of these can lead to mistakes, delays, or poor service.</a:t>
            </a:r>
            <a:endParaRPr lang="en-US" sz="13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397695"/>
            <a:ext cx="6296860" cy="81518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1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Clarity</a:t>
            </a:r>
            <a:endParaRPr lang="en-US" sz="5100" dirty="0"/>
          </a:p>
        </p:txBody>
      </p:sp>
      <p:sp>
        <p:nvSpPr>
          <p:cNvPr id="4" name="Shape 1"/>
          <p:cNvSpPr/>
          <p:nvPr/>
        </p:nvSpPr>
        <p:spPr>
          <a:xfrm>
            <a:off x="5097236" y="2496344"/>
            <a:ext cx="3190101" cy="1995487"/>
          </a:xfrm>
          <a:prstGeom prst="roundRect">
            <a:avLst>
              <a:gd name="adj" fmla="val 382"/>
            </a:avLst>
          </a:prstGeom>
          <a:solidFill>
            <a:srgbClr val="F2DED0"/>
          </a:solidFill>
        </p:spPr>
      </p:sp>
      <p:sp>
        <p:nvSpPr>
          <p:cNvPr id="5" name="Text 2"/>
          <p:cNvSpPr/>
          <p:nvPr/>
        </p:nvSpPr>
        <p:spPr>
          <a:xfrm>
            <a:off x="5286243" y="2685355"/>
            <a:ext cx="2812087" cy="3607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❌</a:t>
            </a: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Unclear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5286243" y="3121720"/>
            <a:ext cx="2812087" cy="5905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151617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"Prepare the function room later."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618719" y="2685355"/>
            <a:ext cx="2917851" cy="3607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✅</a:t>
            </a: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Clear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8618719" y="3121720"/>
            <a:ext cx="2917851" cy="118110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151617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"Prepare Function Room A for the corporate seminar at 2:00 PM."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5233360" y="4704457"/>
            <a:ext cx="6296860" cy="755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Avoid vague words, incomplete info, or jargon your coworkers may not know.</a:t>
            </a:r>
            <a:endParaRPr lang="en-US" sz="18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42838"/>
            <a:ext cx="10868745" cy="81518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1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Timeliness</a:t>
            </a:r>
            <a:endParaRPr lang="en-US" sz="51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1757" y="1954113"/>
            <a:ext cx="6822607" cy="312251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925830" y="4211753"/>
            <a:ext cx="1280874" cy="49349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Service Failure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4311578" y="4211753"/>
            <a:ext cx="1280874" cy="49349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Room Not Ready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2706099" y="4211753"/>
            <a:ext cx="1280874" cy="49349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Housekeeping Notified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1065528" y="4335128"/>
            <a:ext cx="1280874" cy="24675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Late Notice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661475" y="5289252"/>
            <a:ext cx="6903269" cy="755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Even correct information becomes useless if it arrives too late.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8032251" y="1994495"/>
            <a:ext cx="3504219" cy="5905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Late communication causes:</a:t>
            </a:r>
            <a:endParaRPr lang="en-US" sz="1850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32251" y="2797671"/>
            <a:ext cx="3504219" cy="1019373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8348255" y="3012083"/>
            <a:ext cx="2973809" cy="5905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⚠️</a:t>
            </a: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Operational disruptions</a:t>
            </a:r>
            <a:endParaRPr lang="en-US" sz="185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032251" y="4006056"/>
            <a:ext cx="3504219" cy="724098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8348255" y="4220468"/>
            <a:ext cx="297380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😞</a:t>
            </a: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Service failures</a:t>
            </a:r>
            <a:endParaRPr lang="en-US" sz="1850" dirty="0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32251" y="4919166"/>
            <a:ext cx="3504219" cy="1019373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8348255" y="5133578"/>
            <a:ext cx="2973809" cy="5905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😡</a:t>
            </a: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Customer dissatisfaction</a:t>
            </a:r>
            <a:endParaRPr lang="en-US" sz="18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008856"/>
            <a:ext cx="6296860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Accuracy</a:t>
            </a:r>
            <a:endParaRPr lang="en-US" sz="3700" dirty="0"/>
          </a:p>
        </p:txBody>
      </p:sp>
      <p:sp>
        <p:nvSpPr>
          <p:cNvPr id="4" name="Shape 1"/>
          <p:cNvSpPr/>
          <p:nvPr/>
        </p:nvSpPr>
        <p:spPr>
          <a:xfrm>
            <a:off x="661475" y="1882973"/>
            <a:ext cx="3053877" cy="1404243"/>
          </a:xfrm>
          <a:prstGeom prst="roundRect">
            <a:avLst>
              <a:gd name="adj" fmla="val 543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856832" y="2078335"/>
            <a:ext cx="2663163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✅</a:t>
            </a: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Factual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856832" y="2487017"/>
            <a:ext cx="2663163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Only share verified information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3904359" y="1882973"/>
            <a:ext cx="3053976" cy="1404243"/>
          </a:xfrm>
          <a:prstGeom prst="roundRect">
            <a:avLst>
              <a:gd name="adj" fmla="val 543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4099715" y="2078335"/>
            <a:ext cx="2663262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✅</a:t>
            </a: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Correct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4099715" y="2487017"/>
            <a:ext cx="2663262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No guessing — confirm before sharing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661475" y="3476228"/>
            <a:ext cx="6296860" cy="1101824"/>
          </a:xfrm>
          <a:prstGeom prst="roundRect">
            <a:avLst>
              <a:gd name="adj" fmla="val 692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1" name="Text 8"/>
          <p:cNvSpPr/>
          <p:nvPr/>
        </p:nvSpPr>
        <p:spPr>
          <a:xfrm>
            <a:off x="856832" y="3671590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✅</a:t>
            </a: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Updated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856832" y="4080272"/>
            <a:ext cx="590614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Use the most current information</a:t>
            </a:r>
            <a:endParaRPr lang="en-US" sz="1450" dirty="0"/>
          </a:p>
        </p:txBody>
      </p:sp>
      <p:sp>
        <p:nvSpPr>
          <p:cNvPr id="13" name="Shape 10"/>
          <p:cNvSpPr/>
          <p:nvPr/>
        </p:nvSpPr>
        <p:spPr>
          <a:xfrm>
            <a:off x="661475" y="4790678"/>
            <a:ext cx="6296860" cy="1058366"/>
          </a:xfrm>
          <a:prstGeom prst="roundRect">
            <a:avLst>
              <a:gd name="adj" fmla="val 720"/>
            </a:avLst>
          </a:prstGeom>
          <a:solidFill>
            <a:srgbClr val="FCF2B5"/>
          </a:solidFill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482" y="5058370"/>
            <a:ext cx="236234" cy="189012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1275723" y="5026918"/>
            <a:ext cx="5493605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Wrong flight time given to tourists = missed flights + complaints.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690390"/>
            <a:ext cx="6136030" cy="347712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564943" y="925413"/>
            <a:ext cx="3971528" cy="56118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Professionalism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7564943" y="1554758"/>
            <a:ext cx="3971528" cy="56098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Communicate with respect, courtesy &amp; responsibility</a:t>
            </a:r>
            <a:endParaRPr lang="en-US" sz="17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32311" y="2313087"/>
            <a:ext cx="269273" cy="26928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8148434" y="2307630"/>
            <a:ext cx="3388037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Use appropriate language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32311" y="3198416"/>
            <a:ext cx="269273" cy="26928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8148434" y="3192959"/>
            <a:ext cx="3388037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Be polite and respectful</a:t>
            </a:r>
            <a:endParaRPr lang="en-US" sz="1750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32311" y="4083745"/>
            <a:ext cx="269273" cy="269280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8148434" y="4078288"/>
            <a:ext cx="3388037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Give constructive feedback</a:t>
            </a:r>
            <a:endParaRPr lang="en-US" sz="1750" dirty="0"/>
          </a:p>
        </p:txBody>
      </p:sp>
      <p:sp>
        <p:nvSpPr>
          <p:cNvPr id="11" name="Shape 5"/>
          <p:cNvSpPr/>
          <p:nvPr/>
        </p:nvSpPr>
        <p:spPr>
          <a:xfrm>
            <a:off x="7564943" y="4814391"/>
            <a:ext cx="3971528" cy="1096764"/>
          </a:xfrm>
          <a:prstGeom prst="roundRect">
            <a:avLst>
              <a:gd name="adj" fmla="val 695"/>
            </a:avLst>
          </a:prstGeom>
          <a:solidFill>
            <a:srgbClr val="B6FCB8"/>
          </a:solidFill>
        </p:spPr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4425" y="5063927"/>
            <a:ext cx="280484" cy="224433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8204392" y="5012730"/>
            <a:ext cx="3152597" cy="70008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Correct mistakes privately, not publicly.</a:t>
            </a:r>
            <a:endParaRPr lang="en-US" sz="17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35794"/>
            <a:ext cx="10868745" cy="44301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4 Types of Workplace Communication</a:t>
            </a:r>
            <a:endParaRPr lang="en-US" sz="27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20043" y="1291431"/>
            <a:ext cx="8151509" cy="45497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6000651"/>
            <a:ext cx="10868745" cy="22145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Each type keeps information flowing in the right direction at the right time.</a:t>
            </a:r>
            <a:endParaRPr lang="en-US" sz="13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749796"/>
            <a:ext cx="6296860" cy="53161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Upward Communication</a:t>
            </a:r>
            <a:endParaRPr lang="en-US" sz="3300" dirty="0"/>
          </a:p>
        </p:txBody>
      </p:sp>
      <p:sp>
        <p:nvSpPr>
          <p:cNvPr id="4" name="Text 1"/>
          <p:cNvSpPr/>
          <p:nvPr/>
        </p:nvSpPr>
        <p:spPr>
          <a:xfrm>
            <a:off x="5233360" y="1511002"/>
            <a:ext cx="6296860" cy="14670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46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Employees → Managers</a:t>
            </a:r>
            <a:endParaRPr lang="en-US" sz="46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3360" y="3207643"/>
            <a:ext cx="425241" cy="425252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5233360" y="3824188"/>
            <a:ext cx="6296860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What flows up?</a:t>
            </a:r>
            <a:endParaRPr lang="en-US" sz="1650" dirty="0"/>
          </a:p>
        </p:txBody>
      </p:sp>
      <p:sp>
        <p:nvSpPr>
          <p:cNvPr id="7" name="Text 3"/>
          <p:cNvSpPr/>
          <p:nvPr/>
        </p:nvSpPr>
        <p:spPr>
          <a:xfrm>
            <a:off x="5233360" y="4181673"/>
            <a:ext cx="6296860" cy="32315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6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Feedback, suggestions, reports, operational concerns</a:t>
            </a:r>
            <a:endParaRPr lang="en-US" sz="16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33360" y="4811018"/>
            <a:ext cx="425241" cy="425252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5233360" y="5427563"/>
            <a:ext cx="6296860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Why it matters</a:t>
            </a:r>
            <a:endParaRPr lang="en-US" sz="1650" dirty="0"/>
          </a:p>
        </p:txBody>
      </p:sp>
      <p:sp>
        <p:nvSpPr>
          <p:cNvPr id="10" name="Text 5"/>
          <p:cNvSpPr/>
          <p:nvPr/>
        </p:nvSpPr>
        <p:spPr>
          <a:xfrm>
            <a:off x="5233360" y="5785048"/>
            <a:ext cx="6296860" cy="32315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6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Helps management understand real conditions on the ground</a:t>
            </a:r>
            <a:endParaRPr lang="en-US" sz="16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823317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Benefits of Upward Communication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910060"/>
            <a:ext cx="6903269" cy="3911898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8032251" y="1988046"/>
            <a:ext cx="425241" cy="425252"/>
          </a:xfrm>
          <a:prstGeom prst="roundRect">
            <a:avLst>
              <a:gd name="adj" fmla="val 1792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8646499" y="2052935"/>
            <a:ext cx="2889971" cy="5905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Encourages employee participation</a:t>
            </a:r>
            <a:endParaRPr lang="en-US" sz="1850" dirty="0"/>
          </a:p>
        </p:txBody>
      </p:sp>
      <p:sp>
        <p:nvSpPr>
          <p:cNvPr id="6" name="Shape 3"/>
          <p:cNvSpPr/>
          <p:nvPr/>
        </p:nvSpPr>
        <p:spPr>
          <a:xfrm>
            <a:off x="8032251" y="3021509"/>
            <a:ext cx="425241" cy="425252"/>
          </a:xfrm>
          <a:prstGeom prst="roundRect">
            <a:avLst>
              <a:gd name="adj" fmla="val 1792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8646499" y="3086398"/>
            <a:ext cx="2889971" cy="5905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Helps management identify problems</a:t>
            </a:r>
            <a:endParaRPr lang="en-US" sz="1850" dirty="0"/>
          </a:p>
        </p:txBody>
      </p:sp>
      <p:sp>
        <p:nvSpPr>
          <p:cNvPr id="8" name="Shape 5"/>
          <p:cNvSpPr/>
          <p:nvPr/>
        </p:nvSpPr>
        <p:spPr>
          <a:xfrm>
            <a:off x="8032251" y="4054971"/>
            <a:ext cx="425241" cy="425252"/>
          </a:xfrm>
          <a:prstGeom prst="roundRect">
            <a:avLst>
              <a:gd name="adj" fmla="val 1792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9" name="Text 6"/>
          <p:cNvSpPr/>
          <p:nvPr/>
        </p:nvSpPr>
        <p:spPr>
          <a:xfrm>
            <a:off x="8646499" y="4119860"/>
            <a:ext cx="2889971" cy="5905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Supports informed decision-making</a:t>
            </a:r>
            <a:endParaRPr lang="en-US" sz="1850" dirty="0"/>
          </a:p>
        </p:txBody>
      </p:sp>
      <p:sp>
        <p:nvSpPr>
          <p:cNvPr id="10" name="Shape 7"/>
          <p:cNvSpPr/>
          <p:nvPr/>
        </p:nvSpPr>
        <p:spPr>
          <a:xfrm>
            <a:off x="8032251" y="5088434"/>
            <a:ext cx="425241" cy="425252"/>
          </a:xfrm>
          <a:prstGeom prst="roundRect">
            <a:avLst>
              <a:gd name="adj" fmla="val 1792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1" name="Text 8"/>
          <p:cNvSpPr/>
          <p:nvPr/>
        </p:nvSpPr>
        <p:spPr>
          <a:xfrm>
            <a:off x="8646499" y="5153323"/>
            <a:ext cx="2889971" cy="5905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Creates space for improvement ideas</a:t>
            </a:r>
            <a:endParaRPr lang="en-US" sz="18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630634"/>
            <a:ext cx="6296860" cy="163036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1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Downward Communication</a:t>
            </a:r>
            <a:endParaRPr lang="en-US" sz="5100" dirty="0"/>
          </a:p>
        </p:txBody>
      </p:sp>
      <p:sp>
        <p:nvSpPr>
          <p:cNvPr id="4" name="Text 1"/>
          <p:cNvSpPr/>
          <p:nvPr/>
        </p:nvSpPr>
        <p:spPr>
          <a:xfrm>
            <a:off x="661475" y="2544465"/>
            <a:ext cx="6296860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Managers → Employees</a:t>
            </a:r>
            <a:endParaRPr lang="en-US" sz="3700" dirty="0"/>
          </a:p>
        </p:txBody>
      </p:sp>
      <p:sp>
        <p:nvSpPr>
          <p:cNvPr id="5" name="Text 2"/>
          <p:cNvSpPr/>
          <p:nvPr/>
        </p:nvSpPr>
        <p:spPr>
          <a:xfrm>
            <a:off x="661475" y="3658394"/>
            <a:ext cx="3030263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📋</a:t>
            </a: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Policies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661475" y="4067076"/>
            <a:ext cx="3030263" cy="755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Rules and standards to follow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636075" y="3418582"/>
            <a:ext cx="3081062" cy="50800"/>
          </a:xfrm>
          <a:prstGeom prst="rect">
            <a:avLst/>
          </a:prstGeom>
          <a:solidFill>
            <a:srgbClr val="151617"/>
          </a:solidFill>
        </p:spPr>
      </p:sp>
      <p:sp>
        <p:nvSpPr>
          <p:cNvPr id="8" name="Text 5"/>
          <p:cNvSpPr/>
          <p:nvPr/>
        </p:nvSpPr>
        <p:spPr>
          <a:xfrm>
            <a:off x="3927972" y="3658394"/>
            <a:ext cx="3030362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📢</a:t>
            </a: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Instructions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3927972" y="4067076"/>
            <a:ext cx="3030362" cy="37792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How tasks should be done</a:t>
            </a:r>
            <a:endParaRPr lang="en-US" sz="1850" dirty="0"/>
          </a:p>
        </p:txBody>
      </p:sp>
      <p:sp>
        <p:nvSpPr>
          <p:cNvPr id="10" name="Shape 7"/>
          <p:cNvSpPr/>
          <p:nvPr/>
        </p:nvSpPr>
        <p:spPr>
          <a:xfrm>
            <a:off x="3902573" y="3418582"/>
            <a:ext cx="3081161" cy="50800"/>
          </a:xfrm>
          <a:prstGeom prst="rect">
            <a:avLst/>
          </a:prstGeom>
          <a:solidFill>
            <a:srgbClr val="151617"/>
          </a:solidFill>
        </p:spPr>
      </p:sp>
      <p:sp>
        <p:nvSpPr>
          <p:cNvPr id="11" name="Text 8"/>
          <p:cNvSpPr/>
          <p:nvPr/>
        </p:nvSpPr>
        <p:spPr>
          <a:xfrm>
            <a:off x="661475" y="5440759"/>
            <a:ext cx="3030263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🎯</a:t>
            </a: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Expectations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661475" y="5849441"/>
            <a:ext cx="3030263" cy="37792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What results are needed</a:t>
            </a:r>
            <a:endParaRPr lang="en-US" sz="1850" dirty="0"/>
          </a:p>
        </p:txBody>
      </p:sp>
      <p:sp>
        <p:nvSpPr>
          <p:cNvPr id="13" name="Shape 10"/>
          <p:cNvSpPr/>
          <p:nvPr/>
        </p:nvSpPr>
        <p:spPr>
          <a:xfrm>
            <a:off x="636075" y="5200948"/>
            <a:ext cx="3081062" cy="50800"/>
          </a:xfrm>
          <a:prstGeom prst="rect">
            <a:avLst/>
          </a:prstGeom>
          <a:solidFill>
            <a:srgbClr val="151617"/>
          </a:solidFill>
        </p:spPr>
      </p:sp>
      <p:sp>
        <p:nvSpPr>
          <p:cNvPr id="14" name="Text 11"/>
          <p:cNvSpPr/>
          <p:nvPr/>
        </p:nvSpPr>
        <p:spPr>
          <a:xfrm>
            <a:off x="3927972" y="5440759"/>
            <a:ext cx="3030362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📣</a:t>
            </a: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Announcements</a:t>
            </a:r>
            <a:endParaRPr lang="en-US" sz="1850" dirty="0"/>
          </a:p>
        </p:txBody>
      </p:sp>
      <p:sp>
        <p:nvSpPr>
          <p:cNvPr id="15" name="Text 12"/>
          <p:cNvSpPr/>
          <p:nvPr/>
        </p:nvSpPr>
        <p:spPr>
          <a:xfrm>
            <a:off x="3927972" y="5849441"/>
            <a:ext cx="3030362" cy="37792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New updates and changes</a:t>
            </a:r>
            <a:endParaRPr lang="en-US" sz="1850" dirty="0"/>
          </a:p>
        </p:txBody>
      </p:sp>
      <p:sp>
        <p:nvSpPr>
          <p:cNvPr id="16" name="Shape 13"/>
          <p:cNvSpPr/>
          <p:nvPr/>
        </p:nvSpPr>
        <p:spPr>
          <a:xfrm>
            <a:off x="3902573" y="5200948"/>
            <a:ext cx="3081161" cy="50800"/>
          </a:xfrm>
          <a:prstGeom prst="rect">
            <a:avLst/>
          </a:prstGeom>
          <a:solidFill>
            <a:srgbClr val="151617"/>
          </a:solid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13383"/>
            <a:ext cx="10868745" cy="53161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Benefits of Downward Communication</a:t>
            </a:r>
            <a:endParaRPr lang="en-US" sz="3300" dirty="0"/>
          </a:p>
        </p:txBody>
      </p:sp>
      <p:sp>
        <p:nvSpPr>
          <p:cNvPr id="3" name="Shape 1"/>
          <p:cNvSpPr/>
          <p:nvPr/>
        </p:nvSpPr>
        <p:spPr>
          <a:xfrm>
            <a:off x="661475" y="1646833"/>
            <a:ext cx="4549860" cy="671810"/>
          </a:xfrm>
          <a:prstGeom prst="roundRect">
            <a:avLst>
              <a:gd name="adj" fmla="val 1134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159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4" name="Text 2"/>
          <p:cNvSpPr/>
          <p:nvPr/>
        </p:nvSpPr>
        <p:spPr>
          <a:xfrm>
            <a:off x="837881" y="1823244"/>
            <a:ext cx="4197047" cy="31898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20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Clarifies responsibilities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661475" y="2471738"/>
            <a:ext cx="4549860" cy="671810"/>
          </a:xfrm>
          <a:prstGeom prst="roundRect">
            <a:avLst>
              <a:gd name="adj" fmla="val 1134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159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837881" y="2648148"/>
            <a:ext cx="4197047" cy="31898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20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Sets clear expectations</a:t>
            </a:r>
            <a:endParaRPr lang="en-US" sz="2000" dirty="0"/>
          </a:p>
        </p:txBody>
      </p:sp>
      <p:sp>
        <p:nvSpPr>
          <p:cNvPr id="7" name="Shape 5"/>
          <p:cNvSpPr/>
          <p:nvPr/>
        </p:nvSpPr>
        <p:spPr>
          <a:xfrm>
            <a:off x="661475" y="3296642"/>
            <a:ext cx="4549860" cy="671810"/>
          </a:xfrm>
          <a:prstGeom prst="roundRect">
            <a:avLst>
              <a:gd name="adj" fmla="val 1134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159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8" name="Text 6"/>
          <p:cNvSpPr/>
          <p:nvPr/>
        </p:nvSpPr>
        <p:spPr>
          <a:xfrm>
            <a:off x="837881" y="3473053"/>
            <a:ext cx="4197047" cy="31898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20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Ensures consistency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661475" y="4121547"/>
            <a:ext cx="4549860" cy="671810"/>
          </a:xfrm>
          <a:prstGeom prst="roundRect">
            <a:avLst>
              <a:gd name="adj" fmla="val 1134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159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0" name="Text 8"/>
          <p:cNvSpPr/>
          <p:nvPr/>
        </p:nvSpPr>
        <p:spPr>
          <a:xfrm>
            <a:off x="837881" y="4297958"/>
            <a:ext cx="4197047" cy="31898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20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Supports service quality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661475" y="4965601"/>
            <a:ext cx="4549860" cy="1006673"/>
          </a:xfrm>
          <a:prstGeom prst="roundRect">
            <a:avLst>
              <a:gd name="adj" fmla="val 757"/>
            </a:avLst>
          </a:prstGeom>
          <a:solidFill>
            <a:srgbClr val="B6FCB8"/>
          </a:solidFill>
        </p:spPr>
      </p:sp>
      <p:pic>
        <p:nvPicPr>
          <p:cNvPr id="1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1532" y="5188248"/>
            <a:ext cx="265800" cy="212626"/>
          </a:xfrm>
          <a:prstGeom prst="rect">
            <a:avLst/>
          </a:prstGeom>
        </p:spPr>
      </p:pic>
      <p:sp>
        <p:nvSpPr>
          <p:cNvPr id="13" name="Text 10"/>
          <p:cNvSpPr/>
          <p:nvPr/>
        </p:nvSpPr>
        <p:spPr>
          <a:xfrm>
            <a:off x="1267389" y="5145782"/>
            <a:ext cx="3773889" cy="64631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Employees perform better when they know exactly what's expected.</a:t>
            </a:r>
            <a:endParaRPr lang="en-US" sz="1650" dirty="0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3043" y="2304058"/>
            <a:ext cx="5313428" cy="301099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628650"/>
            <a:ext cx="6296860" cy="163036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1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Horizontal Communication</a:t>
            </a:r>
            <a:endParaRPr lang="en-US" sz="5100" dirty="0"/>
          </a:p>
        </p:txBody>
      </p:sp>
      <p:sp>
        <p:nvSpPr>
          <p:cNvPr id="4" name="Text 1"/>
          <p:cNvSpPr/>
          <p:nvPr/>
        </p:nvSpPr>
        <p:spPr>
          <a:xfrm>
            <a:off x="5233360" y="2542480"/>
            <a:ext cx="6296860" cy="11876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Same Level </a:t>
            </a:r>
            <a:r>
              <a:rPr lang="en-US" sz="37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↔</a:t>
            </a: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Same Level</a:t>
            </a:r>
            <a:endParaRPr lang="en-US" sz="37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3360" y="4013597"/>
            <a:ext cx="567021" cy="567035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036615" y="4013597"/>
            <a:ext cx="2227008" cy="5905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Teamwork &amp; Coordination</a:t>
            </a:r>
            <a:endParaRPr lang="en-US" sz="1850" dirty="0"/>
          </a:p>
        </p:txBody>
      </p:sp>
      <p:sp>
        <p:nvSpPr>
          <p:cNvPr id="7" name="Text 3"/>
          <p:cNvSpPr/>
          <p:nvPr/>
        </p:nvSpPr>
        <p:spPr>
          <a:xfrm>
            <a:off x="6036615" y="4717554"/>
            <a:ext cx="2227008" cy="755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Departments work closely together</a:t>
            </a:r>
            <a:endParaRPr lang="en-US" sz="18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99858" y="4013597"/>
            <a:ext cx="567021" cy="567035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9303113" y="4013597"/>
            <a:ext cx="2227108" cy="5905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Info Sharing &amp; Problem-Solving</a:t>
            </a:r>
            <a:endParaRPr lang="en-US" sz="1850" dirty="0"/>
          </a:p>
        </p:txBody>
      </p:sp>
      <p:sp>
        <p:nvSpPr>
          <p:cNvPr id="10" name="Text 5"/>
          <p:cNvSpPr/>
          <p:nvPr/>
        </p:nvSpPr>
        <p:spPr>
          <a:xfrm>
            <a:off x="9303113" y="4717554"/>
            <a:ext cx="2227108" cy="151169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Front office </a:t>
            </a:r>
            <a:r>
              <a:rPr lang="en-US" sz="1850" dirty="0">
                <a:solidFill>
                  <a:srgbClr val="000000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↔</a:t>
            </a: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 Housekeeping: room availability updates</a:t>
            </a:r>
            <a:endParaRPr lang="en-US" sz="18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00174"/>
            <a:ext cx="10868745" cy="69284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43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Diagonal Communication</a:t>
            </a:r>
            <a:endParaRPr lang="en-US" sz="43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651397"/>
            <a:ext cx="4452628" cy="445273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298149" y="2126555"/>
            <a:ext cx="5238421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Across departments AND levels</a:t>
            </a:r>
            <a:endParaRPr lang="en-US" sz="15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58374" y="2536081"/>
            <a:ext cx="240996" cy="241002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820225" y="2531170"/>
            <a:ext cx="4716345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Speeds up information flow</a:t>
            </a:r>
            <a:endParaRPr lang="en-US" sz="15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58374" y="3296096"/>
            <a:ext cx="240996" cy="24100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820225" y="3291185"/>
            <a:ext cx="4716345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Improves coordination</a:t>
            </a:r>
            <a:endParaRPr lang="en-US" sz="1550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58374" y="4056112"/>
            <a:ext cx="240996" cy="241002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6820225" y="4051201"/>
            <a:ext cx="4716345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Reduces chain-of-command delays</a:t>
            </a:r>
            <a:endParaRPr lang="en-US" sz="1550" dirty="0"/>
          </a:p>
        </p:txBody>
      </p:sp>
      <p:sp>
        <p:nvSpPr>
          <p:cNvPr id="11" name="Shape 5"/>
          <p:cNvSpPr/>
          <p:nvPr/>
        </p:nvSpPr>
        <p:spPr>
          <a:xfrm>
            <a:off x="6298149" y="4691757"/>
            <a:ext cx="5238421" cy="920155"/>
          </a:xfrm>
          <a:prstGeom prst="roundRect">
            <a:avLst>
              <a:gd name="adj" fmla="val 828"/>
            </a:avLst>
          </a:prstGeom>
          <a:solidFill>
            <a:srgbClr val="B6D6FC"/>
          </a:solidFill>
        </p:spPr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8781" y="4888508"/>
            <a:ext cx="251017" cy="200819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6870429" y="4854674"/>
            <a:ext cx="4505510" cy="59432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Event coordinator → Maintenance: technical setup for upcoming event.</a:t>
            </a:r>
            <a:endParaRPr lang="en-US" sz="15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328241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Internal Communication in Hospitality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2793008"/>
            <a:ext cx="6296860" cy="755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How employees share information to keep operations running smoothly</a:t>
            </a:r>
            <a:endParaRPr lang="en-US" sz="1850" dirty="0"/>
          </a:p>
        </p:txBody>
      </p:sp>
      <p:sp>
        <p:nvSpPr>
          <p:cNvPr id="5" name="Shape 2"/>
          <p:cNvSpPr/>
          <p:nvPr/>
        </p:nvSpPr>
        <p:spPr>
          <a:xfrm>
            <a:off x="661475" y="3761482"/>
            <a:ext cx="3053877" cy="789583"/>
          </a:xfrm>
          <a:prstGeom prst="roundRect">
            <a:avLst>
              <a:gd name="adj" fmla="val 965"/>
            </a:avLst>
          </a:prstGeom>
          <a:solidFill>
            <a:srgbClr val="F8ECE4"/>
          </a:solidFill>
          <a:ln w="25399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6" name="Text 3"/>
          <p:cNvSpPr/>
          <p:nvPr/>
        </p:nvSpPr>
        <p:spPr>
          <a:xfrm>
            <a:off x="875881" y="3975894"/>
            <a:ext cx="2625064" cy="3607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⚙️</a:t>
            </a: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Efficiency</a:t>
            </a:r>
            <a:endParaRPr lang="en-US" sz="2200" dirty="0"/>
          </a:p>
        </p:txBody>
      </p:sp>
      <p:sp>
        <p:nvSpPr>
          <p:cNvPr id="7" name="Shape 4"/>
          <p:cNvSpPr/>
          <p:nvPr/>
        </p:nvSpPr>
        <p:spPr>
          <a:xfrm>
            <a:off x="3904359" y="3761482"/>
            <a:ext cx="3053976" cy="789583"/>
          </a:xfrm>
          <a:prstGeom prst="roundRect">
            <a:avLst>
              <a:gd name="adj" fmla="val 965"/>
            </a:avLst>
          </a:prstGeom>
          <a:solidFill>
            <a:srgbClr val="F8ECE4"/>
          </a:solidFill>
          <a:ln w="25399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4118765" y="3975894"/>
            <a:ext cx="2625163" cy="3607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🤝</a:t>
            </a: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Engagement</a:t>
            </a:r>
            <a:endParaRPr lang="en-US" sz="2200" dirty="0"/>
          </a:p>
        </p:txBody>
      </p:sp>
      <p:sp>
        <p:nvSpPr>
          <p:cNvPr id="9" name="Shape 6"/>
          <p:cNvSpPr/>
          <p:nvPr/>
        </p:nvSpPr>
        <p:spPr>
          <a:xfrm>
            <a:off x="661475" y="4740077"/>
            <a:ext cx="3053877" cy="789583"/>
          </a:xfrm>
          <a:prstGeom prst="roundRect">
            <a:avLst>
              <a:gd name="adj" fmla="val 965"/>
            </a:avLst>
          </a:prstGeom>
          <a:solidFill>
            <a:srgbClr val="F8ECE4"/>
          </a:solidFill>
          <a:ln w="25399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0" name="Text 7"/>
          <p:cNvSpPr/>
          <p:nvPr/>
        </p:nvSpPr>
        <p:spPr>
          <a:xfrm>
            <a:off x="875881" y="4954488"/>
            <a:ext cx="2625064" cy="3607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🎯</a:t>
            </a: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Coordination</a:t>
            </a:r>
            <a:endParaRPr lang="en-US" sz="2200" dirty="0"/>
          </a:p>
        </p:txBody>
      </p:sp>
      <p:sp>
        <p:nvSpPr>
          <p:cNvPr id="11" name="Shape 8"/>
          <p:cNvSpPr/>
          <p:nvPr/>
        </p:nvSpPr>
        <p:spPr>
          <a:xfrm>
            <a:off x="3904359" y="4740077"/>
            <a:ext cx="3053976" cy="789583"/>
          </a:xfrm>
          <a:prstGeom prst="roundRect">
            <a:avLst>
              <a:gd name="adj" fmla="val 965"/>
            </a:avLst>
          </a:prstGeom>
          <a:solidFill>
            <a:srgbClr val="F8ECE4"/>
          </a:solidFill>
          <a:ln w="25399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2" name="Text 9"/>
          <p:cNvSpPr/>
          <p:nvPr/>
        </p:nvSpPr>
        <p:spPr>
          <a:xfrm>
            <a:off x="4118765" y="4954488"/>
            <a:ext cx="2625163" cy="36075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🏨</a:t>
            </a: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Culture</a:t>
            </a:r>
            <a:endParaRPr lang="en-US" sz="22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138634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Communication Tools at Work</a:t>
            </a:r>
            <a:endParaRPr lang="en-US" sz="37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2603401"/>
            <a:ext cx="756028" cy="756047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653737" y="2603401"/>
            <a:ext cx="530459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Digital</a:t>
            </a:r>
            <a:endParaRPr lang="en-US" sz="1850" dirty="0"/>
          </a:p>
        </p:txBody>
      </p:sp>
      <p:sp>
        <p:nvSpPr>
          <p:cNvPr id="6" name="Text 2"/>
          <p:cNvSpPr/>
          <p:nvPr/>
        </p:nvSpPr>
        <p:spPr>
          <a:xfrm>
            <a:off x="1653737" y="3012083"/>
            <a:ext cx="5304598" cy="37792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Emails &amp; messaging platforms</a:t>
            </a:r>
            <a:endParaRPr lang="en-US" sz="18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1475" y="3768030"/>
            <a:ext cx="756028" cy="756047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653737" y="3768030"/>
            <a:ext cx="530459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In-Person</a:t>
            </a:r>
            <a:endParaRPr lang="en-US" sz="1850" dirty="0"/>
          </a:p>
        </p:txBody>
      </p:sp>
      <p:sp>
        <p:nvSpPr>
          <p:cNvPr id="9" name="Text 4"/>
          <p:cNvSpPr/>
          <p:nvPr/>
        </p:nvSpPr>
        <p:spPr>
          <a:xfrm>
            <a:off x="1653737" y="4176713"/>
            <a:ext cx="5304598" cy="37792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Meetings &amp; briefings</a:t>
            </a:r>
            <a:endParaRPr lang="en-US" sz="18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1475" y="4932660"/>
            <a:ext cx="756028" cy="756047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653737" y="4932660"/>
            <a:ext cx="530459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Written</a:t>
            </a:r>
            <a:endParaRPr lang="en-US" sz="1850" dirty="0"/>
          </a:p>
        </p:txBody>
      </p:sp>
      <p:sp>
        <p:nvSpPr>
          <p:cNvPr id="12" name="Text 6"/>
          <p:cNvSpPr/>
          <p:nvPr/>
        </p:nvSpPr>
        <p:spPr>
          <a:xfrm>
            <a:off x="1653737" y="5341342"/>
            <a:ext cx="5304598" cy="37792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Memos, reports &amp; notice boards</a:t>
            </a:r>
            <a:endParaRPr lang="en-US" sz="185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569541"/>
            <a:ext cx="6565736" cy="372060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17270" y="690364"/>
            <a:ext cx="3519201" cy="112236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Daily Briefings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8017270" y="1983284"/>
            <a:ext cx="3519201" cy="70008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A short meeting before work begins — like a team huddle!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8017270" y="2875260"/>
            <a:ext cx="3519201" cy="690265"/>
          </a:xfrm>
          <a:prstGeom prst="roundRect">
            <a:avLst>
              <a:gd name="adj" fmla="val 1104"/>
            </a:avLst>
          </a:prstGeom>
          <a:solidFill>
            <a:srgbClr val="F8ECE4"/>
          </a:solidFill>
          <a:ln w="25399">
            <a:solidFill>
              <a:srgbClr val="151617"/>
            </a:solidFill>
            <a:prstDash val="solid"/>
          </a:ln>
          <a:effectLst>
            <a:outerShdw blurRad="101600" dist="2286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6" name="Text 3"/>
          <p:cNvSpPr/>
          <p:nvPr/>
        </p:nvSpPr>
        <p:spPr>
          <a:xfrm>
            <a:off x="8222151" y="3080147"/>
            <a:ext cx="3109438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VIP Arrivals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8017270" y="3736082"/>
            <a:ext cx="3519201" cy="690265"/>
          </a:xfrm>
          <a:prstGeom prst="roundRect">
            <a:avLst>
              <a:gd name="adj" fmla="val 1104"/>
            </a:avLst>
          </a:prstGeom>
          <a:solidFill>
            <a:srgbClr val="F8ECE4"/>
          </a:solidFill>
          <a:ln w="25399">
            <a:solidFill>
              <a:srgbClr val="151617"/>
            </a:solidFill>
            <a:prstDash val="solid"/>
          </a:ln>
          <a:effectLst>
            <a:outerShdw blurRad="101600" dist="2286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8222151" y="3940969"/>
            <a:ext cx="3109438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Occupancy Levels</a:t>
            </a:r>
            <a:endParaRPr lang="en-US" sz="1750" dirty="0"/>
          </a:p>
        </p:txBody>
      </p:sp>
      <p:sp>
        <p:nvSpPr>
          <p:cNvPr id="9" name="Shape 6"/>
          <p:cNvSpPr/>
          <p:nvPr/>
        </p:nvSpPr>
        <p:spPr>
          <a:xfrm>
            <a:off x="8017270" y="4596904"/>
            <a:ext cx="3519201" cy="690265"/>
          </a:xfrm>
          <a:prstGeom prst="roundRect">
            <a:avLst>
              <a:gd name="adj" fmla="val 1104"/>
            </a:avLst>
          </a:prstGeom>
          <a:solidFill>
            <a:srgbClr val="F8ECE4"/>
          </a:solidFill>
          <a:ln w="25399">
            <a:solidFill>
              <a:srgbClr val="151617"/>
            </a:solidFill>
            <a:prstDash val="solid"/>
          </a:ln>
          <a:effectLst>
            <a:outerShdw blurRad="101600" dist="2286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0" name="Text 7"/>
          <p:cNvSpPr/>
          <p:nvPr/>
        </p:nvSpPr>
        <p:spPr>
          <a:xfrm>
            <a:off x="8222151" y="4801791"/>
            <a:ext cx="3109438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Special Events</a:t>
            </a:r>
            <a:endParaRPr lang="en-US" sz="1750" dirty="0"/>
          </a:p>
        </p:txBody>
      </p:sp>
      <p:sp>
        <p:nvSpPr>
          <p:cNvPr id="11" name="Shape 8"/>
          <p:cNvSpPr/>
          <p:nvPr/>
        </p:nvSpPr>
        <p:spPr>
          <a:xfrm>
            <a:off x="8017270" y="5457726"/>
            <a:ext cx="3519201" cy="690265"/>
          </a:xfrm>
          <a:prstGeom prst="roundRect">
            <a:avLst>
              <a:gd name="adj" fmla="val 1104"/>
            </a:avLst>
          </a:prstGeom>
          <a:solidFill>
            <a:srgbClr val="F8ECE4"/>
          </a:solidFill>
          <a:ln w="25399">
            <a:solidFill>
              <a:srgbClr val="151617"/>
            </a:solidFill>
            <a:prstDash val="solid"/>
          </a:ln>
          <a:effectLst>
            <a:outerShdw blurRad="101600" dist="2286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2" name="Text 9"/>
          <p:cNvSpPr/>
          <p:nvPr/>
        </p:nvSpPr>
        <p:spPr>
          <a:xfrm>
            <a:off x="8222151" y="5662613"/>
            <a:ext cx="3109438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Guest Requests</a:t>
            </a:r>
            <a:endParaRPr lang="en-US" sz="175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629642"/>
            <a:ext cx="6296860" cy="56118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Team Collaboration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5233360" y="1446709"/>
            <a:ext cx="6906444" cy="2800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No single employee delivers the full guest experience alone.</a:t>
            </a:r>
            <a:endParaRPr lang="en-US" sz="14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360" y="1918692"/>
            <a:ext cx="897808" cy="1077416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301721" y="2098179"/>
            <a:ext cx="5228499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Reservations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3360" y="2996109"/>
            <a:ext cx="897808" cy="107741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301721" y="3175595"/>
            <a:ext cx="5228499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Front Office</a:t>
            </a:r>
            <a:endParaRPr lang="en-US" sz="1750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3360" y="4073525"/>
            <a:ext cx="897808" cy="1077416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6301721" y="4253012"/>
            <a:ext cx="5228499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Housekeeping</a:t>
            </a:r>
            <a:endParaRPr lang="en-US" sz="1750" dirty="0"/>
          </a:p>
        </p:txBody>
      </p:sp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3360" y="5150941"/>
            <a:ext cx="897808" cy="1077416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6301721" y="5330428"/>
            <a:ext cx="5228499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F&amp;B</a:t>
            </a:r>
            <a:endParaRPr lang="en-US" sz="175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236269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3032919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Why Collaboration Matters</a:t>
            </a:r>
            <a:endParaRPr lang="en-US" sz="3700" dirty="0"/>
          </a:p>
        </p:txBody>
      </p:sp>
      <p:sp>
        <p:nvSpPr>
          <p:cNvPr id="4" name="Shape 1"/>
          <p:cNvSpPr/>
          <p:nvPr/>
        </p:nvSpPr>
        <p:spPr>
          <a:xfrm>
            <a:off x="661475" y="4048720"/>
            <a:ext cx="10868745" cy="25400"/>
          </a:xfrm>
          <a:prstGeom prst="roundRect">
            <a:avLst>
              <a:gd name="adj" fmla="val 29999"/>
            </a:avLst>
          </a:prstGeom>
          <a:solidFill>
            <a:srgbClr val="000000">
              <a:alpha val="8000"/>
            </a:srgbClr>
          </a:solidFill>
        </p:spPr>
      </p:sp>
      <p:sp>
        <p:nvSpPr>
          <p:cNvPr id="5" name="Shape 2"/>
          <p:cNvSpPr/>
          <p:nvPr/>
        </p:nvSpPr>
        <p:spPr>
          <a:xfrm>
            <a:off x="1918743" y="4048720"/>
            <a:ext cx="25399" cy="567035"/>
          </a:xfrm>
          <a:prstGeom prst="roundRect">
            <a:avLst>
              <a:gd name="adj" fmla="val 30000"/>
            </a:avLst>
          </a:prstGeom>
          <a:solidFill>
            <a:srgbClr val="2E2F30"/>
          </a:solidFill>
        </p:spPr>
      </p:sp>
      <p:sp>
        <p:nvSpPr>
          <p:cNvPr id="6" name="Shape 3"/>
          <p:cNvSpPr/>
          <p:nvPr/>
        </p:nvSpPr>
        <p:spPr>
          <a:xfrm>
            <a:off x="1860603" y="3977878"/>
            <a:ext cx="141681" cy="141684"/>
          </a:xfrm>
          <a:prstGeom prst="ellipse">
            <a:avLst/>
          </a:prstGeom>
          <a:solidFill>
            <a:srgbClr val="151617"/>
          </a:solidFill>
        </p:spPr>
      </p:sp>
      <p:sp>
        <p:nvSpPr>
          <p:cNvPr id="7" name="Shape 4"/>
          <p:cNvSpPr/>
          <p:nvPr/>
        </p:nvSpPr>
        <p:spPr>
          <a:xfrm>
            <a:off x="661475" y="4615855"/>
            <a:ext cx="2539936" cy="981273"/>
          </a:xfrm>
          <a:prstGeom prst="roundRect">
            <a:avLst>
              <a:gd name="adj" fmla="val 777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856832" y="4811216"/>
            <a:ext cx="2149223" cy="5905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Better Performance</a:t>
            </a:r>
            <a:endParaRPr lang="en-US" sz="1850" dirty="0"/>
          </a:p>
        </p:txBody>
      </p:sp>
      <p:sp>
        <p:nvSpPr>
          <p:cNvPr id="9" name="Shape 6"/>
          <p:cNvSpPr/>
          <p:nvPr/>
        </p:nvSpPr>
        <p:spPr>
          <a:xfrm>
            <a:off x="4694914" y="4048720"/>
            <a:ext cx="25399" cy="567035"/>
          </a:xfrm>
          <a:prstGeom prst="roundRect">
            <a:avLst>
              <a:gd name="adj" fmla="val 30000"/>
            </a:avLst>
          </a:prstGeom>
          <a:solidFill>
            <a:srgbClr val="2E2F30"/>
          </a:solidFill>
        </p:spPr>
      </p:sp>
      <p:sp>
        <p:nvSpPr>
          <p:cNvPr id="10" name="Shape 7"/>
          <p:cNvSpPr/>
          <p:nvPr/>
        </p:nvSpPr>
        <p:spPr>
          <a:xfrm>
            <a:off x="4636773" y="3977878"/>
            <a:ext cx="141681" cy="141684"/>
          </a:xfrm>
          <a:prstGeom prst="ellipse">
            <a:avLst/>
          </a:prstGeom>
          <a:solidFill>
            <a:srgbClr val="151617"/>
          </a:solidFill>
        </p:spPr>
      </p:sp>
      <p:sp>
        <p:nvSpPr>
          <p:cNvPr id="11" name="Shape 8"/>
          <p:cNvSpPr/>
          <p:nvPr/>
        </p:nvSpPr>
        <p:spPr>
          <a:xfrm>
            <a:off x="3437645" y="4615855"/>
            <a:ext cx="2540036" cy="685998"/>
          </a:xfrm>
          <a:prstGeom prst="roundRect">
            <a:avLst>
              <a:gd name="adj" fmla="val 1111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2" name="Text 9"/>
          <p:cNvSpPr/>
          <p:nvPr/>
        </p:nvSpPr>
        <p:spPr>
          <a:xfrm>
            <a:off x="3633002" y="4811216"/>
            <a:ext cx="2149322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Stronger Service</a:t>
            </a:r>
            <a:endParaRPr lang="en-US" sz="1850" dirty="0"/>
          </a:p>
        </p:txBody>
      </p:sp>
      <p:sp>
        <p:nvSpPr>
          <p:cNvPr id="13" name="Shape 10"/>
          <p:cNvSpPr/>
          <p:nvPr/>
        </p:nvSpPr>
        <p:spPr>
          <a:xfrm>
            <a:off x="7471183" y="4048720"/>
            <a:ext cx="25399" cy="567035"/>
          </a:xfrm>
          <a:prstGeom prst="roundRect">
            <a:avLst>
              <a:gd name="adj" fmla="val 30000"/>
            </a:avLst>
          </a:prstGeom>
          <a:solidFill>
            <a:srgbClr val="2E2F30"/>
          </a:solidFill>
        </p:spPr>
      </p:sp>
      <p:sp>
        <p:nvSpPr>
          <p:cNvPr id="14" name="Shape 11"/>
          <p:cNvSpPr/>
          <p:nvPr/>
        </p:nvSpPr>
        <p:spPr>
          <a:xfrm>
            <a:off x="7413043" y="3977878"/>
            <a:ext cx="141681" cy="141684"/>
          </a:xfrm>
          <a:prstGeom prst="ellipse">
            <a:avLst/>
          </a:prstGeom>
          <a:solidFill>
            <a:srgbClr val="151617"/>
          </a:solidFill>
        </p:spPr>
      </p:sp>
      <p:sp>
        <p:nvSpPr>
          <p:cNvPr id="15" name="Shape 12"/>
          <p:cNvSpPr/>
          <p:nvPr/>
        </p:nvSpPr>
        <p:spPr>
          <a:xfrm>
            <a:off x="6213915" y="4615855"/>
            <a:ext cx="2540036" cy="685998"/>
          </a:xfrm>
          <a:prstGeom prst="roundRect">
            <a:avLst>
              <a:gd name="adj" fmla="val 1111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6" name="Text 13"/>
          <p:cNvSpPr/>
          <p:nvPr/>
        </p:nvSpPr>
        <p:spPr>
          <a:xfrm>
            <a:off x="6409272" y="4811216"/>
            <a:ext cx="2149322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Faster Tasks</a:t>
            </a:r>
            <a:endParaRPr lang="en-US" sz="1850" dirty="0"/>
          </a:p>
        </p:txBody>
      </p:sp>
      <p:sp>
        <p:nvSpPr>
          <p:cNvPr id="17" name="Shape 14"/>
          <p:cNvSpPr/>
          <p:nvPr/>
        </p:nvSpPr>
        <p:spPr>
          <a:xfrm>
            <a:off x="10247453" y="4048720"/>
            <a:ext cx="25399" cy="567035"/>
          </a:xfrm>
          <a:prstGeom prst="roundRect">
            <a:avLst>
              <a:gd name="adj" fmla="val 30000"/>
            </a:avLst>
          </a:prstGeom>
          <a:solidFill>
            <a:srgbClr val="2E2F30"/>
          </a:solidFill>
        </p:spPr>
      </p:sp>
      <p:sp>
        <p:nvSpPr>
          <p:cNvPr id="18" name="Shape 15"/>
          <p:cNvSpPr/>
          <p:nvPr/>
        </p:nvSpPr>
        <p:spPr>
          <a:xfrm>
            <a:off x="10189312" y="3977878"/>
            <a:ext cx="141681" cy="141684"/>
          </a:xfrm>
          <a:prstGeom prst="ellipse">
            <a:avLst/>
          </a:prstGeom>
          <a:solidFill>
            <a:srgbClr val="151617"/>
          </a:solidFill>
        </p:spPr>
      </p:sp>
      <p:sp>
        <p:nvSpPr>
          <p:cNvPr id="19" name="Shape 16"/>
          <p:cNvSpPr/>
          <p:nvPr/>
        </p:nvSpPr>
        <p:spPr>
          <a:xfrm>
            <a:off x="8990184" y="4615855"/>
            <a:ext cx="2540036" cy="981273"/>
          </a:xfrm>
          <a:prstGeom prst="roundRect">
            <a:avLst>
              <a:gd name="adj" fmla="val 777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20" name="Text 17"/>
          <p:cNvSpPr/>
          <p:nvPr/>
        </p:nvSpPr>
        <p:spPr>
          <a:xfrm>
            <a:off x="9185541" y="4811216"/>
            <a:ext cx="2149322" cy="5905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Guest Needs Met</a:t>
            </a:r>
            <a:endParaRPr lang="en-US" sz="1850" dirty="0"/>
          </a:p>
        </p:txBody>
      </p:sp>
      <p:sp>
        <p:nvSpPr>
          <p:cNvPr id="21" name="Text 18"/>
          <p:cNvSpPr/>
          <p:nvPr/>
        </p:nvSpPr>
        <p:spPr>
          <a:xfrm>
            <a:off x="661475" y="5809754"/>
            <a:ext cx="11478330" cy="37792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A tour team coordinates transport, hotels, guides &amp; attractions — together.</a:t>
            </a:r>
            <a:endParaRPr lang="en-US" sz="185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857052"/>
            <a:ext cx="6903269" cy="391189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32251" y="1275060"/>
            <a:ext cx="3504219" cy="17719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Improved Service Quality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8032251" y="3236020"/>
            <a:ext cx="3504219" cy="11337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Front office tells the restaurant about a guest's dietary needs before arrival.</a:t>
            </a:r>
            <a:endParaRPr lang="en-US" sz="18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5194201"/>
            <a:ext cx="3496877" cy="101937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77479" y="5408613"/>
            <a:ext cx="2966467" cy="5905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✅</a:t>
            </a: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Accurate Information</a:t>
            </a:r>
            <a:endParaRPr lang="en-US" sz="18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47359" y="5194201"/>
            <a:ext cx="3496877" cy="1019373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663363" y="5408613"/>
            <a:ext cx="2966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✅</a:t>
            </a: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Prompt Fulfillment</a:t>
            </a:r>
            <a:endParaRPr lang="en-US" sz="1850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33244" y="5194201"/>
            <a:ext cx="3496877" cy="1019373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8349247" y="5408613"/>
            <a:ext cx="2966467" cy="5905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✅</a:t>
            </a: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Consistent Standards</a:t>
            </a:r>
            <a:endParaRPr lang="en-US" sz="185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680766"/>
            <a:ext cx="6296860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Increased Efficiency</a:t>
            </a:r>
            <a:endParaRPr lang="en-US" sz="3700" dirty="0"/>
          </a:p>
        </p:txBody>
      </p:sp>
      <p:sp>
        <p:nvSpPr>
          <p:cNvPr id="4" name="Shape 1"/>
          <p:cNvSpPr/>
          <p:nvPr/>
        </p:nvSpPr>
        <p:spPr>
          <a:xfrm>
            <a:off x="661475" y="2554883"/>
            <a:ext cx="425241" cy="425252"/>
          </a:xfrm>
          <a:prstGeom prst="roundRect">
            <a:avLst>
              <a:gd name="adj" fmla="val 1792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732365" y="2590304"/>
            <a:ext cx="283461" cy="354409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1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275723" y="2619772"/>
            <a:ext cx="5682612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Share Responsibilities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661475" y="3358158"/>
            <a:ext cx="425241" cy="425252"/>
          </a:xfrm>
          <a:prstGeom prst="roundRect">
            <a:avLst>
              <a:gd name="adj" fmla="val 1792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732365" y="3393579"/>
            <a:ext cx="283461" cy="354409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2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275723" y="3423047"/>
            <a:ext cx="5682612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Support Each Other</a:t>
            </a:r>
            <a:endParaRPr lang="en-US" sz="1850" dirty="0"/>
          </a:p>
        </p:txBody>
      </p:sp>
      <p:sp>
        <p:nvSpPr>
          <p:cNvPr id="10" name="Shape 7"/>
          <p:cNvSpPr/>
          <p:nvPr/>
        </p:nvSpPr>
        <p:spPr>
          <a:xfrm>
            <a:off x="661475" y="4161433"/>
            <a:ext cx="425241" cy="425252"/>
          </a:xfrm>
          <a:prstGeom prst="roundRect">
            <a:avLst>
              <a:gd name="adj" fmla="val 1792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1" name="Text 8"/>
          <p:cNvSpPr/>
          <p:nvPr/>
        </p:nvSpPr>
        <p:spPr>
          <a:xfrm>
            <a:off x="732365" y="4196854"/>
            <a:ext cx="283461" cy="354409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3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275723" y="4226322"/>
            <a:ext cx="5682612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Use Time Productively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661475" y="4799310"/>
            <a:ext cx="6906444" cy="37792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Teamwork reduces wasted effort and improves workflow.</a:t>
            </a:r>
            <a:endParaRPr lang="en-US" sz="185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978793"/>
            <a:ext cx="3504219" cy="17719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Better Problem-Solving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939752"/>
            <a:ext cx="3504219" cy="205968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spcAft>
                <a:spcPts val="1300"/>
              </a:spcAft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Different perspectives = better solutions.</a:t>
            </a:r>
            <a:endParaRPr lang="en-US" sz="18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All three departments needed to resolve one guest complaint.</a:t>
            </a:r>
            <a:endParaRPr lang="en-US" sz="18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3201" y="1023640"/>
            <a:ext cx="6903269" cy="3911898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661475" y="5382121"/>
            <a:ext cx="3496877" cy="685998"/>
          </a:xfrm>
          <a:prstGeom prst="roundRect">
            <a:avLst>
              <a:gd name="adj" fmla="val 1111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6" name="Text 3"/>
          <p:cNvSpPr/>
          <p:nvPr/>
        </p:nvSpPr>
        <p:spPr>
          <a:xfrm>
            <a:off x="856832" y="5577483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Housekeeping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4347359" y="5382121"/>
            <a:ext cx="3496877" cy="685998"/>
          </a:xfrm>
          <a:prstGeom prst="roundRect">
            <a:avLst>
              <a:gd name="adj" fmla="val 1111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4542716" y="5577483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Front Office</a:t>
            </a:r>
            <a:endParaRPr lang="en-US" sz="1850" dirty="0"/>
          </a:p>
        </p:txBody>
      </p:sp>
      <p:sp>
        <p:nvSpPr>
          <p:cNvPr id="9" name="Shape 6"/>
          <p:cNvSpPr/>
          <p:nvPr/>
        </p:nvSpPr>
        <p:spPr>
          <a:xfrm>
            <a:off x="8033244" y="5382121"/>
            <a:ext cx="3496877" cy="685998"/>
          </a:xfrm>
          <a:prstGeom prst="roundRect">
            <a:avLst>
              <a:gd name="adj" fmla="val 1111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0" name="Text 7"/>
          <p:cNvSpPr/>
          <p:nvPr/>
        </p:nvSpPr>
        <p:spPr>
          <a:xfrm>
            <a:off x="8228600" y="5577483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Management</a:t>
            </a:r>
            <a:endParaRPr lang="en-US" sz="185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042591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Positive Workplace Environment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655193"/>
            <a:ext cx="3248837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29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Trust</a:t>
            </a:r>
            <a:endParaRPr lang="en-US" sz="29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93772" y="2011263"/>
            <a:ext cx="3804051" cy="3804146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12902" y="2830314"/>
            <a:ext cx="282766" cy="28277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8281284" y="2655193"/>
            <a:ext cx="3248936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Respect</a:t>
            </a:r>
            <a:endParaRPr lang="en-US" sz="29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3772" y="2011263"/>
            <a:ext cx="3804051" cy="3804146"/>
          </a:xfrm>
          <a:prstGeom prst="rect">
            <a:avLst/>
          </a:prstGeom>
        </p:spPr>
      </p:pic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895828" y="2830314"/>
            <a:ext cx="282766" cy="282773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8281284" y="4699000"/>
            <a:ext cx="3248936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Cooperation</a:t>
            </a:r>
            <a:endParaRPr lang="en-US" sz="2950" dirty="0"/>
          </a:p>
        </p:txBody>
      </p:sp>
      <p:pic>
        <p:nvPicPr>
          <p:cNvPr id="10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93772" y="2011263"/>
            <a:ext cx="3804051" cy="3804146"/>
          </a:xfrm>
          <a:prstGeom prst="rect">
            <a:avLst/>
          </a:prstGeom>
        </p:spPr>
      </p:pic>
      <p:pic>
        <p:nvPicPr>
          <p:cNvPr id="11" name="Image 5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895828" y="4713287"/>
            <a:ext cx="282766" cy="282773"/>
          </a:xfrm>
          <a:prstGeom prst="rect">
            <a:avLst/>
          </a:prstGeom>
        </p:spPr>
      </p:pic>
      <p:sp>
        <p:nvSpPr>
          <p:cNvPr id="12" name="Text 4"/>
          <p:cNvSpPr/>
          <p:nvPr/>
        </p:nvSpPr>
        <p:spPr>
          <a:xfrm>
            <a:off x="661475" y="4699000"/>
            <a:ext cx="3248837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29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Satisfaction</a:t>
            </a:r>
            <a:endParaRPr lang="en-US" sz="2950" dirty="0"/>
          </a:p>
        </p:txBody>
      </p:sp>
      <p:pic>
        <p:nvPicPr>
          <p:cNvPr id="13" name="Image 6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93772" y="2011263"/>
            <a:ext cx="3804051" cy="3804146"/>
          </a:xfrm>
          <a:prstGeom prst="rect">
            <a:avLst/>
          </a:prstGeom>
        </p:spPr>
      </p:pic>
      <p:pic>
        <p:nvPicPr>
          <p:cNvPr id="14" name="Image 7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012902" y="4713287"/>
            <a:ext cx="282766" cy="282773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91344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Characteristics of Effective Teams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1560016"/>
            <a:ext cx="5339820" cy="1442839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17931" y="1730077"/>
            <a:ext cx="226808" cy="22681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75881" y="2315964"/>
            <a:ext cx="4911007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Shared Goals</a:t>
            </a:r>
            <a:endParaRPr lang="en-US" sz="2950" dirty="0"/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190301" y="1560016"/>
            <a:ext cx="5339919" cy="1442839"/>
          </a:xfrm>
          <a:prstGeom prst="rect">
            <a:avLst/>
          </a:prstGeom>
        </p:spPr>
      </p:pic>
      <p:pic>
        <p:nvPicPr>
          <p:cNvPr id="7" name="Image 3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46757" y="1730077"/>
            <a:ext cx="226808" cy="226814"/>
          </a:xfrm>
          <a:prstGeom prst="rect">
            <a:avLst/>
          </a:prstGeom>
        </p:spPr>
      </p:pic>
      <p:sp>
        <p:nvSpPr>
          <p:cNvPr id="8" name="Text 2"/>
          <p:cNvSpPr/>
          <p:nvPr/>
        </p:nvSpPr>
        <p:spPr>
          <a:xfrm>
            <a:off x="6404708" y="2315964"/>
            <a:ext cx="4911106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Open Communication</a:t>
            </a:r>
            <a:endParaRPr lang="en-US" sz="2950" dirty="0"/>
          </a:p>
        </p:txBody>
      </p:sp>
      <p:pic>
        <p:nvPicPr>
          <p:cNvPr id="9" name="Image 4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3191867"/>
            <a:ext cx="5339820" cy="1442839"/>
          </a:xfrm>
          <a:prstGeom prst="rect">
            <a:avLst/>
          </a:prstGeom>
        </p:spPr>
      </p:pic>
      <p:pic>
        <p:nvPicPr>
          <p:cNvPr id="10" name="Image 5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217931" y="3361928"/>
            <a:ext cx="226808" cy="226814"/>
          </a:xfrm>
          <a:prstGeom prst="rect">
            <a:avLst/>
          </a:prstGeom>
        </p:spPr>
      </p:pic>
      <p:sp>
        <p:nvSpPr>
          <p:cNvPr id="11" name="Text 3"/>
          <p:cNvSpPr/>
          <p:nvPr/>
        </p:nvSpPr>
        <p:spPr>
          <a:xfrm>
            <a:off x="875881" y="3947815"/>
            <a:ext cx="4911007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Trust</a:t>
            </a:r>
            <a:endParaRPr lang="en-US" sz="2950" dirty="0"/>
          </a:p>
        </p:txBody>
      </p:sp>
      <p:pic>
        <p:nvPicPr>
          <p:cNvPr id="12" name="Image 6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190301" y="3191867"/>
            <a:ext cx="5339919" cy="1442839"/>
          </a:xfrm>
          <a:prstGeom prst="rect">
            <a:avLst/>
          </a:prstGeom>
        </p:spPr>
      </p:pic>
      <p:pic>
        <p:nvPicPr>
          <p:cNvPr id="13" name="Image 7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746757" y="3361928"/>
            <a:ext cx="226808" cy="226814"/>
          </a:xfrm>
          <a:prstGeom prst="rect">
            <a:avLst/>
          </a:prstGeom>
        </p:spPr>
      </p:pic>
      <p:sp>
        <p:nvSpPr>
          <p:cNvPr id="14" name="Text 4"/>
          <p:cNvSpPr/>
          <p:nvPr/>
        </p:nvSpPr>
        <p:spPr>
          <a:xfrm>
            <a:off x="6404708" y="3947815"/>
            <a:ext cx="4911106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Accountability</a:t>
            </a:r>
            <a:endParaRPr lang="en-US" sz="2950" dirty="0"/>
          </a:p>
        </p:txBody>
      </p:sp>
      <p:pic>
        <p:nvPicPr>
          <p:cNvPr id="15" name="Image 8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61475" y="4823718"/>
            <a:ext cx="10868745" cy="1442839"/>
          </a:xfrm>
          <a:prstGeom prst="rect">
            <a:avLst/>
          </a:prstGeom>
        </p:spPr>
      </p:pic>
      <p:pic>
        <p:nvPicPr>
          <p:cNvPr id="16" name="Image 9" descr="preencoded.png"/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982394" y="4993779"/>
            <a:ext cx="226808" cy="226814"/>
          </a:xfrm>
          <a:prstGeom prst="rect">
            <a:avLst/>
          </a:prstGeom>
        </p:spPr>
      </p:pic>
      <p:sp>
        <p:nvSpPr>
          <p:cNvPr id="17" name="Text 5"/>
          <p:cNvSpPr/>
          <p:nvPr/>
        </p:nvSpPr>
        <p:spPr>
          <a:xfrm>
            <a:off x="875881" y="5579666"/>
            <a:ext cx="10439933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Mutual Respect</a:t>
            </a:r>
            <a:endParaRPr lang="en-US" sz="295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722041"/>
            <a:ext cx="6024313" cy="341382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776472" y="911622"/>
            <a:ext cx="3759999" cy="10632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Leadership Communication</a:t>
            </a:r>
            <a:endParaRPr lang="en-US" sz="3300" dirty="0"/>
          </a:p>
        </p:txBody>
      </p:sp>
      <p:sp>
        <p:nvSpPr>
          <p:cNvPr id="4" name="Text 1"/>
          <p:cNvSpPr/>
          <p:nvPr/>
        </p:nvSpPr>
        <p:spPr>
          <a:xfrm>
            <a:off x="7776472" y="2127945"/>
            <a:ext cx="3759999" cy="64631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6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Leaders guide, motivate, and inform their teams.</a:t>
            </a:r>
            <a:endParaRPr lang="en-US" sz="16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40268" y="2951708"/>
            <a:ext cx="255085" cy="25509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8329206" y="2946499"/>
            <a:ext cx="3207265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Set Expectations</a:t>
            </a:r>
            <a:endParaRPr lang="en-US" sz="16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40268" y="3773438"/>
            <a:ext cx="255085" cy="255091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8329206" y="3768229"/>
            <a:ext cx="3207265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Share Goals</a:t>
            </a:r>
            <a:endParaRPr lang="en-US" sz="1650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40268" y="4595168"/>
            <a:ext cx="255085" cy="255091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8329206" y="4589959"/>
            <a:ext cx="3207265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Give Feedback</a:t>
            </a:r>
            <a:endParaRPr lang="en-US" sz="1650" dirty="0"/>
          </a:p>
        </p:txBody>
      </p:sp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40268" y="5416897"/>
            <a:ext cx="255085" cy="255091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8329206" y="5411688"/>
            <a:ext cx="3207265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Offer Encouragement</a:t>
            </a:r>
            <a:endParaRPr lang="en-US" sz="165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65547"/>
            <a:ext cx="6296860" cy="116284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Responsibilities of Leaders</a:t>
            </a:r>
            <a:endParaRPr lang="en-US" sz="3650" dirty="0"/>
          </a:p>
        </p:txBody>
      </p:sp>
      <p:sp>
        <p:nvSpPr>
          <p:cNvPr id="4" name="Shape 1"/>
          <p:cNvSpPr/>
          <p:nvPr/>
        </p:nvSpPr>
        <p:spPr>
          <a:xfrm>
            <a:off x="5233360" y="2003127"/>
            <a:ext cx="6296860" cy="4289227"/>
          </a:xfrm>
          <a:prstGeom prst="roundRect">
            <a:avLst>
              <a:gd name="adj" fmla="val 178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413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5" name="Shape 2"/>
          <p:cNvSpPr/>
          <p:nvPr/>
        </p:nvSpPr>
        <p:spPr>
          <a:xfrm>
            <a:off x="5239710" y="2009477"/>
            <a:ext cx="6284160" cy="931763"/>
          </a:xfrm>
          <a:prstGeom prst="rect">
            <a:avLst/>
          </a:prstGeom>
          <a:solidFill>
            <a:srgbClr val="F8ECE4"/>
          </a:solidFill>
        </p:spPr>
      </p:sp>
      <p:sp>
        <p:nvSpPr>
          <p:cNvPr id="6" name="Text 3"/>
          <p:cNvSpPr/>
          <p:nvPr/>
        </p:nvSpPr>
        <p:spPr>
          <a:xfrm>
            <a:off x="5422864" y="2192635"/>
            <a:ext cx="5917854" cy="29071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Provide Direction</a:t>
            </a:r>
            <a:endParaRPr lang="en-US" sz="1800" dirty="0"/>
          </a:p>
        </p:txBody>
      </p:sp>
      <p:sp>
        <p:nvSpPr>
          <p:cNvPr id="7" name="Shape 4"/>
          <p:cNvSpPr/>
          <p:nvPr/>
        </p:nvSpPr>
        <p:spPr>
          <a:xfrm>
            <a:off x="5239710" y="2941241"/>
            <a:ext cx="6284160" cy="1206500"/>
          </a:xfrm>
          <a:prstGeom prst="rect">
            <a:avLst/>
          </a:prstGeom>
          <a:solidFill>
            <a:srgbClr val="F8ECE4"/>
          </a:solidFill>
        </p:spPr>
      </p:sp>
      <p:sp>
        <p:nvSpPr>
          <p:cNvPr id="8" name="Shape 5"/>
          <p:cNvSpPr/>
          <p:nvPr/>
        </p:nvSpPr>
        <p:spPr>
          <a:xfrm>
            <a:off x="5239710" y="2941241"/>
            <a:ext cx="6284160" cy="25400"/>
          </a:xfrm>
          <a:prstGeom prst="roundRect">
            <a:avLst>
              <a:gd name="adj" fmla="val 29999"/>
            </a:avLst>
          </a:prstGeom>
          <a:solidFill>
            <a:srgbClr val="2E2F30"/>
          </a:solidFill>
        </p:spPr>
      </p:sp>
      <p:sp>
        <p:nvSpPr>
          <p:cNvPr id="9" name="Shape 6"/>
          <p:cNvSpPr/>
          <p:nvPr/>
        </p:nvSpPr>
        <p:spPr>
          <a:xfrm>
            <a:off x="8149128" y="2721372"/>
            <a:ext cx="465126" cy="465138"/>
          </a:xfrm>
          <a:prstGeom prst="roundRect">
            <a:avLst>
              <a:gd name="adj" fmla="val 1638"/>
            </a:avLst>
          </a:prstGeom>
          <a:solidFill>
            <a:srgbClr val="F8ECE4"/>
          </a:solidFill>
          <a:ln w="25399">
            <a:solidFill>
              <a:srgbClr val="2E2F30"/>
            </a:solidFill>
            <a:prstDash val="solid"/>
          </a:ln>
          <a:effectLst>
            <a:outerShdw blurRad="101600" dist="24130" dir="2700000" algn="bl" rotWithShape="0">
              <a:srgbClr val="2E2F30">
                <a:alpha val="100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65410" y="2837656"/>
            <a:ext cx="232563" cy="232569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5422864" y="3399135"/>
            <a:ext cx="5917854" cy="29071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Motivate Employees</a:t>
            </a:r>
            <a:endParaRPr lang="en-US" sz="1800" dirty="0"/>
          </a:p>
        </p:txBody>
      </p:sp>
      <p:sp>
        <p:nvSpPr>
          <p:cNvPr id="12" name="Shape 8"/>
          <p:cNvSpPr/>
          <p:nvPr/>
        </p:nvSpPr>
        <p:spPr>
          <a:xfrm>
            <a:off x="5239710" y="4147741"/>
            <a:ext cx="6284160" cy="1206500"/>
          </a:xfrm>
          <a:prstGeom prst="rect">
            <a:avLst/>
          </a:prstGeom>
          <a:solidFill>
            <a:srgbClr val="F8ECE4"/>
          </a:solidFill>
        </p:spPr>
      </p:sp>
      <p:sp>
        <p:nvSpPr>
          <p:cNvPr id="13" name="Shape 9"/>
          <p:cNvSpPr/>
          <p:nvPr/>
        </p:nvSpPr>
        <p:spPr>
          <a:xfrm>
            <a:off x="5239710" y="4147741"/>
            <a:ext cx="6284160" cy="25400"/>
          </a:xfrm>
          <a:prstGeom prst="roundRect">
            <a:avLst>
              <a:gd name="adj" fmla="val 29999"/>
            </a:avLst>
          </a:prstGeom>
          <a:solidFill>
            <a:srgbClr val="2E2F30"/>
          </a:solidFill>
        </p:spPr>
      </p:sp>
      <p:sp>
        <p:nvSpPr>
          <p:cNvPr id="14" name="Shape 10"/>
          <p:cNvSpPr/>
          <p:nvPr/>
        </p:nvSpPr>
        <p:spPr>
          <a:xfrm>
            <a:off x="8149128" y="3927872"/>
            <a:ext cx="465126" cy="465138"/>
          </a:xfrm>
          <a:prstGeom prst="roundRect">
            <a:avLst>
              <a:gd name="adj" fmla="val 1638"/>
            </a:avLst>
          </a:prstGeom>
          <a:solidFill>
            <a:srgbClr val="F8ECE4"/>
          </a:solidFill>
          <a:ln w="25399">
            <a:solidFill>
              <a:srgbClr val="2E2F30"/>
            </a:solidFill>
            <a:prstDash val="solid"/>
          </a:ln>
          <a:effectLst>
            <a:outerShdw blurRad="101600" dist="24130" dir="2700000" algn="bl" rotWithShape="0">
              <a:srgbClr val="2E2F30">
                <a:alpha val="100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265410" y="4044156"/>
            <a:ext cx="232563" cy="232569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5422864" y="4605635"/>
            <a:ext cx="5917854" cy="29071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Resolve Conflicts</a:t>
            </a:r>
            <a:endParaRPr lang="en-US" sz="1800" dirty="0"/>
          </a:p>
        </p:txBody>
      </p:sp>
      <p:sp>
        <p:nvSpPr>
          <p:cNvPr id="17" name="Shape 12"/>
          <p:cNvSpPr/>
          <p:nvPr/>
        </p:nvSpPr>
        <p:spPr>
          <a:xfrm>
            <a:off x="5239710" y="5354241"/>
            <a:ext cx="6284160" cy="931763"/>
          </a:xfrm>
          <a:prstGeom prst="rect">
            <a:avLst/>
          </a:prstGeom>
          <a:solidFill>
            <a:srgbClr val="F8ECE4"/>
          </a:solidFill>
        </p:spPr>
      </p:sp>
      <p:sp>
        <p:nvSpPr>
          <p:cNvPr id="18" name="Shape 13"/>
          <p:cNvSpPr/>
          <p:nvPr/>
        </p:nvSpPr>
        <p:spPr>
          <a:xfrm>
            <a:off x="5239710" y="5354241"/>
            <a:ext cx="6284160" cy="25400"/>
          </a:xfrm>
          <a:prstGeom prst="roundRect">
            <a:avLst>
              <a:gd name="adj" fmla="val 29999"/>
            </a:avLst>
          </a:prstGeom>
          <a:solidFill>
            <a:srgbClr val="2E2F30"/>
          </a:solidFill>
        </p:spPr>
      </p:sp>
      <p:sp>
        <p:nvSpPr>
          <p:cNvPr id="19" name="Shape 14"/>
          <p:cNvSpPr/>
          <p:nvPr/>
        </p:nvSpPr>
        <p:spPr>
          <a:xfrm>
            <a:off x="8149128" y="5134372"/>
            <a:ext cx="465126" cy="465138"/>
          </a:xfrm>
          <a:prstGeom prst="roundRect">
            <a:avLst>
              <a:gd name="adj" fmla="val 1638"/>
            </a:avLst>
          </a:prstGeom>
          <a:solidFill>
            <a:srgbClr val="F8ECE4"/>
          </a:solidFill>
          <a:ln w="25399">
            <a:solidFill>
              <a:srgbClr val="2E2F30"/>
            </a:solidFill>
            <a:prstDash val="solid"/>
          </a:ln>
          <a:effectLst>
            <a:outerShdw blurRad="101600" dist="24130" dir="2700000" algn="bl" rotWithShape="0">
              <a:srgbClr val="2E2F30">
                <a:alpha val="100000"/>
              </a:srgbClr>
            </a:outerShdw>
          </a:effectLst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265410" y="5250656"/>
            <a:ext cx="232563" cy="232569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5422864" y="5812135"/>
            <a:ext cx="5917854" cy="29071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Build Cohesion</a:t>
            </a:r>
            <a:endParaRPr lang="en-US" sz="18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31627"/>
            <a:ext cx="10868745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Communication Barriers</a:t>
            </a:r>
            <a:endParaRPr lang="en-US" sz="2950" dirty="0"/>
          </a:p>
        </p:txBody>
      </p:sp>
      <p:sp>
        <p:nvSpPr>
          <p:cNvPr id="3" name="Text 1"/>
          <p:cNvSpPr/>
          <p:nvPr/>
        </p:nvSpPr>
        <p:spPr>
          <a:xfrm>
            <a:off x="661475" y="1346002"/>
            <a:ext cx="11478330" cy="27215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Factors that block the flow of information — causing misunderstandings and reducing teamwork.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890216"/>
            <a:ext cx="4199924" cy="4200029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6286640" y="2866132"/>
            <a:ext cx="5249930" cy="837605"/>
          </a:xfrm>
          <a:prstGeom prst="roundRect">
            <a:avLst>
              <a:gd name="adj" fmla="val 910"/>
            </a:avLst>
          </a:prstGeom>
          <a:solidFill>
            <a:srgbClr val="FCF2B5"/>
          </a:solidFill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7846" y="3044230"/>
            <a:ext cx="236234" cy="18901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825286" y="3012777"/>
            <a:ext cx="4560079" cy="54431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Employees misunderstand instructions because they interpret the same message differently.</a:t>
            </a:r>
            <a:endParaRPr lang="en-US" sz="1450" dirty="0"/>
          </a:p>
        </p:txBody>
      </p:sp>
      <p:sp>
        <p:nvSpPr>
          <p:cNvPr id="8" name="Shape 4"/>
          <p:cNvSpPr/>
          <p:nvPr/>
        </p:nvSpPr>
        <p:spPr>
          <a:xfrm>
            <a:off x="6286640" y="3839766"/>
            <a:ext cx="2564443" cy="576759"/>
          </a:xfrm>
          <a:prstGeom prst="roundRect">
            <a:avLst>
              <a:gd name="adj" fmla="val 1321"/>
            </a:avLst>
          </a:prstGeom>
          <a:solidFill>
            <a:srgbClr val="F8ECE4"/>
          </a:solidFill>
          <a:ln w="19050">
            <a:solidFill>
              <a:srgbClr val="151617"/>
            </a:solidFill>
            <a:prstDash val="solid"/>
          </a:ln>
          <a:effectLst>
            <a:outerShdw blurRad="101600" dist="1905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9" name="Text 5"/>
          <p:cNvSpPr/>
          <p:nvPr/>
        </p:nvSpPr>
        <p:spPr>
          <a:xfrm>
            <a:off x="6456895" y="4010025"/>
            <a:ext cx="2223933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🗣️</a:t>
            </a:r>
            <a:r>
              <a:rPr lang="en-US" sz="14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Language</a:t>
            </a:r>
            <a:endParaRPr lang="en-US" sz="1450" dirty="0"/>
          </a:p>
        </p:txBody>
      </p:sp>
      <p:sp>
        <p:nvSpPr>
          <p:cNvPr id="10" name="Shape 6"/>
          <p:cNvSpPr/>
          <p:nvPr/>
        </p:nvSpPr>
        <p:spPr>
          <a:xfrm>
            <a:off x="8972028" y="3839766"/>
            <a:ext cx="2564542" cy="576759"/>
          </a:xfrm>
          <a:prstGeom prst="roundRect">
            <a:avLst>
              <a:gd name="adj" fmla="val 1321"/>
            </a:avLst>
          </a:prstGeom>
          <a:solidFill>
            <a:srgbClr val="F8ECE4"/>
          </a:solidFill>
          <a:ln w="19050">
            <a:solidFill>
              <a:srgbClr val="151617"/>
            </a:solidFill>
            <a:prstDash val="solid"/>
          </a:ln>
          <a:effectLst>
            <a:outerShdw blurRad="101600" dist="1905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1" name="Text 7"/>
          <p:cNvSpPr/>
          <p:nvPr/>
        </p:nvSpPr>
        <p:spPr>
          <a:xfrm>
            <a:off x="9142283" y="4010025"/>
            <a:ext cx="2224032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📡</a:t>
            </a:r>
            <a:r>
              <a:rPr lang="en-US" sz="14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Physical</a:t>
            </a:r>
            <a:endParaRPr lang="en-US" sz="1450" dirty="0"/>
          </a:p>
        </p:txBody>
      </p:sp>
      <p:sp>
        <p:nvSpPr>
          <p:cNvPr id="12" name="Shape 8"/>
          <p:cNvSpPr/>
          <p:nvPr/>
        </p:nvSpPr>
        <p:spPr>
          <a:xfrm>
            <a:off x="6286640" y="4537472"/>
            <a:ext cx="2564443" cy="576759"/>
          </a:xfrm>
          <a:prstGeom prst="roundRect">
            <a:avLst>
              <a:gd name="adj" fmla="val 1321"/>
            </a:avLst>
          </a:prstGeom>
          <a:solidFill>
            <a:srgbClr val="F8ECE4"/>
          </a:solidFill>
          <a:ln w="19050">
            <a:solidFill>
              <a:srgbClr val="151617"/>
            </a:solidFill>
            <a:prstDash val="solid"/>
          </a:ln>
          <a:effectLst>
            <a:outerShdw blurRad="101600" dist="1905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3" name="Text 9"/>
          <p:cNvSpPr/>
          <p:nvPr/>
        </p:nvSpPr>
        <p:spPr>
          <a:xfrm>
            <a:off x="6456895" y="4707731"/>
            <a:ext cx="2223933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🏢</a:t>
            </a:r>
            <a:r>
              <a:rPr lang="en-US" sz="14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Organizational</a:t>
            </a:r>
            <a:endParaRPr lang="en-US" sz="1450" dirty="0"/>
          </a:p>
        </p:txBody>
      </p:sp>
      <p:sp>
        <p:nvSpPr>
          <p:cNvPr id="14" name="Shape 10"/>
          <p:cNvSpPr/>
          <p:nvPr/>
        </p:nvSpPr>
        <p:spPr>
          <a:xfrm>
            <a:off x="8972028" y="4537472"/>
            <a:ext cx="2564542" cy="576759"/>
          </a:xfrm>
          <a:prstGeom prst="roundRect">
            <a:avLst>
              <a:gd name="adj" fmla="val 1321"/>
            </a:avLst>
          </a:prstGeom>
          <a:solidFill>
            <a:srgbClr val="F8ECE4"/>
          </a:solidFill>
          <a:ln w="19050">
            <a:solidFill>
              <a:srgbClr val="151617"/>
            </a:solidFill>
            <a:prstDash val="solid"/>
          </a:ln>
          <a:effectLst>
            <a:outerShdw blurRad="101600" dist="1905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5" name="Text 11"/>
          <p:cNvSpPr/>
          <p:nvPr/>
        </p:nvSpPr>
        <p:spPr>
          <a:xfrm>
            <a:off x="9142283" y="4707731"/>
            <a:ext cx="2224032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💬</a:t>
            </a:r>
            <a:r>
              <a:rPr lang="en-US" sz="14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 Interpersonal</a:t>
            </a:r>
            <a:endParaRPr lang="en-US" sz="145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691753"/>
            <a:ext cx="6296860" cy="100409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Types of Communication Barriers</a:t>
            </a:r>
            <a:endParaRPr lang="en-US" sz="3150" dirty="0"/>
          </a:p>
        </p:txBody>
      </p:sp>
      <p:sp>
        <p:nvSpPr>
          <p:cNvPr id="4" name="Shape 1"/>
          <p:cNvSpPr/>
          <p:nvPr/>
        </p:nvSpPr>
        <p:spPr>
          <a:xfrm>
            <a:off x="5233360" y="1900634"/>
            <a:ext cx="6296860" cy="964009"/>
          </a:xfrm>
          <a:prstGeom prst="roundRect">
            <a:avLst>
              <a:gd name="adj" fmla="val 790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032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5400341" y="2067620"/>
            <a:ext cx="5962898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Language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5400341" y="2400498"/>
            <a:ext cx="5962898" cy="29716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Differences in language proficiency</a:t>
            </a:r>
            <a:endParaRPr lang="en-US" sz="1550" dirty="0"/>
          </a:p>
        </p:txBody>
      </p:sp>
      <p:sp>
        <p:nvSpPr>
          <p:cNvPr id="7" name="Shape 4"/>
          <p:cNvSpPr/>
          <p:nvPr/>
        </p:nvSpPr>
        <p:spPr>
          <a:xfrm>
            <a:off x="5233360" y="3001169"/>
            <a:ext cx="6296860" cy="964009"/>
          </a:xfrm>
          <a:prstGeom prst="roundRect">
            <a:avLst>
              <a:gd name="adj" fmla="val 790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032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5400341" y="3168154"/>
            <a:ext cx="5962898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Physical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5400341" y="3501033"/>
            <a:ext cx="5962898" cy="29716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Noise, distance, poor equipment</a:t>
            </a:r>
            <a:endParaRPr lang="en-US" sz="1550" dirty="0"/>
          </a:p>
        </p:txBody>
      </p:sp>
      <p:sp>
        <p:nvSpPr>
          <p:cNvPr id="10" name="Shape 7"/>
          <p:cNvSpPr/>
          <p:nvPr/>
        </p:nvSpPr>
        <p:spPr>
          <a:xfrm>
            <a:off x="5233360" y="4101703"/>
            <a:ext cx="6296860" cy="964009"/>
          </a:xfrm>
          <a:prstGeom prst="roundRect">
            <a:avLst>
              <a:gd name="adj" fmla="val 790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032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1" name="Text 8"/>
          <p:cNvSpPr/>
          <p:nvPr/>
        </p:nvSpPr>
        <p:spPr>
          <a:xfrm>
            <a:off x="5400341" y="4268688"/>
            <a:ext cx="5962898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Organizational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5400341" y="4601567"/>
            <a:ext cx="5962898" cy="29716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Too many reporting levels, delayed info</a:t>
            </a:r>
            <a:endParaRPr lang="en-US" sz="1550" dirty="0"/>
          </a:p>
        </p:txBody>
      </p:sp>
      <p:sp>
        <p:nvSpPr>
          <p:cNvPr id="13" name="Shape 10"/>
          <p:cNvSpPr/>
          <p:nvPr/>
        </p:nvSpPr>
        <p:spPr>
          <a:xfrm>
            <a:off x="5233360" y="5202238"/>
            <a:ext cx="6296860" cy="964009"/>
          </a:xfrm>
          <a:prstGeom prst="roundRect">
            <a:avLst>
              <a:gd name="adj" fmla="val 790"/>
            </a:avLst>
          </a:prstGeom>
          <a:solidFill>
            <a:srgbClr val="F8ECE4"/>
          </a:solidFill>
          <a:ln w="6350">
            <a:solidFill>
              <a:srgbClr val="151617"/>
            </a:solidFill>
            <a:prstDash val="solid"/>
          </a:ln>
          <a:effectLst>
            <a:outerShdw blurRad="101600" dist="2032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4" name="Text 11"/>
          <p:cNvSpPr/>
          <p:nvPr/>
        </p:nvSpPr>
        <p:spPr>
          <a:xfrm>
            <a:off x="5400341" y="5369223"/>
            <a:ext cx="5962898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Interpersonal</a:t>
            </a:r>
            <a:endParaRPr lang="en-US" sz="1550" dirty="0"/>
          </a:p>
        </p:txBody>
      </p:sp>
      <p:sp>
        <p:nvSpPr>
          <p:cNvPr id="15" name="Text 12"/>
          <p:cNvSpPr/>
          <p:nvPr/>
        </p:nvSpPr>
        <p:spPr>
          <a:xfrm>
            <a:off x="5400341" y="5702102"/>
            <a:ext cx="5962898" cy="29716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550" dirty="0">
                <a:solidFill>
                  <a:srgbClr val="151617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Conflict, distrust, emotions</a:t>
            </a:r>
            <a:endParaRPr lang="en-US" sz="155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27472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Best Practices &amp; Key Takeaways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1696145"/>
            <a:ext cx="378014" cy="236240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01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661475" y="1992015"/>
            <a:ext cx="5339820" cy="25400"/>
          </a:xfrm>
          <a:prstGeom prst="rect">
            <a:avLst/>
          </a:prstGeom>
          <a:solidFill>
            <a:srgbClr val="151617"/>
          </a:solidFill>
        </p:spPr>
      </p:sp>
      <p:sp>
        <p:nvSpPr>
          <p:cNvPr id="5" name="Text 3"/>
          <p:cNvSpPr/>
          <p:nvPr/>
        </p:nvSpPr>
        <p:spPr>
          <a:xfrm>
            <a:off x="661475" y="2137271"/>
            <a:ext cx="5339820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Listen Actively</a:t>
            </a:r>
            <a:endParaRPr lang="en-US" sz="1850" dirty="0"/>
          </a:p>
        </p:txBody>
      </p:sp>
      <p:sp>
        <p:nvSpPr>
          <p:cNvPr id="6" name="Text 4"/>
          <p:cNvSpPr/>
          <p:nvPr/>
        </p:nvSpPr>
        <p:spPr>
          <a:xfrm>
            <a:off x="6190301" y="1696145"/>
            <a:ext cx="378014" cy="236240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02</a:t>
            </a:r>
            <a:endParaRPr lang="en-US" sz="1450" dirty="0"/>
          </a:p>
        </p:txBody>
      </p:sp>
      <p:sp>
        <p:nvSpPr>
          <p:cNvPr id="7" name="Shape 5"/>
          <p:cNvSpPr/>
          <p:nvPr/>
        </p:nvSpPr>
        <p:spPr>
          <a:xfrm>
            <a:off x="6190301" y="1992015"/>
            <a:ext cx="5339919" cy="25400"/>
          </a:xfrm>
          <a:prstGeom prst="rect">
            <a:avLst/>
          </a:prstGeom>
          <a:solidFill>
            <a:srgbClr val="151617"/>
          </a:solidFill>
        </p:spPr>
      </p:sp>
      <p:sp>
        <p:nvSpPr>
          <p:cNvPr id="8" name="Text 6"/>
          <p:cNvSpPr/>
          <p:nvPr/>
        </p:nvSpPr>
        <p:spPr>
          <a:xfrm>
            <a:off x="6190301" y="2137271"/>
            <a:ext cx="533991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Communicate Clearly</a:t>
            </a:r>
            <a:endParaRPr lang="en-US" sz="1850" dirty="0"/>
          </a:p>
        </p:txBody>
      </p:sp>
      <p:sp>
        <p:nvSpPr>
          <p:cNvPr id="9" name="Text 7"/>
          <p:cNvSpPr/>
          <p:nvPr/>
        </p:nvSpPr>
        <p:spPr>
          <a:xfrm>
            <a:off x="661475" y="2763242"/>
            <a:ext cx="378014" cy="236240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03</a:t>
            </a:r>
            <a:endParaRPr lang="en-US" sz="1450" dirty="0"/>
          </a:p>
        </p:txBody>
      </p:sp>
      <p:sp>
        <p:nvSpPr>
          <p:cNvPr id="10" name="Shape 8"/>
          <p:cNvSpPr/>
          <p:nvPr/>
        </p:nvSpPr>
        <p:spPr>
          <a:xfrm>
            <a:off x="661475" y="3059113"/>
            <a:ext cx="5339820" cy="25400"/>
          </a:xfrm>
          <a:prstGeom prst="rect">
            <a:avLst/>
          </a:prstGeom>
          <a:solidFill>
            <a:srgbClr val="151617"/>
          </a:solidFill>
        </p:spPr>
      </p:sp>
      <p:sp>
        <p:nvSpPr>
          <p:cNvPr id="11" name="Text 9"/>
          <p:cNvSpPr/>
          <p:nvPr/>
        </p:nvSpPr>
        <p:spPr>
          <a:xfrm>
            <a:off x="661475" y="3204369"/>
            <a:ext cx="5339820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Verify Understanding</a:t>
            </a:r>
            <a:endParaRPr lang="en-US" sz="1850" dirty="0"/>
          </a:p>
        </p:txBody>
      </p:sp>
      <p:sp>
        <p:nvSpPr>
          <p:cNvPr id="12" name="Text 10"/>
          <p:cNvSpPr/>
          <p:nvPr/>
        </p:nvSpPr>
        <p:spPr>
          <a:xfrm>
            <a:off x="6190301" y="2763242"/>
            <a:ext cx="378014" cy="236240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04</a:t>
            </a:r>
            <a:endParaRPr lang="en-US" sz="1450" dirty="0"/>
          </a:p>
        </p:txBody>
      </p:sp>
      <p:sp>
        <p:nvSpPr>
          <p:cNvPr id="13" name="Shape 11"/>
          <p:cNvSpPr/>
          <p:nvPr/>
        </p:nvSpPr>
        <p:spPr>
          <a:xfrm>
            <a:off x="6190301" y="3059113"/>
            <a:ext cx="5339919" cy="25400"/>
          </a:xfrm>
          <a:prstGeom prst="rect">
            <a:avLst/>
          </a:prstGeom>
          <a:solidFill>
            <a:srgbClr val="151617"/>
          </a:solidFill>
        </p:spPr>
      </p:sp>
      <p:sp>
        <p:nvSpPr>
          <p:cNvPr id="14" name="Text 12"/>
          <p:cNvSpPr/>
          <p:nvPr/>
        </p:nvSpPr>
        <p:spPr>
          <a:xfrm>
            <a:off x="6190301" y="3204369"/>
            <a:ext cx="533991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Respect All Perspectives</a:t>
            </a:r>
            <a:endParaRPr lang="en-US" sz="1850" dirty="0"/>
          </a:p>
        </p:txBody>
      </p:sp>
      <p:sp>
        <p:nvSpPr>
          <p:cNvPr id="15" name="Text 13"/>
          <p:cNvSpPr/>
          <p:nvPr/>
        </p:nvSpPr>
        <p:spPr>
          <a:xfrm>
            <a:off x="661475" y="3830340"/>
            <a:ext cx="378014" cy="236240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50" dirty="0">
                <a:solidFill>
                  <a:srgbClr val="151617"/>
                </a:solidFill>
                <a:latin typeface="Montserrat Light" pitchFamily="34" charset="0"/>
                <a:ea typeface="Montserrat Light" pitchFamily="34" charset="-122"/>
                <a:cs typeface="Montserrat Light" pitchFamily="34" charset="-120"/>
              </a:rPr>
              <a:t>05</a:t>
            </a:r>
            <a:endParaRPr lang="en-US" sz="1450" dirty="0"/>
          </a:p>
        </p:txBody>
      </p:sp>
      <p:sp>
        <p:nvSpPr>
          <p:cNvPr id="16" name="Shape 14"/>
          <p:cNvSpPr/>
          <p:nvPr/>
        </p:nvSpPr>
        <p:spPr>
          <a:xfrm>
            <a:off x="661475" y="4126210"/>
            <a:ext cx="10868745" cy="25400"/>
          </a:xfrm>
          <a:prstGeom prst="rect">
            <a:avLst/>
          </a:prstGeom>
          <a:solidFill>
            <a:srgbClr val="151617"/>
          </a:solidFill>
        </p:spPr>
      </p:sp>
      <p:sp>
        <p:nvSpPr>
          <p:cNvPr id="17" name="Text 15"/>
          <p:cNvSpPr/>
          <p:nvPr/>
        </p:nvSpPr>
        <p:spPr>
          <a:xfrm>
            <a:off x="661475" y="4271466"/>
            <a:ext cx="1086874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Stay Professional</a:t>
            </a:r>
            <a:endParaRPr lang="en-US" sz="1850" dirty="0"/>
          </a:p>
        </p:txBody>
      </p:sp>
      <p:sp>
        <p:nvSpPr>
          <p:cNvPr id="18" name="Shape 16"/>
          <p:cNvSpPr/>
          <p:nvPr/>
        </p:nvSpPr>
        <p:spPr>
          <a:xfrm>
            <a:off x="661475" y="4921052"/>
            <a:ext cx="10868745" cy="1209377"/>
          </a:xfrm>
          <a:prstGeom prst="roundRect">
            <a:avLst>
              <a:gd name="adj" fmla="val 630"/>
            </a:avLst>
          </a:prstGeom>
          <a:solidFill>
            <a:srgbClr val="E4E6E7"/>
          </a:solidFill>
        </p:spPr>
      </p:sp>
      <p:pic>
        <p:nvPicPr>
          <p:cNvPr id="19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0482" y="5217220"/>
            <a:ext cx="295268" cy="236240"/>
          </a:xfrm>
          <a:prstGeom prst="rect">
            <a:avLst/>
          </a:prstGeom>
        </p:spPr>
      </p:pic>
      <p:sp>
        <p:nvSpPr>
          <p:cNvPr id="20" name="Text 17"/>
          <p:cNvSpPr/>
          <p:nvPr/>
        </p:nvSpPr>
        <p:spPr>
          <a:xfrm>
            <a:off x="1334756" y="5157291"/>
            <a:ext cx="10006457" cy="755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💭</a:t>
            </a:r>
            <a:r>
              <a:rPr lang="en-US" sz="1850" dirty="0">
                <a:solidFill>
                  <a:srgbClr val="000000"/>
                </a:solidFill>
                <a:latin typeface="Inconsolata" panose="00000509000000000000" pitchFamily="34" charset="0"/>
                <a:ea typeface="Inconsolata" panose="00000509000000000000" pitchFamily="34" charset="-122"/>
                <a:cs typeface="Inconsolata" panose="00000509000000000000" pitchFamily="34" charset="-120"/>
              </a:rPr>
              <a:t> Which communication practice will have the greatest impact on your future career in tourism?</a:t>
            </a:r>
            <a:endParaRPr lang="en-US" sz="1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5358</Words>
  <Application>WPS Presentation</Application>
  <PresentationFormat>On-screen Show (16:9)</PresentationFormat>
  <Paragraphs>410</Paragraphs>
  <Slides>32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56" baseType="lpstr">
      <vt:lpstr>Arial</vt:lpstr>
      <vt:lpstr>SimSun</vt:lpstr>
      <vt:lpstr>Wingdings</vt:lpstr>
      <vt:lpstr>Inconsolata</vt:lpstr>
      <vt:lpstr>Inconsolata</vt:lpstr>
      <vt:lpstr>Inconsolata</vt:lpstr>
      <vt:lpstr>Montserrat Black</vt:lpstr>
      <vt:lpstr>Montserrat Black</vt:lpstr>
      <vt:lpstr>Montserrat Black</vt:lpstr>
      <vt:lpstr>Twemoji Mozilla</vt:lpstr>
      <vt:lpstr>Segoe Print</vt:lpstr>
      <vt:lpstr>Twemoji Mozilla</vt:lpstr>
      <vt:lpstr>Twemoji Mozilla</vt:lpstr>
      <vt:lpstr>Montserrat Bold</vt:lpstr>
      <vt:lpstr>Montserrat Bold</vt:lpstr>
      <vt:lpstr>Montserrat Bold</vt:lpstr>
      <vt:lpstr>Calibri</vt:lpstr>
      <vt:lpstr>Microsoft YaHei</vt:lpstr>
      <vt:lpstr>Arial Unicode MS</vt:lpstr>
      <vt:lpstr>Montserrat Light</vt:lpstr>
      <vt:lpstr>Montserrat Light</vt:lpstr>
      <vt:lpstr>Montserrat Light</vt:lpstr>
      <vt:lpstr>MingLiU-ExtB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2</cp:revision>
  <dcterms:created xsi:type="dcterms:W3CDTF">2026-07-09T13:31:00Z</dcterms:created>
  <dcterms:modified xsi:type="dcterms:W3CDTF">2026-07-09T13:39:52Z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1033-12.1.0.26880</vt:lpwstr>
  </property>
  <property fmtid="{D5CDD505-2E9C-101B-9397-08002B2CF9AE}" pid="3" name="ICV">
    <vt:lpwstr>3566FD195E8543F7B59933DB42A86B84_13</vt:lpwstr>
  </property>
</Properties>
</file>