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media/image13.svg" ContentType="image/svg+xml"/>
  <Override PartName="/ppt/media/image15.svg" ContentType="image/svg+xml"/>
  <Override PartName="/ppt/media/image17.svg" ContentType="image/svg+xml"/>
  <Override PartName="/ppt/media/image19.svg" ContentType="image/svg+xml"/>
  <Override PartName="/ppt/media/image21.svg" ContentType="image/svg+xml"/>
  <Override PartName="/ppt/media/image23.svg" ContentType="image/svg+xml"/>
  <Override PartName="/ppt/media/image28.svg" ContentType="image/svg+xml"/>
  <Override PartName="/ppt/media/image30.svg" ContentType="image/svg+xml"/>
  <Override PartName="/ppt/media/image32.svg" ContentType="image/svg+xml"/>
  <Override PartName="/ppt/media/image34.svg" ContentType="image/svg+xml"/>
  <Override PartName="/ppt/media/image4.svg" ContentType="image/svg+xml"/>
  <Override PartName="/ppt/media/image6.svg" ContentType="image/svg+xml"/>
  <Override PartName="/ppt/media/image8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1365" cy="6858000"/>
  <p:notesSz cx="6858000" cy="12191365"/>
  <p:embeddedFontLst>
    <p:embeddedFont>
      <p:font typeface="Arimo" panose="020B0604020202020204" pitchFamily="34" charset="0"/>
      <p:regular r:id="rId17"/>
    </p:embeddedFont>
    <p:embeddedFont>
      <p:font typeface="Arimo" panose="020B0604020202020204" pitchFamily="34" charset="-122"/>
      <p:regular r:id="rId18"/>
    </p:embeddedFont>
    <p:embeddedFont>
      <p:font typeface="Arimo" panose="020B0604020202020204" pitchFamily="34" charset="-120"/>
      <p:regular r:id="rId19"/>
    </p:embeddedFont>
    <p:embeddedFont>
      <p:font typeface="Outfit ExtraBold" pitchFamily="34" charset="0"/>
      <p:bold r:id="rId20"/>
    </p:embeddedFont>
    <p:embeddedFont>
      <p:font typeface="Outfit ExtraBold" pitchFamily="34" charset="-122"/>
      <p:bold r:id="rId21"/>
    </p:embeddedFont>
    <p:embeddedFont>
      <p:font typeface="Outfit ExtraBold" pitchFamily="34" charset="-120"/>
      <p:bold r:id="rId22"/>
    </p:embeddedFont>
    <p:embeddedFont>
      <p:font typeface="Arimo Bold" panose="020B0604020202020204" pitchFamily="34" charset="0"/>
      <p:bold r:id="rId23"/>
    </p:embeddedFont>
    <p:embeddedFont>
      <p:font typeface="Arimo Bold" panose="020B0604020202020204" pitchFamily="34" charset="-122"/>
      <p:bold r:id="rId24"/>
    </p:embeddedFont>
    <p:embeddedFont>
      <p:font typeface="Arimo Bold" panose="020B0604020202020204" pitchFamily="34" charset="-120"/>
      <p:bold r:id="rId25"/>
    </p:embeddedFont>
    <p:embeddedFont>
      <p:font typeface="Calibri" panose="020F0502020204030204" charset="0"/>
      <p:regular r:id="rId26"/>
      <p:bold r:id="rId27"/>
      <p:italic r:id="rId28"/>
      <p:boldItalic r:id="rId29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9" Type="http://schemas.openxmlformats.org/officeDocument/2006/relationships/font" Target="fonts/font13.fntdata"/><Relationship Id="rId28" Type="http://schemas.openxmlformats.org/officeDocument/2006/relationships/font" Target="fonts/font12.fntdata"/><Relationship Id="rId27" Type="http://schemas.openxmlformats.org/officeDocument/2006/relationships/font" Target="fonts/font11.fntdata"/><Relationship Id="rId26" Type="http://schemas.openxmlformats.org/officeDocument/2006/relationships/font" Target="fonts/font10.fntdata"/><Relationship Id="rId25" Type="http://schemas.openxmlformats.org/officeDocument/2006/relationships/font" Target="fonts/font9.fntdata"/><Relationship Id="rId24" Type="http://schemas.openxmlformats.org/officeDocument/2006/relationships/font" Target="fonts/font8.fntdata"/><Relationship Id="rId23" Type="http://schemas.openxmlformats.org/officeDocument/2006/relationships/font" Target="fonts/font7.fntdata"/><Relationship Id="rId22" Type="http://schemas.openxmlformats.org/officeDocument/2006/relationships/font" Target="fonts/font6.fntdata"/><Relationship Id="rId21" Type="http://schemas.openxmlformats.org/officeDocument/2006/relationships/font" Target="fonts/font5.fntdata"/><Relationship Id="rId20" Type="http://schemas.openxmlformats.org/officeDocument/2006/relationships/font" Target="fonts/font4.fntdata"/><Relationship Id="rId2" Type="http://schemas.openxmlformats.org/officeDocument/2006/relationships/theme" Target="theme/theme1.xml"/><Relationship Id="rId19" Type="http://schemas.openxmlformats.org/officeDocument/2006/relationships/font" Target="fonts/font3.fntdata"/><Relationship Id="rId18" Type="http://schemas.openxmlformats.org/officeDocument/2006/relationships/font" Target="fonts/font2.fntdata"/><Relationship Id="rId17" Type="http://schemas.openxmlformats.org/officeDocument/2006/relationships/font" Target="fonts/font1.fntdata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AFAFA">
              <a:alpha val="95000"/>
            </a:srgbClr>
          </a:solidFill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0.png"/><Relationship Id="rId8" Type="http://schemas.openxmlformats.org/officeDocument/2006/relationships/image" Target="../media/image19.svg"/><Relationship Id="rId7" Type="http://schemas.openxmlformats.org/officeDocument/2006/relationships/image" Target="../media/image18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2" Type="http://schemas.openxmlformats.org/officeDocument/2006/relationships/notesSlide" Target="../notesSlides/notesSlide6.xml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21.svg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5.jpeg"/><Relationship Id="rId3" Type="http://schemas.openxmlformats.org/officeDocument/2006/relationships/image" Target="../media/image24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34.svg"/><Relationship Id="rId7" Type="http://schemas.openxmlformats.org/officeDocument/2006/relationships/image" Target="../media/image33.png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4" Type="http://schemas.openxmlformats.org/officeDocument/2006/relationships/image" Target="../media/image30.svg"/><Relationship Id="rId3" Type="http://schemas.openxmlformats.org/officeDocument/2006/relationships/image" Target="../media/image29.png"/><Relationship Id="rId2" Type="http://schemas.openxmlformats.org/officeDocument/2006/relationships/image" Target="../media/image28.svg"/><Relationship Id="rId10" Type="http://schemas.openxmlformats.org/officeDocument/2006/relationships/notesSlide" Target="../notesSlides/notesSlide9.xml"/><Relationship Id="rId1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6.png"/><Relationship Id="rId1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267817"/>
            <a:ext cx="690644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Module 8</a:t>
            </a:r>
            <a:r>
              <a:rPr lang="en-PH" alt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_Introduction</a:t>
            </a:r>
            <a:endParaRPr lang="en-PH" altLang="en-US" sz="1450" dirty="0">
              <a:solidFill>
                <a:srgbClr val="2A2742"/>
              </a:solidFill>
              <a:latin typeface="Arimo" panose="020B0604020202020204" pitchFamily="34" charset="0"/>
              <a:ea typeface="Arimo" panose="020B0604020202020204" pitchFamily="34" charset="-122"/>
              <a:cs typeface="Arimo" panose="020B0604020202020204" pitchFamily="34" charset="-12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61475" y="1759248"/>
            <a:ext cx="6296860" cy="244554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51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Conflict Resolution &amp; Complaint Handling</a:t>
            </a:r>
            <a:endParaRPr lang="en-US" sz="5100" dirty="0"/>
          </a:p>
        </p:txBody>
      </p:sp>
      <p:sp>
        <p:nvSpPr>
          <p:cNvPr id="5" name="Text 2"/>
          <p:cNvSpPr/>
          <p:nvPr/>
        </p:nvSpPr>
        <p:spPr>
          <a:xfrm>
            <a:off x="661475" y="4488259"/>
            <a:ext cx="6296860" cy="81746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1650"/>
              </a:spcAft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Course: Hospitality and Tourism Business Communication 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51890" y="5518348"/>
            <a:ext cx="6906444" cy="2418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ct val="133000"/>
              </a:lnSpc>
              <a:buNone/>
            </a:pPr>
            <a:r>
              <a:rPr lang="en-US" sz="11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Prof. Alia Amor D. Uy, MBA</a:t>
            </a:r>
            <a:endParaRPr lang="en-US" sz="11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927001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When People Disagree — It's Inevitable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1895673"/>
            <a:ext cx="10868745" cy="755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In hospitality, people with different backgrounds and expectations interact constantly. Conflicts and complaints will happen.</a:t>
            </a:r>
            <a:endParaRPr lang="en-US" sz="18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2864148"/>
            <a:ext cx="567021" cy="56703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464730" y="2864148"/>
            <a:ext cx="10065490" cy="35440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20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Conflict Resolution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464730" y="3331964"/>
            <a:ext cx="1006549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Identifying and resolving disagreements constructively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4012406"/>
            <a:ext cx="567021" cy="567035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464730" y="4012406"/>
            <a:ext cx="10065490" cy="35440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20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Complaint Handling</a:t>
            </a:r>
            <a:endParaRPr lang="en-US" sz="2200" dirty="0"/>
          </a:p>
        </p:txBody>
      </p:sp>
      <p:sp>
        <p:nvSpPr>
          <p:cNvPr id="9" name="Text 5"/>
          <p:cNvSpPr/>
          <p:nvPr/>
        </p:nvSpPr>
        <p:spPr>
          <a:xfrm>
            <a:off x="1464730" y="4480223"/>
            <a:ext cx="1006549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Receiving and resolving guest concerns to restore satisfaction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475" y="5160665"/>
            <a:ext cx="567021" cy="567035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464730" y="5160665"/>
            <a:ext cx="10065490" cy="35440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20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Who's Involved?</a:t>
            </a:r>
            <a:endParaRPr lang="en-US" sz="2200" dirty="0"/>
          </a:p>
        </p:txBody>
      </p:sp>
      <p:sp>
        <p:nvSpPr>
          <p:cNvPr id="12" name="Text 7"/>
          <p:cNvSpPr/>
          <p:nvPr/>
        </p:nvSpPr>
        <p:spPr>
          <a:xfrm>
            <a:off x="1464730" y="5628481"/>
            <a:ext cx="1006549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Guests, employees, supervisors, departments, suppliers</a:t>
            </a:r>
            <a:endParaRPr lang="en-US" sz="14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637580"/>
            <a:ext cx="6296860" cy="50204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Learning Outcomes</a:t>
            </a:r>
            <a:endParaRPr lang="en-US" sz="3150" dirty="0"/>
          </a:p>
        </p:txBody>
      </p:sp>
      <p:sp>
        <p:nvSpPr>
          <p:cNvPr id="4" name="Shape 1"/>
          <p:cNvSpPr/>
          <p:nvPr/>
        </p:nvSpPr>
        <p:spPr>
          <a:xfrm>
            <a:off x="661475" y="1344414"/>
            <a:ext cx="6296860" cy="1014214"/>
          </a:xfrm>
          <a:prstGeom prst="roundRect">
            <a:avLst>
              <a:gd name="adj" fmla="val 6653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828456" y="1621929"/>
            <a:ext cx="80266" cy="80268"/>
          </a:xfrm>
          <a:prstGeom prst="ellipse">
            <a:avLst/>
          </a:prstGeom>
          <a:solidFill>
            <a:srgbClr val="5E4CE6"/>
          </a:solidFill>
        </p:spPr>
      </p:sp>
      <p:sp>
        <p:nvSpPr>
          <p:cNvPr id="6" name="Text 3"/>
          <p:cNvSpPr/>
          <p:nvPr/>
        </p:nvSpPr>
        <p:spPr>
          <a:xfrm>
            <a:off x="1045243" y="1511399"/>
            <a:ext cx="5746110" cy="3012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Define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1045243" y="1894483"/>
            <a:ext cx="5746110" cy="29716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Conflict resolution &amp; complaint handling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661475" y="2631678"/>
            <a:ext cx="6296860" cy="1014214"/>
          </a:xfrm>
          <a:prstGeom prst="roundRect">
            <a:avLst>
              <a:gd name="adj" fmla="val 6653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828456" y="2909193"/>
            <a:ext cx="80266" cy="80268"/>
          </a:xfrm>
          <a:prstGeom prst="ellipse">
            <a:avLst/>
          </a:prstGeom>
          <a:solidFill>
            <a:srgbClr val="5E4CE6"/>
          </a:solidFill>
        </p:spPr>
      </p:sp>
      <p:sp>
        <p:nvSpPr>
          <p:cNvPr id="10" name="Text 7"/>
          <p:cNvSpPr/>
          <p:nvPr/>
        </p:nvSpPr>
        <p:spPr>
          <a:xfrm>
            <a:off x="1045243" y="2798663"/>
            <a:ext cx="5746110" cy="3012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Explain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1045243" y="3181747"/>
            <a:ext cx="5746110" cy="29716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Common causes of conflicts &amp; complaints</a:t>
            </a:r>
            <a:endParaRPr lang="en-US" sz="1550" dirty="0"/>
          </a:p>
        </p:txBody>
      </p:sp>
      <p:sp>
        <p:nvSpPr>
          <p:cNvPr id="12" name="Shape 9"/>
          <p:cNvSpPr/>
          <p:nvPr/>
        </p:nvSpPr>
        <p:spPr>
          <a:xfrm>
            <a:off x="661475" y="3918942"/>
            <a:ext cx="6296860" cy="1014214"/>
          </a:xfrm>
          <a:prstGeom prst="roundRect">
            <a:avLst>
              <a:gd name="adj" fmla="val 6653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828456" y="4196457"/>
            <a:ext cx="80266" cy="80268"/>
          </a:xfrm>
          <a:prstGeom prst="ellipse">
            <a:avLst/>
          </a:prstGeom>
          <a:solidFill>
            <a:srgbClr val="5E4CE6"/>
          </a:solidFill>
        </p:spPr>
      </p:sp>
      <p:sp>
        <p:nvSpPr>
          <p:cNvPr id="14" name="Text 11"/>
          <p:cNvSpPr/>
          <p:nvPr/>
        </p:nvSpPr>
        <p:spPr>
          <a:xfrm>
            <a:off x="1045243" y="4085927"/>
            <a:ext cx="5746110" cy="3012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Discuss</a:t>
            </a:r>
            <a:endParaRPr lang="en-US" sz="1850" dirty="0"/>
          </a:p>
        </p:txBody>
      </p:sp>
      <p:sp>
        <p:nvSpPr>
          <p:cNvPr id="15" name="Text 12"/>
          <p:cNvSpPr/>
          <p:nvPr/>
        </p:nvSpPr>
        <p:spPr>
          <a:xfrm>
            <a:off x="1045243" y="4469011"/>
            <a:ext cx="5746110" cy="29716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Role of communication in resolving disputes</a:t>
            </a:r>
            <a:endParaRPr lang="en-US" sz="1550" dirty="0"/>
          </a:p>
        </p:txBody>
      </p:sp>
      <p:sp>
        <p:nvSpPr>
          <p:cNvPr id="16" name="Shape 13"/>
          <p:cNvSpPr/>
          <p:nvPr/>
        </p:nvSpPr>
        <p:spPr>
          <a:xfrm>
            <a:off x="661475" y="5206206"/>
            <a:ext cx="6296860" cy="1014214"/>
          </a:xfrm>
          <a:prstGeom prst="roundRect">
            <a:avLst>
              <a:gd name="adj" fmla="val 6653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17" name="Shape 14"/>
          <p:cNvSpPr/>
          <p:nvPr/>
        </p:nvSpPr>
        <p:spPr>
          <a:xfrm>
            <a:off x="828456" y="5483721"/>
            <a:ext cx="80266" cy="80268"/>
          </a:xfrm>
          <a:prstGeom prst="ellipse">
            <a:avLst/>
          </a:prstGeom>
          <a:solidFill>
            <a:srgbClr val="5E4CE6"/>
          </a:solidFill>
        </p:spPr>
      </p:sp>
      <p:sp>
        <p:nvSpPr>
          <p:cNvPr id="18" name="Text 15"/>
          <p:cNvSpPr/>
          <p:nvPr/>
        </p:nvSpPr>
        <p:spPr>
          <a:xfrm>
            <a:off x="1045243" y="5373191"/>
            <a:ext cx="5746110" cy="3012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Recognize</a:t>
            </a:r>
            <a:endParaRPr lang="en-US" sz="1850" dirty="0"/>
          </a:p>
        </p:txBody>
      </p:sp>
      <p:sp>
        <p:nvSpPr>
          <p:cNvPr id="19" name="Text 16"/>
          <p:cNvSpPr/>
          <p:nvPr/>
        </p:nvSpPr>
        <p:spPr>
          <a:xfrm>
            <a:off x="1045243" y="5756275"/>
            <a:ext cx="5746110" cy="29716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Service recovery &amp; professional complaint handling</a:t>
            </a:r>
            <a:endParaRPr lang="en-US" sz="1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70706"/>
            <a:ext cx="10868745" cy="53161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Why Do Conflicts Start? — High Expectations</a:t>
            </a:r>
            <a:endParaRPr lang="en-US" sz="33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504156"/>
            <a:ext cx="6227408" cy="352891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002189" y="2340769"/>
            <a:ext cx="3534282" cy="42525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6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Guests expect a lot</a:t>
            </a:r>
            <a:endParaRPr lang="en-US" sz="2650" dirty="0"/>
          </a:p>
        </p:txBody>
      </p:sp>
      <p:sp>
        <p:nvSpPr>
          <p:cNvPr id="5" name="Text 2"/>
          <p:cNvSpPr/>
          <p:nvPr/>
        </p:nvSpPr>
        <p:spPr>
          <a:xfrm>
            <a:off x="8002189" y="2919115"/>
            <a:ext cx="3534282" cy="129262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Prompt service, comfort, personalized experiences — when these fall short, dissatisfaction follows.</a:t>
            </a:r>
            <a:endParaRPr lang="en-US" sz="1650" dirty="0"/>
          </a:p>
        </p:txBody>
      </p:sp>
      <p:sp>
        <p:nvSpPr>
          <p:cNvPr id="6" name="Shape 3"/>
          <p:cNvSpPr/>
          <p:nvPr/>
        </p:nvSpPr>
        <p:spPr>
          <a:xfrm>
            <a:off x="661475" y="5377557"/>
            <a:ext cx="2602343" cy="909638"/>
          </a:xfrm>
          <a:prstGeom prst="roundRect">
            <a:avLst>
              <a:gd name="adj" fmla="val 7855"/>
            </a:avLst>
          </a:prstGeom>
          <a:solidFill>
            <a:srgbClr val="FAFAFA">
              <a:alpha val="95000"/>
            </a:srgbClr>
          </a:solidFill>
          <a:ln w="19050">
            <a:solidFill>
              <a:srgbClr val="BDB8DF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850581" y="5566668"/>
            <a:ext cx="2224131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⏳</a:t>
            </a: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Long waits</a:t>
            </a:r>
            <a:endParaRPr lang="en-US" sz="1650" dirty="0"/>
          </a:p>
        </p:txBody>
      </p:sp>
      <p:sp>
        <p:nvSpPr>
          <p:cNvPr id="8" name="Shape 5"/>
          <p:cNvSpPr/>
          <p:nvPr/>
        </p:nvSpPr>
        <p:spPr>
          <a:xfrm>
            <a:off x="3416909" y="5377557"/>
            <a:ext cx="2602343" cy="909638"/>
          </a:xfrm>
          <a:prstGeom prst="roundRect">
            <a:avLst>
              <a:gd name="adj" fmla="val 7855"/>
            </a:avLst>
          </a:prstGeom>
          <a:solidFill>
            <a:srgbClr val="FAFAFA">
              <a:alpha val="95000"/>
            </a:srgbClr>
          </a:solidFill>
          <a:ln w="19050">
            <a:solidFill>
              <a:srgbClr val="BDB8DF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3606015" y="5566668"/>
            <a:ext cx="2224131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📋</a:t>
            </a: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Booking errors</a:t>
            </a:r>
            <a:endParaRPr lang="en-US" sz="1650" dirty="0"/>
          </a:p>
        </p:txBody>
      </p:sp>
      <p:sp>
        <p:nvSpPr>
          <p:cNvPr id="10" name="Shape 7"/>
          <p:cNvSpPr/>
          <p:nvPr/>
        </p:nvSpPr>
        <p:spPr>
          <a:xfrm>
            <a:off x="6172343" y="5377557"/>
            <a:ext cx="2602343" cy="909638"/>
          </a:xfrm>
          <a:prstGeom prst="roundRect">
            <a:avLst>
              <a:gd name="adj" fmla="val 7855"/>
            </a:avLst>
          </a:prstGeom>
          <a:solidFill>
            <a:srgbClr val="FAFAFA">
              <a:alpha val="95000"/>
            </a:srgbClr>
          </a:solidFill>
          <a:ln w="19050">
            <a:solidFill>
              <a:srgbClr val="BDB8D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361449" y="5566668"/>
            <a:ext cx="2224131" cy="53141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🚫</a:t>
            </a: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Unavailable facilities</a:t>
            </a:r>
            <a:endParaRPr lang="en-US" sz="1650" dirty="0"/>
          </a:p>
        </p:txBody>
      </p:sp>
      <p:sp>
        <p:nvSpPr>
          <p:cNvPr id="12" name="Shape 9"/>
          <p:cNvSpPr/>
          <p:nvPr/>
        </p:nvSpPr>
        <p:spPr>
          <a:xfrm>
            <a:off x="8927777" y="5377557"/>
            <a:ext cx="2602443" cy="909638"/>
          </a:xfrm>
          <a:prstGeom prst="roundRect">
            <a:avLst>
              <a:gd name="adj" fmla="val 7855"/>
            </a:avLst>
          </a:prstGeom>
          <a:solidFill>
            <a:srgbClr val="FAFAFA">
              <a:alpha val="95000"/>
            </a:srgbClr>
          </a:solidFill>
          <a:ln w="19050">
            <a:solidFill>
              <a:srgbClr val="BDB8DF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116884" y="5566668"/>
            <a:ext cx="2224230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⏰</a:t>
            </a: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Delayed services</a:t>
            </a:r>
            <a:endParaRPr lang="en-US" sz="16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773212"/>
            <a:ext cx="6296860" cy="112236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Two More Big Causes of Conflict</a:t>
            </a:r>
            <a:endParaRPr lang="en-US" sz="3500" dirty="0"/>
          </a:p>
        </p:txBody>
      </p:sp>
      <p:sp>
        <p:nvSpPr>
          <p:cNvPr id="4" name="Shape 1"/>
          <p:cNvSpPr/>
          <p:nvPr/>
        </p:nvSpPr>
        <p:spPr>
          <a:xfrm>
            <a:off x="661475" y="2151459"/>
            <a:ext cx="3063104" cy="2441773"/>
          </a:xfrm>
          <a:prstGeom prst="roundRect">
            <a:avLst>
              <a:gd name="adj" fmla="val 3089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847307" y="2337296"/>
            <a:ext cx="2691440" cy="56733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🌍</a:t>
            </a:r>
            <a:r>
              <a:rPr lang="en-US" sz="17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Multicultural Interactions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847307" y="3006923"/>
            <a:ext cx="2691440" cy="14004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Guests come from different nationalities, languages, and customs. Different communication styles = misunderstandings.</a:t>
            </a:r>
            <a:endParaRPr lang="en-US" sz="1400" dirty="0"/>
          </a:p>
        </p:txBody>
      </p:sp>
      <p:sp>
        <p:nvSpPr>
          <p:cNvPr id="7" name="Shape 4"/>
          <p:cNvSpPr/>
          <p:nvPr/>
        </p:nvSpPr>
        <p:spPr>
          <a:xfrm>
            <a:off x="3895131" y="2151459"/>
            <a:ext cx="3063203" cy="2441773"/>
          </a:xfrm>
          <a:prstGeom prst="roundRect">
            <a:avLst>
              <a:gd name="adj" fmla="val 3089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080964" y="2337296"/>
            <a:ext cx="2691539" cy="56733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😓</a:t>
            </a:r>
            <a:r>
              <a:rPr lang="en-US" sz="17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Stressful Work Environments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4080964" y="3006923"/>
            <a:ext cx="2691539" cy="112037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Peak seasons, staff shortages, heavy workloads — pressure builds and communication breaks down.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661475" y="4763790"/>
            <a:ext cx="6296860" cy="1320998"/>
          </a:xfrm>
          <a:prstGeom prst="roundRect">
            <a:avLst>
              <a:gd name="adj" fmla="val 5709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47307" y="4949627"/>
            <a:ext cx="5925196" cy="28684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📢</a:t>
            </a:r>
            <a:r>
              <a:rPr lang="en-US" sz="17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Poor Communication</a:t>
            </a:r>
            <a:endParaRPr lang="en-US" sz="1750" dirty="0"/>
          </a:p>
        </p:txBody>
      </p:sp>
      <p:sp>
        <p:nvSpPr>
          <p:cNvPr id="12" name="Text 9"/>
          <p:cNvSpPr/>
          <p:nvPr/>
        </p:nvSpPr>
        <p:spPr>
          <a:xfrm>
            <a:off x="847307" y="5338763"/>
            <a:ext cx="5925196" cy="56018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Unclear instructions, wrong info, missing feedback — the most common conflict trigger of all.</a:t>
            </a:r>
            <a:endParaRPr lang="en-US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150541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Conflict Isn't Always Bad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119213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When managed well, conflict can actually </a:t>
            </a: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improve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your organization.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661475" y="2634258"/>
            <a:ext cx="3496877" cy="1442045"/>
          </a:xfrm>
          <a:prstGeom prst="roundRect">
            <a:avLst>
              <a:gd name="adj" fmla="val 5505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856832" y="2829620"/>
            <a:ext cx="567021" cy="567035"/>
          </a:xfrm>
          <a:prstGeom prst="ellipse">
            <a:avLst/>
          </a:prstGeom>
          <a:solidFill>
            <a:srgbClr val="5E4CE6"/>
          </a:solidFill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12800" y="2985492"/>
            <a:ext cx="255085" cy="25509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856832" y="3585666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Better Communication</a:t>
            </a:r>
            <a:endParaRPr lang="en-US" sz="1850" dirty="0"/>
          </a:p>
        </p:txBody>
      </p:sp>
      <p:sp>
        <p:nvSpPr>
          <p:cNvPr id="8" name="Shape 5"/>
          <p:cNvSpPr/>
          <p:nvPr/>
        </p:nvSpPr>
        <p:spPr>
          <a:xfrm>
            <a:off x="4347359" y="2634258"/>
            <a:ext cx="3496877" cy="1442045"/>
          </a:xfrm>
          <a:prstGeom prst="roundRect">
            <a:avLst>
              <a:gd name="adj" fmla="val 5505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4542716" y="2829620"/>
            <a:ext cx="567021" cy="567035"/>
          </a:xfrm>
          <a:prstGeom prst="ellipse">
            <a:avLst/>
          </a:prstGeom>
          <a:solidFill>
            <a:srgbClr val="5E4CE6"/>
          </a:solidFill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698684" y="2985492"/>
            <a:ext cx="255085" cy="255091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4542716" y="3585666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Problem-Solving</a:t>
            </a:r>
            <a:endParaRPr lang="en-US" sz="1850" dirty="0"/>
          </a:p>
        </p:txBody>
      </p:sp>
      <p:sp>
        <p:nvSpPr>
          <p:cNvPr id="12" name="Shape 8"/>
          <p:cNvSpPr/>
          <p:nvPr/>
        </p:nvSpPr>
        <p:spPr>
          <a:xfrm>
            <a:off x="8033244" y="2634258"/>
            <a:ext cx="3496877" cy="1442045"/>
          </a:xfrm>
          <a:prstGeom prst="roundRect">
            <a:avLst>
              <a:gd name="adj" fmla="val 5505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13" name="Shape 9"/>
          <p:cNvSpPr/>
          <p:nvPr/>
        </p:nvSpPr>
        <p:spPr>
          <a:xfrm>
            <a:off x="8228600" y="2829620"/>
            <a:ext cx="567021" cy="567035"/>
          </a:xfrm>
          <a:prstGeom prst="ellipse">
            <a:avLst/>
          </a:prstGeom>
          <a:solidFill>
            <a:srgbClr val="5E4CE6"/>
          </a:solidFill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84568" y="2985492"/>
            <a:ext cx="255085" cy="255091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8228600" y="3585666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Stronger Teamwork</a:t>
            </a:r>
            <a:endParaRPr lang="en-US" sz="1850" dirty="0"/>
          </a:p>
        </p:txBody>
      </p:sp>
      <p:sp>
        <p:nvSpPr>
          <p:cNvPr id="16" name="Shape 11"/>
          <p:cNvSpPr/>
          <p:nvPr/>
        </p:nvSpPr>
        <p:spPr>
          <a:xfrm>
            <a:off x="661475" y="4265315"/>
            <a:ext cx="5339820" cy="1442045"/>
          </a:xfrm>
          <a:prstGeom prst="roundRect">
            <a:avLst>
              <a:gd name="adj" fmla="val 5505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17" name="Shape 12"/>
          <p:cNvSpPr/>
          <p:nvPr/>
        </p:nvSpPr>
        <p:spPr>
          <a:xfrm>
            <a:off x="856832" y="4460677"/>
            <a:ext cx="567021" cy="567035"/>
          </a:xfrm>
          <a:prstGeom prst="ellipse">
            <a:avLst/>
          </a:prstGeom>
          <a:solidFill>
            <a:srgbClr val="5E4CE6"/>
          </a:solidFill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12800" y="4616549"/>
            <a:ext cx="255085" cy="255091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856832" y="5216723"/>
            <a:ext cx="494910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Spot Weaknesses</a:t>
            </a:r>
            <a:endParaRPr lang="en-US" sz="1850" dirty="0"/>
          </a:p>
        </p:txBody>
      </p:sp>
      <p:sp>
        <p:nvSpPr>
          <p:cNvPr id="20" name="Shape 14"/>
          <p:cNvSpPr/>
          <p:nvPr/>
        </p:nvSpPr>
        <p:spPr>
          <a:xfrm>
            <a:off x="6190301" y="4265315"/>
            <a:ext cx="5339820" cy="1442045"/>
          </a:xfrm>
          <a:prstGeom prst="roundRect">
            <a:avLst>
              <a:gd name="adj" fmla="val 5505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21" name="Shape 15"/>
          <p:cNvSpPr/>
          <p:nvPr/>
        </p:nvSpPr>
        <p:spPr>
          <a:xfrm>
            <a:off x="6385658" y="4460677"/>
            <a:ext cx="567021" cy="567035"/>
          </a:xfrm>
          <a:prstGeom prst="ellipse">
            <a:avLst/>
          </a:prstGeom>
          <a:solidFill>
            <a:srgbClr val="5E4CE6"/>
          </a:solidFill>
        </p:spPr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541626" y="4616549"/>
            <a:ext cx="255085" cy="255091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6385658" y="5216723"/>
            <a:ext cx="494910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Organizational Learning</a:t>
            </a:r>
            <a:endParaRPr lang="en-US" sz="18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3974"/>
            <a:ext cx="10868745" cy="53161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Complaints = Opportunities, Not Just Criticism</a:t>
            </a:r>
            <a:endParaRPr lang="en-US" sz="3300" dirty="0"/>
          </a:p>
        </p:txBody>
      </p:sp>
      <p:sp>
        <p:nvSpPr>
          <p:cNvPr id="3" name="Text 1"/>
          <p:cNvSpPr/>
          <p:nvPr/>
        </p:nvSpPr>
        <p:spPr>
          <a:xfrm>
            <a:off x="661475" y="1432322"/>
            <a:ext cx="5226911" cy="5171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Effective complaint handling helps organizations grow and retain customers.</a:t>
            </a:r>
            <a:endParaRPr lang="en-US" sz="13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25271" y="2126903"/>
            <a:ext cx="255085" cy="255091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14209" y="2121694"/>
            <a:ext cx="4674178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Recover customer trust</a:t>
            </a:r>
            <a:endParaRPr lang="en-US" sz="16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25271" y="2948632"/>
            <a:ext cx="255085" cy="255091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214209" y="2943423"/>
            <a:ext cx="4674178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Increase loyalty</a:t>
            </a:r>
            <a:endParaRPr lang="en-US" sz="16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25271" y="3770362"/>
            <a:ext cx="255085" cy="255091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1214209" y="3765153"/>
            <a:ext cx="4674178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Prevent negative reviews</a:t>
            </a:r>
            <a:endParaRPr lang="en-US" sz="16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25271" y="4592092"/>
            <a:ext cx="255085" cy="25509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214209" y="4586883"/>
            <a:ext cx="4674178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Improve reputation</a:t>
            </a:r>
            <a:endParaRPr lang="en-US" sz="1650" dirty="0"/>
          </a:p>
        </p:txBody>
      </p:sp>
      <p:sp>
        <p:nvSpPr>
          <p:cNvPr id="12" name="Shape 6"/>
          <p:cNvSpPr/>
          <p:nvPr/>
        </p:nvSpPr>
        <p:spPr>
          <a:xfrm>
            <a:off x="661475" y="5274667"/>
            <a:ext cx="5226911" cy="877491"/>
          </a:xfrm>
          <a:prstGeom prst="roundRect">
            <a:avLst>
              <a:gd name="adj" fmla="val 8142"/>
            </a:avLst>
          </a:prstGeom>
          <a:solidFill>
            <a:srgbClr val="B6FCB8"/>
          </a:solidFill>
        </p:spPr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532" y="5522516"/>
            <a:ext cx="212620" cy="170061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1214209" y="5454848"/>
            <a:ext cx="4504121" cy="5171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A guest whose complaint is handled well may become </a:t>
            </a:r>
            <a:r>
              <a:rPr lang="en-US" sz="1300" b="1" dirty="0">
                <a:solidFill>
                  <a:srgbClr val="000000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more loyal</a:t>
            </a:r>
            <a:r>
              <a:rPr lang="en-US" sz="130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than one who never had a problem.</a:t>
            </a:r>
            <a:endParaRPr lang="en-US" sz="1300" dirty="0"/>
          </a:p>
        </p:txBody>
      </p:sp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9659" y="1457424"/>
            <a:ext cx="4704141" cy="470425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086148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Service Recovery — Fix It &amp; Win Them Back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2550914"/>
            <a:ext cx="690644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Service recovery = actions taken to correct failures and restore satisfaction.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3065959"/>
            <a:ext cx="6296860" cy="2705894"/>
          </a:xfrm>
          <a:prstGeom prst="roundRect">
            <a:avLst>
              <a:gd name="adj" fmla="val 2934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667825" y="3072309"/>
            <a:ext cx="6284160" cy="673298"/>
          </a:xfrm>
          <a:prstGeom prst="rect">
            <a:avLst/>
          </a:prstGeom>
          <a:solidFill>
            <a:srgbClr val="E9E6FA"/>
          </a:solidFill>
        </p:spPr>
      </p:sp>
      <p:sp>
        <p:nvSpPr>
          <p:cNvPr id="7" name="Text 4"/>
          <p:cNvSpPr/>
          <p:nvPr/>
        </p:nvSpPr>
        <p:spPr>
          <a:xfrm>
            <a:off x="856832" y="3261320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Apologize</a:t>
            </a:r>
            <a:endParaRPr lang="en-US" sz="1850" dirty="0"/>
          </a:p>
        </p:txBody>
      </p:sp>
      <p:sp>
        <p:nvSpPr>
          <p:cNvPr id="8" name="Shape 5"/>
          <p:cNvSpPr/>
          <p:nvPr/>
        </p:nvSpPr>
        <p:spPr>
          <a:xfrm>
            <a:off x="667825" y="3745607"/>
            <a:ext cx="6284160" cy="673298"/>
          </a:xfrm>
          <a:prstGeom prst="rect">
            <a:avLst/>
          </a:prstGeom>
          <a:solidFill>
            <a:srgbClr val="E9E6FA"/>
          </a:solidFill>
        </p:spPr>
      </p:sp>
      <p:sp>
        <p:nvSpPr>
          <p:cNvPr id="9" name="Shape 6"/>
          <p:cNvSpPr/>
          <p:nvPr/>
        </p:nvSpPr>
        <p:spPr>
          <a:xfrm>
            <a:off x="667825" y="3745607"/>
            <a:ext cx="6284160" cy="25400"/>
          </a:xfrm>
          <a:prstGeom prst="roundRect">
            <a:avLst>
              <a:gd name="adj" fmla="val 312550"/>
            </a:avLst>
          </a:prstGeom>
          <a:solidFill>
            <a:srgbClr val="BDB8DF"/>
          </a:solidFill>
        </p:spPr>
      </p:sp>
      <p:sp>
        <p:nvSpPr>
          <p:cNvPr id="10" name="Text 7"/>
          <p:cNvSpPr/>
          <p:nvPr/>
        </p:nvSpPr>
        <p:spPr>
          <a:xfrm>
            <a:off x="856832" y="3934619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Provide Solutions</a:t>
            </a:r>
            <a:endParaRPr lang="en-US" sz="1850" dirty="0"/>
          </a:p>
        </p:txBody>
      </p:sp>
      <p:sp>
        <p:nvSpPr>
          <p:cNvPr id="11" name="Shape 8"/>
          <p:cNvSpPr/>
          <p:nvPr/>
        </p:nvSpPr>
        <p:spPr>
          <a:xfrm>
            <a:off x="667825" y="4418905"/>
            <a:ext cx="6284160" cy="673298"/>
          </a:xfrm>
          <a:prstGeom prst="rect">
            <a:avLst/>
          </a:prstGeom>
          <a:solidFill>
            <a:srgbClr val="E9E6FA"/>
          </a:solidFill>
        </p:spPr>
      </p:sp>
      <p:sp>
        <p:nvSpPr>
          <p:cNvPr id="12" name="Shape 9"/>
          <p:cNvSpPr/>
          <p:nvPr/>
        </p:nvSpPr>
        <p:spPr>
          <a:xfrm>
            <a:off x="667825" y="4418905"/>
            <a:ext cx="6284160" cy="25400"/>
          </a:xfrm>
          <a:prstGeom prst="roundRect">
            <a:avLst>
              <a:gd name="adj" fmla="val 312550"/>
            </a:avLst>
          </a:prstGeom>
          <a:solidFill>
            <a:srgbClr val="BDB8DF"/>
          </a:solidFill>
        </p:spPr>
      </p:sp>
      <p:sp>
        <p:nvSpPr>
          <p:cNvPr id="13" name="Text 10"/>
          <p:cNvSpPr/>
          <p:nvPr/>
        </p:nvSpPr>
        <p:spPr>
          <a:xfrm>
            <a:off x="856832" y="4607917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Correct Mistakes</a:t>
            </a:r>
            <a:endParaRPr lang="en-US" sz="1850" dirty="0"/>
          </a:p>
        </p:txBody>
      </p:sp>
      <p:sp>
        <p:nvSpPr>
          <p:cNvPr id="14" name="Shape 11"/>
          <p:cNvSpPr/>
          <p:nvPr/>
        </p:nvSpPr>
        <p:spPr>
          <a:xfrm>
            <a:off x="667825" y="5092204"/>
            <a:ext cx="6284160" cy="673298"/>
          </a:xfrm>
          <a:prstGeom prst="rect">
            <a:avLst/>
          </a:prstGeom>
          <a:solidFill>
            <a:srgbClr val="E9E6FA"/>
          </a:solidFill>
        </p:spPr>
      </p:sp>
      <p:sp>
        <p:nvSpPr>
          <p:cNvPr id="15" name="Shape 12"/>
          <p:cNvSpPr/>
          <p:nvPr/>
        </p:nvSpPr>
        <p:spPr>
          <a:xfrm>
            <a:off x="667825" y="5092204"/>
            <a:ext cx="6284160" cy="25400"/>
          </a:xfrm>
          <a:prstGeom prst="roundRect">
            <a:avLst>
              <a:gd name="adj" fmla="val 312550"/>
            </a:avLst>
          </a:prstGeom>
          <a:solidFill>
            <a:srgbClr val="BDB8DF"/>
          </a:solidFill>
        </p:spPr>
      </p:sp>
      <p:sp>
        <p:nvSpPr>
          <p:cNvPr id="16" name="Text 13"/>
          <p:cNvSpPr/>
          <p:nvPr/>
        </p:nvSpPr>
        <p:spPr>
          <a:xfrm>
            <a:off x="856832" y="5281216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Compensate if Needed</a:t>
            </a:r>
            <a:endParaRPr lang="en-US" sz="18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078309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Communication Is the Key Skill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046982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Resolving conflicts professionally starts with </a:t>
            </a:r>
            <a:r>
              <a:rPr lang="en-US" sz="1450" i="1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how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you communicate.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2562027"/>
            <a:ext cx="472468" cy="47248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61475" y="3270746"/>
            <a:ext cx="531620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Active Listening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661475" y="3679428"/>
            <a:ext cx="531620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Hear the full concern before responding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13915" y="2562027"/>
            <a:ext cx="472468" cy="47248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213915" y="3270746"/>
            <a:ext cx="5316305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Empathy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6213915" y="3679428"/>
            <a:ext cx="5316305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Understand the guest's feelings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475" y="4359870"/>
            <a:ext cx="472468" cy="472480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61475" y="5068590"/>
            <a:ext cx="531620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Patience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661475" y="5477272"/>
            <a:ext cx="531620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Stay calm under pressure</a:t>
            </a:r>
            <a:endParaRPr lang="en-US" sz="14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213915" y="4359870"/>
            <a:ext cx="472468" cy="47248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6213915" y="5068590"/>
            <a:ext cx="5316305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Professionalism</a:t>
            </a:r>
            <a:endParaRPr lang="en-US" sz="1850" dirty="0"/>
          </a:p>
        </p:txBody>
      </p:sp>
      <p:sp>
        <p:nvSpPr>
          <p:cNvPr id="15" name="Text 9"/>
          <p:cNvSpPr/>
          <p:nvPr/>
        </p:nvSpPr>
        <p:spPr>
          <a:xfrm>
            <a:off x="6213915" y="5477272"/>
            <a:ext cx="5316305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Respectful language at all times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859929"/>
            <a:ext cx="6296860" cy="10632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Conflict Management = A Career Skill</a:t>
            </a:r>
            <a:endParaRPr lang="en-US" sz="3300" dirty="0"/>
          </a:p>
        </p:txBody>
      </p:sp>
      <p:sp>
        <p:nvSpPr>
          <p:cNvPr id="4" name="Text 1"/>
          <p:cNvSpPr/>
          <p:nvPr/>
        </p:nvSpPr>
        <p:spPr>
          <a:xfrm>
            <a:off x="5233360" y="2152749"/>
            <a:ext cx="6296860" cy="5171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Employers value tourism professionals who handle conflict calmly and professionally.</a:t>
            </a:r>
            <a:endParaRPr lang="en-US" sz="1300" dirty="0"/>
          </a:p>
        </p:txBody>
      </p:sp>
      <p:sp>
        <p:nvSpPr>
          <p:cNvPr id="5" name="Shape 2"/>
          <p:cNvSpPr/>
          <p:nvPr/>
        </p:nvSpPr>
        <p:spPr>
          <a:xfrm>
            <a:off x="5233360" y="2842121"/>
            <a:ext cx="3071835" cy="968871"/>
          </a:xfrm>
          <a:prstGeom prst="roundRect">
            <a:avLst>
              <a:gd name="adj" fmla="val 7374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409767" y="3018532"/>
            <a:ext cx="2719022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🤝</a:t>
            </a: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Strong Relationships</a:t>
            </a:r>
            <a:endParaRPr lang="en-US" sz="1650" dirty="0"/>
          </a:p>
        </p:txBody>
      </p:sp>
      <p:sp>
        <p:nvSpPr>
          <p:cNvPr id="7" name="Text 4"/>
          <p:cNvSpPr/>
          <p:nvPr/>
        </p:nvSpPr>
        <p:spPr>
          <a:xfrm>
            <a:off x="5409767" y="3376017"/>
            <a:ext cx="2719022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With guests and colleagues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8458286" y="2842121"/>
            <a:ext cx="3071934" cy="968871"/>
          </a:xfrm>
          <a:prstGeom prst="roundRect">
            <a:avLst>
              <a:gd name="adj" fmla="val 7374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634693" y="3018532"/>
            <a:ext cx="2719121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🏆</a:t>
            </a: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Leadership Growth</a:t>
            </a:r>
            <a:endParaRPr lang="en-US" sz="1650" dirty="0"/>
          </a:p>
        </p:txBody>
      </p:sp>
      <p:sp>
        <p:nvSpPr>
          <p:cNvPr id="10" name="Text 7"/>
          <p:cNvSpPr/>
          <p:nvPr/>
        </p:nvSpPr>
        <p:spPr>
          <a:xfrm>
            <a:off x="8634693" y="3376017"/>
            <a:ext cx="2719121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Essential for future managers</a:t>
            </a:r>
            <a:endParaRPr lang="en-US" sz="1300" dirty="0"/>
          </a:p>
        </p:txBody>
      </p:sp>
      <p:sp>
        <p:nvSpPr>
          <p:cNvPr id="11" name="Shape 8"/>
          <p:cNvSpPr/>
          <p:nvPr/>
        </p:nvSpPr>
        <p:spPr>
          <a:xfrm>
            <a:off x="5233360" y="3964087"/>
            <a:ext cx="6296860" cy="968871"/>
          </a:xfrm>
          <a:prstGeom prst="roundRect">
            <a:avLst>
              <a:gd name="adj" fmla="val 7374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409767" y="4140498"/>
            <a:ext cx="5944047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✅</a:t>
            </a: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Organizational Success</a:t>
            </a:r>
            <a:endParaRPr lang="en-US" sz="1650" dirty="0"/>
          </a:p>
        </p:txBody>
      </p:sp>
      <p:sp>
        <p:nvSpPr>
          <p:cNvPr id="13" name="Text 10"/>
          <p:cNvSpPr/>
          <p:nvPr/>
        </p:nvSpPr>
        <p:spPr>
          <a:xfrm>
            <a:off x="5409767" y="4497983"/>
            <a:ext cx="5944047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Better culture, better service</a:t>
            </a:r>
            <a:endParaRPr lang="en-US" sz="1300" dirty="0"/>
          </a:p>
        </p:txBody>
      </p:sp>
      <p:sp>
        <p:nvSpPr>
          <p:cNvPr id="14" name="Shape 11"/>
          <p:cNvSpPr/>
          <p:nvPr/>
        </p:nvSpPr>
        <p:spPr>
          <a:xfrm>
            <a:off x="5233360" y="5105202"/>
            <a:ext cx="6296860" cy="892870"/>
          </a:xfrm>
          <a:prstGeom prst="roundRect">
            <a:avLst>
              <a:gd name="adj" fmla="val 8002"/>
            </a:avLst>
          </a:prstGeom>
          <a:solidFill>
            <a:srgbClr val="B6D6FC"/>
          </a:solidFill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3417" y="5340350"/>
            <a:ext cx="212620" cy="170061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5786094" y="5300762"/>
            <a:ext cx="5574069" cy="5171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Empathy + Communication + Problem-Solving = The foundation of hospitality excellence.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2679</Words>
  <Application>WPS Presentation</Application>
  <PresentationFormat>On-screen Show (16:9)</PresentationFormat>
  <Paragraphs>148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31" baseType="lpstr">
      <vt:lpstr>Arial</vt:lpstr>
      <vt:lpstr>SimSun</vt:lpstr>
      <vt:lpstr>Wingdings</vt:lpstr>
      <vt:lpstr>Arimo</vt:lpstr>
      <vt:lpstr>Arimo</vt:lpstr>
      <vt:lpstr>Arimo</vt:lpstr>
      <vt:lpstr>Outfit ExtraBold</vt:lpstr>
      <vt:lpstr>Outfit ExtraBold</vt:lpstr>
      <vt:lpstr>Outfit ExtraBold</vt:lpstr>
      <vt:lpstr>Twemoji Mozilla</vt:lpstr>
      <vt:lpstr>Segoe Print</vt:lpstr>
      <vt:lpstr>Twemoji Mozilla</vt:lpstr>
      <vt:lpstr>Twemoji Mozilla</vt:lpstr>
      <vt:lpstr>Arimo Bold</vt:lpstr>
      <vt:lpstr>Arimo Bold</vt:lpstr>
      <vt:lpstr>Arimo Bold</vt:lpstr>
      <vt:lpstr>Calibri</vt:lpstr>
      <vt:lpstr>Microsoft YaHei</vt:lpstr>
      <vt:lpstr>Arial Unicode MS</vt:lpstr>
      <vt:lpstr>MingLiU-ExtB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2</cp:revision>
  <dcterms:created xsi:type="dcterms:W3CDTF">2026-07-09T13:41:00Z</dcterms:created>
  <dcterms:modified xsi:type="dcterms:W3CDTF">2026-07-09T13:43:29Z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706AD4C76EFA4F158148E9A6D581B2E1_13</vt:lpwstr>
  </property>
  <property fmtid="{D5CDD505-2E9C-101B-9397-08002B2CF9AE}" pid="3" name="KSOProductBuildVer">
    <vt:lpwstr>1033-12.1.0.26880</vt:lpwstr>
  </property>
</Properties>
</file>