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11.fntdata" ContentType="application/x-fontdata"/>
  <Override PartName="/ppt/fonts/font12.fntdata" ContentType="application/x-fontdata"/>
  <Override PartName="/ppt/fonts/font13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media/image10.svg" ContentType="image/svg+xml"/>
  <Override PartName="/ppt/media/image12.svg" ContentType="image/svg+xml"/>
  <Override PartName="/ppt/media/image14.svg" ContentType="image/svg+xml"/>
  <Override PartName="/ppt/media/image20.svg" ContentType="image/svg+xml"/>
  <Override PartName="/ppt/media/image43.svg" ContentType="image/svg+xml"/>
  <Override PartName="/ppt/media/image47.svg" ContentType="image/svg+xml"/>
  <Override PartName="/ppt/media/image53.svg" ContentType="image/svg+xml"/>
  <Override PartName="/ppt/media/image55.svg" ContentType="image/svg+xml"/>
  <Override PartName="/ppt/media/image6.svg" ContentType="image/svg+xml"/>
  <Override PartName="/ppt/media/image61.svg" ContentType="image/svg+xml"/>
  <Override PartName="/ppt/media/image74.svg" ContentType="image/svg+xml"/>
  <Override PartName="/ppt/media/image76.svg" ContentType="image/svg+xml"/>
  <Override PartName="/ppt/media/image78.svg" ContentType="image/svg+xml"/>
  <Override PartName="/ppt/media/image8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4"/>
  </p:notesMasterIdLst>
  <p:sldIdLst>
    <p:sldId id="256" r:id="rId3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5" r:id="rId43"/>
  </p:sldIdLst>
  <p:sldSz cx="12191365" cy="6858000"/>
  <p:notesSz cx="6858000" cy="12191365"/>
  <p:embeddedFontLst>
    <p:embeddedFont>
      <p:font typeface="Arimo" panose="020B0604020202020204" pitchFamily="34" charset="0"/>
      <p:regular r:id="rId47"/>
    </p:embeddedFont>
    <p:embeddedFont>
      <p:font typeface="Arimo" panose="020B0604020202020204" pitchFamily="34" charset="-122"/>
      <p:regular r:id="rId48"/>
    </p:embeddedFont>
    <p:embeddedFont>
      <p:font typeface="Arimo" panose="020B0604020202020204" pitchFamily="34" charset="-120"/>
      <p:regular r:id="rId49"/>
    </p:embeddedFont>
    <p:embeddedFont>
      <p:font typeface="Outfit ExtraBold" pitchFamily="34" charset="0"/>
      <p:bold r:id="rId50"/>
    </p:embeddedFont>
    <p:embeddedFont>
      <p:font typeface="Outfit ExtraBold" pitchFamily="34" charset="-122"/>
      <p:bold r:id="rId51"/>
    </p:embeddedFont>
    <p:embeddedFont>
      <p:font typeface="Outfit ExtraBold" pitchFamily="34" charset="-120"/>
      <p:bold r:id="rId52"/>
    </p:embeddedFont>
    <p:embeddedFont>
      <p:font typeface="Arimo Bold" panose="020B0604020202020204" pitchFamily="34" charset="0"/>
      <p:bold r:id="rId53"/>
    </p:embeddedFont>
    <p:embeddedFont>
      <p:font typeface="Arimo Bold" panose="020B0604020202020204" pitchFamily="34" charset="-122"/>
      <p:bold r:id="rId54"/>
    </p:embeddedFont>
    <p:embeddedFont>
      <p:font typeface="Arimo Bold" panose="020B0604020202020204" pitchFamily="34" charset="-120"/>
      <p:bold r:id="rId55"/>
    </p:embeddedFont>
    <p:embeddedFont>
      <p:font typeface="Calibri" panose="020F0502020204030204" charset="0"/>
      <p:regular r:id="rId56"/>
      <p:bold r:id="rId57"/>
      <p:italic r:id="rId58"/>
      <p:boldItalic r:id="rId59"/>
    </p:embeddedFont>
  </p:embeddedFont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9" Type="http://schemas.openxmlformats.org/officeDocument/2006/relationships/font" Target="fonts/font13.fntdata"/><Relationship Id="rId58" Type="http://schemas.openxmlformats.org/officeDocument/2006/relationships/font" Target="fonts/font12.fntdata"/><Relationship Id="rId57" Type="http://schemas.openxmlformats.org/officeDocument/2006/relationships/font" Target="fonts/font11.fntdata"/><Relationship Id="rId56" Type="http://schemas.openxmlformats.org/officeDocument/2006/relationships/font" Target="fonts/font10.fntdata"/><Relationship Id="rId55" Type="http://schemas.openxmlformats.org/officeDocument/2006/relationships/font" Target="fonts/font9.fntdata"/><Relationship Id="rId54" Type="http://schemas.openxmlformats.org/officeDocument/2006/relationships/font" Target="fonts/font8.fntdata"/><Relationship Id="rId53" Type="http://schemas.openxmlformats.org/officeDocument/2006/relationships/font" Target="fonts/font7.fntdata"/><Relationship Id="rId52" Type="http://schemas.openxmlformats.org/officeDocument/2006/relationships/font" Target="fonts/font6.fntdata"/><Relationship Id="rId51" Type="http://schemas.openxmlformats.org/officeDocument/2006/relationships/font" Target="fonts/font5.fntdata"/><Relationship Id="rId50" Type="http://schemas.openxmlformats.org/officeDocument/2006/relationships/font" Target="fonts/font4.fntdata"/><Relationship Id="rId5" Type="http://schemas.openxmlformats.org/officeDocument/2006/relationships/slide" Target="slides/slide2.xml"/><Relationship Id="rId49" Type="http://schemas.openxmlformats.org/officeDocument/2006/relationships/font" Target="fonts/font3.fntdata"/><Relationship Id="rId48" Type="http://schemas.openxmlformats.org/officeDocument/2006/relationships/font" Target="fonts/font2.fntdata"/><Relationship Id="rId47" Type="http://schemas.openxmlformats.org/officeDocument/2006/relationships/font" Target="fonts/font1.fntdata"/><Relationship Id="rId46" Type="http://schemas.openxmlformats.org/officeDocument/2006/relationships/tableStyles" Target="tableStyles.xml"/><Relationship Id="rId45" Type="http://schemas.openxmlformats.org/officeDocument/2006/relationships/viewProps" Target="viewProps.xml"/><Relationship Id="rId44" Type="http://schemas.openxmlformats.org/officeDocument/2006/relationships/presProps" Target="presProps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3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4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5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6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7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9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0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2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4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5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6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7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8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master 1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695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2191695" cy="6858000"/>
          </a:xfrm>
          <a:prstGeom prst="rect">
            <a:avLst/>
          </a:prstGeom>
          <a:solidFill>
            <a:srgbClr val="FAFAFA">
              <a:alpha val="95000"/>
            </a:srgbClr>
          </a:solidFill>
        </p:spPr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9" Type="http://schemas.openxmlformats.org/officeDocument/2006/relationships/image" Target="../media/image13.png"/><Relationship Id="rId8" Type="http://schemas.openxmlformats.org/officeDocument/2006/relationships/image" Target="../media/image12.svg"/><Relationship Id="rId7" Type="http://schemas.openxmlformats.org/officeDocument/2006/relationships/image" Target="../media/image11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2" Type="http://schemas.openxmlformats.org/officeDocument/2006/relationships/notesSlide" Target="../notesSlides/notesSlide3.xml"/><Relationship Id="rId11" Type="http://schemas.openxmlformats.org/officeDocument/2006/relationships/slideLayout" Target="../slideLayouts/slideLayout2.xml"/><Relationship Id="rId10" Type="http://schemas.openxmlformats.org/officeDocument/2006/relationships/image" Target="../media/image14.svg"/><Relationship Id="rId1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1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svg"/><Relationship Id="rId1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image" Target="../media/image2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4.jpeg"/></Relationships>
</file>

<file path=ppt/slides/_rels/slide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9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8.png"/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1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30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2.xml"/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4.jpeg"/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3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6.png"/><Relationship Id="rId1" Type="http://schemas.openxmlformats.org/officeDocument/2006/relationships/image" Target="../media/image3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9.png"/><Relationship Id="rId1" Type="http://schemas.openxmlformats.org/officeDocument/2006/relationships/image" Target="../media/image3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0.jpe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3.svg"/><Relationship Id="rId2" Type="http://schemas.openxmlformats.org/officeDocument/2006/relationships/image" Target="../media/image42.png"/><Relationship Id="rId1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5.png"/><Relationship Id="rId1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7.svg"/><Relationship Id="rId1" Type="http://schemas.openxmlformats.org/officeDocument/2006/relationships/image" Target="../media/image46.png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1" Type="http://schemas.openxmlformats.org/officeDocument/2006/relationships/image" Target="../media/image48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9.jpeg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2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50.jpeg"/></Relationships>
</file>

<file path=ppt/slides/_rels/slide23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23.xml"/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5.svg"/><Relationship Id="rId4" Type="http://schemas.openxmlformats.org/officeDocument/2006/relationships/image" Target="../media/image54.png"/><Relationship Id="rId3" Type="http://schemas.openxmlformats.org/officeDocument/2006/relationships/image" Target="../media/image53.svg"/><Relationship Id="rId2" Type="http://schemas.openxmlformats.org/officeDocument/2006/relationships/image" Target="../media/image52.png"/><Relationship Id="rId1" Type="http://schemas.openxmlformats.org/officeDocument/2006/relationships/image" Target="../media/image51.jpeg"/></Relationships>
</file>

<file path=ppt/slides/_rels/slide2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1" Type="http://schemas.openxmlformats.org/officeDocument/2006/relationships/image" Target="../media/image5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7.jpeg"/></Relationships>
</file>

<file path=ppt/slides/_rels/slide26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6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58.jpe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7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1.svg"/><Relationship Id="rId2" Type="http://schemas.openxmlformats.org/officeDocument/2006/relationships/image" Target="../media/image60.png"/><Relationship Id="rId1" Type="http://schemas.openxmlformats.org/officeDocument/2006/relationships/image" Target="../media/image59.jpe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8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3.png"/><Relationship Id="rId1" Type="http://schemas.openxmlformats.org/officeDocument/2006/relationships/image" Target="../media/image62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3.jpeg"/></Relationships>
</file>

<file path=ppt/slides/_rels/slide3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0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6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5.jpeg"/></Relationships>
</file>

<file path=ppt/slides/_rels/slide3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image" Target="../media/image66.jpeg"/></Relationships>
</file>

<file path=ppt/slides/_rels/slide3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3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3.svg"/><Relationship Id="rId2" Type="http://schemas.openxmlformats.org/officeDocument/2006/relationships/image" Target="../media/image70.png"/><Relationship Id="rId1" Type="http://schemas.openxmlformats.org/officeDocument/2006/relationships/image" Target="../media/image69.jpeg"/></Relationships>
</file>

<file path=ppt/slides/_rels/slide3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1" Type="http://schemas.openxmlformats.org/officeDocument/2006/relationships/image" Target="../media/image71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7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8.png"/><Relationship Id="rId1" Type="http://schemas.openxmlformats.org/officeDocument/2006/relationships/image" Target="../media/image72.jpeg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38.xml"/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78.svg"/><Relationship Id="rId5" Type="http://schemas.openxmlformats.org/officeDocument/2006/relationships/image" Target="../media/image77.png"/><Relationship Id="rId4" Type="http://schemas.openxmlformats.org/officeDocument/2006/relationships/image" Target="../media/image76.svg"/><Relationship Id="rId3" Type="http://schemas.openxmlformats.org/officeDocument/2006/relationships/image" Target="../media/image75.png"/><Relationship Id="rId2" Type="http://schemas.openxmlformats.org/officeDocument/2006/relationships/image" Target="../media/image74.svg"/><Relationship Id="rId1" Type="http://schemas.openxmlformats.org/officeDocument/2006/relationships/image" Target="../media/image73.png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9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2.png"/><Relationship Id="rId1" Type="http://schemas.openxmlformats.org/officeDocument/2006/relationships/image" Target="../media/image79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502668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Module 8</a:t>
            </a:r>
            <a:endParaRPr lang="en-US" sz="1450" dirty="0"/>
          </a:p>
        </p:txBody>
      </p:sp>
      <p:sp>
        <p:nvSpPr>
          <p:cNvPr id="4" name="Text 1"/>
          <p:cNvSpPr/>
          <p:nvPr/>
        </p:nvSpPr>
        <p:spPr>
          <a:xfrm>
            <a:off x="5233360" y="1994098"/>
            <a:ext cx="6296860" cy="244554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51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Conflict Resolution and  Complaint Handling</a:t>
            </a:r>
            <a:endParaRPr lang="en-US" sz="5100" dirty="0"/>
          </a:p>
        </p:txBody>
      </p:sp>
      <p:sp>
        <p:nvSpPr>
          <p:cNvPr id="5" name="Text 2"/>
          <p:cNvSpPr/>
          <p:nvPr/>
        </p:nvSpPr>
        <p:spPr>
          <a:xfrm>
            <a:off x="5233360" y="4723110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Course: Hospitality and Tourism Business Communication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5233360" y="5238155"/>
            <a:ext cx="2348548" cy="287139"/>
          </a:xfrm>
          <a:prstGeom prst="roundRect">
            <a:avLst>
              <a:gd name="adj" fmla="val 22118"/>
            </a:avLst>
          </a:prstGeom>
          <a:noFill/>
          <a:ln w="6350">
            <a:solidFill>
              <a:srgbClr val="5E4CE6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5346765" y="5294809"/>
            <a:ext cx="2731325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5E4CE6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PROF. ALIA AMOR D. UY, MBA</a:t>
            </a:r>
            <a:endParaRPr lang="en-US" sz="11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607641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Conflict Is a Normal Part of Work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3072408"/>
            <a:ext cx="6296860" cy="755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8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Conflict happens naturally whenever people work, communicate, or have different goals.</a:t>
            </a:r>
            <a:endParaRPr lang="en-US" sz="1850" dirty="0"/>
          </a:p>
        </p:txBody>
      </p:sp>
      <p:sp>
        <p:nvSpPr>
          <p:cNvPr id="5" name="Shape 2"/>
          <p:cNvSpPr/>
          <p:nvPr/>
        </p:nvSpPr>
        <p:spPr>
          <a:xfrm>
            <a:off x="661475" y="4040882"/>
            <a:ext cx="6296860" cy="1209377"/>
          </a:xfrm>
          <a:prstGeom prst="roundRect">
            <a:avLst>
              <a:gd name="adj" fmla="val 6564"/>
            </a:avLst>
          </a:prstGeom>
          <a:solidFill>
            <a:srgbClr val="B6D6FC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82" y="4337050"/>
            <a:ext cx="295268" cy="236240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1334756" y="4277122"/>
            <a:ext cx="5434571" cy="75584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Think of it like a group project — disagreements are bound to happen when people have different ideas.</a:t>
            </a:r>
            <a:endParaRPr lang="en-US" sz="1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484610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Who Do Hospitality Employees Interact With?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453283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Hospitality staff deal with many different people every day — and more interactions means more chances for conflict.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968327"/>
            <a:ext cx="472468" cy="47248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370177" y="2968327"/>
            <a:ext cx="275672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Guests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1370177" y="3377009"/>
            <a:ext cx="2756724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The primary customers you serve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63135" y="2968327"/>
            <a:ext cx="472468" cy="47248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5071836" y="2968327"/>
            <a:ext cx="275672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Coworkers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5071836" y="3377009"/>
            <a:ext cx="275672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Teammates sharing daily tasks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64794" y="2968327"/>
            <a:ext cx="472468" cy="47248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773496" y="2968327"/>
            <a:ext cx="275672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Supervisors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8773496" y="3377009"/>
            <a:ext cx="275672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Leaders who direct your work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661475" y="4359870"/>
            <a:ext cx="472468" cy="47248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370177" y="4359870"/>
            <a:ext cx="275672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Suppliers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1370177" y="4768552"/>
            <a:ext cx="2756724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Vendors providing goods &amp; services</a:t>
            </a:r>
            <a:endParaRPr lang="en-US" sz="1450" dirty="0"/>
          </a:p>
        </p:txBody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9">
            <a:extLs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4363135" y="4359870"/>
            <a:ext cx="472468" cy="472480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5071836" y="4359870"/>
            <a:ext cx="275672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Business Partners</a:t>
            </a:r>
            <a:endParaRPr lang="en-US" sz="1850" dirty="0"/>
          </a:p>
        </p:txBody>
      </p:sp>
      <p:sp>
        <p:nvSpPr>
          <p:cNvPr id="18" name="Text 11"/>
          <p:cNvSpPr/>
          <p:nvPr/>
        </p:nvSpPr>
        <p:spPr>
          <a:xfrm>
            <a:off x="5071836" y="4768552"/>
            <a:ext cx="2756724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External companies you collaborate with</a:t>
            </a:r>
            <a:endParaRPr lang="en-US" sz="14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31627"/>
            <a:ext cx="10868745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What Is Conflict?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61475" y="1346002"/>
            <a:ext cx="11478330" cy="27215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Conflict occurs when two or more people see things differently — in goals, values, or expectations.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90216"/>
            <a:ext cx="4199924" cy="420002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86640" y="3081536"/>
            <a:ext cx="5249930" cy="81647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Conflict is like two people trying to go through the same door in opposite directions — both have a reason, but they're in each other's way.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6286640" y="4034036"/>
            <a:ext cx="5249930" cy="837605"/>
          </a:xfrm>
          <a:prstGeom prst="roundRect">
            <a:avLst>
              <a:gd name="adj" fmla="val 7582"/>
            </a:avLst>
          </a:prstGeom>
          <a:solidFill>
            <a:srgbClr val="D7D2F9"/>
          </a:solidFill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7846" y="4212134"/>
            <a:ext cx="236234" cy="1890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825286" y="4180681"/>
            <a:ext cx="4560079" cy="5443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Tension and disagreement arise when these differences go unaddressed.</a:t>
            </a:r>
            <a:endParaRPr lang="en-US" sz="14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473002"/>
            <a:ext cx="6903269" cy="391189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32251" y="962521"/>
            <a:ext cx="3504219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People, Not Products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8032251" y="2332831"/>
            <a:ext cx="3504219" cy="198457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spcAft>
                <a:spcPts val="1300"/>
              </a:spcAft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Hospitality is a service industry — delivered by people, for people. That makes communication everything.</a:t>
            </a:r>
            <a:endParaRPr lang="en-US" sz="1450" dirty="0"/>
          </a:p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Unlike a factory that makes products, hospitality businesses "deliver" experiences through human interaction.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8032251" y="4530030"/>
            <a:ext cx="3504219" cy="1341834"/>
          </a:xfrm>
          <a:prstGeom prst="roundRect">
            <a:avLst>
              <a:gd name="adj" fmla="val 5916"/>
            </a:avLst>
          </a:prstGeom>
          <a:solidFill>
            <a:srgbClr val="B6D6FC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4816773"/>
            <a:ext cx="236234" cy="18901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646499" y="4747320"/>
            <a:ext cx="2700964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Good communication </a:t>
            </a:r>
            <a:r>
              <a:rPr lang="en-US" sz="1450" b="1" dirty="0">
                <a:solidFill>
                  <a:srgbClr val="000000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prevents</a:t>
            </a: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conflict. Poor communication </a:t>
            </a:r>
            <a:r>
              <a:rPr lang="en-US" sz="1450" b="1" dirty="0">
                <a:solidFill>
                  <a:srgbClr val="000000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creates</a:t>
            </a: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it.</a:t>
            </a:r>
            <a:endParaRPr lang="en-US" sz="14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150243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Real-World Conflict Situations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118916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Conflicts in hospitality take many forms — between guests, staff, and service providers.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633960"/>
            <a:ext cx="3496877" cy="1442343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77479" y="2848372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🏨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Hotel Check-In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977479" y="3257054"/>
            <a:ext cx="296646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Guest complains about a delayed check-in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347359" y="2633960"/>
            <a:ext cx="3496877" cy="1442343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4663363" y="2848372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👥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Staff Dispute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4663363" y="3257054"/>
            <a:ext cx="296646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Two employees disagree on work responsibilities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8033244" y="2633960"/>
            <a:ext cx="3496877" cy="1442343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8349247" y="2848372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🚌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Tour Scheduling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8349247" y="3257054"/>
            <a:ext cx="296646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Tour guide and transport provider clash over schedule changes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4265315"/>
            <a:ext cx="3496877" cy="1442343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977479" y="4479727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🍽️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Wrong Order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977479" y="4888409"/>
            <a:ext cx="296646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Restaurant guest upset about incorrect food</a:t>
            </a:r>
            <a:endParaRPr lang="en-US" sz="1450" dirty="0"/>
          </a:p>
        </p:txBody>
      </p:sp>
      <p:pic>
        <p:nvPicPr>
          <p:cNvPr id="16" name="Image 4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4347359" y="4265315"/>
            <a:ext cx="3496877" cy="1442343"/>
          </a:xfrm>
          <a:prstGeom prst="rect">
            <a:avLst/>
          </a:prstGeom>
        </p:spPr>
      </p:pic>
      <p:sp>
        <p:nvSpPr>
          <p:cNvPr id="17" name="Text 10"/>
          <p:cNvSpPr/>
          <p:nvPr/>
        </p:nvSpPr>
        <p:spPr>
          <a:xfrm>
            <a:off x="4663363" y="4479727"/>
            <a:ext cx="2966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📋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Performance Review</a:t>
            </a:r>
            <a:endParaRPr lang="en-US" sz="1850" dirty="0"/>
          </a:p>
        </p:txBody>
      </p:sp>
      <p:sp>
        <p:nvSpPr>
          <p:cNvPr id="18" name="Text 11"/>
          <p:cNvSpPr/>
          <p:nvPr/>
        </p:nvSpPr>
        <p:spPr>
          <a:xfrm>
            <a:off x="4663363" y="4888409"/>
            <a:ext cx="296646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Supervisor and employee disagree on work performance</a:t>
            </a:r>
            <a:endParaRPr lang="en-US" sz="14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31627"/>
            <a:ext cx="10868745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Conflict Isn't Always Bad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61475" y="1346002"/>
            <a:ext cx="11478330" cy="27215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Conflict can push organizations to improve — but only if handled well.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90216"/>
            <a:ext cx="4199924" cy="420002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86640" y="3002955"/>
            <a:ext cx="5249930" cy="5443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Think of conflict like fire — it can warm a room or burn it down. The outcome depends on how you manage it.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6286640" y="3683298"/>
            <a:ext cx="5249930" cy="565448"/>
          </a:xfrm>
          <a:prstGeom prst="roundRect">
            <a:avLst>
              <a:gd name="adj" fmla="val 11232"/>
            </a:avLst>
          </a:prstGeom>
          <a:solidFill>
            <a:srgbClr val="B6FCB8"/>
          </a:solidFill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37846" y="3861395"/>
            <a:ext cx="236234" cy="1890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825286" y="3829943"/>
            <a:ext cx="5169664" cy="27215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Well-managed conflict → growth and improvement</a:t>
            </a:r>
            <a:endParaRPr lang="en-US" sz="1450" dirty="0"/>
          </a:p>
        </p:txBody>
      </p:sp>
      <p:sp>
        <p:nvSpPr>
          <p:cNvPr id="9" name="Shape 5"/>
          <p:cNvSpPr/>
          <p:nvPr/>
        </p:nvSpPr>
        <p:spPr>
          <a:xfrm>
            <a:off x="6286640" y="4384774"/>
            <a:ext cx="5249930" cy="565448"/>
          </a:xfrm>
          <a:prstGeom prst="roundRect">
            <a:avLst>
              <a:gd name="adj" fmla="val 11232"/>
            </a:avLst>
          </a:prstGeom>
          <a:solidFill>
            <a:srgbClr val="FCF2B5"/>
          </a:solidFill>
        </p:spPr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7846" y="4562872"/>
            <a:ext cx="236234" cy="189012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825286" y="4531420"/>
            <a:ext cx="5169664" cy="27215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Ignored conflict → damaged service and relationships</a:t>
            </a:r>
            <a:endParaRPr lang="en-US" sz="14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54534"/>
            <a:ext cx="6296860" cy="988417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Why Conflict Happens More in Hospitality</a:t>
            </a:r>
            <a:endParaRPr lang="en-US" sz="3100" dirty="0"/>
          </a:p>
        </p:txBody>
      </p:sp>
      <p:sp>
        <p:nvSpPr>
          <p:cNvPr id="4" name="Text 1"/>
          <p:cNvSpPr/>
          <p:nvPr/>
        </p:nvSpPr>
        <p:spPr>
          <a:xfrm>
            <a:off x="661475" y="1741388"/>
            <a:ext cx="6296860" cy="46474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2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The fast-paced, people-centered nature of hospitality creates ideal conditions for conflict.</a:t>
            </a:r>
            <a:endParaRPr lang="en-US" sz="1200" dirty="0"/>
          </a:p>
        </p:txBody>
      </p:sp>
      <p:sp>
        <p:nvSpPr>
          <p:cNvPr id="5" name="Shape 2"/>
          <p:cNvSpPr/>
          <p:nvPr/>
        </p:nvSpPr>
        <p:spPr>
          <a:xfrm>
            <a:off x="661475" y="2354957"/>
            <a:ext cx="6296860" cy="887909"/>
          </a:xfrm>
          <a:prstGeom prst="roundRect">
            <a:avLst>
              <a:gd name="adj" fmla="val 7481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825975" y="2519462"/>
            <a:ext cx="5967859" cy="24715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High Customer Contact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825975" y="2845991"/>
            <a:ext cx="5967859" cy="23237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Staff face guests directly throughout every service moment</a:t>
            </a:r>
            <a:endParaRPr lang="en-US" sz="1200" dirty="0"/>
          </a:p>
        </p:txBody>
      </p:sp>
      <p:sp>
        <p:nvSpPr>
          <p:cNvPr id="8" name="Shape 5"/>
          <p:cNvSpPr/>
          <p:nvPr/>
        </p:nvSpPr>
        <p:spPr>
          <a:xfrm>
            <a:off x="661475" y="3375124"/>
            <a:ext cx="6296860" cy="887909"/>
          </a:xfrm>
          <a:prstGeom prst="roundRect">
            <a:avLst>
              <a:gd name="adj" fmla="val 7481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25975" y="3539629"/>
            <a:ext cx="5967859" cy="24715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Time Pressure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825975" y="3866158"/>
            <a:ext cx="5967859" cy="23237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Strict schedules leave little room for error</a:t>
            </a:r>
            <a:endParaRPr lang="en-US" sz="1200" dirty="0"/>
          </a:p>
        </p:txBody>
      </p:sp>
      <p:sp>
        <p:nvSpPr>
          <p:cNvPr id="11" name="Shape 8"/>
          <p:cNvSpPr/>
          <p:nvPr/>
        </p:nvSpPr>
        <p:spPr>
          <a:xfrm>
            <a:off x="661475" y="4395291"/>
            <a:ext cx="6296860" cy="887909"/>
          </a:xfrm>
          <a:prstGeom prst="roundRect">
            <a:avLst>
              <a:gd name="adj" fmla="val 7481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825975" y="4559796"/>
            <a:ext cx="5967859" cy="24715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Emotional Encounters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825975" y="4886325"/>
            <a:ext cx="5967859" cy="23237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Guests carry high expectations for special occasions</a:t>
            </a:r>
            <a:endParaRPr lang="en-US" sz="1200" dirty="0"/>
          </a:p>
        </p:txBody>
      </p:sp>
      <p:sp>
        <p:nvSpPr>
          <p:cNvPr id="14" name="Shape 11"/>
          <p:cNvSpPr/>
          <p:nvPr/>
        </p:nvSpPr>
        <p:spPr>
          <a:xfrm>
            <a:off x="661475" y="5415459"/>
            <a:ext cx="6296860" cy="887909"/>
          </a:xfrm>
          <a:prstGeom prst="roundRect">
            <a:avLst>
              <a:gd name="adj" fmla="val 7481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825975" y="5579963"/>
            <a:ext cx="5967859" cy="24715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Diverse Workforces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825975" y="5906492"/>
            <a:ext cx="5967859" cy="23237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2000"/>
              </a:lnSpc>
              <a:buNone/>
            </a:pPr>
            <a:r>
              <a:rPr lang="en-US" sz="12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Different cultures and languages create communication gaps</a:t>
            </a:r>
            <a:endParaRPr lang="en-US" sz="12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25959"/>
            <a:ext cx="10868745" cy="31184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9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High Customer Contact</a:t>
            </a:r>
            <a:endParaRPr lang="en-US" sz="1950" dirty="0"/>
          </a:p>
        </p:txBody>
      </p:sp>
      <p:sp>
        <p:nvSpPr>
          <p:cNvPr id="3" name="Text 1"/>
          <p:cNvSpPr/>
          <p:nvPr/>
        </p:nvSpPr>
        <p:spPr>
          <a:xfrm>
            <a:off x="661475" y="943173"/>
            <a:ext cx="11478330" cy="15249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2000"/>
              </a:lnSpc>
              <a:buNone/>
            </a:pPr>
            <a:r>
              <a:rPr lang="en-US" sz="9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9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Hospitality employees interact face-to-face with guests at every touchpoint — so misunderstandings happen easily.</a:t>
            </a:r>
            <a:endParaRPr lang="en-US" sz="9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343984" y="1154906"/>
            <a:ext cx="2036315" cy="2036366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3257153"/>
            <a:ext cx="5401433" cy="24953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Hotel Reception</a:t>
            </a:r>
            <a:endParaRPr lang="en-US" sz="1550" dirty="0"/>
          </a:p>
        </p:txBody>
      </p:sp>
      <p:sp>
        <p:nvSpPr>
          <p:cNvPr id="6" name="Text 3"/>
          <p:cNvSpPr/>
          <p:nvPr/>
        </p:nvSpPr>
        <p:spPr>
          <a:xfrm>
            <a:off x="661475" y="3538240"/>
            <a:ext cx="5401433" cy="15249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9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Check-in, check-out, and guest requests</a:t>
            </a:r>
            <a:endParaRPr lang="en-US" sz="9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11297" y="1154906"/>
            <a:ext cx="2036315" cy="2036366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128787" y="3257153"/>
            <a:ext cx="5401433" cy="24953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Airline Check-In</a:t>
            </a:r>
            <a:endParaRPr lang="en-US" sz="1550" dirty="0"/>
          </a:p>
        </p:txBody>
      </p:sp>
      <p:sp>
        <p:nvSpPr>
          <p:cNvPr id="9" name="Text 5"/>
          <p:cNvSpPr/>
          <p:nvPr/>
        </p:nvSpPr>
        <p:spPr>
          <a:xfrm>
            <a:off x="6128787" y="3538240"/>
            <a:ext cx="5401433" cy="15249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9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Ticketing, baggage, and boarding assistance</a:t>
            </a:r>
            <a:endParaRPr lang="en-US" sz="9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3984" y="3796109"/>
            <a:ext cx="2036315" cy="2036366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61475" y="5898356"/>
            <a:ext cx="5401433" cy="24953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Restaurant Service</a:t>
            </a:r>
            <a:endParaRPr lang="en-US" sz="1550" dirty="0"/>
          </a:p>
        </p:txBody>
      </p:sp>
      <p:sp>
        <p:nvSpPr>
          <p:cNvPr id="12" name="Text 7"/>
          <p:cNvSpPr/>
          <p:nvPr/>
        </p:nvSpPr>
        <p:spPr>
          <a:xfrm>
            <a:off x="661475" y="6179443"/>
            <a:ext cx="5401433" cy="15249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9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Taking orders, serving food, handling complaints</a:t>
            </a:r>
            <a:endParaRPr lang="en-US" sz="9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11297" y="3796109"/>
            <a:ext cx="2036315" cy="2036366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128787" y="5898356"/>
            <a:ext cx="5401433" cy="24953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Tour Guiding</a:t>
            </a:r>
            <a:endParaRPr lang="en-US" sz="1550" dirty="0"/>
          </a:p>
        </p:txBody>
      </p:sp>
      <p:sp>
        <p:nvSpPr>
          <p:cNvPr id="15" name="Text 9"/>
          <p:cNvSpPr/>
          <p:nvPr/>
        </p:nvSpPr>
        <p:spPr>
          <a:xfrm>
            <a:off x="6128787" y="6179443"/>
            <a:ext cx="5401433" cy="15249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2000"/>
              </a:lnSpc>
              <a:buNone/>
            </a:pPr>
            <a:r>
              <a:rPr lang="en-US" sz="9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Managing groups, schedules, and expectations</a:t>
            </a:r>
            <a:endParaRPr lang="en-US" sz="9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473002"/>
            <a:ext cx="6903269" cy="3911898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32251" y="712192"/>
            <a:ext cx="3504219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Time Pressure in Tourism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8032251" y="2082502"/>
            <a:ext cx="3504219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Tourism runs on tight schedules — and delays create stress that can spark conflict.</a:t>
            </a:r>
            <a:endParaRPr lang="en-US" sz="1450" dirty="0"/>
          </a:p>
        </p:txBody>
      </p:sp>
      <p:sp>
        <p:nvSpPr>
          <p:cNvPr id="5" name="Text 2"/>
          <p:cNvSpPr/>
          <p:nvPr/>
        </p:nvSpPr>
        <p:spPr>
          <a:xfrm>
            <a:off x="8032251" y="3159820"/>
            <a:ext cx="3504219" cy="14079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✈️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Flight departures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🗺️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Tour itineraries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🎉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Event schedules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🏨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Hotel check-in/check-out</a:t>
            </a:r>
            <a:endParaRPr lang="en-US" sz="1450" dirty="0"/>
          </a:p>
        </p:txBody>
      </p:sp>
      <p:sp>
        <p:nvSpPr>
          <p:cNvPr id="6" name="Shape 3"/>
          <p:cNvSpPr/>
          <p:nvPr/>
        </p:nvSpPr>
        <p:spPr>
          <a:xfrm>
            <a:off x="8032251" y="4780359"/>
            <a:ext cx="3504219" cy="1341834"/>
          </a:xfrm>
          <a:prstGeom prst="roundRect">
            <a:avLst>
              <a:gd name="adj" fmla="val 5916"/>
            </a:avLst>
          </a:prstGeom>
          <a:solidFill>
            <a:srgbClr val="FCF2B5"/>
          </a:solidFill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5067102"/>
            <a:ext cx="236234" cy="189012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8646499" y="4997648"/>
            <a:ext cx="2700964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When time is short, patience runs thin — for both guests and employees.</a:t>
            </a:r>
            <a:endParaRPr lang="en-US" sz="14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902817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Pressure Leads to Tension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776934"/>
            <a:ext cx="6296860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Employees working under time pressure are more likely to experience stress — and stressed employees are more likely to have disagreements.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3896816"/>
            <a:ext cx="6296860" cy="1058366"/>
          </a:xfrm>
          <a:prstGeom prst="roundRect">
            <a:avLst>
              <a:gd name="adj" fmla="val 7501"/>
            </a:avLst>
          </a:prstGeom>
          <a:solidFill>
            <a:srgbClr val="B6D6FC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2367" y="4164509"/>
            <a:ext cx="236234" cy="189012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5847608" y="4133056"/>
            <a:ext cx="5493605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It's like rushing to finish an exam — small mistakes happen when you're under pressure. The same applies at work.</a:t>
            </a:r>
            <a:endParaRPr lang="en-US" sz="14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325662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Guests Travel for Meaningful Moments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294334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Guests often have high emotional stakes — making service failures feel more personal and upsetting.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809379"/>
            <a:ext cx="1473163" cy="1473200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61475" y="4518819"/>
            <a:ext cx="25399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Vacations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61475" y="4927501"/>
            <a:ext cx="253993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Hard-earned time to relax and recharge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645" y="2809379"/>
            <a:ext cx="1473163" cy="1473200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3437645" y="4518819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Honeymoons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3437645" y="4927501"/>
            <a:ext cx="254003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Once-in-a-lifetime romantic experiences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13915" y="2809379"/>
            <a:ext cx="1473163" cy="1473200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6213915" y="4518819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Business Trips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6213915" y="4927501"/>
            <a:ext cx="254003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High-stakes travel with professional expectations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0184" y="2809379"/>
            <a:ext cx="1473163" cy="1473200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8990184" y="4518819"/>
            <a:ext cx="254003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Family Celebrations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8990184" y="4927501"/>
            <a:ext cx="254003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Special gatherings with great expectations</a:t>
            </a:r>
            <a:endParaRPr lang="en-US" sz="14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568648"/>
            <a:ext cx="6565736" cy="372060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17270" y="1000323"/>
            <a:ext cx="3519201" cy="11223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Emotions Shape Reactions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8017270" y="2293243"/>
            <a:ext cx="3519201" cy="211415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spcAft>
                <a:spcPts val="1200"/>
              </a:spcAft>
              <a:buNone/>
            </a:pPr>
            <a:r>
              <a:rPr lang="en-US" sz="140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When guests travel for important reasons, emotions run high — and even small problems can trigger big reactions.</a:t>
            </a:r>
            <a:endParaRPr lang="en-US" sz="1400" dirty="0"/>
          </a:p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 delayed room might be a minor inconvenience to staff — but to a guest on their wedding night, it's a major disappointment.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8017270" y="4599285"/>
            <a:ext cx="3519201" cy="1236960"/>
          </a:xfrm>
          <a:prstGeom prst="roundRect">
            <a:avLst>
              <a:gd name="adj" fmla="val 6097"/>
            </a:avLst>
          </a:prstGeom>
          <a:solidFill>
            <a:srgbClr val="D7D2F9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6752" y="4869755"/>
            <a:ext cx="224427" cy="17948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600661" y="4797623"/>
            <a:ext cx="2756327" cy="84028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Understanding the </a:t>
            </a:r>
            <a:r>
              <a:rPr lang="en-US" sz="1400" b="1" dirty="0">
                <a:solidFill>
                  <a:srgbClr val="000000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emotional context</a:t>
            </a:r>
            <a:r>
              <a:rPr lang="en-US" sz="140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of a guest's trip helps staff respond with more empathy.</a:t>
            </a:r>
            <a:endParaRPr lang="en-US" sz="14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536277"/>
            <a:ext cx="6296860" cy="53161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3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Diverse Workforces</a:t>
            </a:r>
            <a:endParaRPr lang="en-US" sz="3300" dirty="0"/>
          </a:p>
        </p:txBody>
      </p:sp>
      <p:sp>
        <p:nvSpPr>
          <p:cNvPr id="4" name="Text 1"/>
          <p:cNvSpPr/>
          <p:nvPr/>
        </p:nvSpPr>
        <p:spPr>
          <a:xfrm>
            <a:off x="5233360" y="1297484"/>
            <a:ext cx="6296860" cy="51712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3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Hospitality teams include people from many different backgrounds — and that diversity can sometimes cause misunderstandings.</a:t>
            </a:r>
            <a:endParaRPr lang="en-US" sz="1300" dirty="0"/>
          </a:p>
        </p:txBody>
      </p:sp>
      <p:sp>
        <p:nvSpPr>
          <p:cNvPr id="5" name="Shape 2"/>
          <p:cNvSpPr/>
          <p:nvPr/>
        </p:nvSpPr>
        <p:spPr>
          <a:xfrm>
            <a:off x="5233360" y="1986855"/>
            <a:ext cx="6296860" cy="968871"/>
          </a:xfrm>
          <a:prstGeom prst="roundRect">
            <a:avLst>
              <a:gd name="adj" fmla="val 7374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409767" y="2163266"/>
            <a:ext cx="5944047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Cultural Backgrounds</a:t>
            </a:r>
            <a:endParaRPr lang="en-US" sz="1650" dirty="0"/>
          </a:p>
        </p:txBody>
      </p:sp>
      <p:sp>
        <p:nvSpPr>
          <p:cNvPr id="7" name="Text 4"/>
          <p:cNvSpPr/>
          <p:nvPr/>
        </p:nvSpPr>
        <p:spPr>
          <a:xfrm>
            <a:off x="5409767" y="2520752"/>
            <a:ext cx="5944047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Different norms and customs</a:t>
            </a:r>
            <a:endParaRPr lang="en-US" sz="1300" dirty="0"/>
          </a:p>
        </p:txBody>
      </p:sp>
      <p:sp>
        <p:nvSpPr>
          <p:cNvPr id="8" name="Shape 5"/>
          <p:cNvSpPr/>
          <p:nvPr/>
        </p:nvSpPr>
        <p:spPr>
          <a:xfrm>
            <a:off x="5233360" y="3108821"/>
            <a:ext cx="6296860" cy="968871"/>
          </a:xfrm>
          <a:prstGeom prst="roundRect">
            <a:avLst>
              <a:gd name="adj" fmla="val 7374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409767" y="3285232"/>
            <a:ext cx="5944047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Languages</a:t>
            </a:r>
            <a:endParaRPr lang="en-US" sz="1650" dirty="0"/>
          </a:p>
        </p:txBody>
      </p:sp>
      <p:sp>
        <p:nvSpPr>
          <p:cNvPr id="10" name="Text 7"/>
          <p:cNvSpPr/>
          <p:nvPr/>
        </p:nvSpPr>
        <p:spPr>
          <a:xfrm>
            <a:off x="5409767" y="3642717"/>
            <a:ext cx="5944047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Varying levels of fluency</a:t>
            </a:r>
            <a:endParaRPr lang="en-US" sz="1300" dirty="0"/>
          </a:p>
        </p:txBody>
      </p:sp>
      <p:sp>
        <p:nvSpPr>
          <p:cNvPr id="11" name="Shape 8"/>
          <p:cNvSpPr/>
          <p:nvPr/>
        </p:nvSpPr>
        <p:spPr>
          <a:xfrm>
            <a:off x="5233360" y="4230787"/>
            <a:ext cx="6296860" cy="968871"/>
          </a:xfrm>
          <a:prstGeom prst="roundRect">
            <a:avLst>
              <a:gd name="adj" fmla="val 7374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409767" y="4407198"/>
            <a:ext cx="5944047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Education Levels</a:t>
            </a:r>
            <a:endParaRPr lang="en-US" sz="1650" dirty="0"/>
          </a:p>
        </p:txBody>
      </p:sp>
      <p:sp>
        <p:nvSpPr>
          <p:cNvPr id="13" name="Text 10"/>
          <p:cNvSpPr/>
          <p:nvPr/>
        </p:nvSpPr>
        <p:spPr>
          <a:xfrm>
            <a:off x="5409767" y="4764683"/>
            <a:ext cx="5944047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Different training and knowledge bases</a:t>
            </a:r>
            <a:endParaRPr lang="en-US" sz="1300" dirty="0"/>
          </a:p>
        </p:txBody>
      </p:sp>
      <p:sp>
        <p:nvSpPr>
          <p:cNvPr id="14" name="Shape 11"/>
          <p:cNvSpPr/>
          <p:nvPr/>
        </p:nvSpPr>
        <p:spPr>
          <a:xfrm>
            <a:off x="5233360" y="5352752"/>
            <a:ext cx="6296860" cy="968871"/>
          </a:xfrm>
          <a:prstGeom prst="roundRect">
            <a:avLst>
              <a:gd name="adj" fmla="val 7374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5409767" y="5529163"/>
            <a:ext cx="5944047" cy="26570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6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Generations</a:t>
            </a:r>
            <a:endParaRPr lang="en-US" sz="1650" dirty="0"/>
          </a:p>
        </p:txBody>
      </p:sp>
      <p:sp>
        <p:nvSpPr>
          <p:cNvPr id="16" name="Text 13"/>
          <p:cNvSpPr/>
          <p:nvPr/>
        </p:nvSpPr>
        <p:spPr>
          <a:xfrm>
            <a:off x="5409767" y="5886648"/>
            <a:ext cx="5944047" cy="25856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7000"/>
              </a:lnSpc>
              <a:buNone/>
            </a:pPr>
            <a:r>
              <a:rPr lang="en-US" sz="13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Varied communication styles and expectations</a:t>
            </a:r>
            <a:endParaRPr lang="en-US" sz="13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568648"/>
            <a:ext cx="6565736" cy="372060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17270" y="719237"/>
            <a:ext cx="3519201" cy="224472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Diversity Can Create Communication Gaps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8017270" y="3134519"/>
            <a:ext cx="3519201" cy="183405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spcAft>
                <a:spcPts val="1200"/>
              </a:spcAft>
              <a:buNone/>
            </a:pPr>
            <a:r>
              <a:rPr lang="en-US" sz="140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When team members have different cultural or language backgrounds, simple messages can be misunderstood.</a:t>
            </a:r>
            <a:endParaRPr lang="en-US" sz="1400" dirty="0"/>
          </a:p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Like playing a game of "telephone" — the message that starts at one end may arrive completely changed at the other.</a:t>
            </a:r>
            <a:endParaRPr lang="en-US" sz="1400" dirty="0"/>
          </a:p>
        </p:txBody>
      </p:sp>
      <p:sp>
        <p:nvSpPr>
          <p:cNvPr id="5" name="Shape 2"/>
          <p:cNvSpPr/>
          <p:nvPr/>
        </p:nvSpPr>
        <p:spPr>
          <a:xfrm>
            <a:off x="8017270" y="5160466"/>
            <a:ext cx="3519201" cy="956866"/>
          </a:xfrm>
          <a:prstGeom prst="roundRect">
            <a:avLst>
              <a:gd name="adj" fmla="val 7882"/>
            </a:avLst>
          </a:prstGeom>
          <a:solidFill>
            <a:srgbClr val="B6D6FC"/>
          </a:solidFill>
        </p:spPr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96752" y="5430937"/>
            <a:ext cx="224427" cy="179487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8600661" y="5358805"/>
            <a:ext cx="2756327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Awareness and patience are the first steps to bridging these gaps.</a:t>
            </a:r>
            <a:endParaRPr lang="en-US" sz="1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631627"/>
            <a:ext cx="10868745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Not All Conflict Is Harmful</a:t>
            </a:r>
            <a:endParaRPr lang="en-US" sz="2950" dirty="0"/>
          </a:p>
        </p:txBody>
      </p:sp>
      <p:sp>
        <p:nvSpPr>
          <p:cNvPr id="3" name="Text 1"/>
          <p:cNvSpPr/>
          <p:nvPr/>
        </p:nvSpPr>
        <p:spPr>
          <a:xfrm>
            <a:off x="661475" y="1346002"/>
            <a:ext cx="11478330" cy="27215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0000"/>
              </a:lnSpc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Conflict falls into two categories — one helps organizations grow, the other holds them back.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890216"/>
            <a:ext cx="4199924" cy="420002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6286640" y="3391495"/>
            <a:ext cx="5249930" cy="119747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0000"/>
              </a:lnSpc>
              <a:spcAft>
                <a:spcPts val="850"/>
              </a:spcAft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Think of functional conflict as a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productive debate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— people disagree, but the goal is to find a better answer together.</a:t>
            </a:r>
            <a:endParaRPr lang="en-US" sz="1450" dirty="0"/>
          </a:p>
          <a:p>
            <a:pPr marL="0" indent="0" algn="l">
              <a:lnSpc>
                <a:spcPct val="120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Dysfunctional conflict is the opposite — it's personal, destructive, and leaves everyone worse off.</a:t>
            </a:r>
            <a:endParaRPr lang="en-US" sz="145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750987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Upside of Functional Conflict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215753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When handled well, conflict can actually make an organization stronger and more innovative.</a:t>
            </a:r>
            <a:endParaRPr lang="en-US" sz="14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3033216"/>
            <a:ext cx="3053877" cy="144234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549364" y="3247628"/>
            <a:ext cx="2523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Creativity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5549364" y="3656310"/>
            <a:ext cx="252346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New ideas emerge from disagreement</a:t>
            </a:r>
            <a:endParaRPr lang="en-US" sz="14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76244" y="3033216"/>
            <a:ext cx="3053976" cy="1442343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8792248" y="3247628"/>
            <a:ext cx="252356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Better Decisions</a:t>
            </a:r>
            <a:endParaRPr lang="en-US" sz="1850" dirty="0"/>
          </a:p>
        </p:txBody>
      </p:sp>
      <p:sp>
        <p:nvSpPr>
          <p:cNvPr id="10" name="Text 5"/>
          <p:cNvSpPr/>
          <p:nvPr/>
        </p:nvSpPr>
        <p:spPr>
          <a:xfrm>
            <a:off x="8792248" y="3656310"/>
            <a:ext cx="252356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Multiple views lead to stronger outcomes</a:t>
            </a:r>
            <a:endParaRPr lang="en-US" sz="145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4664571"/>
            <a:ext cx="3053877" cy="1442343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5549364" y="4878983"/>
            <a:ext cx="252346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Problem-Solving</a:t>
            </a:r>
            <a:endParaRPr lang="en-US" sz="1850" dirty="0"/>
          </a:p>
        </p:txBody>
      </p:sp>
      <p:sp>
        <p:nvSpPr>
          <p:cNvPr id="13" name="Text 7"/>
          <p:cNvSpPr/>
          <p:nvPr/>
        </p:nvSpPr>
        <p:spPr>
          <a:xfrm>
            <a:off x="5549364" y="5287665"/>
            <a:ext cx="252346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Challenges are worked through collaboratively</a:t>
            </a:r>
            <a:endParaRPr lang="en-US" sz="145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76244" y="4664571"/>
            <a:ext cx="3053976" cy="1442343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8792248" y="4878983"/>
            <a:ext cx="252356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Open Discussion</a:t>
            </a:r>
            <a:endParaRPr lang="en-US" sz="1850" dirty="0"/>
          </a:p>
        </p:txBody>
      </p:sp>
      <p:sp>
        <p:nvSpPr>
          <p:cNvPr id="16" name="Text 9"/>
          <p:cNvSpPr/>
          <p:nvPr/>
        </p:nvSpPr>
        <p:spPr>
          <a:xfrm>
            <a:off x="8792248" y="5287665"/>
            <a:ext cx="252356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Honest conversations replace silence</a:t>
            </a:r>
            <a:endParaRPr lang="en-US" sz="145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567954"/>
            <a:ext cx="6567919" cy="3721894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012706" y="885329"/>
            <a:ext cx="3523765" cy="1657052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4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Functional Conflict in Action</a:t>
            </a:r>
            <a:endParaRPr lang="en-US" sz="3450" dirty="0"/>
          </a:p>
        </p:txBody>
      </p:sp>
      <p:sp>
        <p:nvSpPr>
          <p:cNvPr id="4" name="Text 1"/>
          <p:cNvSpPr/>
          <p:nvPr/>
        </p:nvSpPr>
        <p:spPr>
          <a:xfrm>
            <a:off x="8012706" y="2707680"/>
            <a:ext cx="3523765" cy="820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3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When staff openly debate how to improve guest services, they often discover better solutions together.</a:t>
            </a:r>
            <a:endParaRPr lang="en-US" sz="1350" dirty="0"/>
          </a:p>
        </p:txBody>
      </p:sp>
      <p:sp>
        <p:nvSpPr>
          <p:cNvPr id="5" name="Shape 2"/>
          <p:cNvSpPr/>
          <p:nvPr/>
        </p:nvSpPr>
        <p:spPr>
          <a:xfrm>
            <a:off x="8012706" y="3714552"/>
            <a:ext cx="19050" cy="1118394"/>
          </a:xfrm>
          <a:prstGeom prst="roundRect">
            <a:avLst>
              <a:gd name="adj" fmla="val 59999"/>
            </a:avLst>
          </a:prstGeom>
          <a:solidFill>
            <a:srgbClr val="5E4CE6"/>
          </a:solidFill>
        </p:spPr>
      </p:sp>
      <p:sp>
        <p:nvSpPr>
          <p:cNvPr id="6" name="Text 3"/>
          <p:cNvSpPr/>
          <p:nvPr/>
        </p:nvSpPr>
        <p:spPr>
          <a:xfrm>
            <a:off x="8277812" y="3863280"/>
            <a:ext cx="3258659" cy="82093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"Should we change the check-in process to reduce wait times?" — a disagreement that becomes an improvement.</a:t>
            </a:r>
            <a:endParaRPr lang="en-US" sz="1350" dirty="0"/>
          </a:p>
        </p:txBody>
      </p:sp>
      <p:sp>
        <p:nvSpPr>
          <p:cNvPr id="7" name="Shape 4"/>
          <p:cNvSpPr/>
          <p:nvPr/>
        </p:nvSpPr>
        <p:spPr>
          <a:xfrm>
            <a:off x="8012706" y="5018881"/>
            <a:ext cx="3523765" cy="933053"/>
          </a:xfrm>
          <a:prstGeom prst="roundRect">
            <a:avLst>
              <a:gd name="adj" fmla="val 7957"/>
            </a:avLst>
          </a:prstGeom>
          <a:solidFill>
            <a:srgbClr val="B6FCB8"/>
          </a:solidFill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89410" y="5281910"/>
            <a:ext cx="220855" cy="176709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8586970" y="5211762"/>
            <a:ext cx="2772797" cy="547291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29000"/>
              </a:lnSpc>
              <a:buNone/>
            </a:pPr>
            <a:r>
              <a:rPr lang="en-US" sz="13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Productive disagreement = better guest experiences</a:t>
            </a:r>
            <a:endParaRPr lang="en-US" sz="135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452662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When Conflict Becomes Destructive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2421334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Dysfunctional conflict damages teamwork, productivity, and the guest experience.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2936379"/>
            <a:ext cx="5339820" cy="1139924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977479" y="3150791"/>
            <a:ext cx="480940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📉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Reduced Productivity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977479" y="3559473"/>
            <a:ext cx="4809409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Staff focus on conflict instead of guests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190301" y="2936379"/>
            <a:ext cx="5339919" cy="1139924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6506305" y="3150791"/>
            <a:ext cx="480950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😞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Employee Dissatisfaction</a:t>
            </a:r>
            <a:endParaRPr lang="en-US" sz="1850" dirty="0"/>
          </a:p>
        </p:txBody>
      </p:sp>
      <p:sp>
        <p:nvSpPr>
          <p:cNvPr id="9" name="Text 5"/>
          <p:cNvSpPr/>
          <p:nvPr/>
        </p:nvSpPr>
        <p:spPr>
          <a:xfrm>
            <a:off x="6506305" y="3559473"/>
            <a:ext cx="4809509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Low morale and high turnover</a:t>
            </a:r>
            <a:endParaRPr lang="en-US" sz="1450" dirty="0"/>
          </a:p>
        </p:txBody>
      </p:sp>
      <p:pic>
        <p:nvPicPr>
          <p:cNvPr id="10" name="Image 2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4265315"/>
            <a:ext cx="5339820" cy="1139924"/>
          </a:xfrm>
          <a:prstGeom prst="rect">
            <a:avLst/>
          </a:prstGeom>
        </p:spPr>
      </p:pic>
      <p:sp>
        <p:nvSpPr>
          <p:cNvPr id="11" name="Text 6"/>
          <p:cNvSpPr/>
          <p:nvPr/>
        </p:nvSpPr>
        <p:spPr>
          <a:xfrm>
            <a:off x="977479" y="4479727"/>
            <a:ext cx="480940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🤝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Poor Teamwork</a:t>
            </a:r>
            <a:endParaRPr lang="en-US" sz="1850" dirty="0"/>
          </a:p>
        </p:txBody>
      </p:sp>
      <p:sp>
        <p:nvSpPr>
          <p:cNvPr id="12" name="Text 7"/>
          <p:cNvSpPr/>
          <p:nvPr/>
        </p:nvSpPr>
        <p:spPr>
          <a:xfrm>
            <a:off x="977479" y="4888409"/>
            <a:ext cx="4809409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Cooperation breaks down across departments</a:t>
            </a:r>
            <a:endParaRPr lang="en-US" sz="1450" dirty="0"/>
          </a:p>
        </p:txBody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190301" y="4265315"/>
            <a:ext cx="5339919" cy="1139924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6506305" y="4479727"/>
            <a:ext cx="480950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😡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Customer Complaints</a:t>
            </a:r>
            <a:endParaRPr lang="en-US" sz="1850" dirty="0"/>
          </a:p>
        </p:txBody>
      </p:sp>
      <p:sp>
        <p:nvSpPr>
          <p:cNvPr id="15" name="Text 9"/>
          <p:cNvSpPr/>
          <p:nvPr/>
        </p:nvSpPr>
        <p:spPr>
          <a:xfrm>
            <a:off x="6506305" y="4888409"/>
            <a:ext cx="4809509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Internal tension spills over into guest service</a:t>
            </a:r>
            <a:endParaRPr lang="en-US" sz="145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928291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The Manager's Role: Balance Conflict Wisely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393057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Key Idea: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Great managers encourage healthy debate while stopping destructive conflict before it harms the team.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097236" y="3210520"/>
            <a:ext cx="3190101" cy="1448197"/>
          </a:xfrm>
          <a:prstGeom prst="roundRect">
            <a:avLst>
              <a:gd name="adj" fmla="val 9397"/>
            </a:avLst>
          </a:prstGeom>
          <a:solidFill>
            <a:srgbClr val="5E4CE6">
              <a:alpha val="95000"/>
            </a:srgbClr>
          </a:solidFill>
        </p:spPr>
      </p:sp>
      <p:sp>
        <p:nvSpPr>
          <p:cNvPr id="6" name="Text 3"/>
          <p:cNvSpPr/>
          <p:nvPr/>
        </p:nvSpPr>
        <p:spPr>
          <a:xfrm>
            <a:off x="5286243" y="3399532"/>
            <a:ext cx="281208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Encourage </a:t>
            </a: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✅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5286243" y="3883819"/>
            <a:ext cx="281208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FFFFFF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Functional conflict that drives innovation and improvement</a:t>
            </a:r>
            <a:endParaRPr lang="en-US" sz="1450" dirty="0"/>
          </a:p>
        </p:txBody>
      </p:sp>
      <p:sp>
        <p:nvSpPr>
          <p:cNvPr id="8" name="Text 5"/>
          <p:cNvSpPr/>
          <p:nvPr/>
        </p:nvSpPr>
        <p:spPr>
          <a:xfrm>
            <a:off x="8618719" y="3399532"/>
            <a:ext cx="2917851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Minimize </a:t>
            </a: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❌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8618719" y="3883819"/>
            <a:ext cx="2917851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Dysfunctional conflict that lowers morale and harms guests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5233360" y="4871343"/>
            <a:ext cx="6296860" cy="1058366"/>
          </a:xfrm>
          <a:prstGeom prst="roundRect">
            <a:avLst>
              <a:gd name="adj" fmla="val 7501"/>
            </a:avLst>
          </a:prstGeom>
          <a:solidFill>
            <a:srgbClr val="D7D2F9"/>
          </a:solidFill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2367" y="5139035"/>
            <a:ext cx="236234" cy="18901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5847608" y="5107583"/>
            <a:ext cx="5493605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Up next: How to actually </a:t>
            </a:r>
            <a:r>
              <a:rPr lang="en-US" sz="1450" b="1" dirty="0">
                <a:solidFill>
                  <a:srgbClr val="000000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resolve</a:t>
            </a: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conflict and handle guest complaints professionally.</a:t>
            </a:r>
            <a:endParaRPr lang="en-US" sz="145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235670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Types of Workplace Conflict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109788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Interpersonal Conflict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— the most common type, happening between two people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2927251"/>
            <a:ext cx="3053877" cy="1404243"/>
          </a:xfrm>
          <a:prstGeom prst="roundRect">
            <a:avLst>
              <a:gd name="adj" fmla="val 5653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428717" y="3122613"/>
            <a:ext cx="2663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🧑‍🤝‍🧑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Who's Involved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5428717" y="3531295"/>
            <a:ext cx="2663163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Individual employees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8476244" y="2927251"/>
            <a:ext cx="3053976" cy="1404243"/>
          </a:xfrm>
          <a:prstGeom prst="roundRect">
            <a:avLst>
              <a:gd name="adj" fmla="val 5653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671601" y="3122613"/>
            <a:ext cx="2663262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⚡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Common Triggers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8671601" y="3531295"/>
            <a:ext cx="2663262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Personality clashes, miscommunication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5233360" y="4520505"/>
            <a:ext cx="6296860" cy="1101824"/>
          </a:xfrm>
          <a:prstGeom prst="roundRect">
            <a:avLst>
              <a:gd name="adj" fmla="val 7205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428717" y="4715867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📍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Simple Analogy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5428717" y="5124549"/>
            <a:ext cx="590614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Like two friends arguing over different plans</a:t>
            </a:r>
            <a:endParaRPr lang="en-US" sz="1450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473002"/>
            <a:ext cx="6903269" cy="3911898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8032251" y="1298575"/>
            <a:ext cx="1598573" cy="287139"/>
          </a:xfrm>
          <a:prstGeom prst="roundRect">
            <a:avLst>
              <a:gd name="adj" fmla="val 22118"/>
            </a:avLst>
          </a:prstGeom>
          <a:solidFill>
            <a:srgbClr val="D7D2F9"/>
          </a:solidFill>
        </p:spPr>
      </p:sp>
      <p:sp>
        <p:nvSpPr>
          <p:cNvPr id="4" name="Shape 1"/>
          <p:cNvSpPr/>
          <p:nvPr/>
        </p:nvSpPr>
        <p:spPr>
          <a:xfrm>
            <a:off x="8145656" y="1366540"/>
            <a:ext cx="151206" cy="151209"/>
          </a:xfrm>
          <a:prstGeom prst="rect">
            <a:avLst/>
          </a:prstGeom>
          <a:solidFill>
            <a:srgbClr val="2A2742"/>
          </a:solidFill>
        </p:spPr>
      </p:sp>
      <p:sp>
        <p:nvSpPr>
          <p:cNvPr id="5" name="Text 2"/>
          <p:cNvSpPr/>
          <p:nvPr/>
        </p:nvSpPr>
        <p:spPr>
          <a:xfrm>
            <a:off x="8372464" y="1355229"/>
            <a:ext cx="1754540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REAL EXAMPLE</a:t>
            </a:r>
            <a:endParaRPr lang="en-US" sz="1150" dirty="0"/>
          </a:p>
        </p:txBody>
      </p:sp>
      <p:sp>
        <p:nvSpPr>
          <p:cNvPr id="6" name="Text 3"/>
          <p:cNvSpPr/>
          <p:nvPr/>
        </p:nvSpPr>
        <p:spPr>
          <a:xfrm>
            <a:off x="8032251" y="1661319"/>
            <a:ext cx="3504219" cy="94495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Interpersonal Conflict in Action</a:t>
            </a:r>
            <a:endParaRPr lang="en-US" sz="2950" dirty="0"/>
          </a:p>
        </p:txBody>
      </p:sp>
      <p:sp>
        <p:nvSpPr>
          <p:cNvPr id="7" name="Text 4"/>
          <p:cNvSpPr/>
          <p:nvPr/>
        </p:nvSpPr>
        <p:spPr>
          <a:xfrm>
            <a:off x="8032251" y="2795290"/>
            <a:ext cx="3504219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Two front desk employees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argue about shift responsibilities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— who covers which hours and tasks.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8032251" y="3915172"/>
            <a:ext cx="3504219" cy="1644253"/>
          </a:xfrm>
          <a:prstGeom prst="roundRect">
            <a:avLst>
              <a:gd name="adj" fmla="val 4828"/>
            </a:avLst>
          </a:prstGeom>
          <a:solidFill>
            <a:srgbClr val="B6D6FC"/>
          </a:solidFill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4201914"/>
            <a:ext cx="236234" cy="18901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646499" y="4132461"/>
            <a:ext cx="2700964" cy="120967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This is the most relatable type of conflict. Think of group project disagreements at university!</a:t>
            </a:r>
            <a:endParaRPr lang="en-US" sz="1450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1197570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Intragroup Conflict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071687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Conflict that happens </a:t>
            </a: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within a single team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— not between two individuals, but among group members</a:t>
            </a:r>
            <a:endParaRPr lang="en-US" sz="14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233360" y="2889151"/>
            <a:ext cx="6296860" cy="144234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5549364" y="3103563"/>
            <a:ext cx="576644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📌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Example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5549364" y="3512245"/>
            <a:ext cx="5766449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Housekeeping staff disagree about room assignments during peak season</a:t>
            </a:r>
            <a:endParaRPr lang="en-US" sz="14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233360" y="4520505"/>
            <a:ext cx="6296860" cy="1139924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5549364" y="4734917"/>
            <a:ext cx="576644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💡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Analogy</a:t>
            </a:r>
            <a:endParaRPr lang="en-US" sz="1850" dirty="0"/>
          </a:p>
        </p:txBody>
      </p:sp>
      <p:sp>
        <p:nvSpPr>
          <p:cNvPr id="10" name="Text 5"/>
          <p:cNvSpPr/>
          <p:nvPr/>
        </p:nvSpPr>
        <p:spPr>
          <a:xfrm>
            <a:off x="5549364" y="5143599"/>
            <a:ext cx="5766449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Like teammates on a sports team arguing over positions</a:t>
            </a:r>
            <a:endParaRPr lang="en-US" sz="1450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811312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Interdepartmental Conflict</a:t>
            </a:r>
            <a:endParaRPr lang="en-US" sz="3700" dirty="0"/>
          </a:p>
        </p:txBody>
      </p:sp>
      <p:sp>
        <p:nvSpPr>
          <p:cNvPr id="3" name="Text 1"/>
          <p:cNvSpPr/>
          <p:nvPr/>
        </p:nvSpPr>
        <p:spPr>
          <a:xfrm>
            <a:off x="661475" y="1779984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Conflict between </a:t>
            </a: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different departments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— usually caused by poor coordination</a:t>
            </a:r>
            <a:endParaRPr lang="en-US" sz="1450" dirty="0"/>
          </a:p>
        </p:txBody>
      </p:sp>
      <p:pic>
        <p:nvPicPr>
          <p:cNvPr id="4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682379"/>
            <a:ext cx="6903269" cy="2976959"/>
          </a:xfrm>
          <a:prstGeom prst="rect">
            <a:avLst/>
          </a:prstGeom>
        </p:spPr>
      </p:pic>
      <p:sp>
        <p:nvSpPr>
          <p:cNvPr id="5" name="Text 2"/>
          <p:cNvSpPr/>
          <p:nvPr/>
        </p:nvSpPr>
        <p:spPr>
          <a:xfrm>
            <a:off x="1125957" y="5094795"/>
            <a:ext cx="1961153" cy="1957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Interdepartmental Tension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1125957" y="4405678"/>
            <a:ext cx="1566138" cy="1957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Rooms Not Ready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1125957" y="3723520"/>
            <a:ext cx="1943208" cy="1957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Housekeeping Uninformed</a:t>
            </a:r>
            <a:endParaRPr lang="en-US" sz="1200" dirty="0"/>
          </a:p>
        </p:txBody>
      </p:sp>
      <p:sp>
        <p:nvSpPr>
          <p:cNvPr id="8" name="Text 5"/>
          <p:cNvSpPr/>
          <p:nvPr/>
        </p:nvSpPr>
        <p:spPr>
          <a:xfrm>
            <a:off x="1125957" y="3034402"/>
            <a:ext cx="1566138" cy="195772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Front Office Promise</a:t>
            </a:r>
            <a:endParaRPr lang="en-US" sz="1200" dirty="0"/>
          </a:p>
        </p:txBody>
      </p:sp>
      <p:sp>
        <p:nvSpPr>
          <p:cNvPr id="9" name="Shape 6"/>
          <p:cNvSpPr/>
          <p:nvPr/>
        </p:nvSpPr>
        <p:spPr>
          <a:xfrm>
            <a:off x="8032251" y="2507655"/>
            <a:ext cx="3504219" cy="2249091"/>
          </a:xfrm>
          <a:prstGeom prst="roundRect">
            <a:avLst>
              <a:gd name="adj" fmla="val 3530"/>
            </a:avLst>
          </a:prstGeom>
          <a:solidFill>
            <a:srgbClr val="FCF2B5"/>
          </a:solidFill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2794397"/>
            <a:ext cx="236234" cy="189012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8646499" y="2724944"/>
            <a:ext cx="2700964" cy="181451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The Front Office promises guests an early check-in — but never tells Housekeeping. Rooms aren't ready. Guests are upset. Departments blame each other.</a:t>
            </a:r>
            <a:endParaRPr lang="en-US" sz="1450" dirty="0"/>
          </a:p>
        </p:txBody>
      </p:sp>
      <p:sp>
        <p:nvSpPr>
          <p:cNvPr id="12" name="Text 8"/>
          <p:cNvSpPr/>
          <p:nvPr/>
        </p:nvSpPr>
        <p:spPr>
          <a:xfrm>
            <a:off x="8032251" y="4969371"/>
            <a:ext cx="3504219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📌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Analogy: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Like one friend making plans for a group without telling anyone else.</a:t>
            </a:r>
            <a:endParaRPr lang="en-US" sz="145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902196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Employee–Supervisor Conflict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5233360" y="2366963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When </a:t>
            </a: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managers and employees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clash over expectations or leadership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5233360" y="2882007"/>
            <a:ext cx="3053877" cy="1442343"/>
          </a:xfrm>
          <a:prstGeom prst="roundRect">
            <a:avLst>
              <a:gd name="adj" fmla="val 5504"/>
            </a:avLst>
          </a:prstGeom>
          <a:solidFill>
            <a:srgbClr val="FAFAFA">
              <a:alpha val="95000"/>
            </a:srgbClr>
          </a:solidFill>
          <a:ln w="25399">
            <a:solidFill>
              <a:srgbClr val="BDB8D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447767" y="3096419"/>
            <a:ext cx="26250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Performance Reviews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5447767" y="3505101"/>
            <a:ext cx="262506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Disagreements over ratings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8476244" y="2882007"/>
            <a:ext cx="3053976" cy="1442343"/>
          </a:xfrm>
          <a:prstGeom prst="roundRect">
            <a:avLst>
              <a:gd name="adj" fmla="val 5504"/>
            </a:avLst>
          </a:prstGeom>
          <a:solidFill>
            <a:srgbClr val="FAFAFA">
              <a:alpha val="95000"/>
            </a:srgbClr>
          </a:solidFill>
          <a:ln w="25399">
            <a:solidFill>
              <a:srgbClr val="BDB8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690651" y="3096419"/>
            <a:ext cx="2625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Scheduling</a:t>
            </a:r>
            <a:endParaRPr lang="en-US" sz="1850" dirty="0"/>
          </a:p>
        </p:txBody>
      </p:sp>
      <p:sp>
        <p:nvSpPr>
          <p:cNvPr id="10" name="Text 7"/>
          <p:cNvSpPr/>
          <p:nvPr/>
        </p:nvSpPr>
        <p:spPr>
          <a:xfrm>
            <a:off x="8690651" y="3505101"/>
            <a:ext cx="2625163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Unfair or unclear shift assignments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5233360" y="4513362"/>
            <a:ext cx="3053877" cy="1442343"/>
          </a:xfrm>
          <a:prstGeom prst="roundRect">
            <a:avLst>
              <a:gd name="adj" fmla="val 5504"/>
            </a:avLst>
          </a:prstGeom>
          <a:solidFill>
            <a:srgbClr val="FAFAFA">
              <a:alpha val="95000"/>
            </a:srgbClr>
          </a:solidFill>
          <a:ln w="25399">
            <a:solidFill>
              <a:srgbClr val="BDB8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447767" y="4727773"/>
            <a:ext cx="26250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Communication</a:t>
            </a:r>
            <a:endParaRPr lang="en-US" sz="1850" dirty="0"/>
          </a:p>
        </p:txBody>
      </p:sp>
      <p:sp>
        <p:nvSpPr>
          <p:cNvPr id="13" name="Text 10"/>
          <p:cNvSpPr/>
          <p:nvPr/>
        </p:nvSpPr>
        <p:spPr>
          <a:xfrm>
            <a:off x="5447767" y="5136455"/>
            <a:ext cx="2625064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Unclear instructions or feedback</a:t>
            </a:r>
            <a:endParaRPr lang="en-US" sz="1450" dirty="0"/>
          </a:p>
        </p:txBody>
      </p:sp>
      <p:sp>
        <p:nvSpPr>
          <p:cNvPr id="14" name="Shape 11"/>
          <p:cNvSpPr/>
          <p:nvPr/>
        </p:nvSpPr>
        <p:spPr>
          <a:xfrm>
            <a:off x="8476244" y="4513362"/>
            <a:ext cx="3053976" cy="1442343"/>
          </a:xfrm>
          <a:prstGeom prst="roundRect">
            <a:avLst>
              <a:gd name="adj" fmla="val 5504"/>
            </a:avLst>
          </a:prstGeom>
          <a:solidFill>
            <a:srgbClr val="FAFAFA">
              <a:alpha val="95000"/>
            </a:srgbClr>
          </a:solidFill>
          <a:ln w="25399">
            <a:solidFill>
              <a:srgbClr val="BDB8DF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8690651" y="4727773"/>
            <a:ext cx="2625163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Leadership Style</a:t>
            </a:r>
            <a:endParaRPr lang="en-US" sz="1850" dirty="0"/>
          </a:p>
        </p:txBody>
      </p:sp>
      <p:sp>
        <p:nvSpPr>
          <p:cNvPr id="16" name="Text 13"/>
          <p:cNvSpPr/>
          <p:nvPr/>
        </p:nvSpPr>
        <p:spPr>
          <a:xfrm>
            <a:off x="8690651" y="5136455"/>
            <a:ext cx="2625163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Different expectations of authority</a:t>
            </a:r>
            <a:endParaRPr lang="en-US" sz="1450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1473002"/>
            <a:ext cx="6903269" cy="3911898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8032251" y="812006"/>
            <a:ext cx="1206271" cy="287139"/>
          </a:xfrm>
          <a:prstGeom prst="roundRect">
            <a:avLst>
              <a:gd name="adj" fmla="val 22118"/>
            </a:avLst>
          </a:prstGeom>
          <a:solidFill>
            <a:srgbClr val="D7D2F9"/>
          </a:solidFill>
        </p:spPr>
      </p:sp>
      <p:sp>
        <p:nvSpPr>
          <p:cNvPr id="4" name="Text 1"/>
          <p:cNvSpPr/>
          <p:nvPr/>
        </p:nvSpPr>
        <p:spPr>
          <a:xfrm>
            <a:off x="8145656" y="868660"/>
            <a:ext cx="1589048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HIGH IMPACT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8032251" y="1174750"/>
            <a:ext cx="3504219" cy="94495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Customer–Service Conflict</a:t>
            </a:r>
            <a:endParaRPr lang="en-US" sz="2950" dirty="0"/>
          </a:p>
        </p:txBody>
      </p:sp>
      <p:sp>
        <p:nvSpPr>
          <p:cNvPr id="6" name="Text 3"/>
          <p:cNvSpPr/>
          <p:nvPr/>
        </p:nvSpPr>
        <p:spPr>
          <a:xfrm>
            <a:off x="8032251" y="2308721"/>
            <a:ext cx="3504219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Conflict between </a:t>
            </a: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guests and staff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— directly affects customer satisfaction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8032251" y="3083620"/>
            <a:ext cx="3504219" cy="14079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Billing disputes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Reservation problems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Service delays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Facility complaints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8032251" y="4704159"/>
            <a:ext cx="3504219" cy="1341834"/>
          </a:xfrm>
          <a:prstGeom prst="roundRect">
            <a:avLst>
              <a:gd name="adj" fmla="val 5916"/>
            </a:avLst>
          </a:prstGeom>
          <a:solidFill>
            <a:srgbClr val="B6D6FC"/>
          </a:solidFill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4990902"/>
            <a:ext cx="236234" cy="18901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8646499" y="4921448"/>
            <a:ext cx="2700964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This type matters most — unhappy guests leave bad reviews!</a:t>
            </a:r>
            <a:endParaRPr lang="en-US" sz="145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526355"/>
            <a:ext cx="6296860" cy="1122363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5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Common Cause: Poor Communication</a:t>
            </a:r>
            <a:endParaRPr lang="en-US" sz="3500" dirty="0"/>
          </a:p>
        </p:txBody>
      </p:sp>
      <p:sp>
        <p:nvSpPr>
          <p:cNvPr id="4" name="Text 1"/>
          <p:cNvSpPr/>
          <p:nvPr/>
        </p:nvSpPr>
        <p:spPr>
          <a:xfrm>
            <a:off x="661475" y="1904603"/>
            <a:ext cx="6296860" cy="56018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The </a:t>
            </a:r>
            <a:r>
              <a:rPr lang="en-US" sz="140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#1 cause of workplace conflict</a:t>
            </a: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— when information is missing, late, or misunderstood</a:t>
            </a:r>
            <a:endParaRPr lang="en-US" sz="140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8843" y="2662138"/>
            <a:ext cx="269273" cy="269280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244966" y="2656681"/>
            <a:ext cx="571336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Incomplete Instructions</a:t>
            </a:r>
            <a:endParaRPr lang="en-US" sz="1750" dirty="0"/>
          </a:p>
        </p:txBody>
      </p:sp>
      <p:sp>
        <p:nvSpPr>
          <p:cNvPr id="7" name="Text 3"/>
          <p:cNvSpPr/>
          <p:nvPr/>
        </p:nvSpPr>
        <p:spPr>
          <a:xfrm>
            <a:off x="1244966" y="3039467"/>
            <a:ext cx="5713369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Staff don't know what to do</a:t>
            </a:r>
            <a:endParaRPr lang="en-US" sz="140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8843" y="3666133"/>
            <a:ext cx="269273" cy="26928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1244966" y="3660676"/>
            <a:ext cx="571336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Delayed Information</a:t>
            </a:r>
            <a:endParaRPr lang="en-US" sz="1750" dirty="0"/>
          </a:p>
        </p:txBody>
      </p:sp>
      <p:sp>
        <p:nvSpPr>
          <p:cNvPr id="10" name="Text 5"/>
          <p:cNvSpPr/>
          <p:nvPr/>
        </p:nvSpPr>
        <p:spPr>
          <a:xfrm>
            <a:off x="1244966" y="4043462"/>
            <a:ext cx="5713369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Updates arrive too late</a:t>
            </a:r>
            <a:endParaRPr lang="en-US" sz="1400" dirty="0"/>
          </a:p>
        </p:txBody>
      </p:sp>
      <p:pic>
        <p:nvPicPr>
          <p:cNvPr id="11" name="Image 3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8843" y="4670127"/>
            <a:ext cx="269273" cy="269280"/>
          </a:xfrm>
          <a:prstGeom prst="rect">
            <a:avLst/>
          </a:prstGeom>
        </p:spPr>
      </p:pic>
      <p:sp>
        <p:nvSpPr>
          <p:cNvPr id="12" name="Text 6"/>
          <p:cNvSpPr/>
          <p:nvPr/>
        </p:nvSpPr>
        <p:spPr>
          <a:xfrm>
            <a:off x="1244966" y="4664670"/>
            <a:ext cx="571336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Misunderstood Messages</a:t>
            </a:r>
            <a:endParaRPr lang="en-US" sz="1750" dirty="0"/>
          </a:p>
        </p:txBody>
      </p:sp>
      <p:sp>
        <p:nvSpPr>
          <p:cNvPr id="13" name="Text 7"/>
          <p:cNvSpPr/>
          <p:nvPr/>
        </p:nvSpPr>
        <p:spPr>
          <a:xfrm>
            <a:off x="1244966" y="5047456"/>
            <a:ext cx="5713369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Different interpretations of the same message</a:t>
            </a:r>
            <a:endParaRPr lang="en-US" sz="1400" dirty="0"/>
          </a:p>
        </p:txBody>
      </p:sp>
      <p:pic>
        <p:nvPicPr>
          <p:cNvPr id="14" name="Image 4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8843" y="5674122"/>
            <a:ext cx="269273" cy="269280"/>
          </a:xfrm>
          <a:prstGeom prst="rect">
            <a:avLst/>
          </a:prstGeom>
        </p:spPr>
      </p:pic>
      <p:sp>
        <p:nvSpPr>
          <p:cNvPr id="15" name="Text 8"/>
          <p:cNvSpPr/>
          <p:nvPr/>
        </p:nvSpPr>
        <p:spPr>
          <a:xfrm>
            <a:off x="1244966" y="5668665"/>
            <a:ext cx="5713369" cy="28049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Lack of Feedback</a:t>
            </a:r>
            <a:endParaRPr lang="en-US" sz="1750" dirty="0"/>
          </a:p>
        </p:txBody>
      </p:sp>
      <p:sp>
        <p:nvSpPr>
          <p:cNvPr id="16" name="Text 9"/>
          <p:cNvSpPr/>
          <p:nvPr/>
        </p:nvSpPr>
        <p:spPr>
          <a:xfrm>
            <a:off x="1244966" y="6051451"/>
            <a:ext cx="5713369" cy="28009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0000"/>
              </a:lnSpc>
              <a:buNone/>
            </a:pPr>
            <a:r>
              <a:rPr lang="en-US" sz="140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Employees unsure if they're doing well</a:t>
            </a:r>
            <a:endParaRPr lang="en-US" sz="1400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598984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Small Errors, Big Problems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8523" y="1685727"/>
            <a:ext cx="6409172" cy="4360565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1098952" y="4958663"/>
            <a:ext cx="1324763" cy="24675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Minor Misstep</a:t>
            </a:r>
            <a:endParaRPr lang="en-US" sz="1550" dirty="0"/>
          </a:p>
        </p:txBody>
      </p:sp>
      <p:sp>
        <p:nvSpPr>
          <p:cNvPr id="5" name="Text 2"/>
          <p:cNvSpPr/>
          <p:nvPr/>
        </p:nvSpPr>
        <p:spPr>
          <a:xfrm>
            <a:off x="2669503" y="4570985"/>
            <a:ext cx="1324763" cy="19740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200" dirty="0">
                <a:solidFill>
                  <a:srgbClr val="FFFFFF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Miscommunication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4231144" y="4133955"/>
            <a:ext cx="1324763" cy="246754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Team Impact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5783874" y="3598225"/>
            <a:ext cx="1324763" cy="49350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04000"/>
              </a:lnSpc>
              <a:buNone/>
            </a:pPr>
            <a:r>
              <a:rPr lang="en-US" sz="1550" dirty="0">
                <a:solidFill>
                  <a:srgbClr val="FFFFFF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Organizational Issue</a:t>
            </a:r>
            <a:endParaRPr lang="en-US" sz="1550" dirty="0"/>
          </a:p>
        </p:txBody>
      </p:sp>
      <p:sp>
        <p:nvSpPr>
          <p:cNvPr id="8" name="Text 5"/>
          <p:cNvSpPr/>
          <p:nvPr/>
        </p:nvSpPr>
        <p:spPr>
          <a:xfrm>
            <a:off x="8032251" y="1993702"/>
            <a:ext cx="350421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Differing Expectations</a:t>
            </a:r>
            <a:endParaRPr lang="en-US" sz="1850" dirty="0"/>
          </a:p>
        </p:txBody>
      </p:sp>
      <p:sp>
        <p:nvSpPr>
          <p:cNvPr id="9" name="Text 6"/>
          <p:cNvSpPr/>
          <p:nvPr/>
        </p:nvSpPr>
        <p:spPr>
          <a:xfrm>
            <a:off x="8032251" y="2477988"/>
            <a:ext cx="3504219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Employees and guests often expect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different things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from the same situation.</a:t>
            </a:r>
            <a:endParaRPr lang="en-US" sz="1450" dirty="0"/>
          </a:p>
        </p:txBody>
      </p:sp>
      <p:sp>
        <p:nvSpPr>
          <p:cNvPr id="10" name="Shape 7"/>
          <p:cNvSpPr/>
          <p:nvPr/>
        </p:nvSpPr>
        <p:spPr>
          <a:xfrm>
            <a:off x="8032251" y="3295452"/>
            <a:ext cx="3504219" cy="1341834"/>
          </a:xfrm>
          <a:prstGeom prst="roundRect">
            <a:avLst>
              <a:gd name="adj" fmla="val 5916"/>
            </a:avLst>
          </a:prstGeom>
          <a:solidFill>
            <a:srgbClr val="FCF2B5"/>
          </a:solidFill>
        </p:spPr>
      </p:sp>
      <p:pic>
        <p:nvPicPr>
          <p:cNvPr id="11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3582194"/>
            <a:ext cx="236234" cy="189012"/>
          </a:xfrm>
          <a:prstGeom prst="rect">
            <a:avLst/>
          </a:prstGeom>
        </p:spPr>
      </p:pic>
      <p:sp>
        <p:nvSpPr>
          <p:cNvPr id="12" name="Text 8"/>
          <p:cNvSpPr/>
          <p:nvPr/>
        </p:nvSpPr>
        <p:spPr>
          <a:xfrm>
            <a:off x="8646499" y="3512741"/>
            <a:ext cx="2700964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What seems obvious to one person may be completely unexpected to another.</a:t>
            </a:r>
            <a:endParaRPr lang="en-US" sz="1450" dirty="0"/>
          </a:p>
        </p:txBody>
      </p:sp>
      <p:sp>
        <p:nvSpPr>
          <p:cNvPr id="13" name="Text 9"/>
          <p:cNvSpPr/>
          <p:nvPr/>
        </p:nvSpPr>
        <p:spPr>
          <a:xfrm>
            <a:off x="8032251" y="4849912"/>
            <a:ext cx="3504219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📌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Analogy: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Like ordering food and expecting a large portion — but getting a small one.</a:t>
            </a:r>
            <a:endParaRPr lang="en-US" sz="145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487686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Expectations vs. Reality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61475" y="2361803"/>
            <a:ext cx="6296860" cy="2190948"/>
          </a:xfrm>
          <a:prstGeom prst="roundRect">
            <a:avLst>
              <a:gd name="adj" fmla="val 3623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5" name="Shape 2"/>
          <p:cNvSpPr/>
          <p:nvPr/>
        </p:nvSpPr>
        <p:spPr>
          <a:xfrm>
            <a:off x="667825" y="2368153"/>
            <a:ext cx="6284160" cy="1089124"/>
          </a:xfrm>
          <a:prstGeom prst="rect">
            <a:avLst/>
          </a:prstGeom>
          <a:solidFill>
            <a:srgbClr val="E9E6FA"/>
          </a:solidFill>
        </p:spPr>
      </p:sp>
      <p:sp>
        <p:nvSpPr>
          <p:cNvPr id="6" name="Text 3"/>
          <p:cNvSpPr/>
          <p:nvPr/>
        </p:nvSpPr>
        <p:spPr>
          <a:xfrm>
            <a:off x="856832" y="2557165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😤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Guest Expects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856832" y="2965847"/>
            <a:ext cx="590614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Immediate room availability upon arrival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667825" y="3457277"/>
            <a:ext cx="6284160" cy="1089124"/>
          </a:xfrm>
          <a:prstGeom prst="rect">
            <a:avLst/>
          </a:prstGeom>
          <a:solidFill>
            <a:srgbClr val="E9E6FA"/>
          </a:solidFill>
        </p:spPr>
      </p:sp>
      <p:sp>
        <p:nvSpPr>
          <p:cNvPr id="9" name="Shape 6"/>
          <p:cNvSpPr/>
          <p:nvPr/>
        </p:nvSpPr>
        <p:spPr>
          <a:xfrm>
            <a:off x="667825" y="3457277"/>
            <a:ext cx="6284160" cy="25400"/>
          </a:xfrm>
          <a:prstGeom prst="roundRect">
            <a:avLst>
              <a:gd name="adj" fmla="val 312550"/>
            </a:avLst>
          </a:prstGeom>
          <a:solidFill>
            <a:srgbClr val="BDB8DF"/>
          </a:solidFill>
        </p:spPr>
      </p:sp>
      <p:sp>
        <p:nvSpPr>
          <p:cNvPr id="10" name="Text 7"/>
          <p:cNvSpPr/>
          <p:nvPr/>
        </p:nvSpPr>
        <p:spPr>
          <a:xfrm>
            <a:off x="856832" y="3646289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🏨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Hotel Policy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856832" y="4054971"/>
            <a:ext cx="590614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Check-in time is 3:00 PM — rooms need preparation</a:t>
            </a:r>
            <a:endParaRPr lang="en-US" sz="1450" dirty="0"/>
          </a:p>
        </p:txBody>
      </p:sp>
      <p:sp>
        <p:nvSpPr>
          <p:cNvPr id="12" name="Text 9"/>
          <p:cNvSpPr/>
          <p:nvPr/>
        </p:nvSpPr>
        <p:spPr>
          <a:xfrm>
            <a:off x="661475" y="4765377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This gap between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expectation and reality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is a major source of guest–staff conflict.</a:t>
            </a:r>
            <a:endParaRPr lang="en-US" sz="145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826988"/>
            <a:ext cx="5203794" cy="5203924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332776" y="1837134"/>
            <a:ext cx="1796807" cy="287139"/>
          </a:xfrm>
          <a:prstGeom prst="roundRect">
            <a:avLst>
              <a:gd name="adj" fmla="val 22118"/>
            </a:avLst>
          </a:prstGeom>
          <a:noFill/>
          <a:ln w="6350">
            <a:solidFill>
              <a:srgbClr val="5E4CE6"/>
            </a:solidFill>
            <a:prstDash val="solid"/>
          </a:ln>
        </p:spPr>
      </p:sp>
      <p:sp>
        <p:nvSpPr>
          <p:cNvPr id="4" name="Text 1"/>
          <p:cNvSpPr/>
          <p:nvPr/>
        </p:nvSpPr>
        <p:spPr>
          <a:xfrm>
            <a:off x="6446180" y="1893788"/>
            <a:ext cx="2179583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5E4CE6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CAUSE OF CONFLICT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6332776" y="2199878"/>
            <a:ext cx="5203794" cy="472480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Resource Constraints</a:t>
            </a:r>
            <a:endParaRPr lang="en-US" sz="2950" dirty="0"/>
          </a:p>
        </p:txBody>
      </p:sp>
      <p:sp>
        <p:nvSpPr>
          <p:cNvPr id="6" name="Text 3"/>
          <p:cNvSpPr/>
          <p:nvPr/>
        </p:nvSpPr>
        <p:spPr>
          <a:xfrm>
            <a:off x="6332776" y="2861370"/>
            <a:ext cx="5203794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When resources are </a:t>
            </a: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limited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, employees compete — and tension follows.</a:t>
            </a:r>
            <a:endParaRPr lang="en-US" sz="1450" dirty="0"/>
          </a:p>
        </p:txBody>
      </p:sp>
      <p:sp>
        <p:nvSpPr>
          <p:cNvPr id="7" name="Shape 4"/>
          <p:cNvSpPr/>
          <p:nvPr/>
        </p:nvSpPr>
        <p:spPr>
          <a:xfrm>
            <a:off x="6332776" y="3678833"/>
            <a:ext cx="5203794" cy="1341834"/>
          </a:xfrm>
          <a:prstGeom prst="roundRect">
            <a:avLst>
              <a:gd name="adj" fmla="val 5916"/>
            </a:avLst>
          </a:prstGeom>
          <a:solidFill>
            <a:srgbClr val="B6D6FC"/>
          </a:solidFill>
        </p:spPr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1783" y="3965575"/>
            <a:ext cx="236234" cy="189012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6947024" y="3896122"/>
            <a:ext cx="4400539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Analogy: Like students sharing one computer in a lab — everyone needs it, but only one person can use it at a time.</a:t>
            </a:r>
            <a:endParaRPr lang="en-US" sz="1450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1079004"/>
            <a:ext cx="6296860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Cultural Differences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1953121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People from different cultures </a:t>
            </a: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communicate differently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— and misunderstandings can cause conflict</a:t>
            </a:r>
            <a:endParaRPr lang="en-US" sz="1450" dirty="0"/>
          </a:p>
        </p:txBody>
      </p:sp>
      <p:sp>
        <p:nvSpPr>
          <p:cNvPr id="5" name="Shape 2"/>
          <p:cNvSpPr/>
          <p:nvPr/>
        </p:nvSpPr>
        <p:spPr>
          <a:xfrm>
            <a:off x="661475" y="2770584"/>
            <a:ext cx="6296860" cy="2190948"/>
          </a:xfrm>
          <a:prstGeom prst="roundRect">
            <a:avLst>
              <a:gd name="adj" fmla="val 3623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6" name="Shape 3"/>
          <p:cNvSpPr/>
          <p:nvPr/>
        </p:nvSpPr>
        <p:spPr>
          <a:xfrm>
            <a:off x="667825" y="2776934"/>
            <a:ext cx="6284160" cy="1089124"/>
          </a:xfrm>
          <a:prstGeom prst="rect">
            <a:avLst/>
          </a:prstGeom>
          <a:solidFill>
            <a:srgbClr val="E9E6FA"/>
          </a:solidFill>
        </p:spPr>
      </p:sp>
      <p:sp>
        <p:nvSpPr>
          <p:cNvPr id="7" name="Text 4"/>
          <p:cNvSpPr/>
          <p:nvPr/>
        </p:nvSpPr>
        <p:spPr>
          <a:xfrm>
            <a:off x="856832" y="2965946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🗣️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Direct Communication</a:t>
            </a:r>
            <a:endParaRPr lang="en-US" sz="1850" dirty="0"/>
          </a:p>
        </p:txBody>
      </p:sp>
      <p:sp>
        <p:nvSpPr>
          <p:cNvPr id="8" name="Text 5"/>
          <p:cNvSpPr/>
          <p:nvPr/>
        </p:nvSpPr>
        <p:spPr>
          <a:xfrm>
            <a:off x="856832" y="3374628"/>
            <a:ext cx="590614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Say exactly what you mean — common in Western cultures</a:t>
            </a:r>
            <a:endParaRPr lang="en-US" sz="1450" dirty="0"/>
          </a:p>
        </p:txBody>
      </p:sp>
      <p:sp>
        <p:nvSpPr>
          <p:cNvPr id="9" name="Shape 6"/>
          <p:cNvSpPr/>
          <p:nvPr/>
        </p:nvSpPr>
        <p:spPr>
          <a:xfrm>
            <a:off x="667825" y="3866059"/>
            <a:ext cx="6284160" cy="1089124"/>
          </a:xfrm>
          <a:prstGeom prst="rect">
            <a:avLst/>
          </a:prstGeom>
          <a:solidFill>
            <a:srgbClr val="E9E6FA"/>
          </a:solidFill>
        </p:spPr>
      </p:sp>
      <p:sp>
        <p:nvSpPr>
          <p:cNvPr id="10" name="Shape 7"/>
          <p:cNvSpPr/>
          <p:nvPr/>
        </p:nvSpPr>
        <p:spPr>
          <a:xfrm>
            <a:off x="667825" y="3866059"/>
            <a:ext cx="6284160" cy="25400"/>
          </a:xfrm>
          <a:prstGeom prst="roundRect">
            <a:avLst>
              <a:gd name="adj" fmla="val 312550"/>
            </a:avLst>
          </a:prstGeom>
          <a:solidFill>
            <a:srgbClr val="BDB8DF"/>
          </a:solidFill>
        </p:spPr>
      </p:sp>
      <p:sp>
        <p:nvSpPr>
          <p:cNvPr id="11" name="Text 8"/>
          <p:cNvSpPr/>
          <p:nvPr/>
        </p:nvSpPr>
        <p:spPr>
          <a:xfrm>
            <a:off x="856832" y="4055070"/>
            <a:ext cx="590614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🤝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Indirect Communication</a:t>
            </a:r>
            <a:endParaRPr lang="en-US" sz="1850" dirty="0"/>
          </a:p>
        </p:txBody>
      </p:sp>
      <p:sp>
        <p:nvSpPr>
          <p:cNvPr id="12" name="Text 9"/>
          <p:cNvSpPr/>
          <p:nvPr/>
        </p:nvSpPr>
        <p:spPr>
          <a:xfrm>
            <a:off x="856832" y="4463752"/>
            <a:ext cx="590614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Hints and context matter more — common in East Asian cultures</a:t>
            </a:r>
            <a:endParaRPr lang="en-US" sz="1450" dirty="0"/>
          </a:p>
        </p:txBody>
      </p:sp>
      <p:sp>
        <p:nvSpPr>
          <p:cNvPr id="13" name="Text 10"/>
          <p:cNvSpPr/>
          <p:nvPr/>
        </p:nvSpPr>
        <p:spPr>
          <a:xfrm>
            <a:off x="661475" y="5174159"/>
            <a:ext cx="6296860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Neither style is wrong — but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misreading the style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creates misunderstanding.</a:t>
            </a:r>
            <a:endParaRPr lang="en-US" sz="1450" dirty="0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299865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Organizational Change = Uncertainty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268538"/>
            <a:ext cx="1524756" cy="1524794"/>
          </a:xfrm>
          <a:prstGeom prst="rect">
            <a:avLst/>
          </a:prstGeom>
        </p:spPr>
      </p:pic>
      <p:sp>
        <p:nvSpPr>
          <p:cNvPr id="4" name="Text 1"/>
          <p:cNvSpPr/>
          <p:nvPr/>
        </p:nvSpPr>
        <p:spPr>
          <a:xfrm>
            <a:off x="661475" y="4029571"/>
            <a:ext cx="346542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Policy Changes</a:t>
            </a:r>
            <a:endParaRPr lang="en-US" sz="1850" dirty="0"/>
          </a:p>
        </p:txBody>
      </p:sp>
      <p:sp>
        <p:nvSpPr>
          <p:cNvPr id="5" name="Text 2"/>
          <p:cNvSpPr/>
          <p:nvPr/>
        </p:nvSpPr>
        <p:spPr>
          <a:xfrm>
            <a:off x="661475" y="4438253"/>
            <a:ext cx="346542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New rules employees weren't part of creating</a:t>
            </a:r>
            <a:endParaRPr lang="en-US" sz="1450" dirty="0"/>
          </a:p>
        </p:txBody>
      </p:sp>
      <p:pic>
        <p:nvPicPr>
          <p:cNvPr id="6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3135" y="2268538"/>
            <a:ext cx="1524756" cy="1524794"/>
          </a:xfrm>
          <a:prstGeom prst="rect">
            <a:avLst/>
          </a:prstGeom>
        </p:spPr>
      </p:pic>
      <p:sp>
        <p:nvSpPr>
          <p:cNvPr id="7" name="Text 3"/>
          <p:cNvSpPr/>
          <p:nvPr/>
        </p:nvSpPr>
        <p:spPr>
          <a:xfrm>
            <a:off x="4363135" y="4029571"/>
            <a:ext cx="346542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New Technology</a:t>
            </a:r>
            <a:endParaRPr lang="en-US" sz="1850" dirty="0"/>
          </a:p>
        </p:txBody>
      </p:sp>
      <p:sp>
        <p:nvSpPr>
          <p:cNvPr id="8" name="Text 4"/>
          <p:cNvSpPr/>
          <p:nvPr/>
        </p:nvSpPr>
        <p:spPr>
          <a:xfrm>
            <a:off x="4363135" y="4438253"/>
            <a:ext cx="346542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Unfamiliar systems cause stress and frustration</a:t>
            </a:r>
            <a:endParaRPr lang="en-US" sz="1450" dirty="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794" y="2268538"/>
            <a:ext cx="1524756" cy="152479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8064794" y="4029571"/>
            <a:ext cx="346542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Leadership Shifts</a:t>
            </a:r>
            <a:endParaRPr lang="en-US" sz="1850" dirty="0"/>
          </a:p>
        </p:txBody>
      </p:sp>
      <p:sp>
        <p:nvSpPr>
          <p:cNvPr id="11" name="Text 6"/>
          <p:cNvSpPr/>
          <p:nvPr/>
        </p:nvSpPr>
        <p:spPr>
          <a:xfrm>
            <a:off x="8064794" y="4438253"/>
            <a:ext cx="3465426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New managers bring different expectations</a:t>
            </a:r>
            <a:endParaRPr lang="en-US" sz="1450" dirty="0"/>
          </a:p>
        </p:txBody>
      </p:sp>
      <p:sp>
        <p:nvSpPr>
          <p:cNvPr id="12" name="Text 7"/>
          <p:cNvSpPr/>
          <p:nvPr/>
        </p:nvSpPr>
        <p:spPr>
          <a:xfrm>
            <a:off x="356682" y="5255716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Change is necessary — but without proper communication, it breeds </a:t>
            </a: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resistance and conflict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.</a:t>
            </a:r>
            <a:endParaRPr lang="en-US" sz="1450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902196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What Is a Customer Complaint?</a:t>
            </a:r>
            <a:endParaRPr lang="en-US" sz="3700" dirty="0"/>
          </a:p>
        </p:txBody>
      </p:sp>
      <p:sp>
        <p:nvSpPr>
          <p:cNvPr id="4" name="Text 1"/>
          <p:cNvSpPr/>
          <p:nvPr/>
        </p:nvSpPr>
        <p:spPr>
          <a:xfrm>
            <a:off x="661475" y="2366963"/>
            <a:ext cx="690644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 complaint = a guest saying </a:t>
            </a: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"My expectations were not met."</a:t>
            </a:r>
            <a:endParaRPr lang="en-US" sz="1450" dirty="0"/>
          </a:p>
        </p:txBody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2882007"/>
            <a:ext cx="6296860" cy="1442343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977479" y="3096419"/>
            <a:ext cx="576644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📋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Definition</a:t>
            </a:r>
            <a:endParaRPr lang="en-US" sz="1850" dirty="0"/>
          </a:p>
        </p:txBody>
      </p:sp>
      <p:sp>
        <p:nvSpPr>
          <p:cNvPr id="7" name="Text 3"/>
          <p:cNvSpPr/>
          <p:nvPr/>
        </p:nvSpPr>
        <p:spPr>
          <a:xfrm>
            <a:off x="977479" y="3505101"/>
            <a:ext cx="5766449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Expression of dissatisfaction about a product, service, employee behavior, or process</a:t>
            </a:r>
            <a:endParaRPr lang="en-US" sz="1450" dirty="0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1475" y="4513362"/>
            <a:ext cx="6296860" cy="1442343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977479" y="4727773"/>
            <a:ext cx="5766449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💡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Analogy</a:t>
            </a:r>
            <a:endParaRPr lang="en-US" sz="1850" dirty="0"/>
          </a:p>
        </p:txBody>
      </p:sp>
      <p:sp>
        <p:nvSpPr>
          <p:cNvPr id="10" name="Text 5"/>
          <p:cNvSpPr/>
          <p:nvPr/>
        </p:nvSpPr>
        <p:spPr>
          <a:xfrm>
            <a:off x="977479" y="5136455"/>
            <a:ext cx="5766449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Like ordering a coffee and receiving the wrong drink — you expected one thing and got another</a:t>
            </a:r>
            <a:endParaRPr lang="en-US" sz="145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2075855"/>
            <a:ext cx="6903269" cy="2706291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26784" y="2208577"/>
            <a:ext cx="1263687" cy="40619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2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Guest Complains</a:t>
            </a:r>
            <a:endParaRPr lang="en-US" sz="1250" dirty="0"/>
          </a:p>
        </p:txBody>
      </p:sp>
      <p:sp>
        <p:nvSpPr>
          <p:cNvPr id="4" name="Text 1"/>
          <p:cNvSpPr/>
          <p:nvPr/>
        </p:nvSpPr>
        <p:spPr>
          <a:xfrm>
            <a:off x="6135623" y="2208577"/>
            <a:ext cx="1263687" cy="20309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Staff Listens</a:t>
            </a:r>
            <a:endParaRPr lang="en-US" sz="1250" dirty="0"/>
          </a:p>
        </p:txBody>
      </p:sp>
      <p:sp>
        <p:nvSpPr>
          <p:cNvPr id="5" name="Text 2"/>
          <p:cNvSpPr/>
          <p:nvPr/>
        </p:nvSpPr>
        <p:spPr>
          <a:xfrm>
            <a:off x="6135623" y="4243163"/>
            <a:ext cx="1263687" cy="406195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2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Organization Improves</a:t>
            </a:r>
            <a:endParaRPr lang="en-US" sz="1250" dirty="0"/>
          </a:p>
        </p:txBody>
      </p:sp>
      <p:sp>
        <p:nvSpPr>
          <p:cNvPr id="6" name="Text 3"/>
          <p:cNvSpPr/>
          <p:nvPr/>
        </p:nvSpPr>
        <p:spPr>
          <a:xfrm>
            <a:off x="826784" y="4446261"/>
            <a:ext cx="1263687" cy="20309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r">
              <a:lnSpc>
                <a:spcPct val="104000"/>
              </a:lnSpc>
              <a:buNone/>
            </a:pPr>
            <a:r>
              <a:rPr lang="en-US" sz="12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Guest Satisfied</a:t>
            </a:r>
            <a:endParaRPr lang="en-US" sz="1250" dirty="0"/>
          </a:p>
        </p:txBody>
      </p:sp>
      <p:sp>
        <p:nvSpPr>
          <p:cNvPr id="7" name="Shape 4"/>
          <p:cNvSpPr/>
          <p:nvPr/>
        </p:nvSpPr>
        <p:spPr>
          <a:xfrm>
            <a:off x="8032251" y="1600994"/>
            <a:ext cx="1724180" cy="287139"/>
          </a:xfrm>
          <a:prstGeom prst="roundRect">
            <a:avLst>
              <a:gd name="adj" fmla="val 22118"/>
            </a:avLst>
          </a:prstGeom>
          <a:solidFill>
            <a:srgbClr val="D7D2F9"/>
          </a:solidFill>
        </p:spPr>
      </p:sp>
      <p:sp>
        <p:nvSpPr>
          <p:cNvPr id="8" name="Text 5"/>
          <p:cNvSpPr/>
          <p:nvPr/>
        </p:nvSpPr>
        <p:spPr>
          <a:xfrm>
            <a:off x="8145656" y="1657648"/>
            <a:ext cx="2106957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KEY MINDSET SHIFT</a:t>
            </a:r>
            <a:endParaRPr lang="en-US" sz="1150" dirty="0"/>
          </a:p>
        </p:txBody>
      </p:sp>
      <p:sp>
        <p:nvSpPr>
          <p:cNvPr id="9" name="Text 6"/>
          <p:cNvSpPr/>
          <p:nvPr/>
        </p:nvSpPr>
        <p:spPr>
          <a:xfrm>
            <a:off x="8032251" y="1963738"/>
            <a:ext cx="3504219" cy="94495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Complaints = Opportunities</a:t>
            </a:r>
            <a:endParaRPr lang="en-US" sz="2950" dirty="0"/>
          </a:p>
        </p:txBody>
      </p:sp>
      <p:sp>
        <p:nvSpPr>
          <p:cNvPr id="10" name="Text 7"/>
          <p:cNvSpPr/>
          <p:nvPr/>
        </p:nvSpPr>
        <p:spPr>
          <a:xfrm>
            <a:off x="8032251" y="3097709"/>
            <a:ext cx="3504219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Don't take it personally. A complaint is </a:t>
            </a: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free feedback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that helps you improve.</a:t>
            </a:r>
            <a:endParaRPr lang="en-US" sz="1450" dirty="0"/>
          </a:p>
        </p:txBody>
      </p:sp>
      <p:sp>
        <p:nvSpPr>
          <p:cNvPr id="11" name="Shape 8"/>
          <p:cNvSpPr/>
          <p:nvPr/>
        </p:nvSpPr>
        <p:spPr>
          <a:xfrm>
            <a:off x="8032251" y="3915172"/>
            <a:ext cx="3504219" cy="1341834"/>
          </a:xfrm>
          <a:prstGeom prst="roundRect">
            <a:avLst>
              <a:gd name="adj" fmla="val 5916"/>
            </a:avLst>
          </a:prstGeom>
          <a:solidFill>
            <a:srgbClr val="B6FCB8"/>
          </a:solidFill>
        </p:spPr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21258" y="4201914"/>
            <a:ext cx="236234" cy="189012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8646499" y="4132461"/>
            <a:ext cx="2700964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Organizations that welcome complaints fix problems before they lose customers.</a:t>
            </a:r>
            <a:endParaRPr lang="en-US" sz="1450" dirty="0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1817291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Types of Customer Complaints</a:t>
            </a:r>
            <a:endParaRPr lang="en-US" sz="3700" dirty="0"/>
          </a:p>
        </p:txBody>
      </p:sp>
      <p:sp>
        <p:nvSpPr>
          <p:cNvPr id="3" name="Shape 1"/>
          <p:cNvSpPr/>
          <p:nvPr/>
        </p:nvSpPr>
        <p:spPr>
          <a:xfrm>
            <a:off x="661475" y="2785963"/>
            <a:ext cx="5339820" cy="2254647"/>
          </a:xfrm>
          <a:prstGeom prst="roundRect">
            <a:avLst>
              <a:gd name="adj" fmla="val 3521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56832" y="2981325"/>
            <a:ext cx="4949106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👤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Service Complaints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856832" y="3390007"/>
            <a:ext cx="4949106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About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employee behavior</a:t>
            </a:r>
            <a:endParaRPr lang="en-US" sz="1450" dirty="0"/>
          </a:p>
        </p:txBody>
      </p:sp>
      <p:sp>
        <p:nvSpPr>
          <p:cNvPr id="6" name="Text 4"/>
          <p:cNvSpPr/>
          <p:nvPr/>
        </p:nvSpPr>
        <p:spPr>
          <a:xfrm>
            <a:off x="856832" y="3805833"/>
            <a:ext cx="4949106" cy="103941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Rude staff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Slow service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Unprofessional attitude</a:t>
            </a:r>
            <a:endParaRPr lang="en-US" sz="1450" dirty="0"/>
          </a:p>
        </p:txBody>
      </p:sp>
      <p:sp>
        <p:nvSpPr>
          <p:cNvPr id="7" name="Shape 5"/>
          <p:cNvSpPr/>
          <p:nvPr/>
        </p:nvSpPr>
        <p:spPr>
          <a:xfrm>
            <a:off x="6190301" y="2785963"/>
            <a:ext cx="5339919" cy="2254647"/>
          </a:xfrm>
          <a:prstGeom prst="roundRect">
            <a:avLst>
              <a:gd name="adj" fmla="val 3521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6385658" y="2981325"/>
            <a:ext cx="494920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🍽️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Product Complaints</a:t>
            </a:r>
            <a:endParaRPr lang="en-US" sz="1850" dirty="0"/>
          </a:p>
        </p:txBody>
      </p:sp>
      <p:sp>
        <p:nvSpPr>
          <p:cNvPr id="9" name="Text 7"/>
          <p:cNvSpPr/>
          <p:nvPr/>
        </p:nvSpPr>
        <p:spPr>
          <a:xfrm>
            <a:off x="6385658" y="3390007"/>
            <a:ext cx="494920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About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quality of goods</a:t>
            </a:r>
            <a:endParaRPr lang="en-US" sz="1450" dirty="0"/>
          </a:p>
        </p:txBody>
      </p:sp>
      <p:sp>
        <p:nvSpPr>
          <p:cNvPr id="10" name="Text 8"/>
          <p:cNvSpPr/>
          <p:nvPr/>
        </p:nvSpPr>
        <p:spPr>
          <a:xfrm>
            <a:off x="6385658" y="3805833"/>
            <a:ext cx="4949205" cy="103941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Poor food quality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Defective amenities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Unsatisfactory items</a:t>
            </a:r>
            <a:endParaRPr lang="en-US" sz="1450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661475" y="1892895"/>
            <a:ext cx="3496877" cy="2557066"/>
          </a:xfrm>
          <a:prstGeom prst="roundRect">
            <a:avLst>
              <a:gd name="adj" fmla="val 3105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3" name="Text 1"/>
          <p:cNvSpPr/>
          <p:nvPr/>
        </p:nvSpPr>
        <p:spPr>
          <a:xfrm>
            <a:off x="856832" y="2088257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🏨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Facility Complaints</a:t>
            </a:r>
            <a:endParaRPr lang="en-US" sz="1850" dirty="0"/>
          </a:p>
        </p:txBody>
      </p:sp>
      <p:sp>
        <p:nvSpPr>
          <p:cNvPr id="4" name="Text 2"/>
          <p:cNvSpPr/>
          <p:nvPr/>
        </p:nvSpPr>
        <p:spPr>
          <a:xfrm>
            <a:off x="856832" y="2496939"/>
            <a:ext cx="310616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About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physical conditions</a:t>
            </a:r>
            <a:endParaRPr lang="en-US" sz="1450" dirty="0"/>
          </a:p>
        </p:txBody>
      </p:sp>
      <p:sp>
        <p:nvSpPr>
          <p:cNvPr id="5" name="Text 3"/>
          <p:cNvSpPr/>
          <p:nvPr/>
        </p:nvSpPr>
        <p:spPr>
          <a:xfrm>
            <a:off x="856832" y="2912765"/>
            <a:ext cx="3106164" cy="103941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Dirty rooms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Broken equipment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Poor maintenance</a:t>
            </a:r>
            <a:endParaRPr lang="en-US" sz="1450" dirty="0"/>
          </a:p>
        </p:txBody>
      </p:sp>
      <p:sp>
        <p:nvSpPr>
          <p:cNvPr id="6" name="Shape 4"/>
          <p:cNvSpPr/>
          <p:nvPr/>
        </p:nvSpPr>
        <p:spPr>
          <a:xfrm>
            <a:off x="4347359" y="1892895"/>
            <a:ext cx="3496877" cy="2557066"/>
          </a:xfrm>
          <a:prstGeom prst="roundRect">
            <a:avLst>
              <a:gd name="adj" fmla="val 3105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7" name="Text 5"/>
          <p:cNvSpPr/>
          <p:nvPr/>
        </p:nvSpPr>
        <p:spPr>
          <a:xfrm>
            <a:off x="4542716" y="2088257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💳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Pricing Complaints</a:t>
            </a:r>
            <a:endParaRPr lang="en-US" sz="1850" dirty="0"/>
          </a:p>
        </p:txBody>
      </p:sp>
      <p:sp>
        <p:nvSpPr>
          <p:cNvPr id="8" name="Text 6"/>
          <p:cNvSpPr/>
          <p:nvPr/>
        </p:nvSpPr>
        <p:spPr>
          <a:xfrm>
            <a:off x="4542716" y="2496939"/>
            <a:ext cx="3106164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About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perceived unfair charges</a:t>
            </a:r>
            <a:endParaRPr lang="en-US" sz="1450" dirty="0"/>
          </a:p>
        </p:txBody>
      </p:sp>
      <p:sp>
        <p:nvSpPr>
          <p:cNvPr id="9" name="Text 7"/>
          <p:cNvSpPr/>
          <p:nvPr/>
        </p:nvSpPr>
        <p:spPr>
          <a:xfrm>
            <a:off x="4542716" y="2912765"/>
            <a:ext cx="3106164" cy="103941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Billing errors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Unexpected fees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Overcharges</a:t>
            </a:r>
            <a:endParaRPr lang="en-US" sz="1450" dirty="0"/>
          </a:p>
        </p:txBody>
      </p:sp>
      <p:sp>
        <p:nvSpPr>
          <p:cNvPr id="10" name="Shape 8"/>
          <p:cNvSpPr/>
          <p:nvPr/>
        </p:nvSpPr>
        <p:spPr>
          <a:xfrm>
            <a:off x="8033244" y="1892895"/>
            <a:ext cx="3496877" cy="2557066"/>
          </a:xfrm>
          <a:prstGeom prst="roundRect">
            <a:avLst>
              <a:gd name="adj" fmla="val 3105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1" name="Text 9"/>
          <p:cNvSpPr/>
          <p:nvPr/>
        </p:nvSpPr>
        <p:spPr>
          <a:xfrm>
            <a:off x="8228600" y="2088257"/>
            <a:ext cx="3106164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📱</a:t>
            </a: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Technology Complaints</a:t>
            </a:r>
            <a:endParaRPr lang="en-US" sz="1850" dirty="0"/>
          </a:p>
        </p:txBody>
      </p:sp>
      <p:sp>
        <p:nvSpPr>
          <p:cNvPr id="12" name="Text 10"/>
          <p:cNvSpPr/>
          <p:nvPr/>
        </p:nvSpPr>
        <p:spPr>
          <a:xfrm>
            <a:off x="8228600" y="2496939"/>
            <a:ext cx="3106164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Increasingly common — about </a:t>
            </a:r>
            <a:r>
              <a:rPr lang="en-US" sz="1450" b="1" dirty="0">
                <a:solidFill>
                  <a:srgbClr val="2A2742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digital failures</a:t>
            </a:r>
            <a:endParaRPr lang="en-US" sz="1450" dirty="0"/>
          </a:p>
        </p:txBody>
      </p:sp>
      <p:sp>
        <p:nvSpPr>
          <p:cNvPr id="13" name="Text 11"/>
          <p:cNvSpPr/>
          <p:nvPr/>
        </p:nvSpPr>
        <p:spPr>
          <a:xfrm>
            <a:off x="8228600" y="3215184"/>
            <a:ext cx="3106164" cy="103941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Booking system errors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Website problems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App glitches</a:t>
            </a:r>
            <a:endParaRPr lang="en-US" sz="1450" dirty="0"/>
          </a:p>
        </p:txBody>
      </p:sp>
      <p:sp>
        <p:nvSpPr>
          <p:cNvPr id="14" name="Text 12"/>
          <p:cNvSpPr/>
          <p:nvPr/>
        </p:nvSpPr>
        <p:spPr>
          <a:xfrm>
            <a:off x="356682" y="4662587"/>
            <a:ext cx="11478330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ctr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Every type of complaint is a signal — something in the </a:t>
            </a: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guest experience needs fixing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.</a:t>
            </a:r>
            <a:endParaRPr lang="en-US" sz="1450" dirty="0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19809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61475" y="832545"/>
            <a:ext cx="6296860" cy="118129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Handling Complaints: Steps 1 &amp; 2</a:t>
            </a:r>
            <a:endParaRPr lang="en-US" sz="3700" dirty="0"/>
          </a:p>
        </p:txBody>
      </p:sp>
      <p:sp>
        <p:nvSpPr>
          <p:cNvPr id="4" name="Shape 1"/>
          <p:cNvSpPr/>
          <p:nvPr/>
        </p:nvSpPr>
        <p:spPr>
          <a:xfrm>
            <a:off x="661475" y="2297311"/>
            <a:ext cx="756028" cy="1134070"/>
          </a:xfrm>
          <a:prstGeom prst="roundRect">
            <a:avLst>
              <a:gd name="adj" fmla="val 360022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897709" y="2687141"/>
            <a:ext cx="283461" cy="35440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1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1606510" y="2486323"/>
            <a:ext cx="535182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Receive Professionally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1606510" y="2895005"/>
            <a:ext cx="535182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Stay calm. Don't argue, interrupt, or get defensive.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661475" y="3620393"/>
            <a:ext cx="756028" cy="1134070"/>
          </a:xfrm>
          <a:prstGeom prst="roundRect">
            <a:avLst>
              <a:gd name="adj" fmla="val 360022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897709" y="4010223"/>
            <a:ext cx="283461" cy="354409"/>
          </a:xfrm>
          <a:prstGeom prst="rect">
            <a:avLst/>
          </a:prstGeom>
          <a:noFill/>
        </p:spPr>
        <p:txBody>
          <a:bodyPr wrap="none" lIns="0" tIns="0" rIns="0" bIns="0" rtlCol="0" anchor="ctr"/>
          <a:lstStyle/>
          <a:p>
            <a:pPr marL="0" indent="0" algn="ctr">
              <a:lnSpc>
                <a:spcPct val="100000"/>
              </a:lnSpc>
              <a:buNone/>
            </a:pPr>
            <a:r>
              <a:rPr lang="en-US" sz="220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2</a:t>
            </a:r>
            <a:endParaRPr lang="en-US" sz="2200" dirty="0"/>
          </a:p>
        </p:txBody>
      </p:sp>
      <p:sp>
        <p:nvSpPr>
          <p:cNvPr id="10" name="Text 7"/>
          <p:cNvSpPr/>
          <p:nvPr/>
        </p:nvSpPr>
        <p:spPr>
          <a:xfrm>
            <a:off x="1606510" y="3809405"/>
            <a:ext cx="5351825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Listen Actively</a:t>
            </a:r>
            <a:endParaRPr lang="en-US" sz="1850" dirty="0"/>
          </a:p>
        </p:txBody>
      </p:sp>
      <p:sp>
        <p:nvSpPr>
          <p:cNvPr id="11" name="Text 8"/>
          <p:cNvSpPr/>
          <p:nvPr/>
        </p:nvSpPr>
        <p:spPr>
          <a:xfrm>
            <a:off x="1606510" y="4218087"/>
            <a:ext cx="5351825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Let the guest finish. Full attention = respect.</a:t>
            </a:r>
            <a:endParaRPr lang="en-US" sz="1450" dirty="0"/>
          </a:p>
        </p:txBody>
      </p:sp>
      <p:sp>
        <p:nvSpPr>
          <p:cNvPr id="12" name="Shape 9"/>
          <p:cNvSpPr/>
          <p:nvPr/>
        </p:nvSpPr>
        <p:spPr>
          <a:xfrm>
            <a:off x="661475" y="4967089"/>
            <a:ext cx="6296860" cy="1058366"/>
          </a:xfrm>
          <a:prstGeom prst="roundRect">
            <a:avLst>
              <a:gd name="adj" fmla="val 7501"/>
            </a:avLst>
          </a:prstGeom>
          <a:solidFill>
            <a:srgbClr val="B6D6FC"/>
          </a:solidFill>
        </p:spPr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0482" y="5234781"/>
            <a:ext cx="236234" cy="189012"/>
          </a:xfrm>
          <a:prstGeom prst="rect">
            <a:avLst/>
          </a:prstGeom>
        </p:spPr>
      </p:pic>
      <p:sp>
        <p:nvSpPr>
          <p:cNvPr id="14" name="Text 10"/>
          <p:cNvSpPr/>
          <p:nvPr/>
        </p:nvSpPr>
        <p:spPr>
          <a:xfrm>
            <a:off x="1275723" y="5203329"/>
            <a:ext cx="5493605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Analogy: Like a doctor who listens to all your symptoms before giving a diagnosis — don't jump to conclusions.</a:t>
            </a:r>
            <a:endParaRPr lang="en-US" sz="1450" dirty="0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661475" y="2146498"/>
            <a:ext cx="10868745" cy="59064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70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Handling Complaints: Steps 3, 4 &amp; 5</a:t>
            </a:r>
            <a:endParaRPr lang="en-US" sz="3700" dirty="0"/>
          </a:p>
        </p:txBody>
      </p:sp>
      <p:pic>
        <p:nvPicPr>
          <p:cNvPr id="3" name="Image 0" descr="preencoded.png"/>
          <p:cNvPicPr>
            <a:picLocks noChangeAspect="1"/>
          </p:cNvPicPr>
          <p:nvPr/>
        </p:nvPicPr>
        <p:blipFill>
          <a:blip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661475" y="3138785"/>
            <a:ext cx="189007" cy="189012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661475" y="3411041"/>
            <a:ext cx="3496877" cy="25400"/>
          </a:xfrm>
          <a:prstGeom prst="rect">
            <a:avLst/>
          </a:prstGeom>
          <a:solidFill>
            <a:srgbClr val="5E4CE6"/>
          </a:solidFill>
        </p:spPr>
      </p:sp>
      <p:sp>
        <p:nvSpPr>
          <p:cNvPr id="5" name="Text 2"/>
          <p:cNvSpPr/>
          <p:nvPr/>
        </p:nvSpPr>
        <p:spPr>
          <a:xfrm>
            <a:off x="661475" y="3556298"/>
            <a:ext cx="349687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Show Empathy</a:t>
            </a:r>
            <a:endParaRPr lang="en-US" sz="1850" dirty="0"/>
          </a:p>
        </p:txBody>
      </p:sp>
      <p:sp>
        <p:nvSpPr>
          <p:cNvPr id="6" name="Text 3"/>
          <p:cNvSpPr/>
          <p:nvPr/>
        </p:nvSpPr>
        <p:spPr>
          <a:xfrm>
            <a:off x="661475" y="3964980"/>
            <a:ext cx="349687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"I understand your concern." — reduces guest frustration immediately</a:t>
            </a:r>
            <a:endParaRPr lang="en-US" sz="1450" dirty="0"/>
          </a:p>
        </p:txBody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4347359" y="3138785"/>
            <a:ext cx="189007" cy="189012"/>
          </a:xfrm>
          <a:prstGeom prst="rect">
            <a:avLst/>
          </a:prstGeom>
        </p:spPr>
      </p:pic>
      <p:sp>
        <p:nvSpPr>
          <p:cNvPr id="8" name="Shape 4"/>
          <p:cNvSpPr/>
          <p:nvPr/>
        </p:nvSpPr>
        <p:spPr>
          <a:xfrm>
            <a:off x="4347359" y="3411041"/>
            <a:ext cx="3496877" cy="25400"/>
          </a:xfrm>
          <a:prstGeom prst="rect">
            <a:avLst/>
          </a:prstGeom>
          <a:solidFill>
            <a:srgbClr val="5E4CE6"/>
          </a:solidFill>
        </p:spPr>
      </p:sp>
      <p:sp>
        <p:nvSpPr>
          <p:cNvPr id="9" name="Text 5"/>
          <p:cNvSpPr/>
          <p:nvPr/>
        </p:nvSpPr>
        <p:spPr>
          <a:xfrm>
            <a:off x="4347359" y="3556298"/>
            <a:ext cx="349687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Investigate</a:t>
            </a:r>
            <a:endParaRPr lang="en-US" sz="1850" dirty="0"/>
          </a:p>
        </p:txBody>
      </p:sp>
      <p:sp>
        <p:nvSpPr>
          <p:cNvPr id="10" name="Text 6"/>
          <p:cNvSpPr/>
          <p:nvPr/>
        </p:nvSpPr>
        <p:spPr>
          <a:xfrm>
            <a:off x="4347359" y="3964980"/>
            <a:ext cx="349687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Ask: What happened? When? Who was involved? Gather facts first.</a:t>
            </a:r>
            <a:endParaRPr lang="en-US" sz="1450" dirty="0"/>
          </a:p>
        </p:txBody>
      </p:sp>
      <p:pic>
        <p:nvPicPr>
          <p:cNvPr id="11" name="Image 2" descr="preencoded.png"/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033244" y="3138785"/>
            <a:ext cx="189007" cy="189012"/>
          </a:xfrm>
          <a:prstGeom prst="rect">
            <a:avLst/>
          </a:prstGeom>
        </p:spPr>
      </p:pic>
      <p:sp>
        <p:nvSpPr>
          <p:cNvPr id="12" name="Shape 7"/>
          <p:cNvSpPr/>
          <p:nvPr/>
        </p:nvSpPr>
        <p:spPr>
          <a:xfrm>
            <a:off x="8033244" y="3411041"/>
            <a:ext cx="3496877" cy="25400"/>
          </a:xfrm>
          <a:prstGeom prst="rect">
            <a:avLst/>
          </a:prstGeom>
          <a:solidFill>
            <a:srgbClr val="5E4CE6"/>
          </a:solidFill>
        </p:spPr>
      </p:sp>
      <p:sp>
        <p:nvSpPr>
          <p:cNvPr id="13" name="Text 8"/>
          <p:cNvSpPr/>
          <p:nvPr/>
        </p:nvSpPr>
        <p:spPr>
          <a:xfrm>
            <a:off x="8033244" y="3556298"/>
            <a:ext cx="3496877" cy="295275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8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Offer a Solution</a:t>
            </a:r>
            <a:endParaRPr lang="en-US" sz="1850" dirty="0"/>
          </a:p>
        </p:txBody>
      </p:sp>
      <p:sp>
        <p:nvSpPr>
          <p:cNvPr id="14" name="Text 9"/>
          <p:cNvSpPr/>
          <p:nvPr/>
        </p:nvSpPr>
        <p:spPr>
          <a:xfrm>
            <a:off x="8033244" y="3964980"/>
            <a:ext cx="3496877" cy="604838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Must be fair, timely, practical, and guest-focused</a:t>
            </a:r>
            <a:endParaRPr lang="en-US" sz="1450" dirty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61475" y="826988"/>
            <a:ext cx="5203794" cy="5203924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6332776" y="963116"/>
            <a:ext cx="744817" cy="287139"/>
          </a:xfrm>
          <a:prstGeom prst="roundRect">
            <a:avLst>
              <a:gd name="adj" fmla="val 22118"/>
            </a:avLst>
          </a:prstGeom>
          <a:solidFill>
            <a:srgbClr val="D7D2F9"/>
          </a:solidFill>
        </p:spPr>
      </p:sp>
      <p:sp>
        <p:nvSpPr>
          <p:cNvPr id="4" name="Text 1"/>
          <p:cNvSpPr/>
          <p:nvPr/>
        </p:nvSpPr>
        <p:spPr>
          <a:xfrm>
            <a:off x="6446180" y="1019770"/>
            <a:ext cx="1127593" cy="173831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96000"/>
              </a:lnSpc>
              <a:buNone/>
            </a:pPr>
            <a:r>
              <a:rPr lang="en-US" sz="11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STEP 6</a:t>
            </a:r>
            <a:endParaRPr lang="en-US" sz="1150" dirty="0"/>
          </a:p>
        </p:txBody>
      </p:sp>
      <p:sp>
        <p:nvSpPr>
          <p:cNvPr id="5" name="Text 2"/>
          <p:cNvSpPr/>
          <p:nvPr/>
        </p:nvSpPr>
        <p:spPr>
          <a:xfrm>
            <a:off x="6332776" y="1325860"/>
            <a:ext cx="5203794" cy="944959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29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Follow-Up &amp; Service Recovery</a:t>
            </a:r>
            <a:endParaRPr lang="en-US" sz="2950" dirty="0"/>
          </a:p>
        </p:txBody>
      </p:sp>
      <p:sp>
        <p:nvSpPr>
          <p:cNvPr id="6" name="Text 3"/>
          <p:cNvSpPr/>
          <p:nvPr/>
        </p:nvSpPr>
        <p:spPr>
          <a:xfrm>
            <a:off x="6332776" y="2459831"/>
            <a:ext cx="5813379" cy="302419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Following up shows </a:t>
            </a:r>
            <a:r>
              <a:rPr lang="en-US" sz="14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genuine care</a:t>
            </a: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. Recovery actions include:</a:t>
            </a:r>
            <a:endParaRPr lang="en-US" sz="1450" dirty="0"/>
          </a:p>
        </p:txBody>
      </p:sp>
      <p:sp>
        <p:nvSpPr>
          <p:cNvPr id="7" name="Text 4"/>
          <p:cNvSpPr/>
          <p:nvPr/>
        </p:nvSpPr>
        <p:spPr>
          <a:xfrm>
            <a:off x="6332776" y="2932311"/>
            <a:ext cx="5203794" cy="1407914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Apologies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Refunds or discounts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Room upgrades</a:t>
            </a:r>
            <a:endParaRPr lang="en-US" sz="1450" dirty="0"/>
          </a:p>
          <a:p>
            <a:pPr marL="294640" indent="-294640" algn="l">
              <a:lnSpc>
                <a:spcPct val="133000"/>
              </a:lnSpc>
              <a:buSzPct val="100000"/>
              <a:buChar char="•"/>
            </a:pPr>
            <a:r>
              <a:rPr lang="en-US" sz="14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Complimentary services</a:t>
            </a:r>
            <a:endParaRPr lang="en-US" sz="1450" dirty="0"/>
          </a:p>
        </p:txBody>
      </p:sp>
      <p:sp>
        <p:nvSpPr>
          <p:cNvPr id="8" name="Shape 5"/>
          <p:cNvSpPr/>
          <p:nvPr/>
        </p:nvSpPr>
        <p:spPr>
          <a:xfrm>
            <a:off x="6332776" y="4552851"/>
            <a:ext cx="5203794" cy="1341834"/>
          </a:xfrm>
          <a:prstGeom prst="roundRect">
            <a:avLst>
              <a:gd name="adj" fmla="val 5916"/>
            </a:avLst>
          </a:prstGeom>
          <a:solidFill>
            <a:srgbClr val="B6FCB8"/>
          </a:solidFill>
        </p:spPr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21783" y="4839593"/>
            <a:ext cx="236234" cy="189012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6947024" y="4770140"/>
            <a:ext cx="4400539" cy="907256"/>
          </a:xfrm>
          <a:prstGeom prst="rect">
            <a:avLst/>
          </a:prstGeom>
          <a:noFill/>
        </p:spPr>
        <p:txBody>
          <a:bodyPr wrap="square" lIns="0" tIns="0" rIns="0" bIns="0" rtlCol="0" anchor="t">
            <a:normAutofit/>
          </a:bodyPr>
          <a:lstStyle/>
          <a:p>
            <a:pPr marL="0" indent="0" algn="l">
              <a:lnSpc>
                <a:spcPct val="133000"/>
              </a:lnSpc>
              <a:buNone/>
            </a:pPr>
            <a:r>
              <a:rPr lang="en-US" sz="1450" dirty="0">
                <a:solidFill>
                  <a:srgbClr val="000000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The Service Recovery Paradox: A well-resolved complaint can create a MORE loyal customer than one who never complained!</a:t>
            </a:r>
            <a:endParaRPr lang="en-US" sz="1450" dirty="0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4571886" cy="68580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5233360" y="853281"/>
            <a:ext cx="6296860" cy="502047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3150" dirty="0">
                <a:solidFill>
                  <a:srgbClr val="231971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Summary: Conflict &amp; Complaints</a:t>
            </a:r>
            <a:endParaRPr lang="en-US" sz="3150" dirty="0"/>
          </a:p>
        </p:txBody>
      </p:sp>
      <p:sp>
        <p:nvSpPr>
          <p:cNvPr id="4" name="Text 1"/>
          <p:cNvSpPr/>
          <p:nvPr/>
        </p:nvSpPr>
        <p:spPr>
          <a:xfrm>
            <a:off x="5233360" y="1560116"/>
            <a:ext cx="6906444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Both are </a:t>
            </a:r>
            <a:r>
              <a:rPr lang="en-US" sz="1250" b="1" dirty="0">
                <a:solidFill>
                  <a:srgbClr val="5E4CE6"/>
                </a:solidFill>
                <a:latin typeface="Arimo Bold" panose="020B0604020202020204" pitchFamily="34" charset="0"/>
                <a:ea typeface="Arimo Bold" panose="020B0604020202020204" pitchFamily="34" charset="-122"/>
                <a:cs typeface="Arimo Bold" panose="020B0604020202020204" pitchFamily="34" charset="-120"/>
              </a:rPr>
              <a:t>inevitable</a:t>
            </a:r>
            <a:r>
              <a:rPr lang="en-US" sz="12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 in hospitality — but manageable with the right skills</a:t>
            </a:r>
            <a:endParaRPr lang="en-US" sz="1250" dirty="0"/>
          </a:p>
        </p:txBody>
      </p:sp>
      <p:sp>
        <p:nvSpPr>
          <p:cNvPr id="5" name="Shape 2"/>
          <p:cNvSpPr/>
          <p:nvPr/>
        </p:nvSpPr>
        <p:spPr>
          <a:xfrm>
            <a:off x="5233360" y="1951434"/>
            <a:ext cx="6296860" cy="910927"/>
          </a:xfrm>
          <a:prstGeom prst="roundRect">
            <a:avLst>
              <a:gd name="adj" fmla="val 7408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6" name="Text 3"/>
          <p:cNvSpPr/>
          <p:nvPr/>
        </p:nvSpPr>
        <p:spPr>
          <a:xfrm>
            <a:off x="5400341" y="2118420"/>
            <a:ext cx="5962898" cy="2573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🗣️</a:t>
            </a: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Communicate</a:t>
            </a:r>
            <a:endParaRPr lang="en-US" sz="1550" dirty="0"/>
          </a:p>
        </p:txBody>
      </p:sp>
      <p:sp>
        <p:nvSpPr>
          <p:cNvPr id="7" name="Text 4"/>
          <p:cNvSpPr/>
          <p:nvPr/>
        </p:nvSpPr>
        <p:spPr>
          <a:xfrm>
            <a:off x="5400341" y="2457648"/>
            <a:ext cx="5962898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Clearly, professionally, and with empathy</a:t>
            </a:r>
            <a:endParaRPr lang="en-US" sz="1250" dirty="0"/>
          </a:p>
        </p:txBody>
      </p:sp>
      <p:sp>
        <p:nvSpPr>
          <p:cNvPr id="8" name="Shape 5"/>
          <p:cNvSpPr/>
          <p:nvPr/>
        </p:nvSpPr>
        <p:spPr>
          <a:xfrm>
            <a:off x="5233360" y="2998887"/>
            <a:ext cx="6296860" cy="910927"/>
          </a:xfrm>
          <a:prstGeom prst="roundRect">
            <a:avLst>
              <a:gd name="adj" fmla="val 7408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9" name="Text 6"/>
          <p:cNvSpPr/>
          <p:nvPr/>
        </p:nvSpPr>
        <p:spPr>
          <a:xfrm>
            <a:off x="5400341" y="3165872"/>
            <a:ext cx="5962898" cy="2573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❤️</a:t>
            </a: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Show Empathy</a:t>
            </a:r>
            <a:endParaRPr lang="en-US" sz="1550" dirty="0"/>
          </a:p>
        </p:txBody>
      </p:sp>
      <p:sp>
        <p:nvSpPr>
          <p:cNvPr id="10" name="Text 7"/>
          <p:cNvSpPr/>
          <p:nvPr/>
        </p:nvSpPr>
        <p:spPr>
          <a:xfrm>
            <a:off x="5400341" y="3505101"/>
            <a:ext cx="5962898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Acknowledge feelings before offering solutions</a:t>
            </a:r>
            <a:endParaRPr lang="en-US" sz="1250" dirty="0"/>
          </a:p>
        </p:txBody>
      </p:sp>
      <p:sp>
        <p:nvSpPr>
          <p:cNvPr id="11" name="Shape 8"/>
          <p:cNvSpPr/>
          <p:nvPr/>
        </p:nvSpPr>
        <p:spPr>
          <a:xfrm>
            <a:off x="5233360" y="4046339"/>
            <a:ext cx="6296860" cy="910927"/>
          </a:xfrm>
          <a:prstGeom prst="roundRect">
            <a:avLst>
              <a:gd name="adj" fmla="val 7408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5400341" y="4213324"/>
            <a:ext cx="5962898" cy="2573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🔍</a:t>
            </a: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Problem-Solve</a:t>
            </a:r>
            <a:endParaRPr lang="en-US" sz="1550" dirty="0"/>
          </a:p>
        </p:txBody>
      </p:sp>
      <p:sp>
        <p:nvSpPr>
          <p:cNvPr id="13" name="Text 10"/>
          <p:cNvSpPr/>
          <p:nvPr/>
        </p:nvSpPr>
        <p:spPr>
          <a:xfrm>
            <a:off x="5400341" y="4552553"/>
            <a:ext cx="5962898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Investigate, offer fair solutions, follow up</a:t>
            </a:r>
            <a:endParaRPr lang="en-US" sz="1250" dirty="0"/>
          </a:p>
        </p:txBody>
      </p:sp>
      <p:sp>
        <p:nvSpPr>
          <p:cNvPr id="14" name="Shape 11"/>
          <p:cNvSpPr/>
          <p:nvPr/>
        </p:nvSpPr>
        <p:spPr>
          <a:xfrm>
            <a:off x="5233360" y="5093791"/>
            <a:ext cx="6296860" cy="910927"/>
          </a:xfrm>
          <a:prstGeom prst="roundRect">
            <a:avLst>
              <a:gd name="adj" fmla="val 7408"/>
            </a:avLst>
          </a:prstGeom>
          <a:solidFill>
            <a:srgbClr val="E9E6FA"/>
          </a:solidFill>
          <a:ln w="6350">
            <a:solidFill>
              <a:srgbClr val="BDB8DF"/>
            </a:solidFill>
            <a:prstDash val="solid"/>
          </a:ln>
        </p:spPr>
      </p:sp>
      <p:sp>
        <p:nvSpPr>
          <p:cNvPr id="15" name="Text 12"/>
          <p:cNvSpPr/>
          <p:nvPr/>
        </p:nvSpPr>
        <p:spPr>
          <a:xfrm>
            <a:off x="5400341" y="5260777"/>
            <a:ext cx="5962898" cy="257373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04000"/>
              </a:lnSpc>
              <a:buNone/>
            </a:pPr>
            <a:r>
              <a:rPr lang="en-US" sz="1550" dirty="0">
                <a:solidFill>
                  <a:srgbClr val="000000"/>
                </a:solidFill>
                <a:latin typeface="Twemoji Mozilla" pitchFamily="34" charset="0"/>
                <a:ea typeface="Twemoji Mozilla" pitchFamily="34" charset="-122"/>
                <a:cs typeface="Twemoji Mozilla" pitchFamily="34" charset="-120"/>
              </a:rPr>
              <a:t>⭐</a:t>
            </a:r>
            <a:r>
              <a:rPr lang="en-US" sz="1550" dirty="0">
                <a:solidFill>
                  <a:srgbClr val="2A2742"/>
                </a:solidFill>
                <a:latin typeface="Outfit ExtraBold" pitchFamily="34" charset="0"/>
                <a:ea typeface="Outfit ExtraBold" pitchFamily="34" charset="-122"/>
                <a:cs typeface="Outfit ExtraBold" pitchFamily="34" charset="-120"/>
              </a:rPr>
              <a:t> Build Trust</a:t>
            </a:r>
            <a:endParaRPr lang="en-US" sz="1550" dirty="0"/>
          </a:p>
        </p:txBody>
      </p:sp>
      <p:sp>
        <p:nvSpPr>
          <p:cNvPr id="16" name="Text 13"/>
          <p:cNvSpPr/>
          <p:nvPr/>
        </p:nvSpPr>
        <p:spPr>
          <a:xfrm>
            <a:off x="5400341" y="5600005"/>
            <a:ext cx="5962898" cy="237728"/>
          </a:xfrm>
          <a:prstGeom prst="rect">
            <a:avLst/>
          </a:prstGeom>
          <a:noFill/>
        </p:spPr>
        <p:txBody>
          <a:bodyPr wrap="none" lIns="0" tIns="0" rIns="0" bIns="0" rtlCol="0" anchor="t"/>
          <a:lstStyle/>
          <a:p>
            <a:pPr marL="0" indent="0" algn="l">
              <a:lnSpc>
                <a:spcPct val="123000"/>
              </a:lnSpc>
              <a:buNone/>
            </a:pPr>
            <a:r>
              <a:rPr lang="en-US" sz="1250" dirty="0">
                <a:solidFill>
                  <a:srgbClr val="2A2742"/>
                </a:solidFill>
                <a:latin typeface="Arimo" panose="020B0604020202020204" pitchFamily="34" charset="0"/>
                <a:ea typeface="Arimo" panose="020B0604020202020204" pitchFamily="34" charset="-122"/>
                <a:cs typeface="Arimo" panose="020B0604020202020204" pitchFamily="34" charset="-120"/>
              </a:rPr>
              <a:t>Resolved complaints strengthen long-term loyalty</a:t>
            </a:r>
            <a:endParaRPr lang="en-US" sz="12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12435</Words>
  <Application>WPS Presentation</Application>
  <PresentationFormat>On-screen Show (16:9)</PresentationFormat>
  <Paragraphs>575</Paragraphs>
  <Slides>40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20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40</vt:i4>
      </vt:variant>
    </vt:vector>
  </HeadingPairs>
  <TitlesOfParts>
    <vt:vector size="61" baseType="lpstr">
      <vt:lpstr>Arial</vt:lpstr>
      <vt:lpstr>SimSun</vt:lpstr>
      <vt:lpstr>Wingdings</vt:lpstr>
      <vt:lpstr>Arimo</vt:lpstr>
      <vt:lpstr>Arimo</vt:lpstr>
      <vt:lpstr>Arimo</vt:lpstr>
      <vt:lpstr>Outfit ExtraBold</vt:lpstr>
      <vt:lpstr>Outfit ExtraBold</vt:lpstr>
      <vt:lpstr>Outfit ExtraBold</vt:lpstr>
      <vt:lpstr>Arimo Bold</vt:lpstr>
      <vt:lpstr>Arimo Bold</vt:lpstr>
      <vt:lpstr>Arimo Bold</vt:lpstr>
      <vt:lpstr>Twemoji Mozilla</vt:lpstr>
      <vt:lpstr>Segoe Print</vt:lpstr>
      <vt:lpstr>Twemoji Mozilla</vt:lpstr>
      <vt:lpstr>Twemoji Mozilla</vt:lpstr>
      <vt:lpstr>Calibri</vt:lpstr>
      <vt:lpstr>Microsoft YaHei</vt:lpstr>
      <vt:lpstr>Arial Unicode MS</vt:lpstr>
      <vt:lpstr>MingLiU-ExtB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WPS_1778581953</cp:lastModifiedBy>
  <cp:revision>2</cp:revision>
  <dcterms:created xsi:type="dcterms:W3CDTF">2026-07-09T13:44:00Z</dcterms:created>
  <dcterms:modified xsi:type="dcterms:W3CDTF">2026-07-09T13:46:50Z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32B881C47F59457C96DB08CDB17F98C2_13</vt:lpwstr>
  </property>
  <property fmtid="{D5CDD505-2E9C-101B-9397-08002B2CF9AE}" pid="3" name="KSOProductBuildVer">
    <vt:lpwstr>1033-12.1.0.26880</vt:lpwstr>
  </property>
</Properties>
</file>