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1.svg" ContentType="image/svg+xml"/>
  <Override PartName="/ppt/media/image14.svg" ContentType="image/svg+xml"/>
  <Override PartName="/ppt/media/image5.svg" ContentType="image/svg+xml"/>
  <Override PartName="/ppt/media/image7.svg" ContentType="image/svg+xml"/>
  <Override PartName="/ppt/media/image9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1365" cy="6858000"/>
  <p:notesSz cx="6858000" cy="12191365"/>
  <p:embeddedFontLst>
    <p:embeddedFont>
      <p:font typeface="Roboto" panose="02000000000000000000" pitchFamily="34" charset="0"/>
      <p:regular r:id="rId17"/>
    </p:embeddedFont>
    <p:embeddedFont>
      <p:font typeface="Roboto" panose="02000000000000000000" pitchFamily="34" charset="-122"/>
      <p:regular r:id="rId18"/>
    </p:embeddedFont>
    <p:embeddedFont>
      <p:font typeface="Roboto" panose="02000000000000000000" pitchFamily="34" charset="-120"/>
      <p:regular r:id="rId19"/>
    </p:embeddedFont>
    <p:embeddedFont>
      <p:font typeface="Host Grotesk Medium" panose="020B0504030402000203" pitchFamily="34" charset="0"/>
      <p:regular r:id="rId20"/>
    </p:embeddedFont>
    <p:embeddedFont>
      <p:font typeface="Host Grotesk Medium" panose="020B0504030402000203" pitchFamily="34" charset="-122"/>
      <p:regular r:id="rId21"/>
    </p:embeddedFont>
    <p:embeddedFont>
      <p:font typeface="Host Grotesk Medium" panose="020B0504030402000203" pitchFamily="34" charset="-120"/>
      <p:regular r:id="rId22"/>
    </p:embeddedFont>
    <p:embeddedFont>
      <p:font typeface="Roboto Bold" panose="02000000000000000000" pitchFamily="34" charset="0"/>
      <p:bold r:id="rId23"/>
    </p:embeddedFont>
    <p:embeddedFont>
      <p:font typeface="Roboto Bold" panose="02000000000000000000" pitchFamily="34" charset="-122"/>
      <p:bold r:id="rId24"/>
    </p:embeddedFont>
    <p:embeddedFont>
      <p:font typeface="Roboto Bold" panose="02000000000000000000" pitchFamily="34" charset="-120"/>
      <p:bold r:id="rId25"/>
    </p:embeddedFont>
    <p:embeddedFont>
      <p:font typeface="Host Grotesk Light" panose="020B0504030402000203" pitchFamily="34" charset="0"/>
      <p:regular r:id="rId26"/>
    </p:embeddedFont>
    <p:embeddedFont>
      <p:font typeface="Host Grotesk Light" panose="020B0504030402000203" pitchFamily="34" charset="-122"/>
      <p:regular r:id="rId27"/>
    </p:embeddedFont>
    <p:embeddedFont>
      <p:font typeface="Host Grotesk Light" panose="020B0504030402000203" pitchFamily="34" charset="-120"/>
      <p:regular r:id="rId28"/>
    </p:embeddedFont>
    <p:embeddedFont>
      <p:font typeface="Calibri" panose="020F0502020204030204" charset="0"/>
      <p:regular r:id="rId29"/>
      <p:bold r:id="rId30"/>
      <p:italic r:id="rId31"/>
      <p:boldItalic r:id="rId32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font" Target="fonts/font16.fntdata"/><Relationship Id="rId31" Type="http://schemas.openxmlformats.org/officeDocument/2006/relationships/font" Target="fonts/font15.fntdata"/><Relationship Id="rId30" Type="http://schemas.openxmlformats.org/officeDocument/2006/relationships/font" Target="fonts/font14.fntdata"/><Relationship Id="rId3" Type="http://schemas.openxmlformats.org/officeDocument/2006/relationships/slide" Target="slides/slide1.xml"/><Relationship Id="rId29" Type="http://schemas.openxmlformats.org/officeDocument/2006/relationships/font" Target="fonts/font13.fntdata"/><Relationship Id="rId28" Type="http://schemas.openxmlformats.org/officeDocument/2006/relationships/font" Target="fonts/font12.fntdata"/><Relationship Id="rId27" Type="http://schemas.openxmlformats.org/officeDocument/2006/relationships/font" Target="fonts/font11.fntdata"/><Relationship Id="rId26" Type="http://schemas.openxmlformats.org/officeDocument/2006/relationships/font" Target="fonts/font10.fntdata"/><Relationship Id="rId25" Type="http://schemas.openxmlformats.org/officeDocument/2006/relationships/font" Target="fonts/font9.fntdata"/><Relationship Id="rId24" Type="http://schemas.openxmlformats.org/officeDocument/2006/relationships/font" Target="fonts/font8.fntdata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AF9F5"/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1.svg"/><Relationship Id="rId7" Type="http://schemas.openxmlformats.org/officeDocument/2006/relationships/image" Target="../media/image10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0" Type="http://schemas.openxmlformats.org/officeDocument/2006/relationships/notesSlide" Target="../notesSlides/notesSlide4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svg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jpeg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551781"/>
            <a:ext cx="6906444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Module 9: Introduction</a:t>
            </a:r>
            <a:endParaRPr lang="en-US" sz="1450" dirty="0"/>
          </a:p>
        </p:txBody>
      </p:sp>
      <p:sp>
        <p:nvSpPr>
          <p:cNvPr id="4" name="Text 1"/>
          <p:cNvSpPr/>
          <p:nvPr/>
        </p:nvSpPr>
        <p:spPr>
          <a:xfrm>
            <a:off x="5233360" y="2024261"/>
            <a:ext cx="6296860" cy="24455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Communication as the Foundation of Hotel Operations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5233360" y="4753273"/>
            <a:ext cx="6906444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Course: Hospitality and Tourism Business Communication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4623776" y="5249366"/>
            <a:ext cx="6906444" cy="22681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25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Prof. Alia Amor D. Uy, MBA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8163"/>
            <a:ext cx="10868745" cy="58142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Communication Throughout the Guest Journey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61475" y="1485900"/>
            <a:ext cx="11478330" cy="2768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Communication happens at every stage — from booking to checkout — to ensure smooth, satisfying experiences.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69830" y="1968698"/>
            <a:ext cx="8452035" cy="386834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341606" y="4918430"/>
            <a:ext cx="1586817" cy="3056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Departure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6341783" y="4918430"/>
            <a:ext cx="1586817" cy="3056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Stay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4352827" y="4918430"/>
            <a:ext cx="1586817" cy="3056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Arrival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2320397" y="4918430"/>
            <a:ext cx="1586817" cy="3056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Reservation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661475" y="6043017"/>
            <a:ext cx="11478330" cy="2768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Effective communication ensures guest needs are understood and services are delivered accurately at every touchpoint.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86284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How Communication Flows in Hotels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240062"/>
            <a:ext cx="2917851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4 Channels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661475" y="2747962"/>
            <a:ext cx="2917851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6832" y="2943324"/>
            <a:ext cx="252713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Verbal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661475" y="3622973"/>
            <a:ext cx="2917851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56832" y="3818334"/>
            <a:ext cx="252713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Nonverbal</a:t>
            </a:r>
            <a:endParaRPr lang="en-US" sz="1850" dirty="0"/>
          </a:p>
        </p:txBody>
      </p:sp>
      <p:sp>
        <p:nvSpPr>
          <p:cNvPr id="9" name="Shape 6"/>
          <p:cNvSpPr/>
          <p:nvPr/>
        </p:nvSpPr>
        <p:spPr>
          <a:xfrm>
            <a:off x="661475" y="4497983"/>
            <a:ext cx="2917851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56832" y="4693345"/>
            <a:ext cx="252713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Written</a:t>
            </a:r>
            <a:endParaRPr lang="en-US" sz="1850" dirty="0"/>
          </a:p>
        </p:txBody>
      </p:sp>
      <p:sp>
        <p:nvSpPr>
          <p:cNvPr id="11" name="Shape 8"/>
          <p:cNvSpPr/>
          <p:nvPr/>
        </p:nvSpPr>
        <p:spPr>
          <a:xfrm>
            <a:off x="661475" y="5372993"/>
            <a:ext cx="2917851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56832" y="5568355"/>
            <a:ext cx="252713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Digital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4046833" y="2240062"/>
            <a:ext cx="2917851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Who Communicates?</a:t>
            </a:r>
            <a:endParaRPr lang="en-US" sz="1850" dirty="0"/>
          </a:p>
        </p:txBody>
      </p:sp>
      <p:sp>
        <p:nvSpPr>
          <p:cNvPr id="14" name="Text 11"/>
          <p:cNvSpPr/>
          <p:nvPr/>
        </p:nvSpPr>
        <p:spPr>
          <a:xfrm>
            <a:off x="4046833" y="2724348"/>
            <a:ext cx="2917851" cy="133211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Guests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Supervisors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Coworkers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Suppliers &amp; stakeholders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65002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Why Communication Matters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933674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Good communication directly shapes service quality, guest satisfaction, and the hotel's reputation.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429768"/>
            <a:ext cx="472468" cy="4724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3138488"/>
            <a:ext cx="53162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Service Quality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3547170"/>
            <a:ext cx="5316206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Accurate, timely information leads to consistent service delivery.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915" y="2429768"/>
            <a:ext cx="472468" cy="47248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213915" y="3138488"/>
            <a:ext cx="531630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Guest Satisfaction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6213915" y="3547170"/>
            <a:ext cx="5316305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Guests feel valued when their needs are heard and met.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4492129"/>
            <a:ext cx="472468" cy="47248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61475" y="5200848"/>
            <a:ext cx="53162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Operational Efficiency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661475" y="5609530"/>
            <a:ext cx="531620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Departments work in sync, reducing delays and errors.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13915" y="4492129"/>
            <a:ext cx="472468" cy="47248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213915" y="5200848"/>
            <a:ext cx="531630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Business Reputation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6213915" y="5609530"/>
            <a:ext cx="5316305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Strong communication builds trust and positive reviews.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090910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Learning Outcomes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1965027"/>
            <a:ext cx="6906444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By the end of this lesson, you should be able to: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6571292" y="2461121"/>
            <a:ext cx="378014" cy="236240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01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5233360" y="2756991"/>
            <a:ext cx="3053877" cy="2540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7" name="Text 4"/>
          <p:cNvSpPr/>
          <p:nvPr/>
        </p:nvSpPr>
        <p:spPr>
          <a:xfrm>
            <a:off x="5233360" y="2902248"/>
            <a:ext cx="305387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Describe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5233360" y="3310930"/>
            <a:ext cx="3053877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Communication responsibilities of front office staff</a:t>
            </a:r>
            <a:endParaRPr lang="en-US" sz="1450" dirty="0"/>
          </a:p>
        </p:txBody>
      </p:sp>
      <p:sp>
        <p:nvSpPr>
          <p:cNvPr id="9" name="Text 6"/>
          <p:cNvSpPr/>
          <p:nvPr/>
        </p:nvSpPr>
        <p:spPr>
          <a:xfrm>
            <a:off x="9814176" y="2461121"/>
            <a:ext cx="378014" cy="236240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02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8476244" y="2756991"/>
            <a:ext cx="3053976" cy="2540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11" name="Text 8"/>
          <p:cNvSpPr/>
          <p:nvPr/>
        </p:nvSpPr>
        <p:spPr>
          <a:xfrm>
            <a:off x="8476244" y="2902248"/>
            <a:ext cx="305397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Explain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8476244" y="3310930"/>
            <a:ext cx="3053976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Why housekeeping communication matters</a:t>
            </a:r>
            <a:endParaRPr lang="en-US" sz="1450" dirty="0"/>
          </a:p>
        </p:txBody>
      </p:sp>
      <p:sp>
        <p:nvSpPr>
          <p:cNvPr id="13" name="Text 10"/>
          <p:cNvSpPr/>
          <p:nvPr/>
        </p:nvSpPr>
        <p:spPr>
          <a:xfrm>
            <a:off x="6571292" y="4208562"/>
            <a:ext cx="378014" cy="236240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03</a:t>
            </a:r>
            <a:endParaRPr lang="en-US" sz="1450" dirty="0"/>
          </a:p>
        </p:txBody>
      </p:sp>
      <p:sp>
        <p:nvSpPr>
          <p:cNvPr id="14" name="Shape 11"/>
          <p:cNvSpPr/>
          <p:nvPr/>
        </p:nvSpPr>
        <p:spPr>
          <a:xfrm>
            <a:off x="5233360" y="4485580"/>
            <a:ext cx="3053877" cy="2540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15" name="Text 12"/>
          <p:cNvSpPr/>
          <p:nvPr/>
        </p:nvSpPr>
        <p:spPr>
          <a:xfrm>
            <a:off x="5233360" y="4649688"/>
            <a:ext cx="305387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Discuss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5233360" y="5058370"/>
            <a:ext cx="3053877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The link between communication and guest satisfaction</a:t>
            </a:r>
            <a:endParaRPr lang="en-US" sz="1450" dirty="0"/>
          </a:p>
        </p:txBody>
      </p:sp>
      <p:sp>
        <p:nvSpPr>
          <p:cNvPr id="17" name="Text 14"/>
          <p:cNvSpPr/>
          <p:nvPr/>
        </p:nvSpPr>
        <p:spPr>
          <a:xfrm>
            <a:off x="9814176" y="4208562"/>
            <a:ext cx="378014" cy="236240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04</a:t>
            </a:r>
            <a:endParaRPr lang="en-US" sz="1450" dirty="0"/>
          </a:p>
        </p:txBody>
      </p:sp>
      <p:sp>
        <p:nvSpPr>
          <p:cNvPr id="18" name="Shape 15"/>
          <p:cNvSpPr/>
          <p:nvPr/>
        </p:nvSpPr>
        <p:spPr>
          <a:xfrm>
            <a:off x="8476244" y="4485580"/>
            <a:ext cx="3053976" cy="2540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19" name="Text 16"/>
          <p:cNvSpPr/>
          <p:nvPr/>
        </p:nvSpPr>
        <p:spPr>
          <a:xfrm>
            <a:off x="8476244" y="4649688"/>
            <a:ext cx="305397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Recognize</a:t>
            </a:r>
            <a:endParaRPr lang="en-US" sz="1850" dirty="0"/>
          </a:p>
        </p:txBody>
      </p:sp>
      <p:sp>
        <p:nvSpPr>
          <p:cNvPr id="20" name="Text 17"/>
          <p:cNvSpPr/>
          <p:nvPr/>
        </p:nvSpPr>
        <p:spPr>
          <a:xfrm>
            <a:off x="8476244" y="5058370"/>
            <a:ext cx="3053976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The role of interdepartmental communication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97670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Communication in Daily Hotel Operations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166342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Almost every hotel task — from taking a reservation to cleaning a room — depends on clear communication.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662436"/>
            <a:ext cx="3496877" cy="140444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77479" y="2876848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Reservations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77479" y="3285530"/>
            <a:ext cx="2966467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Booking details shared across systems and teams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347359" y="2662436"/>
            <a:ext cx="3496877" cy="140444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663363" y="2876848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Guest Arrivals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4663363" y="3285530"/>
            <a:ext cx="2966467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Front office coordinates with housekeeping and bell service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033244" y="2662436"/>
            <a:ext cx="3496877" cy="1404441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349247" y="2876848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Guest Requests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8349247" y="3285530"/>
            <a:ext cx="2966467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Staff relay needs quickly to the right department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4255889"/>
            <a:ext cx="3496877" cy="140444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977479" y="4470301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Housekeeping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977479" y="4878983"/>
            <a:ext cx="2966467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Room status updates shared in real time</a:t>
            </a:r>
            <a:endParaRPr lang="en-US" sz="1450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347359" y="4255889"/>
            <a:ext cx="3496877" cy="1404441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4663363" y="4470301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Maintenance</a:t>
            </a:r>
            <a:endParaRPr lang="en-US" sz="1850" dirty="0"/>
          </a:p>
        </p:txBody>
      </p:sp>
      <p:sp>
        <p:nvSpPr>
          <p:cNvPr id="18" name="Text 11"/>
          <p:cNvSpPr/>
          <p:nvPr/>
        </p:nvSpPr>
        <p:spPr>
          <a:xfrm>
            <a:off x="4663363" y="4878983"/>
            <a:ext cx="2966467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Repair needs reported and tracked promptly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38324"/>
            <a:ext cx="3549264" cy="150614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When Communication Breaks Down</a:t>
            </a:r>
            <a:endParaRPr lang="en-US" sz="3150" dirty="0"/>
          </a:p>
        </p:txBody>
      </p:sp>
      <p:sp>
        <p:nvSpPr>
          <p:cNvPr id="3" name="Text 1"/>
          <p:cNvSpPr/>
          <p:nvPr/>
        </p:nvSpPr>
        <p:spPr>
          <a:xfrm>
            <a:off x="661475" y="2680990"/>
            <a:ext cx="3549264" cy="6685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Poor communication leads to inconsistent service, unhappy guests, and operational problems.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661475" y="3503116"/>
            <a:ext cx="3549264" cy="1217216"/>
          </a:xfrm>
          <a:prstGeom prst="roundRect">
            <a:avLst>
              <a:gd name="adj" fmla="val 5544"/>
            </a:avLst>
          </a:prstGeom>
          <a:solidFill>
            <a:srgbClr val="FCF2B5"/>
          </a:solidFill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2106" y="3728343"/>
            <a:ext cx="200814" cy="16063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183551" y="3666034"/>
            <a:ext cx="2866556" cy="89138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Without effective communication, service becomes inconsistent — resulting in guest dissatisfaction and inefficiency.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661475" y="4873923"/>
            <a:ext cx="3549264" cy="103455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Safety information not shared</a:t>
            </a:r>
            <a:endParaRPr lang="en-US" sz="1250" dirty="0"/>
          </a:p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Complaints mishandled</a:t>
            </a:r>
            <a:endParaRPr lang="en-US" sz="1250" dirty="0"/>
          </a:p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Events poorly coordinated</a:t>
            </a:r>
            <a:endParaRPr lang="en-US" sz="1250" dirty="0"/>
          </a:p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Emergencies mismanaged</a:t>
            </a:r>
            <a:endParaRPr lang="en-US" sz="12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8993" y="1760637"/>
            <a:ext cx="5888287" cy="333672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946646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The Front Office Department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1820763"/>
            <a:ext cx="6296860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The front office is the communication hub of the hotel — the first and last point of contact for guests.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2600325"/>
            <a:ext cx="629686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6832" y="2795687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Reservations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661475" y="3475335"/>
            <a:ext cx="629686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56832" y="3670697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Check-In</a:t>
            </a:r>
            <a:endParaRPr lang="en-US" sz="1850" dirty="0"/>
          </a:p>
        </p:txBody>
      </p:sp>
      <p:sp>
        <p:nvSpPr>
          <p:cNvPr id="9" name="Shape 6"/>
          <p:cNvSpPr/>
          <p:nvPr/>
        </p:nvSpPr>
        <p:spPr>
          <a:xfrm>
            <a:off x="661475" y="4350345"/>
            <a:ext cx="629686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56832" y="4545707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Check-Out</a:t>
            </a:r>
            <a:endParaRPr lang="en-US" sz="1850" dirty="0"/>
          </a:p>
        </p:txBody>
      </p:sp>
      <p:sp>
        <p:nvSpPr>
          <p:cNvPr id="11" name="Shape 8"/>
          <p:cNvSpPr/>
          <p:nvPr/>
        </p:nvSpPr>
        <p:spPr>
          <a:xfrm>
            <a:off x="661475" y="5225355"/>
            <a:ext cx="629686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56832" y="5420717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Guest Inquiries</a:t>
            </a:r>
            <a:endParaRPr lang="en-US" sz="1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9651"/>
            <a:ext cx="10868745" cy="49976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Housekeeping &amp; Food and Beverage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661475" y="1309985"/>
            <a:ext cx="11478330" cy="22135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Two essential departments that keep guests comfortable and well-served throughout their stay.</a:t>
            </a:r>
            <a:endParaRPr lang="en-US" sz="12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683544"/>
            <a:ext cx="5082254" cy="314106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4959846"/>
            <a:ext cx="5349840" cy="24983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Housekeeping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661475" y="5290840"/>
            <a:ext cx="5349840" cy="102741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54000" indent="-254000" algn="l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Room cleanliness</a:t>
            </a:r>
            <a:endParaRPr lang="en-US" sz="1250" dirty="0"/>
          </a:p>
          <a:p>
            <a:pPr marL="254000" indent="-254000" algn="l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Linen management</a:t>
            </a:r>
            <a:endParaRPr lang="en-US" sz="1250" dirty="0"/>
          </a:p>
          <a:p>
            <a:pPr marL="254000" indent="-254000" algn="l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Public area upkeep</a:t>
            </a:r>
            <a:endParaRPr lang="en-US" sz="1250" dirty="0"/>
          </a:p>
          <a:p>
            <a:pPr marL="254000" indent="-254000" algn="l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Room preparation</a:t>
            </a:r>
            <a:endParaRPr lang="en-US" sz="12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0380" y="1683544"/>
            <a:ext cx="5082254" cy="3141067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180380" y="4959846"/>
            <a:ext cx="5349840" cy="24983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Food &amp; Beverage</a:t>
            </a:r>
            <a:endParaRPr lang="en-US" sz="1550" dirty="0"/>
          </a:p>
        </p:txBody>
      </p:sp>
      <p:sp>
        <p:nvSpPr>
          <p:cNvPr id="9" name="Text 5"/>
          <p:cNvSpPr/>
          <p:nvPr/>
        </p:nvSpPr>
        <p:spPr>
          <a:xfrm>
            <a:off x="6180380" y="5290840"/>
            <a:ext cx="5349840" cy="102741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54000" indent="-254000" algn="l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Restaurant operations</a:t>
            </a:r>
            <a:endParaRPr lang="en-US" sz="1250" dirty="0"/>
          </a:p>
          <a:p>
            <a:pPr marL="254000" indent="-254000" algn="l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Banquet services</a:t>
            </a:r>
            <a:endParaRPr lang="en-US" sz="1250" dirty="0"/>
          </a:p>
          <a:p>
            <a:pPr marL="254000" indent="-254000" algn="l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Room service</a:t>
            </a:r>
            <a:endParaRPr lang="en-US" sz="1250" dirty="0"/>
          </a:p>
          <a:p>
            <a:pPr marL="254000" indent="-254000" algn="l">
              <a:lnSpc>
                <a:spcPct val="115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Catering</a:t>
            </a:r>
            <a:endParaRPr lang="en-US" sz="12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57920"/>
            <a:ext cx="10868745" cy="50204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Supporting Departments Keep It All Together</a:t>
            </a:r>
            <a:endParaRPr lang="en-US" sz="3150" dirty="0"/>
          </a:p>
        </p:txBody>
      </p:sp>
      <p:sp>
        <p:nvSpPr>
          <p:cNvPr id="3" name="Text 1"/>
          <p:cNvSpPr/>
          <p:nvPr/>
        </p:nvSpPr>
        <p:spPr>
          <a:xfrm>
            <a:off x="661475" y="1433016"/>
            <a:ext cx="11478330" cy="22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Engineering, maintenance, and security all depend on strong interdepartmental communication to protect guests and keep the hotel running.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661475" y="1963043"/>
            <a:ext cx="3549264" cy="1510903"/>
          </a:xfrm>
          <a:prstGeom prst="roundRect">
            <a:avLst>
              <a:gd name="adj" fmla="val 4466"/>
            </a:avLst>
          </a:prstGeom>
          <a:solidFill>
            <a:srgbClr val="FAF9F5"/>
          </a:solidFill>
          <a:ln w="1905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41156" y="2142728"/>
            <a:ext cx="3189902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Engineering &amp; Maintenance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841156" y="2530277"/>
            <a:ext cx="3189902" cy="76398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Equipment upkeep</a:t>
            </a:r>
            <a:endParaRPr lang="en-US" sz="1250" dirty="0"/>
          </a:p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Facility repairs</a:t>
            </a:r>
            <a:endParaRPr lang="en-US" sz="1250" dirty="0"/>
          </a:p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Safety inspections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61475" y="3610471"/>
            <a:ext cx="3549264" cy="1510903"/>
          </a:xfrm>
          <a:prstGeom prst="roundRect">
            <a:avLst>
              <a:gd name="adj" fmla="val 4466"/>
            </a:avLst>
          </a:prstGeom>
          <a:solidFill>
            <a:srgbClr val="FAF9F5"/>
          </a:solidFill>
          <a:ln w="1905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41156" y="3790156"/>
            <a:ext cx="3189902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Security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841156" y="4177705"/>
            <a:ext cx="3189902" cy="76398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 safety</a:t>
            </a:r>
            <a:endParaRPr lang="en-US" sz="1250" dirty="0"/>
          </a:p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Property protection</a:t>
            </a:r>
            <a:endParaRPr lang="en-US" sz="1250" dirty="0"/>
          </a:p>
          <a:p>
            <a:pPr marL="254000" indent="-254000" algn="l">
              <a:lnSpc>
                <a:spcPct val="1160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Emergency response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661475" y="5274965"/>
            <a:ext cx="3549264" cy="771525"/>
          </a:xfrm>
          <a:prstGeom prst="roundRect">
            <a:avLst>
              <a:gd name="adj" fmla="val 8746"/>
            </a:avLst>
          </a:prstGeom>
          <a:solidFill>
            <a:srgbClr val="B6D6FC"/>
          </a:solidFill>
        </p:spPr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2106" y="5500191"/>
            <a:ext cx="200814" cy="160635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1183551" y="5437882"/>
            <a:ext cx="2866556" cy="44569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Every department must communicate to ensure seamless guest experiences.</a:t>
            </a:r>
            <a:endParaRPr lang="en-US" sz="1250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8993" y="2336403"/>
            <a:ext cx="5888287" cy="333672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2985</Words>
  <Application>WPS Presentation</Application>
  <PresentationFormat>On-screen Show (16:9)</PresentationFormat>
  <Paragraphs>172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9" baseType="lpstr">
      <vt:lpstr>Arial</vt:lpstr>
      <vt:lpstr>SimSun</vt:lpstr>
      <vt:lpstr>Wingdings</vt:lpstr>
      <vt:lpstr>Roboto</vt:lpstr>
      <vt:lpstr>Roboto</vt:lpstr>
      <vt:lpstr>Roboto</vt:lpstr>
      <vt:lpstr>Host Grotesk Medium</vt:lpstr>
      <vt:lpstr>Host Grotesk Medium</vt:lpstr>
      <vt:lpstr>Host Grotesk Medium</vt:lpstr>
      <vt:lpstr>Roboto Bold</vt:lpstr>
      <vt:lpstr>Roboto Bold</vt:lpstr>
      <vt:lpstr>Roboto Bold</vt:lpstr>
      <vt:lpstr>Host Grotesk Light</vt:lpstr>
      <vt:lpstr>Host Grotesk Light</vt:lpstr>
      <vt:lpstr>Host Grotesk Light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2026-07-09T13:49:00Z</dcterms:created>
  <dcterms:modified xsi:type="dcterms:W3CDTF">2026-07-09T13:50:35Z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405C94C97A2B42A6AA70264D63DB5D0C_13</vt:lpwstr>
  </property>
  <property fmtid="{D5CDD505-2E9C-101B-9397-08002B2CF9AE}" pid="3" name="KSOProductBuildVer">
    <vt:lpwstr>1033-12.1.0.26880</vt:lpwstr>
  </property>
</Properties>
</file>