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1.svg" ContentType="image/svg+xml"/>
  <Override PartName="/ppt/media/image16.svg" ContentType="image/svg+xml"/>
  <Override PartName="/ppt/media/image18.svg" ContentType="image/svg+xml"/>
  <Override PartName="/ppt/media/image20.svg" ContentType="image/svg+xml"/>
  <Override PartName="/ppt/media/image22.svg" ContentType="image/svg+xml"/>
  <Override PartName="/ppt/media/image24.svg" ContentType="image/svg+xml"/>
  <Override PartName="/ppt/media/image26.svg" ContentType="image/svg+xml"/>
  <Override PartName="/ppt/media/image33.svg" ContentType="image/svg+xml"/>
  <Override PartName="/ppt/media/image48.svg" ContentType="image/svg+xml"/>
  <Override PartName="/ppt/media/image52.svg" ContentType="image/svg+xml"/>
  <Override PartName="/ppt/media/image57.svg" ContentType="image/svg+xml"/>
  <Override PartName="/ppt/media/image66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</p:sldIdLst>
  <p:sldSz cx="12191365" cy="6858000"/>
  <p:notesSz cx="6858000" cy="12191365"/>
  <p:embeddedFontLst>
    <p:embeddedFont>
      <p:font typeface="Roboto" panose="02000000000000000000" pitchFamily="34" charset="0"/>
      <p:regular r:id="rId47"/>
    </p:embeddedFont>
    <p:embeddedFont>
      <p:font typeface="Roboto" panose="02000000000000000000" pitchFamily="34" charset="-122"/>
      <p:regular r:id="rId48"/>
    </p:embeddedFont>
    <p:embeddedFont>
      <p:font typeface="Roboto" panose="02000000000000000000" pitchFamily="34" charset="-120"/>
      <p:regular r:id="rId49"/>
    </p:embeddedFont>
    <p:embeddedFont>
      <p:font typeface="Host Grotesk Medium" panose="020B0504030402000203" pitchFamily="34" charset="0"/>
      <p:regular r:id="rId50"/>
    </p:embeddedFont>
    <p:embeddedFont>
      <p:font typeface="Host Grotesk Medium" panose="020B0504030402000203" pitchFamily="34" charset="-122"/>
      <p:regular r:id="rId51"/>
    </p:embeddedFont>
    <p:embeddedFont>
      <p:font typeface="Host Grotesk Medium" panose="020B0504030402000203" pitchFamily="34" charset="-120"/>
      <p:regular r:id="rId52"/>
    </p:embeddedFont>
    <p:embeddedFont>
      <p:font typeface="Roboto Bold" panose="02000000000000000000" pitchFamily="34" charset="0"/>
      <p:bold r:id="rId53"/>
    </p:embeddedFont>
    <p:embeddedFont>
      <p:font typeface="Roboto Bold" panose="02000000000000000000" pitchFamily="34" charset="-122"/>
      <p:bold r:id="rId54"/>
    </p:embeddedFont>
    <p:embeddedFont>
      <p:font typeface="Roboto Bold" panose="02000000000000000000" pitchFamily="34" charset="-120"/>
      <p:bold r:id="rId55"/>
    </p:embeddedFont>
    <p:embeddedFont>
      <p:font typeface="Calibri" panose="020F0502020204030204" charset="0"/>
      <p:regular r:id="rId56"/>
      <p:bold r:id="rId57"/>
      <p:italic r:id="rId58"/>
      <p:boldItalic r:id="rId59"/>
    </p:embeddedFont>
    <p:embeddedFont>
      <p:font typeface="Host Grotesk Light" panose="020B0504030402000203" pitchFamily="34" charset="0"/>
      <p:regular r:id="rId60"/>
    </p:embeddedFont>
    <p:embeddedFont>
      <p:font typeface="Host Grotesk Light" panose="020B0504030402000203" pitchFamily="34" charset="-122"/>
      <p:regular r:id="rId61"/>
    </p:embeddedFont>
    <p:embeddedFont>
      <p:font typeface="Host Grotesk Light" panose="020B0504030402000203" pitchFamily="34" charset="-120"/>
      <p:regular r:id="rId62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2" Type="http://schemas.openxmlformats.org/officeDocument/2006/relationships/font" Target="fonts/font16.fntdata"/><Relationship Id="rId61" Type="http://schemas.openxmlformats.org/officeDocument/2006/relationships/font" Target="fonts/font15.fntdata"/><Relationship Id="rId60" Type="http://schemas.openxmlformats.org/officeDocument/2006/relationships/font" Target="fonts/font14.fntdata"/><Relationship Id="rId6" Type="http://schemas.openxmlformats.org/officeDocument/2006/relationships/slide" Target="slides/slide3.xml"/><Relationship Id="rId59" Type="http://schemas.openxmlformats.org/officeDocument/2006/relationships/font" Target="fonts/font13.fntdata"/><Relationship Id="rId58" Type="http://schemas.openxmlformats.org/officeDocument/2006/relationships/font" Target="fonts/font12.fntdata"/><Relationship Id="rId57" Type="http://schemas.openxmlformats.org/officeDocument/2006/relationships/font" Target="fonts/font11.fntdata"/><Relationship Id="rId56" Type="http://schemas.openxmlformats.org/officeDocument/2006/relationships/font" Target="fonts/font10.fntdata"/><Relationship Id="rId55" Type="http://schemas.openxmlformats.org/officeDocument/2006/relationships/font" Target="fonts/font9.fntdata"/><Relationship Id="rId54" Type="http://schemas.openxmlformats.org/officeDocument/2006/relationships/font" Target="fonts/font8.fntdata"/><Relationship Id="rId53" Type="http://schemas.openxmlformats.org/officeDocument/2006/relationships/font" Target="fonts/font7.fntdata"/><Relationship Id="rId52" Type="http://schemas.openxmlformats.org/officeDocument/2006/relationships/font" Target="fonts/font6.fntdata"/><Relationship Id="rId51" Type="http://schemas.openxmlformats.org/officeDocument/2006/relationships/font" Target="fonts/font5.fntdata"/><Relationship Id="rId50" Type="http://schemas.openxmlformats.org/officeDocument/2006/relationships/font" Target="fonts/font4.fntdata"/><Relationship Id="rId5" Type="http://schemas.openxmlformats.org/officeDocument/2006/relationships/slide" Target="slides/slide2.xml"/><Relationship Id="rId49" Type="http://schemas.openxmlformats.org/officeDocument/2006/relationships/font" Target="fonts/font3.fntdata"/><Relationship Id="rId48" Type="http://schemas.openxmlformats.org/officeDocument/2006/relationships/font" Target="fonts/font2.fntdata"/><Relationship Id="rId47" Type="http://schemas.openxmlformats.org/officeDocument/2006/relationships/font" Target="fonts/font1.fntdata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AF9F5"/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23.png"/><Relationship Id="rId8" Type="http://schemas.openxmlformats.org/officeDocument/2006/relationships/image" Target="../media/image22.svg"/><Relationship Id="rId7" Type="http://schemas.openxmlformats.org/officeDocument/2006/relationships/image" Target="../media/image21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4" Type="http://schemas.openxmlformats.org/officeDocument/2006/relationships/notesSlide" Target="../notesSlides/notesSlide11.x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26.svg"/><Relationship Id="rId11" Type="http://schemas.openxmlformats.org/officeDocument/2006/relationships/image" Target="../media/image25.png"/><Relationship Id="rId10" Type="http://schemas.openxmlformats.org/officeDocument/2006/relationships/image" Target="../media/image24.svg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1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9.jpeg"/><Relationship Id="rId1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3.png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9.png"/><Relationship Id="rId2" Type="http://schemas.openxmlformats.org/officeDocument/2006/relationships/image" Target="../media/image48.svg"/><Relationship Id="rId1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3.jpeg"/><Relationship Id="rId2" Type="http://schemas.openxmlformats.org/officeDocument/2006/relationships/image" Target="../media/image52.svg"/><Relationship Id="rId1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5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7.svg"/><Relationship Id="rId1" Type="http://schemas.openxmlformats.org/officeDocument/2006/relationships/image" Target="../media/image5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8.jpe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9.jpeg"/><Relationship Id="rId1" Type="http://schemas.openxmlformats.org/officeDocument/2006/relationships/image" Target="../media/image4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1.pn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3.png"/><Relationship Id="rId1" Type="http://schemas.openxmlformats.org/officeDocument/2006/relationships/image" Target="../media/image62.jpeg"/></Relationships>
</file>

<file path=ppt/slides/_rels/slide3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6.svg"/><Relationship Id="rId2" Type="http://schemas.openxmlformats.org/officeDocument/2006/relationships/image" Target="../media/image65.png"/><Relationship Id="rId1" Type="http://schemas.openxmlformats.org/officeDocument/2006/relationships/image" Target="../media/image6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7.pn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9.jpeg"/><Relationship Id="rId1" Type="http://schemas.openxmlformats.org/officeDocument/2006/relationships/image" Target="../media/image6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1.jpeg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3.png"/><Relationship Id="rId1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710109"/>
            <a:ext cx="6296860" cy="75961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4000"/>
              </a:lnSpc>
              <a:spcAft>
                <a:spcPts val="3800"/>
              </a:spcAft>
              <a:buNone/>
            </a:pPr>
            <a:endParaRPr lang="en-US" sz="1450" dirty="0"/>
          </a:p>
          <a:p>
            <a:pPr marL="0" indent="0" algn="l">
              <a:lnSpc>
                <a:spcPct val="124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Module 9</a:t>
            </a:r>
            <a:endParaRPr lang="en-US" sz="1450" dirty="0"/>
          </a:p>
        </p:txBody>
      </p:sp>
      <p:sp>
        <p:nvSpPr>
          <p:cNvPr id="4" name="Text 1"/>
          <p:cNvSpPr/>
          <p:nvPr/>
        </p:nvSpPr>
        <p:spPr>
          <a:xfrm>
            <a:off x="5233360" y="1744464"/>
            <a:ext cx="6296860" cy="32095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0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Communication in Hotels &amp; Accommodation Operations</a:t>
            </a:r>
            <a:endParaRPr lang="en-US" sz="5050" dirty="0"/>
          </a:p>
        </p:txBody>
      </p:sp>
      <p:sp>
        <p:nvSpPr>
          <p:cNvPr id="5" name="Text 2"/>
          <p:cNvSpPr/>
          <p:nvPr/>
        </p:nvSpPr>
        <p:spPr>
          <a:xfrm>
            <a:off x="5233360" y="5228729"/>
            <a:ext cx="6906444" cy="2768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Course: Hospitality and Tourism Business Communication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5233360" y="5757962"/>
            <a:ext cx="6296860" cy="25400"/>
          </a:xfrm>
          <a:prstGeom prst="roundRect">
            <a:avLst>
              <a:gd name="adj" fmla="val 59999"/>
            </a:avLst>
          </a:prstGeom>
          <a:solidFill>
            <a:srgbClr val="384653">
              <a:alpha val="50000"/>
            </a:srgbClr>
          </a:solidFill>
        </p:spPr>
      </p:sp>
      <p:sp>
        <p:nvSpPr>
          <p:cNvPr id="7" name="Text 4"/>
          <p:cNvSpPr/>
          <p:nvPr/>
        </p:nvSpPr>
        <p:spPr>
          <a:xfrm>
            <a:off x="5233360" y="6035774"/>
            <a:ext cx="6906444" cy="2768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Prof. Alia Amor D. Uy, MBA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845939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Communication is the Heart of Hotel Operations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310705"/>
            <a:ext cx="6906444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Hotels deliver value through interactions — not products.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2806799"/>
            <a:ext cx="3053877" cy="1649809"/>
          </a:xfrm>
          <a:prstGeom prst="roundRect">
            <a:avLst>
              <a:gd name="adj" fmla="val 4812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56832" y="3002161"/>
            <a:ext cx="2663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🛎️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Every Stage Counts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56832" y="3410843"/>
            <a:ext cx="2663163" cy="85040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From reservation to check-out, every moment involves communication.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3904359" y="2806799"/>
            <a:ext cx="3053976" cy="1649809"/>
          </a:xfrm>
          <a:prstGeom prst="roundRect">
            <a:avLst>
              <a:gd name="adj" fmla="val 4812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099715" y="3002161"/>
            <a:ext cx="26632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🤝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Service = Interaction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4099715" y="3410843"/>
            <a:ext cx="2663262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Hotels create experiences through people, not things.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661475" y="4645620"/>
            <a:ext cx="6296860" cy="1366341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56832" y="4840982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🏨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Think of it Like This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856832" y="5249664"/>
            <a:ext cx="5906146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A hotel without communication is like a phone without signal — nothing works.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40159"/>
            <a:ext cx="10868745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Why Communication Matters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61475" y="1354534"/>
            <a:ext cx="11478330" cy="2550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Communication makes everything in a hotel run smoothly.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81684"/>
            <a:ext cx="4199924" cy="420002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86640" y="2815630"/>
            <a:ext cx="5249930" cy="2362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The Big Picture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6286640" y="3172817"/>
            <a:ext cx="5249930" cy="76527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Think of communication as the Wi-Fi of a hotel — when it's strong, everything connects. When it's weak, everything breaks down.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6286640" y="4074120"/>
            <a:ext cx="5249930" cy="1058565"/>
          </a:xfrm>
          <a:prstGeom prst="roundRect">
            <a:avLst>
              <a:gd name="adj" fmla="val 6000"/>
            </a:avLst>
          </a:prstGeom>
          <a:solidFill>
            <a:srgbClr val="B6D6FC"/>
          </a:solidFill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7846" y="4245868"/>
            <a:ext cx="236234" cy="18901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825286" y="4220766"/>
            <a:ext cx="4560079" cy="76527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Good communication directly affects efficiency, employee performance, guest satisfaction, and the hotel's reputation.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233190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Communication Shapes How Guests Feel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697956"/>
            <a:ext cx="6906444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How staff communicate can make or break a guest's experience.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097236" y="3194050"/>
            <a:ext cx="3190101" cy="2430760"/>
          </a:xfrm>
          <a:prstGeom prst="roundRect">
            <a:avLst>
              <a:gd name="adj" fmla="val 5599"/>
            </a:avLst>
          </a:prstGeom>
          <a:solidFill>
            <a:srgbClr val="C3643D"/>
          </a:solidFill>
        </p:spPr>
      </p:sp>
      <p:sp>
        <p:nvSpPr>
          <p:cNvPr id="6" name="Text 3"/>
          <p:cNvSpPr/>
          <p:nvPr/>
        </p:nvSpPr>
        <p:spPr>
          <a:xfrm>
            <a:off x="5286243" y="3383062"/>
            <a:ext cx="2812087" cy="59055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r>
              <a:rPr lang="en-US" sz="1850" dirty="0">
                <a:solidFill>
                  <a:srgbClr val="000000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Effective Communication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286243" y="4162623"/>
            <a:ext cx="2812087" cy="85040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Guests forgive minor problems when staff respond with professionalism and empathy.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8618719" y="3383062"/>
            <a:ext cx="2917851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❌</a:t>
            </a:r>
            <a:r>
              <a:rPr lang="en-US" sz="18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Poor Communication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8618719" y="3867348"/>
            <a:ext cx="2917851" cy="158740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spcAft>
                <a:spcPts val="1300"/>
              </a:spcAft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Even great facilities feel unsatisfactory if staff communicate poorly.</a:t>
            </a:r>
            <a:endParaRPr lang="en-US" sz="1450" dirty="0"/>
          </a:p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Communication is the </a:t>
            </a: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backbone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of hotel operations.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8163"/>
            <a:ext cx="10868745" cy="58142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The Guest Communication Journey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61475" y="1485900"/>
            <a:ext cx="11478330" cy="2768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Communication happens at every stage of a guest's stay.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69830" y="1968698"/>
            <a:ext cx="8452035" cy="386834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341606" y="4918430"/>
            <a:ext cx="1586817" cy="3056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Departure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6341783" y="4918430"/>
            <a:ext cx="1586817" cy="3056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Occupancy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4352827" y="4918430"/>
            <a:ext cx="1586817" cy="3056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Arrival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2320397" y="4918430"/>
            <a:ext cx="1586817" cy="3056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Pre-Arrival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661475" y="6043017"/>
            <a:ext cx="11478330" cy="2768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Think of it like a relay race — communication must be passed smoothly at every stage to win the guest's satisfaction.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473002"/>
            <a:ext cx="6903269" cy="3911898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8032251" y="779066"/>
            <a:ext cx="809902" cy="287139"/>
          </a:xfrm>
          <a:prstGeom prst="roundRect">
            <a:avLst>
              <a:gd name="adj" fmla="val 22118"/>
            </a:avLst>
          </a:prstGeom>
          <a:solidFill>
            <a:srgbClr val="D9EDF2"/>
          </a:solidFill>
        </p:spPr>
      </p:sp>
      <p:sp>
        <p:nvSpPr>
          <p:cNvPr id="4" name="Text 1"/>
          <p:cNvSpPr/>
          <p:nvPr/>
        </p:nvSpPr>
        <p:spPr>
          <a:xfrm>
            <a:off x="8145656" y="835720"/>
            <a:ext cx="1192679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STAGE 1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8032251" y="1141809"/>
            <a:ext cx="3504219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Pre-Arrival Stage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8032251" y="2512120"/>
            <a:ext cx="3504219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Communication begins </a:t>
            </a:r>
            <a:r>
              <a:rPr lang="en-US" sz="1450" i="1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before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guests even arrive.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8032251" y="3249116"/>
            <a:ext cx="3504219" cy="133211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Reservation inquiries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Booking confirmations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Special requests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Airport transfer arrangements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8032251" y="4793853"/>
            <a:ext cx="3504219" cy="1284982"/>
          </a:xfrm>
          <a:prstGeom prst="roundRect">
            <a:avLst>
              <a:gd name="adj" fmla="val 6178"/>
            </a:avLst>
          </a:prstGeom>
          <a:solidFill>
            <a:srgbClr val="D9EDF2"/>
          </a:solidFill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5067895"/>
            <a:ext cx="236234" cy="18901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646499" y="5011142"/>
            <a:ext cx="2700964" cy="85040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This stage sets guest expectations — first impressions start here!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499096"/>
            <a:ext cx="769323" cy="272752"/>
          </a:xfrm>
          <a:prstGeom prst="roundRect">
            <a:avLst>
              <a:gd name="adj" fmla="val 22121"/>
            </a:avLst>
          </a:prstGeom>
          <a:solidFill>
            <a:srgbClr val="D9EDF2"/>
          </a:solidFill>
        </p:spPr>
      </p:sp>
      <p:sp>
        <p:nvSpPr>
          <p:cNvPr id="3" name="Text 1"/>
          <p:cNvSpPr/>
          <p:nvPr/>
        </p:nvSpPr>
        <p:spPr>
          <a:xfrm>
            <a:off x="769125" y="1552873"/>
            <a:ext cx="1163608" cy="16519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STAGE 2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61475" y="1840012"/>
            <a:ext cx="3519201" cy="5611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Arrival Stage</a:t>
            </a:r>
            <a:endParaRPr lang="en-US" sz="3500" dirty="0"/>
          </a:p>
        </p:txBody>
      </p:sp>
      <p:sp>
        <p:nvSpPr>
          <p:cNvPr id="5" name="Text 3"/>
          <p:cNvSpPr/>
          <p:nvPr/>
        </p:nvSpPr>
        <p:spPr>
          <a:xfrm>
            <a:off x="661475" y="2571750"/>
            <a:ext cx="3519201" cy="1204020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Visible communication creates strong first impressions in person.</a:t>
            </a:r>
            <a:endParaRPr lang="en-US" sz="1400" dirty="0"/>
          </a:p>
          <a:p>
            <a:pPr marL="0" indent="0" algn="l">
              <a:lnSpc>
                <a:spcPct val="122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Like a first day at school — how you're greeted shapes everything that follows.</a:t>
            </a:r>
            <a:endParaRPr lang="en-US" sz="14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5165" y="757932"/>
            <a:ext cx="6565736" cy="3720604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8843" y="4867771"/>
            <a:ext cx="269273" cy="26928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244966" y="4862314"/>
            <a:ext cx="4744224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Warm Greetings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69774" y="4867771"/>
            <a:ext cx="269273" cy="2692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785897" y="4862314"/>
            <a:ext cx="4744323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Registration Assistance</a:t>
            </a:r>
            <a:endParaRPr lang="en-US" sz="17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8843" y="5753100"/>
            <a:ext cx="269273" cy="26928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244966" y="5747643"/>
            <a:ext cx="4744224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Property Information</a:t>
            </a:r>
            <a:endParaRPr lang="en-US" sz="17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69774" y="5753100"/>
            <a:ext cx="269273" cy="269280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6785897" y="5747643"/>
            <a:ext cx="4744323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Directions to Facilities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781969"/>
            <a:ext cx="809902" cy="287139"/>
          </a:xfrm>
          <a:prstGeom prst="roundRect">
            <a:avLst>
              <a:gd name="adj" fmla="val 22118"/>
            </a:avLst>
          </a:prstGeom>
          <a:solidFill>
            <a:srgbClr val="D9EDF2"/>
          </a:solidFill>
        </p:spPr>
      </p:sp>
      <p:sp>
        <p:nvSpPr>
          <p:cNvPr id="3" name="Text 1"/>
          <p:cNvSpPr/>
          <p:nvPr/>
        </p:nvSpPr>
        <p:spPr>
          <a:xfrm>
            <a:off x="774879" y="1838623"/>
            <a:ext cx="1192679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STAGE 3</a:t>
            </a:r>
            <a:endParaRPr lang="en-US" sz="1150" dirty="0"/>
          </a:p>
        </p:txBody>
      </p:sp>
      <p:sp>
        <p:nvSpPr>
          <p:cNvPr id="4" name="Text 2"/>
          <p:cNvSpPr/>
          <p:nvPr/>
        </p:nvSpPr>
        <p:spPr>
          <a:xfrm>
            <a:off x="661475" y="2144713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Occupancy Stage</a:t>
            </a:r>
            <a:endParaRPr lang="en-US" sz="3700" dirty="0"/>
          </a:p>
        </p:txBody>
      </p:sp>
      <p:sp>
        <p:nvSpPr>
          <p:cNvPr id="5" name="Text 3"/>
          <p:cNvSpPr/>
          <p:nvPr/>
        </p:nvSpPr>
        <p:spPr>
          <a:xfrm>
            <a:off x="661475" y="3018830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Communication keeps services running smoothly during the guest's stay.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661475" y="3514923"/>
            <a:ext cx="3496877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56832" y="3710285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🛏️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Housekeeping Requests</a:t>
            </a:r>
            <a:endParaRPr lang="en-US" sz="1850" dirty="0"/>
          </a:p>
        </p:txBody>
      </p:sp>
      <p:sp>
        <p:nvSpPr>
          <p:cNvPr id="8" name="Shape 6"/>
          <p:cNvSpPr/>
          <p:nvPr/>
        </p:nvSpPr>
        <p:spPr>
          <a:xfrm>
            <a:off x="4347359" y="3514923"/>
            <a:ext cx="3496877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542716" y="3710285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🍽️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Room Service Orders</a:t>
            </a:r>
            <a:endParaRPr lang="en-US" sz="1850" dirty="0"/>
          </a:p>
        </p:txBody>
      </p:sp>
      <p:sp>
        <p:nvSpPr>
          <p:cNvPr id="10" name="Shape 8"/>
          <p:cNvSpPr/>
          <p:nvPr/>
        </p:nvSpPr>
        <p:spPr>
          <a:xfrm>
            <a:off x="8033244" y="3514923"/>
            <a:ext cx="3496877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228600" y="3710285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🔧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Maintenance Requests</a:t>
            </a:r>
            <a:endParaRPr lang="en-US" sz="1850" dirty="0"/>
          </a:p>
        </p:txBody>
      </p:sp>
      <p:sp>
        <p:nvSpPr>
          <p:cNvPr id="12" name="Shape 10"/>
          <p:cNvSpPr/>
          <p:nvPr/>
        </p:nvSpPr>
        <p:spPr>
          <a:xfrm>
            <a:off x="661475" y="4389934"/>
            <a:ext cx="5339820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6832" y="4585295"/>
            <a:ext cx="4949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🗺️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Concierge Assistance</a:t>
            </a:r>
            <a:endParaRPr lang="en-US" sz="1850" dirty="0"/>
          </a:p>
        </p:txBody>
      </p:sp>
      <p:sp>
        <p:nvSpPr>
          <p:cNvPr id="14" name="Shape 12"/>
          <p:cNvSpPr/>
          <p:nvPr/>
        </p:nvSpPr>
        <p:spPr>
          <a:xfrm>
            <a:off x="6190301" y="4389934"/>
            <a:ext cx="5339820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385658" y="4585295"/>
            <a:ext cx="4949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💬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Complaint Handling</a:t>
            </a:r>
            <a:endParaRPr lang="en-US" sz="1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473002"/>
            <a:ext cx="6903269" cy="3911898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8032251" y="953889"/>
            <a:ext cx="809902" cy="287139"/>
          </a:xfrm>
          <a:prstGeom prst="roundRect">
            <a:avLst>
              <a:gd name="adj" fmla="val 22118"/>
            </a:avLst>
          </a:prstGeom>
          <a:solidFill>
            <a:srgbClr val="D9EDF2"/>
          </a:solidFill>
        </p:spPr>
      </p:sp>
      <p:sp>
        <p:nvSpPr>
          <p:cNvPr id="4" name="Text 1"/>
          <p:cNvSpPr/>
          <p:nvPr/>
        </p:nvSpPr>
        <p:spPr>
          <a:xfrm>
            <a:off x="8145656" y="1010543"/>
            <a:ext cx="1192679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STAGE 4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8032251" y="1316633"/>
            <a:ext cx="3504219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Departure Stage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8032251" y="2686943"/>
            <a:ext cx="3504219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The last interaction leaves a lasting impression.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8032251" y="3423940"/>
            <a:ext cx="3504219" cy="9825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Billing &amp; payment information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 feedback requests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Transportation arrangements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8032251" y="4619129"/>
            <a:ext cx="3504219" cy="1284982"/>
          </a:xfrm>
          <a:prstGeom prst="roundRect">
            <a:avLst>
              <a:gd name="adj" fmla="val 6178"/>
            </a:avLst>
          </a:prstGeom>
          <a:solidFill>
            <a:srgbClr val="B6FCB8"/>
          </a:solidFill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4893171"/>
            <a:ext cx="236234" cy="18901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646499" y="4836418"/>
            <a:ext cx="2700964" cy="85040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A smooth, friendly check-out can turn a one-time guest into a returning one.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2011"/>
            <a:ext cx="10868745" cy="42912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Hotel Organizational Structure</a:t>
            </a:r>
            <a:endParaRPr lang="en-US" sz="2700" dirty="0"/>
          </a:p>
        </p:txBody>
      </p:sp>
      <p:sp>
        <p:nvSpPr>
          <p:cNvPr id="3" name="Text 1"/>
          <p:cNvSpPr/>
          <p:nvPr/>
        </p:nvSpPr>
        <p:spPr>
          <a:xfrm>
            <a:off x="661475" y="1160661"/>
            <a:ext cx="11478330" cy="1778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0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0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A hotel is a team of departments, all working toward one goal — guest satisfaction.</a:t>
            </a:r>
            <a:endParaRPr lang="en-US" sz="10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20043" y="1450677"/>
            <a:ext cx="8151509" cy="458529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6148189"/>
            <a:ext cx="11478330" cy="1778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Think of it like a basketball team — each player has a position, but everyone works together to win.</a:t>
            </a:r>
            <a:endParaRPr lang="en-US" sz="1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82985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Major Hotel Departments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151658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Each department has a unique role, but all rely on communication to work together.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647752"/>
            <a:ext cx="378014" cy="37802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75723" y="2712641"/>
            <a:ext cx="470195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Front Office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1275723" y="3121323"/>
            <a:ext cx="4701958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 check-in and check-out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3915" y="2647752"/>
            <a:ext cx="378014" cy="37802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828163" y="2712641"/>
            <a:ext cx="470205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Housekeeping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6828163" y="3121323"/>
            <a:ext cx="4702057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Room cleanliness and comfort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3782814"/>
            <a:ext cx="378014" cy="378023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275723" y="3847703"/>
            <a:ext cx="470195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Food &amp; Beverage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1275723" y="4256385"/>
            <a:ext cx="4701958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Dining services and banquets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13915" y="3782814"/>
            <a:ext cx="378014" cy="378023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828163" y="3847703"/>
            <a:ext cx="470205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Sales &amp; Marketing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6828163" y="4256385"/>
            <a:ext cx="4702057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Promotions and partnerships</a:t>
            </a:r>
            <a:endParaRPr lang="en-US" sz="1450" dirty="0"/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1475" y="4917877"/>
            <a:ext cx="378014" cy="378023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275723" y="4982766"/>
            <a:ext cx="4701958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Human Resources</a:t>
            </a:r>
            <a:endParaRPr lang="en-US" sz="1850" dirty="0"/>
          </a:p>
        </p:txBody>
      </p:sp>
      <p:sp>
        <p:nvSpPr>
          <p:cNvPr id="18" name="Text 11"/>
          <p:cNvSpPr/>
          <p:nvPr/>
        </p:nvSpPr>
        <p:spPr>
          <a:xfrm>
            <a:off x="1275723" y="5391448"/>
            <a:ext cx="4701958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Staffing and training</a:t>
            </a:r>
            <a:endParaRPr lang="en-US" sz="1450" dirty="0"/>
          </a:p>
        </p:txBody>
      </p:sp>
      <p:pic>
        <p:nvPicPr>
          <p:cNvPr id="19" name="Image 5" descr="preencoded.png"/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213915" y="4917877"/>
            <a:ext cx="378014" cy="378023"/>
          </a:xfrm>
          <a:prstGeom prst="rect">
            <a:avLst/>
          </a:prstGeom>
        </p:spPr>
      </p:pic>
      <p:sp>
        <p:nvSpPr>
          <p:cNvPr id="20" name="Text 12"/>
          <p:cNvSpPr/>
          <p:nvPr/>
        </p:nvSpPr>
        <p:spPr>
          <a:xfrm>
            <a:off x="6828163" y="4982766"/>
            <a:ext cx="470205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Security</a:t>
            </a:r>
            <a:endParaRPr lang="en-US" sz="1850" dirty="0"/>
          </a:p>
        </p:txBody>
      </p:sp>
      <p:sp>
        <p:nvSpPr>
          <p:cNvPr id="21" name="Text 13"/>
          <p:cNvSpPr/>
          <p:nvPr/>
        </p:nvSpPr>
        <p:spPr>
          <a:xfrm>
            <a:off x="6828163" y="5391448"/>
            <a:ext cx="4702057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 and property safety</a:t>
            </a:r>
            <a:endParaRPr lang="en-US" sz="14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765399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How Hotels Communicate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734072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Hotels use three main types of communication channels.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3230166"/>
            <a:ext cx="3496877" cy="1366341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56832" y="3425527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🗣️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Verbal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856832" y="3834209"/>
            <a:ext cx="3106164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Face-to-face and phone conversations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4347359" y="3230166"/>
            <a:ext cx="3496877" cy="1366341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42716" y="3425527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✍️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Written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4542716" y="3834209"/>
            <a:ext cx="3106164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Reports, memos, and records</a:t>
            </a:r>
            <a:endParaRPr lang="en-US" sz="1450" dirty="0"/>
          </a:p>
        </p:txBody>
      </p:sp>
      <p:sp>
        <p:nvSpPr>
          <p:cNvPr id="10" name="Shape 8"/>
          <p:cNvSpPr/>
          <p:nvPr/>
        </p:nvSpPr>
        <p:spPr>
          <a:xfrm>
            <a:off x="8033244" y="3230166"/>
            <a:ext cx="3496877" cy="1366341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228600" y="3425527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💻</a:t>
            </a: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Digital</a:t>
            </a:r>
            <a:endParaRPr lang="en-US" sz="1850" dirty="0"/>
          </a:p>
        </p:txBody>
      </p:sp>
      <p:sp>
        <p:nvSpPr>
          <p:cNvPr id="12" name="Text 10"/>
          <p:cNvSpPr/>
          <p:nvPr/>
        </p:nvSpPr>
        <p:spPr>
          <a:xfrm>
            <a:off x="8228600" y="3834209"/>
            <a:ext cx="3106164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Apps, systems, and messaging platforms</a:t>
            </a:r>
            <a:endParaRPr lang="en-US" sz="1450" dirty="0"/>
          </a:p>
        </p:txBody>
      </p:sp>
      <p:sp>
        <p:nvSpPr>
          <p:cNvPr id="13" name="Text 11"/>
          <p:cNvSpPr/>
          <p:nvPr/>
        </p:nvSpPr>
        <p:spPr>
          <a:xfrm>
            <a:off x="661475" y="4809133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Think of these as three tools in a toolbox — the right tool depends on the situation.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473002"/>
            <a:ext cx="6903269" cy="391189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32251" y="839986"/>
            <a:ext cx="3504219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Verbal Communication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8032251" y="2210296"/>
            <a:ext cx="3504219" cy="85040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Talking directly is the most common — and most personal — way to communicate in hotels.</a:t>
            </a:r>
            <a:endParaRPr lang="en-US" sz="1450" dirty="0"/>
          </a:p>
        </p:txBody>
      </p:sp>
      <p:sp>
        <p:nvSpPr>
          <p:cNvPr id="5" name="Text 2"/>
          <p:cNvSpPr/>
          <p:nvPr/>
        </p:nvSpPr>
        <p:spPr>
          <a:xfrm>
            <a:off x="8032251" y="3230761"/>
            <a:ext cx="3504219" cy="9825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Face-to-face guest interactions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Telephone calls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Staff briefings and huddles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8032251" y="4425950"/>
            <a:ext cx="3504219" cy="1568450"/>
          </a:xfrm>
          <a:prstGeom prst="roundRect">
            <a:avLst>
              <a:gd name="adj" fmla="val 5062"/>
            </a:avLst>
          </a:prstGeom>
          <a:solidFill>
            <a:srgbClr val="B6FCB8"/>
          </a:solidFill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4699992"/>
            <a:ext cx="236234" cy="1890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646499" y="4643239"/>
            <a:ext cx="2700964" cy="113387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000000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Advantage:</a:t>
            </a:r>
            <a:r>
              <a:rPr lang="en-US" sz="14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Immediate feedback, personal warmth, and instant clarification — just like texting, but better.</a:t>
            </a:r>
            <a:endParaRPr lang="en-US" sz="14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611313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Written Communication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579985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Writing things down keeps records clear and prevents mix-ups.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3076079"/>
            <a:ext cx="2009923" cy="124221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4554538"/>
            <a:ext cx="346542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Incident Reports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1475" y="4963220"/>
            <a:ext cx="3465426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Documents problems for accountability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3135" y="3076079"/>
            <a:ext cx="2009923" cy="124221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363135" y="4554538"/>
            <a:ext cx="346542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Reservation Records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4363135" y="4963220"/>
            <a:ext cx="3465426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Tracks guest bookings and preferences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794" y="3076079"/>
            <a:ext cx="2009923" cy="1242219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064794" y="4554538"/>
            <a:ext cx="346542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Memoranda &amp; Reports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8064794" y="4963220"/>
            <a:ext cx="3465426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Internal updates between departments</a:t>
            </a:r>
            <a:endParaRPr lang="en-US" sz="14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66936"/>
            <a:ext cx="6296860" cy="100409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Why Written Communication Works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661475" y="1775817"/>
            <a:ext cx="6296860" cy="692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43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Documents don't forget.</a:t>
            </a:r>
            <a:endParaRPr lang="en-US" sz="4350" dirty="0"/>
          </a:p>
        </p:txBody>
      </p:sp>
      <p:sp>
        <p:nvSpPr>
          <p:cNvPr id="5" name="Text 2"/>
          <p:cNvSpPr/>
          <p:nvPr/>
        </p:nvSpPr>
        <p:spPr>
          <a:xfrm>
            <a:off x="661475" y="2673449"/>
            <a:ext cx="6296860" cy="44569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Written records reduce misunderstandings and serve as a reliable reference for the future.</a:t>
            </a:r>
            <a:endParaRPr lang="en-US" sz="12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3272730"/>
            <a:ext cx="6296860" cy="91509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17354" y="3452416"/>
            <a:ext cx="5861300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Reduces Errors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917354" y="3785295"/>
            <a:ext cx="5861300" cy="222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Written instructions are harder to misinterpret than verbal ones.</a:t>
            </a:r>
            <a:endParaRPr lang="en-US" sz="12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4324350"/>
            <a:ext cx="6296860" cy="91509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17354" y="4504035"/>
            <a:ext cx="5861300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Creates Accountability</a:t>
            </a:r>
            <a:endParaRPr lang="en-US" sz="1550" dirty="0"/>
          </a:p>
        </p:txBody>
      </p:sp>
      <p:sp>
        <p:nvSpPr>
          <p:cNvPr id="11" name="Text 6"/>
          <p:cNvSpPr/>
          <p:nvPr/>
        </p:nvSpPr>
        <p:spPr>
          <a:xfrm>
            <a:off x="917354" y="4836914"/>
            <a:ext cx="5861300" cy="222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Records show what was communicated, when, and by whom.</a:t>
            </a:r>
            <a:endParaRPr lang="en-US" sz="12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5375970"/>
            <a:ext cx="6296860" cy="915095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917354" y="5555655"/>
            <a:ext cx="5861300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Future Reference</a:t>
            </a:r>
            <a:endParaRPr lang="en-US" sz="1550" dirty="0"/>
          </a:p>
        </p:txBody>
      </p:sp>
      <p:sp>
        <p:nvSpPr>
          <p:cNvPr id="14" name="Text 8"/>
          <p:cNvSpPr/>
          <p:nvPr/>
        </p:nvSpPr>
        <p:spPr>
          <a:xfrm>
            <a:off x="917354" y="5888534"/>
            <a:ext cx="5861300" cy="222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Past records help resolve disputes and improve future operations.</a:t>
            </a:r>
            <a:endParaRPr lang="en-US" sz="12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806873"/>
            <a:ext cx="3534282" cy="10632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Digital Communication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61475" y="3023195"/>
            <a:ext cx="3534282" cy="48478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3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Modern hotels use technology to communicate faster and more accurately.</a:t>
            </a:r>
            <a:endParaRPr lang="en-US" sz="13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17029" y="902295"/>
            <a:ext cx="6227408" cy="352891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4758730"/>
            <a:ext cx="340213" cy="212626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01</a:t>
            </a:r>
            <a:endParaRPr lang="en-US" sz="1300" dirty="0"/>
          </a:p>
        </p:txBody>
      </p:sp>
      <p:sp>
        <p:nvSpPr>
          <p:cNvPr id="6" name="Shape 3"/>
          <p:cNvSpPr/>
          <p:nvPr/>
        </p:nvSpPr>
        <p:spPr>
          <a:xfrm>
            <a:off x="661475" y="5028704"/>
            <a:ext cx="3520788" cy="1905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7" name="Text 4"/>
          <p:cNvSpPr/>
          <p:nvPr/>
        </p:nvSpPr>
        <p:spPr>
          <a:xfrm>
            <a:off x="661475" y="5151834"/>
            <a:ext cx="3520788" cy="53141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Property Management Systems (PMS)</a:t>
            </a:r>
            <a:endParaRPr lang="en-US" sz="1650" dirty="0"/>
          </a:p>
        </p:txBody>
      </p:sp>
      <p:sp>
        <p:nvSpPr>
          <p:cNvPr id="8" name="Text 5"/>
          <p:cNvSpPr/>
          <p:nvPr/>
        </p:nvSpPr>
        <p:spPr>
          <a:xfrm>
            <a:off x="661475" y="5775027"/>
            <a:ext cx="3520788" cy="2423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Central hub for reservations and room status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4335354" y="4758730"/>
            <a:ext cx="340213" cy="212626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02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4335354" y="5045670"/>
            <a:ext cx="3520888" cy="1905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11" name="Text 8"/>
          <p:cNvSpPr/>
          <p:nvPr/>
        </p:nvSpPr>
        <p:spPr>
          <a:xfrm>
            <a:off x="4335354" y="5151834"/>
            <a:ext cx="3520888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Guest Messaging Platforms</a:t>
            </a:r>
            <a:endParaRPr lang="en-US" sz="1650" dirty="0"/>
          </a:p>
        </p:txBody>
      </p:sp>
      <p:sp>
        <p:nvSpPr>
          <p:cNvPr id="12" name="Text 9"/>
          <p:cNvSpPr/>
          <p:nvPr/>
        </p:nvSpPr>
        <p:spPr>
          <a:xfrm>
            <a:off x="4335354" y="5509320"/>
            <a:ext cx="3520888" cy="2423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Chat-based service requests and updates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8009332" y="4758730"/>
            <a:ext cx="340213" cy="212626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03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8009332" y="5045670"/>
            <a:ext cx="3520888" cy="1905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15" name="Text 12"/>
          <p:cNvSpPr/>
          <p:nvPr/>
        </p:nvSpPr>
        <p:spPr>
          <a:xfrm>
            <a:off x="8009332" y="5151834"/>
            <a:ext cx="3520888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Internal Communication Apps</a:t>
            </a:r>
            <a:endParaRPr lang="en-US" sz="1650" dirty="0"/>
          </a:p>
        </p:txBody>
      </p:sp>
      <p:sp>
        <p:nvSpPr>
          <p:cNvPr id="16" name="Text 13"/>
          <p:cNvSpPr/>
          <p:nvPr/>
        </p:nvSpPr>
        <p:spPr>
          <a:xfrm>
            <a:off x="8009332" y="5509320"/>
            <a:ext cx="3520888" cy="2423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Staff coordination across departments</a:t>
            </a:r>
            <a:endParaRPr lang="en-US" sz="13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61777"/>
            <a:ext cx="10868745" cy="5233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2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How Information Flows in a Hotel</a:t>
            </a:r>
            <a:endParaRPr lang="en-US" sz="3250" dirty="0"/>
          </a:p>
        </p:txBody>
      </p:sp>
      <p:sp>
        <p:nvSpPr>
          <p:cNvPr id="3" name="Text 1"/>
          <p:cNvSpPr/>
          <p:nvPr/>
        </p:nvSpPr>
        <p:spPr>
          <a:xfrm>
            <a:off x="661475" y="1381820"/>
            <a:ext cx="11478330" cy="23683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3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Communication doesn't just go one way — it flows in all directions to keep the hotel coordinated.</a:t>
            </a:r>
            <a:endParaRPr lang="en-US" sz="13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45185" y="1785541"/>
            <a:ext cx="7301226" cy="4106962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6059388"/>
            <a:ext cx="11478330" cy="23683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Think of it like traffic — information flows in multiple directions, and everyone must follow the right lanes.</a:t>
            </a:r>
            <a:endParaRPr lang="en-US" sz="13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568053"/>
            <a:ext cx="6567919" cy="3721894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8012706" y="768548"/>
            <a:ext cx="1781924" cy="268486"/>
          </a:xfrm>
          <a:prstGeom prst="roundRect">
            <a:avLst>
              <a:gd name="adj" fmla="val 22121"/>
            </a:avLst>
          </a:prstGeom>
          <a:noFill/>
          <a:ln w="6350">
            <a:solidFill>
              <a:srgbClr val="95CCDA"/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8118669" y="821531"/>
            <a:ext cx="2179583" cy="1625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95CCDA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COMMUNICATION FLOW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8012706" y="1103114"/>
            <a:ext cx="3523765" cy="110470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Upward Communication</a:t>
            </a:r>
            <a:endParaRPr lang="en-US" sz="3450" dirty="0"/>
          </a:p>
        </p:txBody>
      </p:sp>
      <p:sp>
        <p:nvSpPr>
          <p:cNvPr id="6" name="Text 3"/>
          <p:cNvSpPr/>
          <p:nvPr/>
        </p:nvSpPr>
        <p:spPr>
          <a:xfrm>
            <a:off x="8012706" y="2373114"/>
            <a:ext cx="3523765" cy="76973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Employees share information with management to help leaders make better decisions.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8012706" y="3291582"/>
            <a:ext cx="3523765" cy="119985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74320" indent="-274320" algn="l">
              <a:lnSpc>
                <a:spcPct val="121000"/>
              </a:lnSpc>
              <a:buSzPct val="100000"/>
              <a:buChar char="•"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 feedback reports</a:t>
            </a:r>
            <a:endParaRPr lang="en-US" sz="1350" dirty="0"/>
          </a:p>
          <a:p>
            <a:pPr marL="274320" indent="-274320" algn="l">
              <a:lnSpc>
                <a:spcPct val="121000"/>
              </a:lnSpc>
              <a:buSzPct val="100000"/>
              <a:buChar char="•"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Incident reports</a:t>
            </a:r>
            <a:endParaRPr lang="en-US" sz="1350" dirty="0"/>
          </a:p>
          <a:p>
            <a:pPr marL="274320" indent="-274320" algn="l">
              <a:lnSpc>
                <a:spcPct val="121000"/>
              </a:lnSpc>
              <a:buSzPct val="100000"/>
              <a:buChar char="•"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Employee suggestions</a:t>
            </a:r>
            <a:endParaRPr lang="en-US" sz="1350" dirty="0"/>
          </a:p>
          <a:p>
            <a:pPr marL="274320" indent="-274320" algn="l">
              <a:lnSpc>
                <a:spcPct val="121000"/>
              </a:lnSpc>
              <a:buSzPct val="100000"/>
              <a:buChar char="•"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Operational concerns</a:t>
            </a:r>
            <a:endParaRPr lang="en-US" sz="1350" dirty="0"/>
          </a:p>
        </p:txBody>
      </p:sp>
      <p:sp>
        <p:nvSpPr>
          <p:cNvPr id="8" name="Shape 5"/>
          <p:cNvSpPr/>
          <p:nvPr/>
        </p:nvSpPr>
        <p:spPr>
          <a:xfrm>
            <a:off x="8012706" y="4677370"/>
            <a:ext cx="3523765" cy="1412081"/>
          </a:xfrm>
          <a:prstGeom prst="roundRect">
            <a:avLst>
              <a:gd name="adj" fmla="val 5257"/>
            </a:avLst>
          </a:prstGeom>
          <a:solidFill>
            <a:srgbClr val="B6D6FC"/>
          </a:solidFill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9410" y="4927699"/>
            <a:ext cx="220855" cy="176709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586970" y="4870252"/>
            <a:ext cx="2772797" cy="102631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Like raising your hand in class — upward communication ensures management hears what's really happening on the ground.</a:t>
            </a:r>
            <a:endParaRPr lang="en-US" sz="13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768548"/>
            <a:ext cx="1781924" cy="268486"/>
          </a:xfrm>
          <a:prstGeom prst="roundRect">
            <a:avLst>
              <a:gd name="adj" fmla="val 22121"/>
            </a:avLst>
          </a:prstGeom>
          <a:noFill/>
          <a:ln w="6350">
            <a:solidFill>
              <a:srgbClr val="95CCD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767438" y="821531"/>
            <a:ext cx="2179583" cy="1625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95CCDA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COMMUNICATION FLOW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61475" y="1103114"/>
            <a:ext cx="3523765" cy="110470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Downward Communication</a:t>
            </a:r>
            <a:endParaRPr lang="en-US" sz="3450" dirty="0"/>
          </a:p>
        </p:txBody>
      </p:sp>
      <p:sp>
        <p:nvSpPr>
          <p:cNvPr id="5" name="Text 3"/>
          <p:cNvSpPr/>
          <p:nvPr/>
        </p:nvSpPr>
        <p:spPr>
          <a:xfrm>
            <a:off x="661475" y="2373114"/>
            <a:ext cx="3523765" cy="76973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Management sends information down to ensure all staff are aligned and consistent.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661475" y="3291582"/>
            <a:ext cx="3523765" cy="119985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74320" indent="-274320" algn="l">
              <a:lnSpc>
                <a:spcPct val="121000"/>
              </a:lnSpc>
              <a:buSzPct val="100000"/>
              <a:buChar char="•"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Organizational policies</a:t>
            </a:r>
            <a:endParaRPr lang="en-US" sz="1350" dirty="0"/>
          </a:p>
          <a:p>
            <a:pPr marL="274320" indent="-274320" algn="l">
              <a:lnSpc>
                <a:spcPct val="121000"/>
              </a:lnSpc>
              <a:buSzPct val="100000"/>
              <a:buChar char="•"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Work schedules</a:t>
            </a:r>
            <a:endParaRPr lang="en-US" sz="1350" dirty="0"/>
          </a:p>
          <a:p>
            <a:pPr marL="274320" indent="-274320" algn="l">
              <a:lnSpc>
                <a:spcPct val="121000"/>
              </a:lnSpc>
              <a:buSzPct val="100000"/>
              <a:buChar char="•"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Service standards</a:t>
            </a:r>
            <a:endParaRPr lang="en-US" sz="1350" dirty="0"/>
          </a:p>
          <a:p>
            <a:pPr marL="274320" indent="-274320" algn="l">
              <a:lnSpc>
                <a:spcPct val="121000"/>
              </a:lnSpc>
              <a:buSzPct val="100000"/>
              <a:buChar char="•"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Operational instructions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661475" y="4677370"/>
            <a:ext cx="3523765" cy="1412081"/>
          </a:xfrm>
          <a:prstGeom prst="roundRect">
            <a:avLst>
              <a:gd name="adj" fmla="val 5257"/>
            </a:avLst>
          </a:prstGeom>
          <a:solidFill>
            <a:srgbClr val="D9EDF2"/>
          </a:solidFill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179" y="4927699"/>
            <a:ext cx="220855" cy="176709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235739" y="4870252"/>
            <a:ext cx="2772797" cy="102631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Like a coach giving game instructions — everyone needs to hear the same message to perform as a team.</a:t>
            </a:r>
            <a:endParaRPr lang="en-US" sz="135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2784" y="1568053"/>
            <a:ext cx="6567919" cy="372189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233360" y="571599"/>
            <a:ext cx="1781924" cy="268486"/>
          </a:xfrm>
          <a:prstGeom prst="roundRect">
            <a:avLst>
              <a:gd name="adj" fmla="val 22121"/>
            </a:avLst>
          </a:prstGeom>
          <a:noFill/>
          <a:ln w="6350">
            <a:solidFill>
              <a:srgbClr val="95CCDA"/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339323" y="624582"/>
            <a:ext cx="2179583" cy="1625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95CCDA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COMMUNICATION FLOW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233360" y="906165"/>
            <a:ext cx="6296860" cy="55235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Horizontal Communication</a:t>
            </a:r>
            <a:endParaRPr lang="en-US" sz="3450" dirty="0"/>
          </a:p>
        </p:txBody>
      </p:sp>
      <p:sp>
        <p:nvSpPr>
          <p:cNvPr id="6" name="Text 3"/>
          <p:cNvSpPr/>
          <p:nvPr/>
        </p:nvSpPr>
        <p:spPr>
          <a:xfrm>
            <a:off x="5233360" y="1706463"/>
            <a:ext cx="6296860" cy="5131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Departments at the same level communicate with each other to coordinate services seamlessly.</a:t>
            </a:r>
            <a:endParaRPr lang="en-US" sz="13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360" y="2405559"/>
            <a:ext cx="883719" cy="106054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282374" y="2582267"/>
            <a:ext cx="5247846" cy="276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Front Office</a:t>
            </a:r>
            <a:endParaRPr lang="en-US" sz="1700" dirty="0"/>
          </a:p>
        </p:txBody>
      </p:sp>
      <p:sp>
        <p:nvSpPr>
          <p:cNvPr id="9" name="Text 5"/>
          <p:cNvSpPr/>
          <p:nvPr/>
        </p:nvSpPr>
        <p:spPr>
          <a:xfrm>
            <a:off x="6282374" y="2957513"/>
            <a:ext cx="5247846" cy="2565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Shares guest arrival info</a:t>
            </a:r>
            <a:endParaRPr lang="en-US" sz="13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3360" y="3466108"/>
            <a:ext cx="883719" cy="1060549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282374" y="3642816"/>
            <a:ext cx="5247846" cy="276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Housekeeping</a:t>
            </a:r>
            <a:endParaRPr lang="en-US" sz="1700" dirty="0"/>
          </a:p>
        </p:txBody>
      </p:sp>
      <p:sp>
        <p:nvSpPr>
          <p:cNvPr id="12" name="Text 7"/>
          <p:cNvSpPr/>
          <p:nvPr/>
        </p:nvSpPr>
        <p:spPr>
          <a:xfrm>
            <a:off x="6282374" y="4018062"/>
            <a:ext cx="5247846" cy="2565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Updates room readiness</a:t>
            </a:r>
            <a:endParaRPr lang="en-US" sz="13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3360" y="4526657"/>
            <a:ext cx="883719" cy="1060549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282374" y="4703366"/>
            <a:ext cx="5247846" cy="276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Maintenance</a:t>
            </a:r>
            <a:endParaRPr lang="en-US" sz="1700" dirty="0"/>
          </a:p>
        </p:txBody>
      </p:sp>
      <p:sp>
        <p:nvSpPr>
          <p:cNvPr id="15" name="Text 9"/>
          <p:cNvSpPr/>
          <p:nvPr/>
        </p:nvSpPr>
        <p:spPr>
          <a:xfrm>
            <a:off x="6282374" y="5078611"/>
            <a:ext cx="5247846" cy="2565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Confirms repairs completed</a:t>
            </a:r>
            <a:endParaRPr lang="en-US" sz="1350" dirty="0"/>
          </a:p>
        </p:txBody>
      </p:sp>
      <p:sp>
        <p:nvSpPr>
          <p:cNvPr id="16" name="Text 10"/>
          <p:cNvSpPr/>
          <p:nvPr/>
        </p:nvSpPr>
        <p:spPr>
          <a:xfrm>
            <a:off x="5233360" y="5773142"/>
            <a:ext cx="6296860" cy="5131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Horizontal communication is the glue between departments — without it, guests would fall through the cracks.</a:t>
            </a:r>
            <a:endParaRPr lang="en-US" sz="13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560413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Diagonal Communication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434530"/>
            <a:ext cx="6296860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Communication that flows across different departments </a:t>
            </a:r>
            <a:r>
              <a:rPr lang="en-US" sz="1450" i="1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and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different levels of hierarchy at the same time.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3214092"/>
            <a:ext cx="6296860" cy="1020465"/>
          </a:xfrm>
          <a:prstGeom prst="roundRect">
            <a:avLst>
              <a:gd name="adj" fmla="val 7780"/>
            </a:avLst>
          </a:prstGeom>
          <a:solidFill>
            <a:srgbClr val="B6D6FC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82" y="3475434"/>
            <a:ext cx="236234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75723" y="3450332"/>
            <a:ext cx="5493605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Think of it like texting a friend in a completely different class group — crossing both subject and grade level at once.</a:t>
            </a:r>
            <a:endParaRPr lang="en-US" sz="1450" dirty="0"/>
          </a:p>
        </p:txBody>
      </p:sp>
      <p:sp>
        <p:nvSpPr>
          <p:cNvPr id="8" name="Text 4"/>
          <p:cNvSpPr/>
          <p:nvPr/>
        </p:nvSpPr>
        <p:spPr>
          <a:xfrm>
            <a:off x="661475" y="4447183"/>
            <a:ext cx="6296860" cy="85040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Example: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An Events Manager speaks directly with a Housekeeping Supervisor to prepare a conference room — skipping the usual chain of command.</a:t>
            </a:r>
            <a:endParaRPr lang="en-US" sz="14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840780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Front Office: The Hotel's Communication Hub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305546"/>
            <a:ext cx="6906444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The Front Office is the central nerve of all hotel communication.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2801640"/>
            <a:ext cx="3053877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56832" y="2997002"/>
            <a:ext cx="2663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Guests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3904359" y="2801640"/>
            <a:ext cx="3053976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099715" y="2997002"/>
            <a:ext cx="26632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Housekeeping</a:t>
            </a:r>
            <a:endParaRPr lang="en-US" sz="1850" dirty="0"/>
          </a:p>
        </p:txBody>
      </p:sp>
      <p:sp>
        <p:nvSpPr>
          <p:cNvPr id="9" name="Shape 6"/>
          <p:cNvSpPr/>
          <p:nvPr/>
        </p:nvSpPr>
        <p:spPr>
          <a:xfrm>
            <a:off x="661475" y="3676650"/>
            <a:ext cx="3053877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56832" y="3872012"/>
            <a:ext cx="2663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Maintenance</a:t>
            </a:r>
            <a:endParaRPr lang="en-US" sz="1850" dirty="0"/>
          </a:p>
        </p:txBody>
      </p:sp>
      <p:sp>
        <p:nvSpPr>
          <p:cNvPr id="11" name="Shape 8"/>
          <p:cNvSpPr/>
          <p:nvPr/>
        </p:nvSpPr>
        <p:spPr>
          <a:xfrm>
            <a:off x="3904359" y="3676650"/>
            <a:ext cx="3053976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4099715" y="3872012"/>
            <a:ext cx="26632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Security</a:t>
            </a:r>
            <a:endParaRPr lang="en-US" sz="1850" dirty="0"/>
          </a:p>
        </p:txBody>
      </p:sp>
      <p:sp>
        <p:nvSpPr>
          <p:cNvPr id="13" name="Shape 10"/>
          <p:cNvSpPr/>
          <p:nvPr/>
        </p:nvSpPr>
        <p:spPr>
          <a:xfrm>
            <a:off x="661475" y="4551660"/>
            <a:ext cx="3053877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56832" y="4747022"/>
            <a:ext cx="2663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Food &amp; Beverage</a:t>
            </a:r>
            <a:endParaRPr lang="en-US" sz="1850" dirty="0"/>
          </a:p>
        </p:txBody>
      </p:sp>
      <p:sp>
        <p:nvSpPr>
          <p:cNvPr id="15" name="Shape 12"/>
          <p:cNvSpPr/>
          <p:nvPr/>
        </p:nvSpPr>
        <p:spPr>
          <a:xfrm>
            <a:off x="3904359" y="4551660"/>
            <a:ext cx="3053976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4099715" y="4747022"/>
            <a:ext cx="26632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Management</a:t>
            </a:r>
            <a:endParaRPr lang="en-US" sz="1850" dirty="0"/>
          </a:p>
        </p:txBody>
      </p:sp>
      <p:sp>
        <p:nvSpPr>
          <p:cNvPr id="17" name="Text 14"/>
          <p:cNvSpPr/>
          <p:nvPr/>
        </p:nvSpPr>
        <p:spPr>
          <a:xfrm>
            <a:off x="661475" y="5450284"/>
            <a:ext cx="6296860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Like a school office that connects students, teachers, and parents — the Front Office links everyone in the hotel.</a:t>
            </a:r>
            <a:endParaRPr lang="en-US" sz="145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8042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Reservation Communication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496715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Reservations set the stage — accurate information from the start prevents problems later.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205434"/>
            <a:ext cx="6903269" cy="391189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032251" y="2525613"/>
            <a:ext cx="350421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Essential Information Captured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8032251" y="3009900"/>
            <a:ext cx="3504219" cy="9825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 name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Arrival date</a:t>
            </a:r>
            <a:endParaRPr lang="en-US" sz="1450" dirty="0"/>
          </a:p>
          <a:p>
            <a:pPr marL="294640" indent="-294640" algn="l">
              <a:lnSpc>
                <a:spcPct val="125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Departure date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8032251" y="4205089"/>
            <a:ext cx="3504219" cy="1568450"/>
          </a:xfrm>
          <a:prstGeom prst="roundRect">
            <a:avLst>
              <a:gd name="adj" fmla="val 5062"/>
            </a:avLst>
          </a:prstGeom>
          <a:solidFill>
            <a:srgbClr val="B6D6FC"/>
          </a:solidFill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4479131"/>
            <a:ext cx="236234" cy="18901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646499" y="4422378"/>
            <a:ext cx="2700964" cy="113387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Think of reservations like placing a food order — if the order is wrong from the start, the meal will disappoint.</a:t>
            </a:r>
            <a:endParaRPr lang="en-US" sz="145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519535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Reservation Details Matter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488208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Beyond basic dates, guest preferences and special needs must be communicated precisely to avoid service failures.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984302"/>
            <a:ext cx="3496877" cy="140444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77479" y="3198713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Room Preferences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977479" y="3607395"/>
            <a:ext cx="2966467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Floor level, view, bed type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347359" y="2984302"/>
            <a:ext cx="3496877" cy="140444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663363" y="3198713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Special Requests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4663363" y="3607395"/>
            <a:ext cx="2966467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Flowers, amenities, occasions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033244" y="2984302"/>
            <a:ext cx="3496877" cy="1404441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349247" y="3198713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Accessibility Needs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8349247" y="3607395"/>
            <a:ext cx="2966467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Wheelchair access, visual/hearing support</a:t>
            </a:r>
            <a:endParaRPr lang="en-US" sz="1450" dirty="0"/>
          </a:p>
        </p:txBody>
      </p:sp>
      <p:sp>
        <p:nvSpPr>
          <p:cNvPr id="13" name="Shape 8"/>
          <p:cNvSpPr/>
          <p:nvPr/>
        </p:nvSpPr>
        <p:spPr>
          <a:xfrm>
            <a:off x="661475" y="4601369"/>
            <a:ext cx="10868745" cy="736997"/>
          </a:xfrm>
          <a:prstGeom prst="roundRect">
            <a:avLst>
              <a:gd name="adj" fmla="val 10772"/>
            </a:avLst>
          </a:prstGeom>
          <a:solidFill>
            <a:srgbClr val="FCF2B5"/>
          </a:solidFill>
        </p:spPr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82" y="4862711"/>
            <a:ext cx="236234" cy="189012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275723" y="4837609"/>
            <a:ext cx="10675075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Inaccurate reservation communication → service failures → guest dissatisfaction.</a:t>
            </a:r>
            <a:endParaRPr lang="en-US" sz="14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56816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Check-In Communication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1430933"/>
            <a:ext cx="6296860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A smooth check-in relies on clearly communicating essential hotel information to the guest.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2210495"/>
            <a:ext cx="6296860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28717" y="2405856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Room Assignment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5233360" y="3085505"/>
            <a:ext cx="6296860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428717" y="3280866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Facilities &amp; Hours</a:t>
            </a:r>
            <a:endParaRPr lang="en-US" sz="1850" dirty="0"/>
          </a:p>
        </p:txBody>
      </p:sp>
      <p:sp>
        <p:nvSpPr>
          <p:cNvPr id="9" name="Shape 6"/>
          <p:cNvSpPr/>
          <p:nvPr/>
        </p:nvSpPr>
        <p:spPr>
          <a:xfrm>
            <a:off x="5233360" y="3960515"/>
            <a:ext cx="6296860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5428717" y="4155877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Hotel Policies</a:t>
            </a:r>
            <a:endParaRPr lang="en-US" sz="1850" dirty="0"/>
          </a:p>
        </p:txBody>
      </p:sp>
      <p:sp>
        <p:nvSpPr>
          <p:cNvPr id="11" name="Shape 8"/>
          <p:cNvSpPr/>
          <p:nvPr/>
        </p:nvSpPr>
        <p:spPr>
          <a:xfrm>
            <a:off x="5233360" y="4835525"/>
            <a:ext cx="6296860" cy="685998"/>
          </a:xfrm>
          <a:prstGeom prst="roundRect">
            <a:avLst>
              <a:gd name="adj" fmla="val 11573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428717" y="5030887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Payment Procedures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5233360" y="5734149"/>
            <a:ext cx="6296860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Clear check-in communication = confident guests who know exactly what to expect.</a:t>
            </a:r>
            <a:endParaRPr lang="en-US" sz="14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79934"/>
            <a:ext cx="10868745" cy="55235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Guest Request Communication</a:t>
            </a:r>
            <a:endParaRPr lang="en-US" sz="3450" dirty="0"/>
          </a:p>
        </p:txBody>
      </p:sp>
      <p:sp>
        <p:nvSpPr>
          <p:cNvPr id="3" name="Text 1"/>
          <p:cNvSpPr/>
          <p:nvPr/>
        </p:nvSpPr>
        <p:spPr>
          <a:xfrm>
            <a:off x="661475" y="1462881"/>
            <a:ext cx="11478330" cy="2565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Guests make a wide variety of requests — the front office must capture and relay each one accurately.</a:t>
            </a:r>
            <a:endParaRPr lang="en-US" sz="13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7751" y="2096790"/>
            <a:ext cx="265106" cy="26511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35838" y="2091333"/>
            <a:ext cx="2949402" cy="276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Additional towels</a:t>
            </a:r>
            <a:endParaRPr lang="en-US" sz="17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7751" y="2963069"/>
            <a:ext cx="265106" cy="26511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35838" y="2957612"/>
            <a:ext cx="2949402" cy="276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Room upgrades</a:t>
            </a:r>
            <a:endParaRPr lang="en-US" sz="17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7751" y="3829348"/>
            <a:ext cx="265106" cy="265113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235838" y="3823891"/>
            <a:ext cx="2949402" cy="276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Wake-up calls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7751" y="4695627"/>
            <a:ext cx="265106" cy="26511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235838" y="4690170"/>
            <a:ext cx="2949402" cy="276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Transportation help</a:t>
            </a:r>
            <a:endParaRPr lang="en-US" sz="1700" dirty="0"/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27751" y="5561905"/>
            <a:ext cx="265106" cy="265113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1235838" y="5556448"/>
            <a:ext cx="2949402" cy="276126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Maintenance services</a:t>
            </a:r>
            <a:endParaRPr lang="en-US" sz="1700" dirty="0"/>
          </a:p>
        </p:txBody>
      </p:sp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2784" y="2230735"/>
            <a:ext cx="6567919" cy="3721894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55374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Routing Guest Requests</a:t>
            </a:r>
            <a:endParaRPr lang="en-US" sz="3450" dirty="0"/>
          </a:p>
        </p:txBody>
      </p:sp>
      <p:sp>
        <p:nvSpPr>
          <p:cNvPr id="3" name="Text 1"/>
          <p:cNvSpPr/>
          <p:nvPr/>
        </p:nvSpPr>
        <p:spPr>
          <a:xfrm>
            <a:off x="661475" y="1405731"/>
            <a:ext cx="11478330" cy="2574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Front office staff act as a relay — accurately passing guest requests to the right department is critical.</a:t>
            </a:r>
            <a:endParaRPr lang="en-US" sz="13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04060" y="1850033"/>
            <a:ext cx="6383575" cy="378876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347124" y="4607131"/>
            <a:ext cx="1586812" cy="61137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Department Fulfill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5347307" y="4607131"/>
            <a:ext cx="1586812" cy="61137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Front Office Relay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3314884" y="4607131"/>
            <a:ext cx="1586812" cy="61137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Guest Request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661475" y="5825629"/>
            <a:ext cx="10868745" cy="51494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1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Like a dispatcher for a delivery service — if the message gets lost or distorted, the delivery never arrives. A missed request directly harms guest satisfaction.</a:t>
            </a:r>
            <a:endParaRPr lang="en-US" sz="135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230313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Housekeeping Communication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695079"/>
            <a:ext cx="6296860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Housekeeping must stay in constant contact with multiple departments to maintain quality service.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3474641"/>
            <a:ext cx="6296860" cy="2153047"/>
          </a:xfrm>
          <a:prstGeom prst="roundRect">
            <a:avLst>
              <a:gd name="adj" fmla="val 3687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5239710" y="3480991"/>
            <a:ext cx="3142080" cy="1070173"/>
          </a:xfrm>
          <a:prstGeom prst="rect">
            <a:avLst/>
          </a:prstGeom>
          <a:solidFill>
            <a:srgbClr val="D9EDF2"/>
          </a:solidFill>
        </p:spPr>
      </p:sp>
      <p:sp>
        <p:nvSpPr>
          <p:cNvPr id="7" name="Text 4"/>
          <p:cNvSpPr/>
          <p:nvPr/>
        </p:nvSpPr>
        <p:spPr>
          <a:xfrm>
            <a:off x="5428717" y="3670002"/>
            <a:ext cx="276406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Front Office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5428717" y="4078684"/>
            <a:ext cx="2764066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Room status updates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8381790" y="3480991"/>
            <a:ext cx="3142080" cy="1070173"/>
          </a:xfrm>
          <a:prstGeom prst="rect">
            <a:avLst/>
          </a:prstGeom>
          <a:solidFill>
            <a:srgbClr val="D9EDF2"/>
          </a:solidFill>
        </p:spPr>
      </p:sp>
      <p:sp>
        <p:nvSpPr>
          <p:cNvPr id="10" name="Shape 7"/>
          <p:cNvSpPr/>
          <p:nvPr/>
        </p:nvSpPr>
        <p:spPr>
          <a:xfrm>
            <a:off x="8381790" y="3480991"/>
            <a:ext cx="25399" cy="1070173"/>
          </a:xfrm>
          <a:prstGeom prst="roundRect">
            <a:avLst>
              <a:gd name="adj" fmla="val 312562"/>
            </a:avLst>
          </a:prstGeom>
          <a:solidFill>
            <a:srgbClr val="BFD3D8"/>
          </a:solidFill>
        </p:spPr>
      </p:sp>
      <p:sp>
        <p:nvSpPr>
          <p:cNvPr id="11" name="Text 8"/>
          <p:cNvSpPr/>
          <p:nvPr/>
        </p:nvSpPr>
        <p:spPr>
          <a:xfrm>
            <a:off x="8570797" y="3670002"/>
            <a:ext cx="276406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Maintenance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8570797" y="4078684"/>
            <a:ext cx="2764066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Repair requests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5239710" y="4551164"/>
            <a:ext cx="3142080" cy="1070173"/>
          </a:xfrm>
          <a:prstGeom prst="rect">
            <a:avLst/>
          </a:prstGeom>
          <a:solidFill>
            <a:srgbClr val="D9EDF2"/>
          </a:solidFill>
        </p:spPr>
      </p:sp>
      <p:sp>
        <p:nvSpPr>
          <p:cNvPr id="14" name="Shape 11"/>
          <p:cNvSpPr/>
          <p:nvPr/>
        </p:nvSpPr>
        <p:spPr>
          <a:xfrm>
            <a:off x="5239710" y="4551164"/>
            <a:ext cx="3142080" cy="25400"/>
          </a:xfrm>
          <a:prstGeom prst="roundRect">
            <a:avLst>
              <a:gd name="adj" fmla="val 312550"/>
            </a:avLst>
          </a:prstGeom>
          <a:solidFill>
            <a:srgbClr val="BFD3D8"/>
          </a:solidFill>
        </p:spPr>
      </p:sp>
      <p:sp>
        <p:nvSpPr>
          <p:cNvPr id="15" name="Text 12"/>
          <p:cNvSpPr/>
          <p:nvPr/>
        </p:nvSpPr>
        <p:spPr>
          <a:xfrm>
            <a:off x="5428717" y="4740176"/>
            <a:ext cx="276406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Security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5428717" y="5148858"/>
            <a:ext cx="2764066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Safety concerns</a:t>
            </a:r>
            <a:endParaRPr lang="en-US" sz="1450" dirty="0"/>
          </a:p>
        </p:txBody>
      </p:sp>
      <p:sp>
        <p:nvSpPr>
          <p:cNvPr id="17" name="Shape 14"/>
          <p:cNvSpPr/>
          <p:nvPr/>
        </p:nvSpPr>
        <p:spPr>
          <a:xfrm>
            <a:off x="8381790" y="4551164"/>
            <a:ext cx="3142080" cy="1070173"/>
          </a:xfrm>
          <a:prstGeom prst="rect">
            <a:avLst/>
          </a:prstGeom>
          <a:solidFill>
            <a:srgbClr val="D9EDF2"/>
          </a:solidFill>
        </p:spPr>
      </p:sp>
      <p:sp>
        <p:nvSpPr>
          <p:cNvPr id="18" name="Shape 15"/>
          <p:cNvSpPr/>
          <p:nvPr/>
        </p:nvSpPr>
        <p:spPr>
          <a:xfrm>
            <a:off x="8381790" y="4551164"/>
            <a:ext cx="25399" cy="1070173"/>
          </a:xfrm>
          <a:prstGeom prst="roundRect">
            <a:avLst>
              <a:gd name="adj" fmla="val 312562"/>
            </a:avLst>
          </a:prstGeom>
          <a:solidFill>
            <a:srgbClr val="BFD3D8"/>
          </a:solidFill>
        </p:spPr>
      </p:sp>
      <p:sp>
        <p:nvSpPr>
          <p:cNvPr id="19" name="Shape 16"/>
          <p:cNvSpPr/>
          <p:nvPr/>
        </p:nvSpPr>
        <p:spPr>
          <a:xfrm>
            <a:off x="8381790" y="4551164"/>
            <a:ext cx="3142080" cy="25400"/>
          </a:xfrm>
          <a:prstGeom prst="roundRect">
            <a:avLst>
              <a:gd name="adj" fmla="val 312550"/>
            </a:avLst>
          </a:prstGeom>
          <a:solidFill>
            <a:srgbClr val="BFD3D8"/>
          </a:solidFill>
        </p:spPr>
      </p:sp>
      <p:sp>
        <p:nvSpPr>
          <p:cNvPr id="20" name="Text 17"/>
          <p:cNvSpPr/>
          <p:nvPr/>
        </p:nvSpPr>
        <p:spPr>
          <a:xfrm>
            <a:off x="8570797" y="4740176"/>
            <a:ext cx="276406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Laundry</a:t>
            </a:r>
            <a:endParaRPr lang="en-US" sz="1850" dirty="0"/>
          </a:p>
        </p:txBody>
      </p:sp>
      <p:sp>
        <p:nvSpPr>
          <p:cNvPr id="21" name="Text 18"/>
          <p:cNvSpPr/>
          <p:nvPr/>
        </p:nvSpPr>
        <p:spPr>
          <a:xfrm>
            <a:off x="8570797" y="5148858"/>
            <a:ext cx="2764066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Linen coordination</a:t>
            </a:r>
            <a:endParaRPr lang="en-US" sz="145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91555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Room Status Reporting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660227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Housekeeping communicates room status in real time so the front office knows which rooms are available to assign.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156321"/>
            <a:ext cx="5339820" cy="166250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3217931" y="2298105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1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875881" y="2912269"/>
            <a:ext cx="491100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Vacant &amp; Clean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75881" y="3320951"/>
            <a:ext cx="4911007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Ready for a new guest</a:t>
            </a:r>
            <a:endParaRPr lang="en-US" sz="14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190301" y="2156321"/>
            <a:ext cx="5339919" cy="166250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746757" y="2298105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2</a:t>
            </a:r>
            <a:endParaRPr lang="en-US" sz="1750" dirty="0"/>
          </a:p>
        </p:txBody>
      </p:sp>
      <p:sp>
        <p:nvSpPr>
          <p:cNvPr id="10" name="Text 6"/>
          <p:cNvSpPr/>
          <p:nvPr/>
        </p:nvSpPr>
        <p:spPr>
          <a:xfrm>
            <a:off x="6404708" y="2912269"/>
            <a:ext cx="4911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Occupied</a:t>
            </a:r>
            <a:endParaRPr lang="en-US" sz="1850" dirty="0"/>
          </a:p>
        </p:txBody>
      </p:sp>
      <p:sp>
        <p:nvSpPr>
          <p:cNvPr id="11" name="Text 7"/>
          <p:cNvSpPr/>
          <p:nvPr/>
        </p:nvSpPr>
        <p:spPr>
          <a:xfrm>
            <a:off x="6404708" y="3320951"/>
            <a:ext cx="4911106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 currently staying</a:t>
            </a:r>
            <a:endParaRPr lang="en-US" sz="14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4007842"/>
            <a:ext cx="5339820" cy="1662509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217931" y="4149626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3</a:t>
            </a:r>
            <a:endParaRPr lang="en-US" sz="1750" dirty="0"/>
          </a:p>
        </p:txBody>
      </p:sp>
      <p:sp>
        <p:nvSpPr>
          <p:cNvPr id="14" name="Text 9"/>
          <p:cNvSpPr/>
          <p:nvPr/>
        </p:nvSpPr>
        <p:spPr>
          <a:xfrm>
            <a:off x="875881" y="4763790"/>
            <a:ext cx="491100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Vacant &amp; Dirty</a:t>
            </a:r>
            <a:endParaRPr lang="en-US" sz="1850" dirty="0"/>
          </a:p>
        </p:txBody>
      </p:sp>
      <p:sp>
        <p:nvSpPr>
          <p:cNvPr id="15" name="Text 10"/>
          <p:cNvSpPr/>
          <p:nvPr/>
        </p:nvSpPr>
        <p:spPr>
          <a:xfrm>
            <a:off x="875881" y="5172472"/>
            <a:ext cx="4911007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Needs cleaning</a:t>
            </a:r>
            <a:endParaRPr lang="en-US" sz="1450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190301" y="4007842"/>
            <a:ext cx="5339919" cy="1662509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8746757" y="4149626"/>
            <a:ext cx="226808" cy="28346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4</a:t>
            </a:r>
            <a:endParaRPr lang="en-US" sz="1750" dirty="0"/>
          </a:p>
        </p:txBody>
      </p:sp>
      <p:sp>
        <p:nvSpPr>
          <p:cNvPr id="18" name="Text 12"/>
          <p:cNvSpPr/>
          <p:nvPr/>
        </p:nvSpPr>
        <p:spPr>
          <a:xfrm>
            <a:off x="6404708" y="4763790"/>
            <a:ext cx="4911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Out of Order</a:t>
            </a:r>
            <a:endParaRPr lang="en-US" sz="1850" dirty="0"/>
          </a:p>
        </p:txBody>
      </p:sp>
      <p:sp>
        <p:nvSpPr>
          <p:cNvPr id="19" name="Text 13"/>
          <p:cNvSpPr/>
          <p:nvPr/>
        </p:nvSpPr>
        <p:spPr>
          <a:xfrm>
            <a:off x="6404708" y="5172472"/>
            <a:ext cx="4911106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Maintenance or safety issue</a:t>
            </a:r>
            <a:endParaRPr lang="en-US" sz="1450" dirty="0"/>
          </a:p>
        </p:txBody>
      </p:sp>
      <p:sp>
        <p:nvSpPr>
          <p:cNvPr id="20" name="Text 14"/>
          <p:cNvSpPr/>
          <p:nvPr/>
        </p:nvSpPr>
        <p:spPr>
          <a:xfrm>
            <a:off x="661475" y="5882977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Think of it like a traffic light system — each color tells the front desk exactly what action to take.</a:t>
            </a:r>
            <a:endParaRPr lang="en-US" sz="14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43024"/>
            <a:ext cx="10868745" cy="49420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Vacant &amp; Clean vs. Occupied</a:t>
            </a:r>
            <a:endParaRPr lang="en-US" sz="3100" dirty="0"/>
          </a:p>
        </p:txBody>
      </p:sp>
      <p:sp>
        <p:nvSpPr>
          <p:cNvPr id="3" name="Text 1"/>
          <p:cNvSpPr/>
          <p:nvPr/>
        </p:nvSpPr>
        <p:spPr>
          <a:xfrm>
            <a:off x="661475" y="1301849"/>
            <a:ext cx="11478330" cy="21778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2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These two statuses represent the most common room conditions — knowing them keeps check-in running smoothly.</a:t>
            </a:r>
            <a:endParaRPr lang="en-US" sz="12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17291"/>
            <a:ext cx="4348649" cy="434875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95074" y="3400028"/>
            <a:ext cx="5241496" cy="24715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Why It Matters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6295074" y="3779441"/>
            <a:ext cx="5241496" cy="81706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Assigning an </a:t>
            </a:r>
            <a:r>
              <a:rPr lang="en-US" sz="15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Occupied</a:t>
            </a:r>
            <a:r>
              <a:rPr lang="en-US" sz="15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room by mistake = major guest complaint. Knowing a room is </a:t>
            </a:r>
            <a:r>
              <a:rPr lang="en-US" sz="15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Vacant &amp; Clean</a:t>
            </a:r>
            <a:r>
              <a:rPr lang="en-US" sz="15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allows immediate assignment.</a:t>
            </a:r>
            <a:endParaRPr lang="en-US" sz="155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8042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Vacant &amp; Dirty and Out of Order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496715"/>
            <a:ext cx="11478330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These two statuses signal that a room is </a:t>
            </a:r>
            <a:r>
              <a:rPr lang="en-US" sz="1450" i="1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not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available — acting on them quickly prevents operational disruptions.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661475" y="2255044"/>
            <a:ext cx="350421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Vacant &amp; Dirty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661475" y="2739330"/>
            <a:ext cx="3504219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Guest has checked out. Room needs cleaning before reassignment.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661475" y="3495278"/>
            <a:ext cx="350421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Out of Order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661475" y="3979565"/>
            <a:ext cx="3504219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Room is blocked due to a maintenance issue or safety concern. Cannot be sold.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661475" y="4759127"/>
            <a:ext cx="3504219" cy="1284982"/>
          </a:xfrm>
          <a:prstGeom prst="roundRect">
            <a:avLst>
              <a:gd name="adj" fmla="val 6178"/>
            </a:avLst>
          </a:prstGeom>
          <a:solidFill>
            <a:srgbClr val="FCF2B5"/>
          </a:solidFill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0482" y="5033169"/>
            <a:ext cx="236234" cy="189012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275723" y="4976416"/>
            <a:ext cx="2700964" cy="85040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Inaccurate room status = guests checked into unprepared rooms.</a:t>
            </a:r>
            <a:endParaRPr lang="en-US" sz="1450" dirty="0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3201" y="2205434"/>
            <a:ext cx="6903269" cy="3911898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76362"/>
            <a:ext cx="10868745" cy="53161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Maintenance Reporting by Housekeeping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61475" y="1414165"/>
            <a:ext cx="11478330" cy="2423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3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Housekeepers are often the first to spot problems — their quick reporting keeps the hotel running safely.</a:t>
            </a:r>
            <a:endParaRPr lang="en-US" sz="13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25312" y="1828800"/>
            <a:ext cx="5941070" cy="366196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3283610" y="1961318"/>
            <a:ext cx="2024811" cy="55023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Housekeeper Spots Issue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4476977" y="4807862"/>
            <a:ext cx="2024811" cy="55023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Report to Front Office</a:t>
            </a:r>
            <a:endParaRPr lang="en-US" sz="1700" dirty="0"/>
          </a:p>
        </p:txBody>
      </p:sp>
      <p:sp>
        <p:nvSpPr>
          <p:cNvPr id="7" name="Text 4"/>
          <p:cNvSpPr/>
          <p:nvPr/>
        </p:nvSpPr>
        <p:spPr>
          <a:xfrm>
            <a:off x="5692047" y="2098876"/>
            <a:ext cx="2177651" cy="27511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Create Work Order</a:t>
            </a:r>
            <a:endParaRPr lang="en-US" sz="1700" dirty="0"/>
          </a:p>
        </p:txBody>
      </p:sp>
      <p:sp>
        <p:nvSpPr>
          <p:cNvPr id="8" name="Text 5"/>
          <p:cNvSpPr/>
          <p:nvPr/>
        </p:nvSpPr>
        <p:spPr>
          <a:xfrm>
            <a:off x="6883274" y="4935639"/>
            <a:ext cx="2024811" cy="27511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Problem Resolved</a:t>
            </a:r>
            <a:endParaRPr lang="en-US" sz="1700" dirty="0"/>
          </a:p>
        </p:txBody>
      </p:sp>
      <p:sp>
        <p:nvSpPr>
          <p:cNvPr id="9" name="Shape 6"/>
          <p:cNvSpPr/>
          <p:nvPr/>
        </p:nvSpPr>
        <p:spPr>
          <a:xfrm>
            <a:off x="661475" y="5663009"/>
            <a:ext cx="2602343" cy="618530"/>
          </a:xfrm>
          <a:prstGeom prst="roundRect">
            <a:avLst>
              <a:gd name="adj" fmla="val 11551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37881" y="5839420"/>
            <a:ext cx="224953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💧</a:t>
            </a:r>
            <a:r>
              <a:rPr lang="en-US" sz="16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Water Leaks</a:t>
            </a:r>
            <a:endParaRPr lang="en-US" sz="1650" dirty="0"/>
          </a:p>
        </p:txBody>
      </p:sp>
      <p:sp>
        <p:nvSpPr>
          <p:cNvPr id="11" name="Shape 8"/>
          <p:cNvSpPr/>
          <p:nvPr/>
        </p:nvSpPr>
        <p:spPr>
          <a:xfrm>
            <a:off x="3416909" y="5663009"/>
            <a:ext cx="2602343" cy="618530"/>
          </a:xfrm>
          <a:prstGeom prst="roundRect">
            <a:avLst>
              <a:gd name="adj" fmla="val 11551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593316" y="5839420"/>
            <a:ext cx="224953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⚡</a:t>
            </a:r>
            <a:r>
              <a:rPr lang="en-US" sz="16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Electrical Issues</a:t>
            </a:r>
            <a:endParaRPr lang="en-US" sz="1650" dirty="0"/>
          </a:p>
        </p:txBody>
      </p:sp>
      <p:sp>
        <p:nvSpPr>
          <p:cNvPr id="13" name="Shape 10"/>
          <p:cNvSpPr/>
          <p:nvPr/>
        </p:nvSpPr>
        <p:spPr>
          <a:xfrm>
            <a:off x="6172343" y="5663009"/>
            <a:ext cx="2602343" cy="618530"/>
          </a:xfrm>
          <a:prstGeom prst="roundRect">
            <a:avLst>
              <a:gd name="adj" fmla="val 11551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348750" y="5839420"/>
            <a:ext cx="224953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❄️</a:t>
            </a:r>
            <a:r>
              <a:rPr lang="en-US" sz="16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AC Failures</a:t>
            </a:r>
            <a:endParaRPr lang="en-US" sz="1650" dirty="0"/>
          </a:p>
        </p:txBody>
      </p:sp>
      <p:sp>
        <p:nvSpPr>
          <p:cNvPr id="15" name="Shape 12"/>
          <p:cNvSpPr/>
          <p:nvPr/>
        </p:nvSpPr>
        <p:spPr>
          <a:xfrm>
            <a:off x="8927777" y="5663009"/>
            <a:ext cx="2602443" cy="618530"/>
          </a:xfrm>
          <a:prstGeom prst="roundRect">
            <a:avLst>
              <a:gd name="adj" fmla="val 11551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9104184" y="5839420"/>
            <a:ext cx="2249630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🪑</a:t>
            </a:r>
            <a:r>
              <a:rPr lang="en-US" sz="16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Damaged Furniture</a:t>
            </a:r>
            <a:endParaRPr lang="en-US" sz="165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936327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No Department Works Alone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1810445"/>
            <a:ext cx="6296860" cy="326072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Interdepartmental communication is what holds hotel operations together.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5233360" y="5354638"/>
            <a:ext cx="6296860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Like a relay race — if one runner drops the baton, the whole team loses. Every department depends on information from others to do its job well.</a:t>
            </a:r>
            <a:endParaRPr lang="en-US" sz="145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51061"/>
            <a:ext cx="10868745" cy="58142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Front Office &amp; Housekeeping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61475" y="1498798"/>
            <a:ext cx="11478330" cy="2768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The most critical communication partnership in the hotel — directly affecting whether guests receive their rooms on time.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187575"/>
            <a:ext cx="6905849" cy="391338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027489" y="2516684"/>
            <a:ext cx="3509081" cy="29071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Key Coordination Points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8027489" y="2990552"/>
            <a:ext cx="3509081" cy="129956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24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Room readiness updates</a:t>
            </a:r>
            <a:endParaRPr lang="en-US" sz="1450" dirty="0"/>
          </a:p>
          <a:p>
            <a:pPr marL="294640" indent="-294640" algn="l">
              <a:lnSpc>
                <a:spcPct val="124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Early check-in requests</a:t>
            </a:r>
            <a:endParaRPr lang="en-US" sz="1450" dirty="0"/>
          </a:p>
          <a:p>
            <a:pPr marL="294640" indent="-294640" algn="l">
              <a:lnSpc>
                <a:spcPct val="124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Late check-out requests</a:t>
            </a:r>
            <a:endParaRPr lang="en-US" sz="1450" dirty="0"/>
          </a:p>
          <a:p>
            <a:pPr marL="294640" indent="-294640" algn="l">
              <a:lnSpc>
                <a:spcPct val="124000"/>
              </a:lnSpc>
              <a:buSzPct val="100000"/>
              <a:buChar char="•"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VIP room preparation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8027489" y="4496098"/>
            <a:ext cx="3509081" cy="1252934"/>
          </a:xfrm>
          <a:prstGeom prst="roundRect">
            <a:avLst>
              <a:gd name="adj" fmla="val 6237"/>
            </a:avLst>
          </a:prstGeom>
          <a:solidFill>
            <a:srgbClr val="FFB3B4"/>
          </a:solidFill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3520" y="4762599"/>
            <a:ext cx="232563" cy="186035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632113" y="4707334"/>
            <a:ext cx="2718427" cy="8304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4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Poor communication → guests assigned to unready rooms → immediate dissatisfaction.</a:t>
            </a:r>
            <a:endParaRPr lang="en-US" sz="145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7766"/>
            <a:ext cx="10868745" cy="52605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Front Office &amp; Maintenance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61475" y="1363663"/>
            <a:ext cx="11478330" cy="2387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3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Fast, clear communication between these departments minimizes the impact of equipment problems on guests.</a:t>
            </a:r>
            <a:endParaRPr lang="en-US" sz="13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04060" y="1771055"/>
            <a:ext cx="6383575" cy="3788767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347124" y="4528153"/>
            <a:ext cx="1586812" cy="61137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Repair Completed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5347307" y="4528153"/>
            <a:ext cx="1586812" cy="61137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Front Office Notifies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3314884" y="4528153"/>
            <a:ext cx="1586812" cy="61137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Issue Identified</a:t>
            </a:r>
            <a:endParaRPr lang="en-US" sz="19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2425" y="5709444"/>
            <a:ext cx="5359762" cy="629741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67845" y="5728494"/>
            <a:ext cx="5134343" cy="26302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Equipment Failures</a:t>
            </a:r>
            <a:endParaRPr lang="en-US" sz="1650" dirty="0"/>
          </a:p>
        </p:txBody>
      </p:sp>
      <p:sp>
        <p:nvSpPr>
          <p:cNvPr id="10" name="Text 6"/>
          <p:cNvSpPr/>
          <p:nvPr/>
        </p:nvSpPr>
        <p:spPr>
          <a:xfrm>
            <a:off x="867845" y="6081415"/>
            <a:ext cx="5134343" cy="2387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Broken AC, TV, plumbing reported immediately</a:t>
            </a:r>
            <a:endParaRPr lang="en-US" sz="13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70458" y="5709444"/>
            <a:ext cx="5359762" cy="629741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6395877" y="5728494"/>
            <a:ext cx="5134343" cy="26302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Safety Concerns</a:t>
            </a:r>
            <a:endParaRPr lang="en-US" sz="1650" dirty="0"/>
          </a:p>
        </p:txBody>
      </p:sp>
      <p:sp>
        <p:nvSpPr>
          <p:cNvPr id="13" name="Text 8"/>
          <p:cNvSpPr/>
          <p:nvPr/>
        </p:nvSpPr>
        <p:spPr>
          <a:xfrm>
            <a:off x="6395877" y="6081415"/>
            <a:ext cx="5134343" cy="23872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Hazards escalated without delay</a:t>
            </a:r>
            <a:endParaRPr lang="en-US" sz="13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791766"/>
            <a:ext cx="6296860" cy="50204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Front Office &amp; Food and Beverage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661475" y="1498600"/>
            <a:ext cx="6296860" cy="44569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Accurate communication between Front Office and F&amp;B ensures guests receive seamless dining experiences.</a:t>
            </a:r>
            <a:endParaRPr lang="en-US" sz="1250" dirty="0"/>
          </a:p>
        </p:txBody>
      </p:sp>
      <p:sp>
        <p:nvSpPr>
          <p:cNvPr id="5" name="Shape 2"/>
          <p:cNvSpPr/>
          <p:nvPr/>
        </p:nvSpPr>
        <p:spPr>
          <a:xfrm>
            <a:off x="661475" y="2097881"/>
            <a:ext cx="6296860" cy="889695"/>
          </a:xfrm>
          <a:prstGeom prst="roundRect">
            <a:avLst>
              <a:gd name="adj" fmla="val 7585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28456" y="2264866"/>
            <a:ext cx="5962898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🛎</a:t>
            </a: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Room Service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828456" y="2597745"/>
            <a:ext cx="5962898" cy="222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Orders relayed accurately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661475" y="3124101"/>
            <a:ext cx="6296860" cy="889695"/>
          </a:xfrm>
          <a:prstGeom prst="roundRect">
            <a:avLst>
              <a:gd name="adj" fmla="val 7585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28456" y="3291086"/>
            <a:ext cx="5962898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🎉</a:t>
            </a: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Banquet Reservations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828456" y="3623965"/>
            <a:ext cx="5962898" cy="222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Event details confirmed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661475" y="4150320"/>
            <a:ext cx="6296860" cy="889695"/>
          </a:xfrm>
          <a:prstGeom prst="roundRect">
            <a:avLst>
              <a:gd name="adj" fmla="val 7585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28456" y="4317305"/>
            <a:ext cx="5962898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🥗</a:t>
            </a: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Dietary Requirements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828456" y="4650184"/>
            <a:ext cx="5962898" cy="222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Allergies and preferences noted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661475" y="5176540"/>
            <a:ext cx="6296860" cy="889695"/>
          </a:xfrm>
          <a:prstGeom prst="roundRect">
            <a:avLst>
              <a:gd name="adj" fmla="val 7585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828456" y="5343525"/>
            <a:ext cx="5962898" cy="25102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👥</a:t>
            </a:r>
            <a:r>
              <a:rPr lang="en-US" sz="15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 Group Bookings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828456" y="5676404"/>
            <a:ext cx="5962898" cy="222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Large-party coordination</a:t>
            </a:r>
            <a:endParaRPr lang="en-US" sz="125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Events Require Everyone</a:t>
            </a:r>
            <a:endParaRPr lang="en-US" sz="1850" dirty="0"/>
          </a:p>
        </p:txBody>
      </p:sp>
      <p:sp>
        <p:nvSpPr>
          <p:cNvPr id="3" name="Text 1"/>
          <p:cNvSpPr/>
          <p:nvPr/>
        </p:nvSpPr>
        <p:spPr>
          <a:xfrm>
            <a:off x="661475" y="909538"/>
            <a:ext cx="11478330" cy="10636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4000"/>
              </a:lnSpc>
              <a:buNone/>
            </a:pPr>
            <a:r>
              <a:rPr lang="en-US" sz="7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7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Successful hotel events depend on coordinated communication across multiple departments simultaneously.</a:t>
            </a:r>
            <a:endParaRPr lang="en-US" sz="700" dirty="0"/>
          </a:p>
        </p:txBody>
      </p:sp>
      <p:sp>
        <p:nvSpPr>
          <p:cNvPr id="4" name="Text 2"/>
          <p:cNvSpPr/>
          <p:nvPr/>
        </p:nvSpPr>
        <p:spPr>
          <a:xfrm>
            <a:off x="661475" y="3293269"/>
            <a:ext cx="5319083" cy="14763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Types of Events Hosted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61475" y="3488134"/>
            <a:ext cx="5319083" cy="47486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142240" indent="-142240" algn="l">
              <a:lnSpc>
                <a:spcPct val="94000"/>
              </a:lnSpc>
              <a:buSzPct val="100000"/>
              <a:buChar char="•"/>
            </a:pPr>
            <a:r>
              <a:rPr lang="en-US" sz="7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Conferences</a:t>
            </a:r>
            <a:endParaRPr lang="en-US" sz="700" dirty="0"/>
          </a:p>
          <a:p>
            <a:pPr marL="142240" indent="-142240" algn="l">
              <a:lnSpc>
                <a:spcPct val="94000"/>
              </a:lnSpc>
              <a:buSzPct val="100000"/>
              <a:buChar char="•"/>
            </a:pPr>
            <a:r>
              <a:rPr lang="en-US" sz="7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Weddings</a:t>
            </a:r>
            <a:endParaRPr lang="en-US" sz="700" dirty="0"/>
          </a:p>
          <a:p>
            <a:pPr marL="142240" indent="-142240" algn="l">
              <a:lnSpc>
                <a:spcPct val="94000"/>
              </a:lnSpc>
              <a:buSzPct val="100000"/>
              <a:buChar char="•"/>
            </a:pPr>
            <a:r>
              <a:rPr lang="en-US" sz="7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Corporate meetings</a:t>
            </a:r>
            <a:endParaRPr lang="en-US" sz="700" dirty="0"/>
          </a:p>
          <a:p>
            <a:pPr marL="142240" indent="-142240" algn="l">
              <a:lnSpc>
                <a:spcPct val="94000"/>
              </a:lnSpc>
              <a:buSzPct val="100000"/>
              <a:buChar char="•"/>
            </a:pPr>
            <a:r>
              <a:rPr lang="en-US" sz="7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Social events</a:t>
            </a:r>
            <a:endParaRPr lang="en-US" sz="700" dirty="0"/>
          </a:p>
        </p:txBody>
      </p:sp>
      <p:sp>
        <p:nvSpPr>
          <p:cNvPr id="6" name="Shape 4"/>
          <p:cNvSpPr/>
          <p:nvPr/>
        </p:nvSpPr>
        <p:spPr>
          <a:xfrm>
            <a:off x="661475" y="4016077"/>
            <a:ext cx="5319083" cy="248146"/>
          </a:xfrm>
          <a:prstGeom prst="roundRect">
            <a:avLst>
              <a:gd name="adj" fmla="val 15996"/>
            </a:avLst>
          </a:prstGeom>
          <a:solidFill>
            <a:srgbClr val="B6D6FC"/>
          </a:solidFill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929" y="4134148"/>
            <a:ext cx="118067" cy="94456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968450" y="4082157"/>
            <a:ext cx="5527239" cy="10636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4000"/>
              </a:lnSpc>
              <a:buNone/>
            </a:pPr>
            <a:r>
              <a:rPr lang="en-US" sz="70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One missed message between Sales and Housekeeping can ruin a wedding reception setup.</a:t>
            </a:r>
            <a:endParaRPr lang="en-US" sz="7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487" y="1122065"/>
            <a:ext cx="5319083" cy="5319216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215" y="0"/>
            <a:ext cx="480048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97892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Technology That Powers Hotel Communication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062659"/>
            <a:ext cx="6296860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Property Management Systems (PMS) centralize all hotel data, making communication faster and more accurate.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2842220"/>
            <a:ext cx="3053877" cy="1082873"/>
          </a:xfrm>
          <a:prstGeom prst="roundRect">
            <a:avLst>
              <a:gd name="adj" fmla="val 7331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56832" y="3037582"/>
            <a:ext cx="2663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Reservations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56832" y="3446264"/>
            <a:ext cx="2663163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All bookings in one place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3904359" y="2842220"/>
            <a:ext cx="3053976" cy="1082873"/>
          </a:xfrm>
          <a:prstGeom prst="roundRect">
            <a:avLst>
              <a:gd name="adj" fmla="val 7331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099715" y="3037582"/>
            <a:ext cx="26632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Guest Profiles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4099715" y="3446264"/>
            <a:ext cx="2663262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Preferences and history stored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661475" y="4114105"/>
            <a:ext cx="3053877" cy="1366341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56832" y="4309467"/>
            <a:ext cx="2663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Billing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856832" y="4718149"/>
            <a:ext cx="2663163" cy="28346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Charges tracked in real time</a:t>
            </a:r>
            <a:endParaRPr lang="en-US" sz="1450" dirty="0"/>
          </a:p>
        </p:txBody>
      </p:sp>
      <p:sp>
        <p:nvSpPr>
          <p:cNvPr id="14" name="Shape 11"/>
          <p:cNvSpPr/>
          <p:nvPr/>
        </p:nvSpPr>
        <p:spPr>
          <a:xfrm>
            <a:off x="3904359" y="4114105"/>
            <a:ext cx="3053976" cy="1366341"/>
          </a:xfrm>
          <a:prstGeom prst="roundRect">
            <a:avLst>
              <a:gd name="adj" fmla="val 5810"/>
            </a:avLst>
          </a:prstGeom>
          <a:solidFill>
            <a:srgbClr val="D9EDF2"/>
          </a:solidFill>
          <a:ln w="6350">
            <a:solidFill>
              <a:srgbClr val="BFD3D8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4099715" y="4309467"/>
            <a:ext cx="26632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Room Status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4099715" y="4718149"/>
            <a:ext cx="2663262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Live updates across departments</a:t>
            </a:r>
            <a:endParaRPr lang="en-US" sz="1450" dirty="0"/>
          </a:p>
        </p:txBody>
      </p:sp>
      <p:sp>
        <p:nvSpPr>
          <p:cNvPr id="17" name="Text 14"/>
          <p:cNvSpPr/>
          <p:nvPr/>
        </p:nvSpPr>
        <p:spPr>
          <a:xfrm>
            <a:off x="661475" y="5693073"/>
            <a:ext cx="6296860" cy="566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Result: Improved coordination, faster access to information, and fewer communication errors.</a:t>
            </a:r>
            <a:endParaRPr lang="en-US" sz="145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5562"/>
            <a:ext cx="10868745" cy="56118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CRM, Mobile Tools &amp; Communication Barriers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661475" y="1427857"/>
            <a:ext cx="11478330" cy="2626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4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Modern hotels use CRM and mobile platforms to personalize service — but must also overcome real communication barriers.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661475" y="2719288"/>
            <a:ext cx="5215303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Modern Tools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661475" y="3170337"/>
            <a:ext cx="5215303" cy="90715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84480" indent="-284480" algn="l">
              <a:lnSpc>
                <a:spcPct val="1220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CRM tracks guest preferences &amp; history</a:t>
            </a:r>
            <a:endParaRPr lang="en-US" sz="1400" dirty="0"/>
          </a:p>
          <a:p>
            <a:pPr marL="284480" indent="-284480" algn="l">
              <a:lnSpc>
                <a:spcPct val="1220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Mobile apps for guest messaging</a:t>
            </a:r>
            <a:endParaRPr lang="en-US" sz="1400" dirty="0"/>
          </a:p>
          <a:p>
            <a:pPr marL="284480" indent="-284480" algn="l">
              <a:lnSpc>
                <a:spcPct val="122000"/>
              </a:lnSpc>
              <a:buSzPct val="100000"/>
              <a:buChar char="•"/>
            </a:pPr>
            <a:r>
              <a:rPr lang="en-US" sz="14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Virtual concierge services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661475" y="4248051"/>
            <a:ext cx="5215303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Common Barriers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661475" y="4699099"/>
            <a:ext cx="5215303" cy="90715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84480" indent="-284480" algn="l">
              <a:lnSpc>
                <a:spcPct val="122000"/>
              </a:lnSpc>
              <a:buSzPct val="100000"/>
              <a:buChar char="•"/>
            </a:pPr>
            <a:r>
              <a:rPr lang="en-US" sz="14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Language:</a:t>
            </a:r>
            <a:r>
              <a:rPr lang="en-US" sz="14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Policies and directions misunderstood</a:t>
            </a:r>
            <a:endParaRPr lang="en-US" sz="1400" dirty="0"/>
          </a:p>
          <a:p>
            <a:pPr marL="284480" indent="-284480" algn="l">
              <a:lnSpc>
                <a:spcPct val="122000"/>
              </a:lnSpc>
              <a:buSzPct val="100000"/>
              <a:buChar char="•"/>
            </a:pPr>
            <a:r>
              <a:rPr lang="en-US" sz="14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Cultural:</a:t>
            </a:r>
            <a:r>
              <a:rPr lang="en-US" sz="14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Eye contact, personal space differences</a:t>
            </a:r>
            <a:endParaRPr lang="en-US" sz="1400" dirty="0"/>
          </a:p>
          <a:p>
            <a:pPr marL="284480" indent="-284480" algn="l">
              <a:lnSpc>
                <a:spcPct val="122000"/>
              </a:lnSpc>
              <a:buSzPct val="100000"/>
              <a:buChar char="•"/>
            </a:pPr>
            <a:r>
              <a:rPr lang="en-US" sz="14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Information Overload:</a:t>
            </a:r>
            <a:r>
              <a:rPr lang="en-US" sz="14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Missed or delayed messages</a:t>
            </a:r>
            <a:endParaRPr lang="en-US" sz="1400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1267" y="2074267"/>
            <a:ext cx="4066081" cy="4066183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57436"/>
            <a:ext cx="10868745" cy="4134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Communication Best Practices &amp; Summary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661475" y="1356122"/>
            <a:ext cx="11478330" cy="1686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000" b="1" dirty="0">
                <a:solidFill>
                  <a:srgbClr val="384653"/>
                </a:solidFill>
                <a:latin typeface="Roboto Bold" panose="02000000000000000000" pitchFamily="34" charset="0"/>
                <a:ea typeface="Roboto Bold" panose="02000000000000000000" pitchFamily="34" charset="-122"/>
                <a:cs typeface="Roboto Bold" panose="02000000000000000000" pitchFamily="34" charset="-120"/>
              </a:rPr>
              <a:t>Key Idea:</a:t>
            </a:r>
            <a:r>
              <a:rPr lang="en-US" sz="1000" dirty="0">
                <a:solidFill>
                  <a:srgbClr val="384653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 Strong communication habits are the foundation of excellent hotel service and competitive advantage.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661475" y="1721545"/>
            <a:ext cx="5273047" cy="2066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dirty="0">
                <a:solidFill>
                  <a:srgbClr val="2E3C4E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Best Practices for Hotel Employees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661475" y="2032397"/>
            <a:ext cx="264610" cy="16529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01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661475" y="2238077"/>
            <a:ext cx="5273047" cy="1905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7" name="Text 5"/>
          <p:cNvSpPr/>
          <p:nvPr/>
        </p:nvSpPr>
        <p:spPr>
          <a:xfrm>
            <a:off x="661475" y="2342257"/>
            <a:ext cx="5273047" cy="2066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Listen actively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661475" y="2740720"/>
            <a:ext cx="264610" cy="16529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02</a:t>
            </a:r>
            <a:endParaRPr lang="en-US" sz="1000" dirty="0"/>
          </a:p>
        </p:txBody>
      </p:sp>
      <p:sp>
        <p:nvSpPr>
          <p:cNvPr id="9" name="Shape 7"/>
          <p:cNvSpPr/>
          <p:nvPr/>
        </p:nvSpPr>
        <p:spPr>
          <a:xfrm>
            <a:off x="661475" y="2933204"/>
            <a:ext cx="5273047" cy="1905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10" name="Text 8"/>
          <p:cNvSpPr/>
          <p:nvPr/>
        </p:nvSpPr>
        <p:spPr>
          <a:xfrm>
            <a:off x="661475" y="3050580"/>
            <a:ext cx="5273047" cy="2066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Confirm understanding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61475" y="3449042"/>
            <a:ext cx="264610" cy="16529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03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661475" y="3628330"/>
            <a:ext cx="5273047" cy="1905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13" name="Text 11"/>
          <p:cNvSpPr/>
          <p:nvPr/>
        </p:nvSpPr>
        <p:spPr>
          <a:xfrm>
            <a:off x="661475" y="3758902"/>
            <a:ext cx="5273047" cy="2066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Document accurately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661475" y="4157365"/>
            <a:ext cx="264610" cy="16529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04</a:t>
            </a:r>
            <a:endParaRPr lang="en-US" sz="1000" dirty="0"/>
          </a:p>
        </p:txBody>
      </p:sp>
      <p:sp>
        <p:nvSpPr>
          <p:cNvPr id="15" name="Shape 13"/>
          <p:cNvSpPr/>
          <p:nvPr/>
        </p:nvSpPr>
        <p:spPr>
          <a:xfrm>
            <a:off x="661475" y="4323457"/>
            <a:ext cx="5273047" cy="1905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16" name="Text 14"/>
          <p:cNvSpPr/>
          <p:nvPr/>
        </p:nvSpPr>
        <p:spPr>
          <a:xfrm>
            <a:off x="661475" y="4467225"/>
            <a:ext cx="5273047" cy="2066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Respond promptly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61475" y="4865688"/>
            <a:ext cx="264610" cy="165298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Host Grotesk Light" panose="020B0504030402000203" pitchFamily="34" charset="0"/>
                <a:ea typeface="Host Grotesk Light" panose="020B0504030402000203" pitchFamily="34" charset="-122"/>
                <a:cs typeface="Host Grotesk Light" panose="020B0504030402000203" pitchFamily="34" charset="-120"/>
              </a:rPr>
              <a:t>05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661475" y="5018584"/>
            <a:ext cx="5273047" cy="19050"/>
          </a:xfrm>
          <a:prstGeom prst="rect">
            <a:avLst/>
          </a:prstGeom>
          <a:solidFill>
            <a:srgbClr val="C7E0E7"/>
          </a:solidFill>
        </p:spPr>
      </p:sp>
      <p:sp>
        <p:nvSpPr>
          <p:cNvPr id="19" name="Text 17"/>
          <p:cNvSpPr/>
          <p:nvPr/>
        </p:nvSpPr>
        <p:spPr>
          <a:xfrm>
            <a:off x="661475" y="5175548"/>
            <a:ext cx="5273047" cy="2066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dirty="0">
                <a:solidFill>
                  <a:srgbClr val="384653"/>
                </a:solidFill>
                <a:latin typeface="Host Grotesk Medium" panose="020B0504030402000203" pitchFamily="34" charset="0"/>
                <a:ea typeface="Host Grotesk Medium" panose="020B0504030402000203" pitchFamily="34" charset="-122"/>
                <a:cs typeface="Host Grotesk Medium" panose="020B0504030402000203" pitchFamily="34" charset="-120"/>
              </a:rPr>
              <a:t>Follow up on requests</a:t>
            </a:r>
            <a:endParaRPr lang="en-US" sz="1300" dirty="0"/>
          </a:p>
        </p:txBody>
      </p:sp>
      <p:pic>
        <p:nvPicPr>
          <p:cNvPr id="20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63523" y="1761728"/>
            <a:ext cx="3691044" cy="3691136"/>
          </a:xfrm>
          <a:prstGeom prst="rect">
            <a:avLst/>
          </a:prstGeom>
        </p:spPr>
      </p:pic>
      <p:sp>
        <p:nvSpPr>
          <p:cNvPr id="21" name="Shape 18"/>
          <p:cNvSpPr/>
          <p:nvPr/>
        </p:nvSpPr>
        <p:spPr>
          <a:xfrm>
            <a:off x="661475" y="5661223"/>
            <a:ext cx="10868745" cy="410666"/>
          </a:xfrm>
          <a:prstGeom prst="roundRect">
            <a:avLst>
              <a:gd name="adj" fmla="val 13532"/>
            </a:avLst>
          </a:prstGeom>
          <a:solidFill>
            <a:srgbClr val="B6FCB8"/>
          </a:solidFill>
        </p:spPr>
      </p:sp>
      <p:pic>
        <p:nvPicPr>
          <p:cNvPr id="22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730" y="5831384"/>
            <a:ext cx="165294" cy="132259"/>
          </a:xfrm>
          <a:prstGeom prst="rect">
            <a:avLst/>
          </a:prstGeom>
        </p:spPr>
      </p:pic>
      <p:sp>
        <p:nvSpPr>
          <p:cNvPr id="23" name="Text 19"/>
          <p:cNvSpPr/>
          <p:nvPr/>
        </p:nvSpPr>
        <p:spPr>
          <a:xfrm>
            <a:off x="1091280" y="5815409"/>
            <a:ext cx="10916270" cy="1686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1000" dirty="0">
                <a:solidFill>
                  <a:srgbClr val="000000"/>
                </a:solidFill>
                <a:latin typeface="Roboto" panose="02000000000000000000" pitchFamily="34" charset="0"/>
                <a:ea typeface="Roboto" panose="02000000000000000000" pitchFamily="34" charset="-122"/>
                <a:cs typeface="Roboto" panose="02000000000000000000" pitchFamily="34" charset="-120"/>
              </a:rPr>
              <a:t>Communication is not one department's job — it is every employee's responsibility, at every level, in every interaction.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12348</Words>
  <Application>WPS Presentation</Application>
  <PresentationFormat>On-screen Show (16:9)</PresentationFormat>
  <Paragraphs>611</Paragraphs>
  <Slides>40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64" baseType="lpstr">
      <vt:lpstr>Arial</vt:lpstr>
      <vt:lpstr>SimSun</vt:lpstr>
      <vt:lpstr>Wingdings</vt:lpstr>
      <vt:lpstr>Roboto</vt:lpstr>
      <vt:lpstr>Roboto</vt:lpstr>
      <vt:lpstr>Roboto</vt:lpstr>
      <vt:lpstr>Host Grotesk Medium</vt:lpstr>
      <vt:lpstr>Host Grotesk Medium</vt:lpstr>
      <vt:lpstr>Host Grotesk Medium</vt:lpstr>
      <vt:lpstr>Roboto Bold</vt:lpstr>
      <vt:lpstr>Roboto Bold</vt:lpstr>
      <vt:lpstr>Roboto Bold</vt:lpstr>
      <vt:lpstr>Twemoji Mozilla</vt:lpstr>
      <vt:lpstr>Segoe Print</vt:lpstr>
      <vt:lpstr>Twemoji Mozilla</vt:lpstr>
      <vt:lpstr>Twemoji Mozilla</vt:lpstr>
      <vt:lpstr>Calibri</vt:lpstr>
      <vt:lpstr>Microsoft YaHei</vt:lpstr>
      <vt:lpstr>Arial Unicode MS</vt:lpstr>
      <vt:lpstr>Host Grotesk Light</vt:lpstr>
      <vt:lpstr>Host Grotesk Light</vt:lpstr>
      <vt:lpstr>Host Grotesk Light</vt:lpstr>
      <vt:lpstr>MingLiU-ExtB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2026-07-09T13:51:00Z</dcterms:created>
  <dcterms:modified xsi:type="dcterms:W3CDTF">2026-07-09T13:52:51Z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E6E9768A2ACB4B89B08B0EB700995C82_13</vt:lpwstr>
  </property>
  <property fmtid="{D5CDD505-2E9C-101B-9397-08002B2CF9AE}" pid="3" name="KSOProductBuildVer">
    <vt:lpwstr>1033-12.1.0.26880</vt:lpwstr>
  </property>
</Properties>
</file>