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16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media/image11.svg" ContentType="image/svg+xml"/>
  <Override PartName="/ppt/media/image13.svg" ContentType="image/svg+xml"/>
  <Override PartName="/ppt/media/image15.svg" ContentType="image/svg+xml"/>
  <Override PartName="/ppt/media/image6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1365" cy="6858000"/>
  <p:notesSz cx="6858000" cy="12191365"/>
  <p:embeddedFontLst>
    <p:embeddedFont>
      <p:font typeface="Manrope" pitchFamily="34" charset="0"/>
      <p:regular r:id="rId17"/>
    </p:embeddedFont>
    <p:embeddedFont>
      <p:font typeface="Manrope" pitchFamily="34" charset="-122"/>
      <p:regular r:id="rId18"/>
    </p:embeddedFont>
    <p:embeddedFont>
      <p:font typeface="Manrope" pitchFamily="34" charset="-120"/>
      <p:regular r:id="rId19"/>
    </p:embeddedFont>
    <p:embeddedFont>
      <p:font typeface="Inter" panose="02000503000000020004" pitchFamily="34" charset="0"/>
      <p:regular r:id="rId20"/>
    </p:embeddedFont>
    <p:embeddedFont>
      <p:font typeface="Inter" panose="02000503000000020004" pitchFamily="34" charset="-122"/>
      <p:regular r:id="rId21"/>
    </p:embeddedFont>
    <p:embeddedFont>
      <p:font typeface="Inter" panose="02000503000000020004" pitchFamily="34" charset="-120"/>
      <p:regular r:id="rId22"/>
    </p:embeddedFont>
    <p:embeddedFont>
      <p:font typeface="Manrope Bold" pitchFamily="34" charset="0"/>
      <p:bold r:id="rId23"/>
    </p:embeddedFont>
    <p:embeddedFont>
      <p:font typeface="Manrope Bold" pitchFamily="34" charset="-122"/>
      <p:bold r:id="rId24"/>
    </p:embeddedFont>
    <p:embeddedFont>
      <p:font typeface="Manrope Bold" pitchFamily="34" charset="-120"/>
      <p:bold r:id="rId25"/>
    </p:embeddedFont>
    <p:embeddedFont>
      <p:font typeface="Inter Light" panose="02000503000000020004" pitchFamily="34" charset="0"/>
      <p:regular r:id="rId26"/>
    </p:embeddedFont>
    <p:embeddedFont>
      <p:font typeface="Inter Light" panose="02000503000000020004" pitchFamily="34" charset="-122"/>
      <p:regular r:id="rId27"/>
    </p:embeddedFont>
    <p:embeddedFont>
      <p:font typeface="Inter Light" panose="02000503000000020004" pitchFamily="34" charset="-120"/>
      <p:regular r:id="rId28"/>
    </p:embeddedFont>
    <p:embeddedFont>
      <p:font typeface="Calibri" panose="020F0502020204030204" charset="0"/>
      <p:regular r:id="rId29"/>
      <p:bold r:id="rId30"/>
      <p:italic r:id="rId31"/>
      <p:boldItalic r:id="rId32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font" Target="fonts/font16.fntdata"/><Relationship Id="rId31" Type="http://schemas.openxmlformats.org/officeDocument/2006/relationships/font" Target="fonts/font15.fntdata"/><Relationship Id="rId30" Type="http://schemas.openxmlformats.org/officeDocument/2006/relationships/font" Target="fonts/font14.fntdata"/><Relationship Id="rId3" Type="http://schemas.openxmlformats.org/officeDocument/2006/relationships/slide" Target="slides/slide1.xml"/><Relationship Id="rId29" Type="http://schemas.openxmlformats.org/officeDocument/2006/relationships/font" Target="fonts/font13.fntdata"/><Relationship Id="rId28" Type="http://schemas.openxmlformats.org/officeDocument/2006/relationships/font" Target="fonts/font12.fntdata"/><Relationship Id="rId27" Type="http://schemas.openxmlformats.org/officeDocument/2006/relationships/font" Target="fonts/font11.fntdata"/><Relationship Id="rId26" Type="http://schemas.openxmlformats.org/officeDocument/2006/relationships/font" Target="fonts/font10.fntdata"/><Relationship Id="rId25" Type="http://schemas.openxmlformats.org/officeDocument/2006/relationships/font" Target="fonts/font9.fntdata"/><Relationship Id="rId24" Type="http://schemas.openxmlformats.org/officeDocument/2006/relationships/font" Target="fonts/font8.fntdata"/><Relationship Id="rId23" Type="http://schemas.openxmlformats.org/officeDocument/2006/relationships/font" Target="fonts/font7.fntdata"/><Relationship Id="rId22" Type="http://schemas.openxmlformats.org/officeDocument/2006/relationships/font" Target="fonts/font6.fntdata"/><Relationship Id="rId21" Type="http://schemas.openxmlformats.org/officeDocument/2006/relationships/font" Target="fonts/font5.fntdata"/><Relationship Id="rId20" Type="http://schemas.openxmlformats.org/officeDocument/2006/relationships/font" Target="fonts/font4.fntdata"/><Relationship Id="rId2" Type="http://schemas.openxmlformats.org/officeDocument/2006/relationships/theme" Target="theme/theme1.xml"/><Relationship Id="rId19" Type="http://schemas.openxmlformats.org/officeDocument/2006/relationships/font" Target="fonts/font3.fntdata"/><Relationship Id="rId18" Type="http://schemas.openxmlformats.org/officeDocument/2006/relationships/font" Target="fonts/font2.fntdata"/><Relationship Id="rId17" Type="http://schemas.openxmlformats.org/officeDocument/2006/relationships/font" Target="fonts/font1.fntdata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0ED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7.x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5.svg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502668"/>
            <a:ext cx="690644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Module 10: Introduction</a:t>
            </a:r>
            <a:endParaRPr lang="en-US" sz="1450" dirty="0"/>
          </a:p>
        </p:txBody>
      </p:sp>
      <p:sp>
        <p:nvSpPr>
          <p:cNvPr id="4" name="Text 1"/>
          <p:cNvSpPr/>
          <p:nvPr/>
        </p:nvSpPr>
        <p:spPr>
          <a:xfrm>
            <a:off x="661475" y="1994098"/>
            <a:ext cx="6296860" cy="244554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1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Communication in Travel and Tour Operations</a:t>
            </a:r>
            <a:endParaRPr lang="en-US" sz="5100" dirty="0"/>
          </a:p>
        </p:txBody>
      </p:sp>
      <p:sp>
        <p:nvSpPr>
          <p:cNvPr id="5" name="Text 2"/>
          <p:cNvSpPr/>
          <p:nvPr/>
        </p:nvSpPr>
        <p:spPr>
          <a:xfrm>
            <a:off x="661475" y="4723110"/>
            <a:ext cx="690644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Course: Hospitality and Tourism Business Communication</a:t>
            </a:r>
            <a:endParaRPr lang="en-US" sz="1450" dirty="0"/>
          </a:p>
        </p:txBody>
      </p:sp>
      <p:sp>
        <p:nvSpPr>
          <p:cNvPr id="6" name="Shape 3"/>
          <p:cNvSpPr/>
          <p:nvPr/>
        </p:nvSpPr>
        <p:spPr>
          <a:xfrm>
            <a:off x="661475" y="5238155"/>
            <a:ext cx="2158648" cy="287139"/>
          </a:xfrm>
          <a:prstGeom prst="roundRect">
            <a:avLst>
              <a:gd name="adj" fmla="val 47396"/>
            </a:avLst>
          </a:prstGeom>
          <a:noFill/>
          <a:ln w="6350">
            <a:solidFill>
              <a:srgbClr val="FF7047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774879" y="5294809"/>
            <a:ext cx="2541425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FF7047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PROF. ALIA AMOR D. UY, MBA</a:t>
            </a:r>
            <a:endParaRPr lang="en-US" sz="11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607443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What Is Communication in Travel?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3072209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Travel and tour operations require constant communication — more than almost any other part of tourism.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3889673"/>
            <a:ext cx="6296860" cy="1360785"/>
          </a:xfrm>
          <a:prstGeom prst="roundRect">
            <a:avLst>
              <a:gd name="adj" fmla="val 12501"/>
            </a:avLst>
          </a:prstGeom>
          <a:solidFill>
            <a:srgbClr val="FFD7CC"/>
          </a:solidFill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482" y="4157365"/>
            <a:ext cx="236234" cy="18901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275723" y="4125913"/>
            <a:ext cx="5493605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Unlike hotels, travel services involve </a:t>
            </a:r>
            <a:r>
              <a:rPr lang="en-US" sz="1450" b="1" dirty="0">
                <a:solidFill>
                  <a:srgbClr val="000000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continuous movement</a:t>
            </a: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across multiple destinations and providers — communication never stops.</a:t>
            </a:r>
            <a:endParaRPr lang="en-US" sz="14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796727"/>
            <a:ext cx="6903269" cy="391189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32251" y="1032669"/>
            <a:ext cx="3504219" cy="236259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Why Communication Is the Foundation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8032251" y="3584277"/>
            <a:ext cx="3504219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Tourism products are intangible — customers buy experiences they haven't had yet.</a:t>
            </a:r>
            <a:endParaRPr lang="en-US" sz="14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5133876"/>
            <a:ext cx="5339820" cy="1139924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77479" y="5348288"/>
            <a:ext cx="480940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Before the trip</a:t>
            </a:r>
            <a:endParaRPr lang="en-US" sz="1850" dirty="0"/>
          </a:p>
        </p:txBody>
      </p:sp>
      <p:sp>
        <p:nvSpPr>
          <p:cNvPr id="7" name="Text 3"/>
          <p:cNvSpPr/>
          <p:nvPr/>
        </p:nvSpPr>
        <p:spPr>
          <a:xfrm>
            <a:off x="977479" y="5756970"/>
            <a:ext cx="4809409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Tourists rely on what consultants tell them</a:t>
            </a:r>
            <a:endParaRPr lang="en-US" sz="14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90301" y="5133876"/>
            <a:ext cx="5339919" cy="1139924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6506305" y="5348288"/>
            <a:ext cx="480950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During the trip</a:t>
            </a:r>
            <a:endParaRPr lang="en-US" sz="1850" dirty="0"/>
          </a:p>
        </p:txBody>
      </p:sp>
      <p:sp>
        <p:nvSpPr>
          <p:cNvPr id="10" name="Text 5"/>
          <p:cNvSpPr/>
          <p:nvPr/>
        </p:nvSpPr>
        <p:spPr>
          <a:xfrm>
            <a:off x="6506305" y="5756970"/>
            <a:ext cx="4809509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Guides and coordinators keep everything on track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19807"/>
            <a:ext cx="10868745" cy="58142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Communication Shapes Every Stage of Travel</a:t>
            </a:r>
            <a:endParaRPr lang="en-US" sz="3650" dirty="0"/>
          </a:p>
        </p:txBody>
      </p:sp>
      <p:sp>
        <p:nvSpPr>
          <p:cNvPr id="3" name="Text 1"/>
          <p:cNvSpPr/>
          <p:nvPr/>
        </p:nvSpPr>
        <p:spPr>
          <a:xfrm>
            <a:off x="661475" y="1467545"/>
            <a:ext cx="11478330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4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From the first inquiry to the final review, communication affects everything.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69830" y="1968798"/>
            <a:ext cx="8452035" cy="3868341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341606" y="4765685"/>
            <a:ext cx="1586817" cy="61137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Reputation &amp; Repeat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6341783" y="4765685"/>
            <a:ext cx="1586817" cy="61137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Post-Tour Evaluation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4352827" y="4765685"/>
            <a:ext cx="1586817" cy="61137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Tour Execution</a:t>
            </a:r>
            <a:endParaRPr lang="en-US" sz="1900" dirty="0"/>
          </a:p>
        </p:txBody>
      </p:sp>
      <p:sp>
        <p:nvSpPr>
          <p:cNvPr id="8" name="Text 5"/>
          <p:cNvSpPr/>
          <p:nvPr/>
        </p:nvSpPr>
        <p:spPr>
          <a:xfrm>
            <a:off x="2320397" y="4765685"/>
            <a:ext cx="1586817" cy="61137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Inquiry &amp; Planning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661475" y="6043116"/>
            <a:ext cx="11478330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Good communication at every stage drives </a:t>
            </a:r>
            <a:r>
              <a:rPr lang="en-US" sz="1450" b="1" dirty="0">
                <a:solidFill>
                  <a:srgbClr val="FF7047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satisfaction, safety, efficiency, and reputation.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906588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Who Do Travel Professionals Talk To?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875260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Travel professionals are the center of a large communication network.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661475" y="3390305"/>
            <a:ext cx="3496877" cy="685998"/>
          </a:xfrm>
          <a:prstGeom prst="roundRect">
            <a:avLst>
              <a:gd name="adj" fmla="val 24798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56832" y="3585666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🧳</a:t>
            </a: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 Tourists</a:t>
            </a:r>
            <a:endParaRPr lang="en-US" sz="1850" dirty="0"/>
          </a:p>
        </p:txBody>
      </p:sp>
      <p:sp>
        <p:nvSpPr>
          <p:cNvPr id="6" name="Shape 4"/>
          <p:cNvSpPr/>
          <p:nvPr/>
        </p:nvSpPr>
        <p:spPr>
          <a:xfrm>
            <a:off x="4347359" y="3390305"/>
            <a:ext cx="3496877" cy="685998"/>
          </a:xfrm>
          <a:prstGeom prst="roundRect">
            <a:avLst>
              <a:gd name="adj" fmla="val 24798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542716" y="3585666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✈️</a:t>
            </a: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 Airlines</a:t>
            </a:r>
            <a:endParaRPr lang="en-US" sz="1850" dirty="0"/>
          </a:p>
        </p:txBody>
      </p:sp>
      <p:sp>
        <p:nvSpPr>
          <p:cNvPr id="8" name="Shape 6"/>
          <p:cNvSpPr/>
          <p:nvPr/>
        </p:nvSpPr>
        <p:spPr>
          <a:xfrm>
            <a:off x="8033244" y="3390305"/>
            <a:ext cx="3496877" cy="685998"/>
          </a:xfrm>
          <a:prstGeom prst="roundRect">
            <a:avLst>
              <a:gd name="adj" fmla="val 24798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228600" y="3585666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🏨</a:t>
            </a: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 Hotels</a:t>
            </a:r>
            <a:endParaRPr lang="en-US" sz="1850" dirty="0"/>
          </a:p>
        </p:txBody>
      </p:sp>
      <p:sp>
        <p:nvSpPr>
          <p:cNvPr id="10" name="Shape 8"/>
          <p:cNvSpPr/>
          <p:nvPr/>
        </p:nvSpPr>
        <p:spPr>
          <a:xfrm>
            <a:off x="661475" y="4265315"/>
            <a:ext cx="5339820" cy="685998"/>
          </a:xfrm>
          <a:prstGeom prst="roundRect">
            <a:avLst>
              <a:gd name="adj" fmla="val 24798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856832" y="4460677"/>
            <a:ext cx="49491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🏢</a:t>
            </a: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 Agencies</a:t>
            </a:r>
            <a:endParaRPr lang="en-US" sz="1850" dirty="0"/>
          </a:p>
        </p:txBody>
      </p:sp>
      <p:sp>
        <p:nvSpPr>
          <p:cNvPr id="12" name="Shape 10"/>
          <p:cNvSpPr/>
          <p:nvPr/>
        </p:nvSpPr>
        <p:spPr>
          <a:xfrm>
            <a:off x="6190301" y="4265315"/>
            <a:ext cx="5339820" cy="685998"/>
          </a:xfrm>
          <a:prstGeom prst="roundRect">
            <a:avLst>
              <a:gd name="adj" fmla="val 24798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385658" y="4460677"/>
            <a:ext cx="49491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🗺️</a:t>
            </a: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 Operators</a:t>
            </a:r>
            <a:endParaRPr lang="en-US" sz="18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826988"/>
            <a:ext cx="5203794" cy="52039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32776" y="1014512"/>
            <a:ext cx="5203794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The Wider Tourism Network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332776" y="2384822"/>
            <a:ext cx="5203794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Travel professionals must also work with partners beyond the tourist themselves.</a:t>
            </a:r>
            <a:endParaRPr lang="en-US" sz="1450" dirty="0"/>
          </a:p>
        </p:txBody>
      </p:sp>
      <p:sp>
        <p:nvSpPr>
          <p:cNvPr id="5" name="Text 2"/>
          <p:cNvSpPr/>
          <p:nvPr/>
        </p:nvSpPr>
        <p:spPr>
          <a:xfrm>
            <a:off x="6332776" y="3159720"/>
            <a:ext cx="5203794" cy="140791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Transportation providers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Tourist attractions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Government agencies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Local communities</a:t>
            </a:r>
            <a:endParaRPr lang="en-US" sz="1450" dirty="0"/>
          </a:p>
        </p:txBody>
      </p:sp>
      <p:sp>
        <p:nvSpPr>
          <p:cNvPr id="6" name="Shape 3"/>
          <p:cNvSpPr/>
          <p:nvPr/>
        </p:nvSpPr>
        <p:spPr>
          <a:xfrm>
            <a:off x="6332776" y="4780260"/>
            <a:ext cx="5203794" cy="1039416"/>
          </a:xfrm>
          <a:prstGeom prst="roundRect">
            <a:avLst>
              <a:gd name="adj" fmla="val 16367"/>
            </a:avLst>
          </a:prstGeom>
          <a:solidFill>
            <a:srgbClr val="FFD7CC"/>
          </a:solidFill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1783" y="5073352"/>
            <a:ext cx="236234" cy="18901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947024" y="4997549"/>
            <a:ext cx="4400539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Clear, professional communication is one of the </a:t>
            </a:r>
            <a:r>
              <a:rPr lang="en-US" sz="1450" b="1" dirty="0">
                <a:solidFill>
                  <a:srgbClr val="000000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most valued skills</a:t>
            </a: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in tourism careers.</a:t>
            </a:r>
            <a:endParaRPr lang="en-US" sz="14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641449"/>
            <a:ext cx="6296860" cy="100409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What Travel Professionals Communicate About</a:t>
            </a:r>
            <a:endParaRPr lang="en-US" sz="3150" dirty="0"/>
          </a:p>
        </p:txBody>
      </p:sp>
      <p:sp>
        <p:nvSpPr>
          <p:cNvPr id="4" name="Text 1"/>
          <p:cNvSpPr/>
          <p:nvPr/>
        </p:nvSpPr>
        <p:spPr>
          <a:xfrm>
            <a:off x="5233360" y="1850330"/>
            <a:ext cx="6906444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Travel services depend on constant information exchange to function.</a:t>
            </a:r>
            <a:endParaRPr lang="en-US" sz="12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3360" y="2241649"/>
            <a:ext cx="401627" cy="401638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5233360" y="2813943"/>
            <a:ext cx="6296860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Provide Travel Info</a:t>
            </a:r>
            <a:endParaRPr lang="en-US" sz="1550" dirty="0"/>
          </a:p>
        </p:txBody>
      </p:sp>
      <p:sp>
        <p:nvSpPr>
          <p:cNvPr id="7" name="Text 3"/>
          <p:cNvSpPr/>
          <p:nvPr/>
        </p:nvSpPr>
        <p:spPr>
          <a:xfrm>
            <a:off x="5233360" y="3146822"/>
            <a:ext cx="6296860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Share destination details, requirements, and options</a:t>
            </a:r>
            <a:endParaRPr lang="en-US" sz="12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33360" y="3657600"/>
            <a:ext cx="401627" cy="401638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5233360" y="4229894"/>
            <a:ext cx="6296860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Recommend Destinations</a:t>
            </a:r>
            <a:endParaRPr lang="en-US" sz="1550" dirty="0"/>
          </a:p>
        </p:txBody>
      </p:sp>
      <p:sp>
        <p:nvSpPr>
          <p:cNvPr id="10" name="Text 5"/>
          <p:cNvSpPr/>
          <p:nvPr/>
        </p:nvSpPr>
        <p:spPr>
          <a:xfrm>
            <a:off x="5233360" y="4562773"/>
            <a:ext cx="6296860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Guide clients toward the best fit for their needs</a:t>
            </a:r>
            <a:endParaRPr lang="en-US" sz="12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33360" y="5073551"/>
            <a:ext cx="401627" cy="401638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5233360" y="5645845"/>
            <a:ext cx="6296860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Process Reservations</a:t>
            </a:r>
            <a:endParaRPr lang="en-US" sz="1550" dirty="0"/>
          </a:p>
        </p:txBody>
      </p:sp>
      <p:sp>
        <p:nvSpPr>
          <p:cNvPr id="13" name="Text 7"/>
          <p:cNvSpPr/>
          <p:nvPr/>
        </p:nvSpPr>
        <p:spPr>
          <a:xfrm>
            <a:off x="5233360" y="5978723"/>
            <a:ext cx="6296860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Confirm bookings across flights, hotels, and tours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546324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Keeping Travel Running Smoothly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514997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Communication isn't just about selling trips — it's about managing them in real time.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661475" y="3242667"/>
            <a:ext cx="2507394" cy="981273"/>
          </a:xfrm>
          <a:prstGeom prst="roundRect">
            <a:avLst>
              <a:gd name="adj" fmla="val 17336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56832" y="3438029"/>
            <a:ext cx="2116680" cy="5905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Coordinate Transport</a:t>
            </a:r>
            <a:endParaRPr lang="en-US" sz="1850" dirty="0"/>
          </a:p>
        </p:txBody>
      </p:sp>
      <p:sp>
        <p:nvSpPr>
          <p:cNvPr id="6" name="Shape 4"/>
          <p:cNvSpPr/>
          <p:nvPr/>
        </p:nvSpPr>
        <p:spPr>
          <a:xfrm>
            <a:off x="3357875" y="3242667"/>
            <a:ext cx="2507394" cy="981273"/>
          </a:xfrm>
          <a:prstGeom prst="roundRect">
            <a:avLst>
              <a:gd name="adj" fmla="val 17336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553232" y="3438029"/>
            <a:ext cx="2116680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Manage Itineraries</a:t>
            </a:r>
            <a:endParaRPr lang="en-US" sz="1850" dirty="0"/>
          </a:p>
        </p:txBody>
      </p:sp>
      <p:sp>
        <p:nvSpPr>
          <p:cNvPr id="8" name="Shape 6"/>
          <p:cNvSpPr/>
          <p:nvPr/>
        </p:nvSpPr>
        <p:spPr>
          <a:xfrm>
            <a:off x="661475" y="4412952"/>
            <a:ext cx="2507394" cy="685998"/>
          </a:xfrm>
          <a:prstGeom prst="roundRect">
            <a:avLst>
              <a:gd name="adj" fmla="val 24798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56832" y="4608314"/>
            <a:ext cx="2116680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Handle Concerns</a:t>
            </a:r>
            <a:endParaRPr lang="en-US" sz="1850" dirty="0"/>
          </a:p>
        </p:txBody>
      </p:sp>
      <p:sp>
        <p:nvSpPr>
          <p:cNvPr id="10" name="Shape 8"/>
          <p:cNvSpPr/>
          <p:nvPr/>
        </p:nvSpPr>
        <p:spPr>
          <a:xfrm>
            <a:off x="3357875" y="4412952"/>
            <a:ext cx="2507394" cy="685998"/>
          </a:xfrm>
          <a:prstGeom prst="roundRect">
            <a:avLst>
              <a:gd name="adj" fmla="val 24798"/>
            </a:avLst>
          </a:prstGeom>
          <a:solidFill>
            <a:srgbClr val="FFFFFF"/>
          </a:solidFill>
          <a:ln w="6350">
            <a:solidFill>
              <a:srgbClr val="FF704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3553232" y="4608314"/>
            <a:ext cx="2116680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Resolve Problems</a:t>
            </a:r>
            <a:endParaRPr lang="en-US" sz="1850" dirty="0"/>
          </a:p>
        </p:txBody>
      </p:sp>
      <p:sp>
        <p:nvSpPr>
          <p:cNvPr id="12" name="Text 10"/>
          <p:cNvSpPr/>
          <p:nvPr/>
        </p:nvSpPr>
        <p:spPr>
          <a:xfrm>
            <a:off x="6332776" y="3200102"/>
            <a:ext cx="5203794" cy="168215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spcAft>
                <a:spcPts val="1300"/>
              </a:spcAft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Customers judge the </a:t>
            </a:r>
            <a:r>
              <a:rPr lang="en-US" sz="14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quality of travel services</a:t>
            </a: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largely by how well staff communicated — before, during, and after the journey.</a:t>
            </a:r>
            <a:endParaRPr lang="en-US" sz="14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Think of it like this: </a:t>
            </a:r>
            <a:r>
              <a:rPr lang="en-US" sz="1450" b="1" dirty="0">
                <a:solidFill>
                  <a:srgbClr val="FF7047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great communication = great travel experience.</a:t>
            </a:r>
            <a:endParaRPr lang="en-US" sz="14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48481"/>
            <a:ext cx="6296860" cy="50204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Pre-Travel Communication</a:t>
            </a:r>
            <a:endParaRPr lang="en-US" sz="3150" dirty="0"/>
          </a:p>
        </p:txBody>
      </p:sp>
      <p:sp>
        <p:nvSpPr>
          <p:cNvPr id="4" name="Text 1"/>
          <p:cNvSpPr/>
          <p:nvPr/>
        </p:nvSpPr>
        <p:spPr>
          <a:xfrm>
            <a:off x="661475" y="1255316"/>
            <a:ext cx="6906444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Communication begins long before the trip — at the planning stage.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661475" y="1646634"/>
            <a:ext cx="321262" cy="200819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Inter Light" panose="02000503000000020004" pitchFamily="34" charset="0"/>
                <a:ea typeface="Inter Light" panose="02000503000000020004" pitchFamily="34" charset="-122"/>
                <a:cs typeface="Inter Light" panose="02000503000000020004" pitchFamily="34" charset="-120"/>
              </a:rPr>
              <a:t>01</a:t>
            </a:r>
            <a:endParaRPr lang="en-US" sz="1250" dirty="0"/>
          </a:p>
        </p:txBody>
      </p:sp>
      <p:sp>
        <p:nvSpPr>
          <p:cNvPr id="6" name="Shape 3"/>
          <p:cNvSpPr/>
          <p:nvPr/>
        </p:nvSpPr>
        <p:spPr>
          <a:xfrm>
            <a:off x="661475" y="1900535"/>
            <a:ext cx="6296860" cy="19050"/>
          </a:xfrm>
          <a:prstGeom prst="rect">
            <a:avLst/>
          </a:prstGeom>
          <a:solidFill>
            <a:srgbClr val="FF7047"/>
          </a:solidFill>
        </p:spPr>
      </p:sp>
      <p:sp>
        <p:nvSpPr>
          <p:cNvPr id="7" name="Text 4"/>
          <p:cNvSpPr/>
          <p:nvPr/>
        </p:nvSpPr>
        <p:spPr>
          <a:xfrm>
            <a:off x="661475" y="2018903"/>
            <a:ext cx="6296860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Travel Inquiries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661475" y="2351782"/>
            <a:ext cx="6296860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Client asks about destinations, costs, and availability</a:t>
            </a:r>
            <a:endParaRPr lang="en-US" sz="1250" dirty="0"/>
          </a:p>
        </p:txBody>
      </p:sp>
      <p:sp>
        <p:nvSpPr>
          <p:cNvPr id="9" name="Text 6"/>
          <p:cNvSpPr/>
          <p:nvPr/>
        </p:nvSpPr>
        <p:spPr>
          <a:xfrm>
            <a:off x="661475" y="2846487"/>
            <a:ext cx="321262" cy="200819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Inter Light" panose="02000503000000020004" pitchFamily="34" charset="0"/>
                <a:ea typeface="Inter Light" panose="02000503000000020004" pitchFamily="34" charset="-122"/>
                <a:cs typeface="Inter Light" panose="02000503000000020004" pitchFamily="34" charset="-120"/>
              </a:rPr>
              <a:t>02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661475" y="3100388"/>
            <a:ext cx="6296860" cy="19050"/>
          </a:xfrm>
          <a:prstGeom prst="rect">
            <a:avLst/>
          </a:prstGeom>
          <a:solidFill>
            <a:srgbClr val="FF7047"/>
          </a:solidFill>
        </p:spPr>
      </p:sp>
      <p:sp>
        <p:nvSpPr>
          <p:cNvPr id="11" name="Text 8"/>
          <p:cNvSpPr/>
          <p:nvPr/>
        </p:nvSpPr>
        <p:spPr>
          <a:xfrm>
            <a:off x="661475" y="3218755"/>
            <a:ext cx="6296860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Package Presentations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661475" y="3551634"/>
            <a:ext cx="6296860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Consultant presents suitable tour options</a:t>
            </a:r>
            <a:endParaRPr lang="en-US" sz="1250" dirty="0"/>
          </a:p>
        </p:txBody>
      </p:sp>
      <p:sp>
        <p:nvSpPr>
          <p:cNvPr id="13" name="Text 10"/>
          <p:cNvSpPr/>
          <p:nvPr/>
        </p:nvSpPr>
        <p:spPr>
          <a:xfrm>
            <a:off x="661475" y="4046339"/>
            <a:ext cx="321262" cy="200819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Inter Light" panose="02000503000000020004" pitchFamily="34" charset="0"/>
                <a:ea typeface="Inter Light" panose="02000503000000020004" pitchFamily="34" charset="-122"/>
                <a:cs typeface="Inter Light" panose="02000503000000020004" pitchFamily="34" charset="-120"/>
              </a:rPr>
              <a:t>03</a:t>
            </a:r>
            <a:endParaRPr lang="en-US" sz="1250" dirty="0"/>
          </a:p>
        </p:txBody>
      </p:sp>
      <p:sp>
        <p:nvSpPr>
          <p:cNvPr id="14" name="Shape 11"/>
          <p:cNvSpPr/>
          <p:nvPr/>
        </p:nvSpPr>
        <p:spPr>
          <a:xfrm>
            <a:off x="661475" y="4300240"/>
            <a:ext cx="6296860" cy="19050"/>
          </a:xfrm>
          <a:prstGeom prst="rect">
            <a:avLst/>
          </a:prstGeom>
          <a:solidFill>
            <a:srgbClr val="FF7047"/>
          </a:solidFill>
        </p:spPr>
      </p:sp>
      <p:sp>
        <p:nvSpPr>
          <p:cNvPr id="15" name="Text 12"/>
          <p:cNvSpPr/>
          <p:nvPr/>
        </p:nvSpPr>
        <p:spPr>
          <a:xfrm>
            <a:off x="661475" y="4418608"/>
            <a:ext cx="6296860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Travel Consultations</a:t>
            </a:r>
            <a:endParaRPr lang="en-US" sz="1550" dirty="0"/>
          </a:p>
        </p:txBody>
      </p:sp>
      <p:sp>
        <p:nvSpPr>
          <p:cNvPr id="16" name="Text 13"/>
          <p:cNvSpPr/>
          <p:nvPr/>
        </p:nvSpPr>
        <p:spPr>
          <a:xfrm>
            <a:off x="661475" y="4751487"/>
            <a:ext cx="6296860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Needs and preferences are discussed in detail</a:t>
            </a:r>
            <a:endParaRPr lang="en-US" sz="1250" dirty="0"/>
          </a:p>
        </p:txBody>
      </p:sp>
      <p:sp>
        <p:nvSpPr>
          <p:cNvPr id="17" name="Text 14"/>
          <p:cNvSpPr/>
          <p:nvPr/>
        </p:nvSpPr>
        <p:spPr>
          <a:xfrm>
            <a:off x="661475" y="5246191"/>
            <a:ext cx="321262" cy="200819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Inter Light" panose="02000503000000020004" pitchFamily="34" charset="0"/>
                <a:ea typeface="Inter Light" panose="02000503000000020004" pitchFamily="34" charset="-122"/>
                <a:cs typeface="Inter Light" panose="02000503000000020004" pitchFamily="34" charset="-120"/>
              </a:rPr>
              <a:t>04</a:t>
            </a:r>
            <a:endParaRPr lang="en-US" sz="1250" dirty="0"/>
          </a:p>
        </p:txBody>
      </p:sp>
      <p:sp>
        <p:nvSpPr>
          <p:cNvPr id="18" name="Shape 15"/>
          <p:cNvSpPr/>
          <p:nvPr/>
        </p:nvSpPr>
        <p:spPr>
          <a:xfrm>
            <a:off x="661475" y="5500092"/>
            <a:ext cx="6296860" cy="19050"/>
          </a:xfrm>
          <a:prstGeom prst="rect">
            <a:avLst/>
          </a:prstGeom>
          <a:solidFill>
            <a:srgbClr val="FF7047"/>
          </a:solidFill>
        </p:spPr>
      </p:sp>
      <p:sp>
        <p:nvSpPr>
          <p:cNvPr id="19" name="Text 16"/>
          <p:cNvSpPr/>
          <p:nvPr/>
        </p:nvSpPr>
        <p:spPr>
          <a:xfrm>
            <a:off x="661475" y="5618460"/>
            <a:ext cx="6296860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55575A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Reservation Discussions</a:t>
            </a:r>
            <a:endParaRPr lang="en-US" sz="1550" dirty="0"/>
          </a:p>
        </p:txBody>
      </p:sp>
      <p:sp>
        <p:nvSpPr>
          <p:cNvPr id="20" name="Text 17"/>
          <p:cNvSpPr/>
          <p:nvPr/>
        </p:nvSpPr>
        <p:spPr>
          <a:xfrm>
            <a:off x="661475" y="5951339"/>
            <a:ext cx="6296860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Bookings are confirmed and documented</a:t>
            </a:r>
            <a:endParaRPr lang="en-US" sz="12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174055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During &amp; After the Tour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142728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Key Idea:</a:t>
            </a: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Communication continues throughout the trip and even after returning home.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25350" y="2657773"/>
            <a:ext cx="5476043" cy="3026172"/>
          </a:xfrm>
          <a:prstGeom prst="roundRect">
            <a:avLst>
              <a:gd name="adj" fmla="val 8994"/>
            </a:avLst>
          </a:prstGeom>
          <a:solidFill>
            <a:srgbClr val="FF7047"/>
          </a:solidFill>
        </p:spPr>
      </p:sp>
      <p:sp>
        <p:nvSpPr>
          <p:cNvPr id="5" name="Text 3"/>
          <p:cNvSpPr/>
          <p:nvPr/>
        </p:nvSpPr>
        <p:spPr>
          <a:xfrm>
            <a:off x="714357" y="2846784"/>
            <a:ext cx="509802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During Travel</a:t>
            </a:r>
            <a:endParaRPr lang="en-US" sz="1850" dirty="0"/>
          </a:p>
        </p:txBody>
      </p:sp>
      <p:sp>
        <p:nvSpPr>
          <p:cNvPr id="6" name="Text 4"/>
          <p:cNvSpPr/>
          <p:nvPr/>
        </p:nvSpPr>
        <p:spPr>
          <a:xfrm>
            <a:off x="714357" y="3331071"/>
            <a:ext cx="5098029" cy="140791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Tour briefings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Guide commentary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Safety instructions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Schedule updates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6332776" y="2846784"/>
            <a:ext cx="520379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C0D0F"/>
                </a:solidFill>
                <a:latin typeface="Inter" panose="02000503000000020004" pitchFamily="34" charset="0"/>
                <a:ea typeface="Inter" panose="02000503000000020004" pitchFamily="34" charset="-122"/>
                <a:cs typeface="Inter" panose="02000503000000020004" pitchFamily="34" charset="-120"/>
              </a:rPr>
              <a:t>Post-Travel</a:t>
            </a:r>
            <a:endParaRPr lang="en-US" sz="1850" dirty="0"/>
          </a:p>
        </p:txBody>
      </p:sp>
      <p:sp>
        <p:nvSpPr>
          <p:cNvPr id="8" name="Text 6"/>
          <p:cNvSpPr/>
          <p:nvPr/>
        </p:nvSpPr>
        <p:spPr>
          <a:xfrm>
            <a:off x="6332776" y="3331071"/>
            <a:ext cx="5203794" cy="140791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Customer feedback collection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Follow-up messages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Service evaluations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Relationship management</a:t>
            </a:r>
            <a:endParaRPr lang="en-US" sz="1450" dirty="0"/>
          </a:p>
        </p:txBody>
      </p:sp>
      <p:sp>
        <p:nvSpPr>
          <p:cNvPr id="9" name="Text 7"/>
          <p:cNvSpPr/>
          <p:nvPr/>
        </p:nvSpPr>
        <p:spPr>
          <a:xfrm>
            <a:off x="6332776" y="4909046"/>
            <a:ext cx="5203794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Post-travel communication builds </a:t>
            </a:r>
            <a:r>
              <a:rPr lang="en-US" sz="14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loyalty</a:t>
            </a:r>
            <a:r>
              <a:rPr lang="en-US" sz="1450" dirty="0">
                <a:solidFill>
                  <a:srgbClr val="55575A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and drives </a:t>
            </a:r>
            <a:r>
              <a:rPr lang="en-US" sz="1450" b="1" dirty="0">
                <a:solidFill>
                  <a:srgbClr val="55575A"/>
                </a:solidFill>
                <a:latin typeface="Manrope Bold" pitchFamily="34" charset="0"/>
                <a:ea typeface="Manrope Bold" pitchFamily="34" charset="-122"/>
                <a:cs typeface="Manrope Bold" pitchFamily="34" charset="-120"/>
              </a:rPr>
              <a:t>repeat business.</a:t>
            </a:r>
            <a:endParaRPr lang="en-US" sz="14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2849</Words>
  <Application>WPS Presentation</Application>
  <PresentationFormat>On-screen Show (16:9)</PresentationFormat>
  <Paragraphs>144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9" baseType="lpstr">
      <vt:lpstr>Arial</vt:lpstr>
      <vt:lpstr>SimSun</vt:lpstr>
      <vt:lpstr>Wingdings</vt:lpstr>
      <vt:lpstr>Manrope</vt:lpstr>
      <vt:lpstr>Manrope</vt:lpstr>
      <vt:lpstr>Manrope</vt:lpstr>
      <vt:lpstr>Inter</vt:lpstr>
      <vt:lpstr>Inter</vt:lpstr>
      <vt:lpstr>Inter</vt:lpstr>
      <vt:lpstr>Manrope Bold</vt:lpstr>
      <vt:lpstr>Manrope Bold</vt:lpstr>
      <vt:lpstr>Manrope Bold</vt:lpstr>
      <vt:lpstr>Inter Light</vt:lpstr>
      <vt:lpstr>Inter Light</vt:lpstr>
      <vt:lpstr>Inter Light</vt:lpstr>
      <vt:lpstr>Calibri</vt:lpstr>
      <vt:lpstr>Microsoft YaHei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2</cp:revision>
  <dcterms:created xsi:type="dcterms:W3CDTF">2026-07-09T14:12:00Z</dcterms:created>
  <dcterms:modified xsi:type="dcterms:W3CDTF">2026-07-09T14:13:46Z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A1FD9249AF244F429732E498CD86F188_13</vt:lpwstr>
  </property>
  <property fmtid="{D5CDD505-2E9C-101B-9397-08002B2CF9AE}" pid="3" name="KSOProductBuildVer">
    <vt:lpwstr>1033-12.1.0.26880</vt:lpwstr>
  </property>
</Properties>
</file>