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02.svg" ContentType="image/svg+xml"/>
  <Override PartName="/ppt/media/image105.svg" ContentType="image/svg+xml"/>
  <Override PartName="/ppt/media/image108.svg" ContentType="image/svg+xml"/>
  <Override PartName="/ppt/media/image11.svg" ContentType="image/svg+xml"/>
  <Override PartName="/ppt/media/image111.svg" ContentType="image/svg+xml"/>
  <Override PartName="/ppt/media/image114.svg" ContentType="image/svg+xml"/>
  <Override PartName="/ppt/media/image13.svg" ContentType="image/svg+xml"/>
  <Override PartName="/ppt/media/image15.svg" ContentType="image/svg+xml"/>
  <Override PartName="/ppt/media/image17.svg" ContentType="image/svg+xml"/>
  <Override PartName="/ppt/media/image29.svg" ContentType="image/svg+xml"/>
  <Override PartName="/ppt/media/image32.svg" ContentType="image/svg+xml"/>
  <Override PartName="/ppt/media/image36.svg" ContentType="image/svg+xml"/>
  <Override PartName="/ppt/media/image38.svg" ContentType="image/svg+xml"/>
  <Override PartName="/ppt/media/image40.svg" ContentType="image/svg+xml"/>
  <Override PartName="/ppt/media/image45.svg" ContentType="image/svg+xml"/>
  <Override PartName="/ppt/media/image50.svg" ContentType="image/svg+xml"/>
  <Override PartName="/ppt/media/image54.svg" ContentType="image/svg+xml"/>
  <Override PartName="/ppt/media/image56.svg" ContentType="image/svg+xml"/>
  <Override PartName="/ppt/media/image58.svg" ContentType="image/svg+xml"/>
  <Override PartName="/ppt/media/image60.svg" ContentType="image/svg+xml"/>
  <Override PartName="/ppt/media/image62.svg" ContentType="image/svg+xml"/>
  <Override PartName="/ppt/media/image64.svg" ContentType="image/svg+xml"/>
  <Override PartName="/ppt/media/image72.svg" ContentType="image/svg+xml"/>
  <Override PartName="/ppt/media/image74.svg" ContentType="image/svg+xml"/>
  <Override PartName="/ppt/media/image76.svg" ContentType="image/svg+xml"/>
  <Override PartName="/ppt/media/image78.svg" ContentType="image/svg+xml"/>
  <Override PartName="/ppt/media/image80.svg" ContentType="image/svg+xml"/>
  <Override PartName="/ppt/media/image84.svg" ContentType="image/svg+xml"/>
  <Override PartName="/ppt/media/image87.svg" ContentType="image/svg+xml"/>
  <Override PartName="/ppt/media/image90.svg" ContentType="image/svg+xml"/>
  <Override PartName="/ppt/media/image93.svg" ContentType="image/svg+xml"/>
  <Override PartName="/ppt/media/image96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</p:sldIdLst>
  <p:sldSz cx="12191365" cy="6858000"/>
  <p:notesSz cx="6858000" cy="12191365"/>
  <p:embeddedFontLst>
    <p:embeddedFont>
      <p:font typeface="Manrope" pitchFamily="34" charset="0"/>
      <p:regular r:id="rId47"/>
    </p:embeddedFont>
    <p:embeddedFont>
      <p:font typeface="Manrope" pitchFamily="34" charset="-122"/>
      <p:regular r:id="rId48"/>
    </p:embeddedFont>
    <p:embeddedFont>
      <p:font typeface="Manrope" pitchFamily="34" charset="-120"/>
      <p:regular r:id="rId49"/>
    </p:embeddedFont>
    <p:embeddedFont>
      <p:font typeface="Inter" panose="02000503000000020004" pitchFamily="34" charset="0"/>
      <p:regular r:id="rId50"/>
    </p:embeddedFont>
    <p:embeddedFont>
      <p:font typeface="Inter" panose="02000503000000020004" pitchFamily="34" charset="-122"/>
      <p:regular r:id="rId51"/>
    </p:embeddedFont>
    <p:embeddedFont>
      <p:font typeface="Inter" panose="02000503000000020004" pitchFamily="34" charset="-120"/>
      <p:regular r:id="rId52"/>
    </p:embeddedFont>
    <p:embeddedFont>
      <p:font typeface="Manrope Bold" pitchFamily="34" charset="0"/>
      <p:bold r:id="rId53"/>
    </p:embeddedFont>
    <p:embeddedFont>
      <p:font typeface="Manrope Bold" pitchFamily="34" charset="-122"/>
      <p:bold r:id="rId54"/>
    </p:embeddedFont>
    <p:embeddedFont>
      <p:font typeface="Manrope Bold" pitchFamily="34" charset="-120"/>
      <p:bold r:id="rId55"/>
    </p:embeddedFont>
    <p:embeddedFont>
      <p:font typeface="Calibri" panose="020F0502020204030204" charset="0"/>
      <p:regular r:id="rId56"/>
      <p:bold r:id="rId57"/>
      <p:italic r:id="rId58"/>
      <p:boldItalic r:id="rId5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9" Type="http://schemas.openxmlformats.org/officeDocument/2006/relationships/font" Target="fonts/font13.fntdata"/><Relationship Id="rId58" Type="http://schemas.openxmlformats.org/officeDocument/2006/relationships/font" Target="fonts/font12.fntdata"/><Relationship Id="rId57" Type="http://schemas.openxmlformats.org/officeDocument/2006/relationships/font" Target="fonts/font11.fntdata"/><Relationship Id="rId56" Type="http://schemas.openxmlformats.org/officeDocument/2006/relationships/font" Target="fonts/font10.fntdata"/><Relationship Id="rId55" Type="http://schemas.openxmlformats.org/officeDocument/2006/relationships/font" Target="fonts/font9.fntdata"/><Relationship Id="rId54" Type="http://schemas.openxmlformats.org/officeDocument/2006/relationships/font" Target="fonts/font8.fntdata"/><Relationship Id="rId53" Type="http://schemas.openxmlformats.org/officeDocument/2006/relationships/font" Target="fonts/font7.fntdata"/><Relationship Id="rId52" Type="http://schemas.openxmlformats.org/officeDocument/2006/relationships/font" Target="fonts/font6.fntdata"/><Relationship Id="rId51" Type="http://schemas.openxmlformats.org/officeDocument/2006/relationships/font" Target="fonts/font5.fntdata"/><Relationship Id="rId50" Type="http://schemas.openxmlformats.org/officeDocument/2006/relationships/font" Target="fonts/font4.fntdata"/><Relationship Id="rId5" Type="http://schemas.openxmlformats.org/officeDocument/2006/relationships/slide" Target="slides/slide2.xml"/><Relationship Id="rId49" Type="http://schemas.openxmlformats.org/officeDocument/2006/relationships/font" Target="fonts/font3.fntdata"/><Relationship Id="rId48" Type="http://schemas.openxmlformats.org/officeDocument/2006/relationships/font" Target="fonts/font2.fntdata"/><Relationship Id="rId47" Type="http://schemas.openxmlformats.org/officeDocument/2006/relationships/font" Target="fonts/font1.fntdata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0ED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svg"/><Relationship Id="rId8" Type="http://schemas.openxmlformats.org/officeDocument/2006/relationships/image" Target="../media/image16.png"/><Relationship Id="rId7" Type="http://schemas.openxmlformats.org/officeDocument/2006/relationships/image" Target="../media/image15.svg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1" Type="http://schemas.openxmlformats.org/officeDocument/2006/relationships/notesSlide" Target="../notesSlides/notesSlide9.x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svg"/><Relationship Id="rId1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3.png"/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9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0.svg"/><Relationship Id="rId6" Type="http://schemas.openxmlformats.org/officeDocument/2006/relationships/image" Target="../media/image39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1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0.svg"/><Relationship Id="rId2" Type="http://schemas.openxmlformats.org/officeDocument/2006/relationships/image" Target="../media/image49.png"/><Relationship Id="rId1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1.png"/><Relationship Id="rId8" Type="http://schemas.openxmlformats.org/officeDocument/2006/relationships/image" Target="../media/image60.svg"/><Relationship Id="rId7" Type="http://schemas.openxmlformats.org/officeDocument/2006/relationships/image" Target="../media/image59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56.svg"/><Relationship Id="rId3" Type="http://schemas.openxmlformats.org/officeDocument/2006/relationships/image" Target="../media/image55.png"/><Relationship Id="rId2" Type="http://schemas.openxmlformats.org/officeDocument/2006/relationships/image" Target="../media/image54.svg"/><Relationship Id="rId14" Type="http://schemas.openxmlformats.org/officeDocument/2006/relationships/notesSlide" Target="../notesSlides/notesSlide27.x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64.svg"/><Relationship Id="rId11" Type="http://schemas.openxmlformats.org/officeDocument/2006/relationships/image" Target="../media/image63.png"/><Relationship Id="rId10" Type="http://schemas.openxmlformats.org/officeDocument/2006/relationships/image" Target="../media/image62.svg"/><Relationship Id="rId1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9.png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image" Target="../media/image78.svg"/><Relationship Id="rId8" Type="http://schemas.openxmlformats.org/officeDocument/2006/relationships/image" Target="../media/image77.png"/><Relationship Id="rId7" Type="http://schemas.openxmlformats.org/officeDocument/2006/relationships/image" Target="../media/image76.svg"/><Relationship Id="rId6" Type="http://schemas.openxmlformats.org/officeDocument/2006/relationships/image" Target="../media/image75.png"/><Relationship Id="rId5" Type="http://schemas.openxmlformats.org/officeDocument/2006/relationships/image" Target="../media/image74.svg"/><Relationship Id="rId4" Type="http://schemas.openxmlformats.org/officeDocument/2006/relationships/image" Target="../media/image73.png"/><Relationship Id="rId3" Type="http://schemas.openxmlformats.org/officeDocument/2006/relationships/image" Target="../media/image72.svg"/><Relationship Id="rId2" Type="http://schemas.openxmlformats.org/officeDocument/2006/relationships/image" Target="../media/image71.png"/><Relationship Id="rId13" Type="http://schemas.openxmlformats.org/officeDocument/2006/relationships/notesSlide" Target="../notesSlides/notesSlide33.x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80.svg"/><Relationship Id="rId10" Type="http://schemas.openxmlformats.org/officeDocument/2006/relationships/image" Target="../media/image79.png"/><Relationship Id="rId1" Type="http://schemas.openxmlformats.org/officeDocument/2006/relationships/image" Target="../media/image7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1.jpeg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image" Target="../media/image90.svg"/><Relationship Id="rId8" Type="http://schemas.openxmlformats.org/officeDocument/2006/relationships/image" Target="../media/image89.png"/><Relationship Id="rId7" Type="http://schemas.openxmlformats.org/officeDocument/2006/relationships/image" Target="../media/image88.png"/><Relationship Id="rId6" Type="http://schemas.openxmlformats.org/officeDocument/2006/relationships/image" Target="../media/image87.svg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3" Type="http://schemas.openxmlformats.org/officeDocument/2006/relationships/image" Target="../media/image84.svg"/><Relationship Id="rId2" Type="http://schemas.openxmlformats.org/officeDocument/2006/relationships/image" Target="../media/image83.png"/><Relationship Id="rId17" Type="http://schemas.openxmlformats.org/officeDocument/2006/relationships/notesSlide" Target="../notesSlides/notesSlide36.xml"/><Relationship Id="rId16" Type="http://schemas.openxmlformats.org/officeDocument/2006/relationships/slideLayout" Target="../slideLayouts/slideLayout2.xml"/><Relationship Id="rId15" Type="http://schemas.openxmlformats.org/officeDocument/2006/relationships/image" Target="../media/image96.svg"/><Relationship Id="rId14" Type="http://schemas.openxmlformats.org/officeDocument/2006/relationships/image" Target="../media/image95.png"/><Relationship Id="rId13" Type="http://schemas.openxmlformats.org/officeDocument/2006/relationships/image" Target="../media/image94.png"/><Relationship Id="rId12" Type="http://schemas.openxmlformats.org/officeDocument/2006/relationships/image" Target="../media/image93.svg"/><Relationship Id="rId11" Type="http://schemas.openxmlformats.org/officeDocument/2006/relationships/image" Target="../media/image92.png"/><Relationship Id="rId10" Type="http://schemas.openxmlformats.org/officeDocument/2006/relationships/image" Target="../media/image91.png"/><Relationship Id="rId1" Type="http://schemas.openxmlformats.org/officeDocument/2006/relationships/image" Target="../media/image8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9.jpeg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8.svg"/><Relationship Id="rId8" Type="http://schemas.openxmlformats.org/officeDocument/2006/relationships/image" Target="../media/image107.png"/><Relationship Id="rId7" Type="http://schemas.openxmlformats.org/officeDocument/2006/relationships/image" Target="../media/image106.png"/><Relationship Id="rId6" Type="http://schemas.openxmlformats.org/officeDocument/2006/relationships/image" Target="../media/image105.svg"/><Relationship Id="rId5" Type="http://schemas.openxmlformats.org/officeDocument/2006/relationships/image" Target="../media/image104.png"/><Relationship Id="rId4" Type="http://schemas.openxmlformats.org/officeDocument/2006/relationships/image" Target="../media/image103.png"/><Relationship Id="rId3" Type="http://schemas.openxmlformats.org/officeDocument/2006/relationships/image" Target="../media/image102.svg"/><Relationship Id="rId2" Type="http://schemas.openxmlformats.org/officeDocument/2006/relationships/image" Target="../media/image101.png"/><Relationship Id="rId17" Type="http://schemas.openxmlformats.org/officeDocument/2006/relationships/notesSlide" Target="../notesSlides/notesSlide40.xml"/><Relationship Id="rId16" Type="http://schemas.openxmlformats.org/officeDocument/2006/relationships/slideLayout" Target="../slideLayouts/slideLayout2.xml"/><Relationship Id="rId15" Type="http://schemas.openxmlformats.org/officeDocument/2006/relationships/image" Target="../media/image114.svg"/><Relationship Id="rId14" Type="http://schemas.openxmlformats.org/officeDocument/2006/relationships/image" Target="../media/image113.png"/><Relationship Id="rId13" Type="http://schemas.openxmlformats.org/officeDocument/2006/relationships/image" Target="../media/image112.png"/><Relationship Id="rId12" Type="http://schemas.openxmlformats.org/officeDocument/2006/relationships/image" Target="../media/image111.svg"/><Relationship Id="rId11" Type="http://schemas.openxmlformats.org/officeDocument/2006/relationships/image" Target="../media/image110.png"/><Relationship Id="rId10" Type="http://schemas.openxmlformats.org/officeDocument/2006/relationships/image" Target="../media/image109.png"/><Relationship Id="rId1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177627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Module 10</a:t>
            </a:r>
            <a:endParaRPr lang="en-US" sz="1450" dirty="0"/>
          </a:p>
        </p:txBody>
      </p:sp>
      <p:sp>
        <p:nvSpPr>
          <p:cNvPr id="4" name="Text 1"/>
          <p:cNvSpPr/>
          <p:nvPr/>
        </p:nvSpPr>
        <p:spPr>
          <a:xfrm>
            <a:off x="661475" y="1669058"/>
            <a:ext cx="6296860" cy="24455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in Travel and Tour Operations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661475" y="4398070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Course: Hospitality and Tourism Business Communication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661475" y="4960342"/>
            <a:ext cx="6296860" cy="25400"/>
          </a:xfrm>
          <a:prstGeom prst="roundRect">
            <a:avLst>
              <a:gd name="adj" fmla="val 59999"/>
            </a:avLst>
          </a:prstGeom>
          <a:solidFill>
            <a:srgbClr val="55575A">
              <a:alpha val="50000"/>
            </a:srgbClr>
          </a:solidFill>
        </p:spPr>
      </p:sp>
      <p:sp>
        <p:nvSpPr>
          <p:cNvPr id="7" name="Text 4"/>
          <p:cNvSpPr/>
          <p:nvPr/>
        </p:nvSpPr>
        <p:spPr>
          <a:xfrm>
            <a:off x="661475" y="5245596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Prof. Alia Amor D. Uy, MBA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772220"/>
            <a:ext cx="5313428" cy="5313561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986611" y="1223963"/>
            <a:ext cx="746503" cy="258465"/>
          </a:xfrm>
          <a:prstGeom prst="roundRect">
            <a:avLst>
              <a:gd name="adj" fmla="val 47389"/>
            </a:avLst>
          </a:prstGeom>
          <a:solidFill>
            <a:srgbClr val="FFD7CC"/>
          </a:solidFill>
        </p:spPr>
      </p:sp>
      <p:sp>
        <p:nvSpPr>
          <p:cNvPr id="4" name="Text 1"/>
          <p:cNvSpPr/>
          <p:nvPr/>
        </p:nvSpPr>
        <p:spPr>
          <a:xfrm>
            <a:off x="7088605" y="1274961"/>
            <a:ext cx="1152099" cy="156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KEY IDEA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6986611" y="1543645"/>
            <a:ext cx="4549860" cy="159484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Tourism Sells Promises, Not Products</a:t>
            </a:r>
            <a:endParaRPr lang="en-US" sz="3300" dirty="0"/>
          </a:p>
        </p:txBody>
      </p:sp>
      <p:sp>
        <p:nvSpPr>
          <p:cNvPr id="6" name="Text 3"/>
          <p:cNvSpPr/>
          <p:nvPr/>
        </p:nvSpPr>
        <p:spPr>
          <a:xfrm>
            <a:off x="6986611" y="3291582"/>
            <a:ext cx="4549860" cy="129262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Unlike physical goods you can touch or inspect, travel experiences are bought based on </a:t>
            </a:r>
            <a:r>
              <a:rPr lang="en-US" sz="16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information, descriptions, and trust</a:t>
            </a:r>
            <a:r>
              <a:rPr lang="en-US" sz="16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communicated by tourism professionals.</a:t>
            </a:r>
            <a:endParaRPr lang="en-US" sz="1650" dirty="0"/>
          </a:p>
        </p:txBody>
      </p:sp>
      <p:sp>
        <p:nvSpPr>
          <p:cNvPr id="7" name="Shape 4"/>
          <p:cNvSpPr/>
          <p:nvPr/>
        </p:nvSpPr>
        <p:spPr>
          <a:xfrm>
            <a:off x="6986611" y="4756448"/>
            <a:ext cx="4549860" cy="877491"/>
          </a:xfrm>
          <a:prstGeom prst="roundRect">
            <a:avLst>
              <a:gd name="adj" fmla="val 17448"/>
            </a:avLst>
          </a:prstGeom>
          <a:solidFill>
            <a:srgbClr val="FFD7CC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668" y="5010646"/>
            <a:ext cx="212620" cy="170061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539345" y="4936629"/>
            <a:ext cx="3827069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Communication is the product before the product exists.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87587"/>
            <a:ext cx="10868745" cy="1630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Connects Everything</a:t>
            </a:r>
            <a:endParaRPr lang="en-US" sz="5100" dirty="0"/>
          </a:p>
        </p:txBody>
      </p:sp>
      <p:sp>
        <p:nvSpPr>
          <p:cNvPr id="3" name="Text 1"/>
          <p:cNvSpPr/>
          <p:nvPr/>
        </p:nvSpPr>
        <p:spPr>
          <a:xfrm>
            <a:off x="661475" y="3495973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Think of communication as the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invisible bridge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linking tourists to every part of their journey.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4011017"/>
            <a:ext cx="10868745" cy="1359297"/>
          </a:xfrm>
          <a:prstGeom prst="roundRect">
            <a:avLst>
              <a:gd name="adj" fmla="val 12515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67825" y="4017367"/>
            <a:ext cx="3618616" cy="673298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6" name="Text 4"/>
          <p:cNvSpPr/>
          <p:nvPr/>
        </p:nvSpPr>
        <p:spPr>
          <a:xfrm>
            <a:off x="856832" y="4206379"/>
            <a:ext cx="324060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Destinations</a:t>
            </a:r>
            <a:endParaRPr lang="en-US" sz="1850" dirty="0"/>
          </a:p>
        </p:txBody>
      </p:sp>
      <p:sp>
        <p:nvSpPr>
          <p:cNvPr id="7" name="Shape 5"/>
          <p:cNvSpPr/>
          <p:nvPr/>
        </p:nvSpPr>
        <p:spPr>
          <a:xfrm>
            <a:off x="4286440" y="4017367"/>
            <a:ext cx="3618715" cy="673298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8" name="Shape 6"/>
          <p:cNvSpPr/>
          <p:nvPr/>
        </p:nvSpPr>
        <p:spPr>
          <a:xfrm>
            <a:off x="4286440" y="4017367"/>
            <a:ext cx="25399" cy="673298"/>
          </a:xfrm>
          <a:prstGeom prst="roundRect">
            <a:avLst>
              <a:gd name="adj" fmla="val 669778"/>
            </a:avLst>
          </a:prstGeom>
          <a:solidFill>
            <a:srgbClr val="E5562D"/>
          </a:solidFill>
        </p:spPr>
      </p:sp>
      <p:sp>
        <p:nvSpPr>
          <p:cNvPr id="9" name="Text 7"/>
          <p:cNvSpPr/>
          <p:nvPr/>
        </p:nvSpPr>
        <p:spPr>
          <a:xfrm>
            <a:off x="4475447" y="4206379"/>
            <a:ext cx="3240701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Accommodations</a:t>
            </a:r>
            <a:endParaRPr lang="en-US" sz="1850" dirty="0"/>
          </a:p>
        </p:txBody>
      </p:sp>
      <p:sp>
        <p:nvSpPr>
          <p:cNvPr id="10" name="Shape 8"/>
          <p:cNvSpPr/>
          <p:nvPr/>
        </p:nvSpPr>
        <p:spPr>
          <a:xfrm>
            <a:off x="7905155" y="4017367"/>
            <a:ext cx="3618715" cy="673298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11" name="Shape 9"/>
          <p:cNvSpPr/>
          <p:nvPr/>
        </p:nvSpPr>
        <p:spPr>
          <a:xfrm>
            <a:off x="7905155" y="4017367"/>
            <a:ext cx="25399" cy="673298"/>
          </a:xfrm>
          <a:prstGeom prst="roundRect">
            <a:avLst>
              <a:gd name="adj" fmla="val 669778"/>
            </a:avLst>
          </a:prstGeom>
          <a:solidFill>
            <a:srgbClr val="E5562D"/>
          </a:solidFill>
        </p:spPr>
      </p:sp>
      <p:sp>
        <p:nvSpPr>
          <p:cNvPr id="12" name="Text 10"/>
          <p:cNvSpPr/>
          <p:nvPr/>
        </p:nvSpPr>
        <p:spPr>
          <a:xfrm>
            <a:off x="8094162" y="4206379"/>
            <a:ext cx="3240701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Attractions</a:t>
            </a:r>
            <a:endParaRPr lang="en-US" sz="1850" dirty="0"/>
          </a:p>
        </p:txBody>
      </p:sp>
      <p:sp>
        <p:nvSpPr>
          <p:cNvPr id="13" name="Shape 11"/>
          <p:cNvSpPr/>
          <p:nvPr/>
        </p:nvSpPr>
        <p:spPr>
          <a:xfrm>
            <a:off x="667825" y="4690666"/>
            <a:ext cx="5428023" cy="673298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14" name="Shape 12"/>
          <p:cNvSpPr/>
          <p:nvPr/>
        </p:nvSpPr>
        <p:spPr>
          <a:xfrm>
            <a:off x="667825" y="4690666"/>
            <a:ext cx="5428023" cy="25400"/>
          </a:xfrm>
          <a:prstGeom prst="roundRect">
            <a:avLst>
              <a:gd name="adj" fmla="val 669751"/>
            </a:avLst>
          </a:prstGeom>
          <a:solidFill>
            <a:srgbClr val="E5562D"/>
          </a:solidFill>
        </p:spPr>
      </p:sp>
      <p:sp>
        <p:nvSpPr>
          <p:cNvPr id="15" name="Text 13"/>
          <p:cNvSpPr/>
          <p:nvPr/>
        </p:nvSpPr>
        <p:spPr>
          <a:xfrm>
            <a:off x="856832" y="4879677"/>
            <a:ext cx="50500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Transport</a:t>
            </a:r>
            <a:endParaRPr lang="en-US" sz="1850" dirty="0"/>
          </a:p>
        </p:txBody>
      </p:sp>
      <p:sp>
        <p:nvSpPr>
          <p:cNvPr id="16" name="Shape 14"/>
          <p:cNvSpPr/>
          <p:nvPr/>
        </p:nvSpPr>
        <p:spPr>
          <a:xfrm>
            <a:off x="6095848" y="4690666"/>
            <a:ext cx="5428023" cy="673298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17" name="Shape 15"/>
          <p:cNvSpPr/>
          <p:nvPr/>
        </p:nvSpPr>
        <p:spPr>
          <a:xfrm>
            <a:off x="6095848" y="4690666"/>
            <a:ext cx="25399" cy="673298"/>
          </a:xfrm>
          <a:prstGeom prst="roundRect">
            <a:avLst>
              <a:gd name="adj" fmla="val 669778"/>
            </a:avLst>
          </a:prstGeom>
          <a:solidFill>
            <a:srgbClr val="E5562D"/>
          </a:solidFill>
        </p:spPr>
      </p:sp>
      <p:sp>
        <p:nvSpPr>
          <p:cNvPr id="18" name="Shape 16"/>
          <p:cNvSpPr/>
          <p:nvPr/>
        </p:nvSpPr>
        <p:spPr>
          <a:xfrm>
            <a:off x="6095848" y="4690666"/>
            <a:ext cx="5428023" cy="25400"/>
          </a:xfrm>
          <a:prstGeom prst="roundRect">
            <a:avLst>
              <a:gd name="adj" fmla="val 669751"/>
            </a:avLst>
          </a:prstGeom>
          <a:solidFill>
            <a:srgbClr val="E5562D"/>
          </a:solidFill>
        </p:spPr>
      </p:sp>
      <p:sp>
        <p:nvSpPr>
          <p:cNvPr id="19" name="Text 17"/>
          <p:cNvSpPr/>
          <p:nvPr/>
        </p:nvSpPr>
        <p:spPr>
          <a:xfrm>
            <a:off x="6284854" y="4879677"/>
            <a:ext cx="50500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Organizations</a:t>
            </a:r>
            <a:endParaRPr lang="en-US" sz="1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84299"/>
            <a:ext cx="10868745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Everyone Talks to Everyone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1422102"/>
            <a:ext cx="1147833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Tourism runs on a web of constant coordination. Success depends on </a:t>
            </a:r>
            <a:r>
              <a:rPr lang="en-US" sz="130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accurate, timely, and professional</a:t>
            </a: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communication at every level.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52910"/>
            <a:ext cx="7859119" cy="442079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1401"/>
            <a:ext cx="10868745" cy="50204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What Happens When Communication Breaks Down?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661475" y="1346498"/>
            <a:ext cx="1147833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Poor communication creates a chain reaction of failures — from small inconveniences to major financial losses.</a:t>
            </a:r>
            <a:endParaRPr lang="en-US" sz="12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6636" y="1737816"/>
            <a:ext cx="9238424" cy="415736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868252" y="1800554"/>
            <a:ext cx="1616712" cy="4996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Poor Communication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2868252" y="2371304"/>
            <a:ext cx="1616712" cy="36976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6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Breakdown of clear instructions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4467199" y="4918578"/>
            <a:ext cx="1625595" cy="4996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Incorrect Reservations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4467199" y="5489327"/>
            <a:ext cx="1625595" cy="36976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6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Wrong bookings and missed slots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6048379" y="1894384"/>
            <a:ext cx="1616712" cy="24984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Service Failures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6048379" y="2215292"/>
            <a:ext cx="1616712" cy="36976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6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Missed schedules and unmet promises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7647325" y="4918578"/>
            <a:ext cx="1616713" cy="4996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Negative Outcomes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7647325" y="5489327"/>
            <a:ext cx="1616713" cy="36976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6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Customer complaints and losses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661475" y="6048772"/>
            <a:ext cx="1147833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This is why </a:t>
            </a:r>
            <a:r>
              <a:rPr lang="en-US" sz="12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communication is ranked among the most valuable professional competencies</a:t>
            </a: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in the tourism industry.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29642"/>
            <a:ext cx="6296860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Shapes Every Stage of Travel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5233360" y="1922463"/>
            <a:ext cx="6296860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From the first search online to the last review posted at home — communication guides the entire tourism experience.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360853" y="2611834"/>
            <a:ext cx="19050" cy="3616523"/>
          </a:xfrm>
          <a:prstGeom prst="roundRect">
            <a:avLst>
              <a:gd name="adj" fmla="val 803700"/>
            </a:avLst>
          </a:prstGeom>
          <a:solidFill>
            <a:srgbClr val="000000">
              <a:alpha val="8000"/>
            </a:srgbClr>
          </a:solidFill>
        </p:spPr>
      </p:sp>
      <p:sp>
        <p:nvSpPr>
          <p:cNvPr id="6" name="Shape 3"/>
          <p:cNvSpPr/>
          <p:nvPr/>
        </p:nvSpPr>
        <p:spPr>
          <a:xfrm>
            <a:off x="5341804" y="2793603"/>
            <a:ext cx="340213" cy="19050"/>
          </a:xfrm>
          <a:prstGeom prst="roundRect">
            <a:avLst>
              <a:gd name="adj" fmla="val 803700"/>
            </a:avLst>
          </a:prstGeom>
          <a:solidFill>
            <a:srgbClr val="E5562D"/>
          </a:solidFill>
        </p:spPr>
      </p:sp>
      <p:sp>
        <p:nvSpPr>
          <p:cNvPr id="7" name="Shape 4"/>
          <p:cNvSpPr/>
          <p:nvPr/>
        </p:nvSpPr>
        <p:spPr>
          <a:xfrm>
            <a:off x="5297107" y="2739380"/>
            <a:ext cx="127493" cy="127496"/>
          </a:xfrm>
          <a:prstGeom prst="ellipse">
            <a:avLst/>
          </a:prstGeom>
          <a:solidFill>
            <a:srgbClr val="FF7047"/>
          </a:solidFill>
        </p:spPr>
      </p:sp>
      <p:sp>
        <p:nvSpPr>
          <p:cNvPr id="8" name="Text 5"/>
          <p:cNvSpPr/>
          <p:nvPr/>
        </p:nvSpPr>
        <p:spPr>
          <a:xfrm>
            <a:off x="6041378" y="2670274"/>
            <a:ext cx="548884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Before Travel</a:t>
            </a:r>
            <a:endParaRPr lang="en-US" sz="1650" dirty="0"/>
          </a:p>
        </p:txBody>
      </p:sp>
      <p:sp>
        <p:nvSpPr>
          <p:cNvPr id="9" name="Text 6"/>
          <p:cNvSpPr/>
          <p:nvPr/>
        </p:nvSpPr>
        <p:spPr>
          <a:xfrm>
            <a:off x="6041378" y="3027759"/>
            <a:ext cx="5488842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Research &amp; planning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5341804" y="3774281"/>
            <a:ext cx="340213" cy="19050"/>
          </a:xfrm>
          <a:prstGeom prst="roundRect">
            <a:avLst>
              <a:gd name="adj" fmla="val 803700"/>
            </a:avLst>
          </a:prstGeom>
          <a:solidFill>
            <a:srgbClr val="E5562D"/>
          </a:solidFill>
        </p:spPr>
      </p:sp>
      <p:sp>
        <p:nvSpPr>
          <p:cNvPr id="11" name="Shape 8"/>
          <p:cNvSpPr/>
          <p:nvPr/>
        </p:nvSpPr>
        <p:spPr>
          <a:xfrm>
            <a:off x="5297107" y="3720058"/>
            <a:ext cx="127493" cy="127496"/>
          </a:xfrm>
          <a:prstGeom prst="ellipse">
            <a:avLst/>
          </a:prstGeom>
          <a:solidFill>
            <a:srgbClr val="FF7047"/>
          </a:solidFill>
        </p:spPr>
      </p:sp>
      <p:sp>
        <p:nvSpPr>
          <p:cNvPr id="12" name="Text 9"/>
          <p:cNvSpPr/>
          <p:nvPr/>
        </p:nvSpPr>
        <p:spPr>
          <a:xfrm>
            <a:off x="6041378" y="3650952"/>
            <a:ext cx="548884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During Planning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6041378" y="4008438"/>
            <a:ext cx="5488842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Booking &amp; coordination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5341804" y="4754959"/>
            <a:ext cx="340213" cy="19050"/>
          </a:xfrm>
          <a:prstGeom prst="roundRect">
            <a:avLst>
              <a:gd name="adj" fmla="val 803700"/>
            </a:avLst>
          </a:prstGeom>
          <a:solidFill>
            <a:srgbClr val="E5562D"/>
          </a:solidFill>
        </p:spPr>
      </p:sp>
      <p:sp>
        <p:nvSpPr>
          <p:cNvPr id="15" name="Shape 12"/>
          <p:cNvSpPr/>
          <p:nvPr/>
        </p:nvSpPr>
        <p:spPr>
          <a:xfrm>
            <a:off x="5297107" y="4700736"/>
            <a:ext cx="127493" cy="127496"/>
          </a:xfrm>
          <a:prstGeom prst="ellipse">
            <a:avLst/>
          </a:prstGeom>
          <a:solidFill>
            <a:srgbClr val="FF7047"/>
          </a:solidFill>
        </p:spPr>
      </p:sp>
      <p:sp>
        <p:nvSpPr>
          <p:cNvPr id="16" name="Text 13"/>
          <p:cNvSpPr/>
          <p:nvPr/>
        </p:nvSpPr>
        <p:spPr>
          <a:xfrm>
            <a:off x="6041378" y="4631630"/>
            <a:ext cx="548884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On the Journey</a:t>
            </a:r>
            <a:endParaRPr lang="en-US" sz="1650" dirty="0"/>
          </a:p>
        </p:txBody>
      </p:sp>
      <p:sp>
        <p:nvSpPr>
          <p:cNvPr id="17" name="Text 14"/>
          <p:cNvSpPr/>
          <p:nvPr/>
        </p:nvSpPr>
        <p:spPr>
          <a:xfrm>
            <a:off x="6041378" y="4989116"/>
            <a:ext cx="5488842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Guidance &amp; service</a:t>
            </a:r>
            <a:endParaRPr lang="en-US" sz="1300" dirty="0"/>
          </a:p>
        </p:txBody>
      </p:sp>
      <p:sp>
        <p:nvSpPr>
          <p:cNvPr id="18" name="Shape 15"/>
          <p:cNvSpPr/>
          <p:nvPr/>
        </p:nvSpPr>
        <p:spPr>
          <a:xfrm>
            <a:off x="5341804" y="5735637"/>
            <a:ext cx="340213" cy="19050"/>
          </a:xfrm>
          <a:prstGeom prst="roundRect">
            <a:avLst>
              <a:gd name="adj" fmla="val 803700"/>
            </a:avLst>
          </a:prstGeom>
          <a:solidFill>
            <a:srgbClr val="E5562D"/>
          </a:solidFill>
        </p:spPr>
      </p:sp>
      <p:sp>
        <p:nvSpPr>
          <p:cNvPr id="19" name="Shape 16"/>
          <p:cNvSpPr/>
          <p:nvPr/>
        </p:nvSpPr>
        <p:spPr>
          <a:xfrm>
            <a:off x="5297107" y="5681414"/>
            <a:ext cx="127493" cy="127496"/>
          </a:xfrm>
          <a:prstGeom prst="ellipse">
            <a:avLst/>
          </a:prstGeom>
          <a:solidFill>
            <a:srgbClr val="FF7047"/>
          </a:solidFill>
        </p:spPr>
      </p:sp>
      <p:sp>
        <p:nvSpPr>
          <p:cNvPr id="20" name="Text 17"/>
          <p:cNvSpPr/>
          <p:nvPr/>
        </p:nvSpPr>
        <p:spPr>
          <a:xfrm>
            <a:off x="6041378" y="5612309"/>
            <a:ext cx="548884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After Travel</a:t>
            </a:r>
            <a:endParaRPr lang="en-US" sz="1650" dirty="0"/>
          </a:p>
        </p:txBody>
      </p:sp>
      <p:sp>
        <p:nvSpPr>
          <p:cNvPr id="21" name="Text 18"/>
          <p:cNvSpPr/>
          <p:nvPr/>
        </p:nvSpPr>
        <p:spPr>
          <a:xfrm>
            <a:off x="6041378" y="5969794"/>
            <a:ext cx="5488842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Feedback &amp; loyalty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32251" y="1241921"/>
            <a:ext cx="1047922" cy="287139"/>
          </a:xfrm>
          <a:prstGeom prst="roundRect">
            <a:avLst>
              <a:gd name="adj" fmla="val 47396"/>
            </a:avLst>
          </a:prstGeom>
          <a:solidFill>
            <a:srgbClr val="FFD7CC"/>
          </a:solidFill>
        </p:spPr>
      </p:sp>
      <p:sp>
        <p:nvSpPr>
          <p:cNvPr id="4" name="Text 1"/>
          <p:cNvSpPr/>
          <p:nvPr/>
        </p:nvSpPr>
        <p:spPr>
          <a:xfrm>
            <a:off x="8145656" y="1298575"/>
            <a:ext cx="1430699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FUNCTION 1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8032251" y="1604665"/>
            <a:ext cx="3504219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Providing Information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8032251" y="2974975"/>
            <a:ext cx="3504219" cy="12096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Tourists can only make good decisions when they have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accurate, complete information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. Tourism professionals are the primary source.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032251" y="4354711"/>
            <a:ext cx="3504219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Destinations &amp; attractions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Transportation options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Accommodation details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Travel requirements &amp; safety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810022"/>
            <a:ext cx="698681" cy="186630"/>
          </a:xfrm>
          <a:prstGeom prst="roundRect">
            <a:avLst>
              <a:gd name="adj" fmla="val 47399"/>
            </a:avLst>
          </a:prstGeom>
          <a:solidFill>
            <a:srgbClr val="FFD7CC"/>
          </a:solidFill>
        </p:spPr>
      </p:sp>
      <p:sp>
        <p:nvSpPr>
          <p:cNvPr id="3" name="Text 1"/>
          <p:cNvSpPr/>
          <p:nvPr/>
        </p:nvSpPr>
        <p:spPr>
          <a:xfrm>
            <a:off x="735093" y="846832"/>
            <a:ext cx="1161029" cy="11301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7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FUNCTION 2</a:t>
            </a:r>
            <a:endParaRPr lang="en-US" sz="750" dirty="0"/>
          </a:p>
        </p:txBody>
      </p:sp>
      <p:sp>
        <p:nvSpPr>
          <p:cNvPr id="4" name="Text 2"/>
          <p:cNvSpPr/>
          <p:nvPr/>
        </p:nvSpPr>
        <p:spPr>
          <a:xfrm>
            <a:off x="661475" y="1028502"/>
            <a:ext cx="10868745" cy="3839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Coordination: Keeping All Parts in Sync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661475" y="1532235"/>
            <a:ext cx="11478330" cy="2027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Think of tourism coordination like an orchestra — every part must be in harmony or the whole performance falls apart.</a:t>
            </a:r>
            <a:endParaRPr lang="en-US" sz="12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30472" y="1824732"/>
            <a:ext cx="3930750" cy="393074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512269" y="2515062"/>
            <a:ext cx="1266534" cy="19869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Flight Bookings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4512269" y="2770274"/>
            <a:ext cx="1266534" cy="39341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86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Reserve flights and share itineraries promptly.</a:t>
            </a:r>
            <a:endParaRPr lang="en-US" sz="1000" dirty="0"/>
          </a:p>
        </p:txBody>
      </p:sp>
      <p:sp>
        <p:nvSpPr>
          <p:cNvPr id="9" name="Text 6"/>
          <p:cNvSpPr/>
          <p:nvPr/>
        </p:nvSpPr>
        <p:spPr>
          <a:xfrm>
            <a:off x="6419686" y="2481284"/>
            <a:ext cx="1266534" cy="3973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Hotel Reservations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6419686" y="2935190"/>
            <a:ext cx="1266534" cy="26227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86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Confirm rooms and sync arrival details.</a:t>
            </a:r>
            <a:endParaRPr lang="en-US" sz="1000" dirty="0"/>
          </a:p>
        </p:txBody>
      </p:sp>
      <p:sp>
        <p:nvSpPr>
          <p:cNvPr id="11" name="Text 8"/>
          <p:cNvSpPr/>
          <p:nvPr/>
        </p:nvSpPr>
        <p:spPr>
          <a:xfrm>
            <a:off x="4512379" y="4323070"/>
            <a:ext cx="1266534" cy="39738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Ground Transportation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4512379" y="4776976"/>
            <a:ext cx="1266534" cy="39341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86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Align pick-ups with flight and check-in times.</a:t>
            </a:r>
            <a:endParaRPr lang="en-US" sz="1000" dirty="0"/>
          </a:p>
        </p:txBody>
      </p:sp>
      <p:sp>
        <p:nvSpPr>
          <p:cNvPr id="13" name="Text 10"/>
          <p:cNvSpPr/>
          <p:nvPr/>
        </p:nvSpPr>
        <p:spPr>
          <a:xfrm>
            <a:off x="6419686" y="4422417"/>
            <a:ext cx="1266534" cy="19869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 Activities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6419686" y="4677629"/>
            <a:ext cx="1266534" cy="39341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86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Coordinate schedules with transport and hotels.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661475" y="5845274"/>
            <a:ext cx="11478330" cy="2027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Effective coordination </a:t>
            </a:r>
            <a:r>
              <a:rPr lang="en-US" sz="120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minimizes disruptions</a:t>
            </a: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and ensures seamless service delivery.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61475" y="1010245"/>
            <a:ext cx="1072528" cy="287139"/>
          </a:xfrm>
          <a:prstGeom prst="roundRect">
            <a:avLst>
              <a:gd name="adj" fmla="val 47396"/>
            </a:avLst>
          </a:prstGeom>
          <a:solidFill>
            <a:srgbClr val="FFD7CC"/>
          </a:solidFill>
        </p:spPr>
      </p:sp>
      <p:sp>
        <p:nvSpPr>
          <p:cNvPr id="4" name="Text 1"/>
          <p:cNvSpPr/>
          <p:nvPr/>
        </p:nvSpPr>
        <p:spPr>
          <a:xfrm>
            <a:off x="774879" y="1066899"/>
            <a:ext cx="1455304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FUNCTION 3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61475" y="1372989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Customer Service Starts with Communication</a:t>
            </a:r>
            <a:endParaRPr lang="en-US" sz="37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837755"/>
            <a:ext cx="567021" cy="56703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464730" y="2837755"/>
            <a:ext cx="222700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Assist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1464730" y="3246437"/>
            <a:ext cx="2227008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Guide travelers through every step of their journey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27972" y="2837755"/>
            <a:ext cx="567021" cy="56703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4731227" y="2837755"/>
            <a:ext cx="222710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Answer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4731227" y="3246437"/>
            <a:ext cx="2227108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Respond clearly to questions and concerns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1475" y="4531717"/>
            <a:ext cx="567021" cy="567035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464730" y="4531717"/>
            <a:ext cx="222700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Solve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1464730" y="4940399"/>
            <a:ext cx="2227008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Resolve problems quickly and professionally</a:t>
            </a:r>
            <a:endParaRPr lang="en-US" sz="145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27972" y="4531717"/>
            <a:ext cx="567021" cy="567035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4731227" y="4531717"/>
            <a:ext cx="222710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Manage</a:t>
            </a:r>
            <a:endParaRPr lang="en-US" sz="1850" dirty="0"/>
          </a:p>
        </p:txBody>
      </p:sp>
      <p:sp>
        <p:nvSpPr>
          <p:cNvPr id="17" name="Text 10"/>
          <p:cNvSpPr/>
          <p:nvPr/>
        </p:nvSpPr>
        <p:spPr>
          <a:xfrm>
            <a:off x="4731227" y="4940399"/>
            <a:ext cx="2227108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Set realistic expectations to prevent disappointment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796727"/>
            <a:ext cx="6903269" cy="391189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32251" y="1158478"/>
            <a:ext cx="1078084" cy="287139"/>
          </a:xfrm>
          <a:prstGeom prst="roundRect">
            <a:avLst>
              <a:gd name="adj" fmla="val 47396"/>
            </a:avLst>
          </a:prstGeom>
          <a:solidFill>
            <a:srgbClr val="FFD7CC"/>
          </a:solidFill>
        </p:spPr>
      </p:sp>
      <p:sp>
        <p:nvSpPr>
          <p:cNvPr id="4" name="Text 1"/>
          <p:cNvSpPr/>
          <p:nvPr/>
        </p:nvSpPr>
        <p:spPr>
          <a:xfrm>
            <a:off x="8145656" y="1215132"/>
            <a:ext cx="1460860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FUNCTION 4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8032251" y="1521222"/>
            <a:ext cx="3504219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Enriches the Experience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8032251" y="3482181"/>
            <a:ext cx="350421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 tour guide's words can transform a simple visit into a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memorable, meaningful experience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61475" y="5133876"/>
            <a:ext cx="3496877" cy="1139924"/>
          </a:xfrm>
          <a:prstGeom prst="roundRect">
            <a:avLst>
              <a:gd name="adj" fmla="val 14924"/>
            </a:avLst>
          </a:prstGeom>
          <a:solidFill>
            <a:srgbClr val="FFFFFF"/>
          </a:solidFill>
          <a:ln w="25399">
            <a:solidFill>
              <a:srgbClr val="FF704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75881" y="5348288"/>
            <a:ext cx="306806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Interpretation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75881" y="5756970"/>
            <a:ext cx="306806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Making meaning of places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4347359" y="5133876"/>
            <a:ext cx="3496877" cy="1139924"/>
          </a:xfrm>
          <a:prstGeom prst="roundRect">
            <a:avLst>
              <a:gd name="adj" fmla="val 14924"/>
            </a:avLst>
          </a:prstGeom>
          <a:solidFill>
            <a:srgbClr val="FFFFFF"/>
          </a:solidFill>
          <a:ln w="25399">
            <a:solidFill>
              <a:srgbClr val="FF704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4561766" y="5348288"/>
            <a:ext cx="306806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Storytelling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4561766" y="5756970"/>
            <a:ext cx="306806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Creating emotional connection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8033244" y="5133876"/>
            <a:ext cx="3496877" cy="1139924"/>
          </a:xfrm>
          <a:prstGeom prst="roundRect">
            <a:avLst>
              <a:gd name="adj" fmla="val 14924"/>
            </a:avLst>
          </a:prstGeom>
          <a:solidFill>
            <a:srgbClr val="FFFFFF"/>
          </a:solidFill>
          <a:ln w="25399">
            <a:solidFill>
              <a:srgbClr val="FF704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247650" y="5348288"/>
            <a:ext cx="306806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Education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8247650" y="5756970"/>
            <a:ext cx="306806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Building cultural understanding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758652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Tourism Runs on a Communication Network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223419"/>
            <a:ext cx="6296860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Unlike many industries that operate internally, tourism depends on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multiple independent organizations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working together — all coordinated through communication.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4343301"/>
            <a:ext cx="6296860" cy="755948"/>
          </a:xfrm>
          <a:prstGeom prst="roundRect">
            <a:avLst>
              <a:gd name="adj" fmla="val 22504"/>
            </a:avLst>
          </a:prstGeom>
          <a:solidFill>
            <a:srgbClr val="FFD7CC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4610993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5723" y="4579541"/>
            <a:ext cx="610319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 single organization delivers the full travel experience alone.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9486"/>
            <a:ext cx="10868745" cy="4430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The Tourism Ecosystem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661475" y="1305123"/>
            <a:ext cx="11478330" cy="1984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Every stakeholder plays a role — and every role requires communication.</a:t>
            </a:r>
            <a:endParaRPr lang="en-US" sz="11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623120"/>
            <a:ext cx="8151509" cy="458529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750788"/>
            <a:ext cx="6227408" cy="352891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02189" y="1390352"/>
            <a:ext cx="3534282" cy="159484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Real Example: A Baguio Package Tour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8002189" y="3138289"/>
            <a:ext cx="3534282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One seamless trip requires many organizations communicating perfectly.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661475" y="4624189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725221" y="4656038"/>
            <a:ext cx="255085" cy="31888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1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1197243" y="4682629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Agency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1197243" y="5040114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Books and sells the package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6191492" y="4624189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255238" y="4656038"/>
            <a:ext cx="255085" cy="31888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2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6727260" y="4682629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Transport Company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6727260" y="5040114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Coordinates pickup and routes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661475" y="5604867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25221" y="5636716"/>
            <a:ext cx="255085" cy="31888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3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1197243" y="5663307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Hotel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1197243" y="6020792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Confirms room availability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6191492" y="5604867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6255238" y="5636716"/>
            <a:ext cx="255085" cy="31888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4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6727260" y="5663307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Attractions &amp; Guides</a:t>
            </a:r>
            <a:endParaRPr lang="en-US" sz="1650" dirty="0"/>
          </a:p>
        </p:txBody>
      </p:sp>
      <p:sp>
        <p:nvSpPr>
          <p:cNvPr id="20" name="Text 17"/>
          <p:cNvSpPr/>
          <p:nvPr/>
        </p:nvSpPr>
        <p:spPr>
          <a:xfrm>
            <a:off x="6727260" y="6020792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Prepare for arrivals</a:t>
            </a:r>
            <a:endParaRPr lang="en-US" sz="13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621334"/>
            <a:ext cx="781626" cy="287139"/>
          </a:xfrm>
          <a:prstGeom prst="roundRect">
            <a:avLst>
              <a:gd name="adj" fmla="val 47396"/>
            </a:avLst>
          </a:prstGeom>
          <a:solidFill>
            <a:srgbClr val="FFD7CC"/>
          </a:solidFill>
        </p:spPr>
      </p:sp>
      <p:sp>
        <p:nvSpPr>
          <p:cNvPr id="3" name="Text 1"/>
          <p:cNvSpPr/>
          <p:nvPr/>
        </p:nvSpPr>
        <p:spPr>
          <a:xfrm>
            <a:off x="774879" y="1677987"/>
            <a:ext cx="1164402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STAGE 1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984077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The Journey Starts with a Search</a:t>
            </a:r>
            <a:endParaRPr lang="en-US" sz="3700" dirty="0"/>
          </a:p>
        </p:txBody>
      </p:sp>
      <p:sp>
        <p:nvSpPr>
          <p:cNvPr id="5" name="Text 3"/>
          <p:cNvSpPr/>
          <p:nvPr/>
        </p:nvSpPr>
        <p:spPr>
          <a:xfrm>
            <a:off x="661475" y="2858195"/>
            <a:ext cx="1086874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Before any booking happens, tourists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gather information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to answer one key question: </a:t>
            </a:r>
            <a:r>
              <a:rPr lang="en-US" sz="1450" i="1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"Where should I go, and how much will it cost?"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61475" y="3675658"/>
            <a:ext cx="3496877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56832" y="3871020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Destinations</a:t>
            </a:r>
            <a:endParaRPr lang="en-US" sz="1850" dirty="0"/>
          </a:p>
        </p:txBody>
      </p:sp>
      <p:sp>
        <p:nvSpPr>
          <p:cNvPr id="8" name="Shape 6"/>
          <p:cNvSpPr/>
          <p:nvPr/>
        </p:nvSpPr>
        <p:spPr>
          <a:xfrm>
            <a:off x="4347359" y="3675658"/>
            <a:ext cx="3496877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42716" y="3871020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Attractions</a:t>
            </a:r>
            <a:endParaRPr lang="en-US" sz="1850" dirty="0"/>
          </a:p>
        </p:txBody>
      </p:sp>
      <p:sp>
        <p:nvSpPr>
          <p:cNvPr id="10" name="Shape 8"/>
          <p:cNvSpPr/>
          <p:nvPr/>
        </p:nvSpPr>
        <p:spPr>
          <a:xfrm>
            <a:off x="8033244" y="3675658"/>
            <a:ext cx="3496877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228600" y="3871020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Costs</a:t>
            </a:r>
            <a:endParaRPr lang="en-US" sz="1850" dirty="0"/>
          </a:p>
        </p:txBody>
      </p:sp>
      <p:sp>
        <p:nvSpPr>
          <p:cNvPr id="12" name="Shape 10"/>
          <p:cNvSpPr/>
          <p:nvPr/>
        </p:nvSpPr>
        <p:spPr>
          <a:xfrm>
            <a:off x="661475" y="4550668"/>
            <a:ext cx="5339820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6832" y="4746030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Activities</a:t>
            </a:r>
            <a:endParaRPr lang="en-US" sz="1850" dirty="0"/>
          </a:p>
        </p:txBody>
      </p:sp>
      <p:sp>
        <p:nvSpPr>
          <p:cNvPr id="14" name="Shape 12"/>
          <p:cNvSpPr/>
          <p:nvPr/>
        </p:nvSpPr>
        <p:spPr>
          <a:xfrm>
            <a:off x="6190301" y="4550668"/>
            <a:ext cx="5339820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385658" y="4746030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Accommodations</a:t>
            </a:r>
            <a:endParaRPr lang="en-US" sz="18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208088"/>
            <a:ext cx="10868745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How Tourism Organizations Communicate Information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767409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The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quality of information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often determines whether a tourist chooses your destination — or a competitor's.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3282454"/>
            <a:ext cx="1117572" cy="1117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636294"/>
            <a:ext cx="25399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Websites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5044976"/>
            <a:ext cx="25399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24/7 accessible destination info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645" y="3282454"/>
            <a:ext cx="1117572" cy="11176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37645" y="4636294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Social Media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3437645" y="5044976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Visual storytelling and engagement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915" y="3282454"/>
            <a:ext cx="1117572" cy="111760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13915" y="4636294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Brochures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6213915" y="5044976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Print materials for on-the-spot decisions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184" y="3282454"/>
            <a:ext cx="1117572" cy="111760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990184" y="4636294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Fairs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8990184" y="5044976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Face-to-face promotions and deals</a:t>
            </a:r>
            <a:endParaRPr lang="en-US" sz="14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68648"/>
            <a:ext cx="6565736" cy="3720604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17270" y="800596"/>
            <a:ext cx="768331" cy="272752"/>
          </a:xfrm>
          <a:prstGeom prst="roundRect">
            <a:avLst>
              <a:gd name="adj" fmla="val 47401"/>
            </a:avLst>
          </a:prstGeom>
          <a:solidFill>
            <a:srgbClr val="FFD7CC"/>
          </a:solidFill>
        </p:spPr>
      </p:sp>
      <p:sp>
        <p:nvSpPr>
          <p:cNvPr id="4" name="Text 1"/>
          <p:cNvSpPr/>
          <p:nvPr/>
        </p:nvSpPr>
        <p:spPr>
          <a:xfrm>
            <a:off x="8124919" y="854373"/>
            <a:ext cx="1162616" cy="1651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STAGE 2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8017270" y="1141512"/>
            <a:ext cx="3519201" cy="224472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Planning: Communication Turns Dreams into Itineraries</a:t>
            </a:r>
            <a:endParaRPr lang="en-US" sz="3500" dirty="0"/>
          </a:p>
        </p:txBody>
      </p:sp>
      <p:sp>
        <p:nvSpPr>
          <p:cNvPr id="6" name="Text 3"/>
          <p:cNvSpPr/>
          <p:nvPr/>
        </p:nvSpPr>
        <p:spPr>
          <a:xfrm>
            <a:off x="8017270" y="3556794"/>
            <a:ext cx="3519201" cy="84028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Once a destination is chosen, travel professionals guide customers through every detail of their trip.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8017270" y="4550569"/>
            <a:ext cx="3519201" cy="163899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Travel options &amp; comparisons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Suggested itineraries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Transportation arrangements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Accommodation recommendations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Activity schedules</a:t>
            </a:r>
            <a:endParaRPr lang="en-US" sz="1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831876"/>
            <a:ext cx="806231" cy="287139"/>
          </a:xfrm>
          <a:prstGeom prst="roundRect">
            <a:avLst>
              <a:gd name="adj" fmla="val 47396"/>
            </a:avLst>
          </a:prstGeom>
          <a:solidFill>
            <a:srgbClr val="FFD7CC"/>
          </a:solidFill>
        </p:spPr>
      </p:sp>
      <p:sp>
        <p:nvSpPr>
          <p:cNvPr id="3" name="Text 1"/>
          <p:cNvSpPr/>
          <p:nvPr/>
        </p:nvSpPr>
        <p:spPr>
          <a:xfrm>
            <a:off x="774879" y="1888530"/>
            <a:ext cx="1189008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STAGE 3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2194620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Booking: Where Precision Matters Most</a:t>
            </a:r>
            <a:endParaRPr lang="en-US" sz="3700" dirty="0"/>
          </a:p>
        </p:txBody>
      </p:sp>
      <p:sp>
        <p:nvSpPr>
          <p:cNvPr id="5" name="Text 3"/>
          <p:cNvSpPr/>
          <p:nvPr/>
        </p:nvSpPr>
        <p:spPr>
          <a:xfrm>
            <a:off x="661475" y="3068737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 single miscommunication during booking can derail an entire trip.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Accuracy is non-negotiable.</a:t>
            </a:r>
            <a:endParaRPr lang="en-US" sz="14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3583781"/>
            <a:ext cx="3496877" cy="144234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77479" y="3798193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Passenger Details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977479" y="4206875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Full name, ID, contact information — exactly as required</a:t>
            </a:r>
            <a:endParaRPr lang="en-US" sz="14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47359" y="3583781"/>
            <a:ext cx="3496877" cy="144234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663363" y="3798193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Dates &amp; Flights</a:t>
            </a:r>
            <a:endParaRPr lang="en-US" sz="1850" dirty="0"/>
          </a:p>
        </p:txBody>
      </p:sp>
      <p:sp>
        <p:nvSpPr>
          <p:cNvPr id="11" name="Text 7"/>
          <p:cNvSpPr/>
          <p:nvPr/>
        </p:nvSpPr>
        <p:spPr>
          <a:xfrm>
            <a:off x="4663363" y="4206875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Departure, arrival, layovers, and seat preferences</a:t>
            </a:r>
            <a:endParaRPr lang="en-US" sz="14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033244" y="3583781"/>
            <a:ext cx="3496877" cy="144234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349247" y="3798193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Hotel Reservations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349247" y="4206875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Room type, check-in/check-out, special requests</a:t>
            </a:r>
            <a:endParaRPr lang="en-US" sz="14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664494"/>
            <a:ext cx="6227408" cy="352891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02189" y="705644"/>
            <a:ext cx="3534282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Completing the Booking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8002189" y="1921966"/>
            <a:ext cx="3534282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Beyond basic details, complete booking communication includes:</a:t>
            </a:r>
            <a:endParaRPr lang="en-US" sz="13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2189" y="2611338"/>
            <a:ext cx="3534282" cy="103018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178595" y="2787749"/>
            <a:ext cx="3181469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 Inclusions</a:t>
            </a:r>
            <a:endParaRPr lang="en-US" sz="1650" dirty="0"/>
          </a:p>
        </p:txBody>
      </p:sp>
      <p:sp>
        <p:nvSpPr>
          <p:cNvPr id="7" name="Text 3"/>
          <p:cNvSpPr/>
          <p:nvPr/>
        </p:nvSpPr>
        <p:spPr>
          <a:xfrm>
            <a:off x="8178595" y="3206552"/>
            <a:ext cx="3181469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What is covered in the package</a:t>
            </a:r>
            <a:endParaRPr lang="en-US" sz="13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2189" y="3794621"/>
            <a:ext cx="3534282" cy="103018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178595" y="3971032"/>
            <a:ext cx="3181469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Payment Procedures</a:t>
            </a:r>
            <a:endParaRPr lang="en-US" sz="1650" dirty="0"/>
          </a:p>
        </p:txBody>
      </p:sp>
      <p:sp>
        <p:nvSpPr>
          <p:cNvPr id="10" name="Text 5"/>
          <p:cNvSpPr/>
          <p:nvPr/>
        </p:nvSpPr>
        <p:spPr>
          <a:xfrm>
            <a:off x="8178595" y="4389834"/>
            <a:ext cx="3181469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Amounts, deadlines, and methods</a:t>
            </a:r>
            <a:endParaRPr lang="en-US" sz="1300" dirty="0"/>
          </a:p>
        </p:txBody>
      </p:sp>
      <p:sp>
        <p:nvSpPr>
          <p:cNvPr id="11" name="Shape 6"/>
          <p:cNvSpPr/>
          <p:nvPr/>
        </p:nvSpPr>
        <p:spPr>
          <a:xfrm>
            <a:off x="8002189" y="4997053"/>
            <a:ext cx="3534282" cy="1136055"/>
          </a:xfrm>
          <a:prstGeom prst="roundRect">
            <a:avLst>
              <a:gd name="adj" fmla="val 13477"/>
            </a:avLst>
          </a:prstGeom>
          <a:solidFill>
            <a:srgbClr val="FCF2B5"/>
          </a:solidFill>
        </p:spPr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246" y="5251252"/>
            <a:ext cx="212620" cy="17006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554923" y="5177234"/>
            <a:ext cx="2811491" cy="7756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Errors at this stage create serious operational problems that are difficult to fix later.</a:t>
            </a:r>
            <a:endParaRPr lang="en-US" sz="13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233360" y="778173"/>
            <a:ext cx="690049" cy="243979"/>
          </a:xfrm>
          <a:prstGeom prst="roundRect">
            <a:avLst>
              <a:gd name="adj" fmla="val 47414"/>
            </a:avLst>
          </a:prstGeom>
          <a:solidFill>
            <a:srgbClr val="FFD7CC"/>
          </a:solidFill>
        </p:spPr>
      </p:sp>
      <p:sp>
        <p:nvSpPr>
          <p:cNvPr id="4" name="Text 1"/>
          <p:cNvSpPr/>
          <p:nvPr/>
        </p:nvSpPr>
        <p:spPr>
          <a:xfrm>
            <a:off x="5329699" y="826294"/>
            <a:ext cx="1106956" cy="1477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STAGE 4</a:t>
            </a:r>
            <a:endParaRPr lang="en-US" sz="1000" dirty="0"/>
          </a:p>
        </p:txBody>
      </p:sp>
      <p:sp>
        <p:nvSpPr>
          <p:cNvPr id="5" name="Text 2"/>
          <p:cNvSpPr/>
          <p:nvPr/>
        </p:nvSpPr>
        <p:spPr>
          <a:xfrm>
            <a:off x="5233360" y="1076722"/>
            <a:ext cx="6296860" cy="10040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Pre-Departure: Keep Travelers Informed</a:t>
            </a:r>
            <a:endParaRPr lang="en-US" sz="3150" dirty="0"/>
          </a:p>
        </p:txBody>
      </p:sp>
      <p:sp>
        <p:nvSpPr>
          <p:cNvPr id="6" name="Text 3"/>
          <p:cNvSpPr/>
          <p:nvPr/>
        </p:nvSpPr>
        <p:spPr>
          <a:xfrm>
            <a:off x="5233360" y="2285603"/>
            <a:ext cx="6296860" cy="4754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As the trip approaches, proactive communication </a:t>
            </a:r>
            <a:r>
              <a:rPr lang="en-US" sz="12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reduces anxiety and builds confidence</a:t>
            </a: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233360" y="2914650"/>
            <a:ext cx="642624" cy="964009"/>
          </a:xfrm>
          <a:prstGeom prst="roundRect">
            <a:avLst>
              <a:gd name="adj" fmla="val 360022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34174" y="3276104"/>
            <a:ext cx="240996" cy="24100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012506" y="3075285"/>
            <a:ext cx="5517714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Booking Confirmations</a:t>
            </a:r>
            <a:endParaRPr lang="en-US" sz="1550" dirty="0"/>
          </a:p>
        </p:txBody>
      </p:sp>
      <p:sp>
        <p:nvSpPr>
          <p:cNvPr id="10" name="Shape 6"/>
          <p:cNvSpPr/>
          <p:nvPr/>
        </p:nvSpPr>
        <p:spPr>
          <a:xfrm>
            <a:off x="5233360" y="4015184"/>
            <a:ext cx="642624" cy="964009"/>
          </a:xfrm>
          <a:prstGeom prst="roundRect">
            <a:avLst>
              <a:gd name="adj" fmla="val 360022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34174" y="4376638"/>
            <a:ext cx="240996" cy="24100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6012506" y="4175820"/>
            <a:ext cx="5517714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Flight Schedules</a:t>
            </a:r>
            <a:endParaRPr lang="en-US" sz="1550" dirty="0"/>
          </a:p>
        </p:txBody>
      </p:sp>
      <p:sp>
        <p:nvSpPr>
          <p:cNvPr id="13" name="Shape 8"/>
          <p:cNvSpPr/>
          <p:nvPr/>
        </p:nvSpPr>
        <p:spPr>
          <a:xfrm>
            <a:off x="5233360" y="5115719"/>
            <a:ext cx="642624" cy="964009"/>
          </a:xfrm>
          <a:prstGeom prst="roundRect">
            <a:avLst>
              <a:gd name="adj" fmla="val 360022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34174" y="5477173"/>
            <a:ext cx="240996" cy="241002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6012506" y="5276354"/>
            <a:ext cx="5517714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Reminders</a:t>
            </a:r>
            <a:endParaRPr lang="en-US" sz="15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7442" y="1481634"/>
            <a:ext cx="6227408" cy="389473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61654" y="3241793"/>
            <a:ext cx="1283898" cy="4303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3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Emergency Contacts</a:t>
            </a:r>
            <a:endParaRPr lang="en-US" sz="1350" dirty="0"/>
          </a:p>
        </p:txBody>
      </p:sp>
      <p:sp>
        <p:nvSpPr>
          <p:cNvPr id="4" name="Text 1"/>
          <p:cNvSpPr/>
          <p:nvPr/>
        </p:nvSpPr>
        <p:spPr>
          <a:xfrm>
            <a:off x="3478909" y="4888393"/>
            <a:ext cx="1283897" cy="4303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Requirements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5796523" y="3133374"/>
            <a:ext cx="1283897" cy="64549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Packing Recommendations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3478909" y="1539130"/>
            <a:ext cx="1283897" cy="4303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Weather Updates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8002189" y="1089223"/>
            <a:ext cx="3534282" cy="159484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The Final Communication Before Departure</a:t>
            </a:r>
            <a:endParaRPr lang="en-US" sz="3300" dirty="0"/>
          </a:p>
        </p:txBody>
      </p:sp>
      <p:sp>
        <p:nvSpPr>
          <p:cNvPr id="8" name="Text 5"/>
          <p:cNvSpPr/>
          <p:nvPr/>
        </p:nvSpPr>
        <p:spPr>
          <a:xfrm>
            <a:off x="8002189" y="2837160"/>
            <a:ext cx="3534282" cy="7756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Complete pre-departure communication prepares travelers for what lies ahead — turning uncertainty into confidence.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8002189" y="3785096"/>
            <a:ext cx="19050" cy="1051024"/>
          </a:xfrm>
          <a:prstGeom prst="roundRect">
            <a:avLst>
              <a:gd name="adj" fmla="val 59999"/>
            </a:avLst>
          </a:prstGeom>
          <a:solidFill>
            <a:srgbClr val="FF7047"/>
          </a:solidFill>
        </p:spPr>
      </p:sp>
      <p:sp>
        <p:nvSpPr>
          <p:cNvPr id="10" name="Text 7"/>
          <p:cNvSpPr/>
          <p:nvPr/>
        </p:nvSpPr>
        <p:spPr>
          <a:xfrm>
            <a:off x="8257274" y="3922812"/>
            <a:ext cx="3279197" cy="7756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Effective communication doesn't just inform travelers. It </a:t>
            </a:r>
            <a:r>
              <a:rPr lang="en-US" sz="130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empowers</a:t>
            </a: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them to travel with ease and peace of mind.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8002189" y="5008463"/>
            <a:ext cx="3534282" cy="7756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Communication is not just a skill — it is the </a:t>
            </a:r>
            <a:r>
              <a:rPr lang="en-US" sz="1300" b="1" dirty="0">
                <a:solidFill>
                  <a:srgbClr val="FF7047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backbone of every successful tourism operation.</a:t>
            </a:r>
            <a:endParaRPr lang="en-US" sz="13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641693"/>
            <a:ext cx="6296689" cy="99670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3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Stage 5: During Travel — Communication in Action</a:t>
            </a:r>
            <a:endParaRPr lang="en-US" sz="3135" dirty="0"/>
          </a:p>
        </p:txBody>
      </p:sp>
      <p:sp>
        <p:nvSpPr>
          <p:cNvPr id="4" name="Text 1"/>
          <p:cNvSpPr/>
          <p:nvPr/>
        </p:nvSpPr>
        <p:spPr>
          <a:xfrm>
            <a:off x="661458" y="1840193"/>
            <a:ext cx="6906258" cy="23513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0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Communication doesn't stop when the trip begins — it becomes continuous.</a:t>
            </a:r>
            <a:endParaRPr lang="en-US" sz="1200" dirty="0"/>
          </a:p>
        </p:txBody>
      </p:sp>
      <p:sp>
        <p:nvSpPr>
          <p:cNvPr id="5" name="Shape 2"/>
          <p:cNvSpPr/>
          <p:nvPr/>
        </p:nvSpPr>
        <p:spPr>
          <a:xfrm>
            <a:off x="661458" y="2226631"/>
            <a:ext cx="6296689" cy="896493"/>
          </a:xfrm>
          <a:prstGeom prst="roundRect">
            <a:avLst>
              <a:gd name="adj" fmla="val 16010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27242" y="2392417"/>
            <a:ext cx="5965117" cy="249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 Briefings</a:t>
            </a:r>
            <a:endParaRPr lang="en-US" sz="1535" dirty="0"/>
          </a:p>
        </p:txBody>
      </p:sp>
      <p:sp>
        <p:nvSpPr>
          <p:cNvPr id="7" name="Text 4"/>
          <p:cNvSpPr/>
          <p:nvPr/>
        </p:nvSpPr>
        <p:spPr>
          <a:xfrm>
            <a:off x="827242" y="2722202"/>
            <a:ext cx="5965117" cy="23513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Setting expectations at the start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661458" y="3257658"/>
            <a:ext cx="6296689" cy="896493"/>
          </a:xfrm>
          <a:prstGeom prst="roundRect">
            <a:avLst>
              <a:gd name="adj" fmla="val 16010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27242" y="3423444"/>
            <a:ext cx="5965117" cy="249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Activity Instructions</a:t>
            </a:r>
            <a:endParaRPr lang="en-US" sz="1535" dirty="0"/>
          </a:p>
        </p:txBody>
      </p:sp>
      <p:sp>
        <p:nvSpPr>
          <p:cNvPr id="10" name="Text 7"/>
          <p:cNvSpPr/>
          <p:nvPr/>
        </p:nvSpPr>
        <p:spPr>
          <a:xfrm>
            <a:off x="827242" y="3753230"/>
            <a:ext cx="5965117" cy="23513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Guiding tourists step by step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661458" y="4288686"/>
            <a:ext cx="6296689" cy="896493"/>
          </a:xfrm>
          <a:prstGeom prst="roundRect">
            <a:avLst>
              <a:gd name="adj" fmla="val 16010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27242" y="4454472"/>
            <a:ext cx="5965117" cy="249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Attraction Interpretation</a:t>
            </a:r>
            <a:endParaRPr lang="en-US" sz="1535" dirty="0"/>
          </a:p>
        </p:txBody>
      </p:sp>
      <p:sp>
        <p:nvSpPr>
          <p:cNvPr id="13" name="Text 10"/>
          <p:cNvSpPr/>
          <p:nvPr/>
        </p:nvSpPr>
        <p:spPr>
          <a:xfrm>
            <a:off x="827242" y="4784257"/>
            <a:ext cx="5965117" cy="23513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Making places meaningful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661458" y="5319714"/>
            <a:ext cx="6296689" cy="896493"/>
          </a:xfrm>
          <a:prstGeom prst="roundRect">
            <a:avLst>
              <a:gd name="adj" fmla="val 16010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27242" y="5485500"/>
            <a:ext cx="5965117" cy="249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Safety Reminders</a:t>
            </a:r>
            <a:endParaRPr lang="en-US" sz="1535" dirty="0"/>
          </a:p>
        </p:txBody>
      </p:sp>
      <p:sp>
        <p:nvSpPr>
          <p:cNvPr id="16" name="Text 13"/>
          <p:cNvSpPr/>
          <p:nvPr/>
        </p:nvSpPr>
        <p:spPr>
          <a:xfrm>
            <a:off x="827242" y="5815285"/>
            <a:ext cx="5965117" cy="23513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Keeping everyone protected</a:t>
            </a:r>
            <a:endParaRPr lang="en-US" sz="12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582166"/>
            <a:ext cx="6296689" cy="110742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Why During-Travel Communication Matters</a:t>
            </a:r>
            <a:endParaRPr lang="en-US" sz="3465" dirty="0"/>
          </a:p>
        </p:txBody>
      </p:sp>
      <p:sp>
        <p:nvSpPr>
          <p:cNvPr id="4" name="Text 1"/>
          <p:cNvSpPr/>
          <p:nvPr/>
        </p:nvSpPr>
        <p:spPr>
          <a:xfrm>
            <a:off x="661458" y="1938712"/>
            <a:ext cx="6296689" cy="54924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Good communication helps tourists feel informed, safe, and engaged throughout their journey.</a:t>
            </a:r>
            <a:endParaRPr lang="en-US" sz="1335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831" y="2680235"/>
            <a:ext cx="265793" cy="26579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237293" y="2674778"/>
            <a:ext cx="5720854" cy="2769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Understand Schedules</a:t>
            </a:r>
            <a:endParaRPr lang="en-US" sz="1735" dirty="0"/>
          </a:p>
        </p:txBody>
      </p:sp>
      <p:sp>
        <p:nvSpPr>
          <p:cNvPr id="7" name="Text 3"/>
          <p:cNvSpPr/>
          <p:nvPr/>
        </p:nvSpPr>
        <p:spPr>
          <a:xfrm>
            <a:off x="1237293" y="3051294"/>
            <a:ext cx="5720854" cy="2746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Know where to be and when</a:t>
            </a:r>
            <a:endParaRPr lang="en-US" sz="1335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831" y="3663541"/>
            <a:ext cx="265793" cy="26579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37293" y="3658084"/>
            <a:ext cx="5720854" cy="2769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Follow Instructions</a:t>
            </a:r>
            <a:endParaRPr lang="en-US" sz="1735" dirty="0"/>
          </a:p>
        </p:txBody>
      </p:sp>
      <p:sp>
        <p:nvSpPr>
          <p:cNvPr id="10" name="Text 5"/>
          <p:cNvSpPr/>
          <p:nvPr/>
        </p:nvSpPr>
        <p:spPr>
          <a:xfrm>
            <a:off x="1237293" y="4034599"/>
            <a:ext cx="5720854" cy="2746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Smooth, coordinated movement</a:t>
            </a:r>
            <a:endParaRPr lang="en-US" sz="1335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831" y="4646847"/>
            <a:ext cx="265793" cy="26579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237293" y="4641390"/>
            <a:ext cx="5720854" cy="2769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Appreciate Destinations</a:t>
            </a:r>
            <a:endParaRPr lang="en-US" sz="1735" dirty="0"/>
          </a:p>
        </p:txBody>
      </p:sp>
      <p:sp>
        <p:nvSpPr>
          <p:cNvPr id="13" name="Text 7"/>
          <p:cNvSpPr/>
          <p:nvPr/>
        </p:nvSpPr>
        <p:spPr>
          <a:xfrm>
            <a:off x="1237293" y="5017905"/>
            <a:ext cx="5720854" cy="2746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Deeper understanding through context</a:t>
            </a:r>
            <a:endParaRPr lang="en-US" sz="1335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831" y="5630152"/>
            <a:ext cx="265793" cy="265793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237293" y="5624696"/>
            <a:ext cx="5720854" cy="2769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Safely</a:t>
            </a:r>
            <a:endParaRPr lang="en-US" sz="1735" dirty="0"/>
          </a:p>
        </p:txBody>
      </p:sp>
      <p:sp>
        <p:nvSpPr>
          <p:cNvPr id="16" name="Text 9"/>
          <p:cNvSpPr/>
          <p:nvPr/>
        </p:nvSpPr>
        <p:spPr>
          <a:xfrm>
            <a:off x="1237293" y="6001211"/>
            <a:ext cx="5720854" cy="2746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Awareness prevents accidents</a:t>
            </a:r>
            <a:endParaRPr lang="en-US" sz="1335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539901"/>
            <a:ext cx="6296689" cy="110742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Stage 6: Post-Travel Communication</a:t>
            </a:r>
            <a:endParaRPr lang="en-US" sz="3465" dirty="0"/>
          </a:p>
        </p:txBody>
      </p:sp>
      <p:sp>
        <p:nvSpPr>
          <p:cNvPr id="4" name="Text 1"/>
          <p:cNvSpPr/>
          <p:nvPr/>
        </p:nvSpPr>
        <p:spPr>
          <a:xfrm>
            <a:off x="661458" y="1896448"/>
            <a:ext cx="6296689" cy="54924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The trip is over — but communication continues to gather feedback and improve future services.</a:t>
            </a:r>
            <a:endParaRPr lang="en-US" sz="1335" dirty="0"/>
          </a:p>
        </p:txBody>
      </p:sp>
      <p:sp>
        <p:nvSpPr>
          <p:cNvPr id="5" name="Text 2"/>
          <p:cNvSpPr/>
          <p:nvPr/>
        </p:nvSpPr>
        <p:spPr>
          <a:xfrm>
            <a:off x="661458" y="2798597"/>
            <a:ext cx="2932258" cy="55381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3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Organizations Reach Out Via:</a:t>
            </a:r>
            <a:endParaRPr lang="en-US" sz="1735" dirty="0"/>
          </a:p>
        </p:txBody>
      </p:sp>
      <p:sp>
        <p:nvSpPr>
          <p:cNvPr id="6" name="Text 3"/>
          <p:cNvSpPr/>
          <p:nvPr/>
        </p:nvSpPr>
        <p:spPr>
          <a:xfrm>
            <a:off x="661458" y="3518490"/>
            <a:ext cx="2932258" cy="9401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03200" indent="-203200" algn="l">
              <a:lnSpc>
                <a:spcPct val="129000"/>
              </a:lnSpc>
              <a:buSzPct val="100000"/>
              <a:buChar char="•"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Customer satisfaction surveys</a:t>
            </a:r>
            <a:endParaRPr lang="en-US" sz="1335" dirty="0"/>
          </a:p>
          <a:p>
            <a:pPr marL="203200" indent="-203200" algn="l">
              <a:lnSpc>
                <a:spcPct val="129000"/>
              </a:lnSpc>
              <a:buSzPct val="100000"/>
              <a:buChar char="•"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Feedback request emails</a:t>
            </a:r>
            <a:endParaRPr lang="en-US" sz="1335" dirty="0"/>
          </a:p>
          <a:p>
            <a:pPr marL="203200" indent="-203200" algn="l">
              <a:lnSpc>
                <a:spcPct val="129000"/>
              </a:lnSpc>
              <a:buSzPct val="100000"/>
              <a:buChar char="•"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Online review invitations</a:t>
            </a:r>
            <a:endParaRPr lang="en-US" sz="1335" dirty="0"/>
          </a:p>
        </p:txBody>
      </p:sp>
      <p:sp>
        <p:nvSpPr>
          <p:cNvPr id="7" name="Shape 4"/>
          <p:cNvSpPr/>
          <p:nvPr/>
        </p:nvSpPr>
        <p:spPr>
          <a:xfrm>
            <a:off x="661458" y="4645458"/>
            <a:ext cx="2932258" cy="1485823"/>
          </a:xfrm>
          <a:prstGeom prst="roundRect">
            <a:avLst>
              <a:gd name="adj" fmla="val 10733"/>
            </a:avLst>
          </a:prstGeom>
          <a:solidFill>
            <a:srgbClr val="FFD7CC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652" y="4915021"/>
            <a:ext cx="221444" cy="17719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237293" y="4839123"/>
            <a:ext cx="2179226" cy="109849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Think of it like a restaurant asking "How was your meal?" — except for an entire trip.</a:t>
            </a:r>
            <a:endParaRPr lang="en-US" sz="1335" dirty="0"/>
          </a:p>
        </p:txBody>
      </p:sp>
      <p:sp>
        <p:nvSpPr>
          <p:cNvPr id="10" name="Text 6"/>
          <p:cNvSpPr/>
          <p:nvPr/>
        </p:nvSpPr>
        <p:spPr>
          <a:xfrm>
            <a:off x="4032238" y="2798597"/>
            <a:ext cx="2932258" cy="27690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3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Why It Matters</a:t>
            </a:r>
            <a:endParaRPr lang="en-US" sz="1735" dirty="0"/>
          </a:p>
        </p:txBody>
      </p:sp>
      <p:sp>
        <p:nvSpPr>
          <p:cNvPr id="11" name="Text 7"/>
          <p:cNvSpPr/>
          <p:nvPr/>
        </p:nvSpPr>
        <p:spPr>
          <a:xfrm>
            <a:off x="4032238" y="3241586"/>
            <a:ext cx="2932258" cy="109849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Feedback helps organizations understand what worked and what needs improvement — directly from the traveler's perspective.</a:t>
            </a:r>
            <a:endParaRPr lang="en-US" sz="1335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711143"/>
            <a:ext cx="6296689" cy="108896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Post-Travel: Building Lasting Relationships</a:t>
            </a:r>
            <a:endParaRPr lang="en-US" sz="3400" dirty="0"/>
          </a:p>
        </p:txBody>
      </p:sp>
      <p:sp>
        <p:nvSpPr>
          <p:cNvPr id="4" name="Text 1"/>
          <p:cNvSpPr/>
          <p:nvPr/>
        </p:nvSpPr>
        <p:spPr>
          <a:xfrm>
            <a:off x="661458" y="2041002"/>
            <a:ext cx="6296689" cy="53555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3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Post-travel communication turns one-time tourists into loyal, repeat customers.</a:t>
            </a:r>
            <a:endParaRPr lang="en-US" sz="1335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58" y="2757224"/>
            <a:ext cx="6296689" cy="102279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30921" y="2950493"/>
            <a:ext cx="5833957" cy="27214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Loyalty Programs</a:t>
            </a:r>
            <a:endParaRPr lang="en-US" sz="1665" dirty="0"/>
          </a:p>
        </p:txBody>
      </p:sp>
      <p:sp>
        <p:nvSpPr>
          <p:cNvPr id="7" name="Text 3"/>
          <p:cNvSpPr/>
          <p:nvPr/>
        </p:nvSpPr>
        <p:spPr>
          <a:xfrm>
            <a:off x="930921" y="3318972"/>
            <a:ext cx="5833957" cy="26777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Reward returning customers with points, discounts, and exclusive offers</a:t>
            </a:r>
            <a:endParaRPr lang="en-US" sz="1335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58" y="3940644"/>
            <a:ext cx="6296689" cy="102279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930921" y="4133913"/>
            <a:ext cx="5833957" cy="27214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Future Travel Promotions</a:t>
            </a:r>
            <a:endParaRPr lang="en-US" sz="1665" dirty="0"/>
          </a:p>
        </p:txBody>
      </p:sp>
      <p:sp>
        <p:nvSpPr>
          <p:cNvPr id="10" name="Text 5"/>
          <p:cNvSpPr/>
          <p:nvPr/>
        </p:nvSpPr>
        <p:spPr>
          <a:xfrm>
            <a:off x="930921" y="4502392"/>
            <a:ext cx="5833957" cy="26777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Personalized offers based on past travel preferences</a:t>
            </a:r>
            <a:endParaRPr lang="en-US" sz="1335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58" y="5124064"/>
            <a:ext cx="6296689" cy="102279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30921" y="5317332"/>
            <a:ext cx="5833957" cy="27214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Customer Retention</a:t>
            </a:r>
            <a:endParaRPr lang="en-US" sz="1665" dirty="0"/>
          </a:p>
        </p:txBody>
      </p:sp>
      <p:sp>
        <p:nvSpPr>
          <p:cNvPr id="13" name="Text 7"/>
          <p:cNvSpPr/>
          <p:nvPr/>
        </p:nvSpPr>
        <p:spPr>
          <a:xfrm>
            <a:off x="930921" y="5685812"/>
            <a:ext cx="5833957" cy="26777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Staying connected after the trip keeps your brand top of mind</a:t>
            </a:r>
            <a:endParaRPr lang="en-US" sz="1335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609548"/>
            <a:ext cx="6296689" cy="118123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Consultation Communication</a:t>
            </a:r>
            <a:endParaRPr lang="en-US" sz="3665" dirty="0"/>
          </a:p>
        </p:txBody>
      </p:sp>
      <p:sp>
        <p:nvSpPr>
          <p:cNvPr id="4" name="Text 1"/>
          <p:cNvSpPr/>
          <p:nvPr/>
        </p:nvSpPr>
        <p:spPr>
          <a:xfrm>
            <a:off x="661458" y="2074239"/>
            <a:ext cx="6296689" cy="6048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A travel consultant is like a personal guide — helping customers find the perfect trip for their needs and budget.</a:t>
            </a:r>
            <a:endParaRPr lang="en-US" sz="1465" dirty="0"/>
          </a:p>
        </p:txBody>
      </p:sp>
      <p:sp>
        <p:nvSpPr>
          <p:cNvPr id="5" name="Shape 2"/>
          <p:cNvSpPr/>
          <p:nvPr/>
        </p:nvSpPr>
        <p:spPr>
          <a:xfrm>
            <a:off x="525335" y="2891659"/>
            <a:ext cx="3190014" cy="3356792"/>
          </a:xfrm>
          <a:prstGeom prst="roundRect">
            <a:avLst>
              <a:gd name="adj" fmla="val 8532"/>
            </a:avLst>
          </a:prstGeom>
          <a:solidFill>
            <a:srgbClr val="FF7047"/>
          </a:solidFill>
        </p:spPr>
      </p:sp>
      <p:sp>
        <p:nvSpPr>
          <p:cNvPr id="6" name="Text 3"/>
          <p:cNvSpPr/>
          <p:nvPr/>
        </p:nvSpPr>
        <p:spPr>
          <a:xfrm>
            <a:off x="714337" y="3080661"/>
            <a:ext cx="281201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The Consultant's Role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714337" y="3564922"/>
            <a:ext cx="2812011" cy="90720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Advisor. Problem-solver. Match-maker between traveler and destination.</a:t>
            </a:r>
            <a:endParaRPr lang="en-US" sz="1465" dirty="0"/>
          </a:p>
        </p:txBody>
      </p:sp>
      <p:sp>
        <p:nvSpPr>
          <p:cNvPr id="8" name="Text 5"/>
          <p:cNvSpPr/>
          <p:nvPr/>
        </p:nvSpPr>
        <p:spPr>
          <a:xfrm>
            <a:off x="4046724" y="3080661"/>
            <a:ext cx="2917772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What They Do</a:t>
            </a:r>
            <a:endParaRPr lang="en-US" dirty="0"/>
          </a:p>
        </p:txBody>
      </p:sp>
      <p:sp>
        <p:nvSpPr>
          <p:cNvPr id="9" name="Text 6"/>
          <p:cNvSpPr/>
          <p:nvPr/>
        </p:nvSpPr>
        <p:spPr>
          <a:xfrm>
            <a:off x="4046724" y="3564922"/>
            <a:ext cx="2917772" cy="261745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Identify customer needs and preferences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Present suitable travel options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Recommend within budget constraints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Guide decisions with expert knowledge</a:t>
            </a:r>
            <a:endParaRPr lang="en-US" sz="1465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58" y="542480"/>
            <a:ext cx="10868451" cy="50757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3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Consultation Communication Skills</a:t>
            </a:r>
            <a:endParaRPr lang="en-US" sz="3135" dirty="0"/>
          </a:p>
        </p:txBody>
      </p:sp>
      <p:sp>
        <p:nvSpPr>
          <p:cNvPr id="3" name="Text 1"/>
          <p:cNvSpPr/>
          <p:nvPr/>
        </p:nvSpPr>
        <p:spPr>
          <a:xfrm>
            <a:off x="661458" y="1329144"/>
            <a:ext cx="11478019" cy="2415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Great consultants listen first, then advise — understanding the customer before proposing any solution.</a:t>
            </a:r>
            <a:endParaRPr lang="en-US" sz="1265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478" y="1727686"/>
            <a:ext cx="10520311" cy="394770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335792" y="4717052"/>
            <a:ext cx="1586780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Recommend</a:t>
            </a:r>
            <a:endParaRPr lang="en-US" sz="1865" dirty="0"/>
          </a:p>
        </p:txBody>
      </p:sp>
      <p:sp>
        <p:nvSpPr>
          <p:cNvPr id="6" name="Text 3"/>
          <p:cNvSpPr/>
          <p:nvPr/>
        </p:nvSpPr>
        <p:spPr>
          <a:xfrm>
            <a:off x="7336017" y="4717052"/>
            <a:ext cx="1586779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Advise</a:t>
            </a:r>
            <a:endParaRPr lang="en-US" sz="1865" dirty="0"/>
          </a:p>
        </p:txBody>
      </p:sp>
      <p:sp>
        <p:nvSpPr>
          <p:cNvPr id="7" name="Text 4"/>
          <p:cNvSpPr/>
          <p:nvPr/>
        </p:nvSpPr>
        <p:spPr>
          <a:xfrm>
            <a:off x="5347108" y="4717052"/>
            <a:ext cx="1586779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Explain</a:t>
            </a:r>
            <a:endParaRPr lang="en-US" sz="1865" dirty="0"/>
          </a:p>
        </p:txBody>
      </p:sp>
      <p:sp>
        <p:nvSpPr>
          <p:cNvPr id="8" name="Text 5"/>
          <p:cNvSpPr/>
          <p:nvPr/>
        </p:nvSpPr>
        <p:spPr>
          <a:xfrm>
            <a:off x="3358200" y="4717052"/>
            <a:ext cx="1586779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Question</a:t>
            </a:r>
            <a:endParaRPr lang="en-US" sz="1865" dirty="0"/>
          </a:p>
        </p:txBody>
      </p:sp>
      <p:sp>
        <p:nvSpPr>
          <p:cNvPr id="9" name="Text 6"/>
          <p:cNvSpPr/>
          <p:nvPr/>
        </p:nvSpPr>
        <p:spPr>
          <a:xfrm>
            <a:off x="1325818" y="4717052"/>
            <a:ext cx="1586779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Listen</a:t>
            </a:r>
            <a:endParaRPr lang="en-US" sz="1865" dirty="0"/>
          </a:p>
        </p:txBody>
      </p:sp>
      <p:sp>
        <p:nvSpPr>
          <p:cNvPr id="10" name="Text 7"/>
          <p:cNvSpPr/>
          <p:nvPr/>
        </p:nvSpPr>
        <p:spPr>
          <a:xfrm>
            <a:off x="661458" y="5832349"/>
            <a:ext cx="10868451" cy="48317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Successful travel consultation is less about selling and more about understanding. Each step builds trust and leads to better-matched recommendations.</a:t>
            </a:r>
            <a:endParaRPr lang="en-US" sz="1265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58" y="1242531"/>
            <a:ext cx="10868451" cy="5906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Understanding Customer Needs</a:t>
            </a:r>
            <a:endParaRPr lang="en-US" sz="3665" dirty="0"/>
          </a:p>
        </p:txBody>
      </p:sp>
      <p:sp>
        <p:nvSpPr>
          <p:cNvPr id="3" name="Text 1"/>
          <p:cNvSpPr/>
          <p:nvPr/>
        </p:nvSpPr>
        <p:spPr>
          <a:xfrm>
            <a:off x="661458" y="2211153"/>
            <a:ext cx="11478019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Every traveler is different — consultants must recognize different motivations to give the right advice.</a:t>
            </a:r>
            <a:endParaRPr lang="en-US" sz="1465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58" y="2726171"/>
            <a:ext cx="472455" cy="47245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370139" y="2726171"/>
            <a:ext cx="4607380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Leisure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1370139" y="3134831"/>
            <a:ext cx="4607380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Relaxation and recreation</a:t>
            </a:r>
            <a:endParaRPr lang="en-US" sz="1465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747" y="2726171"/>
            <a:ext cx="472455" cy="47245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22429" y="2726171"/>
            <a:ext cx="4607479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Business</a:t>
            </a:r>
            <a:endParaRPr lang="en-US" dirty="0"/>
          </a:p>
        </p:txBody>
      </p:sp>
      <p:sp>
        <p:nvSpPr>
          <p:cNvPr id="9" name="Text 5"/>
          <p:cNvSpPr/>
          <p:nvPr/>
        </p:nvSpPr>
        <p:spPr>
          <a:xfrm>
            <a:off x="6922429" y="3134831"/>
            <a:ext cx="4607479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Meetings and conferences</a:t>
            </a:r>
            <a:endParaRPr lang="en-US" sz="1465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58" y="3815239"/>
            <a:ext cx="472455" cy="47245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370139" y="3815239"/>
            <a:ext cx="4607380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Educational</a:t>
            </a:r>
            <a:endParaRPr lang="en-US" dirty="0"/>
          </a:p>
        </p:txBody>
      </p:sp>
      <p:sp>
        <p:nvSpPr>
          <p:cNvPr id="12" name="Text 7"/>
          <p:cNvSpPr/>
          <p:nvPr/>
        </p:nvSpPr>
        <p:spPr>
          <a:xfrm>
            <a:off x="1370139" y="4223899"/>
            <a:ext cx="4607380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Learning and discovery</a:t>
            </a:r>
            <a:endParaRPr lang="en-US" sz="1465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13747" y="3815239"/>
            <a:ext cx="472455" cy="47245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922429" y="3815239"/>
            <a:ext cx="4607479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Adventure</a:t>
            </a:r>
            <a:endParaRPr lang="en-US" dirty="0"/>
          </a:p>
        </p:txBody>
      </p:sp>
      <p:sp>
        <p:nvSpPr>
          <p:cNvPr id="15" name="Text 9"/>
          <p:cNvSpPr/>
          <p:nvPr/>
        </p:nvSpPr>
        <p:spPr>
          <a:xfrm>
            <a:off x="6922429" y="4223899"/>
            <a:ext cx="4607479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Thrills and challenges</a:t>
            </a:r>
            <a:endParaRPr lang="en-US" sz="1465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458" y="4904306"/>
            <a:ext cx="472455" cy="472455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370139" y="4904306"/>
            <a:ext cx="4607380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Cultural</a:t>
            </a:r>
            <a:endParaRPr lang="en-US" dirty="0"/>
          </a:p>
        </p:txBody>
      </p:sp>
      <p:sp>
        <p:nvSpPr>
          <p:cNvPr id="18" name="Text 11"/>
          <p:cNvSpPr/>
          <p:nvPr/>
        </p:nvSpPr>
        <p:spPr>
          <a:xfrm>
            <a:off x="1370139" y="5312967"/>
            <a:ext cx="4607380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Heritage and local life</a:t>
            </a:r>
            <a:endParaRPr lang="en-US" sz="1465" dirty="0"/>
          </a:p>
        </p:txBody>
      </p:sp>
      <p:pic>
        <p:nvPicPr>
          <p:cNvPr id="19" name="Image 5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213747" y="4904306"/>
            <a:ext cx="472455" cy="472455"/>
          </a:xfrm>
          <a:prstGeom prst="rect">
            <a:avLst/>
          </a:prstGeom>
        </p:spPr>
      </p:pic>
      <p:sp>
        <p:nvSpPr>
          <p:cNvPr id="20" name="Text 12"/>
          <p:cNvSpPr/>
          <p:nvPr/>
        </p:nvSpPr>
        <p:spPr>
          <a:xfrm>
            <a:off x="6922429" y="4904306"/>
            <a:ext cx="4607479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Religious</a:t>
            </a:r>
            <a:endParaRPr lang="en-US" dirty="0"/>
          </a:p>
        </p:txBody>
      </p:sp>
      <p:sp>
        <p:nvSpPr>
          <p:cNvPr id="21" name="Text 13"/>
          <p:cNvSpPr/>
          <p:nvPr/>
        </p:nvSpPr>
        <p:spPr>
          <a:xfrm>
            <a:off x="6922429" y="5312967"/>
            <a:ext cx="4607479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Pilgrimage and spiritual travel</a:t>
            </a:r>
            <a:endParaRPr lang="en-US" sz="1465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219" y="745968"/>
            <a:ext cx="6296689" cy="118123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Active Listening in Travel Consultation</a:t>
            </a:r>
            <a:endParaRPr lang="en-US" sz="3665" dirty="0"/>
          </a:p>
        </p:txBody>
      </p:sp>
      <p:sp>
        <p:nvSpPr>
          <p:cNvPr id="4" name="Text 1"/>
          <p:cNvSpPr/>
          <p:nvPr/>
        </p:nvSpPr>
        <p:spPr>
          <a:xfrm>
            <a:off x="5233219" y="2210657"/>
            <a:ext cx="6296689" cy="6048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Listening well is the most powerful tool a consultant has — it builds trust and surfaces what the customer truly needs.</a:t>
            </a:r>
            <a:endParaRPr lang="en-US" sz="1465" dirty="0"/>
          </a:p>
        </p:txBody>
      </p:sp>
      <p:sp>
        <p:nvSpPr>
          <p:cNvPr id="5" name="Shape 2"/>
          <p:cNvSpPr/>
          <p:nvPr/>
        </p:nvSpPr>
        <p:spPr>
          <a:xfrm>
            <a:off x="5233219" y="3028078"/>
            <a:ext cx="425230" cy="425230"/>
          </a:xfrm>
          <a:prstGeom prst="roundRect">
            <a:avLst>
              <a:gd name="adj" fmla="val 40005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304106" y="3063498"/>
            <a:ext cx="283453" cy="354391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5847450" y="3092964"/>
            <a:ext cx="5682457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Listen Attentively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5847450" y="3501624"/>
            <a:ext cx="5682457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Full focus on the customer — no distractions</a:t>
            </a:r>
            <a:endParaRPr lang="en-US" sz="1465" dirty="0"/>
          </a:p>
        </p:txBody>
      </p:sp>
      <p:sp>
        <p:nvSpPr>
          <p:cNvPr id="9" name="Shape 6"/>
          <p:cNvSpPr/>
          <p:nvPr/>
        </p:nvSpPr>
        <p:spPr>
          <a:xfrm>
            <a:off x="5233219" y="4182031"/>
            <a:ext cx="425230" cy="425230"/>
          </a:xfrm>
          <a:prstGeom prst="roundRect">
            <a:avLst>
              <a:gd name="adj" fmla="val 40005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304106" y="4217451"/>
            <a:ext cx="283453" cy="354391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2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847450" y="4246917"/>
            <a:ext cx="5682457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Avoid Interrupting</a:t>
            </a:r>
            <a:endParaRPr lang="en-US" dirty="0"/>
          </a:p>
        </p:txBody>
      </p:sp>
      <p:sp>
        <p:nvSpPr>
          <p:cNvPr id="12" name="Text 9"/>
          <p:cNvSpPr/>
          <p:nvPr/>
        </p:nvSpPr>
        <p:spPr>
          <a:xfrm>
            <a:off x="5847450" y="4655577"/>
            <a:ext cx="5682457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Let them finish before responding</a:t>
            </a:r>
            <a:endParaRPr lang="en-US" sz="1465" dirty="0"/>
          </a:p>
        </p:txBody>
      </p:sp>
      <p:sp>
        <p:nvSpPr>
          <p:cNvPr id="13" name="Shape 10"/>
          <p:cNvSpPr/>
          <p:nvPr/>
        </p:nvSpPr>
        <p:spPr>
          <a:xfrm>
            <a:off x="5233219" y="5335985"/>
            <a:ext cx="425230" cy="425230"/>
          </a:xfrm>
          <a:prstGeom prst="roundRect">
            <a:avLst>
              <a:gd name="adj" fmla="val 40005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304106" y="5371404"/>
            <a:ext cx="283453" cy="354391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5847450" y="5400869"/>
            <a:ext cx="5682457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Clarify &amp; Confirm</a:t>
            </a:r>
            <a:endParaRPr lang="en-US" dirty="0"/>
          </a:p>
        </p:txBody>
      </p:sp>
      <p:sp>
        <p:nvSpPr>
          <p:cNvPr id="16" name="Text 13"/>
          <p:cNvSpPr/>
          <p:nvPr/>
        </p:nvSpPr>
        <p:spPr>
          <a:xfrm>
            <a:off x="5847450" y="5809531"/>
            <a:ext cx="5682457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Restate what you heard to ensure accuracy</a:t>
            </a:r>
            <a:endParaRPr lang="en-US" sz="1465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542281"/>
            <a:ext cx="6296689" cy="97824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0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Professional Questioning Techniques</a:t>
            </a:r>
            <a:endParaRPr lang="en-US" sz="3065" dirty="0"/>
          </a:p>
        </p:txBody>
      </p:sp>
      <p:sp>
        <p:nvSpPr>
          <p:cNvPr id="4" name="Text 1"/>
          <p:cNvSpPr/>
          <p:nvPr/>
        </p:nvSpPr>
        <p:spPr>
          <a:xfrm>
            <a:off x="661458" y="1714887"/>
            <a:ext cx="6296689" cy="45777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The right questions unlock the right recommendations — ask before you advise.</a:t>
            </a:r>
            <a:endParaRPr lang="en-US" sz="1200" dirty="0"/>
          </a:p>
        </p:txBody>
      </p:sp>
      <p:sp>
        <p:nvSpPr>
          <p:cNvPr id="5" name="Shape 2"/>
          <p:cNvSpPr/>
          <p:nvPr/>
        </p:nvSpPr>
        <p:spPr>
          <a:xfrm>
            <a:off x="661458" y="2318403"/>
            <a:ext cx="6296689" cy="902149"/>
          </a:xfrm>
          <a:prstGeom prst="roundRect">
            <a:avLst>
              <a:gd name="adj" fmla="val 15615"/>
            </a:avLst>
          </a:prstGeom>
          <a:solidFill>
            <a:srgbClr val="FFFFFF"/>
          </a:solidFill>
          <a:ln w="14288">
            <a:solidFill>
              <a:srgbClr val="FF704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36966" y="2493911"/>
            <a:ext cx="5945672" cy="24456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"What destinations interest you?"</a:t>
            </a:r>
            <a:endParaRPr lang="en-US" sz="1535" dirty="0"/>
          </a:p>
        </p:txBody>
      </p:sp>
      <p:sp>
        <p:nvSpPr>
          <p:cNvPr id="7" name="Text 4"/>
          <p:cNvSpPr/>
          <p:nvPr/>
        </p:nvSpPr>
        <p:spPr>
          <a:xfrm>
            <a:off x="836966" y="2816157"/>
            <a:ext cx="5945672" cy="2288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Opens up the traveler's dream destinations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661458" y="3350125"/>
            <a:ext cx="6296689" cy="902149"/>
          </a:xfrm>
          <a:prstGeom prst="roundRect">
            <a:avLst>
              <a:gd name="adj" fmla="val 15615"/>
            </a:avLst>
          </a:prstGeom>
          <a:solidFill>
            <a:srgbClr val="FFFFFF"/>
          </a:solidFill>
          <a:ln w="14288">
            <a:solidFill>
              <a:srgbClr val="FF704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36966" y="3525634"/>
            <a:ext cx="5945672" cy="24456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"What is your budget range?"</a:t>
            </a:r>
            <a:endParaRPr lang="en-US" sz="1535" dirty="0"/>
          </a:p>
        </p:txBody>
      </p:sp>
      <p:sp>
        <p:nvSpPr>
          <p:cNvPr id="10" name="Text 7"/>
          <p:cNvSpPr/>
          <p:nvPr/>
        </p:nvSpPr>
        <p:spPr>
          <a:xfrm>
            <a:off x="836966" y="3847880"/>
            <a:ext cx="5945672" cy="2288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Sets realistic boundaries for options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661458" y="4381848"/>
            <a:ext cx="6296689" cy="902149"/>
          </a:xfrm>
          <a:prstGeom prst="roundRect">
            <a:avLst>
              <a:gd name="adj" fmla="val 15615"/>
            </a:avLst>
          </a:prstGeom>
          <a:solidFill>
            <a:srgbClr val="FFFFFF"/>
          </a:solidFill>
          <a:ln w="14288">
            <a:solidFill>
              <a:srgbClr val="FF704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36966" y="4557356"/>
            <a:ext cx="5945672" cy="24456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"What accommodations do you prefer?"</a:t>
            </a:r>
            <a:endParaRPr lang="en-US" sz="1535" dirty="0"/>
          </a:p>
        </p:txBody>
      </p:sp>
      <p:sp>
        <p:nvSpPr>
          <p:cNvPr id="13" name="Text 10"/>
          <p:cNvSpPr/>
          <p:nvPr/>
        </p:nvSpPr>
        <p:spPr>
          <a:xfrm>
            <a:off x="836966" y="4879602"/>
            <a:ext cx="5945672" cy="2288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Matches comfort level and style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661458" y="5413569"/>
            <a:ext cx="6296689" cy="902149"/>
          </a:xfrm>
          <a:prstGeom prst="roundRect">
            <a:avLst>
              <a:gd name="adj" fmla="val 15615"/>
            </a:avLst>
          </a:prstGeom>
          <a:solidFill>
            <a:srgbClr val="FFFFFF"/>
          </a:solidFill>
          <a:ln w="14288">
            <a:solidFill>
              <a:srgbClr val="FF7047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36966" y="5589078"/>
            <a:ext cx="5945672" cy="24456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"Any special requirements?"</a:t>
            </a:r>
            <a:endParaRPr lang="en-US" sz="1535" dirty="0"/>
          </a:p>
        </p:txBody>
      </p:sp>
      <p:sp>
        <p:nvSpPr>
          <p:cNvPr id="16" name="Text 13"/>
          <p:cNvSpPr/>
          <p:nvPr/>
        </p:nvSpPr>
        <p:spPr>
          <a:xfrm>
            <a:off x="836966" y="5911324"/>
            <a:ext cx="5945672" cy="2288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Catches dietary, mobility, or personal needs</a:t>
            </a:r>
            <a:endParaRPr lang="en-US" sz="12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219" y="940426"/>
            <a:ext cx="6296689" cy="118123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Making Professional Recommendations</a:t>
            </a:r>
            <a:endParaRPr lang="en-US" sz="3665" dirty="0"/>
          </a:p>
        </p:txBody>
      </p:sp>
      <p:sp>
        <p:nvSpPr>
          <p:cNvPr id="4" name="Text 1"/>
          <p:cNvSpPr/>
          <p:nvPr/>
        </p:nvSpPr>
        <p:spPr>
          <a:xfrm>
            <a:off x="5233219" y="2405116"/>
            <a:ext cx="6296689" cy="6048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A good recommendation puts the customer's needs first — not the consultant's personal preference or commission.</a:t>
            </a:r>
            <a:endParaRPr lang="en-US" sz="1465" dirty="0"/>
          </a:p>
        </p:txBody>
      </p:sp>
      <p:sp>
        <p:nvSpPr>
          <p:cNvPr id="5" name="Shape 2"/>
          <p:cNvSpPr/>
          <p:nvPr/>
        </p:nvSpPr>
        <p:spPr>
          <a:xfrm>
            <a:off x="5233219" y="3222536"/>
            <a:ext cx="3053794" cy="1101767"/>
          </a:xfrm>
          <a:prstGeom prst="roundRect">
            <a:avLst>
              <a:gd name="adj" fmla="val 15440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28571" y="3417889"/>
            <a:ext cx="266309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Accurate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5428571" y="3826549"/>
            <a:ext cx="2663091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Based on verified information</a:t>
            </a:r>
            <a:endParaRPr lang="en-US" sz="1465" dirty="0"/>
          </a:p>
        </p:txBody>
      </p:sp>
      <p:sp>
        <p:nvSpPr>
          <p:cNvPr id="8" name="Shape 5"/>
          <p:cNvSpPr/>
          <p:nvPr/>
        </p:nvSpPr>
        <p:spPr>
          <a:xfrm>
            <a:off x="8476015" y="3222536"/>
            <a:ext cx="3053893" cy="1101767"/>
          </a:xfrm>
          <a:prstGeom prst="roundRect">
            <a:avLst>
              <a:gd name="adj" fmla="val 15440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71366" y="3417889"/>
            <a:ext cx="266319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Relevant</a:t>
            </a:r>
            <a:endParaRPr lang="en-US" dirty="0"/>
          </a:p>
        </p:txBody>
      </p:sp>
      <p:sp>
        <p:nvSpPr>
          <p:cNvPr id="10" name="Text 7"/>
          <p:cNvSpPr/>
          <p:nvPr/>
        </p:nvSpPr>
        <p:spPr>
          <a:xfrm>
            <a:off x="8671366" y="3826549"/>
            <a:ext cx="2663191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Matched to customer needs</a:t>
            </a:r>
            <a:endParaRPr lang="en-US" sz="1465" dirty="0"/>
          </a:p>
        </p:txBody>
      </p:sp>
      <p:sp>
        <p:nvSpPr>
          <p:cNvPr id="11" name="Shape 8"/>
          <p:cNvSpPr/>
          <p:nvPr/>
        </p:nvSpPr>
        <p:spPr>
          <a:xfrm>
            <a:off x="5233219" y="4513305"/>
            <a:ext cx="3053794" cy="1404170"/>
          </a:xfrm>
          <a:prstGeom prst="roundRect">
            <a:avLst>
              <a:gd name="adj" fmla="val 12115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28571" y="4708657"/>
            <a:ext cx="266309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Honest</a:t>
            </a:r>
            <a:endParaRPr lang="en-US" dirty="0"/>
          </a:p>
        </p:txBody>
      </p:sp>
      <p:sp>
        <p:nvSpPr>
          <p:cNvPr id="13" name="Text 10"/>
          <p:cNvSpPr/>
          <p:nvPr/>
        </p:nvSpPr>
        <p:spPr>
          <a:xfrm>
            <a:off x="5428571" y="5117317"/>
            <a:ext cx="2663091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Transparent about limitations</a:t>
            </a:r>
            <a:endParaRPr lang="en-US" sz="1465" dirty="0"/>
          </a:p>
        </p:txBody>
      </p:sp>
      <p:sp>
        <p:nvSpPr>
          <p:cNvPr id="14" name="Shape 11"/>
          <p:cNvSpPr/>
          <p:nvPr/>
        </p:nvSpPr>
        <p:spPr>
          <a:xfrm>
            <a:off x="8476015" y="4513305"/>
            <a:ext cx="3053893" cy="1404170"/>
          </a:xfrm>
          <a:prstGeom prst="roundRect">
            <a:avLst>
              <a:gd name="adj" fmla="val 12115"/>
            </a:avLst>
          </a:prstGeom>
          <a:solidFill>
            <a:srgbClr val="FFFFFF"/>
          </a:solidFill>
          <a:ln w="4763">
            <a:solidFill>
              <a:srgbClr val="FF7047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671366" y="4708657"/>
            <a:ext cx="266319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Customer-Focused</a:t>
            </a:r>
            <a:endParaRPr lang="en-US" dirty="0"/>
          </a:p>
        </p:txBody>
      </p:sp>
      <p:sp>
        <p:nvSpPr>
          <p:cNvPr id="16" name="Text 13"/>
          <p:cNvSpPr/>
          <p:nvPr/>
        </p:nvSpPr>
        <p:spPr>
          <a:xfrm>
            <a:off x="8671366" y="5117317"/>
            <a:ext cx="2663191" cy="6048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Always about their satisfaction</a:t>
            </a:r>
            <a:endParaRPr lang="en-US" sz="1465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882485"/>
            <a:ext cx="6296689" cy="118123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in Tour Operations Management</a:t>
            </a:r>
            <a:endParaRPr lang="en-US" sz="3665" dirty="0"/>
          </a:p>
        </p:txBody>
      </p:sp>
      <p:sp>
        <p:nvSpPr>
          <p:cNvPr id="4" name="Text 1"/>
          <p:cNvSpPr/>
          <p:nvPr/>
        </p:nvSpPr>
        <p:spPr>
          <a:xfrm>
            <a:off x="661458" y="2347175"/>
            <a:ext cx="6296689" cy="6048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Tour operators are like orchestra conductors — they coordinate many moving parts to create one seamless travel experience.</a:t>
            </a:r>
            <a:endParaRPr lang="en-US" sz="1465" dirty="0"/>
          </a:p>
        </p:txBody>
      </p:sp>
      <p:sp>
        <p:nvSpPr>
          <p:cNvPr id="5" name="Text 2"/>
          <p:cNvSpPr/>
          <p:nvPr/>
        </p:nvSpPr>
        <p:spPr>
          <a:xfrm>
            <a:off x="661458" y="3353597"/>
            <a:ext cx="2917772" cy="59052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Who Tour Operators Communicate With: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661458" y="4133119"/>
            <a:ext cx="2917772" cy="177631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Hotels and accommodations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Transport providers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Attraction managers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Tour guides and staff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Customers and travel agents</a:t>
            </a:r>
            <a:endParaRPr lang="en-US" sz="1465" dirty="0"/>
          </a:p>
        </p:txBody>
      </p:sp>
      <p:sp>
        <p:nvSpPr>
          <p:cNvPr id="7" name="Text 4"/>
          <p:cNvSpPr/>
          <p:nvPr/>
        </p:nvSpPr>
        <p:spPr>
          <a:xfrm>
            <a:off x="4046724" y="3353597"/>
            <a:ext cx="2917772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The Challenge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4046724" y="3837859"/>
            <a:ext cx="2917772" cy="181441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Every service must be coordinated precisely. A breakdown in communication anywhere in the chain can disrupt the entire customer experience.</a:t>
            </a:r>
            <a:endParaRPr lang="en-US" sz="1465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58" y="663223"/>
            <a:ext cx="10868451" cy="50757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3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 Operations Communication Flow</a:t>
            </a:r>
            <a:endParaRPr lang="en-US" sz="3135" dirty="0"/>
          </a:p>
        </p:txBody>
      </p:sp>
      <p:sp>
        <p:nvSpPr>
          <p:cNvPr id="3" name="Text 1"/>
          <p:cNvSpPr/>
          <p:nvPr/>
        </p:nvSpPr>
        <p:spPr>
          <a:xfrm>
            <a:off x="661458" y="1449887"/>
            <a:ext cx="11478019" cy="2415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Every component of a tour — from booking to transportation to activities — depends on clear, accurate communication between teams.</a:t>
            </a:r>
            <a:endParaRPr lang="en-US" sz="1265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478" y="1848429"/>
            <a:ext cx="10520311" cy="394770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335792" y="4837795"/>
            <a:ext cx="1586780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Activities</a:t>
            </a:r>
            <a:endParaRPr lang="en-US" sz="1865" dirty="0"/>
          </a:p>
        </p:txBody>
      </p:sp>
      <p:sp>
        <p:nvSpPr>
          <p:cNvPr id="6" name="Text 3"/>
          <p:cNvSpPr/>
          <p:nvPr/>
        </p:nvSpPr>
        <p:spPr>
          <a:xfrm>
            <a:off x="7349941" y="4855286"/>
            <a:ext cx="1558759" cy="2608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97000"/>
              </a:lnSpc>
              <a:buNone/>
            </a:pPr>
            <a:r>
              <a:rPr lang="en-US" sz="153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Accommodation</a:t>
            </a:r>
            <a:endParaRPr lang="en-US" sz="1535" dirty="0"/>
          </a:p>
        </p:txBody>
      </p:sp>
      <p:sp>
        <p:nvSpPr>
          <p:cNvPr id="7" name="Text 4"/>
          <p:cNvSpPr/>
          <p:nvPr/>
        </p:nvSpPr>
        <p:spPr>
          <a:xfrm>
            <a:off x="5427771" y="4855286"/>
            <a:ext cx="1425282" cy="2608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97000"/>
              </a:lnSpc>
              <a:buNone/>
            </a:pPr>
            <a:r>
              <a:rPr lang="en-US" sz="153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Transportation</a:t>
            </a:r>
            <a:endParaRPr lang="en-US" sz="1535" dirty="0"/>
          </a:p>
        </p:txBody>
      </p:sp>
      <p:sp>
        <p:nvSpPr>
          <p:cNvPr id="8" name="Text 5"/>
          <p:cNvSpPr/>
          <p:nvPr/>
        </p:nvSpPr>
        <p:spPr>
          <a:xfrm>
            <a:off x="3358200" y="4837795"/>
            <a:ext cx="1586779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Reservations</a:t>
            </a:r>
            <a:endParaRPr lang="en-US" sz="1865" dirty="0"/>
          </a:p>
        </p:txBody>
      </p:sp>
      <p:sp>
        <p:nvSpPr>
          <p:cNvPr id="9" name="Text 6"/>
          <p:cNvSpPr/>
          <p:nvPr/>
        </p:nvSpPr>
        <p:spPr>
          <a:xfrm>
            <a:off x="1325818" y="4837795"/>
            <a:ext cx="1586779" cy="305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6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Scheduling</a:t>
            </a:r>
            <a:endParaRPr lang="en-US" sz="1865" dirty="0"/>
          </a:p>
        </p:txBody>
      </p:sp>
      <p:sp>
        <p:nvSpPr>
          <p:cNvPr id="10" name="Text 7"/>
          <p:cNvSpPr/>
          <p:nvPr/>
        </p:nvSpPr>
        <p:spPr>
          <a:xfrm>
            <a:off x="661458" y="5953093"/>
            <a:ext cx="11478019" cy="2415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When each link in this chain communicates effectively, the result is a smooth, enjoyable experience for the traveler.</a:t>
            </a:r>
            <a:endParaRPr lang="en-US" sz="1265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531268"/>
            <a:ext cx="6296689" cy="5167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Supplier Communication: Hotels</a:t>
            </a:r>
            <a:endParaRPr lang="en-US" sz="3200" dirty="0"/>
          </a:p>
        </p:txBody>
      </p:sp>
      <p:sp>
        <p:nvSpPr>
          <p:cNvPr id="4" name="Text 1"/>
          <p:cNvSpPr/>
          <p:nvPr/>
        </p:nvSpPr>
        <p:spPr>
          <a:xfrm>
            <a:off x="661458" y="1264953"/>
            <a:ext cx="6296689" cy="49606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Tour operators and hotels must communicate clearly and early — especially for group travel where details matter most.</a:t>
            </a:r>
            <a:endParaRPr lang="en-US" sz="1265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58" y="1923732"/>
            <a:ext cx="6296689" cy="992235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3993" y="2295783"/>
            <a:ext cx="248034" cy="24803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1486616" y="2108070"/>
            <a:ext cx="5287191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Room Allocations</a:t>
            </a:r>
            <a:endParaRPr lang="en-US" sz="1600" dirty="0"/>
          </a:p>
        </p:txBody>
      </p:sp>
      <p:sp>
        <p:nvSpPr>
          <p:cNvPr id="8" name="Text 3"/>
          <p:cNvSpPr/>
          <p:nvPr/>
        </p:nvSpPr>
        <p:spPr>
          <a:xfrm>
            <a:off x="1486616" y="2453333"/>
            <a:ext cx="5287191" cy="2480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How many rooms, what type, and when</a:t>
            </a:r>
            <a:endParaRPr lang="en-US" sz="1265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58" y="3060621"/>
            <a:ext cx="6296689" cy="992235"/>
          </a:xfrm>
          <a:prstGeom prst="rect">
            <a:avLst/>
          </a:prstGeom>
        </p:spPr>
      </p:pic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83993" y="3432670"/>
            <a:ext cx="248034" cy="248034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1486616" y="3244959"/>
            <a:ext cx="5287191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Group Bookings</a:t>
            </a:r>
            <a:endParaRPr lang="en-US" sz="1600" dirty="0"/>
          </a:p>
        </p:txBody>
      </p:sp>
      <p:sp>
        <p:nvSpPr>
          <p:cNvPr id="12" name="Text 5"/>
          <p:cNvSpPr/>
          <p:nvPr/>
        </p:nvSpPr>
        <p:spPr>
          <a:xfrm>
            <a:off x="1486616" y="3590222"/>
            <a:ext cx="5287191" cy="2480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Block reservations for entire tour groups</a:t>
            </a:r>
            <a:endParaRPr lang="en-US" sz="1265" dirty="0"/>
          </a:p>
        </p:txBody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58" y="4197508"/>
            <a:ext cx="6296689" cy="992235"/>
          </a:xfrm>
          <a:prstGeom prst="rect">
            <a:avLst/>
          </a:prstGeom>
        </p:spPr>
      </p:pic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83993" y="4569559"/>
            <a:ext cx="248034" cy="248034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1486616" y="4381848"/>
            <a:ext cx="5287191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Check-In Schedules</a:t>
            </a:r>
            <a:endParaRPr lang="en-US" sz="1600" dirty="0"/>
          </a:p>
        </p:txBody>
      </p:sp>
      <p:sp>
        <p:nvSpPr>
          <p:cNvPr id="16" name="Text 7"/>
          <p:cNvSpPr/>
          <p:nvPr/>
        </p:nvSpPr>
        <p:spPr>
          <a:xfrm>
            <a:off x="1486616" y="4727111"/>
            <a:ext cx="5287191" cy="2480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Arrival times and coordination needs</a:t>
            </a:r>
            <a:endParaRPr lang="en-US" sz="1265" dirty="0"/>
          </a:p>
        </p:txBody>
      </p:sp>
      <p:pic>
        <p:nvPicPr>
          <p:cNvPr id="17" name="Image 7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58" y="5334397"/>
            <a:ext cx="6296689" cy="992235"/>
          </a:xfrm>
          <a:prstGeom prst="rect">
            <a:avLst/>
          </a:prstGeom>
        </p:spPr>
      </p:pic>
      <p:pic>
        <p:nvPicPr>
          <p:cNvPr id="18" name="Image 8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83993" y="5706448"/>
            <a:ext cx="248034" cy="248034"/>
          </a:xfrm>
          <a:prstGeom prst="rect">
            <a:avLst/>
          </a:prstGeom>
        </p:spPr>
      </p:pic>
      <p:sp>
        <p:nvSpPr>
          <p:cNvPr id="19" name="Text 8"/>
          <p:cNvSpPr/>
          <p:nvPr/>
        </p:nvSpPr>
        <p:spPr>
          <a:xfrm>
            <a:off x="1486616" y="5518735"/>
            <a:ext cx="5287191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Special Requests</a:t>
            </a:r>
            <a:endParaRPr lang="en-US" sz="1600" dirty="0"/>
          </a:p>
        </p:txBody>
      </p:sp>
      <p:sp>
        <p:nvSpPr>
          <p:cNvPr id="20" name="Text 9"/>
          <p:cNvSpPr/>
          <p:nvPr/>
        </p:nvSpPr>
        <p:spPr>
          <a:xfrm>
            <a:off x="1486616" y="5863999"/>
            <a:ext cx="5287191" cy="2480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Dietary needs, accessibility, preferences</a:t>
            </a:r>
            <a:endParaRPr lang="en-US" sz="1265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58" y="1313568"/>
            <a:ext cx="10868451" cy="5906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with Transport &amp; Attractions</a:t>
            </a:r>
            <a:endParaRPr lang="en-US" sz="3665" dirty="0"/>
          </a:p>
        </p:txBody>
      </p:sp>
      <p:sp>
        <p:nvSpPr>
          <p:cNvPr id="3" name="Text 1"/>
          <p:cNvSpPr/>
          <p:nvPr/>
        </p:nvSpPr>
        <p:spPr>
          <a:xfrm>
            <a:off x="661458" y="2282190"/>
            <a:ext cx="11478019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Smooth coordination with buses, trains, and attractions keeps the tour on schedule and tourists happy.</a:t>
            </a:r>
            <a:endParaRPr lang="en-US" sz="1465" dirty="0"/>
          </a:p>
        </p:txBody>
      </p:sp>
      <p:sp>
        <p:nvSpPr>
          <p:cNvPr id="4" name="Text 2"/>
          <p:cNvSpPr/>
          <p:nvPr/>
        </p:nvSpPr>
        <p:spPr>
          <a:xfrm>
            <a:off x="661458" y="2986210"/>
            <a:ext cx="5203653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🚌</a:t>
            </a: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Transportation Providers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661458" y="3470471"/>
            <a:ext cx="5203653" cy="103936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Pick-up schedules and timing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Accurate passenger lists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Route adjustments and changes</a:t>
            </a:r>
            <a:endParaRPr lang="en-US" sz="1465" dirty="0"/>
          </a:p>
        </p:txBody>
      </p:sp>
      <p:sp>
        <p:nvSpPr>
          <p:cNvPr id="6" name="Text 4"/>
          <p:cNvSpPr/>
          <p:nvPr/>
        </p:nvSpPr>
        <p:spPr>
          <a:xfrm>
            <a:off x="6332605" y="2986210"/>
            <a:ext cx="5203653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🏛️</a:t>
            </a: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Attractions &amp; Sites</a:t>
            </a: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6332605" y="3470471"/>
            <a:ext cx="5203653" cy="103936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Entry times and booking slots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Capacity limits and group sizes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Special group arrangements</a:t>
            </a:r>
            <a:endParaRPr lang="en-US" sz="1465" dirty="0"/>
          </a:p>
        </p:txBody>
      </p:sp>
      <p:sp>
        <p:nvSpPr>
          <p:cNvPr id="8" name="Shape 6"/>
          <p:cNvSpPr/>
          <p:nvPr/>
        </p:nvSpPr>
        <p:spPr>
          <a:xfrm>
            <a:off x="661458" y="4788524"/>
            <a:ext cx="10868451" cy="755909"/>
          </a:xfrm>
          <a:prstGeom prst="roundRect">
            <a:avLst>
              <a:gd name="adj" fmla="val 22504"/>
            </a:avLst>
          </a:prstGeom>
          <a:solidFill>
            <a:srgbClr val="FFD7CC"/>
          </a:solidFill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458" y="5056202"/>
            <a:ext cx="236228" cy="18900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275688" y="5024752"/>
            <a:ext cx="10674787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Accurate communication with all providers is the backbone of operational efficiency.</a:t>
            </a:r>
            <a:endParaRPr lang="en-US" sz="1465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219" y="555080"/>
            <a:ext cx="6296689" cy="57216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 Guiding Communication</a:t>
            </a:r>
            <a:endParaRPr lang="en-US" sz="3600" dirty="0"/>
          </a:p>
        </p:txBody>
      </p:sp>
      <p:sp>
        <p:nvSpPr>
          <p:cNvPr id="4" name="Text 1"/>
          <p:cNvSpPr/>
          <p:nvPr/>
        </p:nvSpPr>
        <p:spPr>
          <a:xfrm>
            <a:off x="5233219" y="1393237"/>
            <a:ext cx="6296689" cy="5768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Tour guides are the face of tourism — their words shape how visitors feel about an entire destination.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5233219" y="2261058"/>
            <a:ext cx="3037523" cy="6042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7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1</a:t>
            </a:r>
            <a:endParaRPr lang="en-US" sz="4735" dirty="0"/>
          </a:p>
        </p:txBody>
      </p:sp>
      <p:sp>
        <p:nvSpPr>
          <p:cNvPr id="6" name="Text 3"/>
          <p:cNvSpPr/>
          <p:nvPr/>
        </p:nvSpPr>
        <p:spPr>
          <a:xfrm>
            <a:off x="5233219" y="3089690"/>
            <a:ext cx="3037523" cy="28603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Visitor Satisfaction</a:t>
            </a:r>
            <a:endParaRPr lang="en-US" dirty="0"/>
          </a:p>
        </p:txBody>
      </p:sp>
      <p:sp>
        <p:nvSpPr>
          <p:cNvPr id="7" name="Text 4"/>
          <p:cNvSpPr/>
          <p:nvPr/>
        </p:nvSpPr>
        <p:spPr>
          <a:xfrm>
            <a:off x="5233219" y="3482080"/>
            <a:ext cx="3037523" cy="5768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1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Directly influenced by the guide's communication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8492386" y="2261058"/>
            <a:ext cx="3037523" cy="6042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7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2</a:t>
            </a:r>
            <a:endParaRPr lang="en-US" sz="4735" dirty="0"/>
          </a:p>
        </p:txBody>
      </p:sp>
      <p:sp>
        <p:nvSpPr>
          <p:cNvPr id="9" name="Text 6"/>
          <p:cNvSpPr/>
          <p:nvPr/>
        </p:nvSpPr>
        <p:spPr>
          <a:xfrm>
            <a:off x="8492386" y="3089690"/>
            <a:ext cx="3037523" cy="28603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Destination Image</a:t>
            </a:r>
            <a:endParaRPr lang="en-US" dirty="0"/>
          </a:p>
        </p:txBody>
      </p:sp>
      <p:sp>
        <p:nvSpPr>
          <p:cNvPr id="10" name="Text 7"/>
          <p:cNvSpPr/>
          <p:nvPr/>
        </p:nvSpPr>
        <p:spPr>
          <a:xfrm>
            <a:off x="8492386" y="3482080"/>
            <a:ext cx="3037523" cy="5768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1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Shaped by how the guide presents a place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6862803" y="4505071"/>
            <a:ext cx="3037523" cy="6042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735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3</a:t>
            </a:r>
            <a:endParaRPr lang="en-US" sz="4735" dirty="0"/>
          </a:p>
        </p:txBody>
      </p:sp>
      <p:sp>
        <p:nvSpPr>
          <p:cNvPr id="12" name="Text 9"/>
          <p:cNvSpPr/>
          <p:nvPr/>
        </p:nvSpPr>
        <p:spPr>
          <a:xfrm>
            <a:off x="6862803" y="5333702"/>
            <a:ext cx="3037523" cy="28603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Overall Experience</a:t>
            </a:r>
            <a:endParaRPr lang="en-US" dirty="0"/>
          </a:p>
        </p:txBody>
      </p:sp>
      <p:sp>
        <p:nvSpPr>
          <p:cNvPr id="13" name="Text 10"/>
          <p:cNvSpPr/>
          <p:nvPr/>
        </p:nvSpPr>
        <p:spPr>
          <a:xfrm>
            <a:off x="6862803" y="5726092"/>
            <a:ext cx="3037523" cy="57682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1000"/>
              </a:lnSpc>
              <a:buNone/>
            </a:pPr>
            <a:r>
              <a:rPr lang="en-US" sz="140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Elevated or diminished by quality of interaction</a:t>
            </a:r>
            <a:endParaRPr lang="en-US" sz="1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58" y="785156"/>
            <a:ext cx="10868451" cy="5906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The 5 Communication Roles of Tour Guides</a:t>
            </a:r>
            <a:endParaRPr lang="en-US" sz="3665" dirty="0"/>
          </a:p>
        </p:txBody>
      </p:sp>
      <p:sp>
        <p:nvSpPr>
          <p:cNvPr id="3" name="Text 1"/>
          <p:cNvSpPr/>
          <p:nvPr/>
        </p:nvSpPr>
        <p:spPr>
          <a:xfrm>
            <a:off x="661458" y="1753779"/>
            <a:ext cx="11478019" cy="302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A tour guide wears many hats — they teach, translate culture, manage groups, lead, and solve problems all at once.</a:t>
            </a:r>
            <a:endParaRPr lang="en-US" sz="1465" dirty="0"/>
          </a:p>
        </p:txBody>
      </p:sp>
      <p:sp>
        <p:nvSpPr>
          <p:cNvPr id="4" name="Text 2"/>
          <p:cNvSpPr/>
          <p:nvPr/>
        </p:nvSpPr>
        <p:spPr>
          <a:xfrm>
            <a:off x="661458" y="3001192"/>
            <a:ext cx="353220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Educator</a:t>
            </a:r>
            <a:endParaRPr lang="en-US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93659" y="2268796"/>
            <a:ext cx="3803949" cy="3803949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0219" y="3462038"/>
            <a:ext cx="265793" cy="26579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997607" y="2660591"/>
            <a:ext cx="353230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Interpreter</a:t>
            </a:r>
            <a:endParaRPr lang="en-US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3659" y="2268796"/>
            <a:ext cx="3803949" cy="3803949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65338" y="3106159"/>
            <a:ext cx="265793" cy="265793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375610" y="4023090"/>
            <a:ext cx="3154297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Facilitator</a:t>
            </a:r>
            <a:endParaRPr lang="en-US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3659" y="2268796"/>
            <a:ext cx="3803949" cy="3803949"/>
          </a:xfrm>
          <a:prstGeom prst="rect">
            <a:avLst/>
          </a:prstGeom>
        </p:spPr>
      </p:pic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42173" y="4037775"/>
            <a:ext cx="265793" cy="265793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7997607" y="5385591"/>
            <a:ext cx="353230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Leader</a:t>
            </a:r>
            <a:endParaRPr lang="en-US" dirty="0"/>
          </a:p>
        </p:txBody>
      </p:sp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93659" y="2268796"/>
            <a:ext cx="3803949" cy="3803949"/>
          </a:xfrm>
          <a:prstGeom prst="rect">
            <a:avLst/>
          </a:prstGeom>
        </p:spPr>
      </p:pic>
      <p:pic>
        <p:nvPicPr>
          <p:cNvPr id="15" name="Image 7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265338" y="4969390"/>
            <a:ext cx="265793" cy="265793"/>
          </a:xfrm>
          <a:prstGeom prst="rect">
            <a:avLst/>
          </a:prstGeom>
        </p:spPr>
      </p:pic>
      <p:sp>
        <p:nvSpPr>
          <p:cNvPr id="16" name="Text 6"/>
          <p:cNvSpPr/>
          <p:nvPr/>
        </p:nvSpPr>
        <p:spPr>
          <a:xfrm>
            <a:off x="661458" y="5044892"/>
            <a:ext cx="353220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Problem Solver</a:t>
            </a:r>
            <a:endParaRPr lang="en-US" dirty="0"/>
          </a:p>
        </p:txBody>
      </p:sp>
      <p:pic>
        <p:nvPicPr>
          <p:cNvPr id="17" name="Image 8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93659" y="2268796"/>
            <a:ext cx="3803949" cy="3803949"/>
          </a:xfrm>
          <a:prstGeom prst="rect">
            <a:avLst/>
          </a:prstGeom>
        </p:spPr>
      </p:pic>
      <p:pic>
        <p:nvPicPr>
          <p:cNvPr id="18" name="Image 9" descr="preencoded.png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170219" y="4613510"/>
            <a:ext cx="265793" cy="265793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603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58" y="613120"/>
            <a:ext cx="6296689" cy="118123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Verbal &amp; Interpretive Communication</a:t>
            </a:r>
            <a:endParaRPr lang="en-US" sz="3665" dirty="0"/>
          </a:p>
        </p:txBody>
      </p:sp>
      <p:sp>
        <p:nvSpPr>
          <p:cNvPr id="4" name="Text 1"/>
          <p:cNvSpPr/>
          <p:nvPr/>
        </p:nvSpPr>
        <p:spPr>
          <a:xfrm>
            <a:off x="661458" y="2077810"/>
            <a:ext cx="6296689" cy="6048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How a guide speaks — and what they explain — turns sightseeing into a meaningful, memorable learning experience.</a:t>
            </a:r>
            <a:endParaRPr lang="en-US" sz="1465" dirty="0"/>
          </a:p>
        </p:txBody>
      </p:sp>
      <p:sp>
        <p:nvSpPr>
          <p:cNvPr id="5" name="Text 2"/>
          <p:cNvSpPr/>
          <p:nvPr/>
        </p:nvSpPr>
        <p:spPr>
          <a:xfrm>
            <a:off x="661458" y="3084233"/>
            <a:ext cx="2917772" cy="59052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Effective Verbal Communication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661458" y="3863753"/>
            <a:ext cx="2917772" cy="23150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Clear speech and pronunciation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Appropriate volume for the setting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Pacing suited to the audience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Language adapted to listeners</a:t>
            </a:r>
            <a:endParaRPr lang="en-US" sz="1465" dirty="0"/>
          </a:p>
        </p:txBody>
      </p:sp>
      <p:sp>
        <p:nvSpPr>
          <p:cNvPr id="7" name="Text 4"/>
          <p:cNvSpPr/>
          <p:nvPr/>
        </p:nvSpPr>
        <p:spPr>
          <a:xfrm>
            <a:off x="4046724" y="3084233"/>
            <a:ext cx="2917772" cy="59052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Interpretive Communication Covers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4046724" y="3863753"/>
            <a:ext cx="2917772" cy="17102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Historical importance of sites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Cultural relevance and meaning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Environmental significance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Local community connections</a:t>
            </a:r>
            <a:endParaRPr lang="en-US" sz="1465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79"/>
            <a:ext cx="4571762" cy="685764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219" y="609548"/>
            <a:ext cx="6296689" cy="118123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Storytelling &amp; Group Communication</a:t>
            </a:r>
            <a:endParaRPr lang="en-US" sz="3665" dirty="0"/>
          </a:p>
        </p:txBody>
      </p:sp>
      <p:sp>
        <p:nvSpPr>
          <p:cNvPr id="4" name="Text 1"/>
          <p:cNvSpPr/>
          <p:nvPr/>
        </p:nvSpPr>
        <p:spPr>
          <a:xfrm>
            <a:off x="5233219" y="2074239"/>
            <a:ext cx="6296689" cy="6048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Stories make information stick — and managing a group well keeps the experience enjoyable for everyone.</a:t>
            </a:r>
            <a:endParaRPr lang="en-US" sz="1465" dirty="0"/>
          </a:p>
        </p:txBody>
      </p:sp>
      <p:sp>
        <p:nvSpPr>
          <p:cNvPr id="5" name="Text 2"/>
          <p:cNvSpPr/>
          <p:nvPr/>
        </p:nvSpPr>
        <p:spPr>
          <a:xfrm>
            <a:off x="5233219" y="3080661"/>
            <a:ext cx="2917772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Why Storytelling Works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5233219" y="3564922"/>
            <a:ext cx="2917772" cy="261745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Tourists remember stories, not facts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Creates emotional connection to place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Local legends bring destinations to life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Human experiences feel relatable</a:t>
            </a:r>
            <a:endParaRPr lang="en-US" sz="1465" dirty="0"/>
          </a:p>
        </p:txBody>
      </p:sp>
      <p:sp>
        <p:nvSpPr>
          <p:cNvPr id="7" name="Text 4"/>
          <p:cNvSpPr/>
          <p:nvPr/>
        </p:nvSpPr>
        <p:spPr>
          <a:xfrm>
            <a:off x="8618486" y="3080661"/>
            <a:ext cx="2917772" cy="59052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Group Communication Skills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8618486" y="3860183"/>
            <a:ext cx="2917772" cy="140784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Capture and hold attention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Give clear, simple instructions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Manage time and pacing</a:t>
            </a:r>
            <a:endParaRPr lang="en-US" sz="1465" dirty="0"/>
          </a:p>
          <a:p>
            <a:pPr marL="223520" indent="-223520" algn="l">
              <a:lnSpc>
                <a:spcPct val="133000"/>
              </a:lnSpc>
              <a:buSzPct val="100000"/>
              <a:buChar char="•"/>
            </a:pPr>
            <a:r>
              <a:rPr lang="en-US" sz="14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Keep everyone engaged</a:t>
            </a:r>
            <a:endParaRPr lang="en-US" sz="1465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58" y="519958"/>
            <a:ext cx="10868451" cy="2952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Itineraries, Technology &amp; Best Practices</a:t>
            </a: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661458" y="909670"/>
            <a:ext cx="11478019" cy="11340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3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7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A well-structured itinerary and smart use of technology — combined with professional habits — are the keys to effective travel operations communication.</a:t>
            </a:r>
            <a:endParaRPr lang="en-US" sz="735" dirty="0"/>
          </a:p>
        </p:txBody>
      </p:sp>
      <p:sp>
        <p:nvSpPr>
          <p:cNvPr id="4" name="Text 2"/>
          <p:cNvSpPr/>
          <p:nvPr/>
        </p:nvSpPr>
        <p:spPr>
          <a:xfrm>
            <a:off x="661458" y="3206068"/>
            <a:ext cx="5318939" cy="1539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865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📋</a:t>
            </a:r>
            <a:r>
              <a:rPr lang="en-US" sz="8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Effective Itineraries Include:</a:t>
            </a:r>
            <a:endParaRPr lang="en-US" sz="865" dirty="0"/>
          </a:p>
        </p:txBody>
      </p:sp>
      <p:sp>
        <p:nvSpPr>
          <p:cNvPr id="5" name="Text 3"/>
          <p:cNvSpPr/>
          <p:nvPr/>
        </p:nvSpPr>
        <p:spPr>
          <a:xfrm>
            <a:off x="661458" y="3407272"/>
            <a:ext cx="5318939" cy="37314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111760" indent="-111760" algn="l">
              <a:lnSpc>
                <a:spcPct val="100000"/>
              </a:lnSpc>
              <a:buSzPct val="100000"/>
              <a:buChar char="•"/>
            </a:pPr>
            <a:r>
              <a:rPr lang="en-US" sz="7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Accuracy and completeness</a:t>
            </a:r>
            <a:endParaRPr lang="en-US" sz="735" dirty="0"/>
          </a:p>
          <a:p>
            <a:pPr marL="111760" indent="-111760" algn="l">
              <a:lnSpc>
                <a:spcPct val="100000"/>
              </a:lnSpc>
              <a:buSzPct val="100000"/>
              <a:buChar char="•"/>
            </a:pPr>
            <a:r>
              <a:rPr lang="en-US" sz="7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Clear organization and flexibility</a:t>
            </a:r>
            <a:endParaRPr lang="en-US" sz="735" dirty="0"/>
          </a:p>
          <a:p>
            <a:pPr marL="111760" indent="-111760" algn="l">
              <a:lnSpc>
                <a:spcPct val="100000"/>
              </a:lnSpc>
              <a:buSzPct val="100000"/>
              <a:buChar char="•"/>
            </a:pPr>
            <a:r>
              <a:rPr lang="en-US" sz="7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Schedules, transport, and accommodation details</a:t>
            </a:r>
            <a:endParaRPr lang="en-US" sz="735" dirty="0"/>
          </a:p>
        </p:txBody>
      </p:sp>
      <p:sp>
        <p:nvSpPr>
          <p:cNvPr id="6" name="Text 4"/>
          <p:cNvSpPr/>
          <p:nvPr/>
        </p:nvSpPr>
        <p:spPr>
          <a:xfrm>
            <a:off x="661458" y="3827641"/>
            <a:ext cx="5318939" cy="1539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865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💻</a:t>
            </a:r>
            <a:r>
              <a:rPr lang="en-US" sz="865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Key Communication Technologies:</a:t>
            </a:r>
            <a:endParaRPr lang="en-US" sz="865" dirty="0"/>
          </a:p>
        </p:txBody>
      </p:sp>
      <p:sp>
        <p:nvSpPr>
          <p:cNvPr id="7" name="Text 5"/>
          <p:cNvSpPr/>
          <p:nvPr/>
        </p:nvSpPr>
        <p:spPr>
          <a:xfrm>
            <a:off x="661458" y="4028845"/>
            <a:ext cx="5318939" cy="37314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111760" indent="-111760" algn="l">
              <a:lnSpc>
                <a:spcPct val="100000"/>
              </a:lnSpc>
              <a:buSzPct val="100000"/>
              <a:buChar char="•"/>
            </a:pPr>
            <a:r>
              <a:rPr lang="en-US" sz="7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Online booking and CRM systems</a:t>
            </a:r>
            <a:endParaRPr lang="en-US" sz="735" dirty="0"/>
          </a:p>
          <a:p>
            <a:pPr marL="111760" indent="-111760" algn="l">
              <a:lnSpc>
                <a:spcPct val="100000"/>
              </a:lnSpc>
              <a:buSzPct val="100000"/>
              <a:buChar char="•"/>
            </a:pPr>
            <a:r>
              <a:rPr lang="en-US" sz="7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Mobile apps and messaging platforms</a:t>
            </a:r>
            <a:endParaRPr lang="en-US" sz="735" dirty="0"/>
          </a:p>
          <a:p>
            <a:pPr marL="111760" indent="-111760" algn="l">
              <a:lnSpc>
                <a:spcPct val="100000"/>
              </a:lnSpc>
              <a:buSzPct val="100000"/>
              <a:buChar char="•"/>
            </a:pPr>
            <a:r>
              <a:rPr lang="en-US" sz="73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Social media channels</a:t>
            </a:r>
            <a:endParaRPr lang="en-US" sz="735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17319" y="1129229"/>
            <a:ext cx="5318939" cy="5318939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58" y="713227"/>
            <a:ext cx="10868451" cy="5167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Summary: Communication Is the Foundation of Tourism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61458" y="1519337"/>
            <a:ext cx="11478019" cy="2480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65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Every part of travel — from consultation to tour guiding to supplier coordination — depends on clear, professional communication.</a:t>
            </a:r>
            <a:endParaRPr lang="en-US" sz="1265" dirty="0"/>
          </a:p>
        </p:txBody>
      </p:sp>
      <p:sp>
        <p:nvSpPr>
          <p:cNvPr id="4" name="Text 2"/>
          <p:cNvSpPr/>
          <p:nvPr/>
        </p:nvSpPr>
        <p:spPr>
          <a:xfrm>
            <a:off x="661458" y="2689760"/>
            <a:ext cx="3284168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Consultation</a:t>
            </a:r>
            <a:endParaRPr lang="en-US" sz="16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93659" y="1930081"/>
            <a:ext cx="3803949" cy="3803949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45259" y="2752115"/>
            <a:ext cx="247439" cy="24743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245641" y="2352136"/>
            <a:ext cx="3284268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Customer Satisfaction</a:t>
            </a:r>
            <a:endParaRPr lang="en-US" sz="16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3659" y="1930081"/>
            <a:ext cx="3803949" cy="3803949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94777" y="2531564"/>
            <a:ext cx="247439" cy="247439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328286" y="3702730"/>
            <a:ext cx="3201623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Service Quality</a:t>
            </a:r>
            <a:endParaRPr lang="en-US" sz="160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3659" y="1930081"/>
            <a:ext cx="3803949" cy="3803949"/>
          </a:xfrm>
          <a:prstGeom prst="rect">
            <a:avLst/>
          </a:prstGeom>
        </p:spPr>
      </p:pic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283418" y="3937123"/>
            <a:ext cx="247439" cy="247439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8245641" y="5053423"/>
            <a:ext cx="3284268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Operational Efficiency</a:t>
            </a:r>
            <a:endParaRPr lang="en-US" sz="1600" dirty="0"/>
          </a:p>
        </p:txBody>
      </p:sp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93659" y="1930081"/>
            <a:ext cx="3803949" cy="3803949"/>
          </a:xfrm>
          <a:prstGeom prst="rect">
            <a:avLst/>
          </a:prstGeom>
        </p:spPr>
      </p:pic>
      <p:pic>
        <p:nvPicPr>
          <p:cNvPr id="15" name="Image 7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159427" y="5026289"/>
            <a:ext cx="247439" cy="247439"/>
          </a:xfrm>
          <a:prstGeom prst="rect">
            <a:avLst/>
          </a:prstGeom>
        </p:spPr>
      </p:pic>
      <p:sp>
        <p:nvSpPr>
          <p:cNvPr id="16" name="Text 6"/>
          <p:cNvSpPr/>
          <p:nvPr/>
        </p:nvSpPr>
        <p:spPr>
          <a:xfrm>
            <a:off x="661458" y="4715701"/>
            <a:ext cx="3284168" cy="2584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6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Tourism Success</a:t>
            </a:r>
            <a:endParaRPr lang="en-US" sz="1600" dirty="0"/>
          </a:p>
        </p:txBody>
      </p:sp>
      <p:pic>
        <p:nvPicPr>
          <p:cNvPr id="17" name="Image 8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93659" y="1930081"/>
            <a:ext cx="3803949" cy="3803949"/>
          </a:xfrm>
          <a:prstGeom prst="rect">
            <a:avLst/>
          </a:prstGeom>
        </p:spPr>
      </p:pic>
      <p:pic>
        <p:nvPicPr>
          <p:cNvPr id="18" name="Image 9" descr="preencoded.png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776191" y="4293994"/>
            <a:ext cx="247439" cy="247439"/>
          </a:xfrm>
          <a:prstGeom prst="rect">
            <a:avLst/>
          </a:prstGeom>
        </p:spPr>
      </p:pic>
      <p:sp>
        <p:nvSpPr>
          <p:cNvPr id="19" name="Text 7"/>
          <p:cNvSpPr/>
          <p:nvPr/>
        </p:nvSpPr>
        <p:spPr>
          <a:xfrm>
            <a:off x="356673" y="5896739"/>
            <a:ext cx="11478019" cy="2480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265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Communication is not just a support function — it is a strategic resource that drives every aspect of travel and tour operations.</a:t>
            </a:r>
            <a:endParaRPr lang="en-US" sz="126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13048</Words>
  <Application>WPS Presentation</Application>
  <PresentationFormat>On-screen Show (16:9)</PresentationFormat>
  <Paragraphs>662</Paragraphs>
  <Slides>40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6" baseType="lpstr">
      <vt:lpstr>Arial</vt:lpstr>
      <vt:lpstr>SimSun</vt:lpstr>
      <vt:lpstr>Wingdings</vt:lpstr>
      <vt:lpstr>Manrope</vt:lpstr>
      <vt:lpstr>Manrope</vt:lpstr>
      <vt:lpstr>Manrope</vt:lpstr>
      <vt:lpstr>Inter</vt:lpstr>
      <vt:lpstr>Inter</vt:lpstr>
      <vt:lpstr>Inter</vt:lpstr>
      <vt:lpstr>Manrope Bold</vt:lpstr>
      <vt:lpstr>Manrope Bold</vt:lpstr>
      <vt:lpstr>Manrope Bold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2026-07-09T14:15:00Z</dcterms:created>
  <dcterms:modified xsi:type="dcterms:W3CDTF">2026-07-09T14:17:24Z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D69D7E34DD0543B2A0B9CA3CDDEC1047_13</vt:lpwstr>
  </property>
  <property fmtid="{D5CDD505-2E9C-101B-9397-08002B2CF9AE}" pid="3" name="KSOProductBuildVer">
    <vt:lpwstr>1033-12.1.0.26880</vt:lpwstr>
  </property>
</Properties>
</file>