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0.svg" ContentType="image/svg+xml"/>
  <Override PartName="/ppt/media/image12.svg" ContentType="image/svg+xml"/>
  <Override PartName="/ppt/media/image14.svg" ContentType="image/svg+xml"/>
  <Override PartName="/ppt/media/image17.svg" ContentType="image/svg+xml"/>
  <Override PartName="/ppt/media/image20.svg" ContentType="image/svg+xml"/>
  <Override PartName="/ppt/media/image8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1365" cy="6858000"/>
  <p:notesSz cx="6858000" cy="12191365"/>
  <p:embeddedFontLst>
    <p:embeddedFont>
      <p:font typeface="Geist" pitchFamily="34" charset="0"/>
      <p:regular r:id="rId17"/>
    </p:embeddedFont>
    <p:embeddedFont>
      <p:font typeface="Geist" pitchFamily="34" charset="-122"/>
      <p:regular r:id="rId18"/>
    </p:embeddedFont>
    <p:embeddedFont>
      <p:font typeface="Geist" pitchFamily="34" charset="-120"/>
      <p:regular r:id="rId19"/>
    </p:embeddedFont>
    <p:embeddedFont>
      <p:font typeface="Noto Serif SC Bold" panose="02020200000000000000" pitchFamily="34" charset="-122"/>
      <p:bold r:id="rId20"/>
    </p:embeddedFont>
    <p:embeddedFont>
      <p:font typeface="Noto Serif SC Bold" panose="02020200000000000000" pitchFamily="34" charset="-120"/>
      <p:bold r:id="rId21"/>
    </p:embeddedFont>
    <p:embeddedFont>
      <p:font typeface="Geist Bold" pitchFamily="34" charset="0"/>
      <p:bold r:id="rId22"/>
    </p:embeddedFont>
    <p:embeddedFont>
      <p:font typeface="Geist Bold" pitchFamily="34" charset="-122"/>
      <p:bold r:id="rId23"/>
    </p:embeddedFont>
    <p:embeddedFont>
      <p:font typeface="Geist Bold" pitchFamily="34" charset="-120"/>
      <p:bold r:id="rId24"/>
    </p:embeddedFont>
    <p:embeddedFont>
      <p:font typeface="Calibri" panose="020F0502020204030204" charset="0"/>
      <p:regular r:id="rId25"/>
      <p:bold r:id="rId26"/>
      <p:italic r:id="rId27"/>
      <p:boldItalic r:id="rId28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font" Target="fonts/font12.fntdata"/><Relationship Id="rId27" Type="http://schemas.openxmlformats.org/officeDocument/2006/relationships/font" Target="fonts/font11.fntdata"/><Relationship Id="rId26" Type="http://schemas.openxmlformats.org/officeDocument/2006/relationships/font" Target="fonts/font10.fntdata"/><Relationship Id="rId25" Type="http://schemas.openxmlformats.org/officeDocument/2006/relationships/font" Target="fonts/font9.fntdata"/><Relationship Id="rId24" Type="http://schemas.openxmlformats.org/officeDocument/2006/relationships/font" Target="fonts/font8.fntdata"/><Relationship Id="rId23" Type="http://schemas.openxmlformats.org/officeDocument/2006/relationships/font" Target="fonts/font7.fntdata"/><Relationship Id="rId22" Type="http://schemas.openxmlformats.org/officeDocument/2006/relationships/font" Target="fonts/font6.fntdata"/><Relationship Id="rId21" Type="http://schemas.openxmlformats.org/officeDocument/2006/relationships/font" Target="fonts/font5.fntdata"/><Relationship Id="rId20" Type="http://schemas.openxmlformats.org/officeDocument/2006/relationships/font" Target="fonts/font4.fntdata"/><Relationship Id="rId2" Type="http://schemas.openxmlformats.org/officeDocument/2006/relationships/theme" Target="theme/theme1.xml"/><Relationship Id="rId19" Type="http://schemas.openxmlformats.org/officeDocument/2006/relationships/font" Target="fonts/font3.fntdata"/><Relationship Id="rId18" Type="http://schemas.openxmlformats.org/officeDocument/2006/relationships/font" Target="fonts/font2.fntdata"/><Relationship Id="rId17" Type="http://schemas.openxmlformats.org/officeDocument/2006/relationships/font" Target="fonts/font1.fntdata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E5F9F2">
              <a:alpha val="95000"/>
            </a:srgbClr>
          </a:solidFill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14.svg"/><Relationship Id="rId7" Type="http://schemas.openxmlformats.org/officeDocument/2006/relationships/image" Target="../media/image13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0" Type="http://schemas.openxmlformats.org/officeDocument/2006/relationships/notesSlide" Target="../notesSlides/notesSlide5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1.jpeg"/><Relationship Id="rId2" Type="http://schemas.openxmlformats.org/officeDocument/2006/relationships/image" Target="../media/image20.svg"/><Relationship Id="rId1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095077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Module 11: Introduction</a:t>
            </a:r>
            <a:endParaRPr lang="en-US" sz="1450" dirty="0"/>
          </a:p>
        </p:txBody>
      </p:sp>
      <p:sp>
        <p:nvSpPr>
          <p:cNvPr id="4" name="Text 1"/>
          <p:cNvSpPr/>
          <p:nvPr/>
        </p:nvSpPr>
        <p:spPr>
          <a:xfrm>
            <a:off x="5233360" y="1586508"/>
            <a:ext cx="6296860" cy="326072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Digital Communication and Social Media in Tourism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5233360" y="5130701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Course: Hospitality and Tourism Business Communication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5233360" y="5645745"/>
            <a:ext cx="2274632" cy="287139"/>
          </a:xfrm>
          <a:prstGeom prst="roundRect">
            <a:avLst>
              <a:gd name="adj" fmla="val 47396"/>
            </a:avLst>
          </a:prstGeom>
          <a:noFill/>
          <a:ln w="6350">
            <a:solidFill>
              <a:srgbClr val="006747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346765" y="5702399"/>
            <a:ext cx="2657409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006747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PROF. ALIA AMOR D. UY, MBA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641945"/>
            <a:ext cx="871516" cy="287139"/>
          </a:xfrm>
          <a:prstGeom prst="roundRect">
            <a:avLst>
              <a:gd name="adj" fmla="val 47396"/>
            </a:avLst>
          </a:prstGeom>
          <a:solidFill>
            <a:srgbClr val="CCFFEF"/>
          </a:solidFill>
        </p:spPr>
      </p:sp>
      <p:sp>
        <p:nvSpPr>
          <p:cNvPr id="3" name="Text 1"/>
          <p:cNvSpPr/>
          <p:nvPr/>
        </p:nvSpPr>
        <p:spPr>
          <a:xfrm>
            <a:off x="774879" y="698599"/>
            <a:ext cx="1254292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KEY IDEA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1004689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Tourism Has Gone Digital</a:t>
            </a:r>
            <a:endParaRPr lang="en-US" sz="37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091432"/>
            <a:ext cx="6903269" cy="391189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8032251" y="2411313"/>
            <a:ext cx="350421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Core Message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032251" y="2895600"/>
            <a:ext cx="3504219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Travelers no longer rely on travel agents alone — they search, book, and share everything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online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8032251" y="4015482"/>
            <a:ext cx="3504219" cy="1644253"/>
          </a:xfrm>
          <a:prstGeom prst="roundRect">
            <a:avLst>
              <a:gd name="adj" fmla="val 10346"/>
            </a:avLst>
          </a:prstGeom>
          <a:solidFill>
            <a:srgbClr val="CCFFEF"/>
          </a:solidFill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58" y="4302224"/>
            <a:ext cx="236234" cy="18901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646499" y="4232771"/>
            <a:ext cx="2700964" cy="120967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Think of the last trip you planned. Did you Google it first? That's digital communication.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61475" y="1288653"/>
            <a:ext cx="1054173" cy="287139"/>
          </a:xfrm>
          <a:prstGeom prst="roundRect">
            <a:avLst>
              <a:gd name="adj" fmla="val 47396"/>
            </a:avLst>
          </a:prstGeom>
          <a:solidFill>
            <a:srgbClr val="CCFFEF"/>
          </a:solidFill>
        </p:spPr>
      </p:sp>
      <p:sp>
        <p:nvSpPr>
          <p:cNvPr id="4" name="Text 1"/>
          <p:cNvSpPr/>
          <p:nvPr/>
        </p:nvSpPr>
        <p:spPr>
          <a:xfrm>
            <a:off x="774879" y="1345307"/>
            <a:ext cx="1436949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EVOLUTION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661475" y="1651397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Then vs. Now</a:t>
            </a:r>
            <a:endParaRPr lang="en-US" sz="3700" dirty="0"/>
          </a:p>
        </p:txBody>
      </p:sp>
      <p:sp>
        <p:nvSpPr>
          <p:cNvPr id="6" name="Shape 3"/>
          <p:cNvSpPr/>
          <p:nvPr/>
        </p:nvSpPr>
        <p:spPr>
          <a:xfrm>
            <a:off x="661475" y="2525514"/>
            <a:ext cx="3053877" cy="2226370"/>
          </a:xfrm>
          <a:prstGeom prst="roundRect">
            <a:avLst>
              <a:gd name="adj" fmla="val 764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56832" y="2720876"/>
            <a:ext cx="2663163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📰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Before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856832" y="3148608"/>
            <a:ext cx="2663163" cy="14079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Travel agencies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Brochures &amp; newspapers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TV ads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Word of mouth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3904359" y="2525514"/>
            <a:ext cx="3053976" cy="2226370"/>
          </a:xfrm>
          <a:prstGeom prst="roundRect">
            <a:avLst>
              <a:gd name="adj" fmla="val 764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4099715" y="2720876"/>
            <a:ext cx="2663262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📱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Today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4099715" y="3148608"/>
            <a:ext cx="2663262" cy="14079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Websites &amp; social media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Online travel agencies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Mobile apps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Blogs &amp; review sites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661475" y="4964509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shift happened fast — and it changed everything about how we discover and plan travel.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144316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What Is Digital Communication?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3609082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Exchanging information through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electronic and internet-based technologies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— quickly, efficiently, and globally.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4426545"/>
            <a:ext cx="574363" cy="287139"/>
          </a:xfrm>
          <a:prstGeom prst="roundRect">
            <a:avLst>
              <a:gd name="adj" fmla="val 47396"/>
            </a:avLst>
          </a:prstGeom>
          <a:noFill/>
          <a:ln w="6350">
            <a:solidFill>
              <a:srgbClr val="006747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774879" y="4483199"/>
            <a:ext cx="957139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006747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FAST</a:t>
            </a:r>
            <a:endParaRPr lang="en-US" sz="1150" dirty="0"/>
          </a:p>
        </p:txBody>
      </p:sp>
      <p:sp>
        <p:nvSpPr>
          <p:cNvPr id="7" name="Shape 4"/>
          <p:cNvSpPr/>
          <p:nvPr/>
        </p:nvSpPr>
        <p:spPr>
          <a:xfrm>
            <a:off x="1330292" y="4426545"/>
            <a:ext cx="950988" cy="287139"/>
          </a:xfrm>
          <a:prstGeom prst="roundRect">
            <a:avLst>
              <a:gd name="adj" fmla="val 47396"/>
            </a:avLst>
          </a:prstGeom>
          <a:noFill/>
          <a:ln w="6350">
            <a:solidFill>
              <a:srgbClr val="00674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443696" y="4483199"/>
            <a:ext cx="1333764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006747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EFFICIENT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2375734" y="4426545"/>
            <a:ext cx="812581" cy="287139"/>
          </a:xfrm>
          <a:prstGeom prst="roundRect">
            <a:avLst>
              <a:gd name="adj" fmla="val 47396"/>
            </a:avLst>
          </a:prstGeom>
          <a:noFill/>
          <a:ln w="6350">
            <a:solidFill>
              <a:srgbClr val="00674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2489138" y="4483199"/>
            <a:ext cx="1195358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006747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GLOBAL</a:t>
            </a:r>
            <a:endParaRPr lang="en-US" sz="11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296194"/>
            <a:ext cx="1249232" cy="287139"/>
          </a:xfrm>
          <a:prstGeom prst="roundRect">
            <a:avLst>
              <a:gd name="adj" fmla="val 47396"/>
            </a:avLst>
          </a:prstGeom>
          <a:solidFill>
            <a:srgbClr val="CCFFEF"/>
          </a:solidFill>
        </p:spPr>
      </p:sp>
      <p:sp>
        <p:nvSpPr>
          <p:cNvPr id="3" name="Text 1"/>
          <p:cNvSpPr/>
          <p:nvPr/>
        </p:nvSpPr>
        <p:spPr>
          <a:xfrm>
            <a:off x="774879" y="1352848"/>
            <a:ext cx="1632008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WHO USES IT?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1658938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Tourism Organizations Are All Connected</a:t>
            </a:r>
            <a:endParaRPr lang="en-US" sz="37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533055"/>
            <a:ext cx="378014" cy="378023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61475" y="3147318"/>
            <a:ext cx="53162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Hotels &amp; Resorts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661475" y="3556000"/>
            <a:ext cx="531620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Bookings, updates, guest messaging</a:t>
            </a:r>
            <a:endParaRPr lang="en-US" sz="14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3915" y="2533055"/>
            <a:ext cx="378014" cy="378023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213915" y="3147318"/>
            <a:ext cx="531630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Airlines</a:t>
            </a:r>
            <a:endParaRPr lang="en-US" sz="1850" dirty="0"/>
          </a:p>
        </p:txBody>
      </p:sp>
      <p:sp>
        <p:nvSpPr>
          <p:cNvPr id="10" name="Text 6"/>
          <p:cNvSpPr/>
          <p:nvPr/>
        </p:nvSpPr>
        <p:spPr>
          <a:xfrm>
            <a:off x="6213915" y="3556000"/>
            <a:ext cx="5316305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Schedules, check-in, promotions</a:t>
            </a:r>
            <a:endParaRPr lang="en-US" sz="14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4236442"/>
            <a:ext cx="378014" cy="378023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661475" y="4850705"/>
            <a:ext cx="53162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Tour Operators</a:t>
            </a:r>
            <a:endParaRPr lang="en-US" sz="1850" dirty="0"/>
          </a:p>
        </p:txBody>
      </p:sp>
      <p:sp>
        <p:nvSpPr>
          <p:cNvPr id="13" name="Text 8"/>
          <p:cNvSpPr/>
          <p:nvPr/>
        </p:nvSpPr>
        <p:spPr>
          <a:xfrm>
            <a:off x="661475" y="5259387"/>
            <a:ext cx="531620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Packages, itineraries, bookings</a:t>
            </a:r>
            <a:endParaRPr lang="en-US" sz="145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213915" y="4236442"/>
            <a:ext cx="378014" cy="378023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6213915" y="4850705"/>
            <a:ext cx="531630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Attractions &amp; DMOs</a:t>
            </a:r>
            <a:endParaRPr lang="en-US" sz="1850" dirty="0"/>
          </a:p>
        </p:txBody>
      </p:sp>
      <p:sp>
        <p:nvSpPr>
          <p:cNvPr id="16" name="Text 10"/>
          <p:cNvSpPr/>
          <p:nvPr/>
        </p:nvSpPr>
        <p:spPr>
          <a:xfrm>
            <a:off x="6213915" y="5259387"/>
            <a:ext cx="5316305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Destination promotion, visitor info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581819"/>
            <a:ext cx="2050106" cy="272752"/>
          </a:xfrm>
          <a:prstGeom prst="roundRect">
            <a:avLst>
              <a:gd name="adj" fmla="val 47401"/>
            </a:avLst>
          </a:prstGeom>
          <a:solidFill>
            <a:srgbClr val="CCFFEF"/>
          </a:solidFill>
        </p:spPr>
      </p:sp>
      <p:sp>
        <p:nvSpPr>
          <p:cNvPr id="3" name="Text 1"/>
          <p:cNvSpPr/>
          <p:nvPr/>
        </p:nvSpPr>
        <p:spPr>
          <a:xfrm>
            <a:off x="769125" y="635595"/>
            <a:ext cx="2444391" cy="16519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DIGITAL TRANSFORMATION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61475" y="922734"/>
            <a:ext cx="10868745" cy="5611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What Travelers Can Do Now</a:t>
            </a:r>
            <a:endParaRPr lang="en-US" sz="35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147689"/>
            <a:ext cx="6565736" cy="3720604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84638" y="1937147"/>
            <a:ext cx="269273" cy="2692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600761" y="1931690"/>
            <a:ext cx="2935710" cy="56098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Search destinations online</a:t>
            </a:r>
            <a:endParaRPr lang="en-US" sz="17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84638" y="2839244"/>
            <a:ext cx="269273" cy="26928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8600761" y="2833787"/>
            <a:ext cx="2935710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Compare prices instantly</a:t>
            </a:r>
            <a:endParaRPr lang="en-US" sz="17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84638" y="3724573"/>
            <a:ext cx="269273" cy="26928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8600761" y="3719116"/>
            <a:ext cx="2935710" cy="56098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Read real customer reviews</a:t>
            </a:r>
            <a:endParaRPr lang="en-US" sz="1750" dirty="0"/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84638" y="4626670"/>
            <a:ext cx="269273" cy="269280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8600761" y="4621212"/>
            <a:ext cx="2935710" cy="56098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Book flights &amp; hotels online</a:t>
            </a:r>
            <a:endParaRPr lang="en-US" sz="1750" dirty="0"/>
          </a:p>
        </p:txBody>
      </p:sp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84638" y="5528766"/>
            <a:ext cx="269273" cy="269280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8600761" y="5523309"/>
            <a:ext cx="2935710" cy="56098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Share experiences on social media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61475" y="623193"/>
            <a:ext cx="1175415" cy="243979"/>
          </a:xfrm>
          <a:prstGeom prst="roundRect">
            <a:avLst>
              <a:gd name="adj" fmla="val 47414"/>
            </a:avLst>
          </a:prstGeom>
          <a:solidFill>
            <a:srgbClr val="CCFFEF"/>
          </a:solidFill>
        </p:spPr>
      </p:sp>
      <p:sp>
        <p:nvSpPr>
          <p:cNvPr id="4" name="Text 1"/>
          <p:cNvSpPr/>
          <p:nvPr/>
        </p:nvSpPr>
        <p:spPr>
          <a:xfrm>
            <a:off x="757814" y="671314"/>
            <a:ext cx="1592322" cy="1477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OPPORTUNITIES</a:t>
            </a:r>
            <a:endParaRPr lang="en-US" sz="1000" dirty="0"/>
          </a:p>
        </p:txBody>
      </p:sp>
      <p:sp>
        <p:nvSpPr>
          <p:cNvPr id="5" name="Text 2"/>
          <p:cNvSpPr/>
          <p:nvPr/>
        </p:nvSpPr>
        <p:spPr>
          <a:xfrm>
            <a:off x="661475" y="921742"/>
            <a:ext cx="6296860" cy="100409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Digital = Competitive Advantage</a:t>
            </a:r>
            <a:endParaRPr lang="en-US" sz="3150" dirty="0"/>
          </a:p>
        </p:txBody>
      </p:sp>
      <p:sp>
        <p:nvSpPr>
          <p:cNvPr id="6" name="Shape 3"/>
          <p:cNvSpPr/>
          <p:nvPr/>
        </p:nvSpPr>
        <p:spPr>
          <a:xfrm>
            <a:off x="661475" y="2130623"/>
            <a:ext cx="6296860" cy="923627"/>
          </a:xfrm>
          <a:prstGeom prst="roundRect">
            <a:avLst>
              <a:gd name="adj" fmla="val 15656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28456" y="2297609"/>
            <a:ext cx="5962898" cy="2700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🌍</a:t>
            </a: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Wider Reach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828456" y="2649538"/>
            <a:ext cx="5962898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Connect with global audiences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661475" y="3190776"/>
            <a:ext cx="6296860" cy="923627"/>
          </a:xfrm>
          <a:prstGeom prst="roundRect">
            <a:avLst>
              <a:gd name="adj" fmla="val 15656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28456" y="3357761"/>
            <a:ext cx="5962898" cy="2700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⚡</a:t>
            </a: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Better Service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828456" y="3709690"/>
            <a:ext cx="5962898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Faster, smarter customer support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661475" y="4250928"/>
            <a:ext cx="6296860" cy="923627"/>
          </a:xfrm>
          <a:prstGeom prst="roundRect">
            <a:avLst>
              <a:gd name="adj" fmla="val 15656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828456" y="4417913"/>
            <a:ext cx="5962898" cy="2700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💰</a:t>
            </a: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Lower Cost</a:t>
            </a:r>
            <a:endParaRPr lang="en-US" sz="1550" dirty="0"/>
          </a:p>
        </p:txBody>
      </p:sp>
      <p:sp>
        <p:nvSpPr>
          <p:cNvPr id="14" name="Text 11"/>
          <p:cNvSpPr/>
          <p:nvPr/>
        </p:nvSpPr>
        <p:spPr>
          <a:xfrm>
            <a:off x="828456" y="4769842"/>
            <a:ext cx="5962898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Market globally at low expense</a:t>
            </a:r>
            <a:endParaRPr lang="en-US" sz="1250" dirty="0"/>
          </a:p>
        </p:txBody>
      </p:sp>
      <p:sp>
        <p:nvSpPr>
          <p:cNvPr id="15" name="Shape 12"/>
          <p:cNvSpPr/>
          <p:nvPr/>
        </p:nvSpPr>
        <p:spPr>
          <a:xfrm>
            <a:off x="661475" y="5311080"/>
            <a:ext cx="6296860" cy="923627"/>
          </a:xfrm>
          <a:prstGeom prst="roundRect">
            <a:avLst>
              <a:gd name="adj" fmla="val 15656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828456" y="5478066"/>
            <a:ext cx="5962898" cy="2700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🤝</a:t>
            </a: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Stronger Loyalty</a:t>
            </a:r>
            <a:endParaRPr lang="en-US" sz="1550" dirty="0"/>
          </a:p>
        </p:txBody>
      </p:sp>
      <p:sp>
        <p:nvSpPr>
          <p:cNvPr id="17" name="Text 14"/>
          <p:cNvSpPr/>
          <p:nvPr/>
        </p:nvSpPr>
        <p:spPr>
          <a:xfrm>
            <a:off x="828456" y="5829995"/>
            <a:ext cx="5962898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Build lasting customer relationships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560189"/>
            <a:ext cx="1223436" cy="272752"/>
          </a:xfrm>
          <a:prstGeom prst="roundRect">
            <a:avLst>
              <a:gd name="adj" fmla="val 47401"/>
            </a:avLst>
          </a:prstGeom>
          <a:solidFill>
            <a:srgbClr val="CCFFEF"/>
          </a:solidFill>
        </p:spPr>
      </p:sp>
      <p:sp>
        <p:nvSpPr>
          <p:cNvPr id="3" name="Text 1"/>
          <p:cNvSpPr/>
          <p:nvPr/>
        </p:nvSpPr>
        <p:spPr>
          <a:xfrm>
            <a:off x="769125" y="613966"/>
            <a:ext cx="1617721" cy="16519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KEY FUNCTION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61475" y="901105"/>
            <a:ext cx="10868745" cy="5611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Providing Information That Matters</a:t>
            </a:r>
            <a:endParaRPr lang="en-US" sz="3500" dirty="0"/>
          </a:p>
        </p:txBody>
      </p:sp>
      <p:sp>
        <p:nvSpPr>
          <p:cNvPr id="5" name="Text 3"/>
          <p:cNvSpPr/>
          <p:nvPr/>
        </p:nvSpPr>
        <p:spPr>
          <a:xfrm>
            <a:off x="661475" y="1888728"/>
            <a:ext cx="3519201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What tourists need to know:</a:t>
            </a:r>
            <a:endParaRPr lang="en-US" sz="17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361109"/>
            <a:ext cx="3519201" cy="69026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67954" y="2565995"/>
            <a:ext cx="3007840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Destination guides</a:t>
            </a:r>
            <a:endParaRPr lang="en-US" sz="17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3221930"/>
            <a:ext cx="3519201" cy="690265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967954" y="3426817"/>
            <a:ext cx="3007840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Travel requirements</a:t>
            </a:r>
            <a:endParaRPr lang="en-US" sz="17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4082752"/>
            <a:ext cx="3519201" cy="69026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967954" y="4287639"/>
            <a:ext cx="3007840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Accommodation details</a:t>
            </a:r>
            <a:endParaRPr lang="en-US" sz="17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4943574"/>
            <a:ext cx="3519201" cy="690265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967954" y="5148461"/>
            <a:ext cx="3007840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Transport schedules</a:t>
            </a:r>
            <a:endParaRPr lang="en-US" sz="175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5165" y="1911648"/>
            <a:ext cx="6565736" cy="3720604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661475" y="6017617"/>
            <a:ext cx="11478330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Accurate digital information helps tourists make </a:t>
            </a:r>
            <a:r>
              <a:rPr lang="en-US" sz="14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informed decisions</a:t>
            </a: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— before they even leave home.</a:t>
            </a:r>
            <a:endParaRPr lang="en-US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232793"/>
            <a:ext cx="1382479" cy="287139"/>
          </a:xfrm>
          <a:prstGeom prst="roundRect">
            <a:avLst>
              <a:gd name="adj" fmla="val 47396"/>
            </a:avLst>
          </a:prstGeom>
          <a:solidFill>
            <a:srgbClr val="CCFFEF"/>
          </a:solidFill>
        </p:spPr>
      </p:sp>
      <p:sp>
        <p:nvSpPr>
          <p:cNvPr id="3" name="Text 1"/>
          <p:cNvSpPr/>
          <p:nvPr/>
        </p:nvSpPr>
        <p:spPr>
          <a:xfrm>
            <a:off x="774879" y="1289447"/>
            <a:ext cx="1765256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KEY FUNCTIONS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1595537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Service + Marketing in One Platform</a:t>
            </a:r>
            <a:endParaRPr lang="en-US" sz="37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469654"/>
            <a:ext cx="3083344" cy="190569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61475" y="4611588"/>
            <a:ext cx="53162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Customer Service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661475" y="5020270"/>
            <a:ext cx="531620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Live chat, email, messaging apps, and social media replies — help is always one tap away.</a:t>
            </a:r>
            <a:endParaRPr lang="en-US" sz="14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3915" y="2469654"/>
            <a:ext cx="3083443" cy="1905695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213915" y="4611588"/>
            <a:ext cx="531630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Marketing &amp; Promotions</a:t>
            </a:r>
            <a:endParaRPr lang="en-US" sz="1850" dirty="0"/>
          </a:p>
        </p:txBody>
      </p:sp>
      <p:sp>
        <p:nvSpPr>
          <p:cNvPr id="10" name="Text 6"/>
          <p:cNvSpPr/>
          <p:nvPr/>
        </p:nvSpPr>
        <p:spPr>
          <a:xfrm>
            <a:off x="6213915" y="5020270"/>
            <a:ext cx="5316305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Reach global audiences with destination campaigns, travel packages, and special offers — at low cost.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656233"/>
            <a:ext cx="873698" cy="258465"/>
          </a:xfrm>
          <a:prstGeom prst="roundRect">
            <a:avLst>
              <a:gd name="adj" fmla="val 47389"/>
            </a:avLst>
          </a:prstGeom>
          <a:solidFill>
            <a:srgbClr val="CCFFEF"/>
          </a:solidFill>
        </p:spPr>
      </p:sp>
      <p:sp>
        <p:nvSpPr>
          <p:cNvPr id="3" name="Text 1"/>
          <p:cNvSpPr/>
          <p:nvPr/>
        </p:nvSpPr>
        <p:spPr>
          <a:xfrm>
            <a:off x="763469" y="707231"/>
            <a:ext cx="1279295" cy="156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0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TAKEAWAY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661475" y="975916"/>
            <a:ext cx="10868745" cy="53161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Building Lasting Customer Relationships</a:t>
            </a:r>
            <a:endParaRPr lang="en-US" sz="33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7442" y="2741017"/>
            <a:ext cx="6227408" cy="245675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976216" y="3591862"/>
            <a:ext cx="1238814" cy="16855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Before Travel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1976216" y="3808356"/>
            <a:ext cx="1238814" cy="25619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9000"/>
              </a:lnSpc>
              <a:buNone/>
            </a:pPr>
            <a:r>
              <a:rPr lang="en-US" sz="8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Email newsletters and personalized offers</a:t>
            </a:r>
            <a:endParaRPr lang="en-US" sz="800" dirty="0"/>
          </a:p>
        </p:txBody>
      </p:sp>
      <p:sp>
        <p:nvSpPr>
          <p:cNvPr id="8" name="Text 5"/>
          <p:cNvSpPr/>
          <p:nvPr/>
        </p:nvSpPr>
        <p:spPr>
          <a:xfrm>
            <a:off x="3516353" y="3874091"/>
            <a:ext cx="1238814" cy="16855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During Travel</a:t>
            </a:r>
            <a:endParaRPr lang="en-US" sz="1050" dirty="0"/>
          </a:p>
        </p:txBody>
      </p:sp>
      <p:sp>
        <p:nvSpPr>
          <p:cNvPr id="9" name="Text 6"/>
          <p:cNvSpPr/>
          <p:nvPr/>
        </p:nvSpPr>
        <p:spPr>
          <a:xfrm>
            <a:off x="3516353" y="4090584"/>
            <a:ext cx="1238814" cy="25619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9000"/>
              </a:lnSpc>
              <a:buNone/>
            </a:pPr>
            <a:r>
              <a:rPr lang="en-US" sz="8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Live updates and social engagement</a:t>
            </a:r>
            <a:endParaRPr lang="en-US" sz="800" dirty="0"/>
          </a:p>
        </p:txBody>
      </p:sp>
      <p:sp>
        <p:nvSpPr>
          <p:cNvPr id="10" name="Text 7"/>
          <p:cNvSpPr/>
          <p:nvPr/>
        </p:nvSpPr>
        <p:spPr>
          <a:xfrm>
            <a:off x="5074468" y="3591862"/>
            <a:ext cx="1238814" cy="16855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After Travel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5074468" y="3808356"/>
            <a:ext cx="1238814" cy="25619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9000"/>
              </a:lnSpc>
              <a:buNone/>
            </a:pPr>
            <a:r>
              <a:rPr lang="en-US" sz="8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Loyalty programs and review requests</a:t>
            </a:r>
            <a:endParaRPr lang="en-US" sz="800" dirty="0"/>
          </a:p>
        </p:txBody>
      </p:sp>
      <p:sp>
        <p:nvSpPr>
          <p:cNvPr id="12" name="Text 9"/>
          <p:cNvSpPr/>
          <p:nvPr/>
        </p:nvSpPr>
        <p:spPr>
          <a:xfrm>
            <a:off x="8002189" y="1890216"/>
            <a:ext cx="3534282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Why it matters for you</a:t>
            </a:r>
            <a:endParaRPr lang="en-US" sz="1650" dirty="0"/>
          </a:p>
        </p:txBody>
      </p:sp>
      <p:sp>
        <p:nvSpPr>
          <p:cNvPr id="13" name="Text 10"/>
          <p:cNvSpPr/>
          <p:nvPr/>
        </p:nvSpPr>
        <p:spPr>
          <a:xfrm>
            <a:off x="8002189" y="2309019"/>
            <a:ext cx="3534282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As future tourism professionals, understanding digital communication shapes:</a:t>
            </a:r>
            <a:endParaRPr lang="en-US" sz="1300" dirty="0"/>
          </a:p>
        </p:txBody>
      </p:sp>
      <p:sp>
        <p:nvSpPr>
          <p:cNvPr id="14" name="Shape 11"/>
          <p:cNvSpPr/>
          <p:nvPr/>
        </p:nvSpPr>
        <p:spPr>
          <a:xfrm>
            <a:off x="8002189" y="3088779"/>
            <a:ext cx="85028" cy="85030"/>
          </a:xfrm>
          <a:prstGeom prst="ellipse">
            <a:avLst/>
          </a:prstGeom>
          <a:solidFill>
            <a:srgbClr val="006747"/>
          </a:solidFill>
        </p:spPr>
      </p:sp>
      <p:sp>
        <p:nvSpPr>
          <p:cNvPr id="15" name="Text 12"/>
          <p:cNvSpPr/>
          <p:nvPr/>
        </p:nvSpPr>
        <p:spPr>
          <a:xfrm>
            <a:off x="8240308" y="2998391"/>
            <a:ext cx="3296163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Customer behavior</a:t>
            </a:r>
            <a:endParaRPr lang="en-US" sz="1650" dirty="0"/>
          </a:p>
        </p:txBody>
      </p:sp>
      <p:sp>
        <p:nvSpPr>
          <p:cNvPr id="16" name="Shape 13"/>
          <p:cNvSpPr/>
          <p:nvPr/>
        </p:nvSpPr>
        <p:spPr>
          <a:xfrm>
            <a:off x="8002189" y="3660676"/>
            <a:ext cx="85028" cy="85030"/>
          </a:xfrm>
          <a:prstGeom prst="ellipse">
            <a:avLst/>
          </a:prstGeom>
          <a:solidFill>
            <a:srgbClr val="006747"/>
          </a:solidFill>
        </p:spPr>
      </p:sp>
      <p:sp>
        <p:nvSpPr>
          <p:cNvPr id="17" name="Text 14"/>
          <p:cNvSpPr/>
          <p:nvPr/>
        </p:nvSpPr>
        <p:spPr>
          <a:xfrm>
            <a:off x="8240308" y="3570287"/>
            <a:ext cx="3296163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Organizational reputation</a:t>
            </a:r>
            <a:endParaRPr lang="en-US" sz="1650" dirty="0"/>
          </a:p>
        </p:txBody>
      </p:sp>
      <p:sp>
        <p:nvSpPr>
          <p:cNvPr id="18" name="Shape 15"/>
          <p:cNvSpPr/>
          <p:nvPr/>
        </p:nvSpPr>
        <p:spPr>
          <a:xfrm>
            <a:off x="8002189" y="4232573"/>
            <a:ext cx="85028" cy="85030"/>
          </a:xfrm>
          <a:prstGeom prst="ellipse">
            <a:avLst/>
          </a:prstGeom>
          <a:solidFill>
            <a:srgbClr val="006747"/>
          </a:solidFill>
        </p:spPr>
      </p:sp>
      <p:sp>
        <p:nvSpPr>
          <p:cNvPr id="19" name="Text 16"/>
          <p:cNvSpPr/>
          <p:nvPr/>
        </p:nvSpPr>
        <p:spPr>
          <a:xfrm>
            <a:off x="8240308" y="4142184"/>
            <a:ext cx="3296163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Service quality</a:t>
            </a:r>
            <a:endParaRPr lang="en-US" sz="1650" dirty="0"/>
          </a:p>
        </p:txBody>
      </p:sp>
      <p:sp>
        <p:nvSpPr>
          <p:cNvPr id="20" name="Shape 17"/>
          <p:cNvSpPr/>
          <p:nvPr/>
        </p:nvSpPr>
        <p:spPr>
          <a:xfrm>
            <a:off x="8002189" y="4804470"/>
            <a:ext cx="85028" cy="85030"/>
          </a:xfrm>
          <a:prstGeom prst="ellipse">
            <a:avLst/>
          </a:prstGeom>
          <a:solidFill>
            <a:srgbClr val="006747"/>
          </a:solidFill>
        </p:spPr>
      </p:sp>
      <p:sp>
        <p:nvSpPr>
          <p:cNvPr id="21" name="Text 18"/>
          <p:cNvSpPr/>
          <p:nvPr/>
        </p:nvSpPr>
        <p:spPr>
          <a:xfrm>
            <a:off x="8240308" y="4714081"/>
            <a:ext cx="3296163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Business performance</a:t>
            </a:r>
            <a:endParaRPr lang="en-US" sz="1650" dirty="0"/>
          </a:p>
        </p:txBody>
      </p:sp>
      <p:sp>
        <p:nvSpPr>
          <p:cNvPr id="22" name="Shape 19"/>
          <p:cNvSpPr/>
          <p:nvPr/>
        </p:nvSpPr>
        <p:spPr>
          <a:xfrm>
            <a:off x="8002189" y="5152033"/>
            <a:ext cx="3534282" cy="877491"/>
          </a:xfrm>
          <a:prstGeom prst="roundRect">
            <a:avLst>
              <a:gd name="adj" fmla="val 17448"/>
            </a:avLst>
          </a:prstGeom>
          <a:solidFill>
            <a:srgbClr val="CCFFEF"/>
          </a:solidFill>
        </p:spPr>
      </p:sp>
      <p:pic>
        <p:nvPicPr>
          <p:cNvPr id="2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2246" y="5399881"/>
            <a:ext cx="212620" cy="170061"/>
          </a:xfrm>
          <a:prstGeom prst="rect">
            <a:avLst/>
          </a:prstGeom>
        </p:spPr>
      </p:pic>
      <p:sp>
        <p:nvSpPr>
          <p:cNvPr id="24" name="Text 20"/>
          <p:cNvSpPr/>
          <p:nvPr/>
        </p:nvSpPr>
        <p:spPr>
          <a:xfrm>
            <a:off x="8554923" y="5332214"/>
            <a:ext cx="2811491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Repeat business starts with meaningful digital engagement.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2411</Words>
  <Application>WPS Presentation</Application>
  <PresentationFormat>On-screen Show (16:9)</PresentationFormat>
  <Paragraphs>160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30" baseType="lpstr">
      <vt:lpstr>Arial</vt:lpstr>
      <vt:lpstr>SimSun</vt:lpstr>
      <vt:lpstr>Wingdings</vt:lpstr>
      <vt:lpstr>Geist</vt:lpstr>
      <vt:lpstr>Geist</vt:lpstr>
      <vt:lpstr>Geist</vt:lpstr>
      <vt:lpstr>Noto Serif SC Bold</vt:lpstr>
      <vt:lpstr>Noto Serif SC Bold</vt:lpstr>
      <vt:lpstr>Geist Bold</vt:lpstr>
      <vt:lpstr>Geist Bold</vt:lpstr>
      <vt:lpstr>Geist Bold</vt:lpstr>
      <vt:lpstr>Twemoji Mozilla</vt:lpstr>
      <vt:lpstr>Segoe Print</vt:lpstr>
      <vt:lpstr>Twemoji Mozilla</vt:lpstr>
      <vt:lpstr>Twemoji Mozilla</vt:lpstr>
      <vt:lpstr>Calibri</vt:lpstr>
      <vt:lpstr>Microsoft YaHei</vt:lpstr>
      <vt:lpstr>Arial Unicode MS</vt:lpstr>
      <vt:lpstr>MingLiU-ExtB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2026-07-09T14:18:00Z</dcterms:created>
  <dcterms:modified xsi:type="dcterms:W3CDTF">2026-07-09T14:19:59Z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0F4F7081BA424057818774C0294EDB6C_13</vt:lpwstr>
  </property>
  <property fmtid="{D5CDD505-2E9C-101B-9397-08002B2CF9AE}" pid="3" name="KSOProductBuildVer">
    <vt:lpwstr>1033-12.1.0.26880</vt:lpwstr>
  </property>
</Properties>
</file>