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10.fntdata" ContentType="application/x-fontdata"/>
  <Override PartName="/ppt/fonts/font11.fntdata" ContentType="application/x-fontdata"/>
  <Override PartName="/ppt/fonts/font12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fonts/font6.fntdata" ContentType="application/x-fontdata"/>
  <Override PartName="/ppt/fonts/font7.fntdata" ContentType="application/x-fontdata"/>
  <Override PartName="/ppt/fonts/font8.fntdata" ContentType="application/x-fontdata"/>
  <Override PartName="/ppt/fonts/font9.fntdata" ContentType="application/x-fontdata"/>
  <Override PartName="/ppt/media/image15.svg" ContentType="image/svg+xml"/>
  <Override PartName="/ppt/media/image33.svg" ContentType="image/svg+xml"/>
  <Override PartName="/ppt/media/image35.svg" ContentType="image/svg+xml"/>
  <Override PartName="/ppt/media/image38.svg" ContentType="image/svg+xml"/>
  <Override PartName="/ppt/media/image40.svg" ContentType="image/svg+xml"/>
  <Override PartName="/ppt/media/image42.svg" ContentType="image/svg+xml"/>
  <Override PartName="/ppt/media/image44.svg" ContentType="image/svg+xml"/>
  <Override PartName="/ppt/media/image46.svg" ContentType="image/svg+xml"/>
  <Override PartName="/ppt/media/image5.svg" ContentType="image/svg+xml"/>
  <Override PartName="/ppt/media/image53.svg" ContentType="image/svg+xml"/>
  <Override PartName="/ppt/media/image60.svg" ContentType="image/svg+xml"/>
  <Override PartName="/ppt/media/image62.svg" ContentType="image/svg+xml"/>
  <Override PartName="/ppt/media/image64.svg" ContentType="image/svg+xml"/>
  <Override PartName="/ppt/media/image66.svg" ContentType="image/svg+xml"/>
  <Override PartName="/ppt/media/image69.svg" ContentType="image/svg+xml"/>
  <Override PartName="/ppt/media/image7.svg" ContentType="image/svg+xml"/>
  <Override PartName="/ppt/media/image74.svg" ContentType="image/svg+xml"/>
  <Override PartName="/ppt/media/image84.svg" ContentType="image/svg+xml"/>
  <Override PartName="/ppt/media/image86.svg" ContentType="image/svg+xml"/>
  <Override PartName="/ppt/media/image89.svg" ContentType="image/svg+xml"/>
  <Override PartName="/ppt/media/image95.svg" ContentType="image/svg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4"/>
  </p:notesMasterIdLst>
  <p:sldIdLst>
    <p:sldId id="256" r:id="rId3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1" r:id="rId39"/>
    <p:sldId id="292" r:id="rId40"/>
    <p:sldId id="293" r:id="rId41"/>
    <p:sldId id="294" r:id="rId42"/>
    <p:sldId id="295" r:id="rId43"/>
  </p:sldIdLst>
  <p:sldSz cx="12191365" cy="6858000"/>
  <p:notesSz cx="6858000" cy="12191365"/>
  <p:embeddedFontLst>
    <p:embeddedFont>
      <p:font typeface="Geist" pitchFamily="34" charset="0"/>
      <p:regular r:id="rId47"/>
    </p:embeddedFont>
    <p:embeddedFont>
      <p:font typeface="Geist" pitchFamily="34" charset="-122"/>
      <p:regular r:id="rId48"/>
    </p:embeddedFont>
    <p:embeddedFont>
      <p:font typeface="Geist" pitchFamily="34" charset="-120"/>
      <p:regular r:id="rId49"/>
    </p:embeddedFont>
    <p:embeddedFont>
      <p:font typeface="Noto Serif SC Bold" panose="02020200000000000000" pitchFamily="34" charset="-122"/>
      <p:bold r:id="rId50"/>
    </p:embeddedFont>
    <p:embeddedFont>
      <p:font typeface="Noto Serif SC Bold" panose="02020200000000000000" pitchFamily="34" charset="-120"/>
      <p:bold r:id="rId51"/>
    </p:embeddedFont>
    <p:embeddedFont>
      <p:font typeface="Geist Bold" pitchFamily="34" charset="0"/>
      <p:bold r:id="rId52"/>
    </p:embeddedFont>
    <p:embeddedFont>
      <p:font typeface="Geist Bold" pitchFamily="34" charset="-122"/>
      <p:bold r:id="rId53"/>
    </p:embeddedFont>
    <p:embeddedFont>
      <p:font typeface="Geist Bold" pitchFamily="34" charset="-120"/>
      <p:bold r:id="rId54"/>
    </p:embeddedFont>
    <p:embeddedFont>
      <p:font typeface="Calibri" panose="020F0502020204030204" charset="0"/>
      <p:regular r:id="rId55"/>
      <p:bold r:id="rId56"/>
      <p:italic r:id="rId57"/>
      <p:boldItalic r:id="rId58"/>
    </p:embeddedFont>
  </p:embeddedFont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8" Type="http://schemas.openxmlformats.org/officeDocument/2006/relationships/font" Target="fonts/font12.fntdata"/><Relationship Id="rId57" Type="http://schemas.openxmlformats.org/officeDocument/2006/relationships/font" Target="fonts/font11.fntdata"/><Relationship Id="rId56" Type="http://schemas.openxmlformats.org/officeDocument/2006/relationships/font" Target="fonts/font10.fntdata"/><Relationship Id="rId55" Type="http://schemas.openxmlformats.org/officeDocument/2006/relationships/font" Target="fonts/font9.fntdata"/><Relationship Id="rId54" Type="http://schemas.openxmlformats.org/officeDocument/2006/relationships/font" Target="fonts/font8.fntdata"/><Relationship Id="rId53" Type="http://schemas.openxmlformats.org/officeDocument/2006/relationships/font" Target="fonts/font7.fntdata"/><Relationship Id="rId52" Type="http://schemas.openxmlformats.org/officeDocument/2006/relationships/font" Target="fonts/font6.fntdata"/><Relationship Id="rId51" Type="http://schemas.openxmlformats.org/officeDocument/2006/relationships/font" Target="fonts/font5.fntdata"/><Relationship Id="rId50" Type="http://schemas.openxmlformats.org/officeDocument/2006/relationships/font" Target="fonts/font4.fntdata"/><Relationship Id="rId5" Type="http://schemas.openxmlformats.org/officeDocument/2006/relationships/slide" Target="slides/slide2.xml"/><Relationship Id="rId49" Type="http://schemas.openxmlformats.org/officeDocument/2006/relationships/font" Target="fonts/font3.fntdata"/><Relationship Id="rId48" Type="http://schemas.openxmlformats.org/officeDocument/2006/relationships/font" Target="fonts/font2.fntdata"/><Relationship Id="rId47" Type="http://schemas.openxmlformats.org/officeDocument/2006/relationships/font" Target="fonts/font1.fntdata"/><Relationship Id="rId46" Type="http://schemas.openxmlformats.org/officeDocument/2006/relationships/tableStyles" Target="tableStyles.xml"/><Relationship Id="rId45" Type="http://schemas.openxmlformats.org/officeDocument/2006/relationships/viewProps" Target="viewProps.xml"/><Relationship Id="rId44" Type="http://schemas.openxmlformats.org/officeDocument/2006/relationships/presProps" Target="presProps.xml"/><Relationship Id="rId43" Type="http://schemas.openxmlformats.org/officeDocument/2006/relationships/slide" Target="slides/slide40.xml"/><Relationship Id="rId42" Type="http://schemas.openxmlformats.org/officeDocument/2006/relationships/slide" Target="slides/slide39.xml"/><Relationship Id="rId41" Type="http://schemas.openxmlformats.org/officeDocument/2006/relationships/slide" Target="slides/slide38.xml"/><Relationship Id="rId40" Type="http://schemas.openxmlformats.org/officeDocument/2006/relationships/slide" Target="slides/slide37.xml"/><Relationship Id="rId4" Type="http://schemas.openxmlformats.org/officeDocument/2006/relationships/notesMaster" Target="notesMasters/notesMaster1.xml"/><Relationship Id="rId39" Type="http://schemas.openxmlformats.org/officeDocument/2006/relationships/slide" Target="slides/slide36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7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8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9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0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2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3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4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5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6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7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8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9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master 1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E5F9F2">
              <a:alpha val="95000"/>
            </a:srgbClr>
          </a:solidFill>
        </p:spPr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2.xml"/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7.svg"/><Relationship Id="rId4" Type="http://schemas.openxmlformats.org/officeDocument/2006/relationships/image" Target="../media/image6.png"/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4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7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5.svg"/><Relationship Id="rId2" Type="http://schemas.openxmlformats.org/officeDocument/2006/relationships/image" Target="../media/image14.png"/><Relationship Id="rId1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0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0.png"/><Relationship Id="rId1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2.xml"/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23.png"/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4.jpeg"/></Relationships>
</file>

<file path=ppt/slides/_rels/slide14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4.xml"/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5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0.png"/><Relationship Id="rId1" Type="http://schemas.openxmlformats.org/officeDocument/2006/relationships/image" Target="../media/image3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1.jpeg"/></Relationships>
</file>

<file path=ppt/slides/_rels/slide17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7.xml"/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35.svg"/><Relationship Id="rId3" Type="http://schemas.openxmlformats.org/officeDocument/2006/relationships/image" Target="../media/image34.png"/><Relationship Id="rId2" Type="http://schemas.openxmlformats.org/officeDocument/2006/relationships/image" Target="../media/image33.svg"/><Relationship Id="rId1" Type="http://schemas.openxmlformats.org/officeDocument/2006/relationships/image" Target="../media/image3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6.png"/></Relationships>
</file>

<file path=ppt/slides/_rels/slide19.xml.rels><?xml version="1.0" encoding="UTF-8" standalone="yes"?>
<Relationships xmlns="http://schemas.openxmlformats.org/package/2006/relationships"><Relationship Id="rId9" Type="http://schemas.openxmlformats.org/officeDocument/2006/relationships/image" Target="../media/image45.png"/><Relationship Id="rId8" Type="http://schemas.openxmlformats.org/officeDocument/2006/relationships/image" Target="../media/image44.svg"/><Relationship Id="rId7" Type="http://schemas.openxmlformats.org/officeDocument/2006/relationships/image" Target="../media/image43.png"/><Relationship Id="rId6" Type="http://schemas.openxmlformats.org/officeDocument/2006/relationships/image" Target="../media/image42.svg"/><Relationship Id="rId5" Type="http://schemas.openxmlformats.org/officeDocument/2006/relationships/image" Target="../media/image41.png"/><Relationship Id="rId4" Type="http://schemas.openxmlformats.org/officeDocument/2006/relationships/image" Target="../media/image40.svg"/><Relationship Id="rId3" Type="http://schemas.openxmlformats.org/officeDocument/2006/relationships/image" Target="../media/image39.png"/><Relationship Id="rId2" Type="http://schemas.openxmlformats.org/officeDocument/2006/relationships/image" Target="../media/image38.svg"/><Relationship Id="rId12" Type="http://schemas.openxmlformats.org/officeDocument/2006/relationships/notesSlide" Target="../notesSlides/notesSlide19.xml"/><Relationship Id="rId11" Type="http://schemas.openxmlformats.org/officeDocument/2006/relationships/slideLayout" Target="../slideLayouts/slideLayout2.xml"/><Relationship Id="rId10" Type="http://schemas.openxmlformats.org/officeDocument/2006/relationships/image" Target="../media/image46.svg"/><Relationship Id="rId1" Type="http://schemas.openxmlformats.org/officeDocument/2006/relationships/image" Target="../media/image37.png"/></Relationships>
</file>

<file path=ppt/slides/_rels/slide20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0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8.jpeg"/><Relationship Id="rId1" Type="http://schemas.openxmlformats.org/officeDocument/2006/relationships/image" Target="../media/image4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9.png"/></Relationships>
</file>

<file path=ppt/slides/_rels/slide2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2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0.png"/><Relationship Id="rId1" Type="http://schemas.openxmlformats.org/officeDocument/2006/relationships/image" Target="../media/image50.png"/></Relationships>
</file>

<file path=ppt/slides/_rels/slide23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3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53.svg"/><Relationship Id="rId2" Type="http://schemas.openxmlformats.org/officeDocument/2006/relationships/image" Target="../media/image52.png"/><Relationship Id="rId1" Type="http://schemas.openxmlformats.org/officeDocument/2006/relationships/image" Target="../media/image51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5.png"/></Relationships>
</file>

<file path=ppt/slides/_rels/slide26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6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image" Target="../media/image56.jpeg"/></Relationships>
</file>

<file path=ppt/slides/_rels/slide27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.xml"/><Relationship Id="rId8" Type="http://schemas.openxmlformats.org/officeDocument/2006/relationships/image" Target="../media/image66.svg"/><Relationship Id="rId7" Type="http://schemas.openxmlformats.org/officeDocument/2006/relationships/image" Target="../media/image65.png"/><Relationship Id="rId6" Type="http://schemas.openxmlformats.org/officeDocument/2006/relationships/image" Target="../media/image64.svg"/><Relationship Id="rId5" Type="http://schemas.openxmlformats.org/officeDocument/2006/relationships/image" Target="../media/image63.png"/><Relationship Id="rId4" Type="http://schemas.openxmlformats.org/officeDocument/2006/relationships/image" Target="../media/image62.svg"/><Relationship Id="rId3" Type="http://schemas.openxmlformats.org/officeDocument/2006/relationships/image" Target="../media/image61.png"/><Relationship Id="rId2" Type="http://schemas.openxmlformats.org/officeDocument/2006/relationships/image" Target="../media/image60.svg"/><Relationship Id="rId10" Type="http://schemas.openxmlformats.org/officeDocument/2006/relationships/notesSlide" Target="../notesSlides/notesSlide27.xml"/><Relationship Id="rId1" Type="http://schemas.openxmlformats.org/officeDocument/2006/relationships/image" Target="../media/image59.png"/></Relationships>
</file>

<file path=ppt/slides/_rels/slide28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8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69.svg"/><Relationship Id="rId2" Type="http://schemas.openxmlformats.org/officeDocument/2006/relationships/image" Target="../media/image68.png"/><Relationship Id="rId1" Type="http://schemas.openxmlformats.org/officeDocument/2006/relationships/image" Target="../media/image67.jpeg"/></Relationships>
</file>

<file path=ppt/slides/_rels/slide29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9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71.png"/><Relationship Id="rId1" Type="http://schemas.openxmlformats.org/officeDocument/2006/relationships/image" Target="../media/image70.png"/></Relationships>
</file>

<file path=ppt/slides/_rels/slide30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0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74.svg"/><Relationship Id="rId2" Type="http://schemas.openxmlformats.org/officeDocument/2006/relationships/image" Target="../media/image73.png"/><Relationship Id="rId1" Type="http://schemas.openxmlformats.org/officeDocument/2006/relationships/image" Target="../media/image72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5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6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3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7.jpeg"/></Relationships>
</file>

<file path=ppt/slides/_rels/slide34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34.xml"/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81.png"/><Relationship Id="rId3" Type="http://schemas.openxmlformats.org/officeDocument/2006/relationships/image" Target="../media/image80.png"/><Relationship Id="rId2" Type="http://schemas.openxmlformats.org/officeDocument/2006/relationships/image" Target="../media/image79.png"/><Relationship Id="rId1" Type="http://schemas.openxmlformats.org/officeDocument/2006/relationships/image" Target="../media/image78.png"/></Relationships>
</file>

<file path=ppt/slides/_rels/slide35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35.xml"/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86.svg"/><Relationship Id="rId4" Type="http://schemas.openxmlformats.org/officeDocument/2006/relationships/image" Target="../media/image85.png"/><Relationship Id="rId3" Type="http://schemas.openxmlformats.org/officeDocument/2006/relationships/image" Target="../media/image84.svg"/><Relationship Id="rId2" Type="http://schemas.openxmlformats.org/officeDocument/2006/relationships/image" Target="../media/image83.png"/><Relationship Id="rId1" Type="http://schemas.openxmlformats.org/officeDocument/2006/relationships/image" Target="../media/image82.png"/></Relationships>
</file>

<file path=ppt/slides/_rels/slide36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6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89.svg"/><Relationship Id="rId2" Type="http://schemas.openxmlformats.org/officeDocument/2006/relationships/image" Target="../media/image88.png"/><Relationship Id="rId1" Type="http://schemas.openxmlformats.org/officeDocument/2006/relationships/image" Target="../media/image87.jpeg"/></Relationships>
</file>

<file path=ppt/slides/_rels/slide3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7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91.png"/><Relationship Id="rId1" Type="http://schemas.openxmlformats.org/officeDocument/2006/relationships/image" Target="../media/image90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8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92.png"/></Relationships>
</file>

<file path=ppt/slides/_rels/slide39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9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95.svg"/><Relationship Id="rId2" Type="http://schemas.openxmlformats.org/officeDocument/2006/relationships/image" Target="../media/image94.png"/><Relationship Id="rId1" Type="http://schemas.openxmlformats.org/officeDocument/2006/relationships/image" Target="../media/image93.jpeg"/></Relationships>
</file>

<file path=ppt/slides/_rels/slide40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40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7.png"/><Relationship Id="rId1" Type="http://schemas.openxmlformats.org/officeDocument/2006/relationships/image" Target="../media/image9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391215" y="0"/>
            <a:ext cx="4800480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1527076"/>
            <a:ext cx="6296860" cy="817463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ct val="133000"/>
              </a:lnSpc>
              <a:spcAft>
                <a:spcPts val="4050"/>
              </a:spcAft>
              <a:buNone/>
            </a:pPr>
            <a:endParaRPr lang="en-US" sz="1450" dirty="0"/>
          </a:p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Module 11</a:t>
            </a:r>
            <a:endParaRPr lang="en-US" sz="1450" dirty="0"/>
          </a:p>
        </p:txBody>
      </p:sp>
      <p:sp>
        <p:nvSpPr>
          <p:cNvPr id="4" name="Text 1"/>
          <p:cNvSpPr/>
          <p:nvPr/>
        </p:nvSpPr>
        <p:spPr>
          <a:xfrm>
            <a:off x="661475" y="2628007"/>
            <a:ext cx="6296860" cy="177194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b="1" dirty="0">
                <a:solidFill>
                  <a:srgbClr val="006747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Digital Communication and Social Media in Tourism</a:t>
            </a:r>
            <a:endParaRPr lang="en-US" sz="3700" dirty="0"/>
          </a:p>
        </p:txBody>
      </p:sp>
      <p:sp>
        <p:nvSpPr>
          <p:cNvPr id="5" name="Text 2"/>
          <p:cNvSpPr/>
          <p:nvPr/>
        </p:nvSpPr>
        <p:spPr>
          <a:xfrm>
            <a:off x="661475" y="4683423"/>
            <a:ext cx="6296860" cy="817463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ct val="133000"/>
              </a:lnSpc>
              <a:spcAft>
                <a:spcPts val="1650"/>
              </a:spcAft>
              <a:buNone/>
            </a:pP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Course: Hospitality and Tourism Business Communication </a:t>
            </a:r>
            <a:endParaRPr lang="en-US" sz="1450" dirty="0"/>
          </a:p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Prof. Alia Amor D. Uy, MBA</a:t>
            </a:r>
            <a:endParaRPr lang="en-US" sz="14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391215" y="0"/>
            <a:ext cx="4800480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599777"/>
            <a:ext cx="6296860" cy="118129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b="1" dirty="0">
                <a:solidFill>
                  <a:srgbClr val="006747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Why Digital Communication Matters</a:t>
            </a:r>
            <a:endParaRPr lang="en-US" sz="3700" dirty="0"/>
          </a:p>
        </p:txBody>
      </p:sp>
      <p:sp>
        <p:nvSpPr>
          <p:cNvPr id="4" name="Text 1"/>
          <p:cNvSpPr/>
          <p:nvPr/>
        </p:nvSpPr>
        <p:spPr>
          <a:xfrm>
            <a:off x="661475" y="2064544"/>
            <a:ext cx="6296860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Key Idea:</a:t>
            </a: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Digital communication is no longer optional — it's the backbone of modern tourism.</a:t>
            </a:r>
            <a:endParaRPr lang="en-US" sz="1450" dirty="0"/>
          </a:p>
        </p:txBody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1475" y="2882007"/>
            <a:ext cx="6296860" cy="1442343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977479" y="3096419"/>
            <a:ext cx="5766449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Think of it like this</a:t>
            </a:r>
            <a:endParaRPr lang="en-US" sz="1850" dirty="0"/>
          </a:p>
        </p:txBody>
      </p:sp>
      <p:sp>
        <p:nvSpPr>
          <p:cNvPr id="7" name="Text 3"/>
          <p:cNvSpPr/>
          <p:nvPr/>
        </p:nvSpPr>
        <p:spPr>
          <a:xfrm>
            <a:off x="977479" y="3505101"/>
            <a:ext cx="5766449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Just like you can't run a restaurant without a kitchen, you can't run a tourism business today without digital tools.</a:t>
            </a:r>
            <a:endParaRPr lang="en-US" sz="1450" dirty="0"/>
          </a:p>
        </p:txBody>
      </p:sp>
      <p:pic>
        <p:nvPicPr>
          <p:cNvPr id="8" name="Image 2" descr="preencoded.png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61475" y="4513362"/>
            <a:ext cx="6296860" cy="1744762"/>
          </a:xfrm>
          <a:prstGeom prst="rect">
            <a:avLst/>
          </a:prstGeom>
        </p:spPr>
      </p:pic>
      <p:sp>
        <p:nvSpPr>
          <p:cNvPr id="9" name="Text 4"/>
          <p:cNvSpPr/>
          <p:nvPr/>
        </p:nvSpPr>
        <p:spPr>
          <a:xfrm>
            <a:off x="977479" y="4727773"/>
            <a:ext cx="5766449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What changed?</a:t>
            </a:r>
            <a:endParaRPr lang="en-US" sz="1850" dirty="0"/>
          </a:p>
        </p:txBody>
      </p:sp>
      <p:sp>
        <p:nvSpPr>
          <p:cNvPr id="10" name="Text 5"/>
          <p:cNvSpPr/>
          <p:nvPr/>
        </p:nvSpPr>
        <p:spPr>
          <a:xfrm>
            <a:off x="977479" y="5136455"/>
            <a:ext cx="5766449" cy="90725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Technology transformed how hotels, airlines, and tour operators talk to customers, partners, and staff — faster and farther than ever before.</a:t>
            </a:r>
            <a:endParaRPr lang="en-US" sz="14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391215" y="0"/>
            <a:ext cx="4800480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663773"/>
            <a:ext cx="6296860" cy="118129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b="1" dirty="0">
                <a:solidFill>
                  <a:srgbClr val="006747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What Tourists Expect Today</a:t>
            </a:r>
            <a:endParaRPr lang="en-US" sz="3700" dirty="0"/>
          </a:p>
        </p:txBody>
      </p:sp>
      <p:sp>
        <p:nvSpPr>
          <p:cNvPr id="4" name="Text 1"/>
          <p:cNvSpPr/>
          <p:nvPr/>
        </p:nvSpPr>
        <p:spPr>
          <a:xfrm>
            <a:off x="661475" y="2128540"/>
            <a:ext cx="6296860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Key Idea:</a:t>
            </a: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Modern travelers want instant, personalized, and seamless digital experiences.</a:t>
            </a:r>
            <a:endParaRPr lang="en-US" sz="1450" dirty="0"/>
          </a:p>
        </p:txBody>
      </p:sp>
      <p:sp>
        <p:nvSpPr>
          <p:cNvPr id="5" name="Shape 2"/>
          <p:cNvSpPr/>
          <p:nvPr/>
        </p:nvSpPr>
        <p:spPr>
          <a:xfrm>
            <a:off x="661475" y="2946003"/>
            <a:ext cx="3053877" cy="1120874"/>
          </a:xfrm>
          <a:prstGeom prst="roundRect">
            <a:avLst>
              <a:gd name="adj" fmla="val 15177"/>
            </a:avLst>
          </a:prstGeom>
          <a:solidFill>
            <a:srgbClr val="D1EFE4"/>
          </a:solidFill>
          <a:ln w="6350">
            <a:solidFill>
              <a:srgbClr val="B7D5CA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856832" y="3141365"/>
            <a:ext cx="2663163" cy="31432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⚡</a:t>
            </a:r>
            <a:r>
              <a:rPr lang="en-US" sz="18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 Instant Info</a:t>
            </a:r>
            <a:endParaRPr lang="en-US" sz="1850" dirty="0"/>
          </a:p>
        </p:txBody>
      </p:sp>
      <p:sp>
        <p:nvSpPr>
          <p:cNvPr id="7" name="Text 4"/>
          <p:cNvSpPr/>
          <p:nvPr/>
        </p:nvSpPr>
        <p:spPr>
          <a:xfrm>
            <a:off x="856832" y="3569097"/>
            <a:ext cx="2663163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33000"/>
              </a:lnSpc>
              <a:buNone/>
            </a:pP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Answers now, not tomorrow</a:t>
            </a:r>
            <a:endParaRPr lang="en-US" sz="1450" dirty="0"/>
          </a:p>
        </p:txBody>
      </p:sp>
      <p:sp>
        <p:nvSpPr>
          <p:cNvPr id="8" name="Shape 5"/>
          <p:cNvSpPr/>
          <p:nvPr/>
        </p:nvSpPr>
        <p:spPr>
          <a:xfrm>
            <a:off x="3904359" y="2946003"/>
            <a:ext cx="3053976" cy="1120874"/>
          </a:xfrm>
          <a:prstGeom prst="roundRect">
            <a:avLst>
              <a:gd name="adj" fmla="val 15177"/>
            </a:avLst>
          </a:prstGeom>
          <a:solidFill>
            <a:srgbClr val="D1EFE4"/>
          </a:solidFill>
          <a:ln w="6350">
            <a:solidFill>
              <a:srgbClr val="B7D5CA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4099715" y="3141365"/>
            <a:ext cx="2663262" cy="31432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🖱️</a:t>
            </a:r>
            <a:r>
              <a:rPr lang="en-US" sz="18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 Easy Booking</a:t>
            </a:r>
            <a:endParaRPr lang="en-US" sz="1850" dirty="0"/>
          </a:p>
        </p:txBody>
      </p:sp>
      <p:sp>
        <p:nvSpPr>
          <p:cNvPr id="10" name="Text 7"/>
          <p:cNvSpPr/>
          <p:nvPr/>
        </p:nvSpPr>
        <p:spPr>
          <a:xfrm>
            <a:off x="4099715" y="3569097"/>
            <a:ext cx="2663262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33000"/>
              </a:lnSpc>
              <a:buNone/>
            </a:pP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One click, done</a:t>
            </a:r>
            <a:endParaRPr lang="en-US" sz="1450" dirty="0"/>
          </a:p>
        </p:txBody>
      </p:sp>
      <p:sp>
        <p:nvSpPr>
          <p:cNvPr id="11" name="Shape 8"/>
          <p:cNvSpPr/>
          <p:nvPr/>
        </p:nvSpPr>
        <p:spPr>
          <a:xfrm>
            <a:off x="661475" y="4255889"/>
            <a:ext cx="3053877" cy="1120874"/>
          </a:xfrm>
          <a:prstGeom prst="roundRect">
            <a:avLst>
              <a:gd name="adj" fmla="val 15177"/>
            </a:avLst>
          </a:prstGeom>
          <a:solidFill>
            <a:srgbClr val="D1EFE4"/>
          </a:solidFill>
          <a:ln w="6350">
            <a:solidFill>
              <a:srgbClr val="B7D5CA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856832" y="4451251"/>
            <a:ext cx="2663163" cy="31432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🎯</a:t>
            </a:r>
            <a:r>
              <a:rPr lang="en-US" sz="18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 Personalized</a:t>
            </a:r>
            <a:endParaRPr lang="en-US" sz="1850" dirty="0"/>
          </a:p>
        </p:txBody>
      </p:sp>
      <p:sp>
        <p:nvSpPr>
          <p:cNvPr id="13" name="Text 10"/>
          <p:cNvSpPr/>
          <p:nvPr/>
        </p:nvSpPr>
        <p:spPr>
          <a:xfrm>
            <a:off x="856832" y="4878983"/>
            <a:ext cx="2663163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33000"/>
              </a:lnSpc>
              <a:buNone/>
            </a:pP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Tailored to their needs</a:t>
            </a:r>
            <a:endParaRPr lang="en-US" sz="1450" dirty="0"/>
          </a:p>
        </p:txBody>
      </p:sp>
      <p:sp>
        <p:nvSpPr>
          <p:cNvPr id="14" name="Shape 11"/>
          <p:cNvSpPr/>
          <p:nvPr/>
        </p:nvSpPr>
        <p:spPr>
          <a:xfrm>
            <a:off x="3904359" y="4255889"/>
            <a:ext cx="3053976" cy="1120874"/>
          </a:xfrm>
          <a:prstGeom prst="roundRect">
            <a:avLst>
              <a:gd name="adj" fmla="val 15177"/>
            </a:avLst>
          </a:prstGeom>
          <a:solidFill>
            <a:srgbClr val="D1EFE4"/>
          </a:solidFill>
          <a:ln w="6350">
            <a:solidFill>
              <a:srgbClr val="B7D5CA"/>
            </a:solidFill>
            <a:prstDash val="solid"/>
          </a:ln>
        </p:spPr>
      </p:sp>
      <p:sp>
        <p:nvSpPr>
          <p:cNvPr id="15" name="Text 12"/>
          <p:cNvSpPr/>
          <p:nvPr/>
        </p:nvSpPr>
        <p:spPr>
          <a:xfrm>
            <a:off x="4099715" y="4451251"/>
            <a:ext cx="2663262" cy="31432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💬</a:t>
            </a:r>
            <a:r>
              <a:rPr lang="en-US" sz="18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 Responsive</a:t>
            </a:r>
            <a:endParaRPr lang="en-US" sz="1850" dirty="0"/>
          </a:p>
        </p:txBody>
      </p:sp>
      <p:sp>
        <p:nvSpPr>
          <p:cNvPr id="16" name="Text 13"/>
          <p:cNvSpPr/>
          <p:nvPr/>
        </p:nvSpPr>
        <p:spPr>
          <a:xfrm>
            <a:off x="4099715" y="4878983"/>
            <a:ext cx="2663262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33000"/>
              </a:lnSpc>
              <a:buNone/>
            </a:pP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Fast replies, real support</a:t>
            </a:r>
            <a:endParaRPr lang="en-US" sz="1450" dirty="0"/>
          </a:p>
        </p:txBody>
      </p:sp>
      <p:sp>
        <p:nvSpPr>
          <p:cNvPr id="17" name="Text 14"/>
          <p:cNvSpPr/>
          <p:nvPr/>
        </p:nvSpPr>
        <p:spPr>
          <a:xfrm>
            <a:off x="661475" y="5589389"/>
            <a:ext cx="6296860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Tourism businesses that meet these expectations stay competitive. Those that don't fall behind.</a:t>
            </a:r>
            <a:endParaRPr lang="en-US" sz="14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391215" y="0"/>
            <a:ext cx="4800480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981472"/>
            <a:ext cx="6296860" cy="118129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b="1" dirty="0">
                <a:solidFill>
                  <a:srgbClr val="006747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What Is Digital Communication?</a:t>
            </a:r>
            <a:endParaRPr lang="en-US" sz="3700" dirty="0"/>
          </a:p>
        </p:txBody>
      </p:sp>
      <p:sp>
        <p:nvSpPr>
          <p:cNvPr id="4" name="Text 1"/>
          <p:cNvSpPr/>
          <p:nvPr/>
        </p:nvSpPr>
        <p:spPr>
          <a:xfrm>
            <a:off x="661475" y="2446238"/>
            <a:ext cx="6296860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Key Idea:</a:t>
            </a: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Sharing information through internet-based tools and electronic devices.</a:t>
            </a:r>
            <a:endParaRPr lang="en-US" sz="1450" dirty="0"/>
          </a:p>
        </p:txBody>
      </p:sp>
      <p:sp>
        <p:nvSpPr>
          <p:cNvPr id="5" name="Shape 2"/>
          <p:cNvSpPr/>
          <p:nvPr/>
        </p:nvSpPr>
        <p:spPr>
          <a:xfrm>
            <a:off x="661475" y="3263702"/>
            <a:ext cx="6296860" cy="1360785"/>
          </a:xfrm>
          <a:prstGeom prst="roundRect">
            <a:avLst>
              <a:gd name="adj" fmla="val 12501"/>
            </a:avLst>
          </a:prstGeom>
          <a:solidFill>
            <a:srgbClr val="CCFFEF"/>
          </a:solidFill>
        </p:spPr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0482" y="3531394"/>
            <a:ext cx="236234" cy="189012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1275723" y="3499941"/>
            <a:ext cx="5493605" cy="90725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000000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Think of it as texting, emailing, or posting — but at a professional, business level — connecting organizations to customers anywhere in the world, anytime.</a:t>
            </a:r>
            <a:endParaRPr lang="en-US" sz="1450" dirty="0"/>
          </a:p>
        </p:txBody>
      </p:sp>
      <p:sp>
        <p:nvSpPr>
          <p:cNvPr id="8" name="Text 4"/>
          <p:cNvSpPr/>
          <p:nvPr/>
        </p:nvSpPr>
        <p:spPr>
          <a:xfrm>
            <a:off x="661475" y="4837113"/>
            <a:ext cx="6296860" cy="103941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Works across any distance</a:t>
            </a:r>
            <a:endParaRPr lang="en-US" sz="1450" dirty="0"/>
          </a:p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Available 24/7</a:t>
            </a:r>
            <a:endParaRPr lang="en-US" sz="1450" dirty="0"/>
          </a:p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Faster than traditional methods</a:t>
            </a:r>
            <a:endParaRPr lang="en-US" sz="14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391215" y="0"/>
            <a:ext cx="4800480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646708"/>
            <a:ext cx="6296860" cy="1506141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150" b="1" dirty="0">
                <a:solidFill>
                  <a:srgbClr val="006747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What Can Digital Communication Do for Tourism?</a:t>
            </a:r>
            <a:endParaRPr lang="en-US" sz="3150" dirty="0"/>
          </a:p>
        </p:txBody>
      </p:sp>
      <p:sp>
        <p:nvSpPr>
          <p:cNvPr id="4" name="Text 1"/>
          <p:cNvSpPr/>
          <p:nvPr/>
        </p:nvSpPr>
        <p:spPr>
          <a:xfrm>
            <a:off x="661475" y="2357636"/>
            <a:ext cx="6296860" cy="47545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3000"/>
              </a:lnSpc>
              <a:buNone/>
            </a:pPr>
            <a:r>
              <a:rPr lang="en-US" sz="125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Key Idea:</a:t>
            </a:r>
            <a:r>
              <a:rPr lang="en-US" sz="12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It supports almost every business function — from marketing to day-to-day operations.</a:t>
            </a:r>
            <a:endParaRPr lang="en-US" sz="1250" dirty="0"/>
          </a:p>
        </p:txBody>
      </p:sp>
      <p:sp>
        <p:nvSpPr>
          <p:cNvPr id="5" name="Shape 2"/>
          <p:cNvSpPr/>
          <p:nvPr/>
        </p:nvSpPr>
        <p:spPr>
          <a:xfrm>
            <a:off x="661475" y="2986683"/>
            <a:ext cx="3080169" cy="1142305"/>
          </a:xfrm>
          <a:prstGeom prst="roundRect">
            <a:avLst>
              <a:gd name="adj" fmla="val 12659"/>
            </a:avLst>
          </a:prstGeom>
          <a:solidFill>
            <a:srgbClr val="D1EFE4"/>
          </a:solidFill>
          <a:ln w="6350">
            <a:solidFill>
              <a:srgbClr val="B7D5CA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828456" y="3153668"/>
            <a:ext cx="2746207" cy="25102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5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Marketing</a:t>
            </a:r>
            <a:endParaRPr lang="en-US" sz="1550" dirty="0"/>
          </a:p>
        </p:txBody>
      </p:sp>
      <p:sp>
        <p:nvSpPr>
          <p:cNvPr id="7" name="Text 4"/>
          <p:cNvSpPr/>
          <p:nvPr/>
        </p:nvSpPr>
        <p:spPr>
          <a:xfrm>
            <a:off x="828456" y="3486547"/>
            <a:ext cx="2746207" cy="47545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23000"/>
              </a:lnSpc>
              <a:buNone/>
            </a:pPr>
            <a:r>
              <a:rPr lang="en-US" sz="12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Promote destinations and deals online</a:t>
            </a:r>
            <a:endParaRPr lang="en-US" sz="1250" dirty="0"/>
          </a:p>
        </p:txBody>
      </p:sp>
      <p:sp>
        <p:nvSpPr>
          <p:cNvPr id="8" name="Shape 5"/>
          <p:cNvSpPr/>
          <p:nvPr/>
        </p:nvSpPr>
        <p:spPr>
          <a:xfrm>
            <a:off x="3878165" y="2986683"/>
            <a:ext cx="3080169" cy="1142305"/>
          </a:xfrm>
          <a:prstGeom prst="roundRect">
            <a:avLst>
              <a:gd name="adj" fmla="val 12659"/>
            </a:avLst>
          </a:prstGeom>
          <a:solidFill>
            <a:srgbClr val="D1EFE4"/>
          </a:solidFill>
          <a:ln w="6350">
            <a:solidFill>
              <a:srgbClr val="B7D5CA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4045146" y="3153668"/>
            <a:ext cx="2746207" cy="25102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5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Customer Service</a:t>
            </a:r>
            <a:endParaRPr lang="en-US" sz="1550" dirty="0"/>
          </a:p>
        </p:txBody>
      </p:sp>
      <p:sp>
        <p:nvSpPr>
          <p:cNvPr id="10" name="Text 7"/>
          <p:cNvSpPr/>
          <p:nvPr/>
        </p:nvSpPr>
        <p:spPr>
          <a:xfrm>
            <a:off x="4045146" y="3486547"/>
            <a:ext cx="2746207" cy="47545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23000"/>
              </a:lnSpc>
              <a:buNone/>
            </a:pPr>
            <a:r>
              <a:rPr lang="en-US" sz="12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Answer questions and solve issues fast</a:t>
            </a:r>
            <a:endParaRPr lang="en-US" sz="1250" dirty="0"/>
          </a:p>
        </p:txBody>
      </p:sp>
      <p:sp>
        <p:nvSpPr>
          <p:cNvPr id="11" name="Shape 8"/>
          <p:cNvSpPr/>
          <p:nvPr/>
        </p:nvSpPr>
        <p:spPr>
          <a:xfrm>
            <a:off x="661475" y="4265513"/>
            <a:ext cx="3080169" cy="904577"/>
          </a:xfrm>
          <a:prstGeom prst="roundRect">
            <a:avLst>
              <a:gd name="adj" fmla="val 15985"/>
            </a:avLst>
          </a:prstGeom>
          <a:solidFill>
            <a:srgbClr val="D1EFE4"/>
          </a:solidFill>
          <a:ln w="6350">
            <a:solidFill>
              <a:srgbClr val="B7D5CA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828456" y="4432498"/>
            <a:ext cx="2746207" cy="25102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5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Reservations</a:t>
            </a:r>
            <a:endParaRPr lang="en-US" sz="1550" dirty="0"/>
          </a:p>
        </p:txBody>
      </p:sp>
      <p:sp>
        <p:nvSpPr>
          <p:cNvPr id="13" name="Text 10"/>
          <p:cNvSpPr/>
          <p:nvPr/>
        </p:nvSpPr>
        <p:spPr>
          <a:xfrm>
            <a:off x="828456" y="4765377"/>
            <a:ext cx="2746207" cy="23772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23000"/>
              </a:lnSpc>
              <a:buNone/>
            </a:pPr>
            <a:r>
              <a:rPr lang="en-US" sz="12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Process bookings efficiently</a:t>
            </a:r>
            <a:endParaRPr lang="en-US" sz="1250" dirty="0"/>
          </a:p>
        </p:txBody>
      </p:sp>
      <p:sp>
        <p:nvSpPr>
          <p:cNvPr id="14" name="Shape 11"/>
          <p:cNvSpPr/>
          <p:nvPr/>
        </p:nvSpPr>
        <p:spPr>
          <a:xfrm>
            <a:off x="3878165" y="4265513"/>
            <a:ext cx="3080169" cy="904577"/>
          </a:xfrm>
          <a:prstGeom prst="roundRect">
            <a:avLst>
              <a:gd name="adj" fmla="val 15985"/>
            </a:avLst>
          </a:prstGeom>
          <a:solidFill>
            <a:srgbClr val="D1EFE4"/>
          </a:solidFill>
          <a:ln w="6350">
            <a:solidFill>
              <a:srgbClr val="B7D5CA"/>
            </a:solidFill>
            <a:prstDash val="solid"/>
          </a:ln>
        </p:spPr>
      </p:sp>
      <p:sp>
        <p:nvSpPr>
          <p:cNvPr id="15" name="Text 12"/>
          <p:cNvSpPr/>
          <p:nvPr/>
        </p:nvSpPr>
        <p:spPr>
          <a:xfrm>
            <a:off x="4045146" y="4432498"/>
            <a:ext cx="2746207" cy="25102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5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Reputation</a:t>
            </a:r>
            <a:endParaRPr lang="en-US" sz="1550" dirty="0"/>
          </a:p>
        </p:txBody>
      </p:sp>
      <p:sp>
        <p:nvSpPr>
          <p:cNvPr id="16" name="Text 13"/>
          <p:cNvSpPr/>
          <p:nvPr/>
        </p:nvSpPr>
        <p:spPr>
          <a:xfrm>
            <a:off x="4045146" y="4765377"/>
            <a:ext cx="2746207" cy="23772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23000"/>
              </a:lnSpc>
              <a:buNone/>
            </a:pPr>
            <a:r>
              <a:rPr lang="en-US" sz="12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Monitor and respond to reviews</a:t>
            </a:r>
            <a:endParaRPr lang="en-US" sz="1250" dirty="0"/>
          </a:p>
        </p:txBody>
      </p:sp>
      <p:sp>
        <p:nvSpPr>
          <p:cNvPr id="17" name="Shape 14"/>
          <p:cNvSpPr/>
          <p:nvPr/>
        </p:nvSpPr>
        <p:spPr>
          <a:xfrm>
            <a:off x="661475" y="5306616"/>
            <a:ext cx="3080169" cy="904577"/>
          </a:xfrm>
          <a:prstGeom prst="roundRect">
            <a:avLst>
              <a:gd name="adj" fmla="val 15985"/>
            </a:avLst>
          </a:prstGeom>
          <a:solidFill>
            <a:srgbClr val="D1EFE4"/>
          </a:solidFill>
          <a:ln w="6350">
            <a:solidFill>
              <a:srgbClr val="B7D5CA"/>
            </a:solidFill>
            <a:prstDash val="solid"/>
          </a:ln>
        </p:spPr>
      </p:sp>
      <p:sp>
        <p:nvSpPr>
          <p:cNvPr id="18" name="Text 15"/>
          <p:cNvSpPr/>
          <p:nvPr/>
        </p:nvSpPr>
        <p:spPr>
          <a:xfrm>
            <a:off x="828456" y="5473601"/>
            <a:ext cx="2746207" cy="25102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5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Relationships</a:t>
            </a:r>
            <a:endParaRPr lang="en-US" sz="1550" dirty="0"/>
          </a:p>
        </p:txBody>
      </p:sp>
      <p:sp>
        <p:nvSpPr>
          <p:cNvPr id="19" name="Text 16"/>
          <p:cNvSpPr/>
          <p:nvPr/>
        </p:nvSpPr>
        <p:spPr>
          <a:xfrm>
            <a:off x="828456" y="5806480"/>
            <a:ext cx="2746207" cy="23772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23000"/>
              </a:lnSpc>
              <a:buNone/>
            </a:pPr>
            <a:r>
              <a:rPr lang="en-US" sz="12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Build loyalty with customers</a:t>
            </a:r>
            <a:endParaRPr lang="en-US" sz="1250" dirty="0"/>
          </a:p>
        </p:txBody>
      </p:sp>
      <p:sp>
        <p:nvSpPr>
          <p:cNvPr id="20" name="Shape 17"/>
          <p:cNvSpPr/>
          <p:nvPr/>
        </p:nvSpPr>
        <p:spPr>
          <a:xfrm>
            <a:off x="3878165" y="5306616"/>
            <a:ext cx="3080169" cy="904577"/>
          </a:xfrm>
          <a:prstGeom prst="roundRect">
            <a:avLst>
              <a:gd name="adj" fmla="val 15985"/>
            </a:avLst>
          </a:prstGeom>
          <a:solidFill>
            <a:srgbClr val="D1EFE4"/>
          </a:solidFill>
          <a:ln w="6350">
            <a:solidFill>
              <a:srgbClr val="B7D5CA"/>
            </a:solidFill>
            <a:prstDash val="solid"/>
          </a:ln>
        </p:spPr>
      </p:sp>
      <p:sp>
        <p:nvSpPr>
          <p:cNvPr id="21" name="Text 18"/>
          <p:cNvSpPr/>
          <p:nvPr/>
        </p:nvSpPr>
        <p:spPr>
          <a:xfrm>
            <a:off x="4045146" y="5473601"/>
            <a:ext cx="2746207" cy="25102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5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Operations</a:t>
            </a:r>
            <a:endParaRPr lang="en-US" sz="1550" dirty="0"/>
          </a:p>
        </p:txBody>
      </p:sp>
      <p:sp>
        <p:nvSpPr>
          <p:cNvPr id="22" name="Text 19"/>
          <p:cNvSpPr/>
          <p:nvPr/>
        </p:nvSpPr>
        <p:spPr>
          <a:xfrm>
            <a:off x="4045146" y="5806480"/>
            <a:ext cx="2746207" cy="23772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23000"/>
              </a:lnSpc>
              <a:buNone/>
            </a:pPr>
            <a:r>
              <a:rPr lang="en-US" sz="12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Coordinate teams and suppliers</a:t>
            </a:r>
            <a:endParaRPr lang="en-US" sz="12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4800480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33360" y="1621631"/>
            <a:ext cx="6296860" cy="118129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b="1" dirty="0">
                <a:solidFill>
                  <a:srgbClr val="006747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From Optional to Essential</a:t>
            </a:r>
            <a:endParaRPr lang="en-US" sz="3700" dirty="0"/>
          </a:p>
        </p:txBody>
      </p:sp>
      <p:sp>
        <p:nvSpPr>
          <p:cNvPr id="4" name="Text 1"/>
          <p:cNvSpPr/>
          <p:nvPr/>
        </p:nvSpPr>
        <p:spPr>
          <a:xfrm>
            <a:off x="5233360" y="3086398"/>
            <a:ext cx="6296860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Key Idea:</a:t>
            </a: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Digital communication is no longer a bonus feature — it's a basic business requirement.</a:t>
            </a:r>
            <a:endParaRPr lang="en-US" sz="1450" dirty="0"/>
          </a:p>
        </p:txBody>
      </p:sp>
      <p:sp>
        <p:nvSpPr>
          <p:cNvPr id="5" name="Shape 2"/>
          <p:cNvSpPr/>
          <p:nvPr/>
        </p:nvSpPr>
        <p:spPr>
          <a:xfrm>
            <a:off x="5233360" y="3903861"/>
            <a:ext cx="25399" cy="1332508"/>
          </a:xfrm>
          <a:prstGeom prst="roundRect">
            <a:avLst>
              <a:gd name="adj" fmla="val 60001"/>
            </a:avLst>
          </a:prstGeom>
          <a:solidFill>
            <a:srgbClr val="006747"/>
          </a:solidFill>
        </p:spPr>
      </p:sp>
      <p:sp>
        <p:nvSpPr>
          <p:cNvPr id="6" name="Text 3"/>
          <p:cNvSpPr/>
          <p:nvPr/>
        </p:nvSpPr>
        <p:spPr>
          <a:xfrm>
            <a:off x="5516821" y="4116487"/>
            <a:ext cx="6013399" cy="90725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As tourism becomes increasingly technology-driven, digital communication has evolved from a supplementary tool into a </a:t>
            </a:r>
            <a:r>
              <a:rPr lang="en-US" sz="145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fundamental business necessity.</a:t>
            </a:r>
            <a:endParaRPr lang="en-US" sz="14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391215" y="0"/>
            <a:ext cx="4800480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1044674"/>
            <a:ext cx="6296860" cy="106322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300" b="1" dirty="0">
                <a:solidFill>
                  <a:srgbClr val="006747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How Tourism Communication Has Evolved</a:t>
            </a:r>
            <a:endParaRPr lang="en-US" sz="3300" dirty="0"/>
          </a:p>
        </p:txBody>
      </p:sp>
      <p:sp>
        <p:nvSpPr>
          <p:cNvPr id="4" name="Text 1"/>
          <p:cNvSpPr/>
          <p:nvPr/>
        </p:nvSpPr>
        <p:spPr>
          <a:xfrm>
            <a:off x="661475" y="2337495"/>
            <a:ext cx="6296860" cy="51712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7000"/>
              </a:lnSpc>
              <a:buNone/>
            </a:pPr>
            <a:r>
              <a:rPr lang="en-US" sz="130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Key Idea:</a:t>
            </a:r>
            <a:r>
              <a:rPr lang="en-US" sz="13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Tourism used to rely on slow, one-way channels. Digital changed everything.</a:t>
            </a:r>
            <a:endParaRPr lang="en-US" sz="1300" dirty="0"/>
          </a:p>
        </p:txBody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1475" y="3199110"/>
            <a:ext cx="2940969" cy="2011065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926779" y="3388221"/>
            <a:ext cx="2486558" cy="28475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b="1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📰</a:t>
            </a:r>
            <a:r>
              <a:rPr lang="en-US" sz="16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 Then (Traditional)</a:t>
            </a:r>
            <a:endParaRPr lang="en-US" sz="1650" dirty="0"/>
          </a:p>
        </p:txBody>
      </p:sp>
      <p:sp>
        <p:nvSpPr>
          <p:cNvPr id="7" name="Text 3"/>
          <p:cNvSpPr/>
          <p:nvPr/>
        </p:nvSpPr>
        <p:spPr>
          <a:xfrm>
            <a:off x="926779" y="3826073"/>
            <a:ext cx="2486558" cy="1194991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264160" indent="-264160" algn="l">
              <a:lnSpc>
                <a:spcPct val="127000"/>
              </a:lnSpc>
              <a:buSzPct val="100000"/>
              <a:buChar char="•"/>
            </a:pPr>
            <a:r>
              <a:rPr lang="en-US" sz="13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Print ads &amp; brochures</a:t>
            </a:r>
            <a:endParaRPr lang="en-US" sz="1300" dirty="0"/>
          </a:p>
          <a:p>
            <a:pPr marL="264160" indent="-264160" algn="l">
              <a:lnSpc>
                <a:spcPct val="127000"/>
              </a:lnSpc>
              <a:buSzPct val="100000"/>
              <a:buChar char="•"/>
            </a:pPr>
            <a:r>
              <a:rPr lang="en-US" sz="13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TV commercials</a:t>
            </a:r>
            <a:endParaRPr lang="en-US" sz="1300" dirty="0"/>
          </a:p>
          <a:p>
            <a:pPr marL="264160" indent="-264160" algn="l">
              <a:lnSpc>
                <a:spcPct val="127000"/>
              </a:lnSpc>
              <a:buSzPct val="100000"/>
              <a:buChar char="•"/>
            </a:pPr>
            <a:r>
              <a:rPr lang="en-US" sz="13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Telephone calls</a:t>
            </a:r>
            <a:endParaRPr lang="en-US" sz="1300" dirty="0"/>
          </a:p>
          <a:p>
            <a:pPr marL="264160" indent="-264160" algn="l">
              <a:lnSpc>
                <a:spcPct val="127000"/>
              </a:lnSpc>
              <a:buSzPct val="100000"/>
              <a:buChar char="•"/>
            </a:pPr>
            <a:r>
              <a:rPr lang="en-US" sz="13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Face-to-face consultations</a:t>
            </a:r>
            <a:endParaRPr lang="en-US" sz="1300" dirty="0"/>
          </a:p>
        </p:txBody>
      </p:sp>
      <p:pic>
        <p:nvPicPr>
          <p:cNvPr id="8" name="Image 2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023716" y="3199110"/>
            <a:ext cx="2940969" cy="2011065"/>
          </a:xfrm>
          <a:prstGeom prst="rect">
            <a:avLst/>
          </a:prstGeom>
        </p:spPr>
      </p:pic>
      <p:sp>
        <p:nvSpPr>
          <p:cNvPr id="9" name="Text 4"/>
          <p:cNvSpPr/>
          <p:nvPr/>
        </p:nvSpPr>
        <p:spPr>
          <a:xfrm>
            <a:off x="4289020" y="3388221"/>
            <a:ext cx="2486558" cy="28475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b="1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📱</a:t>
            </a:r>
            <a:r>
              <a:rPr lang="en-US" sz="16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 Now (Digital)</a:t>
            </a:r>
            <a:endParaRPr lang="en-US" sz="1650" dirty="0"/>
          </a:p>
        </p:txBody>
      </p:sp>
      <p:sp>
        <p:nvSpPr>
          <p:cNvPr id="10" name="Text 5"/>
          <p:cNvSpPr/>
          <p:nvPr/>
        </p:nvSpPr>
        <p:spPr>
          <a:xfrm>
            <a:off x="4289020" y="3826073"/>
            <a:ext cx="2486558" cy="1194991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264160" indent="-264160" algn="l">
              <a:lnSpc>
                <a:spcPct val="127000"/>
              </a:lnSpc>
              <a:buSzPct val="100000"/>
              <a:buChar char="•"/>
            </a:pPr>
            <a:r>
              <a:rPr lang="en-US" sz="13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Websites &amp; apps</a:t>
            </a:r>
            <a:endParaRPr lang="en-US" sz="1300" dirty="0"/>
          </a:p>
          <a:p>
            <a:pPr marL="264160" indent="-264160" algn="l">
              <a:lnSpc>
                <a:spcPct val="127000"/>
              </a:lnSpc>
              <a:buSzPct val="100000"/>
              <a:buChar char="•"/>
            </a:pPr>
            <a:r>
              <a:rPr lang="en-US" sz="13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Social media</a:t>
            </a:r>
            <a:endParaRPr lang="en-US" sz="1300" dirty="0"/>
          </a:p>
          <a:p>
            <a:pPr marL="264160" indent="-264160" algn="l">
              <a:lnSpc>
                <a:spcPct val="127000"/>
              </a:lnSpc>
              <a:buSzPct val="100000"/>
              <a:buChar char="•"/>
            </a:pPr>
            <a:r>
              <a:rPr lang="en-US" sz="13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Email &amp; instant messaging</a:t>
            </a:r>
            <a:endParaRPr lang="en-US" sz="1300" dirty="0"/>
          </a:p>
          <a:p>
            <a:pPr marL="264160" indent="-264160" algn="l">
              <a:lnSpc>
                <a:spcPct val="127000"/>
              </a:lnSpc>
              <a:buSzPct val="100000"/>
              <a:buChar char="•"/>
            </a:pPr>
            <a:r>
              <a:rPr lang="en-US" sz="13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Online reviews &amp; OTAs</a:t>
            </a:r>
            <a:endParaRPr lang="en-US" sz="1300" dirty="0"/>
          </a:p>
        </p:txBody>
      </p:sp>
      <p:sp>
        <p:nvSpPr>
          <p:cNvPr id="11" name="Text 6"/>
          <p:cNvSpPr/>
          <p:nvPr/>
        </p:nvSpPr>
        <p:spPr>
          <a:xfrm>
            <a:off x="661475" y="5554663"/>
            <a:ext cx="6906444" cy="25856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7000"/>
              </a:lnSpc>
              <a:buNone/>
            </a:pPr>
            <a:r>
              <a:rPr lang="en-US" sz="13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The shift happened over just a few decades — and it's still accelerating.</a:t>
            </a:r>
            <a:endParaRPr lang="en-US" sz="13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391215" y="0"/>
            <a:ext cx="4800480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693043"/>
            <a:ext cx="6296860" cy="944959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950" b="1" dirty="0">
                <a:solidFill>
                  <a:srgbClr val="006747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How Modern Travelers Communicate</a:t>
            </a:r>
            <a:endParaRPr lang="en-US" sz="2950" dirty="0"/>
          </a:p>
        </p:txBody>
      </p:sp>
      <p:sp>
        <p:nvSpPr>
          <p:cNvPr id="4" name="Text 1"/>
          <p:cNvSpPr/>
          <p:nvPr/>
        </p:nvSpPr>
        <p:spPr>
          <a:xfrm>
            <a:off x="661475" y="1819374"/>
            <a:ext cx="6906444" cy="217686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15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Key Idea:</a:t>
            </a:r>
            <a:r>
              <a:rPr lang="en-US" sz="11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Today's travelers use digital channels from inspiration all the way to check-out.</a:t>
            </a:r>
            <a:endParaRPr lang="en-US" sz="1150" dirty="0"/>
          </a:p>
        </p:txBody>
      </p:sp>
      <p:sp>
        <p:nvSpPr>
          <p:cNvPr id="5" name="Shape 2"/>
          <p:cNvSpPr/>
          <p:nvPr/>
        </p:nvSpPr>
        <p:spPr>
          <a:xfrm>
            <a:off x="661475" y="2173089"/>
            <a:ext cx="604822" cy="907256"/>
          </a:xfrm>
          <a:prstGeom prst="roundRect">
            <a:avLst>
              <a:gd name="adj" fmla="val 360022"/>
            </a:avLst>
          </a:prstGeom>
          <a:solidFill>
            <a:srgbClr val="D1EFE4"/>
          </a:solidFill>
          <a:ln w="6350">
            <a:solidFill>
              <a:srgbClr val="B7D5CA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850482" y="2484934"/>
            <a:ext cx="226808" cy="283468"/>
          </a:xfrm>
          <a:prstGeom prst="rect">
            <a:avLst/>
          </a:prstGeom>
          <a:noFill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7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1</a:t>
            </a:r>
            <a:endParaRPr lang="en-US" sz="1750" dirty="0"/>
          </a:p>
        </p:txBody>
      </p:sp>
      <p:sp>
        <p:nvSpPr>
          <p:cNvPr id="7" name="Text 4"/>
          <p:cNvSpPr/>
          <p:nvPr/>
        </p:nvSpPr>
        <p:spPr>
          <a:xfrm>
            <a:off x="1387242" y="2324298"/>
            <a:ext cx="5571093" cy="23624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4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Browse websites</a:t>
            </a:r>
            <a:endParaRPr lang="en-US" sz="1450" dirty="0"/>
          </a:p>
        </p:txBody>
      </p:sp>
      <p:sp>
        <p:nvSpPr>
          <p:cNvPr id="8" name="Shape 5"/>
          <p:cNvSpPr/>
          <p:nvPr/>
        </p:nvSpPr>
        <p:spPr>
          <a:xfrm>
            <a:off x="661475" y="3201293"/>
            <a:ext cx="604822" cy="907256"/>
          </a:xfrm>
          <a:prstGeom prst="roundRect">
            <a:avLst>
              <a:gd name="adj" fmla="val 360022"/>
            </a:avLst>
          </a:prstGeom>
          <a:solidFill>
            <a:srgbClr val="D1EFE4"/>
          </a:solidFill>
          <a:ln w="6350">
            <a:solidFill>
              <a:srgbClr val="B7D5CA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850482" y="3513138"/>
            <a:ext cx="226808" cy="283468"/>
          </a:xfrm>
          <a:prstGeom prst="rect">
            <a:avLst/>
          </a:prstGeom>
          <a:noFill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7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2</a:t>
            </a:r>
            <a:endParaRPr lang="en-US" sz="1750" dirty="0"/>
          </a:p>
        </p:txBody>
      </p:sp>
      <p:sp>
        <p:nvSpPr>
          <p:cNvPr id="10" name="Text 7"/>
          <p:cNvSpPr/>
          <p:nvPr/>
        </p:nvSpPr>
        <p:spPr>
          <a:xfrm>
            <a:off x="1387242" y="3352502"/>
            <a:ext cx="5571093" cy="23624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4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Read reviews</a:t>
            </a:r>
            <a:endParaRPr lang="en-US" sz="1450" dirty="0"/>
          </a:p>
        </p:txBody>
      </p:sp>
      <p:sp>
        <p:nvSpPr>
          <p:cNvPr id="11" name="Shape 8"/>
          <p:cNvSpPr/>
          <p:nvPr/>
        </p:nvSpPr>
        <p:spPr>
          <a:xfrm>
            <a:off x="661475" y="4229497"/>
            <a:ext cx="604822" cy="907256"/>
          </a:xfrm>
          <a:prstGeom prst="roundRect">
            <a:avLst>
              <a:gd name="adj" fmla="val 360022"/>
            </a:avLst>
          </a:prstGeom>
          <a:solidFill>
            <a:srgbClr val="D1EFE4"/>
          </a:solidFill>
          <a:ln w="6350">
            <a:solidFill>
              <a:srgbClr val="B7D5CA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850482" y="4541341"/>
            <a:ext cx="226808" cy="283468"/>
          </a:xfrm>
          <a:prstGeom prst="rect">
            <a:avLst/>
          </a:prstGeom>
          <a:noFill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7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3</a:t>
            </a:r>
            <a:endParaRPr lang="en-US" sz="1750" dirty="0"/>
          </a:p>
        </p:txBody>
      </p:sp>
      <p:sp>
        <p:nvSpPr>
          <p:cNvPr id="13" name="Text 10"/>
          <p:cNvSpPr/>
          <p:nvPr/>
        </p:nvSpPr>
        <p:spPr>
          <a:xfrm>
            <a:off x="1387242" y="4380706"/>
            <a:ext cx="5571093" cy="23624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4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Book via app</a:t>
            </a:r>
            <a:endParaRPr lang="en-US" sz="1450" dirty="0"/>
          </a:p>
        </p:txBody>
      </p:sp>
      <p:sp>
        <p:nvSpPr>
          <p:cNvPr id="14" name="Shape 11"/>
          <p:cNvSpPr/>
          <p:nvPr/>
        </p:nvSpPr>
        <p:spPr>
          <a:xfrm>
            <a:off x="661475" y="5257701"/>
            <a:ext cx="604822" cy="907256"/>
          </a:xfrm>
          <a:prstGeom prst="roundRect">
            <a:avLst>
              <a:gd name="adj" fmla="val 360022"/>
            </a:avLst>
          </a:prstGeom>
          <a:solidFill>
            <a:srgbClr val="D1EFE4"/>
          </a:solidFill>
          <a:ln w="6350">
            <a:solidFill>
              <a:srgbClr val="B7D5CA"/>
            </a:solidFill>
            <a:prstDash val="solid"/>
          </a:ln>
        </p:spPr>
      </p:sp>
      <p:sp>
        <p:nvSpPr>
          <p:cNvPr id="15" name="Text 12"/>
          <p:cNvSpPr/>
          <p:nvPr/>
        </p:nvSpPr>
        <p:spPr>
          <a:xfrm>
            <a:off x="850482" y="5569545"/>
            <a:ext cx="226808" cy="283468"/>
          </a:xfrm>
          <a:prstGeom prst="rect">
            <a:avLst/>
          </a:prstGeom>
          <a:noFill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7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4</a:t>
            </a:r>
            <a:endParaRPr lang="en-US" sz="1750" dirty="0"/>
          </a:p>
        </p:txBody>
      </p:sp>
      <p:sp>
        <p:nvSpPr>
          <p:cNvPr id="16" name="Text 13"/>
          <p:cNvSpPr/>
          <p:nvPr/>
        </p:nvSpPr>
        <p:spPr>
          <a:xfrm>
            <a:off x="1387242" y="5408910"/>
            <a:ext cx="5571093" cy="23624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4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Share on social media</a:t>
            </a:r>
            <a:endParaRPr lang="en-US" sz="14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391215" y="0"/>
            <a:ext cx="4800480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727869"/>
            <a:ext cx="6296860" cy="1122363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500" b="1" dirty="0">
                <a:solidFill>
                  <a:srgbClr val="006747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The Impact of Going Digital</a:t>
            </a:r>
            <a:endParaRPr lang="en-US" sz="3500" dirty="0"/>
          </a:p>
        </p:txBody>
      </p:sp>
      <p:sp>
        <p:nvSpPr>
          <p:cNvPr id="4" name="Text 1"/>
          <p:cNvSpPr/>
          <p:nvPr/>
        </p:nvSpPr>
        <p:spPr>
          <a:xfrm>
            <a:off x="661475" y="2106116"/>
            <a:ext cx="6296860" cy="560189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0000"/>
              </a:lnSpc>
              <a:buNone/>
            </a:pPr>
            <a:r>
              <a:rPr lang="en-US" sz="140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Key Idea:</a:t>
            </a:r>
            <a:r>
              <a:rPr lang="en-US" sz="14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Digital tools give travelers more power and give businesses more reach.</a:t>
            </a:r>
            <a:endParaRPr lang="en-US" sz="1400" dirty="0"/>
          </a:p>
        </p:txBody>
      </p:sp>
      <p:sp>
        <p:nvSpPr>
          <p:cNvPr id="5" name="Shape 2"/>
          <p:cNvSpPr/>
          <p:nvPr/>
        </p:nvSpPr>
        <p:spPr>
          <a:xfrm>
            <a:off x="661475" y="2858195"/>
            <a:ext cx="3063104" cy="1314648"/>
          </a:xfrm>
          <a:prstGeom prst="roundRect">
            <a:avLst>
              <a:gd name="adj" fmla="val 12293"/>
            </a:avLst>
          </a:prstGeom>
          <a:solidFill>
            <a:srgbClr val="D1EFE4"/>
          </a:solidFill>
          <a:ln w="6350">
            <a:solidFill>
              <a:srgbClr val="B7D5CA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847307" y="3044031"/>
            <a:ext cx="2691440" cy="2804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For Travelers</a:t>
            </a:r>
            <a:endParaRPr lang="en-US" sz="1750" dirty="0"/>
          </a:p>
        </p:txBody>
      </p:sp>
      <p:sp>
        <p:nvSpPr>
          <p:cNvPr id="7" name="Text 4"/>
          <p:cNvSpPr/>
          <p:nvPr/>
        </p:nvSpPr>
        <p:spPr>
          <a:xfrm>
            <a:off x="847307" y="3426817"/>
            <a:ext cx="2691440" cy="560189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0000"/>
              </a:lnSpc>
              <a:buNone/>
            </a:pPr>
            <a:r>
              <a:rPr lang="en-US" sz="14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More convenience, more options, more control over their journey</a:t>
            </a:r>
            <a:endParaRPr lang="en-US" sz="1400" dirty="0"/>
          </a:p>
        </p:txBody>
      </p:sp>
      <p:sp>
        <p:nvSpPr>
          <p:cNvPr id="8" name="Shape 5"/>
          <p:cNvSpPr/>
          <p:nvPr/>
        </p:nvSpPr>
        <p:spPr>
          <a:xfrm>
            <a:off x="3895131" y="2858195"/>
            <a:ext cx="3063203" cy="1314648"/>
          </a:xfrm>
          <a:prstGeom prst="roundRect">
            <a:avLst>
              <a:gd name="adj" fmla="val 12293"/>
            </a:avLst>
          </a:prstGeom>
          <a:solidFill>
            <a:srgbClr val="D1EFE4"/>
          </a:solidFill>
          <a:ln w="6350">
            <a:solidFill>
              <a:srgbClr val="B7D5CA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4080964" y="3044031"/>
            <a:ext cx="2691539" cy="2804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For Businesses</a:t>
            </a:r>
            <a:endParaRPr lang="en-US" sz="1750" dirty="0"/>
          </a:p>
        </p:txBody>
      </p:sp>
      <p:sp>
        <p:nvSpPr>
          <p:cNvPr id="10" name="Text 7"/>
          <p:cNvSpPr/>
          <p:nvPr/>
        </p:nvSpPr>
        <p:spPr>
          <a:xfrm>
            <a:off x="4080964" y="3426817"/>
            <a:ext cx="2691539" cy="560189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0000"/>
              </a:lnSpc>
              <a:buNone/>
            </a:pPr>
            <a:r>
              <a:rPr lang="en-US" sz="14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Wider audience, lower costs, faster service delivery</a:t>
            </a:r>
            <a:endParaRPr lang="en-US" sz="1400" dirty="0"/>
          </a:p>
        </p:txBody>
      </p:sp>
      <p:sp>
        <p:nvSpPr>
          <p:cNvPr id="11" name="Shape 8"/>
          <p:cNvSpPr/>
          <p:nvPr/>
        </p:nvSpPr>
        <p:spPr>
          <a:xfrm>
            <a:off x="661475" y="4343400"/>
            <a:ext cx="6296860" cy="1034554"/>
          </a:xfrm>
          <a:prstGeom prst="roundRect">
            <a:avLst>
              <a:gd name="adj" fmla="val 15621"/>
            </a:avLst>
          </a:prstGeom>
          <a:solidFill>
            <a:srgbClr val="D1EFE4"/>
          </a:solidFill>
          <a:ln w="6350">
            <a:solidFill>
              <a:srgbClr val="B7D5CA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847307" y="4529237"/>
            <a:ext cx="5925196" cy="2804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For the Industry</a:t>
            </a:r>
            <a:endParaRPr lang="en-US" sz="1750" dirty="0"/>
          </a:p>
        </p:txBody>
      </p:sp>
      <p:sp>
        <p:nvSpPr>
          <p:cNvPr id="13" name="Text 10"/>
          <p:cNvSpPr/>
          <p:nvPr/>
        </p:nvSpPr>
        <p:spPr>
          <a:xfrm>
            <a:off x="847307" y="4912023"/>
            <a:ext cx="5925196" cy="28009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0000"/>
              </a:lnSpc>
              <a:buNone/>
            </a:pPr>
            <a:r>
              <a:rPr lang="en-US" sz="14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New ways to market, sell, and experience travel products</a:t>
            </a:r>
            <a:endParaRPr lang="en-US" sz="1400" dirty="0"/>
          </a:p>
        </p:txBody>
      </p:sp>
      <p:sp>
        <p:nvSpPr>
          <p:cNvPr id="14" name="Text 11"/>
          <p:cNvSpPr/>
          <p:nvPr/>
        </p:nvSpPr>
        <p:spPr>
          <a:xfrm>
            <a:off x="661475" y="5569843"/>
            <a:ext cx="6296860" cy="560189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0000"/>
              </a:lnSpc>
              <a:buNone/>
            </a:pPr>
            <a:r>
              <a:rPr lang="en-US" sz="14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Digital transformation didn't just change the tools — it changed the entire tourism experience.</a:t>
            </a:r>
            <a:endParaRPr lang="en-US" sz="14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391215" y="0"/>
            <a:ext cx="4800480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1607443"/>
            <a:ext cx="6296860" cy="118129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b="1" dirty="0">
                <a:solidFill>
                  <a:srgbClr val="006747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Digital Communication in Daily Tourism Operations</a:t>
            </a:r>
            <a:endParaRPr lang="en-US" sz="3700" dirty="0"/>
          </a:p>
        </p:txBody>
      </p:sp>
      <p:sp>
        <p:nvSpPr>
          <p:cNvPr id="4" name="Text 1"/>
          <p:cNvSpPr/>
          <p:nvPr/>
        </p:nvSpPr>
        <p:spPr>
          <a:xfrm>
            <a:off x="661475" y="3072209"/>
            <a:ext cx="6296860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Key Idea:</a:t>
            </a: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Behind the scenes, digital tools keep tourism businesses running smoothly every single day.</a:t>
            </a:r>
            <a:endParaRPr lang="en-US" sz="1450" dirty="0"/>
          </a:p>
        </p:txBody>
      </p:sp>
      <p:sp>
        <p:nvSpPr>
          <p:cNvPr id="5" name="Shape 2"/>
          <p:cNvSpPr/>
          <p:nvPr/>
        </p:nvSpPr>
        <p:spPr>
          <a:xfrm>
            <a:off x="661475" y="3889673"/>
            <a:ext cx="6296860" cy="1360785"/>
          </a:xfrm>
          <a:prstGeom prst="roundRect">
            <a:avLst>
              <a:gd name="adj" fmla="val 12501"/>
            </a:avLst>
          </a:prstGeom>
          <a:solidFill>
            <a:srgbClr val="CCFFEF"/>
          </a:solidFill>
        </p:spPr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0482" y="4157365"/>
            <a:ext cx="236234" cy="189012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1275723" y="4125913"/>
            <a:ext cx="5493605" cy="90725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000000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Think of digital communication as the nervous system of a tourism organization — it connects every part so the whole body can function.</a:t>
            </a:r>
            <a:endParaRPr lang="en-US" sz="14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744141"/>
            <a:ext cx="3519201" cy="1683544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500" b="1" dirty="0">
                <a:solidFill>
                  <a:srgbClr val="006747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Sharing the Right Information</a:t>
            </a:r>
            <a:endParaRPr lang="en-US" sz="3500" dirty="0"/>
          </a:p>
        </p:txBody>
      </p:sp>
      <p:sp>
        <p:nvSpPr>
          <p:cNvPr id="3" name="Text 1"/>
          <p:cNvSpPr/>
          <p:nvPr/>
        </p:nvSpPr>
        <p:spPr>
          <a:xfrm>
            <a:off x="661475" y="2598241"/>
            <a:ext cx="3519201" cy="1834059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0000"/>
              </a:lnSpc>
              <a:spcAft>
                <a:spcPts val="1200"/>
              </a:spcAft>
              <a:buNone/>
            </a:pPr>
            <a:r>
              <a:rPr lang="en-US" sz="140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Key Idea:</a:t>
            </a:r>
            <a:r>
              <a:rPr lang="en-US" sz="14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Tourists need accurate, up-to-date information to plan and enjoy their trips.</a:t>
            </a:r>
            <a:endParaRPr lang="en-US" sz="1400" dirty="0"/>
          </a:p>
          <a:p>
            <a:pPr marL="0" indent="0" algn="l">
              <a:lnSpc>
                <a:spcPct val="130000"/>
              </a:lnSpc>
              <a:buNone/>
            </a:pPr>
            <a:r>
              <a:rPr lang="en-US" sz="14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Digital platforms let organizations update and distribute information instantly — no reprinting brochures required.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661475" y="4585791"/>
            <a:ext cx="3519201" cy="1638995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284480" indent="-284480" algn="l">
              <a:lnSpc>
                <a:spcPct val="130000"/>
              </a:lnSpc>
              <a:buSzPct val="100000"/>
              <a:buChar char="•"/>
            </a:pPr>
            <a:r>
              <a:rPr lang="en-US" sz="14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Destination guides</a:t>
            </a:r>
            <a:endParaRPr lang="en-US" sz="1400" dirty="0"/>
          </a:p>
          <a:p>
            <a:pPr marL="284480" indent="-284480" algn="l">
              <a:lnSpc>
                <a:spcPct val="130000"/>
              </a:lnSpc>
              <a:buSzPct val="100000"/>
              <a:buChar char="•"/>
            </a:pPr>
            <a:r>
              <a:rPr lang="en-US" sz="14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Visa &amp; travel requirements</a:t>
            </a:r>
            <a:endParaRPr lang="en-US" sz="1400" dirty="0"/>
          </a:p>
          <a:p>
            <a:pPr marL="284480" indent="-284480" algn="l">
              <a:lnSpc>
                <a:spcPct val="130000"/>
              </a:lnSpc>
              <a:buSzPct val="100000"/>
              <a:buChar char="•"/>
            </a:pPr>
            <a:r>
              <a:rPr lang="en-US" sz="14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Transport schedules</a:t>
            </a:r>
            <a:endParaRPr lang="en-US" sz="1400" dirty="0"/>
          </a:p>
          <a:p>
            <a:pPr marL="284480" indent="-284480" algn="l">
              <a:lnSpc>
                <a:spcPct val="130000"/>
              </a:lnSpc>
              <a:buSzPct val="100000"/>
              <a:buChar char="•"/>
            </a:pPr>
            <a:r>
              <a:rPr lang="en-US" sz="14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Accommodation details</a:t>
            </a:r>
            <a:endParaRPr lang="en-US" sz="1400" dirty="0"/>
          </a:p>
          <a:p>
            <a:pPr marL="284480" indent="-284480" algn="l">
              <a:lnSpc>
                <a:spcPct val="130000"/>
              </a:lnSpc>
              <a:buSzPct val="100000"/>
              <a:buChar char="•"/>
            </a:pPr>
            <a:r>
              <a:rPr lang="en-US" sz="14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Activities &amp; attractions</a:t>
            </a:r>
            <a:endParaRPr lang="en-US" sz="1400" dirty="0"/>
          </a:p>
        </p:txBody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25165" y="1568648"/>
            <a:ext cx="6565736" cy="3720604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1503462"/>
            <a:ext cx="10868745" cy="59064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b="1" dirty="0">
                <a:solidFill>
                  <a:srgbClr val="006747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Keeping Customers Engaged</a:t>
            </a:r>
            <a:endParaRPr lang="en-US" sz="3700" dirty="0"/>
          </a:p>
        </p:txBody>
      </p:sp>
      <p:sp>
        <p:nvSpPr>
          <p:cNvPr id="3" name="Text 1"/>
          <p:cNvSpPr/>
          <p:nvPr/>
        </p:nvSpPr>
        <p:spPr>
          <a:xfrm>
            <a:off x="661475" y="2472134"/>
            <a:ext cx="11478330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Key Idea:</a:t>
            </a: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Engagement means building real conversations — not just broadcasting ads.</a:t>
            </a:r>
            <a:endParaRPr lang="en-US" sz="145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1475" y="2987179"/>
            <a:ext cx="1117572" cy="111760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661475" y="4341019"/>
            <a:ext cx="2539936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Answer Inquiries</a:t>
            </a:r>
            <a:endParaRPr lang="en-US" sz="1850" dirty="0"/>
          </a:p>
        </p:txBody>
      </p:sp>
      <p:sp>
        <p:nvSpPr>
          <p:cNvPr id="6" name="Text 3"/>
          <p:cNvSpPr/>
          <p:nvPr/>
        </p:nvSpPr>
        <p:spPr>
          <a:xfrm>
            <a:off x="661475" y="4749701"/>
            <a:ext cx="2539936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Respond quickly to questions</a:t>
            </a:r>
            <a:endParaRPr lang="en-US" sz="1450" dirty="0"/>
          </a:p>
        </p:txBody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37645" y="2987179"/>
            <a:ext cx="1117572" cy="1117600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3437645" y="4341019"/>
            <a:ext cx="2540036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Recommend</a:t>
            </a:r>
            <a:endParaRPr lang="en-US" sz="1850" dirty="0"/>
          </a:p>
        </p:txBody>
      </p:sp>
      <p:sp>
        <p:nvSpPr>
          <p:cNvPr id="9" name="Text 5"/>
          <p:cNvSpPr/>
          <p:nvPr/>
        </p:nvSpPr>
        <p:spPr>
          <a:xfrm>
            <a:off x="3437645" y="4749701"/>
            <a:ext cx="2540036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Suggest destinations and tours</a:t>
            </a:r>
            <a:endParaRPr lang="en-US" sz="1450" dirty="0"/>
          </a:p>
        </p:txBody>
      </p:sp>
      <p:pic>
        <p:nvPicPr>
          <p:cNvPr id="10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3915" y="2987179"/>
            <a:ext cx="1117572" cy="1117600"/>
          </a:xfrm>
          <a:prstGeom prst="rect">
            <a:avLst/>
          </a:prstGeom>
        </p:spPr>
      </p:pic>
      <p:sp>
        <p:nvSpPr>
          <p:cNvPr id="11" name="Text 6"/>
          <p:cNvSpPr/>
          <p:nvPr/>
        </p:nvSpPr>
        <p:spPr>
          <a:xfrm>
            <a:off x="6213915" y="4341019"/>
            <a:ext cx="2540036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Gather Feedback</a:t>
            </a:r>
            <a:endParaRPr lang="en-US" sz="1850" dirty="0"/>
          </a:p>
        </p:txBody>
      </p:sp>
      <p:sp>
        <p:nvSpPr>
          <p:cNvPr id="12" name="Text 7"/>
          <p:cNvSpPr/>
          <p:nvPr/>
        </p:nvSpPr>
        <p:spPr>
          <a:xfrm>
            <a:off x="6213915" y="4749701"/>
            <a:ext cx="2540036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Collect reviews and ratings</a:t>
            </a:r>
            <a:endParaRPr lang="en-US" sz="1450" dirty="0"/>
          </a:p>
        </p:txBody>
      </p:sp>
      <p:pic>
        <p:nvPicPr>
          <p:cNvPr id="13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90184" y="2987179"/>
            <a:ext cx="1117572" cy="1117600"/>
          </a:xfrm>
          <a:prstGeom prst="rect">
            <a:avLst/>
          </a:prstGeom>
        </p:spPr>
      </p:pic>
      <p:sp>
        <p:nvSpPr>
          <p:cNvPr id="14" name="Text 8"/>
          <p:cNvSpPr/>
          <p:nvPr/>
        </p:nvSpPr>
        <p:spPr>
          <a:xfrm>
            <a:off x="8990184" y="4341019"/>
            <a:ext cx="2540036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Share Updates</a:t>
            </a:r>
            <a:endParaRPr lang="en-US" sz="1850" dirty="0"/>
          </a:p>
        </p:txBody>
      </p:sp>
      <p:sp>
        <p:nvSpPr>
          <p:cNvPr id="15" name="Text 9"/>
          <p:cNvSpPr/>
          <p:nvPr/>
        </p:nvSpPr>
        <p:spPr>
          <a:xfrm>
            <a:off x="8990184" y="4749701"/>
            <a:ext cx="2540036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Post news and announcements</a:t>
            </a:r>
            <a:endParaRPr lang="en-US" sz="14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1475" y="1014214"/>
            <a:ext cx="6903269" cy="3911898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8032251" y="1006872"/>
            <a:ext cx="3504219" cy="177194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b="1" dirty="0">
                <a:solidFill>
                  <a:srgbClr val="006747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Reservation Management Goes Digital</a:t>
            </a:r>
            <a:endParaRPr lang="en-US" sz="3700" dirty="0"/>
          </a:p>
        </p:txBody>
      </p:sp>
      <p:sp>
        <p:nvSpPr>
          <p:cNvPr id="4" name="Text 1"/>
          <p:cNvSpPr/>
          <p:nvPr/>
        </p:nvSpPr>
        <p:spPr>
          <a:xfrm>
            <a:off x="8032251" y="2967831"/>
            <a:ext cx="3504219" cy="1984573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spcAft>
                <a:spcPts val="1300"/>
              </a:spcAft>
              <a:buNone/>
            </a:pPr>
            <a:r>
              <a:rPr lang="en-US" sz="145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Key Idea:</a:t>
            </a: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Digital booking systems save time and reduce errors for both customers and staff.</a:t>
            </a:r>
            <a:endParaRPr lang="en-US" sz="1450" dirty="0"/>
          </a:p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Customers book anytime; systems process instantly — no phone calls needed.</a:t>
            </a:r>
            <a:endParaRPr lang="en-US" sz="1450" dirty="0"/>
          </a:p>
        </p:txBody>
      </p:sp>
      <p:sp>
        <p:nvSpPr>
          <p:cNvPr id="5" name="Shape 2"/>
          <p:cNvSpPr/>
          <p:nvPr/>
        </p:nvSpPr>
        <p:spPr>
          <a:xfrm>
            <a:off x="661475" y="5351363"/>
            <a:ext cx="2575357" cy="705048"/>
          </a:xfrm>
          <a:prstGeom prst="roundRect">
            <a:avLst>
              <a:gd name="adj" fmla="val 24128"/>
            </a:avLst>
          </a:prstGeom>
          <a:solidFill>
            <a:srgbClr val="D1EFE4"/>
          </a:solidFill>
          <a:ln w="6350">
            <a:solidFill>
              <a:srgbClr val="B7D5CA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856832" y="5546725"/>
            <a:ext cx="2184643" cy="31432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✈️</a:t>
            </a:r>
            <a:r>
              <a:rPr lang="en-US" sz="18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 Flights</a:t>
            </a:r>
            <a:endParaRPr lang="en-US" sz="1850" dirty="0"/>
          </a:p>
        </p:txBody>
      </p:sp>
      <p:sp>
        <p:nvSpPr>
          <p:cNvPr id="7" name="Shape 4"/>
          <p:cNvSpPr/>
          <p:nvPr/>
        </p:nvSpPr>
        <p:spPr>
          <a:xfrm>
            <a:off x="3425839" y="5351363"/>
            <a:ext cx="2575456" cy="705048"/>
          </a:xfrm>
          <a:prstGeom prst="roundRect">
            <a:avLst>
              <a:gd name="adj" fmla="val 24128"/>
            </a:avLst>
          </a:prstGeom>
          <a:solidFill>
            <a:srgbClr val="D1EFE4"/>
          </a:solidFill>
          <a:ln w="6350">
            <a:solidFill>
              <a:srgbClr val="B7D5CA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3621195" y="5546725"/>
            <a:ext cx="2184742" cy="31432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🏨</a:t>
            </a:r>
            <a:r>
              <a:rPr lang="en-US" sz="18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 Hotels</a:t>
            </a:r>
            <a:endParaRPr lang="en-US" sz="1850" dirty="0"/>
          </a:p>
        </p:txBody>
      </p:sp>
      <p:sp>
        <p:nvSpPr>
          <p:cNvPr id="9" name="Shape 6"/>
          <p:cNvSpPr/>
          <p:nvPr/>
        </p:nvSpPr>
        <p:spPr>
          <a:xfrm>
            <a:off x="6190301" y="5351363"/>
            <a:ext cx="2575456" cy="705048"/>
          </a:xfrm>
          <a:prstGeom prst="roundRect">
            <a:avLst>
              <a:gd name="adj" fmla="val 24128"/>
            </a:avLst>
          </a:prstGeom>
          <a:solidFill>
            <a:srgbClr val="D1EFE4"/>
          </a:solidFill>
          <a:ln w="6350">
            <a:solidFill>
              <a:srgbClr val="B7D5CA"/>
            </a:solidFill>
            <a:prstDash val="solid"/>
          </a:ln>
        </p:spPr>
      </p:sp>
      <p:sp>
        <p:nvSpPr>
          <p:cNvPr id="10" name="Text 7"/>
          <p:cNvSpPr/>
          <p:nvPr/>
        </p:nvSpPr>
        <p:spPr>
          <a:xfrm>
            <a:off x="6385658" y="5546725"/>
            <a:ext cx="2184742" cy="31432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🗺️</a:t>
            </a:r>
            <a:r>
              <a:rPr lang="en-US" sz="18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 Tours</a:t>
            </a:r>
            <a:endParaRPr lang="en-US" sz="1850" dirty="0"/>
          </a:p>
        </p:txBody>
      </p:sp>
      <p:sp>
        <p:nvSpPr>
          <p:cNvPr id="11" name="Shape 8"/>
          <p:cNvSpPr/>
          <p:nvPr/>
        </p:nvSpPr>
        <p:spPr>
          <a:xfrm>
            <a:off x="8954764" y="5351363"/>
            <a:ext cx="2575456" cy="705048"/>
          </a:xfrm>
          <a:prstGeom prst="roundRect">
            <a:avLst>
              <a:gd name="adj" fmla="val 24128"/>
            </a:avLst>
          </a:prstGeom>
          <a:solidFill>
            <a:srgbClr val="D1EFE4"/>
          </a:solidFill>
          <a:ln w="6350">
            <a:solidFill>
              <a:srgbClr val="B7D5CA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9150121" y="5546725"/>
            <a:ext cx="2184742" cy="31432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🚌</a:t>
            </a:r>
            <a:r>
              <a:rPr lang="en-US" sz="18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 Transport</a:t>
            </a:r>
            <a:endParaRPr lang="en-US" sz="18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391215" y="0"/>
            <a:ext cx="4800480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547390"/>
            <a:ext cx="6296860" cy="101520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150" b="1" dirty="0">
                <a:solidFill>
                  <a:srgbClr val="006747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Building Long-Term Customer Relationships</a:t>
            </a:r>
            <a:endParaRPr lang="en-US" sz="3150" dirty="0"/>
          </a:p>
        </p:txBody>
      </p:sp>
      <p:sp>
        <p:nvSpPr>
          <p:cNvPr id="4" name="Text 1"/>
          <p:cNvSpPr/>
          <p:nvPr/>
        </p:nvSpPr>
        <p:spPr>
          <a:xfrm>
            <a:off x="661475" y="1771948"/>
            <a:ext cx="6296860" cy="483195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4000"/>
              </a:lnSpc>
              <a:buNone/>
            </a:pPr>
            <a:r>
              <a:rPr lang="en-US" sz="125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Key Idea:</a:t>
            </a:r>
            <a:r>
              <a:rPr lang="en-US" sz="12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Digital tools help businesses keep customers coming back — not just once, but again and again.</a:t>
            </a:r>
            <a:endParaRPr lang="en-US" sz="1250" dirty="0"/>
          </a:p>
        </p:txBody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1475" y="2412107"/>
            <a:ext cx="812184" cy="974626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1613157" y="2574528"/>
            <a:ext cx="5345177" cy="253802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Loyalty Programs</a:t>
            </a:r>
            <a:endParaRPr lang="en-US" sz="1550" dirty="0"/>
          </a:p>
        </p:txBody>
      </p:sp>
      <p:sp>
        <p:nvSpPr>
          <p:cNvPr id="7" name="Text 3"/>
          <p:cNvSpPr/>
          <p:nvPr/>
        </p:nvSpPr>
        <p:spPr>
          <a:xfrm>
            <a:off x="1613157" y="2912070"/>
            <a:ext cx="5345177" cy="24159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4000"/>
              </a:lnSpc>
              <a:buNone/>
            </a:pPr>
            <a:r>
              <a:rPr lang="en-US" sz="12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Reward repeat customers</a:t>
            </a:r>
            <a:endParaRPr lang="en-US" sz="1250" dirty="0"/>
          </a:p>
        </p:txBody>
      </p:sp>
      <p:pic>
        <p:nvPicPr>
          <p:cNvPr id="8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475" y="3386733"/>
            <a:ext cx="812184" cy="974626"/>
          </a:xfrm>
          <a:prstGeom prst="rect">
            <a:avLst/>
          </a:prstGeom>
        </p:spPr>
      </p:pic>
      <p:sp>
        <p:nvSpPr>
          <p:cNvPr id="9" name="Text 4"/>
          <p:cNvSpPr/>
          <p:nvPr/>
        </p:nvSpPr>
        <p:spPr>
          <a:xfrm>
            <a:off x="1613157" y="3549154"/>
            <a:ext cx="5345177" cy="253802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Personalized Messages</a:t>
            </a:r>
            <a:endParaRPr lang="en-US" sz="1550" dirty="0"/>
          </a:p>
        </p:txBody>
      </p:sp>
      <p:sp>
        <p:nvSpPr>
          <p:cNvPr id="10" name="Text 5"/>
          <p:cNvSpPr/>
          <p:nvPr/>
        </p:nvSpPr>
        <p:spPr>
          <a:xfrm>
            <a:off x="1613157" y="3886696"/>
            <a:ext cx="5345177" cy="24159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4000"/>
              </a:lnSpc>
              <a:buNone/>
            </a:pPr>
            <a:r>
              <a:rPr lang="en-US" sz="12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Make customers feel valued</a:t>
            </a:r>
            <a:endParaRPr lang="en-US" sz="1250" dirty="0"/>
          </a:p>
        </p:txBody>
      </p:sp>
      <p:pic>
        <p:nvPicPr>
          <p:cNvPr id="11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1475" y="4361359"/>
            <a:ext cx="812184" cy="974626"/>
          </a:xfrm>
          <a:prstGeom prst="rect">
            <a:avLst/>
          </a:prstGeom>
        </p:spPr>
      </p:pic>
      <p:sp>
        <p:nvSpPr>
          <p:cNvPr id="12" name="Text 6"/>
          <p:cNvSpPr/>
          <p:nvPr/>
        </p:nvSpPr>
        <p:spPr>
          <a:xfrm>
            <a:off x="1613157" y="4523780"/>
            <a:ext cx="5345177" cy="253802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Email Newsletters</a:t>
            </a:r>
            <a:endParaRPr lang="en-US" sz="1550" dirty="0"/>
          </a:p>
        </p:txBody>
      </p:sp>
      <p:sp>
        <p:nvSpPr>
          <p:cNvPr id="13" name="Text 7"/>
          <p:cNvSpPr/>
          <p:nvPr/>
        </p:nvSpPr>
        <p:spPr>
          <a:xfrm>
            <a:off x="1613157" y="4861322"/>
            <a:ext cx="5345177" cy="24159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4000"/>
              </a:lnSpc>
              <a:buNone/>
            </a:pPr>
            <a:r>
              <a:rPr lang="en-US" sz="12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Stay top of mind</a:t>
            </a:r>
            <a:endParaRPr lang="en-US" sz="1250" dirty="0"/>
          </a:p>
        </p:txBody>
      </p:sp>
      <p:pic>
        <p:nvPicPr>
          <p:cNvPr id="14" name="Image 4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1475" y="5335984"/>
            <a:ext cx="812184" cy="974626"/>
          </a:xfrm>
          <a:prstGeom prst="rect">
            <a:avLst/>
          </a:prstGeom>
        </p:spPr>
      </p:pic>
      <p:sp>
        <p:nvSpPr>
          <p:cNvPr id="15" name="Text 8"/>
          <p:cNvSpPr/>
          <p:nvPr/>
        </p:nvSpPr>
        <p:spPr>
          <a:xfrm>
            <a:off x="1613157" y="5498405"/>
            <a:ext cx="5345177" cy="253802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Social Engagement</a:t>
            </a:r>
            <a:endParaRPr lang="en-US" sz="1550" dirty="0"/>
          </a:p>
        </p:txBody>
      </p:sp>
      <p:sp>
        <p:nvSpPr>
          <p:cNvPr id="16" name="Text 9"/>
          <p:cNvSpPr/>
          <p:nvPr/>
        </p:nvSpPr>
        <p:spPr>
          <a:xfrm>
            <a:off x="1613157" y="5835948"/>
            <a:ext cx="5345177" cy="24159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4000"/>
              </a:lnSpc>
              <a:buNone/>
            </a:pPr>
            <a:r>
              <a:rPr lang="en-US" sz="12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Build community and trust</a:t>
            </a:r>
            <a:endParaRPr lang="en-US" sz="12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4800480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33360" y="1607443"/>
            <a:ext cx="6296860" cy="118129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b="1" dirty="0">
                <a:solidFill>
                  <a:srgbClr val="006747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Online Communication Channels</a:t>
            </a:r>
            <a:endParaRPr lang="en-US" sz="3700" dirty="0"/>
          </a:p>
        </p:txBody>
      </p:sp>
      <p:sp>
        <p:nvSpPr>
          <p:cNvPr id="4" name="Text 1"/>
          <p:cNvSpPr/>
          <p:nvPr/>
        </p:nvSpPr>
        <p:spPr>
          <a:xfrm>
            <a:off x="5233360" y="3072209"/>
            <a:ext cx="6296860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Key Idea:</a:t>
            </a: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Tourism businesses use many different online channels — each one has its own purpose and audience.</a:t>
            </a:r>
            <a:endParaRPr lang="en-US" sz="1450" dirty="0"/>
          </a:p>
        </p:txBody>
      </p:sp>
      <p:sp>
        <p:nvSpPr>
          <p:cNvPr id="5" name="Shape 2"/>
          <p:cNvSpPr/>
          <p:nvPr/>
        </p:nvSpPr>
        <p:spPr>
          <a:xfrm>
            <a:off x="5233360" y="3889673"/>
            <a:ext cx="6296860" cy="1360785"/>
          </a:xfrm>
          <a:prstGeom prst="roundRect">
            <a:avLst>
              <a:gd name="adj" fmla="val 12501"/>
            </a:avLst>
          </a:prstGeom>
          <a:solidFill>
            <a:srgbClr val="CCFFEF"/>
          </a:solidFill>
        </p:spPr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22367" y="4157365"/>
            <a:ext cx="236234" cy="189012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5847608" y="4125913"/>
            <a:ext cx="5493605" cy="90725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000000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Just like you'd use different apps for different things (Instagram for photos, WhatsApp for chats), organizations choose channels based on what they need to communicate.</a:t>
            </a:r>
            <a:endParaRPr lang="en-US" sz="145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761702"/>
            <a:ext cx="3504219" cy="177194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b="1" dirty="0">
                <a:solidFill>
                  <a:srgbClr val="006747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Websites: Your Digital Storefront</a:t>
            </a:r>
            <a:endParaRPr lang="en-US" sz="3700" dirty="0"/>
          </a:p>
        </p:txBody>
      </p:sp>
      <p:sp>
        <p:nvSpPr>
          <p:cNvPr id="3" name="Text 1"/>
          <p:cNvSpPr/>
          <p:nvPr/>
        </p:nvSpPr>
        <p:spPr>
          <a:xfrm>
            <a:off x="661475" y="2722662"/>
            <a:ext cx="3504219" cy="2286992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spcAft>
                <a:spcPts val="1300"/>
              </a:spcAft>
              <a:buNone/>
            </a:pPr>
            <a:r>
              <a:rPr lang="en-US" sz="145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Key Idea:</a:t>
            </a: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A tourism website is often the first impression a traveler gets — and first impressions matter.</a:t>
            </a:r>
            <a:endParaRPr lang="en-US" sz="1450" dirty="0"/>
          </a:p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Think of a website like a physical shop window: it must look good, be easy to navigate, and have everything a customer needs to make a decision.</a:t>
            </a:r>
            <a:endParaRPr lang="en-US" sz="1450" dirty="0"/>
          </a:p>
        </p:txBody>
      </p:sp>
      <p:sp>
        <p:nvSpPr>
          <p:cNvPr id="4" name="Text 2"/>
          <p:cNvSpPr/>
          <p:nvPr/>
        </p:nvSpPr>
        <p:spPr>
          <a:xfrm>
            <a:off x="661475" y="5179715"/>
            <a:ext cx="3504219" cy="103941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Available 24/7 — no closing time</a:t>
            </a:r>
            <a:endParaRPr lang="en-US" sz="1450" dirty="0"/>
          </a:p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Reaches global audiences instantly</a:t>
            </a:r>
            <a:endParaRPr lang="en-US" sz="1450" dirty="0"/>
          </a:p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Builds credibility and trust</a:t>
            </a:r>
            <a:endParaRPr lang="en-US" sz="1450" dirty="0"/>
          </a:p>
        </p:txBody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33201" y="1473002"/>
            <a:ext cx="6903269" cy="3911898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759916"/>
            <a:ext cx="10868745" cy="59064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b="1" dirty="0">
                <a:solidFill>
                  <a:srgbClr val="006747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What Makes a Tourism Website Work?</a:t>
            </a:r>
            <a:endParaRPr lang="en-US" sz="3700" dirty="0"/>
          </a:p>
        </p:txBody>
      </p:sp>
      <p:sp>
        <p:nvSpPr>
          <p:cNvPr id="3" name="Text 1"/>
          <p:cNvSpPr/>
          <p:nvPr/>
        </p:nvSpPr>
        <p:spPr>
          <a:xfrm>
            <a:off x="661475" y="1728589"/>
            <a:ext cx="11478330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Key Idea:</a:t>
            </a: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An effective website includes the right content to inform, engage, and convert visitors into customers.</a:t>
            </a:r>
            <a:endParaRPr lang="en-US" sz="145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61475" y="2243634"/>
            <a:ext cx="3496877" cy="1983879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2296410" y="2385417"/>
            <a:ext cx="226808" cy="283468"/>
          </a:xfrm>
          <a:prstGeom prst="rect">
            <a:avLst/>
          </a:prstGeom>
          <a:noFill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750" b="1" dirty="0">
                <a:solidFill>
                  <a:srgbClr val="FFFFFF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1</a:t>
            </a:r>
            <a:endParaRPr lang="en-US" sz="1750" dirty="0"/>
          </a:p>
        </p:txBody>
      </p:sp>
      <p:sp>
        <p:nvSpPr>
          <p:cNvPr id="6" name="Text 3"/>
          <p:cNvSpPr/>
          <p:nvPr/>
        </p:nvSpPr>
        <p:spPr>
          <a:xfrm>
            <a:off x="875881" y="2999581"/>
            <a:ext cx="3068065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Org Info</a:t>
            </a:r>
            <a:endParaRPr lang="en-US" sz="1850" dirty="0"/>
          </a:p>
        </p:txBody>
      </p:sp>
      <p:sp>
        <p:nvSpPr>
          <p:cNvPr id="7" name="Text 4"/>
          <p:cNvSpPr/>
          <p:nvPr/>
        </p:nvSpPr>
        <p:spPr>
          <a:xfrm>
            <a:off x="875881" y="3408263"/>
            <a:ext cx="3068065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Who you are and what you offer</a:t>
            </a:r>
            <a:endParaRPr lang="en-US" sz="1450" dirty="0"/>
          </a:p>
        </p:txBody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4347359" y="2243634"/>
            <a:ext cx="3496877" cy="1983879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5982294" y="2385417"/>
            <a:ext cx="226808" cy="283468"/>
          </a:xfrm>
          <a:prstGeom prst="rect">
            <a:avLst/>
          </a:prstGeom>
          <a:noFill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750" b="1" dirty="0">
                <a:solidFill>
                  <a:srgbClr val="FFFFFF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2</a:t>
            </a:r>
            <a:endParaRPr lang="en-US" sz="1750" dirty="0"/>
          </a:p>
        </p:txBody>
      </p:sp>
      <p:sp>
        <p:nvSpPr>
          <p:cNvPr id="10" name="Text 6"/>
          <p:cNvSpPr/>
          <p:nvPr/>
        </p:nvSpPr>
        <p:spPr>
          <a:xfrm>
            <a:off x="4561766" y="2999581"/>
            <a:ext cx="3068065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Product Details</a:t>
            </a:r>
            <a:endParaRPr lang="en-US" sz="1850" dirty="0"/>
          </a:p>
        </p:txBody>
      </p:sp>
      <p:sp>
        <p:nvSpPr>
          <p:cNvPr id="11" name="Text 7"/>
          <p:cNvSpPr/>
          <p:nvPr/>
        </p:nvSpPr>
        <p:spPr>
          <a:xfrm>
            <a:off x="4561766" y="3408263"/>
            <a:ext cx="3068065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Descriptions of tours, rooms, packages</a:t>
            </a:r>
            <a:endParaRPr lang="en-US" sz="1450" dirty="0"/>
          </a:p>
        </p:txBody>
      </p:sp>
      <p:pic>
        <p:nvPicPr>
          <p:cNvPr id="12" name="Image 2" descr="preencoded.png"/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8033244" y="2243634"/>
            <a:ext cx="3496877" cy="1983879"/>
          </a:xfrm>
          <a:prstGeom prst="rect">
            <a:avLst/>
          </a:prstGeom>
        </p:spPr>
      </p:pic>
      <p:sp>
        <p:nvSpPr>
          <p:cNvPr id="13" name="Text 8"/>
          <p:cNvSpPr/>
          <p:nvPr/>
        </p:nvSpPr>
        <p:spPr>
          <a:xfrm>
            <a:off x="9668179" y="2385417"/>
            <a:ext cx="226808" cy="283468"/>
          </a:xfrm>
          <a:prstGeom prst="rect">
            <a:avLst/>
          </a:prstGeom>
          <a:noFill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750" b="1" dirty="0">
                <a:solidFill>
                  <a:srgbClr val="FFFFFF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3</a:t>
            </a:r>
            <a:endParaRPr lang="en-US" sz="1750" dirty="0"/>
          </a:p>
        </p:txBody>
      </p:sp>
      <p:sp>
        <p:nvSpPr>
          <p:cNvPr id="14" name="Text 9"/>
          <p:cNvSpPr/>
          <p:nvPr/>
        </p:nvSpPr>
        <p:spPr>
          <a:xfrm>
            <a:off x="8247650" y="2999581"/>
            <a:ext cx="3068065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Booking System</a:t>
            </a:r>
            <a:endParaRPr lang="en-US" sz="1850" dirty="0"/>
          </a:p>
        </p:txBody>
      </p:sp>
      <p:sp>
        <p:nvSpPr>
          <p:cNvPr id="15" name="Text 10"/>
          <p:cNvSpPr/>
          <p:nvPr/>
        </p:nvSpPr>
        <p:spPr>
          <a:xfrm>
            <a:off x="8247650" y="3408263"/>
            <a:ext cx="3068065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Easy, fast reservations online</a:t>
            </a:r>
            <a:endParaRPr lang="en-US" sz="1450" dirty="0"/>
          </a:p>
        </p:txBody>
      </p:sp>
      <p:pic>
        <p:nvPicPr>
          <p:cNvPr id="16" name="Image 3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61475" y="4416524"/>
            <a:ext cx="5339820" cy="1681460"/>
          </a:xfrm>
          <a:prstGeom prst="rect">
            <a:avLst/>
          </a:prstGeom>
        </p:spPr>
      </p:pic>
      <p:sp>
        <p:nvSpPr>
          <p:cNvPr id="17" name="Text 11"/>
          <p:cNvSpPr/>
          <p:nvPr/>
        </p:nvSpPr>
        <p:spPr>
          <a:xfrm>
            <a:off x="3217931" y="4558308"/>
            <a:ext cx="226808" cy="283468"/>
          </a:xfrm>
          <a:prstGeom prst="rect">
            <a:avLst/>
          </a:prstGeom>
          <a:noFill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750" b="1" dirty="0">
                <a:solidFill>
                  <a:srgbClr val="FFFFFF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4</a:t>
            </a:r>
            <a:endParaRPr lang="en-US" sz="1750" dirty="0"/>
          </a:p>
        </p:txBody>
      </p:sp>
      <p:sp>
        <p:nvSpPr>
          <p:cNvPr id="18" name="Text 12"/>
          <p:cNvSpPr/>
          <p:nvPr/>
        </p:nvSpPr>
        <p:spPr>
          <a:xfrm>
            <a:off x="875881" y="5172472"/>
            <a:ext cx="4911007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Reviews &amp; FAQs</a:t>
            </a:r>
            <a:endParaRPr lang="en-US" sz="1850" dirty="0"/>
          </a:p>
        </p:txBody>
      </p:sp>
      <p:sp>
        <p:nvSpPr>
          <p:cNvPr id="19" name="Text 13"/>
          <p:cNvSpPr/>
          <p:nvPr/>
        </p:nvSpPr>
        <p:spPr>
          <a:xfrm>
            <a:off x="875881" y="5581154"/>
            <a:ext cx="4911007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Build trust and answer questions</a:t>
            </a:r>
            <a:endParaRPr lang="en-US" sz="1450" dirty="0"/>
          </a:p>
        </p:txBody>
      </p:sp>
      <p:pic>
        <p:nvPicPr>
          <p:cNvPr id="20" name="Image 4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190301" y="4416524"/>
            <a:ext cx="5339820" cy="1681460"/>
          </a:xfrm>
          <a:prstGeom prst="rect">
            <a:avLst/>
          </a:prstGeom>
        </p:spPr>
      </p:pic>
      <p:sp>
        <p:nvSpPr>
          <p:cNvPr id="21" name="Text 14"/>
          <p:cNvSpPr/>
          <p:nvPr/>
        </p:nvSpPr>
        <p:spPr>
          <a:xfrm>
            <a:off x="8746757" y="4558308"/>
            <a:ext cx="226808" cy="283468"/>
          </a:xfrm>
          <a:prstGeom prst="rect">
            <a:avLst/>
          </a:prstGeom>
          <a:noFill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750" b="1" dirty="0">
                <a:solidFill>
                  <a:srgbClr val="FFFFFF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5</a:t>
            </a:r>
            <a:endParaRPr lang="en-US" sz="1750" dirty="0"/>
          </a:p>
        </p:txBody>
      </p:sp>
      <p:sp>
        <p:nvSpPr>
          <p:cNvPr id="22" name="Text 15"/>
          <p:cNvSpPr/>
          <p:nvPr/>
        </p:nvSpPr>
        <p:spPr>
          <a:xfrm>
            <a:off x="6404708" y="5172472"/>
            <a:ext cx="4911007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Contact Info</a:t>
            </a:r>
            <a:endParaRPr lang="en-US" sz="1850" dirty="0"/>
          </a:p>
        </p:txBody>
      </p:sp>
      <p:sp>
        <p:nvSpPr>
          <p:cNvPr id="23" name="Text 16"/>
          <p:cNvSpPr/>
          <p:nvPr/>
        </p:nvSpPr>
        <p:spPr>
          <a:xfrm>
            <a:off x="6404708" y="5581154"/>
            <a:ext cx="4911007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Make it easy to reach you</a:t>
            </a:r>
            <a:endParaRPr lang="en-US" sz="145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391215" y="0"/>
            <a:ext cx="4800480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940296"/>
            <a:ext cx="6296860" cy="118129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b="1" dirty="0">
                <a:solidFill>
                  <a:srgbClr val="006747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Why a Strong Website Builds Trust</a:t>
            </a:r>
            <a:endParaRPr lang="en-US" sz="3700" dirty="0"/>
          </a:p>
        </p:txBody>
      </p:sp>
      <p:sp>
        <p:nvSpPr>
          <p:cNvPr id="4" name="Text 1"/>
          <p:cNvSpPr/>
          <p:nvPr/>
        </p:nvSpPr>
        <p:spPr>
          <a:xfrm>
            <a:off x="661475" y="2405063"/>
            <a:ext cx="6296860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Key Idea:</a:t>
            </a: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A professional, well-maintained website directly impacts how customers feel about a brand.</a:t>
            </a:r>
            <a:endParaRPr lang="en-US" sz="1450" dirty="0"/>
          </a:p>
        </p:txBody>
      </p:sp>
      <p:sp>
        <p:nvSpPr>
          <p:cNvPr id="5" name="Shape 2"/>
          <p:cNvSpPr/>
          <p:nvPr/>
        </p:nvSpPr>
        <p:spPr>
          <a:xfrm>
            <a:off x="661475" y="3222526"/>
            <a:ext cx="3053877" cy="1404243"/>
          </a:xfrm>
          <a:prstGeom prst="roundRect">
            <a:avLst>
              <a:gd name="adj" fmla="val 12114"/>
            </a:avLst>
          </a:prstGeom>
          <a:solidFill>
            <a:srgbClr val="D1EFE4"/>
          </a:solidFill>
          <a:ln w="6350">
            <a:solidFill>
              <a:srgbClr val="B7D5CA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856832" y="3417888"/>
            <a:ext cx="2663163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Credibility</a:t>
            </a:r>
            <a:endParaRPr lang="en-US" sz="1850" dirty="0"/>
          </a:p>
        </p:txBody>
      </p:sp>
      <p:sp>
        <p:nvSpPr>
          <p:cNvPr id="7" name="Text 4"/>
          <p:cNvSpPr/>
          <p:nvPr/>
        </p:nvSpPr>
        <p:spPr>
          <a:xfrm>
            <a:off x="856832" y="3826570"/>
            <a:ext cx="2663163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Looks professional = feels trustworthy</a:t>
            </a:r>
            <a:endParaRPr lang="en-US" sz="1450" dirty="0"/>
          </a:p>
        </p:txBody>
      </p:sp>
      <p:sp>
        <p:nvSpPr>
          <p:cNvPr id="8" name="Shape 5"/>
          <p:cNvSpPr/>
          <p:nvPr/>
        </p:nvSpPr>
        <p:spPr>
          <a:xfrm>
            <a:off x="3904359" y="3222526"/>
            <a:ext cx="3053976" cy="1404243"/>
          </a:xfrm>
          <a:prstGeom prst="roundRect">
            <a:avLst>
              <a:gd name="adj" fmla="val 12114"/>
            </a:avLst>
          </a:prstGeom>
          <a:solidFill>
            <a:srgbClr val="D1EFE4"/>
          </a:solidFill>
          <a:ln w="6350">
            <a:solidFill>
              <a:srgbClr val="B7D5CA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4099715" y="3417888"/>
            <a:ext cx="2663262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Confidence</a:t>
            </a:r>
            <a:endParaRPr lang="en-US" sz="1850" dirty="0"/>
          </a:p>
        </p:txBody>
      </p:sp>
      <p:sp>
        <p:nvSpPr>
          <p:cNvPr id="10" name="Text 7"/>
          <p:cNvSpPr/>
          <p:nvPr/>
        </p:nvSpPr>
        <p:spPr>
          <a:xfrm>
            <a:off x="4099715" y="3826570"/>
            <a:ext cx="2663262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Clear info reduces booking hesitation</a:t>
            </a:r>
            <a:endParaRPr lang="en-US" sz="1450" dirty="0"/>
          </a:p>
        </p:txBody>
      </p:sp>
      <p:sp>
        <p:nvSpPr>
          <p:cNvPr id="11" name="Shape 8"/>
          <p:cNvSpPr/>
          <p:nvPr/>
        </p:nvSpPr>
        <p:spPr>
          <a:xfrm>
            <a:off x="661475" y="4815780"/>
            <a:ext cx="6296860" cy="1101824"/>
          </a:xfrm>
          <a:prstGeom prst="roundRect">
            <a:avLst>
              <a:gd name="adj" fmla="val 15440"/>
            </a:avLst>
          </a:prstGeom>
          <a:solidFill>
            <a:srgbClr val="D1EFE4"/>
          </a:solidFill>
          <a:ln w="6350">
            <a:solidFill>
              <a:srgbClr val="B7D5CA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856832" y="5011142"/>
            <a:ext cx="5906146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Conversion</a:t>
            </a:r>
            <a:endParaRPr lang="en-US" sz="1850" dirty="0"/>
          </a:p>
        </p:txBody>
      </p:sp>
      <p:sp>
        <p:nvSpPr>
          <p:cNvPr id="13" name="Text 10"/>
          <p:cNvSpPr/>
          <p:nvPr/>
        </p:nvSpPr>
        <p:spPr>
          <a:xfrm>
            <a:off x="856832" y="5419824"/>
            <a:ext cx="5906146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Good design turns visitors into bookings</a:t>
            </a:r>
            <a:endParaRPr lang="en-US" sz="145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671513"/>
            <a:ext cx="10868745" cy="47248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950" b="1" dirty="0">
                <a:solidFill>
                  <a:srgbClr val="006747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5 Qualities of a Great Tourism Website</a:t>
            </a:r>
            <a:endParaRPr lang="en-US" sz="2950" dirty="0"/>
          </a:p>
        </p:txBody>
      </p:sp>
      <p:sp>
        <p:nvSpPr>
          <p:cNvPr id="3" name="Text 1"/>
          <p:cNvSpPr/>
          <p:nvPr/>
        </p:nvSpPr>
        <p:spPr>
          <a:xfrm>
            <a:off x="661475" y="1385887"/>
            <a:ext cx="11478330" cy="217686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15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Key Idea:</a:t>
            </a:r>
            <a:r>
              <a:rPr lang="en-US" sz="11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A great website isn't just pretty — it must be functional, accessible, and always current.</a:t>
            </a:r>
            <a:endParaRPr lang="en-US" sz="1150" dirty="0"/>
          </a:p>
        </p:txBody>
      </p:sp>
      <p:sp>
        <p:nvSpPr>
          <p:cNvPr id="4" name="Shape 2"/>
          <p:cNvSpPr/>
          <p:nvPr/>
        </p:nvSpPr>
        <p:spPr>
          <a:xfrm>
            <a:off x="661475" y="1739602"/>
            <a:ext cx="1086815" cy="828873"/>
          </a:xfrm>
          <a:prstGeom prst="roundRect">
            <a:avLst>
              <a:gd name="adj" fmla="val 16419"/>
            </a:avLst>
          </a:prstGeom>
          <a:solidFill>
            <a:srgbClr val="D1EFE4"/>
          </a:solidFill>
          <a:ln w="6350">
            <a:solidFill>
              <a:srgbClr val="B7D5CA"/>
            </a:solidFill>
            <a:prstDash val="solid"/>
          </a:ln>
        </p:spPr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98523" y="2047677"/>
            <a:ext cx="212620" cy="212626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1899495" y="1890812"/>
            <a:ext cx="9479519" cy="23624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4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Updated</a:t>
            </a:r>
            <a:endParaRPr lang="en-US" sz="1450" dirty="0"/>
          </a:p>
        </p:txBody>
      </p:sp>
      <p:sp>
        <p:nvSpPr>
          <p:cNvPr id="7" name="Text 4"/>
          <p:cNvSpPr/>
          <p:nvPr/>
        </p:nvSpPr>
        <p:spPr>
          <a:xfrm>
            <a:off x="1899495" y="2199580"/>
            <a:ext cx="9479519" cy="217686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1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Fresh info builds trust</a:t>
            </a:r>
            <a:endParaRPr lang="en-US" sz="1150" dirty="0"/>
          </a:p>
        </p:txBody>
      </p:sp>
      <p:sp>
        <p:nvSpPr>
          <p:cNvPr id="8" name="Shape 5"/>
          <p:cNvSpPr/>
          <p:nvPr/>
        </p:nvSpPr>
        <p:spPr>
          <a:xfrm>
            <a:off x="1823893" y="2560538"/>
            <a:ext cx="9630725" cy="9525"/>
          </a:xfrm>
          <a:prstGeom prst="roundRect">
            <a:avLst>
              <a:gd name="adj" fmla="val 1428804"/>
            </a:avLst>
          </a:prstGeom>
          <a:solidFill>
            <a:srgbClr val="B7D5CA"/>
          </a:solidFill>
        </p:spPr>
      </p:sp>
      <p:sp>
        <p:nvSpPr>
          <p:cNvPr id="9" name="Shape 6"/>
          <p:cNvSpPr/>
          <p:nvPr/>
        </p:nvSpPr>
        <p:spPr>
          <a:xfrm>
            <a:off x="661475" y="2644080"/>
            <a:ext cx="2173729" cy="828873"/>
          </a:xfrm>
          <a:prstGeom prst="roundRect">
            <a:avLst>
              <a:gd name="adj" fmla="val 16419"/>
            </a:avLst>
          </a:prstGeom>
          <a:solidFill>
            <a:srgbClr val="D1EFE4"/>
          </a:solidFill>
          <a:ln w="6350">
            <a:solidFill>
              <a:srgbClr val="B7D5CA"/>
            </a:solidFill>
            <a:prstDash val="solid"/>
          </a:ln>
        </p:spPr>
      </p:sp>
      <p:pic>
        <p:nvPicPr>
          <p:cNvPr id="10" name="Image 1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642029" y="2952155"/>
            <a:ext cx="212620" cy="212626"/>
          </a:xfrm>
          <a:prstGeom prst="rect">
            <a:avLst/>
          </a:prstGeom>
        </p:spPr>
      </p:pic>
      <p:sp>
        <p:nvSpPr>
          <p:cNvPr id="11" name="Text 7"/>
          <p:cNvSpPr/>
          <p:nvPr/>
        </p:nvSpPr>
        <p:spPr>
          <a:xfrm>
            <a:off x="2986410" y="2795290"/>
            <a:ext cx="8392605" cy="23624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4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Mobile Responsive</a:t>
            </a:r>
            <a:endParaRPr lang="en-US" sz="1450" dirty="0"/>
          </a:p>
        </p:txBody>
      </p:sp>
      <p:sp>
        <p:nvSpPr>
          <p:cNvPr id="12" name="Text 8"/>
          <p:cNvSpPr/>
          <p:nvPr/>
        </p:nvSpPr>
        <p:spPr>
          <a:xfrm>
            <a:off x="2986410" y="3104059"/>
            <a:ext cx="8392605" cy="217686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1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Works on any screen</a:t>
            </a:r>
            <a:endParaRPr lang="en-US" sz="1150" dirty="0"/>
          </a:p>
        </p:txBody>
      </p:sp>
      <p:sp>
        <p:nvSpPr>
          <p:cNvPr id="13" name="Shape 9"/>
          <p:cNvSpPr/>
          <p:nvPr/>
        </p:nvSpPr>
        <p:spPr>
          <a:xfrm>
            <a:off x="2910807" y="3465016"/>
            <a:ext cx="8543810" cy="9525"/>
          </a:xfrm>
          <a:prstGeom prst="roundRect">
            <a:avLst>
              <a:gd name="adj" fmla="val 1428804"/>
            </a:avLst>
          </a:prstGeom>
          <a:solidFill>
            <a:srgbClr val="B7D5CA"/>
          </a:solidFill>
        </p:spPr>
      </p:sp>
      <p:sp>
        <p:nvSpPr>
          <p:cNvPr id="14" name="Shape 10"/>
          <p:cNvSpPr/>
          <p:nvPr/>
        </p:nvSpPr>
        <p:spPr>
          <a:xfrm>
            <a:off x="661475" y="3548559"/>
            <a:ext cx="3260544" cy="828873"/>
          </a:xfrm>
          <a:prstGeom prst="roundRect">
            <a:avLst>
              <a:gd name="adj" fmla="val 16419"/>
            </a:avLst>
          </a:prstGeom>
          <a:solidFill>
            <a:srgbClr val="D1EFE4"/>
          </a:solidFill>
          <a:ln w="6350">
            <a:solidFill>
              <a:srgbClr val="B7D5CA"/>
            </a:solidFill>
            <a:prstDash val="solid"/>
          </a:ln>
        </p:spPr>
      </p:sp>
      <p:pic>
        <p:nvPicPr>
          <p:cNvPr id="15" name="Image 2" descr="preencoded.png"/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185437" y="3856633"/>
            <a:ext cx="212620" cy="212626"/>
          </a:xfrm>
          <a:prstGeom prst="rect">
            <a:avLst/>
          </a:prstGeom>
        </p:spPr>
      </p:pic>
      <p:sp>
        <p:nvSpPr>
          <p:cNvPr id="16" name="Text 11"/>
          <p:cNvSpPr/>
          <p:nvPr/>
        </p:nvSpPr>
        <p:spPr>
          <a:xfrm>
            <a:off x="4073225" y="3699768"/>
            <a:ext cx="7305790" cy="23624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4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Visually Appealing</a:t>
            </a:r>
            <a:endParaRPr lang="en-US" sz="1450" dirty="0"/>
          </a:p>
        </p:txBody>
      </p:sp>
      <p:sp>
        <p:nvSpPr>
          <p:cNvPr id="17" name="Text 12"/>
          <p:cNvSpPr/>
          <p:nvPr/>
        </p:nvSpPr>
        <p:spPr>
          <a:xfrm>
            <a:off x="4073225" y="4008537"/>
            <a:ext cx="7305790" cy="217686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1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Attractive and on-brand</a:t>
            </a:r>
            <a:endParaRPr lang="en-US" sz="1150" dirty="0"/>
          </a:p>
        </p:txBody>
      </p:sp>
      <p:sp>
        <p:nvSpPr>
          <p:cNvPr id="18" name="Shape 13"/>
          <p:cNvSpPr/>
          <p:nvPr/>
        </p:nvSpPr>
        <p:spPr>
          <a:xfrm>
            <a:off x="3997622" y="4369495"/>
            <a:ext cx="7456995" cy="9525"/>
          </a:xfrm>
          <a:prstGeom prst="roundRect">
            <a:avLst>
              <a:gd name="adj" fmla="val 1428804"/>
            </a:avLst>
          </a:prstGeom>
          <a:solidFill>
            <a:srgbClr val="B7D5CA"/>
          </a:solidFill>
        </p:spPr>
      </p:sp>
      <p:sp>
        <p:nvSpPr>
          <p:cNvPr id="19" name="Shape 14"/>
          <p:cNvSpPr/>
          <p:nvPr/>
        </p:nvSpPr>
        <p:spPr>
          <a:xfrm>
            <a:off x="661475" y="4453037"/>
            <a:ext cx="4347458" cy="828873"/>
          </a:xfrm>
          <a:prstGeom prst="roundRect">
            <a:avLst>
              <a:gd name="adj" fmla="val 16419"/>
            </a:avLst>
          </a:prstGeom>
          <a:solidFill>
            <a:srgbClr val="D1EFE4"/>
          </a:solidFill>
          <a:ln w="6350">
            <a:solidFill>
              <a:srgbClr val="B7D5CA"/>
            </a:solidFill>
            <a:prstDash val="solid"/>
          </a:ln>
        </p:spPr>
      </p:sp>
      <p:pic>
        <p:nvPicPr>
          <p:cNvPr id="20" name="Image 3" descr="preencoded.png"/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2728844" y="4761111"/>
            <a:ext cx="212620" cy="212626"/>
          </a:xfrm>
          <a:prstGeom prst="rect">
            <a:avLst/>
          </a:prstGeom>
        </p:spPr>
      </p:pic>
      <p:sp>
        <p:nvSpPr>
          <p:cNvPr id="21" name="Text 15"/>
          <p:cNvSpPr/>
          <p:nvPr/>
        </p:nvSpPr>
        <p:spPr>
          <a:xfrm>
            <a:off x="5160139" y="4604246"/>
            <a:ext cx="6218876" cy="23624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4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User-Friendly</a:t>
            </a:r>
            <a:endParaRPr lang="en-US" sz="1450" dirty="0"/>
          </a:p>
        </p:txBody>
      </p:sp>
      <p:sp>
        <p:nvSpPr>
          <p:cNvPr id="22" name="Text 16"/>
          <p:cNvSpPr/>
          <p:nvPr/>
        </p:nvSpPr>
        <p:spPr>
          <a:xfrm>
            <a:off x="5160139" y="4913015"/>
            <a:ext cx="6218876" cy="217686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1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Easy to find, easy to use</a:t>
            </a:r>
            <a:endParaRPr lang="en-US" sz="1150" dirty="0"/>
          </a:p>
        </p:txBody>
      </p:sp>
      <p:sp>
        <p:nvSpPr>
          <p:cNvPr id="23" name="Shape 17"/>
          <p:cNvSpPr/>
          <p:nvPr/>
        </p:nvSpPr>
        <p:spPr>
          <a:xfrm>
            <a:off x="5084536" y="5273973"/>
            <a:ext cx="6370081" cy="9525"/>
          </a:xfrm>
          <a:prstGeom prst="roundRect">
            <a:avLst>
              <a:gd name="adj" fmla="val 1428804"/>
            </a:avLst>
          </a:prstGeom>
          <a:solidFill>
            <a:srgbClr val="B7D5CA"/>
          </a:solidFill>
        </p:spPr>
      </p:sp>
      <p:sp>
        <p:nvSpPr>
          <p:cNvPr id="24" name="Shape 18"/>
          <p:cNvSpPr/>
          <p:nvPr/>
        </p:nvSpPr>
        <p:spPr>
          <a:xfrm>
            <a:off x="661475" y="5357515"/>
            <a:ext cx="5434373" cy="828873"/>
          </a:xfrm>
          <a:prstGeom prst="roundRect">
            <a:avLst>
              <a:gd name="adj" fmla="val 16419"/>
            </a:avLst>
          </a:prstGeom>
          <a:solidFill>
            <a:srgbClr val="D1EFE4"/>
          </a:solidFill>
          <a:ln w="6350">
            <a:solidFill>
              <a:srgbClr val="B7D5CA"/>
            </a:solidFill>
            <a:prstDash val="solid"/>
          </a:ln>
        </p:spPr>
      </p:sp>
      <p:pic>
        <p:nvPicPr>
          <p:cNvPr id="25" name="Image 4" descr="preencoded.png"/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3272351" y="5665589"/>
            <a:ext cx="212620" cy="212626"/>
          </a:xfrm>
          <a:prstGeom prst="rect">
            <a:avLst/>
          </a:prstGeom>
        </p:spPr>
      </p:pic>
      <p:sp>
        <p:nvSpPr>
          <p:cNvPr id="26" name="Text 19"/>
          <p:cNvSpPr/>
          <p:nvPr/>
        </p:nvSpPr>
        <p:spPr>
          <a:xfrm>
            <a:off x="6247053" y="5508724"/>
            <a:ext cx="5131961" cy="23624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4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Informative</a:t>
            </a:r>
            <a:endParaRPr lang="en-US" sz="1450" dirty="0"/>
          </a:p>
        </p:txBody>
      </p:sp>
      <p:sp>
        <p:nvSpPr>
          <p:cNvPr id="27" name="Text 20"/>
          <p:cNvSpPr/>
          <p:nvPr/>
        </p:nvSpPr>
        <p:spPr>
          <a:xfrm>
            <a:off x="6247053" y="5817493"/>
            <a:ext cx="5131961" cy="217686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1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Complete, clear content</a:t>
            </a:r>
            <a:endParaRPr lang="en-US" sz="115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771128"/>
            <a:ext cx="3534282" cy="1594842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300" b="1" dirty="0">
                <a:solidFill>
                  <a:srgbClr val="006747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Email: Still Powerful in Tourism</a:t>
            </a:r>
            <a:endParaRPr lang="en-US" sz="3300" dirty="0"/>
          </a:p>
        </p:txBody>
      </p:sp>
      <p:sp>
        <p:nvSpPr>
          <p:cNvPr id="3" name="Text 1"/>
          <p:cNvSpPr/>
          <p:nvPr/>
        </p:nvSpPr>
        <p:spPr>
          <a:xfrm>
            <a:off x="661475" y="2519065"/>
            <a:ext cx="3534282" cy="1689100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7000"/>
              </a:lnSpc>
              <a:spcAft>
                <a:spcPts val="1050"/>
              </a:spcAft>
              <a:buNone/>
            </a:pPr>
            <a:r>
              <a:rPr lang="en-US" sz="130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Key Idea:</a:t>
            </a:r>
            <a:r>
              <a:rPr lang="en-US" sz="13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Email is one of the most reliable and professional communication tools in the tourism industry.</a:t>
            </a:r>
            <a:endParaRPr lang="en-US" sz="1300" dirty="0"/>
          </a:p>
          <a:p>
            <a:pPr marL="0" indent="0" algn="l">
              <a:lnSpc>
                <a:spcPct val="127000"/>
              </a:lnSpc>
              <a:buNone/>
            </a:pPr>
            <a:r>
              <a:rPr lang="en-US" sz="13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Even with social media everywhere, email remains essential — it's formal, documented, and detailed.</a:t>
            </a:r>
            <a:endParaRPr lang="en-US" sz="1300" dirty="0"/>
          </a:p>
        </p:txBody>
      </p:sp>
      <p:sp>
        <p:nvSpPr>
          <p:cNvPr id="4" name="Shape 2"/>
          <p:cNvSpPr/>
          <p:nvPr/>
        </p:nvSpPr>
        <p:spPr>
          <a:xfrm>
            <a:off x="661475" y="4380409"/>
            <a:ext cx="3534282" cy="877491"/>
          </a:xfrm>
          <a:prstGeom prst="roundRect">
            <a:avLst>
              <a:gd name="adj" fmla="val 17448"/>
            </a:avLst>
          </a:prstGeom>
          <a:solidFill>
            <a:srgbClr val="CCFFEF"/>
          </a:solidFill>
        </p:spPr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31532" y="4628257"/>
            <a:ext cx="212620" cy="170061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1214209" y="4560590"/>
            <a:ext cx="2811491" cy="51712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7000"/>
              </a:lnSpc>
              <a:buNone/>
            </a:pPr>
            <a:r>
              <a:rPr lang="en-US" sz="1300" dirty="0">
                <a:solidFill>
                  <a:srgbClr val="000000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Email = a paper trail you can search, forward, and reference anytime.</a:t>
            </a:r>
            <a:endParaRPr lang="en-US" sz="1300" dirty="0"/>
          </a:p>
        </p:txBody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17029" y="1259582"/>
            <a:ext cx="6227408" cy="3528913"/>
          </a:xfrm>
          <a:prstGeom prst="rect">
            <a:avLst/>
          </a:prstGeom>
        </p:spPr>
      </p:pic>
      <p:sp>
        <p:nvSpPr>
          <p:cNvPr id="8" name="Shape 4"/>
          <p:cNvSpPr/>
          <p:nvPr/>
        </p:nvSpPr>
        <p:spPr>
          <a:xfrm>
            <a:off x="661475" y="5602387"/>
            <a:ext cx="2602343" cy="637580"/>
          </a:xfrm>
          <a:prstGeom prst="roundRect">
            <a:avLst>
              <a:gd name="adj" fmla="val 24013"/>
            </a:avLst>
          </a:prstGeom>
          <a:solidFill>
            <a:srgbClr val="D1EFE4"/>
          </a:solidFill>
          <a:ln w="6350">
            <a:solidFill>
              <a:srgbClr val="B7D5CA"/>
            </a:solidFill>
            <a:prstDash val="solid"/>
          </a:ln>
        </p:spPr>
      </p:sp>
      <p:sp>
        <p:nvSpPr>
          <p:cNvPr id="9" name="Text 5"/>
          <p:cNvSpPr/>
          <p:nvPr/>
        </p:nvSpPr>
        <p:spPr>
          <a:xfrm>
            <a:off x="837881" y="5778798"/>
            <a:ext cx="2249530" cy="28475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b="1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📋</a:t>
            </a:r>
            <a:r>
              <a:rPr lang="en-US" sz="16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 Confirmations</a:t>
            </a:r>
            <a:endParaRPr lang="en-US" sz="1650" dirty="0"/>
          </a:p>
        </p:txBody>
      </p:sp>
      <p:sp>
        <p:nvSpPr>
          <p:cNvPr id="10" name="Shape 6"/>
          <p:cNvSpPr/>
          <p:nvPr/>
        </p:nvSpPr>
        <p:spPr>
          <a:xfrm>
            <a:off x="3416909" y="5602387"/>
            <a:ext cx="2602343" cy="637580"/>
          </a:xfrm>
          <a:prstGeom prst="roundRect">
            <a:avLst>
              <a:gd name="adj" fmla="val 24013"/>
            </a:avLst>
          </a:prstGeom>
          <a:solidFill>
            <a:srgbClr val="D1EFE4"/>
          </a:solidFill>
          <a:ln w="6350">
            <a:solidFill>
              <a:srgbClr val="B7D5CA"/>
            </a:solidFill>
            <a:prstDash val="solid"/>
          </a:ln>
        </p:spPr>
      </p:sp>
      <p:sp>
        <p:nvSpPr>
          <p:cNvPr id="11" name="Text 7"/>
          <p:cNvSpPr/>
          <p:nvPr/>
        </p:nvSpPr>
        <p:spPr>
          <a:xfrm>
            <a:off x="3593316" y="5778798"/>
            <a:ext cx="2249530" cy="28475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b="1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🗺️</a:t>
            </a:r>
            <a:r>
              <a:rPr lang="en-US" sz="16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 Itineraries</a:t>
            </a:r>
            <a:endParaRPr lang="en-US" sz="1650" dirty="0"/>
          </a:p>
        </p:txBody>
      </p:sp>
      <p:sp>
        <p:nvSpPr>
          <p:cNvPr id="12" name="Shape 8"/>
          <p:cNvSpPr/>
          <p:nvPr/>
        </p:nvSpPr>
        <p:spPr>
          <a:xfrm>
            <a:off x="6172343" y="5602387"/>
            <a:ext cx="2602343" cy="637580"/>
          </a:xfrm>
          <a:prstGeom prst="roundRect">
            <a:avLst>
              <a:gd name="adj" fmla="val 24013"/>
            </a:avLst>
          </a:prstGeom>
          <a:solidFill>
            <a:srgbClr val="D1EFE4"/>
          </a:solidFill>
          <a:ln w="6350">
            <a:solidFill>
              <a:srgbClr val="B7D5CA"/>
            </a:solidFill>
            <a:prstDash val="solid"/>
          </a:ln>
        </p:spPr>
      </p:sp>
      <p:sp>
        <p:nvSpPr>
          <p:cNvPr id="13" name="Text 9"/>
          <p:cNvSpPr/>
          <p:nvPr/>
        </p:nvSpPr>
        <p:spPr>
          <a:xfrm>
            <a:off x="6348750" y="5778798"/>
            <a:ext cx="2249530" cy="28475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b="1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📣</a:t>
            </a:r>
            <a:r>
              <a:rPr lang="en-US" sz="16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 Promotions</a:t>
            </a:r>
            <a:endParaRPr lang="en-US" sz="1650" dirty="0"/>
          </a:p>
        </p:txBody>
      </p:sp>
      <p:sp>
        <p:nvSpPr>
          <p:cNvPr id="14" name="Shape 10"/>
          <p:cNvSpPr/>
          <p:nvPr/>
        </p:nvSpPr>
        <p:spPr>
          <a:xfrm>
            <a:off x="8927777" y="5602387"/>
            <a:ext cx="2602443" cy="637580"/>
          </a:xfrm>
          <a:prstGeom prst="roundRect">
            <a:avLst>
              <a:gd name="adj" fmla="val 24013"/>
            </a:avLst>
          </a:prstGeom>
          <a:solidFill>
            <a:srgbClr val="D1EFE4"/>
          </a:solidFill>
          <a:ln w="6350">
            <a:solidFill>
              <a:srgbClr val="B7D5CA"/>
            </a:solidFill>
            <a:prstDash val="solid"/>
          </a:ln>
        </p:spPr>
      </p:sp>
      <p:sp>
        <p:nvSpPr>
          <p:cNvPr id="15" name="Text 11"/>
          <p:cNvSpPr/>
          <p:nvPr/>
        </p:nvSpPr>
        <p:spPr>
          <a:xfrm>
            <a:off x="9104184" y="5778798"/>
            <a:ext cx="2249630" cy="28475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b="1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🤝</a:t>
            </a:r>
            <a:r>
              <a:rPr lang="en-US" sz="16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 Correspondence</a:t>
            </a:r>
            <a:endParaRPr lang="en-US" sz="165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4800480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33360" y="690166"/>
            <a:ext cx="6296860" cy="944959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950" b="1" dirty="0">
                <a:solidFill>
                  <a:srgbClr val="006747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Professional Email Communication</a:t>
            </a:r>
            <a:endParaRPr lang="en-US" sz="2950" dirty="0"/>
          </a:p>
        </p:txBody>
      </p:sp>
      <p:sp>
        <p:nvSpPr>
          <p:cNvPr id="4" name="Text 1"/>
          <p:cNvSpPr/>
          <p:nvPr/>
        </p:nvSpPr>
        <p:spPr>
          <a:xfrm>
            <a:off x="5233360" y="1816497"/>
            <a:ext cx="6296860" cy="435372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1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Emails represent your organization — every message should reflect professionalism and clarity.</a:t>
            </a:r>
            <a:endParaRPr lang="en-US" sz="1150" dirty="0"/>
          </a:p>
        </p:txBody>
      </p:sp>
      <p:sp>
        <p:nvSpPr>
          <p:cNvPr id="5" name="Shape 2"/>
          <p:cNvSpPr/>
          <p:nvPr/>
        </p:nvSpPr>
        <p:spPr>
          <a:xfrm>
            <a:off x="5233360" y="2387898"/>
            <a:ext cx="6296860" cy="854273"/>
          </a:xfrm>
          <a:prstGeom prst="roundRect">
            <a:avLst>
              <a:gd name="adj" fmla="val 15931"/>
            </a:avLst>
          </a:prstGeom>
          <a:solidFill>
            <a:srgbClr val="D1EFE4"/>
          </a:solidFill>
          <a:ln w="6350">
            <a:solidFill>
              <a:srgbClr val="B7D5CA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5390916" y="2545457"/>
            <a:ext cx="5981749" cy="24894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450" b="1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📋</a:t>
            </a:r>
            <a:r>
              <a:rPr lang="en-US" sz="14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 Clear Subject</a:t>
            </a:r>
            <a:endParaRPr lang="en-US" sz="1450" dirty="0"/>
          </a:p>
        </p:txBody>
      </p:sp>
      <p:sp>
        <p:nvSpPr>
          <p:cNvPr id="7" name="Text 4"/>
          <p:cNvSpPr/>
          <p:nvPr/>
        </p:nvSpPr>
        <p:spPr>
          <a:xfrm>
            <a:off x="5390916" y="2866926"/>
            <a:ext cx="5981749" cy="217686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1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State the purpose upfront</a:t>
            </a:r>
            <a:endParaRPr lang="en-US" sz="1150" dirty="0"/>
          </a:p>
        </p:txBody>
      </p:sp>
      <p:sp>
        <p:nvSpPr>
          <p:cNvPr id="8" name="Shape 5"/>
          <p:cNvSpPr/>
          <p:nvPr/>
        </p:nvSpPr>
        <p:spPr>
          <a:xfrm>
            <a:off x="5233360" y="3363119"/>
            <a:ext cx="6296860" cy="854273"/>
          </a:xfrm>
          <a:prstGeom prst="roundRect">
            <a:avLst>
              <a:gd name="adj" fmla="val 15931"/>
            </a:avLst>
          </a:prstGeom>
          <a:solidFill>
            <a:srgbClr val="D1EFE4"/>
          </a:solidFill>
          <a:ln w="6350">
            <a:solidFill>
              <a:srgbClr val="B7D5CA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5390916" y="3520678"/>
            <a:ext cx="5981749" cy="24894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450" b="1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👋</a:t>
            </a:r>
            <a:r>
              <a:rPr lang="en-US" sz="14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 Greeting</a:t>
            </a:r>
            <a:endParaRPr lang="en-US" sz="1450" dirty="0"/>
          </a:p>
        </p:txBody>
      </p:sp>
      <p:sp>
        <p:nvSpPr>
          <p:cNvPr id="10" name="Text 7"/>
          <p:cNvSpPr/>
          <p:nvPr/>
        </p:nvSpPr>
        <p:spPr>
          <a:xfrm>
            <a:off x="5390916" y="3842147"/>
            <a:ext cx="5981749" cy="217686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1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Respectful and formal</a:t>
            </a:r>
            <a:endParaRPr lang="en-US" sz="1150" dirty="0"/>
          </a:p>
        </p:txBody>
      </p:sp>
      <p:sp>
        <p:nvSpPr>
          <p:cNvPr id="11" name="Shape 8"/>
          <p:cNvSpPr/>
          <p:nvPr/>
        </p:nvSpPr>
        <p:spPr>
          <a:xfrm>
            <a:off x="5233360" y="4338340"/>
            <a:ext cx="6296860" cy="854273"/>
          </a:xfrm>
          <a:prstGeom prst="roundRect">
            <a:avLst>
              <a:gd name="adj" fmla="val 15931"/>
            </a:avLst>
          </a:prstGeom>
          <a:solidFill>
            <a:srgbClr val="D1EFE4"/>
          </a:solidFill>
          <a:ln w="6350">
            <a:solidFill>
              <a:srgbClr val="B7D5CA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5390916" y="4495899"/>
            <a:ext cx="5981749" cy="24894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450" b="1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✏️</a:t>
            </a:r>
            <a:r>
              <a:rPr lang="en-US" sz="14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 Concise Body</a:t>
            </a:r>
            <a:endParaRPr lang="en-US" sz="1450" dirty="0"/>
          </a:p>
        </p:txBody>
      </p:sp>
      <p:sp>
        <p:nvSpPr>
          <p:cNvPr id="13" name="Text 10"/>
          <p:cNvSpPr/>
          <p:nvPr/>
        </p:nvSpPr>
        <p:spPr>
          <a:xfrm>
            <a:off x="5390916" y="4817368"/>
            <a:ext cx="5981749" cy="217686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1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Short, organized, direct</a:t>
            </a:r>
            <a:endParaRPr lang="en-US" sz="1150" dirty="0"/>
          </a:p>
        </p:txBody>
      </p:sp>
      <p:sp>
        <p:nvSpPr>
          <p:cNvPr id="14" name="Shape 11"/>
          <p:cNvSpPr/>
          <p:nvPr/>
        </p:nvSpPr>
        <p:spPr>
          <a:xfrm>
            <a:off x="5233360" y="5313561"/>
            <a:ext cx="6296860" cy="854273"/>
          </a:xfrm>
          <a:prstGeom prst="roundRect">
            <a:avLst>
              <a:gd name="adj" fmla="val 15931"/>
            </a:avLst>
          </a:prstGeom>
          <a:solidFill>
            <a:srgbClr val="D1EFE4"/>
          </a:solidFill>
          <a:ln w="6350">
            <a:solidFill>
              <a:srgbClr val="B7D5CA"/>
            </a:solidFill>
            <a:prstDash val="solid"/>
          </a:ln>
        </p:spPr>
      </p:sp>
      <p:sp>
        <p:nvSpPr>
          <p:cNvPr id="15" name="Text 12"/>
          <p:cNvSpPr/>
          <p:nvPr/>
        </p:nvSpPr>
        <p:spPr>
          <a:xfrm>
            <a:off x="5390916" y="5471120"/>
            <a:ext cx="5981749" cy="24894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450" b="1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🤝</a:t>
            </a:r>
            <a:r>
              <a:rPr lang="en-US" sz="14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 Closing</a:t>
            </a:r>
            <a:endParaRPr lang="en-US" sz="1450" dirty="0"/>
          </a:p>
        </p:txBody>
      </p:sp>
      <p:sp>
        <p:nvSpPr>
          <p:cNvPr id="16" name="Text 13"/>
          <p:cNvSpPr/>
          <p:nvPr/>
        </p:nvSpPr>
        <p:spPr>
          <a:xfrm>
            <a:off x="5390916" y="5792589"/>
            <a:ext cx="5981749" cy="217686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1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Professional sign-off</a:t>
            </a:r>
            <a:endParaRPr lang="en-US" sz="1150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391215" y="0"/>
            <a:ext cx="4800480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1023938"/>
            <a:ext cx="6296860" cy="59064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b="1" dirty="0">
                <a:solidFill>
                  <a:srgbClr val="006747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Clear Subject Lines</a:t>
            </a:r>
            <a:endParaRPr lang="en-US" sz="3700" dirty="0"/>
          </a:p>
        </p:txBody>
      </p:sp>
      <p:sp>
        <p:nvSpPr>
          <p:cNvPr id="4" name="Text 1"/>
          <p:cNvSpPr/>
          <p:nvPr/>
        </p:nvSpPr>
        <p:spPr>
          <a:xfrm>
            <a:off x="661475" y="1898055"/>
            <a:ext cx="6296860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Key Idea:</a:t>
            </a: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The subject line tells the reader exactly what the email is about — before they even open it.</a:t>
            </a:r>
            <a:endParaRPr lang="en-US" sz="1450" dirty="0"/>
          </a:p>
        </p:txBody>
      </p:sp>
      <p:sp>
        <p:nvSpPr>
          <p:cNvPr id="5" name="Shape 2"/>
          <p:cNvSpPr/>
          <p:nvPr/>
        </p:nvSpPr>
        <p:spPr>
          <a:xfrm>
            <a:off x="661475" y="2715518"/>
            <a:ext cx="25399" cy="727670"/>
          </a:xfrm>
          <a:prstGeom prst="roundRect">
            <a:avLst>
              <a:gd name="adj" fmla="val 60001"/>
            </a:avLst>
          </a:prstGeom>
          <a:solidFill>
            <a:srgbClr val="006747"/>
          </a:solidFill>
        </p:spPr>
      </p:sp>
      <p:sp>
        <p:nvSpPr>
          <p:cNvPr id="6" name="Text 3"/>
          <p:cNvSpPr/>
          <p:nvPr/>
        </p:nvSpPr>
        <p:spPr>
          <a:xfrm>
            <a:off x="944936" y="2928144"/>
            <a:ext cx="6622984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"Booking Confirmation for Boracay Package Tour"</a:t>
            </a:r>
            <a:endParaRPr lang="en-US" sz="1450" dirty="0"/>
          </a:p>
        </p:txBody>
      </p:sp>
      <p:sp>
        <p:nvSpPr>
          <p:cNvPr id="7" name="Text 4"/>
          <p:cNvSpPr/>
          <p:nvPr/>
        </p:nvSpPr>
        <p:spPr>
          <a:xfrm>
            <a:off x="661475" y="3655814"/>
            <a:ext cx="6296860" cy="90725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Think of the subject line like a newspaper headline — it should immediately tell the reader </a:t>
            </a:r>
            <a:r>
              <a:rPr lang="en-US" sz="1450" i="1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what</a:t>
            </a: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and </a:t>
            </a:r>
            <a:r>
              <a:rPr lang="en-US" sz="1450" i="1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why</a:t>
            </a: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. A vague subject like "Hello" wastes time. A clear one saves it.</a:t>
            </a:r>
            <a:endParaRPr lang="en-US" sz="1450" dirty="0"/>
          </a:p>
        </p:txBody>
      </p:sp>
      <p:sp>
        <p:nvSpPr>
          <p:cNvPr id="8" name="Shape 5"/>
          <p:cNvSpPr/>
          <p:nvPr/>
        </p:nvSpPr>
        <p:spPr>
          <a:xfrm>
            <a:off x="661475" y="4775696"/>
            <a:ext cx="6296860" cy="1058366"/>
          </a:xfrm>
          <a:prstGeom prst="roundRect">
            <a:avLst>
              <a:gd name="adj" fmla="val 16074"/>
            </a:avLst>
          </a:prstGeom>
          <a:solidFill>
            <a:srgbClr val="CCFFEF"/>
          </a:solidFill>
        </p:spPr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0482" y="5043388"/>
            <a:ext cx="236234" cy="189012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1275723" y="5011936"/>
            <a:ext cx="5493605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000000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Tip: Write the subject line last — after you know exactly what you said in the email.</a:t>
            </a:r>
            <a:endParaRPr lang="en-US" sz="1450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1475" y="796727"/>
            <a:ext cx="6903269" cy="3911898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8032251" y="1084659"/>
            <a:ext cx="3504219" cy="118129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b="1" dirty="0">
                <a:solidFill>
                  <a:srgbClr val="006747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Professional Greetings</a:t>
            </a:r>
            <a:endParaRPr lang="en-US" sz="3700" dirty="0"/>
          </a:p>
        </p:txBody>
      </p:sp>
      <p:sp>
        <p:nvSpPr>
          <p:cNvPr id="4" name="Text 1"/>
          <p:cNvSpPr/>
          <p:nvPr/>
        </p:nvSpPr>
        <p:spPr>
          <a:xfrm>
            <a:off x="8032251" y="2454970"/>
            <a:ext cx="3504219" cy="1984573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spcAft>
                <a:spcPts val="1300"/>
              </a:spcAft>
              <a:buNone/>
            </a:pPr>
            <a:r>
              <a:rPr lang="en-US" sz="145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Key Idea:</a:t>
            </a: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How you open an email sets the tone for the entire message.</a:t>
            </a:r>
            <a:endParaRPr lang="en-US" sz="1450" dirty="0"/>
          </a:p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A professional greeting shows respect and signals that you take the conversation seriously — just like bowing or shaking hands in person.</a:t>
            </a:r>
            <a:endParaRPr lang="en-US" sz="1450" dirty="0"/>
          </a:p>
        </p:txBody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1475" y="5133876"/>
            <a:ext cx="5339820" cy="1139924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977479" y="5348288"/>
            <a:ext cx="4809409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Dear Mr. Santos,</a:t>
            </a:r>
            <a:endParaRPr lang="en-US" sz="1850" dirty="0"/>
          </a:p>
        </p:txBody>
      </p:sp>
      <p:sp>
        <p:nvSpPr>
          <p:cNvPr id="7" name="Text 3"/>
          <p:cNvSpPr/>
          <p:nvPr/>
        </p:nvSpPr>
        <p:spPr>
          <a:xfrm>
            <a:off x="977479" y="5756970"/>
            <a:ext cx="4809409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Formal, last-name basis</a:t>
            </a:r>
            <a:endParaRPr lang="en-US" sz="1450" dirty="0"/>
          </a:p>
        </p:txBody>
      </p:sp>
      <p:pic>
        <p:nvPicPr>
          <p:cNvPr id="8" name="Image 2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190301" y="5133876"/>
            <a:ext cx="5339919" cy="1139924"/>
          </a:xfrm>
          <a:prstGeom prst="rect">
            <a:avLst/>
          </a:prstGeom>
        </p:spPr>
      </p:pic>
      <p:sp>
        <p:nvSpPr>
          <p:cNvPr id="9" name="Text 4"/>
          <p:cNvSpPr/>
          <p:nvPr/>
        </p:nvSpPr>
        <p:spPr>
          <a:xfrm>
            <a:off x="6506305" y="5348288"/>
            <a:ext cx="4809509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Good morning, Ms. Reyes,</a:t>
            </a:r>
            <a:endParaRPr lang="en-US" sz="1850" dirty="0"/>
          </a:p>
        </p:txBody>
      </p:sp>
      <p:sp>
        <p:nvSpPr>
          <p:cNvPr id="10" name="Text 5"/>
          <p:cNvSpPr/>
          <p:nvPr/>
        </p:nvSpPr>
        <p:spPr>
          <a:xfrm>
            <a:off x="6506305" y="5756970"/>
            <a:ext cx="4809509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Warm yet professional</a:t>
            </a:r>
            <a:endParaRPr lang="en-US" sz="1450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566142"/>
            <a:ext cx="10868745" cy="56118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500" b="1" dirty="0">
                <a:solidFill>
                  <a:srgbClr val="006747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Concise Content and Professional Closings</a:t>
            </a:r>
            <a:endParaRPr lang="en-US" sz="3500" dirty="0"/>
          </a:p>
        </p:txBody>
      </p:sp>
      <p:sp>
        <p:nvSpPr>
          <p:cNvPr id="3" name="Text 1"/>
          <p:cNvSpPr/>
          <p:nvPr/>
        </p:nvSpPr>
        <p:spPr>
          <a:xfrm>
            <a:off x="661475" y="1468438"/>
            <a:ext cx="11478330" cy="28009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0000"/>
              </a:lnSpc>
              <a:buNone/>
            </a:pPr>
            <a:r>
              <a:rPr lang="en-US" sz="140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Key Idea:</a:t>
            </a:r>
            <a:r>
              <a:rPr lang="en-US" sz="14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A well-structured email — from greeting to closing — reflects your organization's credibility.</a:t>
            </a:r>
            <a:endParaRPr lang="en-US" sz="140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063600" y="1940421"/>
            <a:ext cx="6064396" cy="3599359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7284520" y="4704888"/>
            <a:ext cx="1507483" cy="29040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0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Closing</a:t>
            </a:r>
            <a:endParaRPr lang="en-US" sz="1800" dirty="0"/>
          </a:p>
        </p:txBody>
      </p:sp>
      <p:sp>
        <p:nvSpPr>
          <p:cNvPr id="6" name="Text 3"/>
          <p:cNvSpPr/>
          <p:nvPr/>
        </p:nvSpPr>
        <p:spPr>
          <a:xfrm>
            <a:off x="5384679" y="4704888"/>
            <a:ext cx="1507483" cy="29040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0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Body</a:t>
            </a:r>
            <a:endParaRPr lang="en-US" sz="1800" dirty="0"/>
          </a:p>
        </p:txBody>
      </p:sp>
      <p:sp>
        <p:nvSpPr>
          <p:cNvPr id="7" name="Text 4"/>
          <p:cNvSpPr/>
          <p:nvPr/>
        </p:nvSpPr>
        <p:spPr>
          <a:xfrm>
            <a:off x="3453861" y="4704888"/>
            <a:ext cx="1507483" cy="29040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0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Opening</a:t>
            </a:r>
            <a:endParaRPr lang="en-US" sz="1800" dirty="0"/>
          </a:p>
        </p:txBody>
      </p:sp>
      <p:sp>
        <p:nvSpPr>
          <p:cNvPr id="8" name="Text 5"/>
          <p:cNvSpPr/>
          <p:nvPr/>
        </p:nvSpPr>
        <p:spPr>
          <a:xfrm>
            <a:off x="661475" y="5731669"/>
            <a:ext cx="10868745" cy="560189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0000"/>
              </a:lnSpc>
              <a:buNone/>
            </a:pPr>
            <a:r>
              <a:rPr lang="en-US" sz="14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Think of a professional email like a neat uniform — every part should be in order. Messy emails create a messy impression. Clean, structured emails build trust.</a:t>
            </a:r>
            <a:endParaRPr lang="en-US" sz="1400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391215" y="0"/>
            <a:ext cx="4800480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1012726"/>
            <a:ext cx="6296860" cy="118129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b="1" dirty="0">
                <a:solidFill>
                  <a:srgbClr val="006747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Mobile Communication in Tourism</a:t>
            </a:r>
            <a:endParaRPr lang="en-US" sz="3700" dirty="0"/>
          </a:p>
        </p:txBody>
      </p:sp>
      <p:sp>
        <p:nvSpPr>
          <p:cNvPr id="4" name="Text 1"/>
          <p:cNvSpPr/>
          <p:nvPr/>
        </p:nvSpPr>
        <p:spPr>
          <a:xfrm>
            <a:off x="661475" y="2477492"/>
            <a:ext cx="6296860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Key Idea:</a:t>
            </a: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Smartphones have become the #1 travel companion — supporting nearly every step of a journey.</a:t>
            </a:r>
            <a:endParaRPr lang="en-US" sz="1450" dirty="0"/>
          </a:p>
        </p:txBody>
      </p:sp>
      <p:sp>
        <p:nvSpPr>
          <p:cNvPr id="5" name="Shape 2"/>
          <p:cNvSpPr/>
          <p:nvPr/>
        </p:nvSpPr>
        <p:spPr>
          <a:xfrm>
            <a:off x="661475" y="3294955"/>
            <a:ext cx="3053877" cy="724098"/>
          </a:xfrm>
          <a:prstGeom prst="roundRect">
            <a:avLst>
              <a:gd name="adj" fmla="val 23494"/>
            </a:avLst>
          </a:prstGeom>
          <a:solidFill>
            <a:srgbClr val="E5F9F2">
              <a:alpha val="95000"/>
            </a:srgbClr>
          </a:solidFill>
          <a:ln w="25399">
            <a:solidFill>
              <a:srgbClr val="B7D5CA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875881" y="3509367"/>
            <a:ext cx="2625064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Booking</a:t>
            </a:r>
            <a:endParaRPr lang="en-US" sz="1850" dirty="0"/>
          </a:p>
        </p:txBody>
      </p:sp>
      <p:sp>
        <p:nvSpPr>
          <p:cNvPr id="7" name="Shape 4"/>
          <p:cNvSpPr/>
          <p:nvPr/>
        </p:nvSpPr>
        <p:spPr>
          <a:xfrm>
            <a:off x="3904359" y="3294955"/>
            <a:ext cx="3053976" cy="724098"/>
          </a:xfrm>
          <a:prstGeom prst="roundRect">
            <a:avLst>
              <a:gd name="adj" fmla="val 23494"/>
            </a:avLst>
          </a:prstGeom>
          <a:solidFill>
            <a:srgbClr val="E5F9F2">
              <a:alpha val="95000"/>
            </a:srgbClr>
          </a:solidFill>
          <a:ln w="25399">
            <a:solidFill>
              <a:srgbClr val="B7D5CA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4118765" y="3509367"/>
            <a:ext cx="2625163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Navigation</a:t>
            </a:r>
            <a:endParaRPr lang="en-US" sz="1850" dirty="0"/>
          </a:p>
        </p:txBody>
      </p:sp>
      <p:sp>
        <p:nvSpPr>
          <p:cNvPr id="9" name="Shape 6"/>
          <p:cNvSpPr/>
          <p:nvPr/>
        </p:nvSpPr>
        <p:spPr>
          <a:xfrm>
            <a:off x="661475" y="4208066"/>
            <a:ext cx="3053877" cy="724098"/>
          </a:xfrm>
          <a:prstGeom prst="roundRect">
            <a:avLst>
              <a:gd name="adj" fmla="val 23494"/>
            </a:avLst>
          </a:prstGeom>
          <a:solidFill>
            <a:srgbClr val="E5F9F2">
              <a:alpha val="95000"/>
            </a:srgbClr>
          </a:solidFill>
          <a:ln w="25399">
            <a:solidFill>
              <a:srgbClr val="B7D5CA"/>
            </a:solidFill>
            <a:prstDash val="solid"/>
          </a:ln>
        </p:spPr>
      </p:sp>
      <p:sp>
        <p:nvSpPr>
          <p:cNvPr id="10" name="Text 7"/>
          <p:cNvSpPr/>
          <p:nvPr/>
        </p:nvSpPr>
        <p:spPr>
          <a:xfrm>
            <a:off x="875881" y="4422477"/>
            <a:ext cx="2625064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Travel Updates</a:t>
            </a:r>
            <a:endParaRPr lang="en-US" sz="1850" dirty="0"/>
          </a:p>
        </p:txBody>
      </p:sp>
      <p:sp>
        <p:nvSpPr>
          <p:cNvPr id="11" name="Shape 8"/>
          <p:cNvSpPr/>
          <p:nvPr/>
        </p:nvSpPr>
        <p:spPr>
          <a:xfrm>
            <a:off x="3904359" y="4208066"/>
            <a:ext cx="3053976" cy="724098"/>
          </a:xfrm>
          <a:prstGeom prst="roundRect">
            <a:avLst>
              <a:gd name="adj" fmla="val 23494"/>
            </a:avLst>
          </a:prstGeom>
          <a:solidFill>
            <a:srgbClr val="E5F9F2">
              <a:alpha val="95000"/>
            </a:srgbClr>
          </a:solidFill>
          <a:ln w="25399">
            <a:solidFill>
              <a:srgbClr val="B7D5CA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4118765" y="4422477"/>
            <a:ext cx="2625163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Customer Support</a:t>
            </a:r>
            <a:endParaRPr lang="en-US" sz="1850" dirty="0"/>
          </a:p>
        </p:txBody>
      </p:sp>
      <p:sp>
        <p:nvSpPr>
          <p:cNvPr id="13" name="Shape 10"/>
          <p:cNvSpPr/>
          <p:nvPr/>
        </p:nvSpPr>
        <p:spPr>
          <a:xfrm>
            <a:off x="661475" y="5121176"/>
            <a:ext cx="6296860" cy="724098"/>
          </a:xfrm>
          <a:prstGeom prst="roundRect">
            <a:avLst>
              <a:gd name="adj" fmla="val 23494"/>
            </a:avLst>
          </a:prstGeom>
          <a:solidFill>
            <a:srgbClr val="E5F9F2">
              <a:alpha val="95000"/>
            </a:srgbClr>
          </a:solidFill>
          <a:ln w="25399">
            <a:solidFill>
              <a:srgbClr val="B7D5CA"/>
            </a:solidFill>
            <a:prstDash val="solid"/>
          </a:ln>
        </p:spPr>
      </p:sp>
      <p:sp>
        <p:nvSpPr>
          <p:cNvPr id="14" name="Text 11"/>
          <p:cNvSpPr/>
          <p:nvPr/>
        </p:nvSpPr>
        <p:spPr>
          <a:xfrm>
            <a:off x="875881" y="5335588"/>
            <a:ext cx="5868047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Digital Itineraries</a:t>
            </a:r>
            <a:endParaRPr lang="en-US" sz="1850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1299865"/>
            <a:ext cx="10868745" cy="59064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b="1" dirty="0">
                <a:solidFill>
                  <a:srgbClr val="006747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Mobile Applications in Tourism</a:t>
            </a:r>
            <a:endParaRPr lang="en-US" sz="3700" dirty="0"/>
          </a:p>
        </p:txBody>
      </p:sp>
      <p:sp>
        <p:nvSpPr>
          <p:cNvPr id="3" name="Text 1"/>
          <p:cNvSpPr/>
          <p:nvPr/>
        </p:nvSpPr>
        <p:spPr>
          <a:xfrm>
            <a:off x="661475" y="2268538"/>
            <a:ext cx="11478330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Key Idea:</a:t>
            </a: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Tourism organizations use mobile apps to put convenience directly in the traveler's hands.</a:t>
            </a:r>
            <a:endParaRPr lang="en-US" sz="145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1475" y="2783582"/>
            <a:ext cx="1524756" cy="1524794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661475" y="4544616"/>
            <a:ext cx="3465426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Hotel Booking</a:t>
            </a:r>
            <a:endParaRPr lang="en-US" sz="1850" dirty="0"/>
          </a:p>
        </p:txBody>
      </p:sp>
      <p:sp>
        <p:nvSpPr>
          <p:cNvPr id="6" name="Text 3"/>
          <p:cNvSpPr/>
          <p:nvPr/>
        </p:nvSpPr>
        <p:spPr>
          <a:xfrm>
            <a:off x="661475" y="4953298"/>
            <a:ext cx="3465426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Reserve rooms, check amenities, manage stays</a:t>
            </a:r>
            <a:endParaRPr lang="en-US" sz="1450" dirty="0"/>
          </a:p>
        </p:txBody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63135" y="2783582"/>
            <a:ext cx="1524756" cy="1524794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4363135" y="4544616"/>
            <a:ext cx="3465426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Airline Apps</a:t>
            </a:r>
            <a:endParaRPr lang="en-US" sz="1850" dirty="0"/>
          </a:p>
        </p:txBody>
      </p:sp>
      <p:sp>
        <p:nvSpPr>
          <p:cNvPr id="9" name="Text 5"/>
          <p:cNvSpPr/>
          <p:nvPr/>
        </p:nvSpPr>
        <p:spPr>
          <a:xfrm>
            <a:off x="4363135" y="4953298"/>
            <a:ext cx="3465426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Check-in, seat selection, flight tracking</a:t>
            </a:r>
            <a:endParaRPr lang="en-US" sz="1450" dirty="0"/>
          </a:p>
        </p:txBody>
      </p:sp>
      <p:pic>
        <p:nvPicPr>
          <p:cNvPr id="10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64794" y="2783582"/>
            <a:ext cx="1524756" cy="1524794"/>
          </a:xfrm>
          <a:prstGeom prst="rect">
            <a:avLst/>
          </a:prstGeom>
        </p:spPr>
      </p:pic>
      <p:sp>
        <p:nvSpPr>
          <p:cNvPr id="11" name="Text 6"/>
          <p:cNvSpPr/>
          <p:nvPr/>
        </p:nvSpPr>
        <p:spPr>
          <a:xfrm>
            <a:off x="8064794" y="4544616"/>
            <a:ext cx="3465426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Tour Booking</a:t>
            </a:r>
            <a:endParaRPr lang="en-US" sz="1850" dirty="0"/>
          </a:p>
        </p:txBody>
      </p:sp>
      <p:sp>
        <p:nvSpPr>
          <p:cNvPr id="12" name="Text 7"/>
          <p:cNvSpPr/>
          <p:nvPr/>
        </p:nvSpPr>
        <p:spPr>
          <a:xfrm>
            <a:off x="8064794" y="4953298"/>
            <a:ext cx="3465426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Browse, book, and manage tour packages</a:t>
            </a:r>
            <a:endParaRPr lang="en-US" sz="1450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1635820"/>
            <a:ext cx="10868745" cy="59064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b="1" dirty="0">
                <a:solidFill>
                  <a:srgbClr val="006747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Benefits of Mobile Communication</a:t>
            </a:r>
            <a:endParaRPr lang="en-US" sz="3700" dirty="0"/>
          </a:p>
        </p:txBody>
      </p:sp>
      <p:sp>
        <p:nvSpPr>
          <p:cNvPr id="3" name="Text 1"/>
          <p:cNvSpPr/>
          <p:nvPr/>
        </p:nvSpPr>
        <p:spPr>
          <a:xfrm>
            <a:off x="661475" y="2604492"/>
            <a:ext cx="11478330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Key Idea:</a:t>
            </a: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Mobile communication improves the travel experience for both customers and organizations.</a:t>
            </a:r>
            <a:endParaRPr lang="en-US" sz="145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61475" y="3119537"/>
            <a:ext cx="472468" cy="47248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1370177" y="3119537"/>
            <a:ext cx="4607504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Convenience</a:t>
            </a:r>
            <a:endParaRPr lang="en-US" sz="1850" dirty="0"/>
          </a:p>
        </p:txBody>
      </p:sp>
      <p:sp>
        <p:nvSpPr>
          <p:cNvPr id="6" name="Text 3"/>
          <p:cNvSpPr/>
          <p:nvPr/>
        </p:nvSpPr>
        <p:spPr>
          <a:xfrm>
            <a:off x="1370177" y="3528219"/>
            <a:ext cx="4607504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Access information anytime, anywhere — no desk required</a:t>
            </a:r>
            <a:endParaRPr lang="en-US" sz="1450" dirty="0"/>
          </a:p>
        </p:txBody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213915" y="3119537"/>
            <a:ext cx="472468" cy="472480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6922617" y="3119537"/>
            <a:ext cx="4607603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Real-Time Updates</a:t>
            </a:r>
            <a:endParaRPr lang="en-US" sz="1850" dirty="0"/>
          </a:p>
        </p:txBody>
      </p:sp>
      <p:sp>
        <p:nvSpPr>
          <p:cNvPr id="9" name="Text 5"/>
          <p:cNvSpPr/>
          <p:nvPr/>
        </p:nvSpPr>
        <p:spPr>
          <a:xfrm>
            <a:off x="6922617" y="3528219"/>
            <a:ext cx="4607603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Instantly communicate schedule changes or disruptions</a:t>
            </a:r>
            <a:endParaRPr lang="en-US" sz="1450" dirty="0"/>
          </a:p>
        </p:txBody>
      </p:sp>
      <p:pic>
        <p:nvPicPr>
          <p:cNvPr id="10" name="Image 2" descr="preencoded.png"/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61475" y="4511080"/>
            <a:ext cx="472468" cy="472480"/>
          </a:xfrm>
          <a:prstGeom prst="rect">
            <a:avLst/>
          </a:prstGeom>
        </p:spPr>
      </p:pic>
      <p:sp>
        <p:nvSpPr>
          <p:cNvPr id="11" name="Text 6"/>
          <p:cNvSpPr/>
          <p:nvPr/>
        </p:nvSpPr>
        <p:spPr>
          <a:xfrm>
            <a:off x="1370177" y="4511080"/>
            <a:ext cx="4607504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Improved Accessibility</a:t>
            </a:r>
            <a:endParaRPr lang="en-US" sz="1850" dirty="0"/>
          </a:p>
        </p:txBody>
      </p:sp>
      <p:sp>
        <p:nvSpPr>
          <p:cNvPr id="12" name="Text 7"/>
          <p:cNvSpPr/>
          <p:nvPr/>
        </p:nvSpPr>
        <p:spPr>
          <a:xfrm>
            <a:off x="1370177" y="4919762"/>
            <a:ext cx="4607504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Critical information always within reach</a:t>
            </a:r>
            <a:endParaRPr lang="en-US" sz="1450" dirty="0"/>
          </a:p>
        </p:txBody>
      </p:sp>
      <p:pic>
        <p:nvPicPr>
          <p:cNvPr id="13" name="Image 3" descr="preencoded.png"/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213915" y="4511080"/>
            <a:ext cx="472468" cy="472480"/>
          </a:xfrm>
          <a:prstGeom prst="rect">
            <a:avLst/>
          </a:prstGeom>
        </p:spPr>
      </p:pic>
      <p:sp>
        <p:nvSpPr>
          <p:cNvPr id="14" name="Text 8"/>
          <p:cNvSpPr/>
          <p:nvPr/>
        </p:nvSpPr>
        <p:spPr>
          <a:xfrm>
            <a:off x="6922617" y="4511080"/>
            <a:ext cx="4607603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Enhanced Experience</a:t>
            </a:r>
            <a:endParaRPr lang="en-US" sz="1850" dirty="0"/>
          </a:p>
        </p:txBody>
      </p:sp>
      <p:sp>
        <p:nvSpPr>
          <p:cNvPr id="15" name="Text 9"/>
          <p:cNvSpPr/>
          <p:nvPr/>
        </p:nvSpPr>
        <p:spPr>
          <a:xfrm>
            <a:off x="6922617" y="4919762"/>
            <a:ext cx="4607603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Supports personalized, responsive service</a:t>
            </a:r>
            <a:endParaRPr lang="en-US" sz="1450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1475" y="1060351"/>
            <a:ext cx="5888287" cy="3336727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87207" y="888603"/>
            <a:ext cx="3549264" cy="200818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150" b="1" dirty="0">
                <a:solidFill>
                  <a:srgbClr val="006747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Customer Relationship Management (CRM)</a:t>
            </a:r>
            <a:endParaRPr lang="en-US" sz="3150" dirty="0"/>
          </a:p>
        </p:txBody>
      </p:sp>
      <p:sp>
        <p:nvSpPr>
          <p:cNvPr id="4" name="Text 1"/>
          <p:cNvSpPr/>
          <p:nvPr/>
        </p:nvSpPr>
        <p:spPr>
          <a:xfrm>
            <a:off x="7987207" y="3033316"/>
            <a:ext cx="3549264" cy="1549202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3000"/>
              </a:lnSpc>
              <a:spcAft>
                <a:spcPts val="950"/>
              </a:spcAft>
              <a:buNone/>
            </a:pPr>
            <a:r>
              <a:rPr lang="en-US" sz="125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Key Idea:</a:t>
            </a:r>
            <a:r>
              <a:rPr lang="en-US" sz="12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CRM systems are like a digital memory — helping organizations remember every customer interaction.</a:t>
            </a:r>
            <a:endParaRPr lang="en-US" sz="1250" dirty="0"/>
          </a:p>
          <a:p>
            <a:pPr marL="0" indent="0" algn="l">
              <a:lnSpc>
                <a:spcPct val="123000"/>
              </a:lnSpc>
              <a:buNone/>
            </a:pPr>
            <a:r>
              <a:rPr lang="en-US" sz="12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Imagine a travel agent who remembers your name, your preferred seat, and your favorite destination. CRM makes that possible at scale.</a:t>
            </a:r>
            <a:endParaRPr lang="en-US" sz="1250" dirty="0"/>
          </a:p>
        </p:txBody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21699" y="4863852"/>
            <a:ext cx="240996" cy="241002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1183551" y="4858941"/>
            <a:ext cx="4826971" cy="25102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Store customer info</a:t>
            </a:r>
            <a:endParaRPr lang="en-US" sz="155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241398" y="4863852"/>
            <a:ext cx="240996" cy="241002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6703249" y="4858941"/>
            <a:ext cx="4826971" cy="25102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Track preferences</a:t>
            </a:r>
            <a:endParaRPr lang="en-US" sz="1550" dirty="0"/>
          </a:p>
        </p:txBody>
      </p:sp>
      <p:pic>
        <p:nvPicPr>
          <p:cNvPr id="9" name="Image 3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21699" y="5623868"/>
            <a:ext cx="240996" cy="241002"/>
          </a:xfrm>
          <a:prstGeom prst="rect">
            <a:avLst/>
          </a:prstGeom>
        </p:spPr>
      </p:pic>
      <p:sp>
        <p:nvSpPr>
          <p:cNvPr id="10" name="Text 4"/>
          <p:cNvSpPr/>
          <p:nvPr/>
        </p:nvSpPr>
        <p:spPr>
          <a:xfrm>
            <a:off x="1183551" y="5618956"/>
            <a:ext cx="4826971" cy="25102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Monitor history</a:t>
            </a:r>
            <a:endParaRPr lang="en-US" sz="1550" dirty="0"/>
          </a:p>
        </p:txBody>
      </p:sp>
      <p:pic>
        <p:nvPicPr>
          <p:cNvPr id="11" name="Image 4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241398" y="5623868"/>
            <a:ext cx="240996" cy="241002"/>
          </a:xfrm>
          <a:prstGeom prst="rect">
            <a:avLst/>
          </a:prstGeom>
        </p:spPr>
      </p:pic>
      <p:sp>
        <p:nvSpPr>
          <p:cNvPr id="12" name="Text 5"/>
          <p:cNvSpPr/>
          <p:nvPr/>
        </p:nvSpPr>
        <p:spPr>
          <a:xfrm>
            <a:off x="6703249" y="5618956"/>
            <a:ext cx="4826971" cy="25102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Personalize service</a:t>
            </a:r>
            <a:endParaRPr lang="en-US" sz="1550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391215" y="0"/>
            <a:ext cx="4800480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531713"/>
            <a:ext cx="6296860" cy="1162844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650" b="1" dirty="0">
                <a:solidFill>
                  <a:srgbClr val="006747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CRM and Customer Retention</a:t>
            </a:r>
            <a:endParaRPr lang="en-US" sz="3650" dirty="0"/>
          </a:p>
        </p:txBody>
      </p:sp>
      <p:sp>
        <p:nvSpPr>
          <p:cNvPr id="4" name="Text 1"/>
          <p:cNvSpPr/>
          <p:nvPr/>
        </p:nvSpPr>
        <p:spPr>
          <a:xfrm>
            <a:off x="661475" y="1969294"/>
            <a:ext cx="6296860" cy="590550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2000"/>
              </a:lnSpc>
              <a:buNone/>
            </a:pPr>
            <a:r>
              <a:rPr lang="en-US" sz="145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Key Idea:</a:t>
            </a: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CRM helps turn one-time visitors into loyal, returning customers.</a:t>
            </a:r>
            <a:endParaRPr lang="en-US" sz="1450" dirty="0"/>
          </a:p>
        </p:txBody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1475" y="2765822"/>
            <a:ext cx="6296860" cy="2468563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812259" y="2886885"/>
            <a:ext cx="1152681" cy="370514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r">
              <a:lnSpc>
                <a:spcPct val="104000"/>
              </a:lnSpc>
              <a:buNone/>
            </a:pPr>
            <a:r>
              <a:rPr lang="en-US" sz="1150" b="1" dirty="0">
                <a:solidFill>
                  <a:srgbClr val="006747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Acquire Customers</a:t>
            </a:r>
            <a:endParaRPr lang="en-US" sz="1150" dirty="0"/>
          </a:p>
        </p:txBody>
      </p:sp>
      <p:sp>
        <p:nvSpPr>
          <p:cNvPr id="7" name="Text 3"/>
          <p:cNvSpPr/>
          <p:nvPr/>
        </p:nvSpPr>
        <p:spPr>
          <a:xfrm>
            <a:off x="5654755" y="2886885"/>
            <a:ext cx="1152681" cy="370514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150" b="1" dirty="0">
                <a:solidFill>
                  <a:srgbClr val="006747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Understand Needs</a:t>
            </a:r>
            <a:endParaRPr lang="en-US" sz="1150" dirty="0"/>
          </a:p>
        </p:txBody>
      </p:sp>
      <p:sp>
        <p:nvSpPr>
          <p:cNvPr id="8" name="Text 4"/>
          <p:cNvSpPr/>
          <p:nvPr/>
        </p:nvSpPr>
        <p:spPr>
          <a:xfrm>
            <a:off x="5654755" y="4742748"/>
            <a:ext cx="1152681" cy="370514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150" b="1" dirty="0">
                <a:solidFill>
                  <a:srgbClr val="006747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Personalize Offers</a:t>
            </a:r>
            <a:endParaRPr lang="en-US" sz="1150" dirty="0"/>
          </a:p>
        </p:txBody>
      </p:sp>
      <p:sp>
        <p:nvSpPr>
          <p:cNvPr id="9" name="Text 5"/>
          <p:cNvSpPr/>
          <p:nvPr/>
        </p:nvSpPr>
        <p:spPr>
          <a:xfrm>
            <a:off x="812259" y="4928005"/>
            <a:ext cx="1152681" cy="18525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r">
              <a:lnSpc>
                <a:spcPct val="104000"/>
              </a:lnSpc>
              <a:buNone/>
            </a:pPr>
            <a:r>
              <a:rPr lang="en-US" sz="1150" b="1" dirty="0">
                <a:solidFill>
                  <a:srgbClr val="006747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Drive Loyalty</a:t>
            </a:r>
            <a:endParaRPr lang="en-US" sz="1150" dirty="0"/>
          </a:p>
        </p:txBody>
      </p:sp>
      <p:sp>
        <p:nvSpPr>
          <p:cNvPr id="10" name="Text 6"/>
          <p:cNvSpPr/>
          <p:nvPr/>
        </p:nvSpPr>
        <p:spPr>
          <a:xfrm>
            <a:off x="661475" y="5440363"/>
            <a:ext cx="6296860" cy="885825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2000"/>
              </a:lnSpc>
              <a:buNone/>
            </a:pP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Think of CRM like a friendship — the more you remember about someone, the stronger the relationship grows. Organizations that invest in CRM build lasting loyalty, not just transactions.</a:t>
            </a:r>
            <a:endParaRPr lang="en-US" sz="1450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1475" y="738981"/>
            <a:ext cx="6350933" cy="3598863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791156" y="842863"/>
            <a:ext cx="3745315" cy="1683544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500" b="1" dirty="0">
                <a:solidFill>
                  <a:srgbClr val="006747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Personalized Digital Communication</a:t>
            </a:r>
            <a:endParaRPr lang="en-US" sz="3500" dirty="0"/>
          </a:p>
        </p:txBody>
      </p:sp>
      <p:sp>
        <p:nvSpPr>
          <p:cNvPr id="4" name="Text 1"/>
          <p:cNvSpPr/>
          <p:nvPr/>
        </p:nvSpPr>
        <p:spPr>
          <a:xfrm>
            <a:off x="7791156" y="2696964"/>
            <a:ext cx="3745315" cy="1553964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0000"/>
              </a:lnSpc>
              <a:spcAft>
                <a:spcPts val="1200"/>
              </a:spcAft>
              <a:buNone/>
            </a:pPr>
            <a:r>
              <a:rPr lang="en-US" sz="140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Key Idea:</a:t>
            </a:r>
            <a:r>
              <a:rPr lang="en-US" sz="14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Modern travelers expect experiences tailored to </a:t>
            </a:r>
            <a:r>
              <a:rPr lang="en-US" sz="1400" i="1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them</a:t>
            </a:r>
            <a:r>
              <a:rPr lang="en-US" sz="14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— not a generic one-size-fits-all service.</a:t>
            </a:r>
            <a:endParaRPr lang="en-US" sz="1400" dirty="0"/>
          </a:p>
          <a:p>
            <a:pPr marL="0" indent="0" algn="l">
              <a:lnSpc>
                <a:spcPct val="130000"/>
              </a:lnSpc>
              <a:buNone/>
            </a:pPr>
            <a:r>
              <a:rPr lang="en-US" sz="14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Personalization = higher satisfaction + stronger engagement.</a:t>
            </a:r>
            <a:endParaRPr lang="en-US" sz="1400" dirty="0"/>
          </a:p>
        </p:txBody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1475" y="4721622"/>
            <a:ext cx="5349047" cy="709315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967954" y="4926509"/>
            <a:ext cx="4837686" cy="29954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750" b="1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🗺️</a:t>
            </a:r>
            <a:r>
              <a:rPr lang="en-US" sz="17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 Personalized Recommendations</a:t>
            </a:r>
            <a:endParaRPr lang="en-US" sz="175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181074" y="4721622"/>
            <a:ext cx="5349146" cy="709315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6487553" y="4926509"/>
            <a:ext cx="4837785" cy="29954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750" b="1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📅</a:t>
            </a:r>
            <a:r>
              <a:rPr lang="en-US" sz="17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 Customized Itineraries</a:t>
            </a:r>
            <a:endParaRPr lang="en-US" sz="1750" dirty="0"/>
          </a:p>
        </p:txBody>
      </p:sp>
      <p:pic>
        <p:nvPicPr>
          <p:cNvPr id="9" name="Image 3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1475" y="5601494"/>
            <a:ext cx="5349047" cy="709315"/>
          </a:xfrm>
          <a:prstGeom prst="rect">
            <a:avLst/>
          </a:prstGeom>
        </p:spPr>
      </p:pic>
      <p:sp>
        <p:nvSpPr>
          <p:cNvPr id="10" name="Text 4"/>
          <p:cNvSpPr/>
          <p:nvPr/>
        </p:nvSpPr>
        <p:spPr>
          <a:xfrm>
            <a:off x="967954" y="5806380"/>
            <a:ext cx="4837686" cy="29954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750" b="1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🎁</a:t>
            </a:r>
            <a:r>
              <a:rPr lang="en-US" sz="17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 Special Offers</a:t>
            </a:r>
            <a:endParaRPr lang="en-US" sz="1750" dirty="0"/>
          </a:p>
        </p:txBody>
      </p:sp>
      <p:pic>
        <p:nvPicPr>
          <p:cNvPr id="11" name="Image 4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181074" y="5601494"/>
            <a:ext cx="5349146" cy="709315"/>
          </a:xfrm>
          <a:prstGeom prst="rect">
            <a:avLst/>
          </a:prstGeom>
        </p:spPr>
      </p:pic>
      <p:sp>
        <p:nvSpPr>
          <p:cNvPr id="12" name="Text 5"/>
          <p:cNvSpPr/>
          <p:nvPr/>
        </p:nvSpPr>
        <p:spPr>
          <a:xfrm>
            <a:off x="6487553" y="5806380"/>
            <a:ext cx="4837785" cy="29954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750" b="1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🏅</a:t>
            </a:r>
            <a:r>
              <a:rPr lang="en-US" sz="17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 Loyalty Rewards</a:t>
            </a:r>
            <a:endParaRPr lang="en-US" sz="1750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4800480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33360" y="1508224"/>
            <a:ext cx="6296860" cy="59064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b="1" dirty="0">
                <a:solidFill>
                  <a:srgbClr val="006747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Social Media in Tourism</a:t>
            </a:r>
            <a:endParaRPr lang="en-US" sz="3700" dirty="0"/>
          </a:p>
        </p:txBody>
      </p:sp>
      <p:sp>
        <p:nvSpPr>
          <p:cNvPr id="4" name="Text 1"/>
          <p:cNvSpPr/>
          <p:nvPr/>
        </p:nvSpPr>
        <p:spPr>
          <a:xfrm>
            <a:off x="5233360" y="2382341"/>
            <a:ext cx="6296860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Key Idea:</a:t>
            </a: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Social media is now one of the most powerful channels for tourism communication — reaching millions instantly.</a:t>
            </a:r>
            <a:endParaRPr lang="en-US" sz="1450" dirty="0"/>
          </a:p>
        </p:txBody>
      </p:sp>
      <p:sp>
        <p:nvSpPr>
          <p:cNvPr id="5" name="Shape 2"/>
          <p:cNvSpPr/>
          <p:nvPr/>
        </p:nvSpPr>
        <p:spPr>
          <a:xfrm>
            <a:off x="5233360" y="3199805"/>
            <a:ext cx="25399" cy="1030089"/>
          </a:xfrm>
          <a:prstGeom prst="roundRect">
            <a:avLst>
              <a:gd name="adj" fmla="val 60001"/>
            </a:avLst>
          </a:prstGeom>
          <a:solidFill>
            <a:srgbClr val="006747"/>
          </a:solidFill>
        </p:spPr>
      </p:sp>
      <p:sp>
        <p:nvSpPr>
          <p:cNvPr id="6" name="Text 3"/>
          <p:cNvSpPr/>
          <p:nvPr/>
        </p:nvSpPr>
        <p:spPr>
          <a:xfrm>
            <a:off x="5516821" y="3412430"/>
            <a:ext cx="6013399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"Social media isn't just marketing — it's a direct conversation between organizations and travelers."</a:t>
            </a:r>
            <a:endParaRPr lang="en-US" sz="1450" dirty="0"/>
          </a:p>
        </p:txBody>
      </p:sp>
      <p:sp>
        <p:nvSpPr>
          <p:cNvPr id="7" name="Text 4"/>
          <p:cNvSpPr/>
          <p:nvPr/>
        </p:nvSpPr>
        <p:spPr>
          <a:xfrm>
            <a:off x="5233360" y="4442520"/>
            <a:ext cx="6296860" cy="90725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Organizations can now communicate directly with current and potential customers without intermediaries — building relationships one post at a time.</a:t>
            </a:r>
            <a:endParaRPr lang="en-US" sz="1450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391215" y="0"/>
            <a:ext cx="4800480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641449"/>
            <a:ext cx="6296860" cy="1122363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500" b="1" dirty="0">
                <a:solidFill>
                  <a:srgbClr val="006747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Popular Social Media Platforms</a:t>
            </a:r>
            <a:endParaRPr lang="en-US" sz="3500" dirty="0"/>
          </a:p>
        </p:txBody>
      </p:sp>
      <p:sp>
        <p:nvSpPr>
          <p:cNvPr id="4" name="Text 1"/>
          <p:cNvSpPr/>
          <p:nvPr/>
        </p:nvSpPr>
        <p:spPr>
          <a:xfrm>
            <a:off x="661475" y="2019697"/>
            <a:ext cx="6296860" cy="560189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0000"/>
              </a:lnSpc>
              <a:buNone/>
            </a:pPr>
            <a:r>
              <a:rPr lang="en-US" sz="140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Key Idea:</a:t>
            </a:r>
            <a:r>
              <a:rPr lang="en-US" sz="14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Different platforms serve different purposes — choosing the right one matters.</a:t>
            </a:r>
            <a:endParaRPr lang="en-US" sz="1400" dirty="0"/>
          </a:p>
        </p:txBody>
      </p:sp>
      <p:sp>
        <p:nvSpPr>
          <p:cNvPr id="5" name="Shape 2"/>
          <p:cNvSpPr/>
          <p:nvPr/>
        </p:nvSpPr>
        <p:spPr>
          <a:xfrm>
            <a:off x="661475" y="2771775"/>
            <a:ext cx="3063104" cy="1034554"/>
          </a:xfrm>
          <a:prstGeom prst="roundRect">
            <a:avLst>
              <a:gd name="adj" fmla="val 15621"/>
            </a:avLst>
          </a:prstGeom>
          <a:solidFill>
            <a:srgbClr val="D1EFE4"/>
          </a:solidFill>
          <a:ln w="6350">
            <a:solidFill>
              <a:srgbClr val="B7D5CA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847307" y="2957612"/>
            <a:ext cx="2691440" cy="2804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7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Facebook</a:t>
            </a:r>
            <a:endParaRPr lang="en-US" sz="1750" dirty="0"/>
          </a:p>
        </p:txBody>
      </p:sp>
      <p:sp>
        <p:nvSpPr>
          <p:cNvPr id="7" name="Text 4"/>
          <p:cNvSpPr/>
          <p:nvPr/>
        </p:nvSpPr>
        <p:spPr>
          <a:xfrm>
            <a:off x="847307" y="3340398"/>
            <a:ext cx="2691440" cy="28009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30000"/>
              </a:lnSpc>
              <a:buNone/>
            </a:pPr>
            <a:r>
              <a:rPr lang="en-US" sz="14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Community building &amp; ads</a:t>
            </a:r>
            <a:endParaRPr lang="en-US" sz="1400" dirty="0"/>
          </a:p>
        </p:txBody>
      </p:sp>
      <p:sp>
        <p:nvSpPr>
          <p:cNvPr id="8" name="Shape 5"/>
          <p:cNvSpPr/>
          <p:nvPr/>
        </p:nvSpPr>
        <p:spPr>
          <a:xfrm>
            <a:off x="3895131" y="2771775"/>
            <a:ext cx="3063203" cy="1034554"/>
          </a:xfrm>
          <a:prstGeom prst="roundRect">
            <a:avLst>
              <a:gd name="adj" fmla="val 15621"/>
            </a:avLst>
          </a:prstGeom>
          <a:solidFill>
            <a:srgbClr val="D1EFE4"/>
          </a:solidFill>
          <a:ln w="6350">
            <a:solidFill>
              <a:srgbClr val="B7D5CA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4080964" y="2957612"/>
            <a:ext cx="2691539" cy="2804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7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Instagram</a:t>
            </a:r>
            <a:endParaRPr lang="en-US" sz="1750" dirty="0"/>
          </a:p>
        </p:txBody>
      </p:sp>
      <p:sp>
        <p:nvSpPr>
          <p:cNvPr id="10" name="Text 7"/>
          <p:cNvSpPr/>
          <p:nvPr/>
        </p:nvSpPr>
        <p:spPr>
          <a:xfrm>
            <a:off x="4080964" y="3340398"/>
            <a:ext cx="2691539" cy="28009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30000"/>
              </a:lnSpc>
              <a:buNone/>
            </a:pPr>
            <a:r>
              <a:rPr lang="en-US" sz="14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Visual storytelling</a:t>
            </a:r>
            <a:endParaRPr lang="en-US" sz="1400" dirty="0"/>
          </a:p>
        </p:txBody>
      </p:sp>
      <p:sp>
        <p:nvSpPr>
          <p:cNvPr id="11" name="Shape 8"/>
          <p:cNvSpPr/>
          <p:nvPr/>
        </p:nvSpPr>
        <p:spPr>
          <a:xfrm>
            <a:off x="661475" y="3976886"/>
            <a:ext cx="3063104" cy="1034554"/>
          </a:xfrm>
          <a:prstGeom prst="roundRect">
            <a:avLst>
              <a:gd name="adj" fmla="val 15621"/>
            </a:avLst>
          </a:prstGeom>
          <a:solidFill>
            <a:srgbClr val="D1EFE4"/>
          </a:solidFill>
          <a:ln w="6350">
            <a:solidFill>
              <a:srgbClr val="B7D5CA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847307" y="4162723"/>
            <a:ext cx="2691440" cy="2804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7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TikTok</a:t>
            </a:r>
            <a:endParaRPr lang="en-US" sz="1750" dirty="0"/>
          </a:p>
        </p:txBody>
      </p:sp>
      <p:sp>
        <p:nvSpPr>
          <p:cNvPr id="13" name="Text 10"/>
          <p:cNvSpPr/>
          <p:nvPr/>
        </p:nvSpPr>
        <p:spPr>
          <a:xfrm>
            <a:off x="847307" y="4545509"/>
            <a:ext cx="2691440" cy="28009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30000"/>
              </a:lnSpc>
              <a:buNone/>
            </a:pPr>
            <a:r>
              <a:rPr lang="en-US" sz="14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Short-form video reach</a:t>
            </a:r>
            <a:endParaRPr lang="en-US" sz="1400" dirty="0"/>
          </a:p>
        </p:txBody>
      </p:sp>
      <p:sp>
        <p:nvSpPr>
          <p:cNvPr id="14" name="Shape 11"/>
          <p:cNvSpPr/>
          <p:nvPr/>
        </p:nvSpPr>
        <p:spPr>
          <a:xfrm>
            <a:off x="3895131" y="3976886"/>
            <a:ext cx="3063203" cy="1034554"/>
          </a:xfrm>
          <a:prstGeom prst="roundRect">
            <a:avLst>
              <a:gd name="adj" fmla="val 15621"/>
            </a:avLst>
          </a:prstGeom>
          <a:solidFill>
            <a:srgbClr val="D1EFE4"/>
          </a:solidFill>
          <a:ln w="6350">
            <a:solidFill>
              <a:srgbClr val="B7D5CA"/>
            </a:solidFill>
            <a:prstDash val="solid"/>
          </a:ln>
        </p:spPr>
      </p:sp>
      <p:sp>
        <p:nvSpPr>
          <p:cNvPr id="15" name="Text 12"/>
          <p:cNvSpPr/>
          <p:nvPr/>
        </p:nvSpPr>
        <p:spPr>
          <a:xfrm>
            <a:off x="4080964" y="4162723"/>
            <a:ext cx="2691539" cy="2804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7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YouTube</a:t>
            </a:r>
            <a:endParaRPr lang="en-US" sz="1750" dirty="0"/>
          </a:p>
        </p:txBody>
      </p:sp>
      <p:sp>
        <p:nvSpPr>
          <p:cNvPr id="16" name="Text 13"/>
          <p:cNvSpPr/>
          <p:nvPr/>
        </p:nvSpPr>
        <p:spPr>
          <a:xfrm>
            <a:off x="4080964" y="4545509"/>
            <a:ext cx="2691539" cy="28009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30000"/>
              </a:lnSpc>
              <a:buNone/>
            </a:pPr>
            <a:r>
              <a:rPr lang="en-US" sz="14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Long-form travel content</a:t>
            </a:r>
            <a:endParaRPr lang="en-US" sz="1400" dirty="0"/>
          </a:p>
        </p:txBody>
      </p:sp>
      <p:sp>
        <p:nvSpPr>
          <p:cNvPr id="17" name="Shape 14"/>
          <p:cNvSpPr/>
          <p:nvPr/>
        </p:nvSpPr>
        <p:spPr>
          <a:xfrm>
            <a:off x="661475" y="5181997"/>
            <a:ext cx="3063104" cy="1034554"/>
          </a:xfrm>
          <a:prstGeom prst="roundRect">
            <a:avLst>
              <a:gd name="adj" fmla="val 15621"/>
            </a:avLst>
          </a:prstGeom>
          <a:solidFill>
            <a:srgbClr val="D1EFE4"/>
          </a:solidFill>
          <a:ln w="6350">
            <a:solidFill>
              <a:srgbClr val="B7D5CA"/>
            </a:solidFill>
            <a:prstDash val="solid"/>
          </a:ln>
        </p:spPr>
      </p:sp>
      <p:sp>
        <p:nvSpPr>
          <p:cNvPr id="18" name="Text 15"/>
          <p:cNvSpPr/>
          <p:nvPr/>
        </p:nvSpPr>
        <p:spPr>
          <a:xfrm>
            <a:off x="847307" y="5367834"/>
            <a:ext cx="2691440" cy="2804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7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LinkedIn</a:t>
            </a:r>
            <a:endParaRPr lang="en-US" sz="1750" dirty="0"/>
          </a:p>
        </p:txBody>
      </p:sp>
      <p:sp>
        <p:nvSpPr>
          <p:cNvPr id="19" name="Text 16"/>
          <p:cNvSpPr/>
          <p:nvPr/>
        </p:nvSpPr>
        <p:spPr>
          <a:xfrm>
            <a:off x="847307" y="5750620"/>
            <a:ext cx="2691440" cy="28009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30000"/>
              </a:lnSpc>
              <a:buNone/>
            </a:pPr>
            <a:r>
              <a:rPr lang="en-US" sz="14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B2B &amp; industry networking</a:t>
            </a:r>
            <a:endParaRPr lang="en-US" sz="1400" dirty="0"/>
          </a:p>
        </p:txBody>
      </p:sp>
      <p:sp>
        <p:nvSpPr>
          <p:cNvPr id="20" name="Shape 17"/>
          <p:cNvSpPr/>
          <p:nvPr/>
        </p:nvSpPr>
        <p:spPr>
          <a:xfrm>
            <a:off x="3895131" y="5181997"/>
            <a:ext cx="3063203" cy="1034554"/>
          </a:xfrm>
          <a:prstGeom prst="roundRect">
            <a:avLst>
              <a:gd name="adj" fmla="val 15621"/>
            </a:avLst>
          </a:prstGeom>
          <a:solidFill>
            <a:srgbClr val="D1EFE4"/>
          </a:solidFill>
          <a:ln w="6350">
            <a:solidFill>
              <a:srgbClr val="B7D5CA"/>
            </a:solidFill>
            <a:prstDash val="solid"/>
          </a:ln>
        </p:spPr>
      </p:sp>
      <p:sp>
        <p:nvSpPr>
          <p:cNvPr id="21" name="Text 18"/>
          <p:cNvSpPr/>
          <p:nvPr/>
        </p:nvSpPr>
        <p:spPr>
          <a:xfrm>
            <a:off x="4080964" y="5367834"/>
            <a:ext cx="2691539" cy="2804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7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X (Twitter)</a:t>
            </a:r>
            <a:endParaRPr lang="en-US" sz="1750" dirty="0"/>
          </a:p>
        </p:txBody>
      </p:sp>
      <p:sp>
        <p:nvSpPr>
          <p:cNvPr id="22" name="Text 19"/>
          <p:cNvSpPr/>
          <p:nvPr/>
        </p:nvSpPr>
        <p:spPr>
          <a:xfrm>
            <a:off x="4080964" y="5750620"/>
            <a:ext cx="2691539" cy="28009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30000"/>
              </a:lnSpc>
              <a:buNone/>
            </a:pPr>
            <a:r>
              <a:rPr lang="en-US" sz="14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Real-time news &amp; updates</a:t>
            </a:r>
            <a:endParaRPr lang="en-US" sz="1400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1475" y="750788"/>
            <a:ext cx="6227408" cy="3528913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8002189" y="1261070"/>
            <a:ext cx="3534282" cy="1594842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300" b="1" dirty="0">
                <a:solidFill>
                  <a:srgbClr val="006747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Information Sharing via Social Media</a:t>
            </a:r>
            <a:endParaRPr lang="en-US" sz="3300" dirty="0"/>
          </a:p>
        </p:txBody>
      </p:sp>
      <p:sp>
        <p:nvSpPr>
          <p:cNvPr id="4" name="Text 1"/>
          <p:cNvSpPr/>
          <p:nvPr/>
        </p:nvSpPr>
        <p:spPr>
          <a:xfrm>
            <a:off x="8002189" y="3009007"/>
            <a:ext cx="3534282" cy="775692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7000"/>
              </a:lnSpc>
              <a:buNone/>
            </a:pPr>
            <a:r>
              <a:rPr lang="en-US" sz="130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Key Idea:</a:t>
            </a:r>
            <a:r>
              <a:rPr lang="en-US" sz="13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Social media lets organizations share useful, timely travel information with a wide audience — for free.</a:t>
            </a:r>
            <a:endParaRPr lang="en-US" sz="1300" dirty="0"/>
          </a:p>
        </p:txBody>
      </p:sp>
      <p:sp>
        <p:nvSpPr>
          <p:cNvPr id="5" name="Shape 2"/>
          <p:cNvSpPr/>
          <p:nvPr/>
        </p:nvSpPr>
        <p:spPr>
          <a:xfrm>
            <a:off x="661475" y="4624189"/>
            <a:ext cx="382677" cy="382687"/>
          </a:xfrm>
          <a:prstGeom prst="roundRect">
            <a:avLst>
              <a:gd name="adj" fmla="val 40009"/>
            </a:avLst>
          </a:prstGeom>
          <a:solidFill>
            <a:srgbClr val="D1EFE4"/>
          </a:solidFill>
          <a:ln w="6350">
            <a:solidFill>
              <a:srgbClr val="B7D5CA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1197243" y="4682629"/>
            <a:ext cx="4802960" cy="26570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Destination Information</a:t>
            </a:r>
            <a:endParaRPr lang="en-US" sz="1650" dirty="0"/>
          </a:p>
        </p:txBody>
      </p:sp>
      <p:sp>
        <p:nvSpPr>
          <p:cNvPr id="7" name="Text 4"/>
          <p:cNvSpPr/>
          <p:nvPr/>
        </p:nvSpPr>
        <p:spPr>
          <a:xfrm>
            <a:off x="1197243" y="5040114"/>
            <a:ext cx="4802960" cy="25856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7000"/>
              </a:lnSpc>
              <a:buNone/>
            </a:pPr>
            <a:r>
              <a:rPr lang="en-US" sz="13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Showcase places worth visiting</a:t>
            </a:r>
            <a:endParaRPr lang="en-US" sz="1300" dirty="0"/>
          </a:p>
        </p:txBody>
      </p:sp>
      <p:sp>
        <p:nvSpPr>
          <p:cNvPr id="8" name="Shape 5"/>
          <p:cNvSpPr/>
          <p:nvPr/>
        </p:nvSpPr>
        <p:spPr>
          <a:xfrm>
            <a:off x="6191492" y="4624189"/>
            <a:ext cx="382677" cy="382687"/>
          </a:xfrm>
          <a:prstGeom prst="roundRect">
            <a:avLst>
              <a:gd name="adj" fmla="val 40009"/>
            </a:avLst>
          </a:prstGeom>
          <a:solidFill>
            <a:srgbClr val="D1EFE4"/>
          </a:solidFill>
          <a:ln w="6350">
            <a:solidFill>
              <a:srgbClr val="B7D5CA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6727260" y="4682629"/>
            <a:ext cx="4802960" cy="26570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Travel Updates</a:t>
            </a:r>
            <a:endParaRPr lang="en-US" sz="1650" dirty="0"/>
          </a:p>
        </p:txBody>
      </p:sp>
      <p:sp>
        <p:nvSpPr>
          <p:cNvPr id="10" name="Text 7"/>
          <p:cNvSpPr/>
          <p:nvPr/>
        </p:nvSpPr>
        <p:spPr>
          <a:xfrm>
            <a:off x="6727260" y="5040114"/>
            <a:ext cx="4802960" cy="25856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7000"/>
              </a:lnSpc>
              <a:buNone/>
            </a:pPr>
            <a:r>
              <a:rPr lang="en-US" sz="13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Alerts, closures, schedule changes</a:t>
            </a:r>
            <a:endParaRPr lang="en-US" sz="1300" dirty="0"/>
          </a:p>
        </p:txBody>
      </p:sp>
      <p:sp>
        <p:nvSpPr>
          <p:cNvPr id="11" name="Shape 8"/>
          <p:cNvSpPr/>
          <p:nvPr/>
        </p:nvSpPr>
        <p:spPr>
          <a:xfrm>
            <a:off x="661475" y="5604867"/>
            <a:ext cx="382677" cy="382687"/>
          </a:xfrm>
          <a:prstGeom prst="roundRect">
            <a:avLst>
              <a:gd name="adj" fmla="val 40009"/>
            </a:avLst>
          </a:prstGeom>
          <a:solidFill>
            <a:srgbClr val="D1EFE4"/>
          </a:solidFill>
          <a:ln w="6350">
            <a:solidFill>
              <a:srgbClr val="B7D5CA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1197243" y="5663307"/>
            <a:ext cx="4802960" cy="26570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Event Announcements</a:t>
            </a:r>
            <a:endParaRPr lang="en-US" sz="1650" dirty="0"/>
          </a:p>
        </p:txBody>
      </p:sp>
      <p:sp>
        <p:nvSpPr>
          <p:cNvPr id="13" name="Text 10"/>
          <p:cNvSpPr/>
          <p:nvPr/>
        </p:nvSpPr>
        <p:spPr>
          <a:xfrm>
            <a:off x="1197243" y="6020792"/>
            <a:ext cx="4802960" cy="25856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7000"/>
              </a:lnSpc>
              <a:buNone/>
            </a:pPr>
            <a:r>
              <a:rPr lang="en-US" sz="13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Festivals, tours, promotions</a:t>
            </a:r>
            <a:endParaRPr lang="en-US" sz="1300" dirty="0"/>
          </a:p>
        </p:txBody>
      </p:sp>
      <p:sp>
        <p:nvSpPr>
          <p:cNvPr id="14" name="Shape 11"/>
          <p:cNvSpPr/>
          <p:nvPr/>
        </p:nvSpPr>
        <p:spPr>
          <a:xfrm>
            <a:off x="6191492" y="5604867"/>
            <a:ext cx="382677" cy="382687"/>
          </a:xfrm>
          <a:prstGeom prst="roundRect">
            <a:avLst>
              <a:gd name="adj" fmla="val 40009"/>
            </a:avLst>
          </a:prstGeom>
          <a:solidFill>
            <a:srgbClr val="D1EFE4"/>
          </a:solidFill>
          <a:ln w="6350">
            <a:solidFill>
              <a:srgbClr val="B7D5CA"/>
            </a:solidFill>
            <a:prstDash val="solid"/>
          </a:ln>
        </p:spPr>
      </p:sp>
      <p:sp>
        <p:nvSpPr>
          <p:cNvPr id="15" name="Text 12"/>
          <p:cNvSpPr/>
          <p:nvPr/>
        </p:nvSpPr>
        <p:spPr>
          <a:xfrm>
            <a:off x="6727260" y="5663307"/>
            <a:ext cx="4802960" cy="26570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Travel Tips</a:t>
            </a:r>
            <a:endParaRPr lang="en-US" sz="1650" dirty="0"/>
          </a:p>
        </p:txBody>
      </p:sp>
      <p:sp>
        <p:nvSpPr>
          <p:cNvPr id="16" name="Text 13"/>
          <p:cNvSpPr/>
          <p:nvPr/>
        </p:nvSpPr>
        <p:spPr>
          <a:xfrm>
            <a:off x="6727260" y="6020792"/>
            <a:ext cx="4802960" cy="25856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7000"/>
              </a:lnSpc>
              <a:buNone/>
            </a:pPr>
            <a:r>
              <a:rPr lang="en-US" sz="13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Practical advice for travelers</a:t>
            </a:r>
            <a:endParaRPr lang="en-US" sz="1300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391215" y="0"/>
            <a:ext cx="4800480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882055"/>
            <a:ext cx="6296860" cy="59064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b="1" dirty="0">
                <a:solidFill>
                  <a:srgbClr val="006747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Marketing &amp; Promotion</a:t>
            </a:r>
            <a:endParaRPr lang="en-US" sz="3700" dirty="0"/>
          </a:p>
        </p:txBody>
      </p:sp>
      <p:sp>
        <p:nvSpPr>
          <p:cNvPr id="4" name="Text 1"/>
          <p:cNvSpPr/>
          <p:nvPr/>
        </p:nvSpPr>
        <p:spPr>
          <a:xfrm>
            <a:off x="661475" y="1756172"/>
            <a:ext cx="6296860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Key Idea:</a:t>
            </a: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Social media is a cost-effective, high-reach platform for promoting tourism destinations and services.</a:t>
            </a:r>
            <a:endParaRPr lang="en-US" sz="1450" dirty="0"/>
          </a:p>
        </p:txBody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1475" y="2573635"/>
            <a:ext cx="945035" cy="1134070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1795517" y="2762647"/>
            <a:ext cx="5162818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Advertising Campaigns</a:t>
            </a:r>
            <a:endParaRPr lang="en-US" sz="1850" dirty="0"/>
          </a:p>
        </p:txBody>
      </p:sp>
      <p:sp>
        <p:nvSpPr>
          <p:cNvPr id="7" name="Text 3"/>
          <p:cNvSpPr/>
          <p:nvPr/>
        </p:nvSpPr>
        <p:spPr>
          <a:xfrm>
            <a:off x="1795517" y="3171329"/>
            <a:ext cx="5162818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Targeted paid promotions</a:t>
            </a:r>
            <a:endParaRPr lang="en-US" sz="1450" dirty="0"/>
          </a:p>
        </p:txBody>
      </p:sp>
      <p:pic>
        <p:nvPicPr>
          <p:cNvPr id="8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475" y="3707705"/>
            <a:ext cx="945035" cy="1134070"/>
          </a:xfrm>
          <a:prstGeom prst="rect">
            <a:avLst/>
          </a:prstGeom>
        </p:spPr>
      </p:pic>
      <p:sp>
        <p:nvSpPr>
          <p:cNvPr id="9" name="Text 4"/>
          <p:cNvSpPr/>
          <p:nvPr/>
        </p:nvSpPr>
        <p:spPr>
          <a:xfrm>
            <a:off x="1795517" y="3896717"/>
            <a:ext cx="5162818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Destination Marketing</a:t>
            </a:r>
            <a:endParaRPr lang="en-US" sz="1850" dirty="0"/>
          </a:p>
        </p:txBody>
      </p:sp>
      <p:sp>
        <p:nvSpPr>
          <p:cNvPr id="10" name="Text 5"/>
          <p:cNvSpPr/>
          <p:nvPr/>
        </p:nvSpPr>
        <p:spPr>
          <a:xfrm>
            <a:off x="1795517" y="4305399"/>
            <a:ext cx="5162818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Showcase the destination's appeal</a:t>
            </a:r>
            <a:endParaRPr lang="en-US" sz="1450" dirty="0"/>
          </a:p>
        </p:txBody>
      </p:sp>
      <p:pic>
        <p:nvPicPr>
          <p:cNvPr id="11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1475" y="4841776"/>
            <a:ext cx="945035" cy="1134070"/>
          </a:xfrm>
          <a:prstGeom prst="rect">
            <a:avLst/>
          </a:prstGeom>
        </p:spPr>
      </p:pic>
      <p:sp>
        <p:nvSpPr>
          <p:cNvPr id="12" name="Text 6"/>
          <p:cNvSpPr/>
          <p:nvPr/>
        </p:nvSpPr>
        <p:spPr>
          <a:xfrm>
            <a:off x="1795517" y="5030788"/>
            <a:ext cx="5162818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Brand Awareness</a:t>
            </a:r>
            <a:endParaRPr lang="en-US" sz="1850" dirty="0"/>
          </a:p>
        </p:txBody>
      </p:sp>
      <p:sp>
        <p:nvSpPr>
          <p:cNvPr id="13" name="Text 7"/>
          <p:cNvSpPr/>
          <p:nvPr/>
        </p:nvSpPr>
        <p:spPr>
          <a:xfrm>
            <a:off x="1795517" y="5439470"/>
            <a:ext cx="5162818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Build recognition and trust</a:t>
            </a:r>
            <a:endParaRPr lang="en-US" sz="1450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391215" y="0"/>
            <a:ext cx="4800480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1387773"/>
            <a:ext cx="6296860" cy="118129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b="1" dirty="0">
                <a:solidFill>
                  <a:srgbClr val="006747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Customer Engagement &amp; Community Building</a:t>
            </a:r>
            <a:endParaRPr lang="en-US" sz="3700" dirty="0"/>
          </a:p>
        </p:txBody>
      </p:sp>
      <p:sp>
        <p:nvSpPr>
          <p:cNvPr id="4" name="Text 1"/>
          <p:cNvSpPr/>
          <p:nvPr/>
        </p:nvSpPr>
        <p:spPr>
          <a:xfrm>
            <a:off x="661475" y="2852539"/>
            <a:ext cx="6296860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Key Idea:</a:t>
            </a: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Social media turns passive followers into an active community of loyal travelers.</a:t>
            </a:r>
            <a:endParaRPr lang="en-US" sz="1450" dirty="0"/>
          </a:p>
        </p:txBody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36075" y="3644602"/>
            <a:ext cx="3055663" cy="761901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901281" y="3670002"/>
            <a:ext cx="2790458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Comments &amp; Messages</a:t>
            </a:r>
            <a:endParaRPr lang="en-US" sz="1850" dirty="0"/>
          </a:p>
        </p:txBody>
      </p:sp>
      <p:sp>
        <p:nvSpPr>
          <p:cNvPr id="7" name="Text 3"/>
          <p:cNvSpPr/>
          <p:nvPr/>
        </p:nvSpPr>
        <p:spPr>
          <a:xfrm>
            <a:off x="901281" y="4078684"/>
            <a:ext cx="2790458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33000"/>
              </a:lnSpc>
              <a:buNone/>
            </a:pP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Direct, real-time interaction</a:t>
            </a:r>
            <a:endParaRPr lang="en-US" sz="1450" dirty="0"/>
          </a:p>
        </p:txBody>
      </p:sp>
      <p:pic>
        <p:nvPicPr>
          <p:cNvPr id="8" name="Image 2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902573" y="3644602"/>
            <a:ext cx="3055762" cy="761901"/>
          </a:xfrm>
          <a:prstGeom prst="rect">
            <a:avLst/>
          </a:prstGeom>
        </p:spPr>
      </p:pic>
      <p:sp>
        <p:nvSpPr>
          <p:cNvPr id="9" name="Text 4"/>
          <p:cNvSpPr/>
          <p:nvPr/>
        </p:nvSpPr>
        <p:spPr>
          <a:xfrm>
            <a:off x="4167778" y="3670002"/>
            <a:ext cx="2790557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Live Sessions</a:t>
            </a:r>
            <a:endParaRPr lang="en-US" sz="1850" dirty="0"/>
          </a:p>
        </p:txBody>
      </p:sp>
      <p:sp>
        <p:nvSpPr>
          <p:cNvPr id="10" name="Text 5"/>
          <p:cNvSpPr/>
          <p:nvPr/>
        </p:nvSpPr>
        <p:spPr>
          <a:xfrm>
            <a:off x="4167778" y="4078684"/>
            <a:ext cx="2790557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33000"/>
              </a:lnSpc>
              <a:buNone/>
            </a:pP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Virtual tours and Q&amp;As</a:t>
            </a:r>
            <a:endParaRPr lang="en-US" sz="1450" dirty="0"/>
          </a:p>
        </p:txBody>
      </p:sp>
      <p:pic>
        <p:nvPicPr>
          <p:cNvPr id="11" name="Image 3" descr="preencoded.png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36075" y="4733727"/>
            <a:ext cx="6322259" cy="761901"/>
          </a:xfrm>
          <a:prstGeom prst="rect">
            <a:avLst/>
          </a:prstGeom>
        </p:spPr>
      </p:pic>
      <p:sp>
        <p:nvSpPr>
          <p:cNvPr id="12" name="Text 6"/>
          <p:cNvSpPr/>
          <p:nvPr/>
        </p:nvSpPr>
        <p:spPr>
          <a:xfrm>
            <a:off x="901281" y="4759127"/>
            <a:ext cx="6057054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Polls &amp; Interactive Content</a:t>
            </a:r>
            <a:endParaRPr lang="en-US" sz="1850" dirty="0"/>
          </a:p>
        </p:txBody>
      </p:sp>
      <p:sp>
        <p:nvSpPr>
          <p:cNvPr id="13" name="Text 7"/>
          <p:cNvSpPr/>
          <p:nvPr/>
        </p:nvSpPr>
        <p:spPr>
          <a:xfrm>
            <a:off x="901281" y="5167809"/>
            <a:ext cx="6057054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33000"/>
              </a:lnSpc>
              <a:buNone/>
            </a:pP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Invite audience participation</a:t>
            </a:r>
            <a:endParaRPr lang="en-US" sz="1450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1475" y="1209576"/>
            <a:ext cx="6903269" cy="3911898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8032251" y="899815"/>
            <a:ext cx="3504219" cy="177194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b="1" dirty="0">
                <a:solidFill>
                  <a:srgbClr val="006747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User-Generated Content (UGC)</a:t>
            </a:r>
            <a:endParaRPr lang="en-US" sz="3700" dirty="0"/>
          </a:p>
        </p:txBody>
      </p:sp>
      <p:sp>
        <p:nvSpPr>
          <p:cNvPr id="4" name="Text 1"/>
          <p:cNvSpPr/>
          <p:nvPr/>
        </p:nvSpPr>
        <p:spPr>
          <a:xfrm>
            <a:off x="8032251" y="2860774"/>
            <a:ext cx="3504219" cy="2589411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spcAft>
                <a:spcPts val="1300"/>
              </a:spcAft>
              <a:buNone/>
            </a:pPr>
            <a:r>
              <a:rPr lang="en-US" sz="145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Key Idea:</a:t>
            </a: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Content created by real travelers is more trusted than any advertisement.</a:t>
            </a:r>
            <a:endParaRPr lang="en-US" sz="1450" dirty="0"/>
          </a:p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Think of UGC as word-of-mouth — but amplified online. When a friend posts a stunning vacation photo, you're more likely to book that trip than if you saw an ad.</a:t>
            </a:r>
            <a:endParaRPr lang="en-US" sz="1450" dirty="0"/>
          </a:p>
        </p:txBody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36075" y="5807472"/>
            <a:ext cx="3490825" cy="365125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901281" y="5832872"/>
            <a:ext cx="3225620" cy="31432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📸</a:t>
            </a:r>
            <a:r>
              <a:rPr lang="en-US" sz="18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 Photos &amp; Videos</a:t>
            </a:r>
            <a:endParaRPr lang="en-US" sz="185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337735" y="5807472"/>
            <a:ext cx="3490825" cy="365125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4602940" y="5832872"/>
            <a:ext cx="3225620" cy="31432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⭐</a:t>
            </a:r>
            <a:r>
              <a:rPr lang="en-US" sz="18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 Reviews &amp; Ratings</a:t>
            </a:r>
            <a:endParaRPr lang="en-US" sz="1850" dirty="0"/>
          </a:p>
        </p:txBody>
      </p:sp>
      <p:pic>
        <p:nvPicPr>
          <p:cNvPr id="9" name="Image 3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039395" y="5807472"/>
            <a:ext cx="3490825" cy="365125"/>
          </a:xfrm>
          <a:prstGeom prst="rect">
            <a:avLst/>
          </a:prstGeom>
        </p:spPr>
      </p:pic>
      <p:sp>
        <p:nvSpPr>
          <p:cNvPr id="10" name="Text 4"/>
          <p:cNvSpPr/>
          <p:nvPr/>
        </p:nvSpPr>
        <p:spPr>
          <a:xfrm>
            <a:off x="8304600" y="5832872"/>
            <a:ext cx="3225620" cy="31432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✍️</a:t>
            </a:r>
            <a:r>
              <a:rPr lang="en-US" sz="18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 Travel Blogs &amp; Posts</a:t>
            </a:r>
            <a:endParaRPr lang="en-US" sz="1850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4800480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33360" y="579140"/>
            <a:ext cx="6296860" cy="1122363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500" b="1" dirty="0">
                <a:solidFill>
                  <a:srgbClr val="006747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The Power of Online Reviews</a:t>
            </a:r>
            <a:endParaRPr lang="en-US" sz="3500" dirty="0"/>
          </a:p>
        </p:txBody>
      </p:sp>
      <p:sp>
        <p:nvSpPr>
          <p:cNvPr id="4" name="Text 1"/>
          <p:cNvSpPr/>
          <p:nvPr/>
        </p:nvSpPr>
        <p:spPr>
          <a:xfrm>
            <a:off x="5233360" y="1957388"/>
            <a:ext cx="6296860" cy="560189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0000"/>
              </a:lnSpc>
              <a:buNone/>
            </a:pPr>
            <a:r>
              <a:rPr lang="en-US" sz="140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Key Idea:</a:t>
            </a:r>
            <a:r>
              <a:rPr lang="en-US" sz="14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Online reviews heavily influence whether travelers choose your hotel, tour, or restaurant.</a:t>
            </a:r>
            <a:endParaRPr lang="en-US" sz="1400" dirty="0"/>
          </a:p>
        </p:txBody>
      </p:sp>
      <p:sp>
        <p:nvSpPr>
          <p:cNvPr id="5" name="Text 2"/>
          <p:cNvSpPr/>
          <p:nvPr/>
        </p:nvSpPr>
        <p:spPr>
          <a:xfrm>
            <a:off x="5282274" y="2799159"/>
            <a:ext cx="1858817" cy="59263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83000"/>
              </a:lnSpc>
              <a:buNone/>
            </a:pPr>
            <a:r>
              <a:rPr lang="en-US" sz="46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93%</a:t>
            </a:r>
            <a:endParaRPr lang="en-US" sz="4650" dirty="0"/>
          </a:p>
        </p:txBody>
      </p:sp>
      <p:sp>
        <p:nvSpPr>
          <p:cNvPr id="6" name="Text 3"/>
          <p:cNvSpPr/>
          <p:nvPr/>
        </p:nvSpPr>
        <p:spPr>
          <a:xfrm>
            <a:off x="5233360" y="3609380"/>
            <a:ext cx="1956743" cy="2804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7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Read Reviews</a:t>
            </a:r>
            <a:endParaRPr lang="en-US" sz="1750" dirty="0"/>
          </a:p>
        </p:txBody>
      </p:sp>
      <p:sp>
        <p:nvSpPr>
          <p:cNvPr id="7" name="Text 4"/>
          <p:cNvSpPr/>
          <p:nvPr/>
        </p:nvSpPr>
        <p:spPr>
          <a:xfrm>
            <a:off x="5233360" y="3992166"/>
            <a:ext cx="1956743" cy="560189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30000"/>
              </a:lnSpc>
              <a:buNone/>
            </a:pPr>
            <a:r>
              <a:rPr lang="en-US" sz="14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of travelers consult reviews before booking</a:t>
            </a:r>
            <a:endParaRPr lang="en-US" sz="1400" dirty="0"/>
          </a:p>
        </p:txBody>
      </p:sp>
      <p:sp>
        <p:nvSpPr>
          <p:cNvPr id="8" name="Text 5"/>
          <p:cNvSpPr/>
          <p:nvPr/>
        </p:nvSpPr>
        <p:spPr>
          <a:xfrm>
            <a:off x="7452233" y="2799159"/>
            <a:ext cx="1858916" cy="59263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83000"/>
              </a:lnSpc>
              <a:buNone/>
            </a:pPr>
            <a:r>
              <a:rPr lang="en-US" sz="46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4</a:t>
            </a:r>
            <a:endParaRPr lang="en-US" sz="4650" dirty="0"/>
          </a:p>
        </p:txBody>
      </p:sp>
      <p:sp>
        <p:nvSpPr>
          <p:cNvPr id="9" name="Text 6"/>
          <p:cNvSpPr/>
          <p:nvPr/>
        </p:nvSpPr>
        <p:spPr>
          <a:xfrm>
            <a:off x="7403319" y="3609380"/>
            <a:ext cx="1956842" cy="560983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7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Platforms Checked</a:t>
            </a:r>
            <a:endParaRPr lang="en-US" sz="1750" dirty="0"/>
          </a:p>
        </p:txBody>
      </p:sp>
      <p:sp>
        <p:nvSpPr>
          <p:cNvPr id="10" name="Text 7"/>
          <p:cNvSpPr/>
          <p:nvPr/>
        </p:nvSpPr>
        <p:spPr>
          <a:xfrm>
            <a:off x="7403319" y="4272657"/>
            <a:ext cx="1956842" cy="840284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30000"/>
              </a:lnSpc>
              <a:buNone/>
            </a:pPr>
            <a:r>
              <a:rPr lang="en-US" sz="14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average platforms reviewed before deciding</a:t>
            </a:r>
            <a:endParaRPr lang="en-US" sz="1400" dirty="0"/>
          </a:p>
        </p:txBody>
      </p:sp>
      <p:sp>
        <p:nvSpPr>
          <p:cNvPr id="11" name="Text 8"/>
          <p:cNvSpPr/>
          <p:nvPr/>
        </p:nvSpPr>
        <p:spPr>
          <a:xfrm>
            <a:off x="9622291" y="2799159"/>
            <a:ext cx="1858916" cy="59263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83000"/>
              </a:lnSpc>
              <a:buNone/>
            </a:pPr>
            <a:r>
              <a:rPr lang="en-US" sz="46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72%</a:t>
            </a:r>
            <a:endParaRPr lang="en-US" sz="4650" dirty="0"/>
          </a:p>
        </p:txBody>
      </p:sp>
      <p:sp>
        <p:nvSpPr>
          <p:cNvPr id="12" name="Text 9"/>
          <p:cNvSpPr/>
          <p:nvPr/>
        </p:nvSpPr>
        <p:spPr>
          <a:xfrm>
            <a:off x="9573378" y="3609380"/>
            <a:ext cx="1956842" cy="2804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7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Trust Reviews</a:t>
            </a:r>
            <a:endParaRPr lang="en-US" sz="1750" dirty="0"/>
          </a:p>
        </p:txBody>
      </p:sp>
      <p:sp>
        <p:nvSpPr>
          <p:cNvPr id="13" name="Text 10"/>
          <p:cNvSpPr/>
          <p:nvPr/>
        </p:nvSpPr>
        <p:spPr>
          <a:xfrm>
            <a:off x="9573378" y="3992166"/>
            <a:ext cx="1956842" cy="840284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30000"/>
              </a:lnSpc>
              <a:buNone/>
            </a:pPr>
            <a:r>
              <a:rPr lang="en-US" sz="14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trust online reviews as much as personal recommendations</a:t>
            </a:r>
            <a:endParaRPr lang="en-US" sz="1400" dirty="0"/>
          </a:p>
        </p:txBody>
      </p:sp>
      <p:sp>
        <p:nvSpPr>
          <p:cNvPr id="14" name="Shape 11"/>
          <p:cNvSpPr/>
          <p:nvPr/>
        </p:nvSpPr>
        <p:spPr>
          <a:xfrm>
            <a:off x="5233360" y="5304830"/>
            <a:ext cx="6296860" cy="973931"/>
          </a:xfrm>
          <a:prstGeom prst="roundRect">
            <a:avLst>
              <a:gd name="adj" fmla="val 16594"/>
            </a:avLst>
          </a:prstGeom>
          <a:solidFill>
            <a:srgbClr val="CCFFEF"/>
          </a:solidFill>
        </p:spPr>
      </p:sp>
      <p:pic>
        <p:nvPicPr>
          <p:cNvPr id="15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12843" y="5556250"/>
            <a:ext cx="224427" cy="179487"/>
          </a:xfrm>
          <a:prstGeom prst="rect">
            <a:avLst/>
          </a:prstGeom>
        </p:spPr>
      </p:pic>
      <p:sp>
        <p:nvSpPr>
          <p:cNvPr id="16" name="Text 12"/>
          <p:cNvSpPr/>
          <p:nvPr/>
        </p:nvSpPr>
        <p:spPr>
          <a:xfrm>
            <a:off x="5816752" y="5520234"/>
            <a:ext cx="5533986" cy="560189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0000"/>
              </a:lnSpc>
              <a:buNone/>
            </a:pPr>
            <a:r>
              <a:rPr lang="en-US" sz="1400" dirty="0">
                <a:solidFill>
                  <a:srgbClr val="000000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Organizations must actively monitor and respond to reviews — silence is also a message.</a:t>
            </a:r>
            <a:endParaRPr lang="en-US" sz="1400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635198"/>
            <a:ext cx="10868745" cy="47248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950" b="1" dirty="0">
                <a:solidFill>
                  <a:srgbClr val="006747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Responding to Reviews &amp; Digital Etiquette</a:t>
            </a:r>
            <a:endParaRPr lang="en-US" sz="2950" dirty="0"/>
          </a:p>
        </p:txBody>
      </p:sp>
      <p:sp>
        <p:nvSpPr>
          <p:cNvPr id="3" name="Text 1"/>
          <p:cNvSpPr/>
          <p:nvPr/>
        </p:nvSpPr>
        <p:spPr>
          <a:xfrm>
            <a:off x="661475" y="1349573"/>
            <a:ext cx="11478330" cy="217686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15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Key Idea:</a:t>
            </a:r>
            <a:r>
              <a:rPr lang="en-US" sz="11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How you respond to reviews online is just as important as the review itself — you represent your organization with every reply.</a:t>
            </a:r>
            <a:endParaRPr lang="en-US" sz="115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1475" y="1703288"/>
            <a:ext cx="6342797" cy="3359646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1512093" y="4104419"/>
            <a:ext cx="1595813" cy="19603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r">
              <a:lnSpc>
                <a:spcPct val="104000"/>
              </a:lnSpc>
              <a:buNone/>
            </a:pPr>
            <a:r>
              <a:rPr lang="en-US" sz="1200" b="1" dirty="0">
                <a:solidFill>
                  <a:srgbClr val="006747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Thank the Reviewer</a:t>
            </a:r>
            <a:endParaRPr lang="en-US" sz="1200" dirty="0"/>
          </a:p>
        </p:txBody>
      </p:sp>
      <p:sp>
        <p:nvSpPr>
          <p:cNvPr id="6" name="Text 3"/>
          <p:cNvSpPr/>
          <p:nvPr/>
        </p:nvSpPr>
        <p:spPr>
          <a:xfrm>
            <a:off x="1428125" y="4356219"/>
            <a:ext cx="1679780" cy="282294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r">
              <a:lnSpc>
                <a:spcPct val="94000"/>
              </a:lnSpc>
              <a:buNone/>
            </a:pPr>
            <a:r>
              <a:rPr lang="en-US" sz="9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Express sincere gratitude promptly.</a:t>
            </a:r>
            <a:endParaRPr lang="en-US" sz="950" dirty="0"/>
          </a:p>
        </p:txBody>
      </p:sp>
      <p:sp>
        <p:nvSpPr>
          <p:cNvPr id="7" name="Text 4"/>
          <p:cNvSpPr/>
          <p:nvPr/>
        </p:nvSpPr>
        <p:spPr>
          <a:xfrm>
            <a:off x="814761" y="1931454"/>
            <a:ext cx="1679780" cy="392075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r">
              <a:lnSpc>
                <a:spcPct val="104000"/>
              </a:lnSpc>
              <a:buNone/>
            </a:pPr>
            <a:r>
              <a:rPr lang="en-US" sz="1200" b="1" dirty="0">
                <a:solidFill>
                  <a:srgbClr val="006747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Acknowledge the Issue</a:t>
            </a:r>
            <a:endParaRPr lang="en-US" sz="1200" dirty="0"/>
          </a:p>
        </p:txBody>
      </p:sp>
      <p:sp>
        <p:nvSpPr>
          <p:cNvPr id="8" name="Text 5"/>
          <p:cNvSpPr/>
          <p:nvPr/>
        </p:nvSpPr>
        <p:spPr>
          <a:xfrm>
            <a:off x="814761" y="2379290"/>
            <a:ext cx="1679780" cy="282294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r">
              <a:lnSpc>
                <a:spcPct val="94000"/>
              </a:lnSpc>
              <a:buNone/>
            </a:pPr>
            <a:r>
              <a:rPr lang="en-US" sz="9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Confirm you understand the concern.</a:t>
            </a:r>
            <a:endParaRPr lang="en-US" sz="950" dirty="0"/>
          </a:p>
        </p:txBody>
      </p:sp>
      <p:sp>
        <p:nvSpPr>
          <p:cNvPr id="9" name="Text 6"/>
          <p:cNvSpPr/>
          <p:nvPr/>
        </p:nvSpPr>
        <p:spPr>
          <a:xfrm>
            <a:off x="4578585" y="2127491"/>
            <a:ext cx="1568260" cy="19603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200" b="1" dirty="0">
                <a:solidFill>
                  <a:srgbClr val="006747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Show Empathy</a:t>
            </a:r>
            <a:endParaRPr lang="en-US" sz="1200" dirty="0"/>
          </a:p>
        </p:txBody>
      </p:sp>
      <p:sp>
        <p:nvSpPr>
          <p:cNvPr id="10" name="Text 7"/>
          <p:cNvSpPr/>
          <p:nvPr/>
        </p:nvSpPr>
        <p:spPr>
          <a:xfrm>
            <a:off x="4578585" y="2379290"/>
            <a:ext cx="1679781" cy="282294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94000"/>
              </a:lnSpc>
              <a:buNone/>
            </a:pPr>
            <a:r>
              <a:rPr lang="en-US" sz="9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Validate feelings and apologize sincerely.</a:t>
            </a:r>
            <a:endParaRPr lang="en-US" sz="950" dirty="0"/>
          </a:p>
        </p:txBody>
      </p:sp>
      <p:sp>
        <p:nvSpPr>
          <p:cNvPr id="11" name="Text 8"/>
          <p:cNvSpPr/>
          <p:nvPr/>
        </p:nvSpPr>
        <p:spPr>
          <a:xfrm>
            <a:off x="5171038" y="4104529"/>
            <a:ext cx="1568259" cy="19603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200" b="1" dirty="0">
                <a:solidFill>
                  <a:srgbClr val="006747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Offer a Solution</a:t>
            </a:r>
            <a:endParaRPr lang="en-US" sz="1200" dirty="0"/>
          </a:p>
        </p:txBody>
      </p:sp>
      <p:sp>
        <p:nvSpPr>
          <p:cNvPr id="12" name="Text 9"/>
          <p:cNvSpPr/>
          <p:nvPr/>
        </p:nvSpPr>
        <p:spPr>
          <a:xfrm>
            <a:off x="5171038" y="4356327"/>
            <a:ext cx="1679781" cy="282294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94000"/>
              </a:lnSpc>
              <a:buNone/>
            </a:pPr>
            <a:r>
              <a:rPr lang="en-US" sz="9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Propose next steps or remediation.</a:t>
            </a:r>
            <a:endParaRPr lang="en-US" sz="950" dirty="0"/>
          </a:p>
        </p:txBody>
      </p:sp>
      <p:sp>
        <p:nvSpPr>
          <p:cNvPr id="13" name="Shape 10"/>
          <p:cNvSpPr/>
          <p:nvPr/>
        </p:nvSpPr>
        <p:spPr>
          <a:xfrm>
            <a:off x="661475" y="5369024"/>
            <a:ext cx="10868745" cy="19050"/>
          </a:xfrm>
          <a:prstGeom prst="roundRect">
            <a:avLst>
              <a:gd name="adj" fmla="val 714402"/>
            </a:avLst>
          </a:prstGeom>
          <a:solidFill>
            <a:srgbClr val="B7D5CA"/>
          </a:solidFill>
        </p:spPr>
      </p:sp>
      <p:sp>
        <p:nvSpPr>
          <p:cNvPr id="14" name="Shape 11"/>
          <p:cNvSpPr/>
          <p:nvPr/>
        </p:nvSpPr>
        <p:spPr>
          <a:xfrm>
            <a:off x="1953668" y="5368975"/>
            <a:ext cx="19050" cy="453628"/>
          </a:xfrm>
          <a:prstGeom prst="roundRect">
            <a:avLst>
              <a:gd name="adj" fmla="val 714402"/>
            </a:avLst>
          </a:prstGeom>
          <a:solidFill>
            <a:srgbClr val="B7D5CA"/>
          </a:solidFill>
        </p:spPr>
      </p:sp>
      <p:sp>
        <p:nvSpPr>
          <p:cNvPr id="15" name="Shape 12"/>
          <p:cNvSpPr/>
          <p:nvPr/>
        </p:nvSpPr>
        <p:spPr>
          <a:xfrm>
            <a:off x="1793136" y="5198914"/>
            <a:ext cx="340213" cy="340221"/>
          </a:xfrm>
          <a:prstGeom prst="roundRect">
            <a:avLst>
              <a:gd name="adj" fmla="val 40002"/>
            </a:avLst>
          </a:prstGeom>
          <a:solidFill>
            <a:srgbClr val="D1EFE4"/>
          </a:solidFill>
          <a:ln w="6350">
            <a:solidFill>
              <a:srgbClr val="B7D5CA"/>
            </a:solidFill>
            <a:prstDash val="solid"/>
          </a:ln>
        </p:spPr>
      </p:sp>
      <p:sp>
        <p:nvSpPr>
          <p:cNvPr id="16" name="Text 13"/>
          <p:cNvSpPr/>
          <p:nvPr/>
        </p:nvSpPr>
        <p:spPr>
          <a:xfrm>
            <a:off x="1849788" y="5227241"/>
            <a:ext cx="226808" cy="283468"/>
          </a:xfrm>
          <a:prstGeom prst="rect">
            <a:avLst/>
          </a:prstGeom>
          <a:noFill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7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1</a:t>
            </a:r>
            <a:endParaRPr lang="en-US" sz="1750" dirty="0"/>
          </a:p>
        </p:txBody>
      </p:sp>
      <p:sp>
        <p:nvSpPr>
          <p:cNvPr id="17" name="Text 14"/>
          <p:cNvSpPr/>
          <p:nvPr/>
        </p:nvSpPr>
        <p:spPr>
          <a:xfrm>
            <a:off x="812680" y="5973862"/>
            <a:ext cx="2301321" cy="24894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450" b="1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🙏</a:t>
            </a:r>
            <a:r>
              <a:rPr lang="en-US" sz="14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 Gratitude</a:t>
            </a:r>
            <a:endParaRPr lang="en-US" sz="1450" dirty="0"/>
          </a:p>
        </p:txBody>
      </p:sp>
      <p:sp>
        <p:nvSpPr>
          <p:cNvPr id="18" name="Shape 15"/>
          <p:cNvSpPr/>
          <p:nvPr/>
        </p:nvSpPr>
        <p:spPr>
          <a:xfrm>
            <a:off x="4708705" y="5368975"/>
            <a:ext cx="19050" cy="453628"/>
          </a:xfrm>
          <a:prstGeom prst="roundRect">
            <a:avLst>
              <a:gd name="adj" fmla="val 714402"/>
            </a:avLst>
          </a:prstGeom>
          <a:solidFill>
            <a:srgbClr val="B7D5CA"/>
          </a:solidFill>
        </p:spPr>
      </p:sp>
      <p:sp>
        <p:nvSpPr>
          <p:cNvPr id="19" name="Shape 16"/>
          <p:cNvSpPr/>
          <p:nvPr/>
        </p:nvSpPr>
        <p:spPr>
          <a:xfrm>
            <a:off x="4548173" y="5198914"/>
            <a:ext cx="340213" cy="340221"/>
          </a:xfrm>
          <a:prstGeom prst="roundRect">
            <a:avLst>
              <a:gd name="adj" fmla="val 40002"/>
            </a:avLst>
          </a:prstGeom>
          <a:solidFill>
            <a:srgbClr val="D1EFE4"/>
          </a:solidFill>
          <a:ln w="6350">
            <a:solidFill>
              <a:srgbClr val="B7D5CA"/>
            </a:solidFill>
            <a:prstDash val="solid"/>
          </a:ln>
        </p:spPr>
      </p:sp>
      <p:sp>
        <p:nvSpPr>
          <p:cNvPr id="20" name="Text 17"/>
          <p:cNvSpPr/>
          <p:nvPr/>
        </p:nvSpPr>
        <p:spPr>
          <a:xfrm>
            <a:off x="4604825" y="5227241"/>
            <a:ext cx="226808" cy="283468"/>
          </a:xfrm>
          <a:prstGeom prst="rect">
            <a:avLst/>
          </a:prstGeom>
          <a:noFill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7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2</a:t>
            </a:r>
            <a:endParaRPr lang="en-US" sz="1750" dirty="0"/>
          </a:p>
        </p:txBody>
      </p:sp>
      <p:sp>
        <p:nvSpPr>
          <p:cNvPr id="21" name="Text 18"/>
          <p:cNvSpPr/>
          <p:nvPr/>
        </p:nvSpPr>
        <p:spPr>
          <a:xfrm>
            <a:off x="3567619" y="5973862"/>
            <a:ext cx="2301421" cy="24894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450" b="1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💼</a:t>
            </a:r>
            <a:r>
              <a:rPr lang="en-US" sz="14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 Professionalism</a:t>
            </a:r>
            <a:endParaRPr lang="en-US" sz="1450" dirty="0"/>
          </a:p>
        </p:txBody>
      </p:sp>
      <p:sp>
        <p:nvSpPr>
          <p:cNvPr id="22" name="Shape 19"/>
          <p:cNvSpPr/>
          <p:nvPr/>
        </p:nvSpPr>
        <p:spPr>
          <a:xfrm>
            <a:off x="7463643" y="5368975"/>
            <a:ext cx="19050" cy="453628"/>
          </a:xfrm>
          <a:prstGeom prst="roundRect">
            <a:avLst>
              <a:gd name="adj" fmla="val 714402"/>
            </a:avLst>
          </a:prstGeom>
          <a:solidFill>
            <a:srgbClr val="B7D5CA"/>
          </a:solidFill>
        </p:spPr>
      </p:sp>
      <p:sp>
        <p:nvSpPr>
          <p:cNvPr id="23" name="Shape 20"/>
          <p:cNvSpPr/>
          <p:nvPr/>
        </p:nvSpPr>
        <p:spPr>
          <a:xfrm>
            <a:off x="7303111" y="5198914"/>
            <a:ext cx="340213" cy="340221"/>
          </a:xfrm>
          <a:prstGeom prst="roundRect">
            <a:avLst>
              <a:gd name="adj" fmla="val 40002"/>
            </a:avLst>
          </a:prstGeom>
          <a:solidFill>
            <a:srgbClr val="D1EFE4"/>
          </a:solidFill>
          <a:ln w="6350">
            <a:solidFill>
              <a:srgbClr val="B7D5CA"/>
            </a:solidFill>
            <a:prstDash val="solid"/>
          </a:ln>
        </p:spPr>
      </p:sp>
      <p:sp>
        <p:nvSpPr>
          <p:cNvPr id="24" name="Text 21"/>
          <p:cNvSpPr/>
          <p:nvPr/>
        </p:nvSpPr>
        <p:spPr>
          <a:xfrm>
            <a:off x="7359764" y="5227241"/>
            <a:ext cx="226808" cy="283468"/>
          </a:xfrm>
          <a:prstGeom prst="rect">
            <a:avLst/>
          </a:prstGeom>
          <a:noFill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7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3</a:t>
            </a:r>
            <a:endParaRPr lang="en-US" sz="1750" dirty="0"/>
          </a:p>
        </p:txBody>
      </p:sp>
      <p:sp>
        <p:nvSpPr>
          <p:cNvPr id="25" name="Text 22"/>
          <p:cNvSpPr/>
          <p:nvPr/>
        </p:nvSpPr>
        <p:spPr>
          <a:xfrm>
            <a:off x="6322656" y="5973862"/>
            <a:ext cx="2301321" cy="24894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450" b="1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❤️</a:t>
            </a:r>
            <a:r>
              <a:rPr lang="en-US" sz="14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 Empathy</a:t>
            </a:r>
            <a:endParaRPr lang="en-US" sz="1450" dirty="0"/>
          </a:p>
        </p:txBody>
      </p:sp>
      <p:sp>
        <p:nvSpPr>
          <p:cNvPr id="26" name="Shape 23"/>
          <p:cNvSpPr/>
          <p:nvPr/>
        </p:nvSpPr>
        <p:spPr>
          <a:xfrm>
            <a:off x="10218680" y="5368975"/>
            <a:ext cx="19050" cy="453628"/>
          </a:xfrm>
          <a:prstGeom prst="roundRect">
            <a:avLst>
              <a:gd name="adj" fmla="val 714402"/>
            </a:avLst>
          </a:prstGeom>
          <a:solidFill>
            <a:srgbClr val="B7D5CA"/>
          </a:solidFill>
        </p:spPr>
      </p:sp>
      <p:sp>
        <p:nvSpPr>
          <p:cNvPr id="27" name="Shape 24"/>
          <p:cNvSpPr/>
          <p:nvPr/>
        </p:nvSpPr>
        <p:spPr>
          <a:xfrm>
            <a:off x="10058148" y="5198914"/>
            <a:ext cx="340213" cy="340221"/>
          </a:xfrm>
          <a:prstGeom prst="roundRect">
            <a:avLst>
              <a:gd name="adj" fmla="val 40002"/>
            </a:avLst>
          </a:prstGeom>
          <a:solidFill>
            <a:srgbClr val="D1EFE4"/>
          </a:solidFill>
          <a:ln w="6350">
            <a:solidFill>
              <a:srgbClr val="B7D5CA"/>
            </a:solidFill>
            <a:prstDash val="solid"/>
          </a:ln>
        </p:spPr>
      </p:sp>
      <p:sp>
        <p:nvSpPr>
          <p:cNvPr id="28" name="Text 25"/>
          <p:cNvSpPr/>
          <p:nvPr/>
        </p:nvSpPr>
        <p:spPr>
          <a:xfrm>
            <a:off x="10114801" y="5227241"/>
            <a:ext cx="226808" cy="283468"/>
          </a:xfrm>
          <a:prstGeom prst="rect">
            <a:avLst/>
          </a:prstGeom>
          <a:noFill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7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4</a:t>
            </a:r>
            <a:endParaRPr lang="en-US" sz="1750" dirty="0"/>
          </a:p>
        </p:txBody>
      </p:sp>
      <p:sp>
        <p:nvSpPr>
          <p:cNvPr id="29" name="Text 26"/>
          <p:cNvSpPr/>
          <p:nvPr/>
        </p:nvSpPr>
        <p:spPr>
          <a:xfrm>
            <a:off x="9077594" y="5973862"/>
            <a:ext cx="2301421" cy="24894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450" b="1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✅</a:t>
            </a:r>
            <a:r>
              <a:rPr lang="en-US" sz="14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 Solution-Oriented</a:t>
            </a:r>
            <a:endParaRPr lang="en-US" sz="1450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658912"/>
            <a:ext cx="10868745" cy="47248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950" b="1" dirty="0">
                <a:solidFill>
                  <a:srgbClr val="006747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Online Service, Reputation &amp; Best Practices</a:t>
            </a:r>
            <a:endParaRPr lang="en-US" sz="2950" dirty="0"/>
          </a:p>
        </p:txBody>
      </p:sp>
      <p:sp>
        <p:nvSpPr>
          <p:cNvPr id="3" name="Text 1"/>
          <p:cNvSpPr/>
          <p:nvPr/>
        </p:nvSpPr>
        <p:spPr>
          <a:xfrm>
            <a:off x="661475" y="1373287"/>
            <a:ext cx="11478330" cy="217686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15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Key Idea:</a:t>
            </a:r>
            <a:r>
              <a:rPr lang="en-US" sz="11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Managing your digital presence — service, reputation, and conduct — is now a core professional responsibility.</a:t>
            </a:r>
            <a:endParaRPr lang="en-US" sz="115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1475" y="1863030"/>
            <a:ext cx="4199924" cy="4200029"/>
          </a:xfrm>
          <a:prstGeom prst="rect">
            <a:avLst/>
          </a:prstGeom>
        </p:spPr>
      </p:pic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343293" y="2338139"/>
            <a:ext cx="226808" cy="226814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6778059" y="2333526"/>
            <a:ext cx="4758511" cy="23624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4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Verify before sharing</a:t>
            </a:r>
            <a:endParaRPr lang="en-US" sz="145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343293" y="3038326"/>
            <a:ext cx="226808" cy="226814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6778059" y="3033713"/>
            <a:ext cx="4758511" cy="23624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4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Respond promptly</a:t>
            </a:r>
            <a:endParaRPr lang="en-US" sz="1450" dirty="0"/>
          </a:p>
        </p:txBody>
      </p:sp>
      <p:pic>
        <p:nvPicPr>
          <p:cNvPr id="9" name="Image 3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343293" y="3738513"/>
            <a:ext cx="226808" cy="226814"/>
          </a:xfrm>
          <a:prstGeom prst="rect">
            <a:avLst/>
          </a:prstGeom>
        </p:spPr>
      </p:pic>
      <p:sp>
        <p:nvSpPr>
          <p:cNvPr id="10" name="Text 4"/>
          <p:cNvSpPr/>
          <p:nvPr/>
        </p:nvSpPr>
        <p:spPr>
          <a:xfrm>
            <a:off x="6778059" y="3733899"/>
            <a:ext cx="4758511" cy="23624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4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Stay consistent across platforms</a:t>
            </a:r>
            <a:endParaRPr lang="en-US" sz="1450" dirty="0"/>
          </a:p>
        </p:txBody>
      </p:sp>
      <p:pic>
        <p:nvPicPr>
          <p:cNvPr id="11" name="Image 4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343293" y="4438700"/>
            <a:ext cx="226808" cy="226814"/>
          </a:xfrm>
          <a:prstGeom prst="rect">
            <a:avLst/>
          </a:prstGeom>
        </p:spPr>
      </p:pic>
      <p:sp>
        <p:nvSpPr>
          <p:cNvPr id="12" name="Text 5"/>
          <p:cNvSpPr/>
          <p:nvPr/>
        </p:nvSpPr>
        <p:spPr>
          <a:xfrm>
            <a:off x="6778059" y="4434086"/>
            <a:ext cx="4758511" cy="23624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4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Protect customer privacy</a:t>
            </a:r>
            <a:endParaRPr lang="en-US" sz="1450" dirty="0"/>
          </a:p>
        </p:txBody>
      </p:sp>
      <p:pic>
        <p:nvPicPr>
          <p:cNvPr id="13" name="Image 5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343293" y="5138886"/>
            <a:ext cx="226808" cy="226814"/>
          </a:xfrm>
          <a:prstGeom prst="rect">
            <a:avLst/>
          </a:prstGeom>
        </p:spPr>
      </p:pic>
      <p:sp>
        <p:nvSpPr>
          <p:cNvPr id="14" name="Text 6"/>
          <p:cNvSpPr/>
          <p:nvPr/>
        </p:nvSpPr>
        <p:spPr>
          <a:xfrm>
            <a:off x="6778059" y="5134273"/>
            <a:ext cx="4758511" cy="23624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4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Communicate transparently</a:t>
            </a:r>
            <a:endParaRPr lang="en-US" sz="1450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391215" y="0"/>
            <a:ext cx="4800480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859929"/>
            <a:ext cx="6296860" cy="106322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300" b="1" dirty="0">
                <a:solidFill>
                  <a:srgbClr val="006747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The Future of Digital Communication in Tourism</a:t>
            </a:r>
            <a:endParaRPr lang="en-US" sz="3300" dirty="0"/>
          </a:p>
        </p:txBody>
      </p:sp>
      <p:sp>
        <p:nvSpPr>
          <p:cNvPr id="4" name="Text 1"/>
          <p:cNvSpPr/>
          <p:nvPr/>
        </p:nvSpPr>
        <p:spPr>
          <a:xfrm>
            <a:off x="661475" y="2152749"/>
            <a:ext cx="6296860" cy="51712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7000"/>
              </a:lnSpc>
              <a:buNone/>
            </a:pPr>
            <a:r>
              <a:rPr lang="en-US" sz="130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Key Idea:</a:t>
            </a:r>
            <a:r>
              <a:rPr lang="en-US" sz="13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Digital communication will keep evolving — tourism professionals who adapt will lead the industry.</a:t>
            </a:r>
            <a:endParaRPr lang="en-US" sz="1300" dirty="0"/>
          </a:p>
        </p:txBody>
      </p:sp>
      <p:sp>
        <p:nvSpPr>
          <p:cNvPr id="5" name="Shape 2"/>
          <p:cNvSpPr/>
          <p:nvPr/>
        </p:nvSpPr>
        <p:spPr>
          <a:xfrm>
            <a:off x="661475" y="2842121"/>
            <a:ext cx="3071835" cy="968871"/>
          </a:xfrm>
          <a:prstGeom prst="roundRect">
            <a:avLst>
              <a:gd name="adj" fmla="val 15802"/>
            </a:avLst>
          </a:prstGeom>
          <a:solidFill>
            <a:srgbClr val="D1EFE4"/>
          </a:solidFill>
          <a:ln w="6350">
            <a:solidFill>
              <a:srgbClr val="B7D5CA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837881" y="3018532"/>
            <a:ext cx="2719022" cy="26570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6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AI &amp; Chatbots</a:t>
            </a:r>
            <a:endParaRPr lang="en-US" sz="1650" dirty="0"/>
          </a:p>
        </p:txBody>
      </p:sp>
      <p:sp>
        <p:nvSpPr>
          <p:cNvPr id="7" name="Text 4"/>
          <p:cNvSpPr/>
          <p:nvPr/>
        </p:nvSpPr>
        <p:spPr>
          <a:xfrm>
            <a:off x="837881" y="3376017"/>
            <a:ext cx="2719022" cy="25856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27000"/>
              </a:lnSpc>
              <a:buNone/>
            </a:pPr>
            <a:r>
              <a:rPr lang="en-US" sz="13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Automated, 24/7 service</a:t>
            </a:r>
            <a:endParaRPr lang="en-US" sz="1300" dirty="0"/>
          </a:p>
        </p:txBody>
      </p:sp>
      <p:sp>
        <p:nvSpPr>
          <p:cNvPr id="8" name="Shape 5"/>
          <p:cNvSpPr/>
          <p:nvPr/>
        </p:nvSpPr>
        <p:spPr>
          <a:xfrm>
            <a:off x="3886400" y="2842121"/>
            <a:ext cx="3071934" cy="968871"/>
          </a:xfrm>
          <a:prstGeom prst="roundRect">
            <a:avLst>
              <a:gd name="adj" fmla="val 15802"/>
            </a:avLst>
          </a:prstGeom>
          <a:solidFill>
            <a:srgbClr val="D1EFE4"/>
          </a:solidFill>
          <a:ln w="6350">
            <a:solidFill>
              <a:srgbClr val="B7D5CA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4062807" y="3018532"/>
            <a:ext cx="2719121" cy="26570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6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VR / AR</a:t>
            </a:r>
            <a:endParaRPr lang="en-US" sz="1650" dirty="0"/>
          </a:p>
        </p:txBody>
      </p:sp>
      <p:sp>
        <p:nvSpPr>
          <p:cNvPr id="10" name="Text 7"/>
          <p:cNvSpPr/>
          <p:nvPr/>
        </p:nvSpPr>
        <p:spPr>
          <a:xfrm>
            <a:off x="4062807" y="3376017"/>
            <a:ext cx="2719121" cy="25856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27000"/>
              </a:lnSpc>
              <a:buNone/>
            </a:pPr>
            <a:r>
              <a:rPr lang="en-US" sz="13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Immersive travel previews</a:t>
            </a:r>
            <a:endParaRPr lang="en-US" sz="1300" dirty="0"/>
          </a:p>
        </p:txBody>
      </p:sp>
      <p:sp>
        <p:nvSpPr>
          <p:cNvPr id="11" name="Shape 8"/>
          <p:cNvSpPr/>
          <p:nvPr/>
        </p:nvSpPr>
        <p:spPr>
          <a:xfrm>
            <a:off x="661475" y="3964087"/>
            <a:ext cx="3071835" cy="968871"/>
          </a:xfrm>
          <a:prstGeom prst="roundRect">
            <a:avLst>
              <a:gd name="adj" fmla="val 15802"/>
            </a:avLst>
          </a:prstGeom>
          <a:solidFill>
            <a:srgbClr val="D1EFE4"/>
          </a:solidFill>
          <a:ln w="6350">
            <a:solidFill>
              <a:srgbClr val="B7D5CA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837881" y="4140498"/>
            <a:ext cx="2719022" cy="26570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6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Voice Assistants</a:t>
            </a:r>
            <a:endParaRPr lang="en-US" sz="1650" dirty="0"/>
          </a:p>
        </p:txBody>
      </p:sp>
      <p:sp>
        <p:nvSpPr>
          <p:cNvPr id="13" name="Text 10"/>
          <p:cNvSpPr/>
          <p:nvPr/>
        </p:nvSpPr>
        <p:spPr>
          <a:xfrm>
            <a:off x="837881" y="4497983"/>
            <a:ext cx="2719022" cy="25856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27000"/>
              </a:lnSpc>
              <a:buNone/>
            </a:pPr>
            <a:r>
              <a:rPr lang="en-US" sz="13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Hands-free travel support</a:t>
            </a:r>
            <a:endParaRPr lang="en-US" sz="1300" dirty="0"/>
          </a:p>
        </p:txBody>
      </p:sp>
      <p:sp>
        <p:nvSpPr>
          <p:cNvPr id="14" name="Shape 11"/>
          <p:cNvSpPr/>
          <p:nvPr/>
        </p:nvSpPr>
        <p:spPr>
          <a:xfrm>
            <a:off x="3886400" y="3964087"/>
            <a:ext cx="3071934" cy="968871"/>
          </a:xfrm>
          <a:prstGeom prst="roundRect">
            <a:avLst>
              <a:gd name="adj" fmla="val 15802"/>
            </a:avLst>
          </a:prstGeom>
          <a:solidFill>
            <a:srgbClr val="D1EFE4"/>
          </a:solidFill>
          <a:ln w="6350">
            <a:solidFill>
              <a:srgbClr val="B7D5CA"/>
            </a:solidFill>
            <a:prstDash val="solid"/>
          </a:ln>
        </p:spPr>
      </p:sp>
      <p:sp>
        <p:nvSpPr>
          <p:cNvPr id="15" name="Text 12"/>
          <p:cNvSpPr/>
          <p:nvPr/>
        </p:nvSpPr>
        <p:spPr>
          <a:xfrm>
            <a:off x="4062807" y="4140498"/>
            <a:ext cx="2719121" cy="26570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650" b="1" dirty="0">
                <a:solidFill>
                  <a:srgbClr val="4B4A4A"/>
                </a:solidFill>
                <a:latin typeface="Noto Serif SC Bold" panose="02020200000000000000" pitchFamily="34" charset="-122"/>
                <a:ea typeface="Noto Serif SC Bold" panose="02020200000000000000" pitchFamily="34" charset="-122"/>
                <a:cs typeface="Noto Serif SC Bold" panose="02020200000000000000" pitchFamily="34" charset="-120"/>
              </a:rPr>
              <a:t>Connected World</a:t>
            </a:r>
            <a:endParaRPr lang="en-US" sz="1650" dirty="0"/>
          </a:p>
        </p:txBody>
      </p:sp>
      <p:sp>
        <p:nvSpPr>
          <p:cNvPr id="16" name="Text 13"/>
          <p:cNvSpPr/>
          <p:nvPr/>
        </p:nvSpPr>
        <p:spPr>
          <a:xfrm>
            <a:off x="4062807" y="4497983"/>
            <a:ext cx="2719121" cy="25856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27000"/>
              </a:lnSpc>
              <a:buNone/>
            </a:pPr>
            <a:r>
              <a:rPr lang="en-US" sz="13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Reaching global audiences</a:t>
            </a:r>
            <a:endParaRPr lang="en-US" sz="1300" dirty="0"/>
          </a:p>
        </p:txBody>
      </p:sp>
      <p:sp>
        <p:nvSpPr>
          <p:cNvPr id="17" name="Shape 14"/>
          <p:cNvSpPr/>
          <p:nvPr/>
        </p:nvSpPr>
        <p:spPr>
          <a:xfrm>
            <a:off x="661475" y="5105202"/>
            <a:ext cx="6296860" cy="892870"/>
          </a:xfrm>
          <a:prstGeom prst="roundRect">
            <a:avLst>
              <a:gd name="adj" fmla="val 17147"/>
            </a:avLst>
          </a:prstGeom>
          <a:solidFill>
            <a:srgbClr val="CCFFEF"/>
          </a:solidFill>
        </p:spPr>
      </p:sp>
      <p:pic>
        <p:nvPicPr>
          <p:cNvPr id="18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1532" y="5340350"/>
            <a:ext cx="212620" cy="170061"/>
          </a:xfrm>
          <a:prstGeom prst="rect">
            <a:avLst/>
          </a:prstGeom>
        </p:spPr>
      </p:pic>
      <p:sp>
        <p:nvSpPr>
          <p:cNvPr id="19" name="Text 15"/>
          <p:cNvSpPr/>
          <p:nvPr/>
        </p:nvSpPr>
        <p:spPr>
          <a:xfrm>
            <a:off x="1214209" y="5300762"/>
            <a:ext cx="5574069" cy="51712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7000"/>
              </a:lnSpc>
              <a:buNone/>
            </a:pPr>
            <a:r>
              <a:rPr lang="en-US" sz="1300" dirty="0">
                <a:solidFill>
                  <a:srgbClr val="000000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Organizations that blend technology with human-centered communication will be best positioned for success.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13020</Words>
  <Application>WPS Presentation</Application>
  <PresentationFormat>On-screen Show (16:9)</PresentationFormat>
  <Paragraphs>657</Paragraphs>
  <Slides>40</Slides>
  <Notes>20</Notes>
  <HiddenSlides>0</HiddenSlides>
  <MMClips>0</MMClips>
  <ScaleCrop>false</ScaleCrop>
  <HeadingPairs>
    <vt:vector size="6" baseType="variant">
      <vt:variant>
        <vt:lpstr>已用的字体</vt:lpstr>
      </vt:variant>
      <vt:variant>
        <vt:i4>19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40</vt:i4>
      </vt:variant>
    </vt:vector>
  </HeadingPairs>
  <TitlesOfParts>
    <vt:vector size="60" baseType="lpstr">
      <vt:lpstr>Arial</vt:lpstr>
      <vt:lpstr>SimSun</vt:lpstr>
      <vt:lpstr>Wingdings</vt:lpstr>
      <vt:lpstr>Geist</vt:lpstr>
      <vt:lpstr>Geist</vt:lpstr>
      <vt:lpstr>Geist</vt:lpstr>
      <vt:lpstr>Noto Serif SC Bold</vt:lpstr>
      <vt:lpstr>Noto Serif SC Bold</vt:lpstr>
      <vt:lpstr>Geist Bold</vt:lpstr>
      <vt:lpstr>Geist Bold</vt:lpstr>
      <vt:lpstr>Geist Bold</vt:lpstr>
      <vt:lpstr>Twemoji Mozilla</vt:lpstr>
      <vt:lpstr>Segoe Print</vt:lpstr>
      <vt:lpstr>Twemoji Mozilla</vt:lpstr>
      <vt:lpstr>Twemoji Mozilla</vt:lpstr>
      <vt:lpstr>Calibri</vt:lpstr>
      <vt:lpstr>Microsoft YaHei</vt:lpstr>
      <vt:lpstr>Arial Unicode MS</vt:lpstr>
      <vt:lpstr>MingLiU-ExtB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WPS_1778581953</cp:lastModifiedBy>
  <cp:revision>2</cp:revision>
  <dcterms:created xsi:type="dcterms:W3CDTF">2026-07-09T14:21:00Z</dcterms:created>
  <dcterms:modified xsi:type="dcterms:W3CDTF">2026-07-09T14:24:22Z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0A089783D47C4D17B93B9F91D3F7A5B2_13</vt:lpwstr>
  </property>
  <property fmtid="{D5CDD505-2E9C-101B-9397-08002B2CF9AE}" pid="3" name="KSOProductBuildVer">
    <vt:lpwstr>1033-12.1.0.26880</vt:lpwstr>
  </property>
</Properties>
</file>