
<file path=[Content_Types].xml><?xml version="1.0" encoding="utf-8"?>
<Types xmlns="http://schemas.openxmlformats.org/package/2006/content-types">
  <Default Extension="jpeg" ContentType="image/jpeg"/>
  <Default Extension="JPG" ContentType="image/.jpg"/>
  <Default Extension="png" ContentType="image/png"/>
  <Default Extension="rels" ContentType="application/vnd.openxmlformats-package.relationships+xml"/>
  <Default Extension="xml" ContentType="application/xml"/>
  <Override PartName="/docProps/app.xml" ContentType="application/vnd.openxmlformats-officedocument.extended-properties+xml"/>
  <Override PartName="/docProps/core.xml" ContentType="application/vnd.openxmlformats-package.core-properties+xml"/>
  <Override PartName="/docProps/custom.xml" ContentType="application/vnd.openxmlformats-officedocument.custom-properties+xml"/>
  <Override PartName="/ppt/fonts/font1.fntdata" ContentType="application/x-fontdata"/>
  <Override PartName="/ppt/fonts/font10.fntdata" ContentType="application/x-fontdata"/>
  <Override PartName="/ppt/fonts/font11.fntdata" ContentType="application/x-fontdata"/>
  <Override PartName="/ppt/fonts/font12.fntdata" ContentType="application/x-fontdata"/>
  <Override PartName="/ppt/fonts/font13.fntdata" ContentType="application/x-fontdata"/>
  <Override PartName="/ppt/fonts/font2.fntdata" ContentType="application/x-fontdata"/>
  <Override PartName="/ppt/fonts/font3.fntdata" ContentType="application/x-fontdata"/>
  <Override PartName="/ppt/fonts/font4.fntdata" ContentType="application/x-fontdata"/>
  <Override PartName="/ppt/fonts/font5.fntdata" ContentType="application/x-fontdata"/>
  <Override PartName="/ppt/fonts/font6.fntdata" ContentType="application/x-fontdata"/>
  <Override PartName="/ppt/fonts/font7.fntdata" ContentType="application/x-fontdata"/>
  <Override PartName="/ppt/fonts/font8.fntdata" ContentType="application/x-fontdata"/>
  <Override PartName="/ppt/fonts/font9.fntdata" ContentType="application/x-fontdata"/>
  <Override PartName="/ppt/media/image10.svg" ContentType="image/svg+xml"/>
  <Override PartName="/ppt/media/image18.svg" ContentType="image/svg+xml"/>
  <Override PartName="/ppt/media/image5.svg" ContentType="image/svg+xml"/>
  <Override PartName="/ppt/media/image7.svg" ContentType="image/svg+xml"/>
  <Override PartName="/ppt/notesMasters/notesMaster1.xml" ContentType="application/vnd.openxmlformats-officedocument.presentationml.notesMaster+xml"/>
  <Override PartName="/ppt/notesSlides/notesSlide1.xml" ContentType="application/vnd.openxmlformats-officedocument.presentationml.notesSlide+xml"/>
  <Override PartName="/ppt/notesSlides/notesSlide10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presProps.xml" ContentType="application/vnd.openxmlformats-officedocument.presentationml.presProps+xml"/>
  <Override PartName="/ppt/presentation.xml" ContentType="application/vnd.openxmlformats-officedocument.presentationml.presentation.main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10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tableStyles.xml" ContentType="application/vnd.openxmlformats-officedocument.presentationml.tableStyles+xml"/>
  <Override PartName="/ppt/theme/theme1.xml" ContentType="application/vnd.openxmlformats-officedocument.theme+xml"/>
  <Override PartName="/ppt/theme/theme2.xml" ContentType="application/vnd.openxmlformats-officedocument.theme+xml"/>
  <Override PartName="/ppt/viewProps.xml" ContentType="application/vnd.openxmlformats-officedocument.presentationml.viewProps+xml"/>
</Types>
</file>

<file path=_rels/.rels><?xml version="1.0" encoding="UTF-8" standalone="yes"?>
<Relationships xmlns="http://schemas.openxmlformats.org/package/2006/relationships"><Relationship Id="rId1" Type="http://schemas.openxmlformats.org/officeDocument/2006/relationships/officeDocument" Target="ppt/presentation.xml"/><Relationship Id="rId3" Type="http://schemas.openxmlformats.org/package/2006/relationships/metadata/core-properties" Target="docProps/core.xml"/><Relationship Id="rId2" Type="http://schemas.openxmlformats.org/officeDocument/2006/relationships/extended-properties" Target="docProps/app.xml"/><Relationship Id="rId4" Type="http://schemas.openxmlformats.org/officeDocument/2006/relationships/custom-properties" Target="docProps/custom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embedTrueTypeFonts="1" saveSubsetFonts="1" autoCompressPictures="0">
  <p:sldMasterIdLst>
    <p:sldMasterId id="2147483648" r:id="rId1"/>
  </p:sldMasterIdLst>
  <p:notesMasterIdLst>
    <p:notesMasterId r:id="rId4"/>
  </p:notesMasterIdLst>
  <p:sldIdLst>
    <p:sldId id="256" r:id="rId3"/>
    <p:sldId id="257" r:id="rId5"/>
    <p:sldId id="258" r:id="rId6"/>
    <p:sldId id="259" r:id="rId7"/>
    <p:sldId id="260" r:id="rId8"/>
    <p:sldId id="261" r:id="rId9"/>
    <p:sldId id="262" r:id="rId10"/>
    <p:sldId id="263" r:id="rId11"/>
    <p:sldId id="264" r:id="rId12"/>
    <p:sldId id="265" r:id="rId13"/>
  </p:sldIdLst>
  <p:sldSz cx="12191365" cy="6858000"/>
  <p:notesSz cx="6858000" cy="12191365"/>
  <p:embeddedFontLst>
    <p:embeddedFont>
      <p:font typeface="Source Sans 3" panose="020B0303030403020204" pitchFamily="34" charset="0"/>
      <p:regular r:id="rId17"/>
    </p:embeddedFont>
    <p:embeddedFont>
      <p:font typeface="Source Sans 3" panose="020B0303030403020204" pitchFamily="34" charset="-122"/>
      <p:regular r:id="rId18"/>
    </p:embeddedFont>
    <p:embeddedFont>
      <p:font typeface="Source Sans 3" panose="020B0303030403020204" pitchFamily="34" charset="-120"/>
      <p:regular r:id="rId19"/>
    </p:embeddedFont>
    <p:embeddedFont>
      <p:font typeface="Source Serif 4 SemiBold" panose="02040603050405020204" pitchFamily="34" charset="0"/>
      <p:bold r:id="rId20"/>
    </p:embeddedFont>
    <p:embeddedFont>
      <p:font typeface="Source Serif 4 SemiBold" panose="02040603050405020204" pitchFamily="34" charset="-122"/>
      <p:bold r:id="rId21"/>
    </p:embeddedFont>
    <p:embeddedFont>
      <p:font typeface="Source Serif 4 SemiBold" panose="02040603050405020204" pitchFamily="34" charset="-120"/>
      <p:bold r:id="rId22"/>
    </p:embeddedFont>
    <p:embeddedFont>
      <p:font typeface="Source Sans 3 Bold" panose="020B0303030403020204" pitchFamily="34" charset="0"/>
      <p:bold r:id="rId23"/>
    </p:embeddedFont>
    <p:embeddedFont>
      <p:font typeface="Source Sans 3 Bold" panose="020B0303030403020204" pitchFamily="34" charset="-122"/>
      <p:bold r:id="rId24"/>
    </p:embeddedFont>
    <p:embeddedFont>
      <p:font typeface="Source Sans 3 Bold" panose="020B0303030403020204" pitchFamily="34" charset="-120"/>
      <p:bold r:id="rId25"/>
    </p:embeddedFont>
    <p:embeddedFont>
      <p:font typeface="Calibri" panose="020F0502020204030204" charset="0"/>
      <p:regular r:id="rId26"/>
      <p:bold r:id="rId27"/>
      <p:italic r:id="rId28"/>
      <p:boldItalic r:id="rId29"/>
    </p:embeddedFont>
  </p:embeddedFontLst>
  <p:defaultTextStyle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5611"/>
    <p:restoredTop sz="94610"/>
  </p:normalViewPr>
  <p:slideViewPr>
    <p:cSldViewPr snapToGrid="0" snapToObjects="1">
      <p:cViewPr varScale="1">
        <p:scale>
          <a:sx n="136" d="100"/>
          <a:sy n="136" d="100"/>
        </p:scale>
        <p:origin x="216" y="312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9" Type="http://schemas.openxmlformats.org/officeDocument/2006/relationships/slide" Target="slides/slide6.xml"/><Relationship Id="rId8" Type="http://schemas.openxmlformats.org/officeDocument/2006/relationships/slide" Target="slides/slide5.xml"/><Relationship Id="rId7" Type="http://schemas.openxmlformats.org/officeDocument/2006/relationships/slide" Target="slides/slide4.xml"/><Relationship Id="rId6" Type="http://schemas.openxmlformats.org/officeDocument/2006/relationships/slide" Target="slides/slide3.xml"/><Relationship Id="rId5" Type="http://schemas.openxmlformats.org/officeDocument/2006/relationships/slide" Target="slides/slide2.xml"/><Relationship Id="rId4" Type="http://schemas.openxmlformats.org/officeDocument/2006/relationships/notesMaster" Target="notesMasters/notesMaster1.xml"/><Relationship Id="rId3" Type="http://schemas.openxmlformats.org/officeDocument/2006/relationships/slide" Target="slides/slide1.xml"/><Relationship Id="rId29" Type="http://schemas.openxmlformats.org/officeDocument/2006/relationships/font" Target="fonts/font13.fntdata"/><Relationship Id="rId28" Type="http://schemas.openxmlformats.org/officeDocument/2006/relationships/font" Target="fonts/font12.fntdata"/><Relationship Id="rId27" Type="http://schemas.openxmlformats.org/officeDocument/2006/relationships/font" Target="fonts/font11.fntdata"/><Relationship Id="rId26" Type="http://schemas.openxmlformats.org/officeDocument/2006/relationships/font" Target="fonts/font10.fntdata"/><Relationship Id="rId25" Type="http://schemas.openxmlformats.org/officeDocument/2006/relationships/font" Target="fonts/font9.fntdata"/><Relationship Id="rId24" Type="http://schemas.openxmlformats.org/officeDocument/2006/relationships/font" Target="fonts/font8.fntdata"/><Relationship Id="rId23" Type="http://schemas.openxmlformats.org/officeDocument/2006/relationships/font" Target="fonts/font7.fntdata"/><Relationship Id="rId22" Type="http://schemas.openxmlformats.org/officeDocument/2006/relationships/font" Target="fonts/font6.fntdata"/><Relationship Id="rId21" Type="http://schemas.openxmlformats.org/officeDocument/2006/relationships/font" Target="fonts/font5.fntdata"/><Relationship Id="rId20" Type="http://schemas.openxmlformats.org/officeDocument/2006/relationships/font" Target="fonts/font4.fntdata"/><Relationship Id="rId2" Type="http://schemas.openxmlformats.org/officeDocument/2006/relationships/theme" Target="theme/theme1.xml"/><Relationship Id="rId19" Type="http://schemas.openxmlformats.org/officeDocument/2006/relationships/font" Target="fonts/font3.fntdata"/><Relationship Id="rId18" Type="http://schemas.openxmlformats.org/officeDocument/2006/relationships/font" Target="fonts/font2.fntdata"/><Relationship Id="rId17" Type="http://schemas.openxmlformats.org/officeDocument/2006/relationships/font" Target="fonts/font1.fntdata"/><Relationship Id="rId16" Type="http://schemas.openxmlformats.org/officeDocument/2006/relationships/tableStyles" Target="tableStyles.xml"/><Relationship Id="rId15" Type="http://schemas.openxmlformats.org/officeDocument/2006/relationships/viewProps" Target="viewProps.xml"/><Relationship Id="rId14" Type="http://schemas.openxmlformats.org/officeDocument/2006/relationships/presProps" Target="presProps.xml"/><Relationship Id="rId13" Type="http://schemas.openxmlformats.org/officeDocument/2006/relationships/slide" Target="slides/slide10.xml"/><Relationship Id="rId12" Type="http://schemas.openxmlformats.org/officeDocument/2006/relationships/slide" Target="slides/slide9.xml"/><Relationship Id="rId11" Type="http://schemas.openxmlformats.org/officeDocument/2006/relationships/slide" Target="slides/slide8.xml"/><Relationship Id="rId10" Type="http://schemas.openxmlformats.org/officeDocument/2006/relationships/slide" Target="slides/slide7.xml"/><Relationship Id="rId1" Type="http://schemas.openxmlformats.org/officeDocument/2006/relationships/slideMaster" Target="slideMasters/slideMaster1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5282F153-3F37-0F45-9E97-73ACFA13230C}" type="datetimeFigureOut">
              <a:rPr lang="en-US"/>
            </a:fld>
            <a:endParaRPr lang="en-US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US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/>
              <a:t>Click to edit Master text styles</a:t>
            </a:r>
            <a:endParaRPr lang="en-US"/>
          </a:p>
          <a:p>
            <a:pPr lvl="1"/>
            <a:r>
              <a:rPr lang="en-US"/>
              <a:t>Second level</a:t>
            </a:r>
            <a:endParaRPr lang="en-US"/>
          </a:p>
          <a:p>
            <a:pPr lvl="2"/>
            <a:r>
              <a:rPr lang="en-US"/>
              <a:t>Third level</a:t>
            </a:r>
            <a:endParaRPr lang="en-US"/>
          </a:p>
          <a:p>
            <a:pPr lvl="3"/>
            <a:r>
              <a:rPr lang="en-US"/>
              <a:t>Fourth level</a:t>
            </a:r>
            <a:endParaRPr lang="en-US"/>
          </a:p>
          <a:p>
            <a:pPr lvl="4"/>
            <a:r>
              <a:rPr lang="en-US"/>
              <a:t>Fifth level</a:t>
            </a:r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CE5E9CC1-C706-0F49-92D6-E571CC5EEA8F}" type="slidenum">
              <a:rPr lang="en-US"/>
            </a:fld>
            <a:endParaRPr 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notesMaster" Target="../notesMasters/notesMaster1.xml"/><Relationship Id="rId1" Type="http://schemas.openxmlformats.org/officeDocument/2006/relationships/slide" Target="../slides/slide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notesMaster" Target="../notesMasters/notesMaster1.xml"/><Relationship Id="rId1" Type="http://schemas.openxmlformats.org/officeDocument/2006/relationships/slide" Target="../slides/slide2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notesMaster" Target="../notesMasters/notesMaster1.xml"/><Relationship Id="rId1" Type="http://schemas.openxmlformats.org/officeDocument/2006/relationships/slide" Target="../slides/slide3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notesMaster" Target="../notesMasters/notesMaster1.xml"/><Relationship Id="rId1" Type="http://schemas.openxmlformats.org/officeDocument/2006/relationships/slide" Target="../slides/slide4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notesMaster" Target="../notesMasters/notesMaster1.xml"/><Relationship Id="rId1" Type="http://schemas.openxmlformats.org/officeDocument/2006/relationships/slide" Target="../slides/slide5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notesMaster" Target="../notesMasters/notesMaster1.xml"/><Relationship Id="rId1" Type="http://schemas.openxmlformats.org/officeDocument/2006/relationships/slide" Target="../slides/slide6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notesMaster" Target="../notesMasters/notesMaster1.xml"/><Relationship Id="rId1" Type="http://schemas.openxmlformats.org/officeDocument/2006/relationships/slide" Target="../slides/slide7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notesMaster" Target="../notesMasters/notesMaster1.xml"/><Relationship Id="rId1" Type="http://schemas.openxmlformats.org/officeDocument/2006/relationships/slide" Target="../slides/slide8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notesMaster" Target="../notesMasters/notesMaster1.xml"/><Relationship Id="rId1" Type="http://schemas.openxmlformats.org/officeDocument/2006/relationships/slide" Target="../slides/slide9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notesMaster" Target="../notesMasters/notesMaster1.xml"/><Relationship Id="rId1" Type="http://schemas.openxmlformats.org/officeDocument/2006/relationships/slide" Target="../slides/slide10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</a:fld>
            <a:endParaRPr lang="en-US"/>
          </a:p>
        </p:txBody>
      </p:sp>
    </p:spTree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</a:fld>
            <a:endParaRPr lang="en-US"/>
          </a:p>
        </p:txBody>
      </p:sp>
    </p:spTree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</a:fld>
            <a:endParaRPr lang="en-US"/>
          </a:p>
        </p:txBody>
      </p:sp>
    </p:spTree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</a:fld>
            <a:endParaRPr lang="en-US"/>
          </a:p>
        </p:txBody>
      </p:sp>
    </p:spTree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</a:fld>
            <a:endParaRPr lang="en-US"/>
          </a:p>
        </p:txBody>
      </p:sp>
    </p:spTree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</a:fld>
            <a:endParaRPr lang="en-US"/>
          </a:p>
        </p:txBody>
      </p:sp>
    </p:spTree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</a:fld>
            <a:endParaRPr lang="en-US"/>
          </a:p>
        </p:txBody>
      </p:sp>
    </p:spTree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</a:fld>
            <a:endParaRPr lang="en-US"/>
          </a:p>
        </p:txBody>
      </p:sp>
    </p:spTree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</a:fld>
            <a:endParaRPr lang="en-US"/>
          </a:p>
        </p:txBody>
      </p:sp>
    </p:spTree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</a:fld>
            <a:endParaRPr lang="en-US"/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DEFAULT"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Slide master 1">
    <p:bg>
      <p:bgPr>
        <a:solidFill>
          <a:srgbClr val="000000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0" descr="preencoded.pn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1695" cy="6858000"/>
          </a:xfrm>
          <a:prstGeom prst="rect">
            <a:avLst/>
          </a:prstGeom>
        </p:spPr>
      </p:pic>
      <p:sp>
        <p:nvSpPr>
          <p:cNvPr id="3" name="Shape 0"/>
          <p:cNvSpPr/>
          <p:nvPr/>
        </p:nvSpPr>
        <p:spPr>
          <a:xfrm>
            <a:off x="0" y="0"/>
            <a:ext cx="12191695" cy="6858000"/>
          </a:xfrm>
          <a:prstGeom prst="rect">
            <a:avLst/>
          </a:prstGeom>
          <a:solidFill>
            <a:srgbClr val="FFFFFF">
              <a:alpha val="95000"/>
            </a:srgbClr>
          </a:solidFill>
        </p:spPr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3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</p:sldLayoutIdLst>
  <p:hf sldNum="0" hdr="0" ftr="0" dt="0"/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anose="020B0604020202020204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1.xml"/><Relationship Id="rId2" Type="http://schemas.openxmlformats.org/officeDocument/2006/relationships/slideLayout" Target="../slideLayouts/slideLayout2.xml"/><Relationship Id="rId1" Type="http://schemas.openxmlformats.org/officeDocument/2006/relationships/image" Target="../media/image2.jpeg"/></Relationships>
</file>

<file path=ppt/slides/_rels/slide2.xml.rels><?xml version="1.0" encoding="UTF-8" standalone="yes"?>
<Relationships xmlns="http://schemas.openxmlformats.org/package/2006/relationships"><Relationship Id="rId7" Type="http://schemas.openxmlformats.org/officeDocument/2006/relationships/notesSlide" Target="../notesSlides/notesSlide2.xml"/><Relationship Id="rId6" Type="http://schemas.openxmlformats.org/officeDocument/2006/relationships/slideLayout" Target="../slideLayouts/slideLayout2.xml"/><Relationship Id="rId5" Type="http://schemas.openxmlformats.org/officeDocument/2006/relationships/image" Target="../media/image7.svg"/><Relationship Id="rId4" Type="http://schemas.openxmlformats.org/officeDocument/2006/relationships/image" Target="../media/image6.png"/><Relationship Id="rId3" Type="http://schemas.openxmlformats.org/officeDocument/2006/relationships/image" Target="../media/image5.svg"/><Relationship Id="rId2" Type="http://schemas.openxmlformats.org/officeDocument/2006/relationships/image" Target="../media/image4.png"/><Relationship Id="rId1" Type="http://schemas.openxmlformats.org/officeDocument/2006/relationships/image" Target="../media/image3.jpeg"/></Relationships>
</file>

<file path=ppt/slides/_rels/slide3.xml.rels><?xml version="1.0" encoding="UTF-8" standalone="yes"?>
<Relationships xmlns="http://schemas.openxmlformats.org/package/2006/relationships"><Relationship Id="rId5" Type="http://schemas.openxmlformats.org/officeDocument/2006/relationships/notesSlide" Target="../notesSlides/notesSlide3.xml"/><Relationship Id="rId4" Type="http://schemas.openxmlformats.org/officeDocument/2006/relationships/slideLayout" Target="../slideLayouts/slideLayout2.xml"/><Relationship Id="rId3" Type="http://schemas.openxmlformats.org/officeDocument/2006/relationships/image" Target="../media/image10.svg"/><Relationship Id="rId2" Type="http://schemas.openxmlformats.org/officeDocument/2006/relationships/image" Target="../media/image9.png"/><Relationship Id="rId1" Type="http://schemas.openxmlformats.org/officeDocument/2006/relationships/image" Target="../media/image8.jpeg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4.xml"/><Relationship Id="rId2" Type="http://schemas.openxmlformats.org/officeDocument/2006/relationships/slideLayout" Target="../slideLayouts/slideLayout2.xml"/><Relationship Id="rId1" Type="http://schemas.openxmlformats.org/officeDocument/2006/relationships/image" Target="../media/image11.jpeg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5.xml"/><Relationship Id="rId2" Type="http://schemas.openxmlformats.org/officeDocument/2006/relationships/slideLayout" Target="../slideLayouts/slideLayout2.xml"/><Relationship Id="rId1" Type="http://schemas.openxmlformats.org/officeDocument/2006/relationships/image" Target="../media/image12.jpeg"/></Relationships>
</file>

<file path=ppt/slides/_rels/slide6.xml.rels><?xml version="1.0" encoding="UTF-8" standalone="yes"?>
<Relationships xmlns="http://schemas.openxmlformats.org/package/2006/relationships"><Relationship Id="rId4" Type="http://schemas.openxmlformats.org/officeDocument/2006/relationships/notesSlide" Target="../notesSlides/notesSlide6.xml"/><Relationship Id="rId3" Type="http://schemas.openxmlformats.org/officeDocument/2006/relationships/slideLayout" Target="../slideLayouts/slideLayout2.xml"/><Relationship Id="rId2" Type="http://schemas.openxmlformats.org/officeDocument/2006/relationships/image" Target="../media/image14.png"/><Relationship Id="rId1" Type="http://schemas.openxmlformats.org/officeDocument/2006/relationships/image" Target="../media/image13.jpeg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7.xml"/><Relationship Id="rId2" Type="http://schemas.openxmlformats.org/officeDocument/2006/relationships/slideLayout" Target="../slideLayouts/slideLayout2.xml"/><Relationship Id="rId1" Type="http://schemas.openxmlformats.org/officeDocument/2006/relationships/image" Target="../media/image15.jpeg"/></Relationships>
</file>

<file path=ppt/slides/_rels/slide8.xml.rels><?xml version="1.0" encoding="UTF-8" standalone="yes"?>
<Relationships xmlns="http://schemas.openxmlformats.org/package/2006/relationships"><Relationship Id="rId5" Type="http://schemas.openxmlformats.org/officeDocument/2006/relationships/notesSlide" Target="../notesSlides/notesSlide8.xml"/><Relationship Id="rId4" Type="http://schemas.openxmlformats.org/officeDocument/2006/relationships/slideLayout" Target="../slideLayouts/slideLayout2.xml"/><Relationship Id="rId3" Type="http://schemas.openxmlformats.org/officeDocument/2006/relationships/image" Target="../media/image18.svg"/><Relationship Id="rId2" Type="http://schemas.openxmlformats.org/officeDocument/2006/relationships/image" Target="../media/image17.png"/><Relationship Id="rId1" Type="http://schemas.openxmlformats.org/officeDocument/2006/relationships/image" Target="../media/image16.jpeg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9.xml"/><Relationship Id="rId2" Type="http://schemas.openxmlformats.org/officeDocument/2006/relationships/slideLayout" Target="../slideLayouts/slideLayout2.xml"/><Relationship Id="rId1" Type="http://schemas.openxmlformats.org/officeDocument/2006/relationships/image" Target="../media/image19.jpeg"/></Relationships>
</file>

<file path=ppt/slides/_rels/slide10.xml.rels><?xml version="1.0" encoding="UTF-8" standalone="yes"?>
<Relationships xmlns="http://schemas.openxmlformats.org/package/2006/relationships"><Relationship Id="rId6" Type="http://schemas.openxmlformats.org/officeDocument/2006/relationships/notesSlide" Target="../notesSlides/notesSlide10.xml"/><Relationship Id="rId5" Type="http://schemas.openxmlformats.org/officeDocument/2006/relationships/slideLayout" Target="../slideLayouts/slideLayout2.xml"/><Relationship Id="rId4" Type="http://schemas.openxmlformats.org/officeDocument/2006/relationships/image" Target="../media/image23.jpeg"/><Relationship Id="rId3" Type="http://schemas.openxmlformats.org/officeDocument/2006/relationships/image" Target="../media/image22.jpeg"/><Relationship Id="rId2" Type="http://schemas.openxmlformats.org/officeDocument/2006/relationships/image" Target="../media/image21.jpeg"/><Relationship Id="rId1" Type="http://schemas.openxmlformats.org/officeDocument/2006/relationships/image" Target="../media/image20.jpe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0" descr="preencoded.png"/>
          <p:cNvPicPr>
            <a:picLocks noChangeAspect="1"/>
          </p:cNvPicPr>
          <p:nvPr/>
        </p:nvPicPr>
        <p:blipFill>
          <a:blip r:embed="rId1"/>
          <a:stretch>
            <a:fillRect/>
          </a:stretch>
        </p:blipFill>
        <p:spPr>
          <a:xfrm>
            <a:off x="0" y="0"/>
            <a:ext cx="4571886" cy="6858000"/>
          </a:xfrm>
          <a:prstGeom prst="rect">
            <a:avLst/>
          </a:prstGeom>
        </p:spPr>
      </p:pic>
      <p:sp>
        <p:nvSpPr>
          <p:cNvPr id="3" name="Text 0"/>
          <p:cNvSpPr/>
          <p:nvPr/>
        </p:nvSpPr>
        <p:spPr>
          <a:xfrm>
            <a:off x="5269971" y="1464072"/>
            <a:ext cx="6833223" cy="319187"/>
          </a:xfrm>
          <a:prstGeom prst="rect">
            <a:avLst/>
          </a:prstGeom>
          <a:noFill/>
        </p:spPr>
        <p:txBody>
          <a:bodyPr wrap="none" lIns="0" tIns="0" rIns="0" bIns="0" rtlCol="0" anchor="t"/>
          <a:lstStyle/>
          <a:p>
            <a:pPr marL="0" indent="0" algn="l">
              <a:lnSpc>
                <a:spcPct val="133000"/>
              </a:lnSpc>
              <a:buNone/>
            </a:pPr>
            <a:r>
              <a:rPr lang="en-US" sz="1550" dirty="0">
                <a:solidFill>
                  <a:srgbClr val="272525"/>
                </a:solidFill>
                <a:latin typeface="Source Sans 3" panose="020B0303030403020204" pitchFamily="34" charset="0"/>
                <a:ea typeface="Source Sans 3" panose="020B0303030403020204" pitchFamily="34" charset="-122"/>
                <a:cs typeface="Source Sans 3" panose="020B0303030403020204" pitchFamily="34" charset="-120"/>
              </a:rPr>
              <a:t>Module 12: Introduction</a:t>
            </a:r>
            <a:endParaRPr lang="en-US" sz="1550" dirty="0"/>
          </a:p>
        </p:txBody>
      </p:sp>
      <p:sp>
        <p:nvSpPr>
          <p:cNvPr id="4" name="Text 1"/>
          <p:cNvSpPr/>
          <p:nvPr/>
        </p:nvSpPr>
        <p:spPr>
          <a:xfrm>
            <a:off x="5269971" y="1982688"/>
            <a:ext cx="6223638" cy="2428875"/>
          </a:xfrm>
          <a:prstGeom prst="rect">
            <a:avLst/>
          </a:prstGeom>
          <a:noFill/>
        </p:spPr>
        <p:txBody>
          <a:bodyPr wrap="square" lIns="0" tIns="0" rIns="0" bIns="0" rtlCol="0" anchor="t">
            <a:normAutofit/>
          </a:bodyPr>
          <a:lstStyle/>
          <a:p>
            <a:pPr marL="0" indent="0" algn="l">
              <a:lnSpc>
                <a:spcPct val="104000"/>
              </a:lnSpc>
              <a:buNone/>
            </a:pPr>
            <a:r>
              <a:rPr lang="en-US" sz="5100" dirty="0">
                <a:solidFill>
                  <a:srgbClr val="D73AD7"/>
                </a:solidFill>
                <a:latin typeface="Source Serif 4 SemiBold" panose="02040603050405020204" pitchFamily="34" charset="0"/>
                <a:ea typeface="Source Serif 4 SemiBold" panose="02040603050405020204" pitchFamily="34" charset="-122"/>
                <a:cs typeface="Source Serif 4 SemiBold" panose="02040603050405020204" pitchFamily="34" charset="-120"/>
              </a:rPr>
              <a:t>Professional Presentation and Public Speaking</a:t>
            </a:r>
            <a:endParaRPr lang="en-US" sz="5100" dirty="0"/>
          </a:p>
        </p:txBody>
      </p:sp>
      <p:sp>
        <p:nvSpPr>
          <p:cNvPr id="5" name="Text 2"/>
          <p:cNvSpPr/>
          <p:nvPr/>
        </p:nvSpPr>
        <p:spPr>
          <a:xfrm>
            <a:off x="5269971" y="4710708"/>
            <a:ext cx="6223638" cy="862707"/>
          </a:xfrm>
          <a:prstGeom prst="rect">
            <a:avLst/>
          </a:prstGeom>
          <a:noFill/>
        </p:spPr>
        <p:txBody>
          <a:bodyPr wrap="square" lIns="0" tIns="0" rIns="0" bIns="0" rtlCol="0" anchor="t"/>
          <a:lstStyle/>
          <a:p>
            <a:pPr marL="0" indent="0" algn="l">
              <a:lnSpc>
                <a:spcPct val="133000"/>
              </a:lnSpc>
              <a:spcAft>
                <a:spcPts val="1750"/>
              </a:spcAft>
              <a:buNone/>
            </a:pPr>
            <a:r>
              <a:rPr lang="en-US" sz="1550" dirty="0">
                <a:solidFill>
                  <a:srgbClr val="272525"/>
                </a:solidFill>
                <a:latin typeface="Source Sans 3" panose="020B0303030403020204" pitchFamily="34" charset="0"/>
                <a:ea typeface="Source Sans 3" panose="020B0303030403020204" pitchFamily="34" charset="-122"/>
                <a:cs typeface="Source Sans 3" panose="020B0303030403020204" pitchFamily="34" charset="-120"/>
              </a:rPr>
              <a:t>Course: Hospitality and Tourism Business Communication </a:t>
            </a:r>
            <a:endParaRPr lang="en-US" sz="1550" dirty="0"/>
          </a:p>
          <a:p>
            <a:pPr marL="0" indent="0" algn="l">
              <a:lnSpc>
                <a:spcPct val="133000"/>
              </a:lnSpc>
              <a:buNone/>
            </a:pPr>
            <a:r>
              <a:rPr lang="en-US" sz="1550" dirty="0">
                <a:solidFill>
                  <a:srgbClr val="272525"/>
                </a:solidFill>
                <a:latin typeface="Source Sans 3" panose="020B0303030403020204" pitchFamily="34" charset="0"/>
                <a:ea typeface="Source Sans 3" panose="020B0303030403020204" pitchFamily="34" charset="-122"/>
                <a:cs typeface="Source Sans 3" panose="020B0303030403020204" pitchFamily="34" charset="-120"/>
              </a:rPr>
              <a:t>Prof. Alia Amor D. Uy, MBA</a:t>
            </a:r>
            <a:endParaRPr lang="en-US" sz="1550" dirty="0"/>
          </a:p>
        </p:txBody>
      </p:sp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0" descr="preencoded.png"/>
          <p:cNvPicPr>
            <a:picLocks noChangeAspect="1"/>
          </p:cNvPicPr>
          <p:nvPr/>
        </p:nvPicPr>
        <p:blipFill>
          <a:blip r:embed="rId1"/>
          <a:stretch>
            <a:fillRect/>
          </a:stretch>
        </p:blipFill>
        <p:spPr>
          <a:xfrm>
            <a:off x="7619809" y="0"/>
            <a:ext cx="4571886" cy="6858000"/>
          </a:xfrm>
          <a:prstGeom prst="rect">
            <a:avLst/>
          </a:prstGeom>
        </p:spPr>
      </p:pic>
      <p:sp>
        <p:nvSpPr>
          <p:cNvPr id="3" name="Text 0"/>
          <p:cNvSpPr/>
          <p:nvPr/>
        </p:nvSpPr>
        <p:spPr>
          <a:xfrm>
            <a:off x="698086" y="628055"/>
            <a:ext cx="6223638" cy="1155105"/>
          </a:xfrm>
          <a:prstGeom prst="rect">
            <a:avLst/>
          </a:prstGeom>
          <a:noFill/>
        </p:spPr>
        <p:txBody>
          <a:bodyPr wrap="square" lIns="0" tIns="0" rIns="0" bIns="0" rtlCol="0" anchor="t">
            <a:normAutofit/>
          </a:bodyPr>
          <a:lstStyle/>
          <a:p>
            <a:pPr marL="0" indent="0" algn="l">
              <a:lnSpc>
                <a:spcPct val="104000"/>
              </a:lnSpc>
              <a:buNone/>
            </a:pPr>
            <a:r>
              <a:rPr lang="en-US" sz="3600" dirty="0">
                <a:solidFill>
                  <a:srgbClr val="D73AD7"/>
                </a:solidFill>
                <a:latin typeface="Source Serif 4 SemiBold" panose="02040603050405020204" pitchFamily="34" charset="0"/>
                <a:ea typeface="Source Serif 4 SemiBold" panose="02040603050405020204" pitchFamily="34" charset="-122"/>
                <a:cs typeface="Source Serif 4 SemiBold" panose="02040603050405020204" pitchFamily="34" charset="-120"/>
              </a:rPr>
              <a:t>Why Communication Skills Matter</a:t>
            </a:r>
            <a:endParaRPr lang="en-US" sz="3600" dirty="0"/>
          </a:p>
        </p:txBody>
      </p:sp>
      <p:sp>
        <p:nvSpPr>
          <p:cNvPr id="4" name="Text 1"/>
          <p:cNvSpPr/>
          <p:nvPr/>
        </p:nvSpPr>
        <p:spPr>
          <a:xfrm>
            <a:off x="698086" y="2073077"/>
            <a:ext cx="6223638" cy="1152327"/>
          </a:xfrm>
          <a:prstGeom prst="rect">
            <a:avLst/>
          </a:prstGeom>
          <a:noFill/>
        </p:spPr>
        <p:txBody>
          <a:bodyPr wrap="square" lIns="0" tIns="0" rIns="0" bIns="0" rtlCol="0" anchor="t">
            <a:normAutofit/>
          </a:bodyPr>
          <a:lstStyle/>
          <a:p>
            <a:pPr marL="0" indent="0" algn="l">
              <a:lnSpc>
                <a:spcPct val="132000"/>
              </a:lnSpc>
              <a:spcAft>
                <a:spcPts val="1700"/>
              </a:spcAft>
              <a:buNone/>
            </a:pPr>
            <a:r>
              <a:rPr lang="en-US" sz="1500" b="1" dirty="0">
                <a:solidFill>
                  <a:srgbClr val="272525"/>
                </a:solidFill>
                <a:latin typeface="Source Sans 3 Bold" panose="020B0303030403020204" pitchFamily="34" charset="0"/>
                <a:ea typeface="Source Sans 3 Bold" panose="020B0303030403020204" pitchFamily="34" charset="-122"/>
                <a:cs typeface="Source Sans 3 Bold" panose="020B0303030403020204" pitchFamily="34" charset="-120"/>
              </a:rPr>
              <a:t>Key Idea:</a:t>
            </a:r>
            <a:r>
              <a:rPr lang="en-US" sz="1500" dirty="0">
                <a:solidFill>
                  <a:srgbClr val="272525"/>
                </a:solidFill>
                <a:latin typeface="Source Sans 3" panose="020B0303030403020204" pitchFamily="34" charset="0"/>
                <a:ea typeface="Source Sans 3" panose="020B0303030403020204" pitchFamily="34" charset="-122"/>
                <a:cs typeface="Source Sans 3" panose="020B0303030403020204" pitchFamily="34" charset="-120"/>
              </a:rPr>
              <a:t> Communication is the most essential skill in hospitality and tourism careers.</a:t>
            </a:r>
            <a:endParaRPr lang="en-US" sz="1500" dirty="0"/>
          </a:p>
          <a:p>
            <a:pPr marL="0" indent="0" algn="l">
              <a:lnSpc>
                <a:spcPct val="132000"/>
              </a:lnSpc>
              <a:buNone/>
            </a:pPr>
            <a:r>
              <a:rPr lang="en-US" sz="1500" dirty="0">
                <a:solidFill>
                  <a:srgbClr val="272525"/>
                </a:solidFill>
                <a:latin typeface="Source Sans 3" panose="020B0303030403020204" pitchFamily="34" charset="0"/>
                <a:ea typeface="Source Sans 3" panose="020B0303030403020204" pitchFamily="34" charset="-122"/>
                <a:cs typeface="Source Sans 3" panose="020B0303030403020204" pitchFamily="34" charset="-120"/>
              </a:rPr>
              <a:t>Tourism professionals interact daily with a wide range of people:</a:t>
            </a:r>
            <a:endParaRPr lang="en-US" sz="1500" dirty="0"/>
          </a:p>
        </p:txBody>
      </p:sp>
      <p:pic>
        <p:nvPicPr>
          <p:cNvPr id="5" name="Image 1" descr="preencoded.png"/>
          <p:cNvPicPr>
            <a:picLocks noChangeAspect="1"/>
          </p:cNvPicPr>
          <p:nvPr/>
        </p:nvPicPr>
        <p:blipFill>
          <a:blip r:embed="rId2">
            <a:extLst>
              <a:ext uri="{96DAC541-7B7A-43D3-8B79-37D633B846F1}">
                <asvg:svgBlip xmlns:asvg="http://schemas.microsoft.com/office/drawing/2016/SVG/main" r:embed="rId3"/>
              </a:ext>
            </a:extLst>
          </a:blip>
          <a:stretch>
            <a:fillRect/>
          </a:stretch>
        </p:blipFill>
        <p:spPr>
          <a:xfrm>
            <a:off x="698086" y="3442791"/>
            <a:ext cx="3015182" cy="732234"/>
          </a:xfrm>
          <a:prstGeom prst="rect">
            <a:avLst/>
          </a:prstGeom>
        </p:spPr>
      </p:pic>
      <p:sp>
        <p:nvSpPr>
          <p:cNvPr id="6" name="Text 2"/>
          <p:cNvSpPr/>
          <p:nvPr/>
        </p:nvSpPr>
        <p:spPr>
          <a:xfrm>
            <a:off x="1021431" y="3664545"/>
            <a:ext cx="2470088" cy="288727"/>
          </a:xfrm>
          <a:prstGeom prst="rect">
            <a:avLst/>
          </a:prstGeom>
          <a:noFill/>
        </p:spPr>
        <p:txBody>
          <a:bodyPr wrap="none" lIns="0" tIns="0" rIns="0" bIns="0" rtlCol="0" anchor="t"/>
          <a:lstStyle/>
          <a:p>
            <a:pPr marL="0" indent="0" algn="ctr">
              <a:lnSpc>
                <a:spcPct val="104000"/>
              </a:lnSpc>
              <a:buNone/>
            </a:pPr>
            <a:r>
              <a:rPr lang="en-US" sz="1800" dirty="0">
                <a:solidFill>
                  <a:srgbClr val="272525"/>
                </a:solidFill>
                <a:latin typeface="Source Serif 4 SemiBold" panose="02040603050405020204" pitchFamily="34" charset="0"/>
                <a:ea typeface="Source Serif 4 SemiBold" panose="02040603050405020204" pitchFamily="34" charset="-122"/>
                <a:cs typeface="Source Serif 4 SemiBold" panose="02040603050405020204" pitchFamily="34" charset="-120"/>
              </a:rPr>
              <a:t>Guests and Clients</a:t>
            </a:r>
            <a:endParaRPr lang="en-US" sz="1800" dirty="0"/>
          </a:p>
        </p:txBody>
      </p:sp>
      <p:pic>
        <p:nvPicPr>
          <p:cNvPr id="7" name="Image 2" descr="preencoded.png"/>
          <p:cNvPicPr>
            <a:picLocks noChangeAspect="1"/>
          </p:cNvPicPr>
          <p:nvPr/>
        </p:nvPicPr>
        <p:blipFill>
          <a:blip r:embed="rId2">
            <a:extLst>
              <a:ext uri="{96DAC541-7B7A-43D3-8B79-37D633B846F1}">
                <asvg:svgBlip xmlns:asvg="http://schemas.microsoft.com/office/drawing/2016/SVG/main" r:embed="rId3"/>
              </a:ext>
            </a:extLst>
          </a:blip>
          <a:stretch>
            <a:fillRect/>
          </a:stretch>
        </p:blipFill>
        <p:spPr>
          <a:xfrm>
            <a:off x="3906541" y="3442791"/>
            <a:ext cx="3015182" cy="732234"/>
          </a:xfrm>
          <a:prstGeom prst="rect">
            <a:avLst/>
          </a:prstGeom>
        </p:spPr>
      </p:pic>
      <p:sp>
        <p:nvSpPr>
          <p:cNvPr id="8" name="Text 3"/>
          <p:cNvSpPr/>
          <p:nvPr/>
        </p:nvSpPr>
        <p:spPr>
          <a:xfrm>
            <a:off x="4229887" y="3664545"/>
            <a:ext cx="2470088" cy="288727"/>
          </a:xfrm>
          <a:prstGeom prst="rect">
            <a:avLst/>
          </a:prstGeom>
          <a:noFill/>
        </p:spPr>
        <p:txBody>
          <a:bodyPr wrap="none" lIns="0" tIns="0" rIns="0" bIns="0" rtlCol="0" anchor="t"/>
          <a:lstStyle/>
          <a:p>
            <a:pPr marL="0" indent="0" algn="ctr">
              <a:lnSpc>
                <a:spcPct val="104000"/>
              </a:lnSpc>
              <a:buNone/>
            </a:pPr>
            <a:r>
              <a:rPr lang="en-US" sz="1800" dirty="0">
                <a:solidFill>
                  <a:srgbClr val="272525"/>
                </a:solidFill>
                <a:latin typeface="Source Serif 4 SemiBold" panose="02040603050405020204" pitchFamily="34" charset="0"/>
                <a:ea typeface="Source Serif 4 SemiBold" panose="02040603050405020204" pitchFamily="34" charset="-122"/>
                <a:cs typeface="Source Serif 4 SemiBold" panose="02040603050405020204" pitchFamily="34" charset="-120"/>
              </a:rPr>
              <a:t>Colleagues and Teams</a:t>
            </a:r>
            <a:endParaRPr lang="en-US" sz="1800" dirty="0"/>
          </a:p>
        </p:txBody>
      </p:sp>
      <p:pic>
        <p:nvPicPr>
          <p:cNvPr id="9" name="Image 3" descr="preencoded.png"/>
          <p:cNvPicPr>
            <a:picLocks noChangeAspect="1"/>
          </p:cNvPicPr>
          <p:nvPr/>
        </p:nvPicPr>
        <p:blipFill>
          <a:blip r:embed="rId4">
            <a:extLst>
              <a:ext uri="{96DAC541-7B7A-43D3-8B79-37D633B846F1}">
                <asvg:svgBlip xmlns:asvg="http://schemas.microsoft.com/office/drawing/2016/SVG/main" r:embed="rId5"/>
              </a:ext>
            </a:extLst>
          </a:blip>
          <a:stretch>
            <a:fillRect/>
          </a:stretch>
        </p:blipFill>
        <p:spPr>
          <a:xfrm>
            <a:off x="698086" y="4368304"/>
            <a:ext cx="3015182" cy="1020961"/>
          </a:xfrm>
          <a:prstGeom prst="rect">
            <a:avLst/>
          </a:prstGeom>
        </p:spPr>
      </p:pic>
      <p:sp>
        <p:nvSpPr>
          <p:cNvPr id="10" name="Text 4"/>
          <p:cNvSpPr/>
          <p:nvPr/>
        </p:nvSpPr>
        <p:spPr>
          <a:xfrm>
            <a:off x="1021431" y="4590058"/>
            <a:ext cx="2470088" cy="577453"/>
          </a:xfrm>
          <a:prstGeom prst="rect">
            <a:avLst/>
          </a:prstGeom>
          <a:noFill/>
        </p:spPr>
        <p:txBody>
          <a:bodyPr wrap="square" lIns="0" tIns="0" rIns="0" bIns="0" rtlCol="0" anchor="t">
            <a:normAutofit/>
          </a:bodyPr>
          <a:lstStyle/>
          <a:p>
            <a:pPr marL="0" indent="0" algn="ctr">
              <a:lnSpc>
                <a:spcPct val="104000"/>
              </a:lnSpc>
              <a:buNone/>
            </a:pPr>
            <a:r>
              <a:rPr lang="en-US" sz="1800" dirty="0">
                <a:solidFill>
                  <a:srgbClr val="272525"/>
                </a:solidFill>
                <a:latin typeface="Source Serif 4 SemiBold" panose="02040603050405020204" pitchFamily="34" charset="0"/>
                <a:ea typeface="Source Serif 4 SemiBold" panose="02040603050405020204" pitchFamily="34" charset="-122"/>
                <a:cs typeface="Source Serif 4 SemiBold" panose="02040603050405020204" pitchFamily="34" charset="-120"/>
              </a:rPr>
              <a:t>Investors and Stakeholders</a:t>
            </a:r>
            <a:endParaRPr lang="en-US" sz="1800" dirty="0"/>
          </a:p>
        </p:txBody>
      </p:sp>
      <p:pic>
        <p:nvPicPr>
          <p:cNvPr id="11" name="Image 4" descr="preencoded.png"/>
          <p:cNvPicPr>
            <a:picLocks noChangeAspect="1"/>
          </p:cNvPicPr>
          <p:nvPr/>
        </p:nvPicPr>
        <p:blipFill>
          <a:blip r:embed="rId4">
            <a:extLst>
              <a:ext uri="{96DAC541-7B7A-43D3-8B79-37D633B846F1}">
                <asvg:svgBlip xmlns:asvg="http://schemas.microsoft.com/office/drawing/2016/SVG/main" r:embed="rId5"/>
              </a:ext>
            </a:extLst>
          </a:blip>
          <a:stretch>
            <a:fillRect/>
          </a:stretch>
        </p:blipFill>
        <p:spPr>
          <a:xfrm>
            <a:off x="3906541" y="4368304"/>
            <a:ext cx="3015182" cy="1020961"/>
          </a:xfrm>
          <a:prstGeom prst="rect">
            <a:avLst/>
          </a:prstGeom>
        </p:spPr>
      </p:pic>
      <p:sp>
        <p:nvSpPr>
          <p:cNvPr id="12" name="Text 5"/>
          <p:cNvSpPr/>
          <p:nvPr/>
        </p:nvSpPr>
        <p:spPr>
          <a:xfrm>
            <a:off x="4229887" y="4590058"/>
            <a:ext cx="2470088" cy="577453"/>
          </a:xfrm>
          <a:prstGeom prst="rect">
            <a:avLst/>
          </a:prstGeom>
          <a:noFill/>
        </p:spPr>
        <p:txBody>
          <a:bodyPr wrap="square" lIns="0" tIns="0" rIns="0" bIns="0" rtlCol="0" anchor="t">
            <a:normAutofit/>
          </a:bodyPr>
          <a:lstStyle/>
          <a:p>
            <a:pPr marL="0" indent="0" algn="ctr">
              <a:lnSpc>
                <a:spcPct val="104000"/>
              </a:lnSpc>
              <a:buNone/>
            </a:pPr>
            <a:r>
              <a:rPr lang="en-US" sz="1800" dirty="0">
                <a:solidFill>
                  <a:srgbClr val="272525"/>
                </a:solidFill>
                <a:latin typeface="Source Serif 4 SemiBold" panose="02040603050405020204" pitchFamily="34" charset="0"/>
                <a:ea typeface="Source Serif 4 SemiBold" panose="02040603050405020204" pitchFamily="34" charset="-122"/>
                <a:cs typeface="Source Serif 4 SemiBold" panose="02040603050405020204" pitchFamily="34" charset="-120"/>
              </a:rPr>
              <a:t>Government and Community</a:t>
            </a:r>
            <a:endParaRPr lang="en-US" sz="1800" dirty="0"/>
          </a:p>
        </p:txBody>
      </p:sp>
      <p:sp>
        <p:nvSpPr>
          <p:cNvPr id="13" name="Text 6"/>
          <p:cNvSpPr/>
          <p:nvPr/>
        </p:nvSpPr>
        <p:spPr>
          <a:xfrm>
            <a:off x="698086" y="5606653"/>
            <a:ext cx="6223638" cy="623292"/>
          </a:xfrm>
          <a:prstGeom prst="rect">
            <a:avLst/>
          </a:prstGeom>
          <a:noFill/>
        </p:spPr>
        <p:txBody>
          <a:bodyPr wrap="square" lIns="0" tIns="0" rIns="0" bIns="0" rtlCol="0" anchor="t">
            <a:normAutofit/>
          </a:bodyPr>
          <a:lstStyle/>
          <a:p>
            <a:pPr marL="0" indent="0" algn="l">
              <a:lnSpc>
                <a:spcPct val="132000"/>
              </a:lnSpc>
              <a:buNone/>
            </a:pPr>
            <a:r>
              <a:rPr lang="en-US" sz="1500" dirty="0">
                <a:solidFill>
                  <a:srgbClr val="272525"/>
                </a:solidFill>
                <a:latin typeface="Source Sans 3" panose="020B0303030403020204" pitchFamily="34" charset="0"/>
                <a:ea typeface="Source Sans 3" panose="020B0303030403020204" pitchFamily="34" charset="-122"/>
                <a:cs typeface="Source Sans 3" panose="020B0303030403020204" pitchFamily="34" charset="-120"/>
              </a:rPr>
              <a:t>Think of it like this: a tourism professional who can't communicate clearly is like a tour bus without a driver.</a:t>
            </a:r>
            <a:endParaRPr lang="en-US" sz="1500" dirty="0"/>
          </a:p>
        </p:txBody>
      </p:sp>
    </p:spTree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 0"/>
          <p:cNvSpPr/>
          <p:nvPr/>
        </p:nvSpPr>
        <p:spPr>
          <a:xfrm>
            <a:off x="698086" y="1002209"/>
            <a:ext cx="3462152" cy="1173361"/>
          </a:xfrm>
          <a:prstGeom prst="rect">
            <a:avLst/>
          </a:prstGeom>
          <a:noFill/>
        </p:spPr>
        <p:txBody>
          <a:bodyPr wrap="square" lIns="0" tIns="0" rIns="0" bIns="0" rtlCol="0" anchor="t">
            <a:normAutofit/>
          </a:bodyPr>
          <a:lstStyle/>
          <a:p>
            <a:pPr marL="0" indent="0" algn="l">
              <a:lnSpc>
                <a:spcPct val="104000"/>
              </a:lnSpc>
              <a:buNone/>
            </a:pPr>
            <a:r>
              <a:rPr lang="en-US" sz="3650" dirty="0">
                <a:solidFill>
                  <a:srgbClr val="D73AD7"/>
                </a:solidFill>
                <a:latin typeface="Source Serif 4 SemiBold" panose="02040603050405020204" pitchFamily="34" charset="0"/>
                <a:ea typeface="Source Serif 4 SemiBold" panose="02040603050405020204" pitchFamily="34" charset="-122"/>
                <a:cs typeface="Source Serif 4 SemiBold" panose="02040603050405020204" pitchFamily="34" charset="-120"/>
              </a:rPr>
              <a:t>More Than Just Conversation</a:t>
            </a:r>
            <a:endParaRPr lang="en-US" sz="3650" dirty="0"/>
          </a:p>
        </p:txBody>
      </p:sp>
      <p:sp>
        <p:nvSpPr>
          <p:cNvPr id="3" name="Text 1"/>
          <p:cNvSpPr/>
          <p:nvPr/>
        </p:nvSpPr>
        <p:spPr>
          <a:xfrm>
            <a:off x="698086" y="2374999"/>
            <a:ext cx="3462152" cy="2094607"/>
          </a:xfrm>
          <a:prstGeom prst="rect">
            <a:avLst/>
          </a:prstGeom>
          <a:noFill/>
        </p:spPr>
        <p:txBody>
          <a:bodyPr wrap="square" lIns="0" tIns="0" rIns="0" bIns="0" rtlCol="0" anchor="t">
            <a:normAutofit/>
          </a:bodyPr>
          <a:lstStyle/>
          <a:p>
            <a:pPr marL="0" indent="0" algn="l">
              <a:lnSpc>
                <a:spcPct val="133000"/>
              </a:lnSpc>
              <a:spcAft>
                <a:spcPts val="1400"/>
              </a:spcAft>
              <a:buNone/>
            </a:pPr>
            <a:r>
              <a:rPr lang="en-US" sz="1550" b="1" dirty="0">
                <a:solidFill>
                  <a:srgbClr val="272525"/>
                </a:solidFill>
                <a:latin typeface="Source Sans 3 Bold" panose="020B0303030403020204" pitchFamily="34" charset="0"/>
                <a:ea typeface="Source Sans 3 Bold" panose="020B0303030403020204" pitchFamily="34" charset="-122"/>
                <a:cs typeface="Source Sans 3 Bold" panose="020B0303030403020204" pitchFamily="34" charset="-120"/>
              </a:rPr>
              <a:t>Key Idea:</a:t>
            </a:r>
            <a:r>
              <a:rPr lang="en-US" sz="1550" dirty="0">
                <a:solidFill>
                  <a:srgbClr val="272525"/>
                </a:solidFill>
                <a:latin typeface="Source Sans 3" panose="020B0303030403020204" pitchFamily="34" charset="0"/>
                <a:ea typeface="Source Sans 3" panose="020B0303030403020204" pitchFamily="34" charset="-122"/>
                <a:cs typeface="Source Sans 3" panose="020B0303030403020204" pitchFamily="34" charset="-120"/>
              </a:rPr>
              <a:t> Many professional situations require more than simple one-on-one talks.</a:t>
            </a:r>
            <a:endParaRPr lang="en-US" sz="1550" dirty="0"/>
          </a:p>
          <a:p>
            <a:pPr marL="0" indent="0" algn="l">
              <a:lnSpc>
                <a:spcPct val="133000"/>
              </a:lnSpc>
              <a:buNone/>
            </a:pPr>
            <a:r>
              <a:rPr lang="en-US" sz="1550" dirty="0">
                <a:solidFill>
                  <a:srgbClr val="272525"/>
                </a:solidFill>
                <a:latin typeface="Source Sans 3" panose="020B0303030403020204" pitchFamily="34" charset="0"/>
                <a:ea typeface="Source Sans 3" panose="020B0303030403020204" pitchFamily="34" charset="-122"/>
                <a:cs typeface="Source Sans 3" panose="020B0303030403020204" pitchFamily="34" charset="-120"/>
              </a:rPr>
              <a:t>As you grow in your career, you'll need to speak in front of groups — not just one person at a time.</a:t>
            </a:r>
            <a:endParaRPr lang="en-US" sz="1550" dirty="0"/>
          </a:p>
        </p:txBody>
      </p:sp>
      <p:pic>
        <p:nvPicPr>
          <p:cNvPr id="4" name="Image 0" descr="preencoded.png"/>
          <p:cNvPicPr>
            <a:picLocks noChangeAspect="1"/>
          </p:cNvPicPr>
          <p:nvPr/>
        </p:nvPicPr>
        <p:blipFill>
          <a:blip r:embed="rId1"/>
          <a:stretch>
            <a:fillRect/>
          </a:stretch>
        </p:blipFill>
        <p:spPr>
          <a:xfrm>
            <a:off x="4653144" y="786011"/>
            <a:ext cx="6846716" cy="3879850"/>
          </a:xfrm>
          <a:prstGeom prst="rect">
            <a:avLst/>
          </a:prstGeom>
        </p:spPr>
      </p:pic>
      <p:pic>
        <p:nvPicPr>
          <p:cNvPr id="5" name="Image 1" descr="preencoded.png"/>
          <p:cNvPicPr>
            <a:picLocks noChangeAspect="1"/>
          </p:cNvPicPr>
          <p:nvPr/>
        </p:nvPicPr>
        <p:blipFill>
          <a:blip r:embed="rId2">
            <a:extLst>
              <a:ext uri="{96DAC541-7B7A-43D3-8B79-37D633B846F1}">
                <asvg:svgBlip xmlns:asvg="http://schemas.microsoft.com/office/drawing/2016/SVG/main" r:embed="rId3"/>
              </a:ext>
            </a:extLst>
          </a:blip>
          <a:stretch>
            <a:fillRect/>
          </a:stretch>
        </p:blipFill>
        <p:spPr>
          <a:xfrm>
            <a:off x="698086" y="5114528"/>
            <a:ext cx="5298049" cy="1181795"/>
          </a:xfrm>
          <a:prstGeom prst="rect">
            <a:avLst/>
          </a:prstGeom>
        </p:spPr>
      </p:pic>
      <p:sp>
        <p:nvSpPr>
          <p:cNvPr id="6" name="Text 2"/>
          <p:cNvSpPr/>
          <p:nvPr/>
        </p:nvSpPr>
        <p:spPr>
          <a:xfrm>
            <a:off x="1024507" y="5339358"/>
            <a:ext cx="4746804" cy="293291"/>
          </a:xfrm>
          <a:prstGeom prst="rect">
            <a:avLst/>
          </a:prstGeom>
          <a:noFill/>
        </p:spPr>
        <p:txBody>
          <a:bodyPr wrap="none" lIns="0" tIns="0" rIns="0" bIns="0" rtlCol="0" anchor="t"/>
          <a:lstStyle/>
          <a:p>
            <a:pPr marL="0" indent="0" algn="l">
              <a:lnSpc>
                <a:spcPct val="104000"/>
              </a:lnSpc>
              <a:buNone/>
            </a:pPr>
            <a:r>
              <a:rPr lang="en-US" sz="1800" dirty="0">
                <a:solidFill>
                  <a:srgbClr val="272525"/>
                </a:solidFill>
                <a:latin typeface="Source Serif 4 SemiBold" panose="02040603050405020204" pitchFamily="34" charset="0"/>
                <a:ea typeface="Source Serif 4 SemiBold" panose="02040603050405020204" pitchFamily="34" charset="-122"/>
                <a:cs typeface="Source Serif 4 SemiBold" panose="02040603050405020204" pitchFamily="34" charset="-120"/>
              </a:rPr>
              <a:t>Formal Presentations</a:t>
            </a:r>
            <a:endParaRPr lang="en-US" sz="1800" dirty="0"/>
          </a:p>
        </p:txBody>
      </p:sp>
      <p:sp>
        <p:nvSpPr>
          <p:cNvPr id="7" name="Text 3"/>
          <p:cNvSpPr/>
          <p:nvPr/>
        </p:nvSpPr>
        <p:spPr>
          <a:xfrm>
            <a:off x="1024507" y="5752306"/>
            <a:ext cx="4746804" cy="319187"/>
          </a:xfrm>
          <a:prstGeom prst="rect">
            <a:avLst/>
          </a:prstGeom>
          <a:noFill/>
        </p:spPr>
        <p:txBody>
          <a:bodyPr wrap="none" lIns="0" tIns="0" rIns="0" bIns="0" rtlCol="0" anchor="t"/>
          <a:lstStyle/>
          <a:p>
            <a:pPr marL="0" indent="0" algn="l">
              <a:lnSpc>
                <a:spcPct val="133000"/>
              </a:lnSpc>
              <a:buNone/>
            </a:pPr>
            <a:r>
              <a:rPr lang="en-US" sz="1550" dirty="0">
                <a:solidFill>
                  <a:srgbClr val="272525"/>
                </a:solidFill>
                <a:latin typeface="Source Sans 3" panose="020B0303030403020204" pitchFamily="34" charset="0"/>
                <a:ea typeface="Source Sans 3" panose="020B0303030403020204" pitchFamily="34" charset="-122"/>
                <a:cs typeface="Source Sans 3" panose="020B0303030403020204" pitchFamily="34" charset="-120"/>
              </a:rPr>
              <a:t>Structured, prepared delivery to an audience</a:t>
            </a:r>
            <a:endParaRPr lang="en-US" sz="1550" dirty="0"/>
          </a:p>
        </p:txBody>
      </p:sp>
      <p:pic>
        <p:nvPicPr>
          <p:cNvPr id="8" name="Image 2" descr="preencoded.png"/>
          <p:cNvPicPr>
            <a:picLocks noChangeAspect="1"/>
          </p:cNvPicPr>
          <p:nvPr/>
        </p:nvPicPr>
        <p:blipFill>
          <a:blip r:embed="rId2">
            <a:extLst>
              <a:ext uri="{96DAC541-7B7A-43D3-8B79-37D633B846F1}">
                <asvg:svgBlip xmlns:asvg="http://schemas.microsoft.com/office/drawing/2016/SVG/main" r:embed="rId3"/>
              </a:ext>
            </a:extLst>
          </a:blip>
          <a:stretch>
            <a:fillRect/>
          </a:stretch>
        </p:blipFill>
        <p:spPr>
          <a:xfrm>
            <a:off x="6195560" y="5114528"/>
            <a:ext cx="5298049" cy="1181795"/>
          </a:xfrm>
          <a:prstGeom prst="rect">
            <a:avLst/>
          </a:prstGeom>
        </p:spPr>
      </p:pic>
      <p:sp>
        <p:nvSpPr>
          <p:cNvPr id="9" name="Text 4"/>
          <p:cNvSpPr/>
          <p:nvPr/>
        </p:nvSpPr>
        <p:spPr>
          <a:xfrm>
            <a:off x="6521981" y="5339358"/>
            <a:ext cx="4746804" cy="293291"/>
          </a:xfrm>
          <a:prstGeom prst="rect">
            <a:avLst/>
          </a:prstGeom>
          <a:noFill/>
        </p:spPr>
        <p:txBody>
          <a:bodyPr wrap="none" lIns="0" tIns="0" rIns="0" bIns="0" rtlCol="0" anchor="t"/>
          <a:lstStyle/>
          <a:p>
            <a:pPr marL="0" indent="0" algn="l">
              <a:lnSpc>
                <a:spcPct val="104000"/>
              </a:lnSpc>
              <a:buNone/>
            </a:pPr>
            <a:r>
              <a:rPr lang="en-US" sz="1800" dirty="0">
                <a:solidFill>
                  <a:srgbClr val="272525"/>
                </a:solidFill>
                <a:latin typeface="Source Serif 4 SemiBold" panose="02040603050405020204" pitchFamily="34" charset="0"/>
                <a:ea typeface="Source Serif 4 SemiBold" panose="02040603050405020204" pitchFamily="34" charset="-122"/>
                <a:cs typeface="Source Serif 4 SemiBold" panose="02040603050405020204" pitchFamily="34" charset="-120"/>
              </a:rPr>
              <a:t>Public Speaking Engagements</a:t>
            </a:r>
            <a:endParaRPr lang="en-US" sz="1800" dirty="0"/>
          </a:p>
        </p:txBody>
      </p:sp>
      <p:sp>
        <p:nvSpPr>
          <p:cNvPr id="10" name="Text 5"/>
          <p:cNvSpPr/>
          <p:nvPr/>
        </p:nvSpPr>
        <p:spPr>
          <a:xfrm>
            <a:off x="6521981" y="5752306"/>
            <a:ext cx="4746804" cy="319187"/>
          </a:xfrm>
          <a:prstGeom prst="rect">
            <a:avLst/>
          </a:prstGeom>
          <a:noFill/>
        </p:spPr>
        <p:txBody>
          <a:bodyPr wrap="none" lIns="0" tIns="0" rIns="0" bIns="0" rtlCol="0" anchor="t"/>
          <a:lstStyle/>
          <a:p>
            <a:pPr marL="0" indent="0" algn="l">
              <a:lnSpc>
                <a:spcPct val="133000"/>
              </a:lnSpc>
              <a:buNone/>
            </a:pPr>
            <a:r>
              <a:rPr lang="en-US" sz="1550" dirty="0">
                <a:solidFill>
                  <a:srgbClr val="272525"/>
                </a:solidFill>
                <a:latin typeface="Source Sans 3" panose="020B0303030403020204" pitchFamily="34" charset="0"/>
                <a:ea typeface="Source Sans 3" panose="020B0303030403020204" pitchFamily="34" charset="-122"/>
                <a:cs typeface="Source Sans 3" panose="020B0303030403020204" pitchFamily="34" charset="-120"/>
              </a:rPr>
              <a:t>Speaking at events, meetings, and briefings</a:t>
            </a:r>
            <a:endParaRPr lang="en-US" sz="1550" dirty="0"/>
          </a:p>
        </p:txBody>
      </p:sp>
    </p:spTree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0" descr="preencoded.png"/>
          <p:cNvPicPr>
            <a:picLocks noChangeAspect="1"/>
          </p:cNvPicPr>
          <p:nvPr/>
        </p:nvPicPr>
        <p:blipFill>
          <a:blip r:embed="rId1"/>
          <a:stretch>
            <a:fillRect/>
          </a:stretch>
        </p:blipFill>
        <p:spPr>
          <a:xfrm>
            <a:off x="7619809" y="0"/>
            <a:ext cx="4571886" cy="6858000"/>
          </a:xfrm>
          <a:prstGeom prst="rect">
            <a:avLst/>
          </a:prstGeom>
        </p:spPr>
      </p:pic>
      <p:sp>
        <p:nvSpPr>
          <p:cNvPr id="3" name="Text 0"/>
          <p:cNvSpPr/>
          <p:nvPr/>
        </p:nvSpPr>
        <p:spPr>
          <a:xfrm>
            <a:off x="698086" y="610195"/>
            <a:ext cx="6223638" cy="1056084"/>
          </a:xfrm>
          <a:prstGeom prst="rect">
            <a:avLst/>
          </a:prstGeom>
          <a:noFill/>
        </p:spPr>
        <p:txBody>
          <a:bodyPr wrap="square" lIns="0" tIns="0" rIns="0" bIns="0" rtlCol="0" anchor="t">
            <a:normAutofit/>
          </a:bodyPr>
          <a:lstStyle/>
          <a:p>
            <a:pPr marL="0" indent="0" algn="l">
              <a:lnSpc>
                <a:spcPct val="104000"/>
              </a:lnSpc>
              <a:buNone/>
            </a:pPr>
            <a:r>
              <a:rPr lang="en-US" sz="3300" dirty="0">
                <a:solidFill>
                  <a:srgbClr val="D73AD7"/>
                </a:solidFill>
                <a:latin typeface="Source Serif 4 SemiBold" panose="02040603050405020204" pitchFamily="34" charset="0"/>
                <a:ea typeface="Source Serif 4 SemiBold" panose="02040603050405020204" pitchFamily="34" charset="-122"/>
                <a:cs typeface="Source Serif 4 SemiBold" panose="02040603050405020204" pitchFamily="34" charset="-120"/>
              </a:rPr>
              <a:t>When Tourism Pros Must Speak Up</a:t>
            </a:r>
            <a:endParaRPr lang="en-US" sz="3300" dirty="0"/>
          </a:p>
        </p:txBody>
      </p:sp>
      <p:sp>
        <p:nvSpPr>
          <p:cNvPr id="4" name="Text 1"/>
          <p:cNvSpPr/>
          <p:nvPr/>
        </p:nvSpPr>
        <p:spPr>
          <a:xfrm>
            <a:off x="698086" y="1908572"/>
            <a:ext cx="6833223" cy="272752"/>
          </a:xfrm>
          <a:prstGeom prst="rect">
            <a:avLst/>
          </a:prstGeom>
          <a:noFill/>
        </p:spPr>
        <p:txBody>
          <a:bodyPr wrap="none" lIns="0" tIns="0" rIns="0" bIns="0" rtlCol="0" anchor="t"/>
          <a:lstStyle/>
          <a:p>
            <a:pPr marL="0" indent="0" algn="l">
              <a:lnSpc>
                <a:spcPct val="127000"/>
              </a:lnSpc>
              <a:buNone/>
            </a:pPr>
            <a:r>
              <a:rPr lang="en-US" sz="1400" b="1" dirty="0">
                <a:solidFill>
                  <a:srgbClr val="272525"/>
                </a:solidFill>
                <a:latin typeface="Source Sans 3 Bold" panose="020B0303030403020204" pitchFamily="34" charset="0"/>
                <a:ea typeface="Source Sans 3 Bold" panose="020B0303030403020204" pitchFamily="34" charset="-122"/>
                <a:cs typeface="Source Sans 3 Bold" panose="020B0303030403020204" pitchFamily="34" charset="-120"/>
              </a:rPr>
              <a:t>Key Idea:</a:t>
            </a:r>
            <a:r>
              <a:rPr lang="en-US" sz="1400" dirty="0">
                <a:solidFill>
                  <a:srgbClr val="272525"/>
                </a:solidFill>
                <a:latin typeface="Source Sans 3" panose="020B0303030403020204" pitchFamily="34" charset="0"/>
                <a:ea typeface="Source Sans 3" panose="020B0303030403020204" pitchFamily="34" charset="-122"/>
                <a:cs typeface="Source Sans 3" panose="020B0303030403020204" pitchFamily="34" charset="-120"/>
              </a:rPr>
              <a:t> Real tourism jobs involve presenting — regularly and confidently.</a:t>
            </a:r>
            <a:endParaRPr lang="en-US" sz="1400" dirty="0"/>
          </a:p>
        </p:txBody>
      </p:sp>
      <p:sp>
        <p:nvSpPr>
          <p:cNvPr id="5" name="Shape 2"/>
          <p:cNvSpPr/>
          <p:nvPr/>
        </p:nvSpPr>
        <p:spPr>
          <a:xfrm>
            <a:off x="698086" y="2363093"/>
            <a:ext cx="3031057" cy="1278136"/>
          </a:xfrm>
          <a:prstGeom prst="roundRect">
            <a:avLst>
              <a:gd name="adj" fmla="val 5899"/>
            </a:avLst>
          </a:prstGeom>
          <a:solidFill>
            <a:srgbClr val="F4D4F7"/>
          </a:solidFill>
          <a:ln w="6350">
            <a:solidFill>
              <a:srgbClr val="DABADD"/>
            </a:solidFill>
            <a:prstDash val="solid"/>
          </a:ln>
        </p:spPr>
      </p:sp>
      <p:sp>
        <p:nvSpPr>
          <p:cNvPr id="6" name="Text 3"/>
          <p:cNvSpPr/>
          <p:nvPr/>
        </p:nvSpPr>
        <p:spPr>
          <a:xfrm>
            <a:off x="883918" y="2548930"/>
            <a:ext cx="2659393" cy="264021"/>
          </a:xfrm>
          <a:prstGeom prst="rect">
            <a:avLst/>
          </a:prstGeom>
          <a:noFill/>
        </p:spPr>
        <p:txBody>
          <a:bodyPr wrap="none" lIns="0" tIns="0" rIns="0" bIns="0" rtlCol="0" anchor="t"/>
          <a:lstStyle/>
          <a:p>
            <a:pPr marL="0" indent="0" algn="l">
              <a:lnSpc>
                <a:spcPct val="104000"/>
              </a:lnSpc>
              <a:buNone/>
            </a:pPr>
            <a:r>
              <a:rPr lang="en-US" sz="1650" dirty="0">
                <a:solidFill>
                  <a:srgbClr val="272525"/>
                </a:solidFill>
                <a:latin typeface="Source Serif 4 SemiBold" panose="02040603050405020204" pitchFamily="34" charset="0"/>
                <a:ea typeface="Source Serif 4 SemiBold" panose="02040603050405020204" pitchFamily="34" charset="-122"/>
                <a:cs typeface="Source Serif 4 SemiBold" panose="02040603050405020204" pitchFamily="34" charset="-120"/>
              </a:rPr>
              <a:t>Destination Briefing</a:t>
            </a:r>
            <a:endParaRPr lang="en-US" sz="1650" dirty="0"/>
          </a:p>
        </p:txBody>
      </p:sp>
      <p:sp>
        <p:nvSpPr>
          <p:cNvPr id="7" name="Text 4"/>
          <p:cNvSpPr/>
          <p:nvPr/>
        </p:nvSpPr>
        <p:spPr>
          <a:xfrm>
            <a:off x="883918" y="2909888"/>
            <a:ext cx="2659393" cy="545505"/>
          </a:xfrm>
          <a:prstGeom prst="rect">
            <a:avLst/>
          </a:prstGeom>
          <a:noFill/>
        </p:spPr>
        <p:txBody>
          <a:bodyPr wrap="square" lIns="0" tIns="0" rIns="0" bIns="0" rtlCol="0" anchor="t">
            <a:normAutofit/>
          </a:bodyPr>
          <a:lstStyle/>
          <a:p>
            <a:pPr marL="0" indent="0" algn="l">
              <a:lnSpc>
                <a:spcPct val="127000"/>
              </a:lnSpc>
              <a:buNone/>
            </a:pPr>
            <a:r>
              <a:rPr lang="en-US" sz="1400" dirty="0">
                <a:solidFill>
                  <a:srgbClr val="272525"/>
                </a:solidFill>
                <a:latin typeface="Source Sans 3" panose="020B0303030403020204" pitchFamily="34" charset="0"/>
                <a:ea typeface="Source Sans 3" panose="020B0303030403020204" pitchFamily="34" charset="-122"/>
                <a:cs typeface="Source Sans 3" panose="020B0303030403020204" pitchFamily="34" charset="-120"/>
              </a:rPr>
              <a:t>Sharing location details with guests or travel agents</a:t>
            </a:r>
            <a:endParaRPr lang="en-US" sz="1400" dirty="0"/>
          </a:p>
        </p:txBody>
      </p:sp>
      <p:sp>
        <p:nvSpPr>
          <p:cNvPr id="8" name="Shape 5"/>
          <p:cNvSpPr/>
          <p:nvPr/>
        </p:nvSpPr>
        <p:spPr>
          <a:xfrm>
            <a:off x="3890667" y="2363093"/>
            <a:ext cx="3031057" cy="1278136"/>
          </a:xfrm>
          <a:prstGeom prst="roundRect">
            <a:avLst>
              <a:gd name="adj" fmla="val 5899"/>
            </a:avLst>
          </a:prstGeom>
          <a:solidFill>
            <a:srgbClr val="F4D4F7"/>
          </a:solidFill>
          <a:ln w="6350">
            <a:solidFill>
              <a:srgbClr val="DABADD"/>
            </a:solidFill>
            <a:prstDash val="solid"/>
          </a:ln>
        </p:spPr>
      </p:sp>
      <p:sp>
        <p:nvSpPr>
          <p:cNvPr id="9" name="Text 6"/>
          <p:cNvSpPr/>
          <p:nvPr/>
        </p:nvSpPr>
        <p:spPr>
          <a:xfrm>
            <a:off x="4076499" y="2548930"/>
            <a:ext cx="2659393" cy="264021"/>
          </a:xfrm>
          <a:prstGeom prst="rect">
            <a:avLst/>
          </a:prstGeom>
          <a:noFill/>
        </p:spPr>
        <p:txBody>
          <a:bodyPr wrap="none" lIns="0" tIns="0" rIns="0" bIns="0" rtlCol="0" anchor="t"/>
          <a:lstStyle/>
          <a:p>
            <a:pPr marL="0" indent="0" algn="l">
              <a:lnSpc>
                <a:spcPct val="104000"/>
              </a:lnSpc>
              <a:buNone/>
            </a:pPr>
            <a:r>
              <a:rPr lang="en-US" sz="1650" dirty="0">
                <a:solidFill>
                  <a:srgbClr val="272525"/>
                </a:solidFill>
                <a:latin typeface="Source Serif 4 SemiBold" panose="02040603050405020204" pitchFamily="34" charset="0"/>
                <a:ea typeface="Source Serif 4 SemiBold" panose="02040603050405020204" pitchFamily="34" charset="-122"/>
                <a:cs typeface="Source Serif 4 SemiBold" panose="02040603050405020204" pitchFamily="34" charset="-120"/>
              </a:rPr>
              <a:t>Tourism Proposal</a:t>
            </a:r>
            <a:endParaRPr lang="en-US" sz="1650" dirty="0"/>
          </a:p>
        </p:txBody>
      </p:sp>
      <p:sp>
        <p:nvSpPr>
          <p:cNvPr id="10" name="Text 7"/>
          <p:cNvSpPr/>
          <p:nvPr/>
        </p:nvSpPr>
        <p:spPr>
          <a:xfrm>
            <a:off x="4076499" y="2909888"/>
            <a:ext cx="2659393" cy="545505"/>
          </a:xfrm>
          <a:prstGeom prst="rect">
            <a:avLst/>
          </a:prstGeom>
          <a:noFill/>
        </p:spPr>
        <p:txBody>
          <a:bodyPr wrap="square" lIns="0" tIns="0" rIns="0" bIns="0" rtlCol="0" anchor="t">
            <a:normAutofit/>
          </a:bodyPr>
          <a:lstStyle/>
          <a:p>
            <a:pPr marL="0" indent="0" algn="l">
              <a:lnSpc>
                <a:spcPct val="127000"/>
              </a:lnSpc>
              <a:buNone/>
            </a:pPr>
            <a:r>
              <a:rPr lang="en-US" sz="1400" dirty="0">
                <a:solidFill>
                  <a:srgbClr val="272525"/>
                </a:solidFill>
                <a:latin typeface="Source Sans 3" panose="020B0303030403020204" pitchFamily="34" charset="0"/>
                <a:ea typeface="Source Sans 3" panose="020B0303030403020204" pitchFamily="34" charset="-122"/>
                <a:cs typeface="Source Sans 3" panose="020B0303030403020204" pitchFamily="34" charset="-120"/>
              </a:rPr>
              <a:t>Pitching new ideas to clients or management</a:t>
            </a:r>
            <a:endParaRPr lang="en-US" sz="1400" dirty="0"/>
          </a:p>
        </p:txBody>
      </p:sp>
      <p:sp>
        <p:nvSpPr>
          <p:cNvPr id="11" name="Shape 8"/>
          <p:cNvSpPr/>
          <p:nvPr/>
        </p:nvSpPr>
        <p:spPr>
          <a:xfrm>
            <a:off x="698086" y="3802757"/>
            <a:ext cx="3031057" cy="1278136"/>
          </a:xfrm>
          <a:prstGeom prst="roundRect">
            <a:avLst>
              <a:gd name="adj" fmla="val 5899"/>
            </a:avLst>
          </a:prstGeom>
          <a:solidFill>
            <a:srgbClr val="F4D4F7"/>
          </a:solidFill>
          <a:ln w="6350">
            <a:solidFill>
              <a:srgbClr val="DABADD"/>
            </a:solidFill>
            <a:prstDash val="solid"/>
          </a:ln>
        </p:spPr>
      </p:sp>
      <p:sp>
        <p:nvSpPr>
          <p:cNvPr id="12" name="Text 9"/>
          <p:cNvSpPr/>
          <p:nvPr/>
        </p:nvSpPr>
        <p:spPr>
          <a:xfrm>
            <a:off x="883918" y="3988594"/>
            <a:ext cx="2659393" cy="264021"/>
          </a:xfrm>
          <a:prstGeom prst="rect">
            <a:avLst/>
          </a:prstGeom>
          <a:noFill/>
        </p:spPr>
        <p:txBody>
          <a:bodyPr wrap="none" lIns="0" tIns="0" rIns="0" bIns="0" rtlCol="0" anchor="t"/>
          <a:lstStyle/>
          <a:p>
            <a:pPr marL="0" indent="0" algn="l">
              <a:lnSpc>
                <a:spcPct val="104000"/>
              </a:lnSpc>
              <a:buNone/>
            </a:pPr>
            <a:r>
              <a:rPr lang="en-US" sz="1650" dirty="0">
                <a:solidFill>
                  <a:srgbClr val="272525"/>
                </a:solidFill>
                <a:latin typeface="Source Serif 4 SemiBold" panose="02040603050405020204" pitchFamily="34" charset="0"/>
                <a:ea typeface="Source Serif 4 SemiBold" panose="02040603050405020204" pitchFamily="34" charset="-122"/>
                <a:cs typeface="Source Serif 4 SemiBold" panose="02040603050405020204" pitchFamily="34" charset="-120"/>
              </a:rPr>
              <a:t>Tour Itinerary</a:t>
            </a:r>
            <a:endParaRPr lang="en-US" sz="1650" dirty="0"/>
          </a:p>
        </p:txBody>
      </p:sp>
      <p:sp>
        <p:nvSpPr>
          <p:cNvPr id="13" name="Text 10"/>
          <p:cNvSpPr/>
          <p:nvPr/>
        </p:nvSpPr>
        <p:spPr>
          <a:xfrm>
            <a:off x="883918" y="4349552"/>
            <a:ext cx="2659393" cy="545505"/>
          </a:xfrm>
          <a:prstGeom prst="rect">
            <a:avLst/>
          </a:prstGeom>
          <a:noFill/>
        </p:spPr>
        <p:txBody>
          <a:bodyPr wrap="square" lIns="0" tIns="0" rIns="0" bIns="0" rtlCol="0" anchor="t">
            <a:normAutofit/>
          </a:bodyPr>
          <a:lstStyle/>
          <a:p>
            <a:pPr marL="0" indent="0" algn="l">
              <a:lnSpc>
                <a:spcPct val="127000"/>
              </a:lnSpc>
              <a:buNone/>
            </a:pPr>
            <a:r>
              <a:rPr lang="en-US" sz="1400" dirty="0">
                <a:solidFill>
                  <a:srgbClr val="272525"/>
                </a:solidFill>
                <a:latin typeface="Source Sans 3" panose="020B0303030403020204" pitchFamily="34" charset="0"/>
                <a:ea typeface="Source Sans 3" panose="020B0303030403020204" pitchFamily="34" charset="-122"/>
                <a:cs typeface="Source Sans 3" panose="020B0303030403020204" pitchFamily="34" charset="-120"/>
              </a:rPr>
              <a:t>Walking guests through a travel plan step by step</a:t>
            </a:r>
            <a:endParaRPr lang="en-US" sz="1400" dirty="0"/>
          </a:p>
        </p:txBody>
      </p:sp>
      <p:sp>
        <p:nvSpPr>
          <p:cNvPr id="14" name="Shape 11"/>
          <p:cNvSpPr/>
          <p:nvPr/>
        </p:nvSpPr>
        <p:spPr>
          <a:xfrm>
            <a:off x="3890667" y="3802757"/>
            <a:ext cx="3031057" cy="1278136"/>
          </a:xfrm>
          <a:prstGeom prst="roundRect">
            <a:avLst>
              <a:gd name="adj" fmla="val 5899"/>
            </a:avLst>
          </a:prstGeom>
          <a:solidFill>
            <a:srgbClr val="F4D4F7"/>
          </a:solidFill>
          <a:ln w="6350">
            <a:solidFill>
              <a:srgbClr val="DABADD"/>
            </a:solidFill>
            <a:prstDash val="solid"/>
          </a:ln>
        </p:spPr>
      </p:sp>
      <p:sp>
        <p:nvSpPr>
          <p:cNvPr id="15" name="Text 12"/>
          <p:cNvSpPr/>
          <p:nvPr/>
        </p:nvSpPr>
        <p:spPr>
          <a:xfrm>
            <a:off x="4076499" y="3988594"/>
            <a:ext cx="2659393" cy="264021"/>
          </a:xfrm>
          <a:prstGeom prst="rect">
            <a:avLst/>
          </a:prstGeom>
          <a:noFill/>
        </p:spPr>
        <p:txBody>
          <a:bodyPr wrap="none" lIns="0" tIns="0" rIns="0" bIns="0" rtlCol="0" anchor="t"/>
          <a:lstStyle/>
          <a:p>
            <a:pPr marL="0" indent="0" algn="l">
              <a:lnSpc>
                <a:spcPct val="104000"/>
              </a:lnSpc>
              <a:buNone/>
            </a:pPr>
            <a:r>
              <a:rPr lang="en-US" sz="1650" dirty="0">
                <a:solidFill>
                  <a:srgbClr val="272525"/>
                </a:solidFill>
                <a:latin typeface="Source Serif 4 SemiBold" panose="02040603050405020204" pitchFamily="34" charset="0"/>
                <a:ea typeface="Source Serif 4 SemiBold" panose="02040603050405020204" pitchFamily="34" charset="-122"/>
                <a:cs typeface="Source Serif 4 SemiBold" panose="02040603050405020204" pitchFamily="34" charset="-120"/>
              </a:rPr>
              <a:t>Team Meeting</a:t>
            </a:r>
            <a:endParaRPr lang="en-US" sz="1650" dirty="0"/>
          </a:p>
        </p:txBody>
      </p:sp>
      <p:sp>
        <p:nvSpPr>
          <p:cNvPr id="16" name="Text 13"/>
          <p:cNvSpPr/>
          <p:nvPr/>
        </p:nvSpPr>
        <p:spPr>
          <a:xfrm>
            <a:off x="4076499" y="4349552"/>
            <a:ext cx="2659393" cy="545505"/>
          </a:xfrm>
          <a:prstGeom prst="rect">
            <a:avLst/>
          </a:prstGeom>
          <a:noFill/>
        </p:spPr>
        <p:txBody>
          <a:bodyPr wrap="square" lIns="0" tIns="0" rIns="0" bIns="0" rtlCol="0" anchor="t">
            <a:normAutofit/>
          </a:bodyPr>
          <a:lstStyle/>
          <a:p>
            <a:pPr marL="0" indent="0" algn="l">
              <a:lnSpc>
                <a:spcPct val="127000"/>
              </a:lnSpc>
              <a:buNone/>
            </a:pPr>
            <a:r>
              <a:rPr lang="en-US" sz="1400" dirty="0">
                <a:solidFill>
                  <a:srgbClr val="272525"/>
                </a:solidFill>
                <a:latin typeface="Source Sans 3" panose="020B0303030403020204" pitchFamily="34" charset="0"/>
                <a:ea typeface="Source Sans 3" panose="020B0303030403020204" pitchFamily="34" charset="-122"/>
                <a:cs typeface="Source Sans 3" panose="020B0303030403020204" pitchFamily="34" charset="-120"/>
              </a:rPr>
              <a:t>Leading staff discussions and coordinating operations</a:t>
            </a:r>
            <a:endParaRPr lang="en-US" sz="1400" dirty="0"/>
          </a:p>
        </p:txBody>
      </p:sp>
      <p:sp>
        <p:nvSpPr>
          <p:cNvPr id="17" name="Shape 14"/>
          <p:cNvSpPr/>
          <p:nvPr/>
        </p:nvSpPr>
        <p:spPr>
          <a:xfrm>
            <a:off x="698086" y="5242421"/>
            <a:ext cx="6223638" cy="1005384"/>
          </a:xfrm>
          <a:prstGeom prst="roundRect">
            <a:avLst>
              <a:gd name="adj" fmla="val 7500"/>
            </a:avLst>
          </a:prstGeom>
          <a:solidFill>
            <a:srgbClr val="F4D4F7"/>
          </a:solidFill>
          <a:ln w="6350">
            <a:solidFill>
              <a:srgbClr val="DABADD"/>
            </a:solidFill>
            <a:prstDash val="solid"/>
          </a:ln>
        </p:spPr>
      </p:sp>
      <p:sp>
        <p:nvSpPr>
          <p:cNvPr id="18" name="Text 15"/>
          <p:cNvSpPr/>
          <p:nvPr/>
        </p:nvSpPr>
        <p:spPr>
          <a:xfrm>
            <a:off x="883918" y="5428258"/>
            <a:ext cx="5851974" cy="264021"/>
          </a:xfrm>
          <a:prstGeom prst="rect">
            <a:avLst/>
          </a:prstGeom>
          <a:noFill/>
        </p:spPr>
        <p:txBody>
          <a:bodyPr wrap="none" lIns="0" tIns="0" rIns="0" bIns="0" rtlCol="0" anchor="t"/>
          <a:lstStyle/>
          <a:p>
            <a:pPr marL="0" indent="0" algn="l">
              <a:lnSpc>
                <a:spcPct val="104000"/>
              </a:lnSpc>
              <a:buNone/>
            </a:pPr>
            <a:r>
              <a:rPr lang="en-US" sz="1650" dirty="0">
                <a:solidFill>
                  <a:srgbClr val="272525"/>
                </a:solidFill>
                <a:latin typeface="Source Serif 4 SemiBold" panose="02040603050405020204" pitchFamily="34" charset="0"/>
                <a:ea typeface="Source Serif 4 SemiBold" panose="02040603050405020204" pitchFamily="34" charset="-122"/>
                <a:cs typeface="Source Serif 4 SemiBold" panose="02040603050405020204" pitchFamily="34" charset="-120"/>
              </a:rPr>
              <a:t>Industry Event</a:t>
            </a:r>
            <a:endParaRPr lang="en-US" sz="1650" dirty="0"/>
          </a:p>
        </p:txBody>
      </p:sp>
      <p:sp>
        <p:nvSpPr>
          <p:cNvPr id="19" name="Text 16"/>
          <p:cNvSpPr/>
          <p:nvPr/>
        </p:nvSpPr>
        <p:spPr>
          <a:xfrm>
            <a:off x="883918" y="5789216"/>
            <a:ext cx="5851974" cy="272752"/>
          </a:xfrm>
          <a:prstGeom prst="rect">
            <a:avLst/>
          </a:prstGeom>
          <a:noFill/>
        </p:spPr>
        <p:txBody>
          <a:bodyPr wrap="none" lIns="0" tIns="0" rIns="0" bIns="0" rtlCol="0" anchor="t"/>
          <a:lstStyle/>
          <a:p>
            <a:pPr marL="0" indent="0" algn="l">
              <a:lnSpc>
                <a:spcPct val="127000"/>
              </a:lnSpc>
              <a:buNone/>
            </a:pPr>
            <a:r>
              <a:rPr lang="en-US" sz="1400" dirty="0">
                <a:solidFill>
                  <a:srgbClr val="272525"/>
                </a:solidFill>
                <a:latin typeface="Source Sans 3" panose="020B0303030403020204" pitchFamily="34" charset="0"/>
                <a:ea typeface="Source Sans 3" panose="020B0303030403020204" pitchFamily="34" charset="-122"/>
                <a:cs typeface="Source Sans 3" panose="020B0303030403020204" pitchFamily="34" charset="-120"/>
              </a:rPr>
              <a:t>Representing your organization professionally</a:t>
            </a:r>
            <a:endParaRPr lang="en-US" sz="1400" dirty="0"/>
          </a:p>
        </p:txBody>
      </p:sp>
    </p:spTree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0" descr="preencoded.png"/>
          <p:cNvPicPr>
            <a:picLocks noChangeAspect="1"/>
          </p:cNvPicPr>
          <p:nvPr/>
        </p:nvPicPr>
        <p:blipFill>
          <a:blip r:embed="rId1"/>
          <a:stretch>
            <a:fillRect/>
          </a:stretch>
        </p:blipFill>
        <p:spPr>
          <a:xfrm>
            <a:off x="7619809" y="0"/>
            <a:ext cx="4571886" cy="6858000"/>
          </a:xfrm>
          <a:prstGeom prst="rect">
            <a:avLst/>
          </a:prstGeom>
        </p:spPr>
      </p:pic>
      <p:sp>
        <p:nvSpPr>
          <p:cNvPr id="3" name="Text 0"/>
          <p:cNvSpPr/>
          <p:nvPr/>
        </p:nvSpPr>
        <p:spPr>
          <a:xfrm>
            <a:off x="698086" y="979884"/>
            <a:ext cx="6223638" cy="1173361"/>
          </a:xfrm>
          <a:prstGeom prst="rect">
            <a:avLst/>
          </a:prstGeom>
          <a:noFill/>
        </p:spPr>
        <p:txBody>
          <a:bodyPr wrap="square" lIns="0" tIns="0" rIns="0" bIns="0" rtlCol="0" anchor="t">
            <a:normAutofit/>
          </a:bodyPr>
          <a:lstStyle/>
          <a:p>
            <a:pPr marL="0" indent="0" algn="l">
              <a:lnSpc>
                <a:spcPct val="104000"/>
              </a:lnSpc>
              <a:buNone/>
            </a:pPr>
            <a:r>
              <a:rPr lang="en-US" sz="3650" dirty="0">
                <a:solidFill>
                  <a:srgbClr val="D73AD7"/>
                </a:solidFill>
                <a:latin typeface="Source Serif 4 SemiBold" panose="02040603050405020204" pitchFamily="34" charset="0"/>
                <a:ea typeface="Source Serif 4 SemiBold" panose="02040603050405020204" pitchFamily="34" charset="-122"/>
                <a:cs typeface="Source Serif 4 SemiBold" panose="02040603050405020204" pitchFamily="34" charset="-120"/>
              </a:rPr>
              <a:t>Public Speaking = Career Power</a:t>
            </a:r>
            <a:endParaRPr lang="en-US" sz="3650" dirty="0"/>
          </a:p>
        </p:txBody>
      </p:sp>
      <p:sp>
        <p:nvSpPr>
          <p:cNvPr id="4" name="Text 1"/>
          <p:cNvSpPr/>
          <p:nvPr/>
        </p:nvSpPr>
        <p:spPr>
          <a:xfrm>
            <a:off x="698086" y="2452390"/>
            <a:ext cx="6833223" cy="319187"/>
          </a:xfrm>
          <a:prstGeom prst="rect">
            <a:avLst/>
          </a:prstGeom>
          <a:noFill/>
        </p:spPr>
        <p:txBody>
          <a:bodyPr wrap="none" lIns="0" tIns="0" rIns="0" bIns="0" rtlCol="0" anchor="t"/>
          <a:lstStyle/>
          <a:p>
            <a:pPr marL="0" indent="0" algn="l">
              <a:lnSpc>
                <a:spcPct val="133000"/>
              </a:lnSpc>
              <a:buNone/>
            </a:pPr>
            <a:r>
              <a:rPr lang="en-US" sz="1550" b="1" dirty="0">
                <a:solidFill>
                  <a:srgbClr val="272525"/>
                </a:solidFill>
                <a:latin typeface="Source Sans 3 Bold" panose="020B0303030403020204" pitchFamily="34" charset="0"/>
                <a:ea typeface="Source Sans 3 Bold" panose="020B0303030403020204" pitchFamily="34" charset="-122"/>
                <a:cs typeface="Source Sans 3 Bold" panose="020B0303030403020204" pitchFamily="34" charset="-120"/>
              </a:rPr>
              <a:t>Key Idea:</a:t>
            </a:r>
            <a:r>
              <a:rPr lang="en-US" sz="1550" dirty="0">
                <a:solidFill>
                  <a:srgbClr val="272525"/>
                </a:solidFill>
                <a:latin typeface="Source Sans 3" panose="020B0303030403020204" pitchFamily="34" charset="0"/>
                <a:ea typeface="Source Sans 3" panose="020B0303030403020204" pitchFamily="34" charset="-122"/>
                <a:cs typeface="Source Sans 3" panose="020B0303030403020204" pitchFamily="34" charset="-120"/>
              </a:rPr>
              <a:t> Speaking skills directly shape your professional success.</a:t>
            </a:r>
            <a:endParaRPr lang="en-US" sz="1550" dirty="0"/>
          </a:p>
        </p:txBody>
      </p:sp>
      <p:sp>
        <p:nvSpPr>
          <p:cNvPr id="5" name="Shape 2"/>
          <p:cNvSpPr/>
          <p:nvPr/>
        </p:nvSpPr>
        <p:spPr>
          <a:xfrm>
            <a:off x="698086" y="2995910"/>
            <a:ext cx="3012107" cy="1500981"/>
          </a:xfrm>
          <a:prstGeom prst="roundRect">
            <a:avLst>
              <a:gd name="adj" fmla="val 5582"/>
            </a:avLst>
          </a:prstGeom>
          <a:solidFill>
            <a:srgbClr val="FFFFFF">
              <a:alpha val="95000"/>
            </a:srgbClr>
          </a:solidFill>
          <a:ln w="25399">
            <a:solidFill>
              <a:srgbClr val="DABADD"/>
            </a:solidFill>
            <a:prstDash val="solid"/>
          </a:ln>
        </p:spPr>
      </p:sp>
      <p:sp>
        <p:nvSpPr>
          <p:cNvPr id="6" name="Text 3"/>
          <p:cNvSpPr/>
          <p:nvPr/>
        </p:nvSpPr>
        <p:spPr>
          <a:xfrm>
            <a:off x="922910" y="3220740"/>
            <a:ext cx="2562459" cy="293291"/>
          </a:xfrm>
          <a:prstGeom prst="rect">
            <a:avLst/>
          </a:prstGeom>
          <a:noFill/>
        </p:spPr>
        <p:txBody>
          <a:bodyPr wrap="none" lIns="0" tIns="0" rIns="0" bIns="0" rtlCol="0" anchor="t"/>
          <a:lstStyle/>
          <a:p>
            <a:pPr marL="0" indent="0" algn="ctr">
              <a:lnSpc>
                <a:spcPct val="104000"/>
              </a:lnSpc>
              <a:buNone/>
            </a:pPr>
            <a:r>
              <a:rPr lang="en-US" sz="1800" dirty="0">
                <a:solidFill>
                  <a:srgbClr val="272525"/>
                </a:solidFill>
                <a:latin typeface="Source Serif 4 SemiBold" panose="02040603050405020204" pitchFamily="34" charset="0"/>
                <a:ea typeface="Source Serif 4 SemiBold" panose="02040603050405020204" pitchFamily="34" charset="-122"/>
                <a:cs typeface="Source Serif 4 SemiBold" panose="02040603050405020204" pitchFamily="34" charset="-120"/>
              </a:rPr>
              <a:t>Career Success</a:t>
            </a:r>
            <a:endParaRPr lang="en-US" sz="1800" dirty="0"/>
          </a:p>
        </p:txBody>
      </p:sp>
      <p:sp>
        <p:nvSpPr>
          <p:cNvPr id="7" name="Text 4"/>
          <p:cNvSpPr/>
          <p:nvPr/>
        </p:nvSpPr>
        <p:spPr>
          <a:xfrm>
            <a:off x="922910" y="3633688"/>
            <a:ext cx="2562459" cy="638373"/>
          </a:xfrm>
          <a:prstGeom prst="rect">
            <a:avLst/>
          </a:prstGeom>
          <a:noFill/>
        </p:spPr>
        <p:txBody>
          <a:bodyPr wrap="square" lIns="0" tIns="0" rIns="0" bIns="0" rtlCol="0" anchor="t">
            <a:normAutofit/>
          </a:bodyPr>
          <a:lstStyle/>
          <a:p>
            <a:pPr marL="0" indent="0" algn="ctr">
              <a:lnSpc>
                <a:spcPct val="133000"/>
              </a:lnSpc>
              <a:buNone/>
            </a:pPr>
            <a:r>
              <a:rPr lang="en-US" sz="1550" dirty="0">
                <a:solidFill>
                  <a:srgbClr val="272525"/>
                </a:solidFill>
                <a:latin typeface="Source Sans 3" panose="020B0303030403020204" pitchFamily="34" charset="0"/>
                <a:ea typeface="Source Sans 3" panose="020B0303030403020204" pitchFamily="34" charset="-122"/>
                <a:cs typeface="Source Sans 3" panose="020B0303030403020204" pitchFamily="34" charset="-120"/>
              </a:rPr>
              <a:t>Opens doors to leadership roles</a:t>
            </a:r>
            <a:endParaRPr lang="en-US" sz="1550" dirty="0"/>
          </a:p>
        </p:txBody>
      </p:sp>
      <p:sp>
        <p:nvSpPr>
          <p:cNvPr id="8" name="Shape 5"/>
          <p:cNvSpPr/>
          <p:nvPr/>
        </p:nvSpPr>
        <p:spPr>
          <a:xfrm>
            <a:off x="3909617" y="2995910"/>
            <a:ext cx="3012107" cy="1500981"/>
          </a:xfrm>
          <a:prstGeom prst="roundRect">
            <a:avLst>
              <a:gd name="adj" fmla="val 5582"/>
            </a:avLst>
          </a:prstGeom>
          <a:solidFill>
            <a:srgbClr val="FFFFFF">
              <a:alpha val="95000"/>
            </a:srgbClr>
          </a:solidFill>
          <a:ln w="25399">
            <a:solidFill>
              <a:srgbClr val="DABADD"/>
            </a:solidFill>
            <a:prstDash val="solid"/>
          </a:ln>
        </p:spPr>
      </p:sp>
      <p:sp>
        <p:nvSpPr>
          <p:cNvPr id="9" name="Text 6"/>
          <p:cNvSpPr/>
          <p:nvPr/>
        </p:nvSpPr>
        <p:spPr>
          <a:xfrm>
            <a:off x="4134441" y="3220740"/>
            <a:ext cx="2562459" cy="293291"/>
          </a:xfrm>
          <a:prstGeom prst="rect">
            <a:avLst/>
          </a:prstGeom>
          <a:noFill/>
        </p:spPr>
        <p:txBody>
          <a:bodyPr wrap="none" lIns="0" tIns="0" rIns="0" bIns="0" rtlCol="0" anchor="t"/>
          <a:lstStyle/>
          <a:p>
            <a:pPr marL="0" indent="0" algn="ctr">
              <a:lnSpc>
                <a:spcPct val="104000"/>
              </a:lnSpc>
              <a:buNone/>
            </a:pPr>
            <a:r>
              <a:rPr lang="en-US" sz="1800" dirty="0">
                <a:solidFill>
                  <a:srgbClr val="272525"/>
                </a:solidFill>
                <a:latin typeface="Source Serif 4 SemiBold" panose="02040603050405020204" pitchFamily="34" charset="0"/>
                <a:ea typeface="Source Serif 4 SemiBold" panose="02040603050405020204" pitchFamily="34" charset="-122"/>
                <a:cs typeface="Source Serif 4 SemiBold" panose="02040603050405020204" pitchFamily="34" charset="-120"/>
              </a:rPr>
              <a:t>Leadership</a:t>
            </a:r>
            <a:endParaRPr lang="en-US" sz="1800" dirty="0"/>
          </a:p>
        </p:txBody>
      </p:sp>
      <p:sp>
        <p:nvSpPr>
          <p:cNvPr id="10" name="Text 7"/>
          <p:cNvSpPr/>
          <p:nvPr/>
        </p:nvSpPr>
        <p:spPr>
          <a:xfrm>
            <a:off x="4134441" y="3633688"/>
            <a:ext cx="2562459" cy="319187"/>
          </a:xfrm>
          <a:prstGeom prst="rect">
            <a:avLst/>
          </a:prstGeom>
          <a:noFill/>
        </p:spPr>
        <p:txBody>
          <a:bodyPr wrap="none" lIns="0" tIns="0" rIns="0" bIns="0" rtlCol="0" anchor="t"/>
          <a:lstStyle/>
          <a:p>
            <a:pPr marL="0" indent="0" algn="ctr">
              <a:lnSpc>
                <a:spcPct val="133000"/>
              </a:lnSpc>
              <a:buNone/>
            </a:pPr>
            <a:r>
              <a:rPr lang="en-US" sz="1550" dirty="0">
                <a:solidFill>
                  <a:srgbClr val="272525"/>
                </a:solidFill>
                <a:latin typeface="Source Sans 3" panose="020B0303030403020204" pitchFamily="34" charset="0"/>
                <a:ea typeface="Source Sans 3" panose="020B0303030403020204" pitchFamily="34" charset="-122"/>
                <a:cs typeface="Source Sans 3" panose="020B0303030403020204" pitchFamily="34" charset="-120"/>
              </a:rPr>
              <a:t>Inspires and guides teams</a:t>
            </a:r>
            <a:endParaRPr lang="en-US" sz="1550" dirty="0"/>
          </a:p>
        </p:txBody>
      </p:sp>
      <p:sp>
        <p:nvSpPr>
          <p:cNvPr id="11" name="Shape 8"/>
          <p:cNvSpPr/>
          <p:nvPr/>
        </p:nvSpPr>
        <p:spPr>
          <a:xfrm>
            <a:off x="698086" y="4696321"/>
            <a:ext cx="3012107" cy="1181795"/>
          </a:xfrm>
          <a:prstGeom prst="roundRect">
            <a:avLst>
              <a:gd name="adj" fmla="val 7089"/>
            </a:avLst>
          </a:prstGeom>
          <a:solidFill>
            <a:srgbClr val="FFFFFF">
              <a:alpha val="95000"/>
            </a:srgbClr>
          </a:solidFill>
          <a:ln w="25399">
            <a:solidFill>
              <a:srgbClr val="DABADD"/>
            </a:solidFill>
            <a:prstDash val="solid"/>
          </a:ln>
        </p:spPr>
      </p:sp>
      <p:sp>
        <p:nvSpPr>
          <p:cNvPr id="12" name="Text 9"/>
          <p:cNvSpPr/>
          <p:nvPr/>
        </p:nvSpPr>
        <p:spPr>
          <a:xfrm>
            <a:off x="922910" y="4921151"/>
            <a:ext cx="2562459" cy="293291"/>
          </a:xfrm>
          <a:prstGeom prst="rect">
            <a:avLst/>
          </a:prstGeom>
          <a:noFill/>
        </p:spPr>
        <p:txBody>
          <a:bodyPr wrap="none" lIns="0" tIns="0" rIns="0" bIns="0" rtlCol="0" anchor="t"/>
          <a:lstStyle/>
          <a:p>
            <a:pPr marL="0" indent="0" algn="ctr">
              <a:lnSpc>
                <a:spcPct val="104000"/>
              </a:lnSpc>
              <a:buNone/>
            </a:pPr>
            <a:r>
              <a:rPr lang="en-US" sz="1800" dirty="0">
                <a:solidFill>
                  <a:srgbClr val="272525"/>
                </a:solidFill>
                <a:latin typeface="Source Serif 4 SemiBold" panose="02040603050405020204" pitchFamily="34" charset="0"/>
                <a:ea typeface="Source Serif 4 SemiBold" panose="02040603050405020204" pitchFamily="34" charset="-122"/>
                <a:cs typeface="Source Serif 4 SemiBold" panose="02040603050405020204" pitchFamily="34" charset="-120"/>
              </a:rPr>
              <a:t>Reputation</a:t>
            </a:r>
            <a:endParaRPr lang="en-US" sz="1800" dirty="0"/>
          </a:p>
        </p:txBody>
      </p:sp>
      <p:sp>
        <p:nvSpPr>
          <p:cNvPr id="13" name="Text 10"/>
          <p:cNvSpPr/>
          <p:nvPr/>
        </p:nvSpPr>
        <p:spPr>
          <a:xfrm>
            <a:off x="922910" y="5334099"/>
            <a:ext cx="2562459" cy="319187"/>
          </a:xfrm>
          <a:prstGeom prst="rect">
            <a:avLst/>
          </a:prstGeom>
          <a:noFill/>
        </p:spPr>
        <p:txBody>
          <a:bodyPr wrap="none" lIns="0" tIns="0" rIns="0" bIns="0" rtlCol="0" anchor="t"/>
          <a:lstStyle/>
          <a:p>
            <a:pPr marL="0" indent="0" algn="ctr">
              <a:lnSpc>
                <a:spcPct val="133000"/>
              </a:lnSpc>
              <a:buNone/>
            </a:pPr>
            <a:r>
              <a:rPr lang="en-US" sz="1550" dirty="0">
                <a:solidFill>
                  <a:srgbClr val="272525"/>
                </a:solidFill>
                <a:latin typeface="Source Sans 3" panose="020B0303030403020204" pitchFamily="34" charset="0"/>
                <a:ea typeface="Source Sans 3" panose="020B0303030403020204" pitchFamily="34" charset="-122"/>
                <a:cs typeface="Source Sans 3" panose="020B0303030403020204" pitchFamily="34" charset="-120"/>
              </a:rPr>
              <a:t>Reflects on your organization</a:t>
            </a:r>
            <a:endParaRPr lang="en-US" sz="1550" dirty="0"/>
          </a:p>
        </p:txBody>
      </p:sp>
      <p:sp>
        <p:nvSpPr>
          <p:cNvPr id="14" name="Shape 11"/>
          <p:cNvSpPr/>
          <p:nvPr/>
        </p:nvSpPr>
        <p:spPr>
          <a:xfrm>
            <a:off x="3909617" y="4696321"/>
            <a:ext cx="3012107" cy="1181795"/>
          </a:xfrm>
          <a:prstGeom prst="roundRect">
            <a:avLst>
              <a:gd name="adj" fmla="val 7089"/>
            </a:avLst>
          </a:prstGeom>
          <a:solidFill>
            <a:srgbClr val="FFFFFF">
              <a:alpha val="95000"/>
            </a:srgbClr>
          </a:solidFill>
          <a:ln w="25399">
            <a:solidFill>
              <a:srgbClr val="DABADD"/>
            </a:solidFill>
            <a:prstDash val="solid"/>
          </a:ln>
        </p:spPr>
      </p:sp>
      <p:sp>
        <p:nvSpPr>
          <p:cNvPr id="15" name="Text 12"/>
          <p:cNvSpPr/>
          <p:nvPr/>
        </p:nvSpPr>
        <p:spPr>
          <a:xfrm>
            <a:off x="4134441" y="4921151"/>
            <a:ext cx="2562459" cy="293291"/>
          </a:xfrm>
          <a:prstGeom prst="rect">
            <a:avLst/>
          </a:prstGeom>
          <a:noFill/>
        </p:spPr>
        <p:txBody>
          <a:bodyPr wrap="none" lIns="0" tIns="0" rIns="0" bIns="0" rtlCol="0" anchor="t"/>
          <a:lstStyle/>
          <a:p>
            <a:pPr marL="0" indent="0" algn="ctr">
              <a:lnSpc>
                <a:spcPct val="104000"/>
              </a:lnSpc>
              <a:buNone/>
            </a:pPr>
            <a:r>
              <a:rPr lang="en-US" sz="1800" dirty="0">
                <a:solidFill>
                  <a:srgbClr val="272525"/>
                </a:solidFill>
                <a:latin typeface="Source Serif 4 SemiBold" panose="02040603050405020204" pitchFamily="34" charset="0"/>
                <a:ea typeface="Source Serif 4 SemiBold" panose="02040603050405020204" pitchFamily="34" charset="-122"/>
                <a:cs typeface="Source Serif 4 SemiBold" panose="02040603050405020204" pitchFamily="34" charset="-120"/>
              </a:rPr>
              <a:t>Customer Confidence</a:t>
            </a:r>
            <a:endParaRPr lang="en-US" sz="1800" dirty="0"/>
          </a:p>
        </p:txBody>
      </p:sp>
      <p:sp>
        <p:nvSpPr>
          <p:cNvPr id="16" name="Text 13"/>
          <p:cNvSpPr/>
          <p:nvPr/>
        </p:nvSpPr>
        <p:spPr>
          <a:xfrm>
            <a:off x="4134441" y="5334099"/>
            <a:ext cx="2562459" cy="319187"/>
          </a:xfrm>
          <a:prstGeom prst="rect">
            <a:avLst/>
          </a:prstGeom>
          <a:noFill/>
        </p:spPr>
        <p:txBody>
          <a:bodyPr wrap="none" lIns="0" tIns="0" rIns="0" bIns="0" rtlCol="0" anchor="t"/>
          <a:lstStyle/>
          <a:p>
            <a:pPr marL="0" indent="0" algn="ctr">
              <a:lnSpc>
                <a:spcPct val="133000"/>
              </a:lnSpc>
              <a:buNone/>
            </a:pPr>
            <a:r>
              <a:rPr lang="en-US" sz="1550" dirty="0">
                <a:solidFill>
                  <a:srgbClr val="272525"/>
                </a:solidFill>
                <a:latin typeface="Source Sans 3" panose="020B0303030403020204" pitchFamily="34" charset="0"/>
                <a:ea typeface="Source Sans 3" panose="020B0303030403020204" pitchFamily="34" charset="-122"/>
                <a:cs typeface="Source Sans 3" panose="020B0303030403020204" pitchFamily="34" charset="-120"/>
              </a:rPr>
              <a:t>Builds trust with guests</a:t>
            </a:r>
            <a:endParaRPr lang="en-US" sz="1550" dirty="0"/>
          </a:p>
        </p:txBody>
      </p:sp>
    </p:spTree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0" descr="preencoded.png"/>
          <p:cNvPicPr>
            <a:picLocks noChangeAspect="1"/>
          </p:cNvPicPr>
          <p:nvPr/>
        </p:nvPicPr>
        <p:blipFill>
          <a:blip r:embed="rId1"/>
          <a:stretch>
            <a:fillRect/>
          </a:stretch>
        </p:blipFill>
        <p:spPr>
          <a:xfrm>
            <a:off x="698086" y="1678682"/>
            <a:ext cx="6177403" cy="3500537"/>
          </a:xfrm>
          <a:prstGeom prst="rect">
            <a:avLst/>
          </a:prstGeom>
        </p:spPr>
      </p:pic>
      <p:sp>
        <p:nvSpPr>
          <p:cNvPr id="3" name="Text 0"/>
          <p:cNvSpPr/>
          <p:nvPr/>
        </p:nvSpPr>
        <p:spPr>
          <a:xfrm>
            <a:off x="8006158" y="755848"/>
            <a:ext cx="3493702" cy="1584127"/>
          </a:xfrm>
          <a:prstGeom prst="rect">
            <a:avLst/>
          </a:prstGeom>
          <a:noFill/>
        </p:spPr>
        <p:txBody>
          <a:bodyPr wrap="square" lIns="0" tIns="0" rIns="0" bIns="0" rtlCol="0" anchor="t">
            <a:normAutofit/>
          </a:bodyPr>
          <a:lstStyle/>
          <a:p>
            <a:pPr marL="0" indent="0" algn="l">
              <a:lnSpc>
                <a:spcPct val="104000"/>
              </a:lnSpc>
              <a:buNone/>
            </a:pPr>
            <a:r>
              <a:rPr lang="en-US" sz="3300" dirty="0">
                <a:solidFill>
                  <a:srgbClr val="D73AD7"/>
                </a:solidFill>
                <a:latin typeface="Source Serif 4 SemiBold" panose="02040603050405020204" pitchFamily="34" charset="0"/>
                <a:ea typeface="Source Serif 4 SemiBold" panose="02040603050405020204" pitchFamily="34" charset="-122"/>
                <a:cs typeface="Source Serif 4 SemiBold" panose="02040603050405020204" pitchFamily="34" charset="-120"/>
              </a:rPr>
              <a:t>Speaking Is a Skill — Not a Talent</a:t>
            </a:r>
            <a:endParaRPr lang="en-US" sz="3300" dirty="0"/>
          </a:p>
        </p:txBody>
      </p:sp>
      <p:sp>
        <p:nvSpPr>
          <p:cNvPr id="4" name="Text 1"/>
          <p:cNvSpPr/>
          <p:nvPr/>
        </p:nvSpPr>
        <p:spPr>
          <a:xfrm>
            <a:off x="8006158" y="2501503"/>
            <a:ext cx="3493702" cy="545505"/>
          </a:xfrm>
          <a:prstGeom prst="rect">
            <a:avLst/>
          </a:prstGeom>
          <a:noFill/>
        </p:spPr>
        <p:txBody>
          <a:bodyPr wrap="square" lIns="0" tIns="0" rIns="0" bIns="0" rtlCol="0" anchor="t">
            <a:normAutofit/>
          </a:bodyPr>
          <a:lstStyle/>
          <a:p>
            <a:pPr marL="0" indent="0" algn="l">
              <a:lnSpc>
                <a:spcPct val="127000"/>
              </a:lnSpc>
              <a:buNone/>
            </a:pPr>
            <a:r>
              <a:rPr lang="en-US" sz="1400" b="1" dirty="0">
                <a:solidFill>
                  <a:srgbClr val="272525"/>
                </a:solidFill>
                <a:latin typeface="Source Sans 3 Bold" panose="020B0303030403020204" pitchFamily="34" charset="0"/>
                <a:ea typeface="Source Sans 3 Bold" panose="020B0303030403020204" pitchFamily="34" charset="-122"/>
                <a:cs typeface="Source Sans 3 Bold" panose="020B0303030403020204" pitchFamily="34" charset="-120"/>
              </a:rPr>
              <a:t>Key Idea:</a:t>
            </a:r>
            <a:r>
              <a:rPr lang="en-US" sz="1400" dirty="0">
                <a:solidFill>
                  <a:srgbClr val="272525"/>
                </a:solidFill>
                <a:latin typeface="Source Sans 3" panose="020B0303030403020204" pitchFamily="34" charset="0"/>
                <a:ea typeface="Source Sans 3" panose="020B0303030403020204" pitchFamily="34" charset="-122"/>
                <a:cs typeface="Source Sans 3" panose="020B0303030403020204" pitchFamily="34" charset="-120"/>
              </a:rPr>
              <a:t> Anyone can become a great speaker with practice.</a:t>
            </a:r>
            <a:endParaRPr lang="en-US" sz="1400" dirty="0"/>
          </a:p>
        </p:txBody>
      </p:sp>
      <p:sp>
        <p:nvSpPr>
          <p:cNvPr id="5" name="Shape 2"/>
          <p:cNvSpPr/>
          <p:nvPr/>
        </p:nvSpPr>
        <p:spPr>
          <a:xfrm>
            <a:off x="8006158" y="3228777"/>
            <a:ext cx="3493702" cy="925909"/>
          </a:xfrm>
          <a:prstGeom prst="roundRect">
            <a:avLst>
              <a:gd name="adj" fmla="val 8144"/>
            </a:avLst>
          </a:prstGeom>
          <a:solidFill>
            <a:srgbClr val="F4D4F7"/>
          </a:solidFill>
        </p:spPr>
      </p:sp>
      <p:pic>
        <p:nvPicPr>
          <p:cNvPr id="6" name="Image 1" descr="preencoded.pn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8185640" y="3486547"/>
            <a:ext cx="224328" cy="179487"/>
          </a:xfrm>
          <a:prstGeom prst="rect">
            <a:avLst/>
          </a:prstGeom>
        </p:spPr>
      </p:pic>
      <p:sp>
        <p:nvSpPr>
          <p:cNvPr id="7" name="Text 3"/>
          <p:cNvSpPr/>
          <p:nvPr/>
        </p:nvSpPr>
        <p:spPr>
          <a:xfrm>
            <a:off x="8589450" y="3418979"/>
            <a:ext cx="2730928" cy="545505"/>
          </a:xfrm>
          <a:prstGeom prst="rect">
            <a:avLst/>
          </a:prstGeom>
          <a:noFill/>
        </p:spPr>
        <p:txBody>
          <a:bodyPr wrap="square" lIns="0" tIns="0" rIns="0" bIns="0" rtlCol="0" anchor="t">
            <a:normAutofit/>
          </a:bodyPr>
          <a:lstStyle/>
          <a:p>
            <a:pPr marL="0" indent="0" algn="l">
              <a:lnSpc>
                <a:spcPct val="127000"/>
              </a:lnSpc>
              <a:buNone/>
            </a:pPr>
            <a:r>
              <a:rPr lang="en-US" sz="1400" dirty="0">
                <a:solidFill>
                  <a:srgbClr val="000000"/>
                </a:solidFill>
                <a:latin typeface="Source Sans 3" panose="020B0303030403020204" pitchFamily="34" charset="0"/>
                <a:ea typeface="Source Sans 3" panose="020B0303030403020204" pitchFamily="34" charset="-122"/>
                <a:cs typeface="Source Sans 3" panose="020B0303030403020204" pitchFamily="34" charset="-120"/>
              </a:rPr>
              <a:t>You don't have to be born with it — you just have to work at it.</a:t>
            </a:r>
            <a:endParaRPr lang="en-US" sz="1400" dirty="0"/>
          </a:p>
        </p:txBody>
      </p:sp>
      <p:sp>
        <p:nvSpPr>
          <p:cNvPr id="8" name="Text 4"/>
          <p:cNvSpPr/>
          <p:nvPr/>
        </p:nvSpPr>
        <p:spPr>
          <a:xfrm>
            <a:off x="8006158" y="4336455"/>
            <a:ext cx="3493702" cy="1781870"/>
          </a:xfrm>
          <a:prstGeom prst="rect">
            <a:avLst/>
          </a:prstGeom>
          <a:noFill/>
        </p:spPr>
        <p:txBody>
          <a:bodyPr wrap="square" lIns="0" tIns="0" rIns="0" bIns="0" rtlCol="0" anchor="t">
            <a:normAutofit/>
          </a:bodyPr>
          <a:lstStyle/>
          <a:p>
            <a:pPr marL="0" indent="0" algn="l">
              <a:lnSpc>
                <a:spcPct val="127000"/>
              </a:lnSpc>
              <a:spcAft>
                <a:spcPts val="1100"/>
              </a:spcAft>
              <a:buNone/>
            </a:pPr>
            <a:r>
              <a:rPr lang="en-US" sz="1400" dirty="0">
                <a:solidFill>
                  <a:srgbClr val="272525"/>
                </a:solidFill>
                <a:latin typeface="Source Sans 3" panose="020B0303030403020204" pitchFamily="34" charset="0"/>
                <a:ea typeface="Source Sans 3" panose="020B0303030403020204" pitchFamily="34" charset="-122"/>
                <a:cs typeface="Source Sans 3" panose="020B0303030403020204" pitchFamily="34" charset="-120"/>
              </a:rPr>
              <a:t>Many people feel anxious speaking in front of groups. That's completely normal. But effective public speaking is </a:t>
            </a:r>
            <a:r>
              <a:rPr lang="en-US" sz="1400" b="1" dirty="0">
                <a:solidFill>
                  <a:srgbClr val="272525"/>
                </a:solidFill>
                <a:latin typeface="Source Sans 3 Bold" panose="020B0303030403020204" pitchFamily="34" charset="0"/>
                <a:ea typeface="Source Sans 3 Bold" panose="020B0303030403020204" pitchFamily="34" charset="-122"/>
                <a:cs typeface="Source Sans 3 Bold" panose="020B0303030403020204" pitchFamily="34" charset="-120"/>
              </a:rPr>
              <a:t>not</a:t>
            </a:r>
            <a:r>
              <a:rPr lang="en-US" sz="1400" dirty="0">
                <a:solidFill>
                  <a:srgbClr val="272525"/>
                </a:solidFill>
                <a:latin typeface="Source Sans 3" panose="020B0303030403020204" pitchFamily="34" charset="0"/>
                <a:ea typeface="Source Sans 3" panose="020B0303030403020204" pitchFamily="34" charset="-122"/>
                <a:cs typeface="Source Sans 3" panose="020B0303030403020204" pitchFamily="34" charset="-120"/>
              </a:rPr>
              <a:t> something only a few gifted people can do.</a:t>
            </a:r>
            <a:endParaRPr lang="en-US" sz="1400" dirty="0"/>
          </a:p>
          <a:p>
            <a:pPr marL="0" indent="0" algn="l">
              <a:lnSpc>
                <a:spcPct val="127000"/>
              </a:lnSpc>
              <a:buNone/>
            </a:pPr>
            <a:r>
              <a:rPr lang="en-US" sz="1400" dirty="0">
                <a:solidFill>
                  <a:srgbClr val="272525"/>
                </a:solidFill>
                <a:latin typeface="Source Sans 3" panose="020B0303030403020204" pitchFamily="34" charset="0"/>
                <a:ea typeface="Source Sans 3" panose="020B0303030403020204" pitchFamily="34" charset="-122"/>
                <a:cs typeface="Source Sans 3" panose="020B0303030403020204" pitchFamily="34" charset="-120"/>
              </a:rPr>
              <a:t>Like swimming or cooking — it can be </a:t>
            </a:r>
            <a:r>
              <a:rPr lang="en-US" sz="1400" b="1" dirty="0">
                <a:solidFill>
                  <a:srgbClr val="272525"/>
                </a:solidFill>
                <a:latin typeface="Source Sans 3 Bold" panose="020B0303030403020204" pitchFamily="34" charset="0"/>
                <a:ea typeface="Source Sans 3 Bold" panose="020B0303030403020204" pitchFamily="34" charset="-122"/>
                <a:cs typeface="Source Sans 3 Bold" panose="020B0303030403020204" pitchFamily="34" charset="-120"/>
              </a:rPr>
              <a:t>learned, practiced, and improved</a:t>
            </a:r>
            <a:r>
              <a:rPr lang="en-US" sz="1400" dirty="0">
                <a:solidFill>
                  <a:srgbClr val="272525"/>
                </a:solidFill>
                <a:latin typeface="Source Sans 3" panose="020B0303030403020204" pitchFamily="34" charset="0"/>
                <a:ea typeface="Source Sans 3" panose="020B0303030403020204" pitchFamily="34" charset="-122"/>
                <a:cs typeface="Source Sans 3" panose="020B0303030403020204" pitchFamily="34" charset="-120"/>
              </a:rPr>
              <a:t> over time.</a:t>
            </a:r>
            <a:endParaRPr lang="en-US" sz="1400" dirty="0"/>
          </a:p>
        </p:txBody>
      </p:sp>
    </p:spTree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0" descr="preencoded.png"/>
          <p:cNvPicPr>
            <a:picLocks noChangeAspect="1"/>
          </p:cNvPicPr>
          <p:nvPr/>
        </p:nvPicPr>
        <p:blipFill>
          <a:blip r:embed="rId1"/>
          <a:stretch>
            <a:fillRect/>
          </a:stretch>
        </p:blipFill>
        <p:spPr>
          <a:xfrm>
            <a:off x="0" y="0"/>
            <a:ext cx="4571886" cy="6858000"/>
          </a:xfrm>
          <a:prstGeom prst="rect">
            <a:avLst/>
          </a:prstGeom>
        </p:spPr>
      </p:pic>
      <p:sp>
        <p:nvSpPr>
          <p:cNvPr id="3" name="Text 0"/>
          <p:cNvSpPr/>
          <p:nvPr/>
        </p:nvSpPr>
        <p:spPr>
          <a:xfrm>
            <a:off x="5269971" y="700385"/>
            <a:ext cx="6223638" cy="1114623"/>
          </a:xfrm>
          <a:prstGeom prst="rect">
            <a:avLst/>
          </a:prstGeom>
          <a:noFill/>
        </p:spPr>
        <p:txBody>
          <a:bodyPr wrap="square" lIns="0" tIns="0" rIns="0" bIns="0" rtlCol="0" anchor="t">
            <a:normAutofit/>
          </a:bodyPr>
          <a:lstStyle/>
          <a:p>
            <a:pPr marL="0" indent="0" algn="l">
              <a:lnSpc>
                <a:spcPct val="104000"/>
              </a:lnSpc>
              <a:buNone/>
            </a:pPr>
            <a:r>
              <a:rPr lang="en-US" sz="3500" dirty="0">
                <a:solidFill>
                  <a:srgbClr val="D73AD7"/>
                </a:solidFill>
                <a:latin typeface="Source Serif 4 SemiBold" panose="02040603050405020204" pitchFamily="34" charset="0"/>
                <a:ea typeface="Source Serif 4 SemiBold" panose="02040603050405020204" pitchFamily="34" charset="-122"/>
                <a:cs typeface="Source Serif 4 SemiBold" panose="02040603050405020204" pitchFamily="34" charset="-120"/>
              </a:rPr>
              <a:t>What Makes an Effective Presenter?</a:t>
            </a:r>
            <a:endParaRPr lang="en-US" sz="3500" dirty="0"/>
          </a:p>
        </p:txBody>
      </p:sp>
      <p:sp>
        <p:nvSpPr>
          <p:cNvPr id="4" name="Text 1"/>
          <p:cNvSpPr/>
          <p:nvPr/>
        </p:nvSpPr>
        <p:spPr>
          <a:xfrm>
            <a:off x="5269971" y="2084983"/>
            <a:ext cx="6223638" cy="591145"/>
          </a:xfrm>
          <a:prstGeom prst="rect">
            <a:avLst/>
          </a:prstGeom>
          <a:noFill/>
        </p:spPr>
        <p:txBody>
          <a:bodyPr wrap="square" lIns="0" tIns="0" rIns="0" bIns="0" rtlCol="0" anchor="t">
            <a:normAutofit/>
          </a:bodyPr>
          <a:lstStyle/>
          <a:p>
            <a:pPr marL="0" indent="0" algn="l">
              <a:lnSpc>
                <a:spcPct val="130000"/>
              </a:lnSpc>
              <a:buNone/>
            </a:pPr>
            <a:r>
              <a:rPr lang="en-US" sz="1450" b="1" dirty="0">
                <a:solidFill>
                  <a:srgbClr val="272525"/>
                </a:solidFill>
                <a:latin typeface="Source Sans 3 Bold" panose="020B0303030403020204" pitchFamily="34" charset="0"/>
                <a:ea typeface="Source Sans 3 Bold" panose="020B0303030403020204" pitchFamily="34" charset="-122"/>
                <a:cs typeface="Source Sans 3 Bold" panose="020B0303030403020204" pitchFamily="34" charset="-120"/>
              </a:rPr>
              <a:t>Key Idea:</a:t>
            </a:r>
            <a:r>
              <a:rPr lang="en-US" sz="1450" dirty="0">
                <a:solidFill>
                  <a:srgbClr val="272525"/>
                </a:solidFill>
                <a:latin typeface="Source Sans 3" panose="020B0303030403020204" pitchFamily="34" charset="0"/>
                <a:ea typeface="Source Sans 3" panose="020B0303030403020204" pitchFamily="34" charset="-122"/>
                <a:cs typeface="Source Sans 3" panose="020B0303030403020204" pitchFamily="34" charset="-120"/>
              </a:rPr>
              <a:t> Great presenters in tourism blend five key qualities to communicate clearly and persuasively.</a:t>
            </a:r>
            <a:endParaRPr lang="en-US" sz="1450" dirty="0"/>
          </a:p>
        </p:txBody>
      </p:sp>
      <p:sp>
        <p:nvSpPr>
          <p:cNvPr id="5" name="Shape 2"/>
          <p:cNvSpPr/>
          <p:nvPr/>
        </p:nvSpPr>
        <p:spPr>
          <a:xfrm>
            <a:off x="5269971" y="2878634"/>
            <a:ext cx="3021830" cy="708422"/>
          </a:xfrm>
          <a:prstGeom prst="roundRect">
            <a:avLst>
              <a:gd name="adj" fmla="val 11235"/>
            </a:avLst>
          </a:prstGeom>
          <a:solidFill>
            <a:srgbClr val="FFFFFF">
              <a:alpha val="95000"/>
            </a:srgbClr>
          </a:solidFill>
          <a:ln w="25399">
            <a:solidFill>
              <a:srgbClr val="DABADD"/>
            </a:solidFill>
            <a:prstDash val="solid"/>
          </a:ln>
        </p:spPr>
      </p:sp>
      <p:sp>
        <p:nvSpPr>
          <p:cNvPr id="6" name="Text 3"/>
          <p:cNvSpPr/>
          <p:nvPr/>
        </p:nvSpPr>
        <p:spPr>
          <a:xfrm>
            <a:off x="5484874" y="3093541"/>
            <a:ext cx="2592025" cy="278606"/>
          </a:xfrm>
          <a:prstGeom prst="rect">
            <a:avLst/>
          </a:prstGeom>
          <a:noFill/>
        </p:spPr>
        <p:txBody>
          <a:bodyPr wrap="none" lIns="0" tIns="0" rIns="0" bIns="0" rtlCol="0" anchor="t"/>
          <a:lstStyle/>
          <a:p>
            <a:pPr marL="0" indent="0" algn="ctr">
              <a:lnSpc>
                <a:spcPct val="104000"/>
              </a:lnSpc>
              <a:buNone/>
            </a:pPr>
            <a:r>
              <a:rPr lang="en-US" sz="1750" dirty="0">
                <a:solidFill>
                  <a:srgbClr val="272525"/>
                </a:solidFill>
                <a:latin typeface="Source Serif 4 SemiBold" panose="02040603050405020204" pitchFamily="34" charset="0"/>
                <a:ea typeface="Source Serif 4 SemiBold" panose="02040603050405020204" pitchFamily="34" charset="-122"/>
                <a:cs typeface="Source Serif 4 SemiBold" panose="02040603050405020204" pitchFamily="34" charset="-120"/>
              </a:rPr>
              <a:t>Knowledge</a:t>
            </a:r>
            <a:endParaRPr lang="en-US" sz="1750" dirty="0"/>
          </a:p>
        </p:txBody>
      </p:sp>
      <p:sp>
        <p:nvSpPr>
          <p:cNvPr id="7" name="Shape 4"/>
          <p:cNvSpPr/>
          <p:nvPr/>
        </p:nvSpPr>
        <p:spPr>
          <a:xfrm>
            <a:off x="8471779" y="2878634"/>
            <a:ext cx="3021830" cy="708422"/>
          </a:xfrm>
          <a:prstGeom prst="roundRect">
            <a:avLst>
              <a:gd name="adj" fmla="val 11235"/>
            </a:avLst>
          </a:prstGeom>
          <a:solidFill>
            <a:srgbClr val="FFFFFF">
              <a:alpha val="95000"/>
            </a:srgbClr>
          </a:solidFill>
          <a:ln w="25399">
            <a:solidFill>
              <a:srgbClr val="DABADD"/>
            </a:solidFill>
            <a:prstDash val="solid"/>
          </a:ln>
        </p:spPr>
      </p:sp>
      <p:sp>
        <p:nvSpPr>
          <p:cNvPr id="8" name="Text 5"/>
          <p:cNvSpPr/>
          <p:nvPr/>
        </p:nvSpPr>
        <p:spPr>
          <a:xfrm>
            <a:off x="8686682" y="3093541"/>
            <a:ext cx="2592025" cy="278606"/>
          </a:xfrm>
          <a:prstGeom prst="rect">
            <a:avLst/>
          </a:prstGeom>
          <a:noFill/>
        </p:spPr>
        <p:txBody>
          <a:bodyPr wrap="none" lIns="0" tIns="0" rIns="0" bIns="0" rtlCol="0" anchor="t"/>
          <a:lstStyle/>
          <a:p>
            <a:pPr marL="0" indent="0" algn="ctr">
              <a:lnSpc>
                <a:spcPct val="104000"/>
              </a:lnSpc>
              <a:buNone/>
            </a:pPr>
            <a:r>
              <a:rPr lang="en-US" sz="1750" dirty="0">
                <a:solidFill>
                  <a:srgbClr val="272525"/>
                </a:solidFill>
                <a:latin typeface="Source Serif 4 SemiBold" panose="02040603050405020204" pitchFamily="34" charset="0"/>
                <a:ea typeface="Source Serif 4 SemiBold" panose="02040603050405020204" pitchFamily="34" charset="-122"/>
                <a:cs typeface="Source Serif 4 SemiBold" panose="02040603050405020204" pitchFamily="34" charset="-120"/>
              </a:rPr>
              <a:t>Preparation</a:t>
            </a:r>
            <a:endParaRPr lang="en-US" sz="1750" dirty="0"/>
          </a:p>
        </p:txBody>
      </p:sp>
      <p:sp>
        <p:nvSpPr>
          <p:cNvPr id="9" name="Shape 6"/>
          <p:cNvSpPr/>
          <p:nvPr/>
        </p:nvSpPr>
        <p:spPr>
          <a:xfrm>
            <a:off x="5269971" y="3767038"/>
            <a:ext cx="3021830" cy="708422"/>
          </a:xfrm>
          <a:prstGeom prst="roundRect">
            <a:avLst>
              <a:gd name="adj" fmla="val 11235"/>
            </a:avLst>
          </a:prstGeom>
          <a:solidFill>
            <a:srgbClr val="FFFFFF">
              <a:alpha val="95000"/>
            </a:srgbClr>
          </a:solidFill>
          <a:ln w="25399">
            <a:solidFill>
              <a:srgbClr val="DABADD"/>
            </a:solidFill>
            <a:prstDash val="solid"/>
          </a:ln>
        </p:spPr>
      </p:sp>
      <p:sp>
        <p:nvSpPr>
          <p:cNvPr id="10" name="Text 7"/>
          <p:cNvSpPr/>
          <p:nvPr/>
        </p:nvSpPr>
        <p:spPr>
          <a:xfrm>
            <a:off x="5484874" y="3981946"/>
            <a:ext cx="2592025" cy="278606"/>
          </a:xfrm>
          <a:prstGeom prst="rect">
            <a:avLst/>
          </a:prstGeom>
          <a:noFill/>
        </p:spPr>
        <p:txBody>
          <a:bodyPr wrap="none" lIns="0" tIns="0" rIns="0" bIns="0" rtlCol="0" anchor="t"/>
          <a:lstStyle/>
          <a:p>
            <a:pPr marL="0" indent="0" algn="ctr">
              <a:lnSpc>
                <a:spcPct val="104000"/>
              </a:lnSpc>
              <a:buNone/>
            </a:pPr>
            <a:r>
              <a:rPr lang="en-US" sz="1750" dirty="0">
                <a:solidFill>
                  <a:srgbClr val="272525"/>
                </a:solidFill>
                <a:latin typeface="Source Serif 4 SemiBold" panose="02040603050405020204" pitchFamily="34" charset="0"/>
                <a:ea typeface="Source Serif 4 SemiBold" panose="02040603050405020204" pitchFamily="34" charset="-122"/>
                <a:cs typeface="Source Serif 4 SemiBold" panose="02040603050405020204" pitchFamily="34" charset="-120"/>
              </a:rPr>
              <a:t>Confidence</a:t>
            </a:r>
            <a:endParaRPr lang="en-US" sz="1750" dirty="0"/>
          </a:p>
        </p:txBody>
      </p:sp>
      <p:sp>
        <p:nvSpPr>
          <p:cNvPr id="11" name="Shape 8"/>
          <p:cNvSpPr/>
          <p:nvPr/>
        </p:nvSpPr>
        <p:spPr>
          <a:xfrm>
            <a:off x="8471779" y="3767038"/>
            <a:ext cx="3021830" cy="708422"/>
          </a:xfrm>
          <a:prstGeom prst="roundRect">
            <a:avLst>
              <a:gd name="adj" fmla="val 11235"/>
            </a:avLst>
          </a:prstGeom>
          <a:solidFill>
            <a:srgbClr val="FFFFFF">
              <a:alpha val="95000"/>
            </a:srgbClr>
          </a:solidFill>
          <a:ln w="25399">
            <a:solidFill>
              <a:srgbClr val="DABADD"/>
            </a:solidFill>
            <a:prstDash val="solid"/>
          </a:ln>
        </p:spPr>
      </p:sp>
      <p:sp>
        <p:nvSpPr>
          <p:cNvPr id="12" name="Text 9"/>
          <p:cNvSpPr/>
          <p:nvPr/>
        </p:nvSpPr>
        <p:spPr>
          <a:xfrm>
            <a:off x="8686682" y="3981946"/>
            <a:ext cx="2592025" cy="278606"/>
          </a:xfrm>
          <a:prstGeom prst="rect">
            <a:avLst/>
          </a:prstGeom>
          <a:noFill/>
        </p:spPr>
        <p:txBody>
          <a:bodyPr wrap="none" lIns="0" tIns="0" rIns="0" bIns="0" rtlCol="0" anchor="t"/>
          <a:lstStyle/>
          <a:p>
            <a:pPr marL="0" indent="0" algn="ctr">
              <a:lnSpc>
                <a:spcPct val="104000"/>
              </a:lnSpc>
              <a:buNone/>
            </a:pPr>
            <a:r>
              <a:rPr lang="en-US" sz="1750" dirty="0">
                <a:solidFill>
                  <a:srgbClr val="272525"/>
                </a:solidFill>
                <a:latin typeface="Source Serif 4 SemiBold" panose="02040603050405020204" pitchFamily="34" charset="0"/>
                <a:ea typeface="Source Serif 4 SemiBold" panose="02040603050405020204" pitchFamily="34" charset="-122"/>
                <a:cs typeface="Source Serif 4 SemiBold" panose="02040603050405020204" pitchFamily="34" charset="-120"/>
              </a:rPr>
              <a:t>Professionalism</a:t>
            </a:r>
            <a:endParaRPr lang="en-US" sz="1750" dirty="0"/>
          </a:p>
        </p:txBody>
      </p:sp>
      <p:sp>
        <p:nvSpPr>
          <p:cNvPr id="13" name="Shape 10"/>
          <p:cNvSpPr/>
          <p:nvPr/>
        </p:nvSpPr>
        <p:spPr>
          <a:xfrm>
            <a:off x="5269971" y="4655443"/>
            <a:ext cx="6223638" cy="708422"/>
          </a:xfrm>
          <a:prstGeom prst="roundRect">
            <a:avLst>
              <a:gd name="adj" fmla="val 11235"/>
            </a:avLst>
          </a:prstGeom>
          <a:solidFill>
            <a:srgbClr val="FFFFFF">
              <a:alpha val="95000"/>
            </a:srgbClr>
          </a:solidFill>
          <a:ln w="25399">
            <a:solidFill>
              <a:srgbClr val="DABADD"/>
            </a:solidFill>
            <a:prstDash val="solid"/>
          </a:ln>
        </p:spPr>
      </p:sp>
      <p:sp>
        <p:nvSpPr>
          <p:cNvPr id="14" name="Text 11"/>
          <p:cNvSpPr/>
          <p:nvPr/>
        </p:nvSpPr>
        <p:spPr>
          <a:xfrm>
            <a:off x="5484874" y="4870351"/>
            <a:ext cx="5793833" cy="278606"/>
          </a:xfrm>
          <a:prstGeom prst="rect">
            <a:avLst/>
          </a:prstGeom>
          <a:noFill/>
        </p:spPr>
        <p:txBody>
          <a:bodyPr wrap="none" lIns="0" tIns="0" rIns="0" bIns="0" rtlCol="0" anchor="t"/>
          <a:lstStyle/>
          <a:p>
            <a:pPr marL="0" indent="0" algn="ctr">
              <a:lnSpc>
                <a:spcPct val="104000"/>
              </a:lnSpc>
              <a:buNone/>
            </a:pPr>
            <a:r>
              <a:rPr lang="en-US" sz="1750" dirty="0">
                <a:solidFill>
                  <a:srgbClr val="272525"/>
                </a:solidFill>
                <a:latin typeface="Source Serif 4 SemiBold" panose="02040603050405020204" pitchFamily="34" charset="0"/>
                <a:ea typeface="Source Serif 4 SemiBold" panose="02040603050405020204" pitchFamily="34" charset="-122"/>
                <a:cs typeface="Source Serif 4 SemiBold" panose="02040603050405020204" pitchFamily="34" charset="-120"/>
              </a:rPr>
              <a:t>Communication Skills</a:t>
            </a:r>
            <a:endParaRPr lang="en-US" sz="1750" dirty="0"/>
          </a:p>
        </p:txBody>
      </p:sp>
      <p:sp>
        <p:nvSpPr>
          <p:cNvPr id="15" name="Text 12"/>
          <p:cNvSpPr/>
          <p:nvPr/>
        </p:nvSpPr>
        <p:spPr>
          <a:xfrm>
            <a:off x="5269971" y="5566370"/>
            <a:ext cx="6223638" cy="591145"/>
          </a:xfrm>
          <a:prstGeom prst="rect">
            <a:avLst/>
          </a:prstGeom>
          <a:noFill/>
        </p:spPr>
        <p:txBody>
          <a:bodyPr wrap="square" lIns="0" tIns="0" rIns="0" bIns="0" rtlCol="0" anchor="t">
            <a:normAutofit/>
          </a:bodyPr>
          <a:lstStyle/>
          <a:p>
            <a:pPr marL="0" indent="0" algn="l">
              <a:lnSpc>
                <a:spcPct val="130000"/>
              </a:lnSpc>
              <a:buNone/>
            </a:pPr>
            <a:r>
              <a:rPr lang="en-US" sz="1450" dirty="0">
                <a:solidFill>
                  <a:srgbClr val="272525"/>
                </a:solidFill>
                <a:latin typeface="Source Sans 3" panose="020B0303030403020204" pitchFamily="34" charset="0"/>
                <a:ea typeface="Source Sans 3" panose="020B0303030403020204" pitchFamily="34" charset="-122"/>
                <a:cs typeface="Source Sans 3" panose="020B0303030403020204" pitchFamily="34" charset="-120"/>
              </a:rPr>
              <a:t>Together, these qualities help tourism professionals leave a lasting impression on any audience.</a:t>
            </a:r>
            <a:endParaRPr lang="en-US" sz="1450" dirty="0"/>
          </a:p>
        </p:txBody>
      </p:sp>
    </p:spTree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 0"/>
          <p:cNvSpPr/>
          <p:nvPr/>
        </p:nvSpPr>
        <p:spPr>
          <a:xfrm>
            <a:off x="698086" y="2301280"/>
            <a:ext cx="5190995" cy="498673"/>
          </a:xfrm>
          <a:prstGeom prst="rect">
            <a:avLst/>
          </a:prstGeom>
          <a:noFill/>
        </p:spPr>
        <p:txBody>
          <a:bodyPr wrap="none" lIns="0" tIns="0" rIns="0" bIns="0" rtlCol="0" anchor="t"/>
          <a:lstStyle/>
          <a:p>
            <a:pPr marL="0" indent="0" algn="l">
              <a:lnSpc>
                <a:spcPct val="104000"/>
              </a:lnSpc>
              <a:buNone/>
            </a:pPr>
            <a:r>
              <a:rPr lang="en-US" sz="3100" dirty="0">
                <a:solidFill>
                  <a:srgbClr val="D73AD7"/>
                </a:solidFill>
                <a:latin typeface="Source Serif 4 SemiBold" panose="02040603050405020204" pitchFamily="34" charset="0"/>
                <a:ea typeface="Source Serif 4 SemiBold" panose="02040603050405020204" pitchFamily="34" charset="-122"/>
                <a:cs typeface="Source Serif 4 SemiBold" panose="02040603050405020204" pitchFamily="34" charset="-120"/>
              </a:rPr>
              <a:t>What You'll Learn</a:t>
            </a:r>
            <a:endParaRPr lang="en-US" sz="3100" dirty="0"/>
          </a:p>
        </p:txBody>
      </p:sp>
      <p:sp>
        <p:nvSpPr>
          <p:cNvPr id="3" name="Text 1"/>
          <p:cNvSpPr/>
          <p:nvPr/>
        </p:nvSpPr>
        <p:spPr>
          <a:xfrm>
            <a:off x="698086" y="2944019"/>
            <a:ext cx="5190995" cy="627261"/>
          </a:xfrm>
          <a:prstGeom prst="rect">
            <a:avLst/>
          </a:prstGeom>
          <a:noFill/>
        </p:spPr>
        <p:txBody>
          <a:bodyPr wrap="square" lIns="0" tIns="0" rIns="0" bIns="0" rtlCol="0" anchor="t">
            <a:normAutofit/>
          </a:bodyPr>
          <a:lstStyle/>
          <a:p>
            <a:pPr marL="0" indent="0" algn="l">
              <a:lnSpc>
                <a:spcPct val="123000"/>
              </a:lnSpc>
              <a:buNone/>
            </a:pPr>
            <a:r>
              <a:rPr lang="en-US" sz="1650" b="1" dirty="0">
                <a:solidFill>
                  <a:srgbClr val="272525"/>
                </a:solidFill>
                <a:latin typeface="Source Sans 3 Bold" panose="020B0303030403020204" pitchFamily="34" charset="0"/>
                <a:ea typeface="Source Sans 3 Bold" panose="020B0303030403020204" pitchFamily="34" charset="-122"/>
                <a:cs typeface="Source Sans 3 Bold" panose="020B0303030403020204" pitchFamily="34" charset="-120"/>
              </a:rPr>
              <a:t>Key Idea:</a:t>
            </a:r>
            <a:r>
              <a:rPr lang="en-US" sz="1650" dirty="0">
                <a:solidFill>
                  <a:srgbClr val="272525"/>
                </a:solidFill>
                <a:latin typeface="Source Sans 3" panose="020B0303030403020204" pitchFamily="34" charset="0"/>
                <a:ea typeface="Source Sans 3" panose="020B0303030403020204" pitchFamily="34" charset="-122"/>
                <a:cs typeface="Source Sans 3" panose="020B0303030403020204" pitchFamily="34" charset="-120"/>
              </a:rPr>
              <a:t> This lesson gives you a foundation in professional presentation skills for tourism.</a:t>
            </a:r>
            <a:endParaRPr lang="en-US" sz="1650" dirty="0"/>
          </a:p>
        </p:txBody>
      </p:sp>
      <p:pic>
        <p:nvPicPr>
          <p:cNvPr id="4" name="Image 0" descr="preencoded.png"/>
          <p:cNvPicPr>
            <a:picLocks noChangeAspect="1"/>
          </p:cNvPicPr>
          <p:nvPr/>
        </p:nvPicPr>
        <p:blipFill>
          <a:blip r:embed="rId1"/>
          <a:stretch>
            <a:fillRect/>
          </a:stretch>
        </p:blipFill>
        <p:spPr>
          <a:xfrm>
            <a:off x="6308964" y="722908"/>
            <a:ext cx="4412346" cy="4412456"/>
          </a:xfrm>
          <a:prstGeom prst="rect">
            <a:avLst/>
          </a:prstGeom>
        </p:spPr>
      </p:pic>
      <p:pic>
        <p:nvPicPr>
          <p:cNvPr id="5" name="Image 1" descr="preencoded.png"/>
          <p:cNvPicPr>
            <a:picLocks noChangeAspect="1"/>
          </p:cNvPicPr>
          <p:nvPr/>
        </p:nvPicPr>
        <p:blipFill>
          <a:blip r:embed="rId2">
            <a:extLst>
              <a:ext uri="{96DAC541-7B7A-43D3-8B79-37D633B846F1}">
                <asvg:svgBlip xmlns:asvg="http://schemas.microsoft.com/office/drawing/2016/SVG/main" r:embed="rId3"/>
              </a:ext>
            </a:extLst>
          </a:blip>
          <a:stretch>
            <a:fillRect/>
          </a:stretch>
        </p:blipFill>
        <p:spPr>
          <a:xfrm>
            <a:off x="761683" y="5464820"/>
            <a:ext cx="254291" cy="254298"/>
          </a:xfrm>
          <a:prstGeom prst="rect">
            <a:avLst/>
          </a:prstGeom>
        </p:spPr>
      </p:pic>
      <p:sp>
        <p:nvSpPr>
          <p:cNvPr id="6" name="Text 2"/>
          <p:cNvSpPr/>
          <p:nvPr/>
        </p:nvSpPr>
        <p:spPr>
          <a:xfrm>
            <a:off x="1249034" y="5459611"/>
            <a:ext cx="2927475" cy="249337"/>
          </a:xfrm>
          <a:prstGeom prst="rect">
            <a:avLst/>
          </a:prstGeom>
          <a:noFill/>
        </p:spPr>
        <p:txBody>
          <a:bodyPr wrap="none" lIns="0" tIns="0" rIns="0" bIns="0" rtlCol="0" anchor="t"/>
          <a:lstStyle/>
          <a:p>
            <a:pPr marL="0" indent="0" algn="l">
              <a:lnSpc>
                <a:spcPct val="104000"/>
              </a:lnSpc>
              <a:buNone/>
            </a:pPr>
            <a:r>
              <a:rPr lang="en-US" sz="1550" dirty="0">
                <a:solidFill>
                  <a:srgbClr val="272525"/>
                </a:solidFill>
                <a:latin typeface="Source Serif 4 SemiBold" panose="02040603050405020204" pitchFamily="34" charset="0"/>
                <a:ea typeface="Source Serif 4 SemiBold" panose="02040603050405020204" pitchFamily="34" charset="-122"/>
                <a:cs typeface="Source Serif 4 SemiBold" panose="02040603050405020204" pitchFamily="34" charset="-120"/>
              </a:rPr>
              <a:t>Core Concepts</a:t>
            </a:r>
            <a:endParaRPr lang="en-US" sz="1550" dirty="0"/>
          </a:p>
        </p:txBody>
      </p:sp>
      <p:sp>
        <p:nvSpPr>
          <p:cNvPr id="7" name="Text 3"/>
          <p:cNvSpPr/>
          <p:nvPr/>
        </p:nvSpPr>
        <p:spPr>
          <a:xfrm>
            <a:off x="1249034" y="5795367"/>
            <a:ext cx="2927475" cy="501848"/>
          </a:xfrm>
          <a:prstGeom prst="rect">
            <a:avLst/>
          </a:prstGeom>
          <a:noFill/>
        </p:spPr>
        <p:txBody>
          <a:bodyPr wrap="square" lIns="0" tIns="0" rIns="0" bIns="0" rtlCol="0" anchor="t">
            <a:normAutofit/>
          </a:bodyPr>
          <a:lstStyle/>
          <a:p>
            <a:pPr marL="0" indent="0" algn="l">
              <a:lnSpc>
                <a:spcPct val="123000"/>
              </a:lnSpc>
              <a:buNone/>
            </a:pPr>
            <a:r>
              <a:rPr lang="en-US" sz="1300" dirty="0">
                <a:solidFill>
                  <a:srgbClr val="272525"/>
                </a:solidFill>
                <a:latin typeface="Source Sans 3" panose="020B0303030403020204" pitchFamily="34" charset="0"/>
                <a:ea typeface="Source Sans 3" panose="020B0303030403020204" pitchFamily="34" charset="-122"/>
                <a:cs typeface="Source Sans 3" panose="020B0303030403020204" pitchFamily="34" charset="-120"/>
              </a:rPr>
              <a:t>What professional presentations and public speaking really mean</a:t>
            </a:r>
            <a:endParaRPr lang="en-US" sz="1300" dirty="0"/>
          </a:p>
        </p:txBody>
      </p:sp>
      <p:pic>
        <p:nvPicPr>
          <p:cNvPr id="8" name="Image 2" descr="preencoded.png"/>
          <p:cNvPicPr>
            <a:picLocks noChangeAspect="1"/>
          </p:cNvPicPr>
          <p:nvPr/>
        </p:nvPicPr>
        <p:blipFill>
          <a:blip r:embed="rId2">
            <a:extLst>
              <a:ext uri="{96DAC541-7B7A-43D3-8B79-37D633B846F1}">
                <asvg:svgBlip xmlns:asvg="http://schemas.microsoft.com/office/drawing/2016/SVG/main" r:embed="rId3"/>
              </a:ext>
            </a:extLst>
          </a:blip>
          <a:stretch>
            <a:fillRect/>
          </a:stretch>
        </p:blipFill>
        <p:spPr>
          <a:xfrm>
            <a:off x="4420184" y="5464820"/>
            <a:ext cx="254291" cy="254298"/>
          </a:xfrm>
          <a:prstGeom prst="rect">
            <a:avLst/>
          </a:prstGeom>
        </p:spPr>
      </p:pic>
      <p:sp>
        <p:nvSpPr>
          <p:cNvPr id="9" name="Text 4"/>
          <p:cNvSpPr/>
          <p:nvPr/>
        </p:nvSpPr>
        <p:spPr>
          <a:xfrm>
            <a:off x="4907534" y="5459611"/>
            <a:ext cx="2927475" cy="249337"/>
          </a:xfrm>
          <a:prstGeom prst="rect">
            <a:avLst/>
          </a:prstGeom>
          <a:noFill/>
        </p:spPr>
        <p:txBody>
          <a:bodyPr wrap="none" lIns="0" tIns="0" rIns="0" bIns="0" rtlCol="0" anchor="t"/>
          <a:lstStyle/>
          <a:p>
            <a:pPr marL="0" indent="0" algn="l">
              <a:lnSpc>
                <a:spcPct val="104000"/>
              </a:lnSpc>
              <a:buNone/>
            </a:pPr>
            <a:r>
              <a:rPr lang="en-US" sz="1550" dirty="0">
                <a:solidFill>
                  <a:srgbClr val="272525"/>
                </a:solidFill>
                <a:latin typeface="Source Serif 4 SemiBold" panose="02040603050405020204" pitchFamily="34" charset="0"/>
                <a:ea typeface="Source Serif 4 SemiBold" panose="02040603050405020204" pitchFamily="34" charset="-122"/>
                <a:cs typeface="Source Serif 4 SemiBold" panose="02040603050405020204" pitchFamily="34" charset="-120"/>
              </a:rPr>
              <a:t>Industry Relevance</a:t>
            </a:r>
            <a:endParaRPr lang="en-US" sz="1550" dirty="0"/>
          </a:p>
        </p:txBody>
      </p:sp>
      <p:sp>
        <p:nvSpPr>
          <p:cNvPr id="10" name="Text 5"/>
          <p:cNvSpPr/>
          <p:nvPr/>
        </p:nvSpPr>
        <p:spPr>
          <a:xfrm>
            <a:off x="4907534" y="5795367"/>
            <a:ext cx="2927475" cy="501848"/>
          </a:xfrm>
          <a:prstGeom prst="rect">
            <a:avLst/>
          </a:prstGeom>
          <a:noFill/>
        </p:spPr>
        <p:txBody>
          <a:bodyPr wrap="square" lIns="0" tIns="0" rIns="0" bIns="0" rtlCol="0" anchor="t">
            <a:normAutofit/>
          </a:bodyPr>
          <a:lstStyle/>
          <a:p>
            <a:pPr marL="0" indent="0" algn="l">
              <a:lnSpc>
                <a:spcPct val="123000"/>
              </a:lnSpc>
              <a:buNone/>
            </a:pPr>
            <a:r>
              <a:rPr lang="en-US" sz="1300" dirty="0">
                <a:solidFill>
                  <a:srgbClr val="272525"/>
                </a:solidFill>
                <a:latin typeface="Source Sans 3" panose="020B0303030403020204" pitchFamily="34" charset="0"/>
                <a:ea typeface="Source Sans 3" panose="020B0303030403020204" pitchFamily="34" charset="-122"/>
                <a:cs typeface="Source Sans 3" panose="020B0303030403020204" pitchFamily="34" charset="-120"/>
              </a:rPr>
              <a:t>Why these skills matter specifically in tourism</a:t>
            </a:r>
            <a:endParaRPr lang="en-US" sz="1300" dirty="0"/>
          </a:p>
        </p:txBody>
      </p:sp>
      <p:pic>
        <p:nvPicPr>
          <p:cNvPr id="11" name="Image 3" descr="preencoded.png"/>
          <p:cNvPicPr>
            <a:picLocks noChangeAspect="1"/>
          </p:cNvPicPr>
          <p:nvPr/>
        </p:nvPicPr>
        <p:blipFill>
          <a:blip r:embed="rId2">
            <a:extLst>
              <a:ext uri="{96DAC541-7B7A-43D3-8B79-37D633B846F1}">
                <asvg:svgBlip xmlns:asvg="http://schemas.microsoft.com/office/drawing/2016/SVG/main" r:embed="rId3"/>
              </a:ext>
            </a:extLst>
          </a:blip>
          <a:stretch>
            <a:fillRect/>
          </a:stretch>
        </p:blipFill>
        <p:spPr>
          <a:xfrm>
            <a:off x="8078685" y="5464820"/>
            <a:ext cx="254291" cy="254298"/>
          </a:xfrm>
          <a:prstGeom prst="rect">
            <a:avLst/>
          </a:prstGeom>
        </p:spPr>
      </p:pic>
      <p:sp>
        <p:nvSpPr>
          <p:cNvPr id="12" name="Text 6"/>
          <p:cNvSpPr/>
          <p:nvPr/>
        </p:nvSpPr>
        <p:spPr>
          <a:xfrm>
            <a:off x="8566035" y="5459611"/>
            <a:ext cx="2927475" cy="249337"/>
          </a:xfrm>
          <a:prstGeom prst="rect">
            <a:avLst/>
          </a:prstGeom>
          <a:noFill/>
        </p:spPr>
        <p:txBody>
          <a:bodyPr wrap="none" lIns="0" tIns="0" rIns="0" bIns="0" rtlCol="0" anchor="t"/>
          <a:lstStyle/>
          <a:p>
            <a:pPr marL="0" indent="0" algn="l">
              <a:lnSpc>
                <a:spcPct val="104000"/>
              </a:lnSpc>
              <a:buNone/>
            </a:pPr>
            <a:r>
              <a:rPr lang="en-US" sz="1550" dirty="0">
                <a:solidFill>
                  <a:srgbClr val="272525"/>
                </a:solidFill>
                <a:latin typeface="Source Serif 4 SemiBold" panose="02040603050405020204" pitchFamily="34" charset="0"/>
                <a:ea typeface="Source Serif 4 SemiBold" panose="02040603050405020204" pitchFamily="34" charset="-122"/>
                <a:cs typeface="Source Serif 4 SemiBold" panose="02040603050405020204" pitchFamily="34" charset="-120"/>
              </a:rPr>
              <a:t>Success Qualities</a:t>
            </a:r>
            <a:endParaRPr lang="en-US" sz="1550" dirty="0"/>
          </a:p>
        </p:txBody>
      </p:sp>
      <p:sp>
        <p:nvSpPr>
          <p:cNvPr id="13" name="Text 7"/>
          <p:cNvSpPr/>
          <p:nvPr/>
        </p:nvSpPr>
        <p:spPr>
          <a:xfrm>
            <a:off x="8566035" y="5795367"/>
            <a:ext cx="2927475" cy="250924"/>
          </a:xfrm>
          <a:prstGeom prst="rect">
            <a:avLst/>
          </a:prstGeom>
          <a:noFill/>
        </p:spPr>
        <p:txBody>
          <a:bodyPr wrap="none" lIns="0" tIns="0" rIns="0" bIns="0" rtlCol="0" anchor="t"/>
          <a:lstStyle/>
          <a:p>
            <a:pPr marL="0" indent="0" algn="l">
              <a:lnSpc>
                <a:spcPct val="123000"/>
              </a:lnSpc>
              <a:buNone/>
            </a:pPr>
            <a:r>
              <a:rPr lang="en-US" sz="1300" dirty="0">
                <a:solidFill>
                  <a:srgbClr val="272525"/>
                </a:solidFill>
                <a:latin typeface="Source Sans 3" panose="020B0303030403020204" pitchFamily="34" charset="0"/>
                <a:ea typeface="Source Sans 3" panose="020B0303030403020204" pitchFamily="34" charset="-122"/>
                <a:cs typeface="Source Sans 3" panose="020B0303030403020204" pitchFamily="34" charset="-120"/>
              </a:rPr>
              <a:t>Traits and habits of effective presenters</a:t>
            </a:r>
            <a:endParaRPr lang="en-US" sz="1300" dirty="0"/>
          </a:p>
        </p:txBody>
      </p:sp>
    </p:spTree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0" descr="preencoded.png"/>
          <p:cNvPicPr>
            <a:picLocks noChangeAspect="1"/>
          </p:cNvPicPr>
          <p:nvPr/>
        </p:nvPicPr>
        <p:blipFill>
          <a:blip r:embed="rId1"/>
          <a:stretch>
            <a:fillRect/>
          </a:stretch>
        </p:blipFill>
        <p:spPr>
          <a:xfrm>
            <a:off x="7619809" y="0"/>
            <a:ext cx="4571886" cy="6858000"/>
          </a:xfrm>
          <a:prstGeom prst="rect">
            <a:avLst/>
          </a:prstGeom>
        </p:spPr>
      </p:pic>
      <p:sp>
        <p:nvSpPr>
          <p:cNvPr id="3" name="Text 0"/>
          <p:cNvSpPr/>
          <p:nvPr/>
        </p:nvSpPr>
        <p:spPr>
          <a:xfrm>
            <a:off x="698086" y="1717873"/>
            <a:ext cx="6223638" cy="1173361"/>
          </a:xfrm>
          <a:prstGeom prst="rect">
            <a:avLst/>
          </a:prstGeom>
          <a:noFill/>
        </p:spPr>
        <p:txBody>
          <a:bodyPr wrap="square" lIns="0" tIns="0" rIns="0" bIns="0" rtlCol="0" anchor="t">
            <a:normAutofit/>
          </a:bodyPr>
          <a:lstStyle/>
          <a:p>
            <a:pPr marL="0" indent="0" algn="l">
              <a:lnSpc>
                <a:spcPct val="104000"/>
              </a:lnSpc>
              <a:buNone/>
            </a:pPr>
            <a:r>
              <a:rPr lang="en-US" sz="3650" dirty="0">
                <a:solidFill>
                  <a:srgbClr val="D73AD7"/>
                </a:solidFill>
                <a:latin typeface="Source Serif 4 SemiBold" panose="02040603050405020204" pitchFamily="34" charset="0"/>
                <a:ea typeface="Source Serif 4 SemiBold" panose="02040603050405020204" pitchFamily="34" charset="-122"/>
                <a:cs typeface="Source Serif 4 SemiBold" panose="02040603050405020204" pitchFamily="34" charset="-120"/>
              </a:rPr>
              <a:t>Tourism Pros Speak to Groups — Constantly</a:t>
            </a:r>
            <a:endParaRPr lang="en-US" sz="3650" dirty="0"/>
          </a:p>
        </p:txBody>
      </p:sp>
      <p:sp>
        <p:nvSpPr>
          <p:cNvPr id="4" name="Text 1"/>
          <p:cNvSpPr/>
          <p:nvPr/>
        </p:nvSpPr>
        <p:spPr>
          <a:xfrm>
            <a:off x="698086" y="3190379"/>
            <a:ext cx="6223638" cy="638373"/>
          </a:xfrm>
          <a:prstGeom prst="rect">
            <a:avLst/>
          </a:prstGeom>
          <a:noFill/>
        </p:spPr>
        <p:txBody>
          <a:bodyPr wrap="square" lIns="0" tIns="0" rIns="0" bIns="0" rtlCol="0" anchor="t">
            <a:normAutofit/>
          </a:bodyPr>
          <a:lstStyle/>
          <a:p>
            <a:pPr marL="0" indent="0" algn="l">
              <a:lnSpc>
                <a:spcPct val="133000"/>
              </a:lnSpc>
              <a:buNone/>
            </a:pPr>
            <a:r>
              <a:rPr lang="en-US" sz="1550" b="1" dirty="0">
                <a:solidFill>
                  <a:srgbClr val="272525"/>
                </a:solidFill>
                <a:latin typeface="Source Sans 3 Bold" panose="020B0303030403020204" pitchFamily="34" charset="0"/>
                <a:ea typeface="Source Sans 3 Bold" panose="020B0303030403020204" pitchFamily="34" charset="-122"/>
                <a:cs typeface="Source Sans 3 Bold" panose="020B0303030403020204" pitchFamily="34" charset="-120"/>
              </a:rPr>
              <a:t>Key Idea:</a:t>
            </a:r>
            <a:r>
              <a:rPr lang="en-US" sz="1550" dirty="0">
                <a:solidFill>
                  <a:srgbClr val="272525"/>
                </a:solidFill>
                <a:latin typeface="Source Sans 3" panose="020B0303030403020204" pitchFamily="34" charset="0"/>
                <a:ea typeface="Source Sans 3" panose="020B0303030403020204" pitchFamily="34" charset="-122"/>
                <a:cs typeface="Source Sans 3" panose="020B0303030403020204" pitchFamily="34" charset="-120"/>
              </a:rPr>
              <a:t> Unlike most jobs, hospitality and tourism professionals rarely speak to just one person at a time.</a:t>
            </a:r>
            <a:endParaRPr lang="en-US" sz="1550" dirty="0"/>
          </a:p>
        </p:txBody>
      </p:sp>
      <p:sp>
        <p:nvSpPr>
          <p:cNvPr id="5" name="Shape 2"/>
          <p:cNvSpPr/>
          <p:nvPr/>
        </p:nvSpPr>
        <p:spPr>
          <a:xfrm>
            <a:off x="698086" y="4053086"/>
            <a:ext cx="25399" cy="1087041"/>
          </a:xfrm>
          <a:prstGeom prst="roundRect">
            <a:avLst>
              <a:gd name="adj" fmla="val 60001"/>
            </a:avLst>
          </a:prstGeom>
          <a:solidFill>
            <a:srgbClr val="D75BE2"/>
          </a:solidFill>
        </p:spPr>
      </p:sp>
      <p:sp>
        <p:nvSpPr>
          <p:cNvPr id="6" name="Text 3"/>
          <p:cNvSpPr/>
          <p:nvPr/>
        </p:nvSpPr>
        <p:spPr>
          <a:xfrm>
            <a:off x="997223" y="4277420"/>
            <a:ext cx="5924501" cy="638373"/>
          </a:xfrm>
          <a:prstGeom prst="rect">
            <a:avLst/>
          </a:prstGeom>
          <a:noFill/>
        </p:spPr>
        <p:txBody>
          <a:bodyPr wrap="square" lIns="0" tIns="0" rIns="0" bIns="0" rtlCol="0" anchor="t">
            <a:normAutofit/>
          </a:bodyPr>
          <a:lstStyle/>
          <a:p>
            <a:pPr marL="0" indent="0" algn="l">
              <a:lnSpc>
                <a:spcPct val="133000"/>
              </a:lnSpc>
              <a:buNone/>
            </a:pPr>
            <a:r>
              <a:rPr lang="en-US" sz="1550" dirty="0">
                <a:solidFill>
                  <a:srgbClr val="272525"/>
                </a:solidFill>
                <a:latin typeface="Source Sans 3" panose="020B0303030403020204" pitchFamily="34" charset="0"/>
                <a:ea typeface="Source Sans 3" panose="020B0303030403020204" pitchFamily="34" charset="-122"/>
                <a:cs typeface="Source Sans 3" panose="020B0303030403020204" pitchFamily="34" charset="-120"/>
              </a:rPr>
              <a:t>From the tour bus to the boardroom, the ability to address a group is part of the daily job.</a:t>
            </a:r>
            <a:endParaRPr lang="en-US" sz="1550" dirty="0"/>
          </a:p>
        </p:txBody>
      </p:sp>
    </p:spTree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 0"/>
          <p:cNvSpPr/>
          <p:nvPr/>
        </p:nvSpPr>
        <p:spPr>
          <a:xfrm>
            <a:off x="698086" y="1237853"/>
            <a:ext cx="10795524" cy="586680"/>
          </a:xfrm>
          <a:prstGeom prst="rect">
            <a:avLst/>
          </a:prstGeom>
          <a:noFill/>
        </p:spPr>
        <p:txBody>
          <a:bodyPr wrap="none" lIns="0" tIns="0" rIns="0" bIns="0" rtlCol="0" anchor="t"/>
          <a:lstStyle/>
          <a:p>
            <a:pPr marL="0" indent="0" algn="l">
              <a:lnSpc>
                <a:spcPct val="104000"/>
              </a:lnSpc>
              <a:buNone/>
            </a:pPr>
            <a:r>
              <a:rPr lang="en-US" sz="3650" dirty="0">
                <a:solidFill>
                  <a:srgbClr val="D73AD7"/>
                </a:solidFill>
                <a:latin typeface="Source Serif 4 SemiBold" panose="02040603050405020204" pitchFamily="34" charset="0"/>
                <a:ea typeface="Source Serif 4 SemiBold" panose="02040603050405020204" pitchFamily="34" charset="-122"/>
                <a:cs typeface="Source Serif 4 SemiBold" panose="02040603050405020204" pitchFamily="34" charset="-120"/>
              </a:rPr>
              <a:t>Public Speaking Across Tourism Roles</a:t>
            </a:r>
            <a:endParaRPr lang="en-US" sz="3650" dirty="0"/>
          </a:p>
        </p:txBody>
      </p:sp>
      <p:sp>
        <p:nvSpPr>
          <p:cNvPr id="3" name="Text 1"/>
          <p:cNvSpPr/>
          <p:nvPr/>
        </p:nvSpPr>
        <p:spPr>
          <a:xfrm>
            <a:off x="698086" y="2223492"/>
            <a:ext cx="11405108" cy="319187"/>
          </a:xfrm>
          <a:prstGeom prst="rect">
            <a:avLst/>
          </a:prstGeom>
          <a:noFill/>
        </p:spPr>
        <p:txBody>
          <a:bodyPr wrap="none" lIns="0" tIns="0" rIns="0" bIns="0" rtlCol="0" anchor="t"/>
          <a:lstStyle/>
          <a:p>
            <a:pPr marL="0" indent="0" algn="l">
              <a:lnSpc>
                <a:spcPct val="133000"/>
              </a:lnSpc>
              <a:buNone/>
            </a:pPr>
            <a:r>
              <a:rPr lang="en-US" sz="1550" b="1" dirty="0">
                <a:solidFill>
                  <a:srgbClr val="272525"/>
                </a:solidFill>
                <a:latin typeface="Source Sans 3 Bold" panose="020B0303030403020204" pitchFamily="34" charset="0"/>
                <a:ea typeface="Source Sans 3 Bold" panose="020B0303030403020204" pitchFamily="34" charset="-122"/>
                <a:cs typeface="Source Sans 3 Bold" panose="020B0303030403020204" pitchFamily="34" charset="-120"/>
              </a:rPr>
              <a:t>Key Idea:</a:t>
            </a:r>
            <a:r>
              <a:rPr lang="en-US" sz="1550" dirty="0">
                <a:solidFill>
                  <a:srgbClr val="272525"/>
                </a:solidFill>
                <a:latin typeface="Source Sans 3" panose="020B0303030403020204" pitchFamily="34" charset="0"/>
                <a:ea typeface="Source Sans 3" panose="020B0303030403020204" pitchFamily="34" charset="-122"/>
                <a:cs typeface="Source Sans 3" panose="020B0303030403020204" pitchFamily="34" charset="-120"/>
              </a:rPr>
              <a:t> Every role in tourism involves some form of speaking to an audience.</a:t>
            </a:r>
            <a:endParaRPr lang="en-US" sz="1550" dirty="0"/>
          </a:p>
        </p:txBody>
      </p:sp>
      <p:pic>
        <p:nvPicPr>
          <p:cNvPr id="4" name="Image 0" descr="preencoded.png"/>
          <p:cNvPicPr>
            <a:picLocks noChangeAspect="1"/>
          </p:cNvPicPr>
          <p:nvPr/>
        </p:nvPicPr>
        <p:blipFill>
          <a:blip r:embed="rId1"/>
          <a:stretch>
            <a:fillRect/>
          </a:stretch>
        </p:blipFill>
        <p:spPr>
          <a:xfrm>
            <a:off x="698086" y="2767013"/>
            <a:ext cx="2511858" cy="1552476"/>
          </a:xfrm>
          <a:prstGeom prst="rect">
            <a:avLst/>
          </a:prstGeom>
        </p:spPr>
      </p:pic>
      <p:sp>
        <p:nvSpPr>
          <p:cNvPr id="5" name="Text 2"/>
          <p:cNvSpPr/>
          <p:nvPr/>
        </p:nvSpPr>
        <p:spPr>
          <a:xfrm>
            <a:off x="698086" y="4568825"/>
            <a:ext cx="2511858" cy="293291"/>
          </a:xfrm>
          <a:prstGeom prst="rect">
            <a:avLst/>
          </a:prstGeom>
          <a:noFill/>
        </p:spPr>
        <p:txBody>
          <a:bodyPr wrap="none" lIns="0" tIns="0" rIns="0" bIns="0" rtlCol="0" anchor="t"/>
          <a:lstStyle/>
          <a:p>
            <a:pPr marL="0" indent="0" algn="l">
              <a:lnSpc>
                <a:spcPct val="104000"/>
              </a:lnSpc>
              <a:buNone/>
            </a:pPr>
            <a:r>
              <a:rPr lang="en-US" sz="1800" dirty="0">
                <a:solidFill>
                  <a:srgbClr val="272525"/>
                </a:solidFill>
                <a:latin typeface="Source Serif 4 SemiBold" panose="02040603050405020204" pitchFamily="34" charset="0"/>
                <a:ea typeface="Source Serif 4 SemiBold" panose="02040603050405020204" pitchFamily="34" charset="-122"/>
                <a:cs typeface="Source Serif 4 SemiBold" panose="02040603050405020204" pitchFamily="34" charset="-120"/>
              </a:rPr>
              <a:t>Tour Guides</a:t>
            </a:r>
            <a:endParaRPr lang="en-US" sz="1800" dirty="0"/>
          </a:p>
        </p:txBody>
      </p:sp>
      <p:sp>
        <p:nvSpPr>
          <p:cNvPr id="6" name="Text 3"/>
          <p:cNvSpPr/>
          <p:nvPr/>
        </p:nvSpPr>
        <p:spPr>
          <a:xfrm>
            <a:off x="698086" y="4981773"/>
            <a:ext cx="2511858" cy="638373"/>
          </a:xfrm>
          <a:prstGeom prst="rect">
            <a:avLst/>
          </a:prstGeom>
          <a:noFill/>
        </p:spPr>
        <p:txBody>
          <a:bodyPr wrap="square" lIns="0" tIns="0" rIns="0" bIns="0" rtlCol="0" anchor="t">
            <a:normAutofit/>
          </a:bodyPr>
          <a:lstStyle/>
          <a:p>
            <a:pPr marL="0" indent="0" algn="l">
              <a:lnSpc>
                <a:spcPct val="133000"/>
              </a:lnSpc>
              <a:buNone/>
            </a:pPr>
            <a:r>
              <a:rPr lang="en-US" sz="1550" dirty="0">
                <a:solidFill>
                  <a:srgbClr val="272525"/>
                </a:solidFill>
                <a:latin typeface="Source Sans 3" panose="020B0303030403020204" pitchFamily="34" charset="0"/>
                <a:ea typeface="Source Sans 3" panose="020B0303030403020204" pitchFamily="34" charset="-122"/>
                <a:cs typeface="Source Sans 3" panose="020B0303030403020204" pitchFamily="34" charset="-120"/>
              </a:rPr>
              <a:t>Presenting destination info to groups of visitors</a:t>
            </a:r>
            <a:endParaRPr lang="en-US" sz="1550" dirty="0"/>
          </a:p>
        </p:txBody>
      </p:sp>
      <p:pic>
        <p:nvPicPr>
          <p:cNvPr id="7" name="Image 1" descr="preencoded.pn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3459274" y="2767013"/>
            <a:ext cx="2511858" cy="1552476"/>
          </a:xfrm>
          <a:prstGeom prst="rect">
            <a:avLst/>
          </a:prstGeom>
        </p:spPr>
      </p:pic>
      <p:sp>
        <p:nvSpPr>
          <p:cNvPr id="8" name="Text 4"/>
          <p:cNvSpPr/>
          <p:nvPr/>
        </p:nvSpPr>
        <p:spPr>
          <a:xfrm>
            <a:off x="3459274" y="4568825"/>
            <a:ext cx="2511858" cy="293291"/>
          </a:xfrm>
          <a:prstGeom prst="rect">
            <a:avLst/>
          </a:prstGeom>
          <a:noFill/>
        </p:spPr>
        <p:txBody>
          <a:bodyPr wrap="none" lIns="0" tIns="0" rIns="0" bIns="0" rtlCol="0" anchor="t"/>
          <a:lstStyle/>
          <a:p>
            <a:pPr marL="0" indent="0" algn="l">
              <a:lnSpc>
                <a:spcPct val="104000"/>
              </a:lnSpc>
              <a:buNone/>
            </a:pPr>
            <a:r>
              <a:rPr lang="en-US" sz="1800" dirty="0">
                <a:solidFill>
                  <a:srgbClr val="272525"/>
                </a:solidFill>
                <a:latin typeface="Source Serif 4 SemiBold" panose="02040603050405020204" pitchFamily="34" charset="0"/>
                <a:ea typeface="Source Serif 4 SemiBold" panose="02040603050405020204" pitchFamily="34" charset="-122"/>
                <a:cs typeface="Source Serif 4 SemiBold" panose="02040603050405020204" pitchFamily="34" charset="-120"/>
              </a:rPr>
              <a:t>Hotel Managers</a:t>
            </a:r>
            <a:endParaRPr lang="en-US" sz="1800" dirty="0"/>
          </a:p>
        </p:txBody>
      </p:sp>
      <p:sp>
        <p:nvSpPr>
          <p:cNvPr id="9" name="Text 5"/>
          <p:cNvSpPr/>
          <p:nvPr/>
        </p:nvSpPr>
        <p:spPr>
          <a:xfrm>
            <a:off x="3459274" y="4981773"/>
            <a:ext cx="2511858" cy="638373"/>
          </a:xfrm>
          <a:prstGeom prst="rect">
            <a:avLst/>
          </a:prstGeom>
          <a:noFill/>
        </p:spPr>
        <p:txBody>
          <a:bodyPr wrap="square" lIns="0" tIns="0" rIns="0" bIns="0" rtlCol="0" anchor="t">
            <a:normAutofit/>
          </a:bodyPr>
          <a:lstStyle/>
          <a:p>
            <a:pPr marL="0" indent="0" algn="l">
              <a:lnSpc>
                <a:spcPct val="133000"/>
              </a:lnSpc>
              <a:buNone/>
            </a:pPr>
            <a:r>
              <a:rPr lang="en-US" sz="1550" dirty="0">
                <a:solidFill>
                  <a:srgbClr val="272525"/>
                </a:solidFill>
                <a:latin typeface="Source Sans 3" panose="020B0303030403020204" pitchFamily="34" charset="0"/>
                <a:ea typeface="Source Sans 3" panose="020B0303030403020204" pitchFamily="34" charset="-122"/>
                <a:cs typeface="Source Sans 3" panose="020B0303030403020204" pitchFamily="34" charset="-120"/>
              </a:rPr>
              <a:t>Conducting team briefings and staff training</a:t>
            </a:r>
            <a:endParaRPr lang="en-US" sz="1550" dirty="0"/>
          </a:p>
        </p:txBody>
      </p:sp>
      <p:pic>
        <p:nvPicPr>
          <p:cNvPr id="10" name="Image 2" descr="preencoded.pn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6220463" y="2767013"/>
            <a:ext cx="2511858" cy="1552476"/>
          </a:xfrm>
          <a:prstGeom prst="rect">
            <a:avLst/>
          </a:prstGeom>
        </p:spPr>
      </p:pic>
      <p:sp>
        <p:nvSpPr>
          <p:cNvPr id="11" name="Text 6"/>
          <p:cNvSpPr/>
          <p:nvPr/>
        </p:nvSpPr>
        <p:spPr>
          <a:xfrm>
            <a:off x="6220463" y="4568825"/>
            <a:ext cx="2511858" cy="293291"/>
          </a:xfrm>
          <a:prstGeom prst="rect">
            <a:avLst/>
          </a:prstGeom>
          <a:noFill/>
        </p:spPr>
        <p:txBody>
          <a:bodyPr wrap="none" lIns="0" tIns="0" rIns="0" bIns="0" rtlCol="0" anchor="t"/>
          <a:lstStyle/>
          <a:p>
            <a:pPr marL="0" indent="0" algn="l">
              <a:lnSpc>
                <a:spcPct val="104000"/>
              </a:lnSpc>
              <a:buNone/>
            </a:pPr>
            <a:r>
              <a:rPr lang="en-US" sz="1800" dirty="0">
                <a:solidFill>
                  <a:srgbClr val="272525"/>
                </a:solidFill>
                <a:latin typeface="Source Serif 4 SemiBold" panose="02040603050405020204" pitchFamily="34" charset="0"/>
                <a:ea typeface="Source Serif 4 SemiBold" panose="02040603050405020204" pitchFamily="34" charset="-122"/>
                <a:cs typeface="Source Serif 4 SemiBold" panose="02040603050405020204" pitchFamily="34" charset="-120"/>
              </a:rPr>
              <a:t>Event Coordinators</a:t>
            </a:r>
            <a:endParaRPr lang="en-US" sz="1800" dirty="0"/>
          </a:p>
        </p:txBody>
      </p:sp>
      <p:sp>
        <p:nvSpPr>
          <p:cNvPr id="12" name="Text 7"/>
          <p:cNvSpPr/>
          <p:nvPr/>
        </p:nvSpPr>
        <p:spPr>
          <a:xfrm>
            <a:off x="6220463" y="4981773"/>
            <a:ext cx="2511858" cy="638373"/>
          </a:xfrm>
          <a:prstGeom prst="rect">
            <a:avLst/>
          </a:prstGeom>
          <a:noFill/>
        </p:spPr>
        <p:txBody>
          <a:bodyPr wrap="square" lIns="0" tIns="0" rIns="0" bIns="0" rtlCol="0" anchor="t">
            <a:normAutofit/>
          </a:bodyPr>
          <a:lstStyle/>
          <a:p>
            <a:pPr marL="0" indent="0" algn="l">
              <a:lnSpc>
                <a:spcPct val="133000"/>
              </a:lnSpc>
              <a:buNone/>
            </a:pPr>
            <a:r>
              <a:rPr lang="en-US" sz="1550" dirty="0">
                <a:solidFill>
                  <a:srgbClr val="272525"/>
                </a:solidFill>
                <a:latin typeface="Source Sans 3" panose="020B0303030403020204" pitchFamily="34" charset="0"/>
                <a:ea typeface="Source Sans 3" panose="020B0303030403020204" pitchFamily="34" charset="-122"/>
                <a:cs typeface="Source Sans 3" panose="020B0303030403020204" pitchFamily="34" charset="-120"/>
              </a:rPr>
              <a:t>Pitching event plans to clients and stakeholders</a:t>
            </a:r>
            <a:endParaRPr lang="en-US" sz="1550" dirty="0"/>
          </a:p>
        </p:txBody>
      </p:sp>
      <p:pic>
        <p:nvPicPr>
          <p:cNvPr id="13" name="Image 3" descr="preencoded.png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8981652" y="2767013"/>
            <a:ext cx="2511957" cy="1552476"/>
          </a:xfrm>
          <a:prstGeom prst="rect">
            <a:avLst/>
          </a:prstGeom>
        </p:spPr>
      </p:pic>
      <p:sp>
        <p:nvSpPr>
          <p:cNvPr id="14" name="Text 8"/>
          <p:cNvSpPr/>
          <p:nvPr/>
        </p:nvSpPr>
        <p:spPr>
          <a:xfrm>
            <a:off x="8981652" y="4568825"/>
            <a:ext cx="2511957" cy="293291"/>
          </a:xfrm>
          <a:prstGeom prst="rect">
            <a:avLst/>
          </a:prstGeom>
          <a:noFill/>
        </p:spPr>
        <p:txBody>
          <a:bodyPr wrap="none" lIns="0" tIns="0" rIns="0" bIns="0" rtlCol="0" anchor="t"/>
          <a:lstStyle/>
          <a:p>
            <a:pPr marL="0" indent="0" algn="l">
              <a:lnSpc>
                <a:spcPct val="104000"/>
              </a:lnSpc>
              <a:buNone/>
            </a:pPr>
            <a:r>
              <a:rPr lang="en-US" sz="1800" dirty="0">
                <a:solidFill>
                  <a:srgbClr val="272525"/>
                </a:solidFill>
                <a:latin typeface="Source Serif 4 SemiBold" panose="02040603050405020204" pitchFamily="34" charset="0"/>
                <a:ea typeface="Source Serif 4 SemiBold" panose="02040603050405020204" pitchFamily="34" charset="-122"/>
                <a:cs typeface="Source Serif 4 SemiBold" panose="02040603050405020204" pitchFamily="34" charset="-120"/>
              </a:rPr>
              <a:t>Travel Consultants</a:t>
            </a:r>
            <a:endParaRPr lang="en-US" sz="1800" dirty="0"/>
          </a:p>
        </p:txBody>
      </p:sp>
      <p:sp>
        <p:nvSpPr>
          <p:cNvPr id="15" name="Text 9"/>
          <p:cNvSpPr/>
          <p:nvPr/>
        </p:nvSpPr>
        <p:spPr>
          <a:xfrm>
            <a:off x="8981652" y="4981773"/>
            <a:ext cx="2511957" cy="638373"/>
          </a:xfrm>
          <a:prstGeom prst="rect">
            <a:avLst/>
          </a:prstGeom>
          <a:noFill/>
        </p:spPr>
        <p:txBody>
          <a:bodyPr wrap="square" lIns="0" tIns="0" rIns="0" bIns="0" rtlCol="0" anchor="t">
            <a:normAutofit/>
          </a:bodyPr>
          <a:lstStyle/>
          <a:p>
            <a:pPr marL="0" indent="0" algn="l">
              <a:lnSpc>
                <a:spcPct val="133000"/>
              </a:lnSpc>
              <a:buNone/>
            </a:pPr>
            <a:r>
              <a:rPr lang="en-US" sz="1550" dirty="0">
                <a:solidFill>
                  <a:srgbClr val="272525"/>
                </a:solidFill>
                <a:latin typeface="Source Sans 3" panose="020B0303030403020204" pitchFamily="34" charset="0"/>
                <a:ea typeface="Source Sans 3" panose="020B0303030403020204" pitchFamily="34" charset="-122"/>
                <a:cs typeface="Source Sans 3" panose="020B0303030403020204" pitchFamily="34" charset="-120"/>
              </a:rPr>
              <a:t>Promoting packages and advising travelers</a:t>
            </a:r>
            <a:endParaRPr lang="en-US" sz="1550" dirty="0"/>
          </a:p>
        </p:txBody>
      </p:sp>
    </p:spTree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0</TotalTime>
  <Words>3158</Words>
  <Application>WPS Presentation</Application>
  <PresentationFormat>On-screen Show (16:9)</PresentationFormat>
  <Paragraphs>146</Paragraphs>
  <Slides>10</Slides>
  <Notes>10</Notes>
  <HiddenSlides>0</HiddenSlides>
  <MMClips>0</MMClips>
  <ScaleCrop>false</ScaleCrop>
  <HeadingPairs>
    <vt:vector size="6" baseType="variant">
      <vt:variant>
        <vt:lpstr>已用的字体</vt:lpstr>
      </vt:variant>
      <vt:variant>
        <vt:i4>15</vt:i4>
      </vt:variant>
      <vt:variant>
        <vt:lpstr>主题</vt:lpstr>
      </vt:variant>
      <vt:variant>
        <vt:i4>1</vt:i4>
      </vt:variant>
      <vt:variant>
        <vt:lpstr>幻灯片标题</vt:lpstr>
      </vt:variant>
      <vt:variant>
        <vt:i4>10</vt:i4>
      </vt:variant>
    </vt:vector>
  </HeadingPairs>
  <TitlesOfParts>
    <vt:vector size="26" baseType="lpstr">
      <vt:lpstr>Arial</vt:lpstr>
      <vt:lpstr>SimSun</vt:lpstr>
      <vt:lpstr>Wingdings</vt:lpstr>
      <vt:lpstr>Source Sans 3</vt:lpstr>
      <vt:lpstr>Source Sans 3</vt:lpstr>
      <vt:lpstr>Source Sans 3</vt:lpstr>
      <vt:lpstr>Source Serif 4 SemiBold</vt:lpstr>
      <vt:lpstr>Source Serif 4 SemiBold</vt:lpstr>
      <vt:lpstr>Source Serif 4 SemiBold</vt:lpstr>
      <vt:lpstr>Source Sans 3 Bold</vt:lpstr>
      <vt:lpstr>Source Sans 3 Bold</vt:lpstr>
      <vt:lpstr>Source Sans 3 Bold</vt:lpstr>
      <vt:lpstr>Calibri</vt:lpstr>
      <vt:lpstr>Microsoft YaHei</vt:lpstr>
      <vt:lpstr>Arial Unicode MS</vt:lpstr>
      <vt:lpstr>Office Theme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/>
  <dc:creator/>
  <cp:lastModifiedBy>WPS_1778581953</cp:lastModifiedBy>
  <cp:revision>2</cp:revision>
  <dcterms:created xsi:type="dcterms:W3CDTF">2026-07-09T14:25:00Z</dcterms:created>
  <dcterms:modified xsi:type="dcterms:W3CDTF">2026-07-09T14:26:40Z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ICV">
    <vt:lpwstr>E57326DCFB5F4110A136664735E4D57C_13</vt:lpwstr>
  </property>
  <property fmtid="{D5CDD505-2E9C-101B-9397-08002B2CF9AE}" pid="3" name="KSOProductBuildVer">
    <vt:lpwstr>1033-12.1.0.26880</vt:lpwstr>
  </property>
</Properties>
</file>