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20.svg" ContentType="image/svg+xml"/>
  <Override PartName="/ppt/media/image23.svg" ContentType="image/svg+xml"/>
  <Override PartName="/ppt/media/image26.svg" ContentType="image/svg+xml"/>
  <Override PartName="/ppt/media/image29.svg" ContentType="image/svg+xml"/>
  <Override PartName="/ppt/media/image32.svg" ContentType="image/svg+xml"/>
  <Override PartName="/ppt/media/image35.svg" ContentType="image/svg+xml"/>
  <Override PartName="/ppt/media/image45.svg" ContentType="image/svg+xml"/>
  <Override PartName="/ppt/media/image53.svg" ContentType="image/svg+xml"/>
  <Override PartName="/ppt/media/image55.svg" ContentType="image/svg+xml"/>
  <Override PartName="/ppt/media/image60.svg" ContentType="image/svg+xml"/>
  <Override PartName="/ppt/media/image71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12191365" cy="6858000"/>
  <p:notesSz cx="6858000" cy="12191365"/>
  <p:embeddedFontLst>
    <p:embeddedFont>
      <p:font typeface="Source Sans 3" panose="020B0303030403020204" pitchFamily="34" charset="0"/>
      <p:regular r:id="rId47"/>
    </p:embeddedFont>
    <p:embeddedFont>
      <p:font typeface="Source Sans 3" panose="020B0303030403020204" pitchFamily="34" charset="-122"/>
      <p:regular r:id="rId48"/>
    </p:embeddedFont>
    <p:embeddedFont>
      <p:font typeface="Source Sans 3" panose="020B0303030403020204" pitchFamily="34" charset="-120"/>
      <p:regular r:id="rId49"/>
    </p:embeddedFont>
    <p:embeddedFont>
      <p:font typeface="Source Serif 4 SemiBold" panose="02040603050405020204" pitchFamily="34" charset="0"/>
      <p:bold r:id="rId50"/>
    </p:embeddedFont>
    <p:embeddedFont>
      <p:font typeface="Source Serif 4 SemiBold" panose="02040603050405020204" pitchFamily="34" charset="-122"/>
      <p:bold r:id="rId51"/>
    </p:embeddedFont>
    <p:embeddedFont>
      <p:font typeface="Source Serif 4 SemiBold" panose="02040603050405020204" pitchFamily="34" charset="-120"/>
      <p:bold r:id="rId52"/>
    </p:embeddedFont>
    <p:embeddedFont>
      <p:font typeface="Source Sans 3 Bold" panose="020B0303030403020204" pitchFamily="34" charset="0"/>
      <p:bold r:id="rId53"/>
    </p:embeddedFont>
    <p:embeddedFont>
      <p:font typeface="Source Sans 3 Bold" panose="020B0303030403020204" pitchFamily="34" charset="-122"/>
      <p:bold r:id="rId54"/>
    </p:embeddedFont>
    <p:embeddedFont>
      <p:font typeface="Source Sans 3 Bold" panose="020B0303030403020204" pitchFamily="34" charset="-120"/>
      <p:bold r:id="rId55"/>
    </p:embeddedFont>
    <p:embeddedFont>
      <p:font typeface="Calibri" panose="020F0502020204030204" charset="0"/>
      <p:regular r:id="rId56"/>
      <p:bold r:id="rId57"/>
      <p:italic r:id="rId58"/>
      <p:boldItalic r:id="rId5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9" Type="http://schemas.openxmlformats.org/officeDocument/2006/relationships/font" Target="fonts/font13.fntdata"/><Relationship Id="rId58" Type="http://schemas.openxmlformats.org/officeDocument/2006/relationships/font" Target="fonts/font12.fntdata"/><Relationship Id="rId57" Type="http://schemas.openxmlformats.org/officeDocument/2006/relationships/font" Target="fonts/font11.fntdata"/><Relationship Id="rId56" Type="http://schemas.openxmlformats.org/officeDocument/2006/relationships/font" Target="fonts/font10.fntdata"/><Relationship Id="rId55" Type="http://schemas.openxmlformats.org/officeDocument/2006/relationships/font" Target="fonts/font9.fntdata"/><Relationship Id="rId54" Type="http://schemas.openxmlformats.org/officeDocument/2006/relationships/font" Target="fonts/font8.fntdata"/><Relationship Id="rId53" Type="http://schemas.openxmlformats.org/officeDocument/2006/relationships/font" Target="fonts/font7.fntdata"/><Relationship Id="rId52" Type="http://schemas.openxmlformats.org/officeDocument/2006/relationships/font" Target="fonts/font6.fntdata"/><Relationship Id="rId51" Type="http://schemas.openxmlformats.org/officeDocument/2006/relationships/font" Target="fonts/font5.fntdata"/><Relationship Id="rId50" Type="http://schemas.openxmlformats.org/officeDocument/2006/relationships/font" Target="fonts/font4.fntdata"/><Relationship Id="rId5" Type="http://schemas.openxmlformats.org/officeDocument/2006/relationships/slide" Target="slides/slide2.xml"/><Relationship Id="rId49" Type="http://schemas.openxmlformats.org/officeDocument/2006/relationships/font" Target="fonts/font3.fntdata"/><Relationship Id="rId48" Type="http://schemas.openxmlformats.org/officeDocument/2006/relationships/font" Target="fonts/font2.fntdata"/><Relationship Id="rId47" Type="http://schemas.openxmlformats.org/officeDocument/2006/relationships/font" Target="fonts/font1.fntdata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svg"/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svg"/><Relationship Id="rId20" Type="http://schemas.openxmlformats.org/officeDocument/2006/relationships/notesSlide" Target="../notesSlides/notesSlide15.xml"/><Relationship Id="rId2" Type="http://schemas.openxmlformats.org/officeDocument/2006/relationships/image" Target="../media/image19.png"/><Relationship Id="rId19" Type="http://schemas.openxmlformats.org/officeDocument/2006/relationships/slideLayout" Target="../slideLayouts/slideLayout2.xml"/><Relationship Id="rId18" Type="http://schemas.openxmlformats.org/officeDocument/2006/relationships/image" Target="../media/image35.svg"/><Relationship Id="rId17" Type="http://schemas.openxmlformats.org/officeDocument/2006/relationships/image" Target="../media/image34.png"/><Relationship Id="rId16" Type="http://schemas.openxmlformats.org/officeDocument/2006/relationships/image" Target="../media/image33.png"/><Relationship Id="rId15" Type="http://schemas.openxmlformats.org/officeDocument/2006/relationships/image" Target="../media/image32.svg"/><Relationship Id="rId14" Type="http://schemas.openxmlformats.org/officeDocument/2006/relationships/image" Target="../media/image31.png"/><Relationship Id="rId13" Type="http://schemas.openxmlformats.org/officeDocument/2006/relationships/image" Target="../media/image30.png"/><Relationship Id="rId12" Type="http://schemas.openxmlformats.org/officeDocument/2006/relationships/image" Target="../media/image29.svg"/><Relationship Id="rId11" Type="http://schemas.openxmlformats.org/officeDocument/2006/relationships/image" Target="../media/image28.png"/><Relationship Id="rId10" Type="http://schemas.openxmlformats.org/officeDocument/2006/relationships/image" Target="../media/image27.png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1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9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5.svg"/><Relationship Id="rId4" Type="http://schemas.openxmlformats.org/officeDocument/2006/relationships/image" Target="../media/image54.png"/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3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1.png"/><Relationship Id="rId3" Type="http://schemas.openxmlformats.org/officeDocument/2006/relationships/image" Target="../media/image60.svg"/><Relationship Id="rId2" Type="http://schemas.openxmlformats.org/officeDocument/2006/relationships/image" Target="../media/image59.png"/><Relationship Id="rId1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2.jpe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6.jpeg"/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image" Target="../media/image63.jpe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8.png"/><Relationship Id="rId1" Type="http://schemas.openxmlformats.org/officeDocument/2006/relationships/image" Target="../media/image67.jpe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image" Target="../media/image69.jpe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3.jpeg"/><Relationship Id="rId1" Type="http://schemas.openxmlformats.org/officeDocument/2006/relationships/image" Target="../media/image7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464072"/>
            <a:ext cx="6833223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Module 12</a:t>
            </a:r>
            <a:endParaRPr lang="en-US" sz="1550" dirty="0"/>
          </a:p>
        </p:txBody>
      </p:sp>
      <p:sp>
        <p:nvSpPr>
          <p:cNvPr id="4" name="Text 1"/>
          <p:cNvSpPr/>
          <p:nvPr/>
        </p:nvSpPr>
        <p:spPr>
          <a:xfrm>
            <a:off x="698086" y="1982688"/>
            <a:ext cx="6223638" cy="24288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Professional Presentation and Public Speaking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698086" y="4710708"/>
            <a:ext cx="6223638" cy="86270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750"/>
              </a:spcAft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Course: Hospitality and Tourism Business Communication </a:t>
            </a:r>
            <a:endParaRPr lang="en-US"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Prepared by: Prof. Alia Amor D. Uy, MBA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60698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Why Presentations Matter in Tourism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5269971" y="2133203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Communication is essential for professional success in hospitality and tourism.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5269971" y="2995910"/>
            <a:ext cx="3012107" cy="1820168"/>
          </a:xfrm>
          <a:prstGeom prst="roundRect">
            <a:avLst>
              <a:gd name="adj" fmla="val 4603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94795" y="3220740"/>
            <a:ext cx="256245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Beyond One-on-One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5494795" y="3633688"/>
            <a:ext cx="2562459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Many situations require speaking to groups, not just individuals.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8481503" y="2995910"/>
            <a:ext cx="3012107" cy="1820168"/>
          </a:xfrm>
          <a:prstGeom prst="roundRect">
            <a:avLst>
              <a:gd name="adj" fmla="val 4603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706327" y="3220740"/>
            <a:ext cx="256245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Diverse Audiences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706327" y="3633688"/>
            <a:ext cx="2562459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Teams, clients, stakeholders, and large audiences all need clear communication.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5269971" y="5015508"/>
            <a:ext cx="6223638" cy="1181795"/>
          </a:xfrm>
          <a:prstGeom prst="roundRect">
            <a:avLst>
              <a:gd name="adj" fmla="val 7089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94795" y="5240338"/>
            <a:ext cx="577399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Professional Growth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5494795" y="5653286"/>
            <a:ext cx="5773990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Strong presentation skills set you apart in the industry.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354931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What Are Presentations For?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2340570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Presentations help share ideas, influence decisions, and drive organizational success.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698086" y="2884091"/>
            <a:ext cx="2549263" cy="1756172"/>
          </a:xfrm>
          <a:prstGeom prst="roundRect">
            <a:avLst>
              <a:gd name="adj" fmla="val 4771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03860" y="3089870"/>
            <a:ext cx="213771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Share Information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03860" y="3502819"/>
            <a:ext cx="213771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Spread knowledge across teams and stakeholders.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3446773" y="2884091"/>
            <a:ext cx="2549362" cy="1756172"/>
          </a:xfrm>
          <a:prstGeom prst="roundRect">
            <a:avLst>
              <a:gd name="adj" fmla="val 4771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652548" y="3089870"/>
            <a:ext cx="2137813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Promote Ideas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3652548" y="3502819"/>
            <a:ext cx="2137813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Pitch new concepts and innovations.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6195560" y="2884091"/>
            <a:ext cx="2549263" cy="1756172"/>
          </a:xfrm>
          <a:prstGeom prst="roundRect">
            <a:avLst>
              <a:gd name="adj" fmla="val 4771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01334" y="3089870"/>
            <a:ext cx="2137714" cy="58658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Influence Decisions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401334" y="3796109"/>
            <a:ext cx="213771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Guide teams and leaders toward action.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8944247" y="2884091"/>
            <a:ext cx="2549362" cy="1756172"/>
          </a:xfrm>
          <a:prstGeom prst="roundRect">
            <a:avLst>
              <a:gd name="adj" fmla="val 4771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150022" y="3089870"/>
            <a:ext cx="2137813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Provide Training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9150022" y="3502819"/>
            <a:ext cx="2137813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Educate staff and develop capabilities.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698086" y="4864596"/>
            <a:ext cx="1079552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Every effective presentation serves one or more of these four core purposes — radiating impact from a single, well-crafted message.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60598"/>
            <a:ext cx="10795524" cy="52804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Where Do Presentations Happen in Tourism?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98086" y="1511796"/>
            <a:ext cx="11405108" cy="2727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Tourism professionals present in many different real-world settings.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5055" y="1966317"/>
            <a:ext cx="7521585" cy="42309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34305"/>
            <a:ext cx="6223638" cy="111462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3 Pillars of a Successful Presentation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69971" y="2018903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Every great presentation is built on planning, preparation, and delivery.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9971" y="2812554"/>
            <a:ext cx="947515" cy="113704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397465" y="3002062"/>
            <a:ext cx="5096144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Plan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6397465" y="3388618"/>
            <a:ext cx="5096144" cy="2955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Define purpose, audience, and format.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971" y="3949601"/>
            <a:ext cx="947515" cy="1137047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397465" y="4139109"/>
            <a:ext cx="5096144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Prepare</a:t>
            </a:r>
            <a:endParaRPr lang="en-US" sz="1750" dirty="0"/>
          </a:p>
        </p:txBody>
      </p:sp>
      <p:sp>
        <p:nvSpPr>
          <p:cNvPr id="10" name="Text 5"/>
          <p:cNvSpPr/>
          <p:nvPr/>
        </p:nvSpPr>
        <p:spPr>
          <a:xfrm>
            <a:off x="6397465" y="4525665"/>
            <a:ext cx="5096144" cy="2955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Develop content and rehearse thoroughly.</a:t>
            </a:r>
            <a:endParaRPr lang="en-US" sz="14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9971" y="5086648"/>
            <a:ext cx="947515" cy="113704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397465" y="5276155"/>
            <a:ext cx="5096144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Deliver</a:t>
            </a:r>
            <a:endParaRPr lang="en-US" sz="1750" dirty="0"/>
          </a:p>
        </p:txBody>
      </p:sp>
      <p:sp>
        <p:nvSpPr>
          <p:cNvPr id="13" name="Text 7"/>
          <p:cNvSpPr/>
          <p:nvPr/>
        </p:nvSpPr>
        <p:spPr>
          <a:xfrm>
            <a:off x="6397465" y="5662712"/>
            <a:ext cx="5096144" cy="2955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Engage your audience with confidence.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1489075"/>
            <a:ext cx="6846716" cy="387985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7708" y="844451"/>
            <a:ext cx="3462152" cy="234672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Great Presentations Don't Happen by Accident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8037708" y="3390602"/>
            <a:ext cx="3462152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Effective presentations result from a systematic process that starts well before you speak.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8037708" y="4572496"/>
            <a:ext cx="3462152" cy="1416149"/>
          </a:xfrm>
          <a:prstGeom prst="roundRect">
            <a:avLst>
              <a:gd name="adj" fmla="val 5916"/>
            </a:avLst>
          </a:prstGeom>
          <a:solidFill>
            <a:srgbClr val="F4D4F7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133" y="4863108"/>
            <a:ext cx="249330" cy="19943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685888" y="4801791"/>
            <a:ext cx="2614547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it like cooking — the meal depends on what you do before you enter the kitchen.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63972"/>
            <a:ext cx="10795524" cy="52804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The 8 Stages of Presentation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98086" y="1515170"/>
            <a:ext cx="11405108" cy="2727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From planning to evaluation, each stage plays a role in presentation success.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7234" y="1969691"/>
            <a:ext cx="8377127" cy="376971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169155" y="2142117"/>
            <a:ext cx="1465965" cy="2130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Planning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3169155" y="2419635"/>
            <a:ext cx="1465965" cy="34434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Define purpose and goals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4619010" y="4969405"/>
            <a:ext cx="1474019" cy="2130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Audience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4619010" y="5246923"/>
            <a:ext cx="1474019" cy="34434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Analyze needs and expectations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6052755" y="2113925"/>
            <a:ext cx="1465964" cy="2130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Content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6052755" y="2391443"/>
            <a:ext cx="1465964" cy="34434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Create clear, relevant material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7502610" y="5055366"/>
            <a:ext cx="1465965" cy="21307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Organization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7502610" y="5332885"/>
            <a:ext cx="1465965" cy="17217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Structure flow for clarity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698086" y="5921177"/>
            <a:ext cx="11405108" cy="2727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Follow every stage — skipping even one can weaken your final result.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311275"/>
            <a:ext cx="6223638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Every Stage Counts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197100"/>
            <a:ext cx="6833223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Missing any stage reduces the quality of the entire presentation.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2740620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03860" y="2946400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Skip Planning?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903860" y="3359348"/>
            <a:ext cx="26005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Your message lacks direction.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3909617" y="2740620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115392" y="2946400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Skip Rehearsal?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4115392" y="3359348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Delivery becomes shaky and unpolished.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98086" y="4402931"/>
            <a:ext cx="6223638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03860" y="4608711"/>
            <a:ext cx="581208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Skip Evaluation?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903860" y="5021659"/>
            <a:ext cx="5812089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You miss chances to improve.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73497"/>
            <a:ext cx="10795524" cy="5573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Start with a Solid Plan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98086" y="1590873"/>
            <a:ext cx="11405108" cy="2955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Planning is the foundation — clarify your purpose, audience, and logistics before anything else.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2291457"/>
            <a:ext cx="6512457" cy="369044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022032" y="2921595"/>
            <a:ext cx="3477828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Planning Checklist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022032" y="3380184"/>
            <a:ext cx="3477828" cy="208845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Purpose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Why are you presenting?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Audience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Who will be listening?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Topic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What will you cover?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Time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How long do you have?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Venue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Where will you present?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Format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Slides, demo, or discussion?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964406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Planning Builds Confidence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436912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When you plan well, you know exactly what to say — and anxiety fades.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3299619"/>
            <a:ext cx="6223638" cy="2593876"/>
          </a:xfrm>
          <a:prstGeom prst="roundRect">
            <a:avLst>
              <a:gd name="adj" fmla="val 3230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04436" y="3305969"/>
            <a:ext cx="3105469" cy="1450181"/>
          </a:xfrm>
          <a:prstGeom prst="rect">
            <a:avLst/>
          </a:prstGeom>
          <a:solidFill>
            <a:srgbClr val="F4D4F7"/>
          </a:solidFill>
        </p:spPr>
      </p:sp>
      <p:sp>
        <p:nvSpPr>
          <p:cNvPr id="7" name="Text 4"/>
          <p:cNvSpPr/>
          <p:nvPr/>
        </p:nvSpPr>
        <p:spPr>
          <a:xfrm>
            <a:off x="903860" y="3505398"/>
            <a:ext cx="270662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Organized Thinking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903860" y="3918347"/>
            <a:ext cx="2706620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Information flows logically and clearly.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3809905" y="3305969"/>
            <a:ext cx="3105469" cy="1450181"/>
          </a:xfrm>
          <a:prstGeom prst="rect">
            <a:avLst/>
          </a:prstGeom>
          <a:solidFill>
            <a:srgbClr val="F4D4F7"/>
          </a:solidFill>
        </p:spPr>
      </p:sp>
      <p:sp>
        <p:nvSpPr>
          <p:cNvPr id="10" name="Shape 7"/>
          <p:cNvSpPr/>
          <p:nvPr/>
        </p:nvSpPr>
        <p:spPr>
          <a:xfrm>
            <a:off x="3809905" y="3305969"/>
            <a:ext cx="25399" cy="1450181"/>
          </a:xfrm>
          <a:prstGeom prst="roundRect">
            <a:avLst>
              <a:gd name="adj" fmla="val 329861"/>
            </a:avLst>
          </a:prstGeom>
          <a:solidFill>
            <a:srgbClr val="DABADD"/>
          </a:solidFill>
        </p:spPr>
      </p:sp>
      <p:sp>
        <p:nvSpPr>
          <p:cNvPr id="11" name="Text 8"/>
          <p:cNvSpPr/>
          <p:nvPr/>
        </p:nvSpPr>
        <p:spPr>
          <a:xfrm>
            <a:off x="4009329" y="3505398"/>
            <a:ext cx="270662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Reduced Anxiety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4009329" y="3918347"/>
            <a:ext cx="2706620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Preparation replaces nervousness with readiness.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704436" y="4756150"/>
            <a:ext cx="6210938" cy="1130995"/>
          </a:xfrm>
          <a:prstGeom prst="rect">
            <a:avLst/>
          </a:prstGeom>
          <a:solidFill>
            <a:srgbClr val="F4D4F7"/>
          </a:solidFill>
        </p:spPr>
      </p:sp>
      <p:sp>
        <p:nvSpPr>
          <p:cNvPr id="14" name="Shape 11"/>
          <p:cNvSpPr/>
          <p:nvPr/>
        </p:nvSpPr>
        <p:spPr>
          <a:xfrm>
            <a:off x="704436" y="4756150"/>
            <a:ext cx="6210938" cy="25400"/>
          </a:xfrm>
          <a:prstGeom prst="roundRect">
            <a:avLst>
              <a:gd name="adj" fmla="val 329848"/>
            </a:avLst>
          </a:prstGeom>
          <a:solidFill>
            <a:srgbClr val="DABADD"/>
          </a:solidFill>
        </p:spPr>
      </p:sp>
      <p:sp>
        <p:nvSpPr>
          <p:cNvPr id="15" name="Text 12"/>
          <p:cNvSpPr/>
          <p:nvPr/>
        </p:nvSpPr>
        <p:spPr>
          <a:xfrm>
            <a:off x="903860" y="4955580"/>
            <a:ext cx="581208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Confident Delivery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903860" y="5368528"/>
            <a:ext cx="5812089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You speak with purpose, not guesswork.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530945"/>
            <a:ext cx="6223638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Define Your Objective First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416770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Every presentation needs one clear goal — what should your audience </a:t>
            </a:r>
            <a:r>
              <a:rPr lang="en-US" sz="1550" i="1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know, feel, or do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?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3279477"/>
            <a:ext cx="25399" cy="1184870"/>
          </a:xfrm>
          <a:prstGeom prst="roundRect">
            <a:avLst>
              <a:gd name="adj" fmla="val 60001"/>
            </a:avLst>
          </a:prstGeom>
          <a:solidFill>
            <a:srgbClr val="D75BE2"/>
          </a:solidFill>
        </p:spPr>
      </p:sp>
      <p:sp>
        <p:nvSpPr>
          <p:cNvPr id="6" name="Text 3"/>
          <p:cNvSpPr/>
          <p:nvPr/>
        </p:nvSpPr>
        <p:spPr>
          <a:xfrm>
            <a:off x="997223" y="3578622"/>
            <a:ext cx="5924501" cy="58658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"What do I want my audience to know, feel, or do after this presentation?"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698086" y="4688681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Your objective is your compass — it guides every content decision you make.</a:t>
            </a:r>
            <a:endParaRPr lang="en-US" sz="15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60003"/>
            <a:ext cx="10795524" cy="5775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Presentation Objectives in Tourism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698086" y="1624112"/>
            <a:ext cx="11405108" cy="31164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5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Objectives vary by context — but every presentation must have a clear purpose.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98086" y="4175522"/>
            <a:ext cx="10795524" cy="25400"/>
          </a:xfrm>
          <a:prstGeom prst="roundRect">
            <a:avLst>
              <a:gd name="adj" fmla="val 324694"/>
            </a:avLst>
          </a:prstGeom>
          <a:solidFill>
            <a:srgbClr val="DABADD"/>
          </a:solidFill>
        </p:spPr>
      </p:sp>
      <p:sp>
        <p:nvSpPr>
          <p:cNvPr id="5" name="Shape 3"/>
          <p:cNvSpPr/>
          <p:nvPr/>
        </p:nvSpPr>
        <p:spPr>
          <a:xfrm>
            <a:off x="2404109" y="3586460"/>
            <a:ext cx="25399" cy="589062"/>
          </a:xfrm>
          <a:prstGeom prst="roundRect">
            <a:avLst>
              <a:gd name="adj" fmla="val 324707"/>
            </a:avLst>
          </a:prstGeom>
          <a:solidFill>
            <a:srgbClr val="DABADD"/>
          </a:solidFill>
        </p:spPr>
      </p:sp>
      <p:sp>
        <p:nvSpPr>
          <p:cNvPr id="6" name="Shape 4"/>
          <p:cNvSpPr/>
          <p:nvPr/>
        </p:nvSpPr>
        <p:spPr>
          <a:xfrm>
            <a:off x="2343191" y="4101902"/>
            <a:ext cx="147237" cy="147241"/>
          </a:xfrm>
          <a:prstGeom prst="ellipse">
            <a:avLst/>
          </a:prstGeom>
          <a:solidFill>
            <a:srgbClr val="AF41F0"/>
          </a:solidFill>
        </p:spPr>
      </p:sp>
      <p:sp>
        <p:nvSpPr>
          <p:cNvPr id="7" name="Shape 5"/>
          <p:cNvSpPr/>
          <p:nvPr/>
        </p:nvSpPr>
        <p:spPr>
          <a:xfrm>
            <a:off x="698086" y="2153146"/>
            <a:ext cx="3437447" cy="1433314"/>
          </a:xfrm>
          <a:prstGeom prst="roundRect">
            <a:avLst>
              <a:gd name="adj" fmla="val 5754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00784" y="2355850"/>
            <a:ext cx="3032049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Explain a Tourism Concept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900784" y="2760464"/>
            <a:ext cx="3032049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Break down industry ideas for learners or clients.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243579" y="4175522"/>
            <a:ext cx="25399" cy="589062"/>
          </a:xfrm>
          <a:prstGeom prst="roundRect">
            <a:avLst>
              <a:gd name="adj" fmla="val 324707"/>
            </a:avLst>
          </a:prstGeom>
          <a:solidFill>
            <a:srgbClr val="DABADD"/>
          </a:solidFill>
        </p:spPr>
      </p:sp>
      <p:sp>
        <p:nvSpPr>
          <p:cNvPr id="11" name="Shape 9"/>
          <p:cNvSpPr/>
          <p:nvPr/>
        </p:nvSpPr>
        <p:spPr>
          <a:xfrm>
            <a:off x="4182660" y="4101902"/>
            <a:ext cx="147237" cy="147241"/>
          </a:xfrm>
          <a:prstGeom prst="ellipse">
            <a:avLst/>
          </a:prstGeom>
          <a:solidFill>
            <a:srgbClr val="AF41F0"/>
          </a:solidFill>
        </p:spPr>
      </p:sp>
      <p:sp>
        <p:nvSpPr>
          <p:cNvPr id="12" name="Shape 10"/>
          <p:cNvSpPr/>
          <p:nvPr/>
        </p:nvSpPr>
        <p:spPr>
          <a:xfrm>
            <a:off x="2537555" y="4764584"/>
            <a:ext cx="3437447" cy="1433314"/>
          </a:xfrm>
          <a:prstGeom prst="roundRect">
            <a:avLst>
              <a:gd name="adj" fmla="val 5754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740254" y="4967288"/>
            <a:ext cx="3032049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Promote a Travel Package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2740254" y="5371902"/>
            <a:ext cx="3032049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Persuade clients to choose your destination or product.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6083148" y="3586460"/>
            <a:ext cx="25399" cy="589062"/>
          </a:xfrm>
          <a:prstGeom prst="roundRect">
            <a:avLst>
              <a:gd name="adj" fmla="val 324707"/>
            </a:avLst>
          </a:prstGeom>
          <a:solidFill>
            <a:srgbClr val="DABADD"/>
          </a:solidFill>
        </p:spPr>
      </p:sp>
      <p:sp>
        <p:nvSpPr>
          <p:cNvPr id="16" name="Shape 14"/>
          <p:cNvSpPr/>
          <p:nvPr/>
        </p:nvSpPr>
        <p:spPr>
          <a:xfrm>
            <a:off x="6022229" y="4101902"/>
            <a:ext cx="147237" cy="147241"/>
          </a:xfrm>
          <a:prstGeom prst="ellipse">
            <a:avLst/>
          </a:prstGeom>
          <a:solidFill>
            <a:srgbClr val="AF41F0"/>
          </a:solidFill>
        </p:spPr>
      </p:sp>
      <p:sp>
        <p:nvSpPr>
          <p:cNvPr id="17" name="Shape 15"/>
          <p:cNvSpPr/>
          <p:nvPr/>
        </p:nvSpPr>
        <p:spPr>
          <a:xfrm>
            <a:off x="4377124" y="2153146"/>
            <a:ext cx="3437447" cy="1433314"/>
          </a:xfrm>
          <a:prstGeom prst="roundRect">
            <a:avLst>
              <a:gd name="adj" fmla="val 5754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9823" y="2355850"/>
            <a:ext cx="3032049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Train Employees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579823" y="2760464"/>
            <a:ext cx="3032049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Build team skills and service standards.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7922617" y="4175522"/>
            <a:ext cx="25399" cy="589062"/>
          </a:xfrm>
          <a:prstGeom prst="roundRect">
            <a:avLst>
              <a:gd name="adj" fmla="val 324707"/>
            </a:avLst>
          </a:prstGeom>
          <a:solidFill>
            <a:srgbClr val="DABADD"/>
          </a:solidFill>
        </p:spPr>
      </p:sp>
      <p:sp>
        <p:nvSpPr>
          <p:cNvPr id="21" name="Shape 19"/>
          <p:cNvSpPr/>
          <p:nvPr/>
        </p:nvSpPr>
        <p:spPr>
          <a:xfrm>
            <a:off x="7861699" y="4101902"/>
            <a:ext cx="147237" cy="147241"/>
          </a:xfrm>
          <a:prstGeom prst="ellipse">
            <a:avLst/>
          </a:prstGeom>
          <a:solidFill>
            <a:srgbClr val="AF41F0"/>
          </a:solidFill>
        </p:spPr>
      </p:sp>
      <p:sp>
        <p:nvSpPr>
          <p:cNvPr id="22" name="Shape 20"/>
          <p:cNvSpPr/>
          <p:nvPr/>
        </p:nvSpPr>
        <p:spPr>
          <a:xfrm>
            <a:off x="6216594" y="4764584"/>
            <a:ext cx="3437447" cy="1433314"/>
          </a:xfrm>
          <a:prstGeom prst="roundRect">
            <a:avLst>
              <a:gd name="adj" fmla="val 5754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19293" y="4967288"/>
            <a:ext cx="3032049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Encourage Investment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6419293" y="5371902"/>
            <a:ext cx="3032049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Inspire confidence in tourism projects or ventures.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9762186" y="3586460"/>
            <a:ext cx="25399" cy="589062"/>
          </a:xfrm>
          <a:prstGeom prst="roundRect">
            <a:avLst>
              <a:gd name="adj" fmla="val 324707"/>
            </a:avLst>
          </a:prstGeom>
          <a:solidFill>
            <a:srgbClr val="DABADD"/>
          </a:solidFill>
        </p:spPr>
      </p:sp>
      <p:sp>
        <p:nvSpPr>
          <p:cNvPr id="26" name="Shape 24"/>
          <p:cNvSpPr/>
          <p:nvPr/>
        </p:nvSpPr>
        <p:spPr>
          <a:xfrm>
            <a:off x="9701267" y="4101902"/>
            <a:ext cx="147237" cy="147241"/>
          </a:xfrm>
          <a:prstGeom prst="ellipse">
            <a:avLst/>
          </a:prstGeom>
          <a:solidFill>
            <a:srgbClr val="AF41F0"/>
          </a:solidFill>
        </p:spPr>
      </p:sp>
      <p:sp>
        <p:nvSpPr>
          <p:cNvPr id="27" name="Shape 25"/>
          <p:cNvSpPr/>
          <p:nvPr/>
        </p:nvSpPr>
        <p:spPr>
          <a:xfrm>
            <a:off x="8056163" y="2153146"/>
            <a:ext cx="3437447" cy="1433314"/>
          </a:xfrm>
          <a:prstGeom prst="roundRect">
            <a:avLst>
              <a:gd name="adj" fmla="val 5754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258861" y="2355850"/>
            <a:ext cx="3032049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Present Research Findings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8258861" y="2760464"/>
            <a:ext cx="3032049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Share data and insights with academic or industry audiences.</a:t>
            </a:r>
            <a:endParaRPr lang="en-US" sz="15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851694"/>
            <a:ext cx="5154484" cy="515461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45476" y="1405334"/>
            <a:ext cx="515448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Objectives = Direction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345476" y="2191445"/>
            <a:ext cx="515448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Without a clear objective, your presentation becomes scattered and forgettable.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6345476" y="3009305"/>
            <a:ext cx="5154484" cy="109706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Objectives guide content choices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They keep delivery focused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They make evaluation possible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6345476" y="4330700"/>
            <a:ext cx="5154484" cy="1096963"/>
          </a:xfrm>
          <a:prstGeom prst="roundRect">
            <a:avLst>
              <a:gd name="adj" fmla="val 7638"/>
            </a:avLst>
          </a:prstGeom>
          <a:solidFill>
            <a:srgbClr val="F4D4F7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900" y="4621312"/>
            <a:ext cx="249330" cy="19943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93656" y="4559995"/>
            <a:ext cx="4306879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No objective = no direction. Always define your goal before you build your slides.</a:t>
            </a:r>
            <a:endParaRPr lang="en-US" sz="15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2235498"/>
            <a:ext cx="6223638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Know Your Audience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5269971" y="3121323"/>
            <a:ext cx="6223638" cy="150108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750"/>
              </a:spcAft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Audience analysis means gathering information about your listeners to communicate more effectively.</a:t>
            </a:r>
            <a:endParaRPr lang="en-US"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it like a chef who learns a guest's dietary preferences before cooking the meal.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775196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Who Is in the Room?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1760835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Understanding audience characteristics helps you tailor your message appropriately.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698086" y="2687737"/>
            <a:ext cx="330916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Age</a:t>
            </a:r>
            <a:endParaRPr lang="en-US" sz="18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671" y="2304355"/>
            <a:ext cx="3778354" cy="3778448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85350" y="2899073"/>
            <a:ext cx="298443" cy="29845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184449" y="2687737"/>
            <a:ext cx="330916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Education</a:t>
            </a:r>
            <a:endParaRPr lang="en-US" sz="18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671" y="2304355"/>
            <a:ext cx="3778354" cy="3778448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07803" y="2899073"/>
            <a:ext cx="298443" cy="29845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383973" y="4046934"/>
            <a:ext cx="3109636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Interests</a:t>
            </a:r>
            <a:endParaRPr lang="en-US" sz="180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6671" y="2304355"/>
            <a:ext cx="3778354" cy="3778448"/>
          </a:xfrm>
          <a:prstGeom prst="rect">
            <a:avLst/>
          </a:prstGeom>
        </p:spPr>
      </p:pic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268981" y="4044355"/>
            <a:ext cx="298443" cy="298450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8184449" y="5406132"/>
            <a:ext cx="330916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Knowledge Level</a:t>
            </a:r>
            <a:endParaRPr lang="en-US" sz="1800" dirty="0"/>
          </a:p>
        </p:txBody>
      </p:sp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06671" y="2304355"/>
            <a:ext cx="3778354" cy="3778448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07803" y="5189537"/>
            <a:ext cx="298443" cy="298450"/>
          </a:xfrm>
          <a:prstGeom prst="rect">
            <a:avLst/>
          </a:prstGeom>
        </p:spPr>
      </p:pic>
      <p:sp>
        <p:nvSpPr>
          <p:cNvPr id="16" name="Text 6"/>
          <p:cNvSpPr/>
          <p:nvPr/>
        </p:nvSpPr>
        <p:spPr>
          <a:xfrm>
            <a:off x="698086" y="5406132"/>
            <a:ext cx="330916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Cultural Context</a:t>
            </a:r>
            <a:endParaRPr lang="en-US" sz="1800" dirty="0"/>
          </a:p>
        </p:txBody>
      </p:sp>
      <p:pic>
        <p:nvPicPr>
          <p:cNvPr id="17" name="Image 8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06671" y="2304355"/>
            <a:ext cx="3778354" cy="3778448"/>
          </a:xfrm>
          <a:prstGeom prst="rect">
            <a:avLst/>
          </a:prstGeom>
        </p:spPr>
      </p:pic>
      <p:pic>
        <p:nvPicPr>
          <p:cNvPr id="18" name="Image 9" descr="preencoded.png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85350" y="5189537"/>
            <a:ext cx="298443" cy="298450"/>
          </a:xfrm>
          <a:prstGeom prst="rect">
            <a:avLst/>
          </a:prstGeom>
        </p:spPr>
      </p:pic>
      <p:sp>
        <p:nvSpPr>
          <p:cNvPr id="19" name="Text 7"/>
          <p:cNvSpPr/>
          <p:nvPr/>
        </p:nvSpPr>
        <p:spPr>
          <a:xfrm>
            <a:off x="698086" y="4046934"/>
            <a:ext cx="3109636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Professional Background</a:t>
            </a:r>
            <a:endParaRPr lang="en-US" sz="1800" dirty="0"/>
          </a:p>
        </p:txBody>
      </p:sp>
      <p:pic>
        <p:nvPicPr>
          <p:cNvPr id="20" name="Image 10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06671" y="2304355"/>
            <a:ext cx="3778354" cy="3778448"/>
          </a:xfrm>
          <a:prstGeom prst="rect">
            <a:avLst/>
          </a:prstGeom>
        </p:spPr>
      </p:pic>
      <p:pic>
        <p:nvPicPr>
          <p:cNvPr id="21" name="Image 11" descr="preencoded.png"/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624173" y="4044355"/>
            <a:ext cx="298443" cy="2984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1489075"/>
            <a:ext cx="6846716" cy="387985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7708" y="1371203"/>
            <a:ext cx="3462152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Tailor Your Content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8037708" y="2743994"/>
            <a:ext cx="3462152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Understanding your audience lets you adapt your message so it truly connects.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8037708" y="3881041"/>
            <a:ext cx="3462152" cy="173543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Use language your audience understands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Choose examples that feel relevant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Match the depth of detail to their knowledge level</a:t>
            </a:r>
            <a:endParaRPr lang="en-US" sz="15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1414363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Be Audience-Centered, Not Speaker-Centered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5269971" y="2886869"/>
            <a:ext cx="6223638" cy="16192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D75BE2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It's about them,</a:t>
            </a:r>
            <a:endParaRPr lang="en-US" sz="5100" dirty="0"/>
          </a:p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D75BE2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not you.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69971" y="4805263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Great presentations focus on what the audience needs — not on what the speaker wants to say.</a:t>
            </a:r>
            <a:endParaRPr lang="en-US" sz="15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700881"/>
            <a:ext cx="10795524" cy="41056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5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Same Topic, Different Audiences</a:t>
            </a:r>
            <a:endParaRPr lang="en-US" sz="2550" dirty="0"/>
          </a:p>
        </p:txBody>
      </p:sp>
      <p:sp>
        <p:nvSpPr>
          <p:cNvPr id="3" name="Text 1"/>
          <p:cNvSpPr/>
          <p:nvPr/>
        </p:nvSpPr>
        <p:spPr>
          <a:xfrm>
            <a:off x="698086" y="1306909"/>
            <a:ext cx="11405108" cy="18980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0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The same content must be delivered differently depending on who is listening.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1606649"/>
            <a:ext cx="7556807" cy="425073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98086" y="5967313"/>
            <a:ext cx="11405108" cy="18980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 tourism researcher adjusts vocabulary, examples, and depth based on whether the audience is academic or community-based.</a:t>
            </a:r>
            <a:endParaRPr lang="en-US" sz="10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698798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What Makes Strong Content?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171303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Good presentation content is relevant, accurate, organized, and audience-focused.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3034010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03860" y="3239790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Relevant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903860" y="3652738"/>
            <a:ext cx="26005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Directly serves your objective.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3909617" y="3034010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115392" y="3239790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Accurate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4115392" y="3652738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Based on verified facts and data.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98086" y="4696321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03860" y="4902101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Organized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903860" y="5315049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Flows logically from start to finish.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3909617" y="4696321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115392" y="4902101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Audience-Focused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4115392" y="5315049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Meaningful to your specific listeners.</a:t>
            </a:r>
            <a:endParaRPr lang="en-US" sz="15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540470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Quality Over Quantity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2526109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Content should support your objective — more information is not always better.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554520" y="3069630"/>
            <a:ext cx="5441615" cy="2247900"/>
          </a:xfrm>
          <a:prstGeom prst="roundRect">
            <a:avLst>
              <a:gd name="adj" fmla="val 6389"/>
            </a:avLst>
          </a:prstGeom>
          <a:solidFill>
            <a:srgbClr val="D75BE2">
              <a:alpha val="95000"/>
            </a:srgbClr>
          </a:solidFill>
        </p:spPr>
      </p:sp>
      <p:sp>
        <p:nvSpPr>
          <p:cNvPr id="5" name="Text 3"/>
          <p:cNvSpPr/>
          <p:nvPr/>
        </p:nvSpPr>
        <p:spPr>
          <a:xfrm>
            <a:off x="753944" y="3269059"/>
            <a:ext cx="5042766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The Golden Rule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753944" y="3761780"/>
            <a:ext cx="5042766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Every piece of content must earn its place. If it doesn't support your objective, cut it.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6345476" y="3269059"/>
            <a:ext cx="515448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Content Principles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345476" y="3761780"/>
            <a:ext cx="5154484" cy="148599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Stay focused on your stated objective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Avoid information overload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Prioritize clarity over completeness</a:t>
            </a:r>
            <a:endParaRPr lang="en-US" sz="1550" dirty="0"/>
          </a:p>
          <a:p>
            <a:pPr marL="314960" indent="-314960" algn="l">
              <a:lnSpc>
                <a:spcPct val="1330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Less, but better</a:t>
            </a:r>
            <a:endParaRPr lang="en-US" sz="15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31428"/>
            <a:ext cx="6223638" cy="111462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Where Does Presentation Content Come From?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69971" y="2016026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Presenters gather information from many types of sources to build credible content.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69971" y="2809677"/>
            <a:ext cx="3021830" cy="1369417"/>
          </a:xfrm>
          <a:prstGeom prst="roundRect">
            <a:avLst>
              <a:gd name="adj" fmla="val 5812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65824" y="3005534"/>
            <a:ext cx="2630124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📚</a:t>
            </a: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Academic Sources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465824" y="3392091"/>
            <a:ext cx="2630124" cy="2955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Books, journals, research reports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471779" y="2809677"/>
            <a:ext cx="3021830" cy="1369417"/>
          </a:xfrm>
          <a:prstGeom prst="roundRect">
            <a:avLst>
              <a:gd name="adj" fmla="val 5812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67632" y="3005534"/>
            <a:ext cx="2630124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🏢</a:t>
            </a: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Industry Sources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8667632" y="3392091"/>
            <a:ext cx="2630124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Tourism stats, government data, industry reports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5269971" y="4359077"/>
            <a:ext cx="6223638" cy="1073845"/>
          </a:xfrm>
          <a:prstGeom prst="roundRect">
            <a:avLst>
              <a:gd name="adj" fmla="val 7412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65824" y="4554934"/>
            <a:ext cx="5831932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💼</a:t>
            </a: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Personal Experience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5465824" y="4941491"/>
            <a:ext cx="5831932" cy="2955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Real-world professional insights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5269971" y="5635427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it like writing a research paper — you use books, reliable websites, and your own experience to back up what you say.</a:t>
            </a:r>
            <a:endParaRPr lang="en-US" sz="14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867569"/>
            <a:ext cx="6223638" cy="111462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Industry &amp; Organizational Sources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69971" y="2252166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Tourism professionals use both industry-wide data and internal company documents as source material.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5269971" y="3225800"/>
            <a:ext cx="2880645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🌐</a:t>
            </a:r>
            <a:r>
              <a:rPr lang="en-US" sz="17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Industry Sources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5269971" y="3684389"/>
            <a:ext cx="2880645" cy="10127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Tourism statistics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Government publications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Industry reports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619314" y="3225800"/>
            <a:ext cx="2880645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7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Organizational Sources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8619314" y="3684389"/>
            <a:ext cx="2880645" cy="101272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Company documents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Operational records</a:t>
            </a:r>
            <a:endParaRPr lang="en-US" sz="1450" dirty="0"/>
          </a:p>
          <a:p>
            <a:pPr marL="294640" indent="-294640" algn="l">
              <a:lnSpc>
                <a:spcPct val="130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Internal reports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5269971" y="4962624"/>
            <a:ext cx="6223638" cy="1027807"/>
          </a:xfrm>
          <a:prstGeom prst="roundRect">
            <a:avLst>
              <a:gd name="adj" fmla="val 7744"/>
            </a:avLst>
          </a:prstGeom>
          <a:solidFill>
            <a:srgbClr val="F4D4F7"/>
          </a:solidFill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9474" y="5230416"/>
            <a:ext cx="236829" cy="18950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885807" y="5189934"/>
            <a:ext cx="5418300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Like checking both a textbook AND your company handbook — both give you different, useful info.</a:t>
            </a:r>
            <a:endParaRPr lang="en-US" sz="14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09402"/>
            <a:ext cx="6223638" cy="11551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Your Own Experience Counts Too</a:t>
            </a:r>
            <a:endParaRPr lang="en-US" sz="3600" dirty="0"/>
          </a:p>
        </p:txBody>
      </p:sp>
      <p:sp>
        <p:nvSpPr>
          <p:cNvPr id="4" name="Text 1"/>
          <p:cNvSpPr/>
          <p:nvPr/>
        </p:nvSpPr>
        <p:spPr>
          <a:xfrm>
            <a:off x="5269971" y="2054423"/>
            <a:ext cx="6223638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5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Personal professional experience can be a powerful source — but accuracy and credibility always come first.</a:t>
            </a:r>
            <a:endParaRPr lang="en-US" sz="15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69971" y="2895104"/>
            <a:ext cx="6223638" cy="115976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593317" y="3116858"/>
            <a:ext cx="5678544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Use It To Illustrate</a:t>
            </a:r>
            <a:endParaRPr lang="en-US" sz="1800" dirty="0"/>
          </a:p>
        </p:txBody>
      </p:sp>
      <p:sp>
        <p:nvSpPr>
          <p:cNvPr id="7" name="Text 3"/>
          <p:cNvSpPr/>
          <p:nvPr/>
        </p:nvSpPr>
        <p:spPr>
          <a:xfrm>
            <a:off x="5593317" y="3521472"/>
            <a:ext cx="5678544" cy="31164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Real stories make abstract ideas relatable and memorable.</a:t>
            </a:r>
            <a:endParaRPr lang="en-US" sz="15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69971" y="4248150"/>
            <a:ext cx="6223638" cy="115976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593317" y="4469904"/>
            <a:ext cx="5678544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⚠️</a:t>
            </a: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Keep It Credible</a:t>
            </a:r>
            <a:endParaRPr lang="en-US" sz="1800" dirty="0"/>
          </a:p>
        </p:txBody>
      </p:sp>
      <p:sp>
        <p:nvSpPr>
          <p:cNvPr id="10" name="Text 5"/>
          <p:cNvSpPr/>
          <p:nvPr/>
        </p:nvSpPr>
        <p:spPr>
          <a:xfrm>
            <a:off x="5593317" y="4874518"/>
            <a:ext cx="5678544" cy="31164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Always ensure personal examples are accurate and relevant.</a:t>
            </a:r>
            <a:endParaRPr lang="en-US" sz="1500" dirty="0"/>
          </a:p>
        </p:txBody>
      </p:sp>
      <p:sp>
        <p:nvSpPr>
          <p:cNvPr id="11" name="Text 6"/>
          <p:cNvSpPr/>
          <p:nvPr/>
        </p:nvSpPr>
        <p:spPr>
          <a:xfrm>
            <a:off x="5269971" y="5625306"/>
            <a:ext cx="6223638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it like sharing a personal story in class — it works great, but it still needs to be true and on-topic.</a:t>
            </a:r>
            <a:endParaRPr lang="en-US" sz="15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63364"/>
            <a:ext cx="10795524" cy="548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How to Organize a Presentation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98086" y="1460897"/>
            <a:ext cx="11405108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Every effective presentation follows a clear three-part structure that guides the audience from start to finish.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84038" y="1945878"/>
            <a:ext cx="6023519" cy="357505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276493" y="4700168"/>
            <a:ext cx="1497302" cy="27129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Conclusion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5389482" y="4700168"/>
            <a:ext cx="1497303" cy="27129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Body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3471704" y="4700168"/>
            <a:ext cx="1497302" cy="27129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Introduction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698086" y="5717183"/>
            <a:ext cx="10795524" cy="57745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Just like a good story has a beginning, middle, and end — so does every strong presentation. This structure helps audiences follow along and remember what they heard.</a:t>
            </a:r>
            <a:endParaRPr lang="en-US" sz="14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004689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The Introduction: Your First Impression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477195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The introduction sets the tone and prepares your audience for everything that follows.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3339902"/>
            <a:ext cx="3012107" cy="704850"/>
          </a:xfrm>
          <a:prstGeom prst="roundRect">
            <a:avLst>
              <a:gd name="adj" fmla="val 11886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03860" y="3545681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Capture Attention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3909617" y="3339902"/>
            <a:ext cx="3012107" cy="704850"/>
          </a:xfrm>
          <a:prstGeom prst="roundRect">
            <a:avLst>
              <a:gd name="adj" fmla="val 11886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115392" y="3545681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Introduce the Topic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698086" y="4244181"/>
            <a:ext cx="3012107" cy="704850"/>
          </a:xfrm>
          <a:prstGeom prst="roundRect">
            <a:avLst>
              <a:gd name="adj" fmla="val 11886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903860" y="4449961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Establish Credibility</a:t>
            </a:r>
            <a:endParaRPr lang="en-US" sz="1800" dirty="0"/>
          </a:p>
        </p:txBody>
      </p:sp>
      <p:sp>
        <p:nvSpPr>
          <p:cNvPr id="11" name="Shape 8"/>
          <p:cNvSpPr/>
          <p:nvPr/>
        </p:nvSpPr>
        <p:spPr>
          <a:xfrm>
            <a:off x="3909617" y="4244181"/>
            <a:ext cx="3012107" cy="704850"/>
          </a:xfrm>
          <a:prstGeom prst="roundRect">
            <a:avLst>
              <a:gd name="adj" fmla="val 11886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115392" y="4449961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Explain Objectives</a:t>
            </a:r>
            <a:endParaRPr lang="en-US" sz="1800" dirty="0"/>
          </a:p>
        </p:txBody>
      </p:sp>
      <p:sp>
        <p:nvSpPr>
          <p:cNvPr id="13" name="Shape 10"/>
          <p:cNvSpPr/>
          <p:nvPr/>
        </p:nvSpPr>
        <p:spPr>
          <a:xfrm>
            <a:off x="698086" y="5148461"/>
            <a:ext cx="6223638" cy="704850"/>
          </a:xfrm>
          <a:prstGeom prst="roundRect">
            <a:avLst>
              <a:gd name="adj" fmla="val 11886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03860" y="5354241"/>
            <a:ext cx="581208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Preview the Content</a:t>
            </a:r>
            <a:endParaRPr lang="en-US" sz="1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784423"/>
            <a:ext cx="6223638" cy="16192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First impressions matter.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698086" y="2702818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Audiences form opinions about a presenter very quickly — often within the first few minutes.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3565525"/>
            <a:ext cx="25399" cy="1645245"/>
          </a:xfrm>
          <a:prstGeom prst="roundRect">
            <a:avLst>
              <a:gd name="adj" fmla="val 60001"/>
            </a:avLst>
          </a:prstGeom>
          <a:solidFill>
            <a:srgbClr val="D75BE2"/>
          </a:solidFill>
        </p:spPr>
      </p:sp>
      <p:sp>
        <p:nvSpPr>
          <p:cNvPr id="6" name="Text 3"/>
          <p:cNvSpPr/>
          <p:nvPr/>
        </p:nvSpPr>
        <p:spPr>
          <a:xfrm>
            <a:off x="997223" y="3789859"/>
            <a:ext cx="5924501" cy="119657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9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The opening sets the emotional tone for the entire presentation. A strong start builds trust and attention immediately.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698086" y="5435104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Like meeting someone for the first time — your opening words and energy shape how the audience sees you for the rest of the talk.</a:t>
            </a:r>
            <a:endParaRPr lang="en-US" sz="15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56927"/>
            <a:ext cx="10795524" cy="4694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How to Open a Presentation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98086" y="1381621"/>
            <a:ext cx="11405108" cy="2296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2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Presenters can use questions or surprising statistics to hook the audience right away.</a:t>
            </a:r>
            <a:endParaRPr lang="en-US" sz="12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1898452"/>
            <a:ext cx="4158848" cy="415895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96860" y="2807593"/>
            <a:ext cx="5203100" cy="28158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❓</a:t>
            </a:r>
            <a:r>
              <a:rPr lang="en-US" sz="17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Question Example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6296860" y="3216771"/>
            <a:ext cx="5203100" cy="57447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"Have you ever wondered why some destinations attract millions of visitors every year?"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6296860" y="3974703"/>
            <a:ext cx="5203100" cy="19050"/>
          </a:xfrm>
          <a:prstGeom prst="roundRect">
            <a:avLst>
              <a:gd name="adj" fmla="val 59999"/>
            </a:avLst>
          </a:prstGeom>
          <a:solidFill>
            <a:srgbClr val="272525">
              <a:alpha val="50000"/>
            </a:srgbClr>
          </a:solidFill>
        </p:spPr>
      </p:sp>
      <p:sp>
        <p:nvSpPr>
          <p:cNvPr id="8" name="Text 5"/>
          <p:cNvSpPr/>
          <p:nvPr/>
        </p:nvSpPr>
        <p:spPr>
          <a:xfrm>
            <a:off x="6296860" y="4177209"/>
            <a:ext cx="5203100" cy="28158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📊</a:t>
            </a:r>
            <a:r>
              <a:rPr lang="en-US" sz="17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Statistic Example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6296860" y="4586387"/>
            <a:ext cx="5203100" cy="57447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"International tourism continues to contribute significantly to global economic growth." </a:t>
            </a:r>
            <a:r>
              <a:rPr lang="en-US" sz="1550" i="1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— UN Tourism</a:t>
            </a:r>
            <a:endParaRPr lang="en-US" sz="15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724198"/>
            <a:ext cx="6223638" cy="5573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More Ways to Open Strong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698086" y="1551484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Short stories and meaningful quotes are powerful tools for grabbing audience attention at the start.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98086" y="2345134"/>
            <a:ext cx="6223638" cy="1407517"/>
          </a:xfrm>
          <a:prstGeom prst="roundRect">
            <a:avLst>
              <a:gd name="adj" fmla="val 565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12988" y="2560042"/>
            <a:ext cx="5793833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📖</a:t>
            </a: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Short Stories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912988" y="2946598"/>
            <a:ext cx="5793833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 brief personal experience creates an emotional connection and makes your opening memorable.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98086" y="3932634"/>
            <a:ext cx="6223638" cy="1407517"/>
          </a:xfrm>
          <a:prstGeom prst="roundRect">
            <a:avLst>
              <a:gd name="adj" fmla="val 565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12988" y="4147542"/>
            <a:ext cx="5793833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💬</a:t>
            </a: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Quotations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912988" y="4534098"/>
            <a:ext cx="5793833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 relevant quote from a respected source gives your presentation instant credibility and depth.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698086" y="5542657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these as the "hook" at the beginning of a movie — they pull you in before the main story even starts.</a:t>
            </a:r>
            <a:endParaRPr lang="en-US" sz="14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010543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The Body: Where the Main Content Lives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483048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The body of a presentation delivers the core information — and it must be organized logically for the audience to follow.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2686" y="3320355"/>
            <a:ext cx="3012504" cy="1421309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48309" y="3345755"/>
            <a:ext cx="2736881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Primary Content</a:t>
            </a:r>
            <a:endParaRPr lang="en-US" sz="1800" dirty="0"/>
          </a:p>
        </p:txBody>
      </p:sp>
      <p:sp>
        <p:nvSpPr>
          <p:cNvPr id="7" name="Text 3"/>
          <p:cNvSpPr/>
          <p:nvPr/>
        </p:nvSpPr>
        <p:spPr>
          <a:xfrm>
            <a:off x="948309" y="3758704"/>
            <a:ext cx="2736881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All key ideas, evidence, and explanations belong in the body.</a:t>
            </a:r>
            <a:endParaRPr lang="en-US" sz="15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09121" y="3320355"/>
            <a:ext cx="3012603" cy="1421309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184744" y="3345755"/>
            <a:ext cx="273698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Logical Flow</a:t>
            </a:r>
            <a:endParaRPr lang="en-US" sz="1800" dirty="0"/>
          </a:p>
        </p:txBody>
      </p:sp>
      <p:sp>
        <p:nvSpPr>
          <p:cNvPr id="10" name="Text 5"/>
          <p:cNvSpPr/>
          <p:nvPr/>
        </p:nvSpPr>
        <p:spPr>
          <a:xfrm>
            <a:off x="4184744" y="3758704"/>
            <a:ext cx="2736980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Information should be sequenced so each point builds naturally on the last.</a:t>
            </a:r>
            <a:endParaRPr lang="en-US" sz="15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2686" y="5089823"/>
            <a:ext cx="6249037" cy="78293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48309" y="5115223"/>
            <a:ext cx="5973415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Audience Clarity</a:t>
            </a:r>
            <a:endParaRPr lang="en-US" sz="1800" dirty="0"/>
          </a:p>
        </p:txBody>
      </p:sp>
      <p:sp>
        <p:nvSpPr>
          <p:cNvPr id="13" name="Text 7"/>
          <p:cNvSpPr/>
          <p:nvPr/>
        </p:nvSpPr>
        <p:spPr>
          <a:xfrm>
            <a:off x="948309" y="5528171"/>
            <a:ext cx="5973415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 well-organized body prevents confusion and keeps attention.</a:t>
            </a:r>
            <a:endParaRPr lang="en-US" sz="15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731441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Organizational Patterns: Part 1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1717080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Chronological and sequential patterns help audiences follow content that involves time or steps.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2714823"/>
            <a:ext cx="6846716" cy="295741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331925" y="4733069"/>
            <a:ext cx="1016594" cy="1741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Early History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2331925" y="4959887"/>
            <a:ext cx="1016594" cy="44437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Origins and formative developments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4942277" y="4881195"/>
            <a:ext cx="1016594" cy="1741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Sequential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4942277" y="5108014"/>
            <a:ext cx="1016594" cy="2962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Present step-by-step process</a:t>
            </a:r>
            <a:endParaRPr lang="en-US" sz="900" dirty="0"/>
          </a:p>
        </p:txBody>
      </p:sp>
      <p:sp>
        <p:nvSpPr>
          <p:cNvPr id="9" name="Text 6"/>
          <p:cNvSpPr/>
          <p:nvPr/>
        </p:nvSpPr>
        <p:spPr>
          <a:xfrm>
            <a:off x="1029989" y="2981682"/>
            <a:ext cx="1016594" cy="1741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Chronological</a:t>
            </a:r>
            <a:endParaRPr lang="en-US" sz="1050" dirty="0"/>
          </a:p>
        </p:txBody>
      </p:sp>
      <p:sp>
        <p:nvSpPr>
          <p:cNvPr id="10" name="Text 7"/>
          <p:cNvSpPr/>
          <p:nvPr/>
        </p:nvSpPr>
        <p:spPr>
          <a:xfrm>
            <a:off x="1029989" y="3208500"/>
            <a:ext cx="1016594" cy="2962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Arrange events by time sequence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6205433" y="2981682"/>
            <a:ext cx="1016594" cy="1741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Tour Planning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6205433" y="3208500"/>
            <a:ext cx="1016594" cy="2962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Plan, book, prepare, execute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3653302" y="2981682"/>
            <a:ext cx="1016594" cy="34830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Modern Evolution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3653302" y="3382651"/>
            <a:ext cx="1016594" cy="2962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Recent trends and innovations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8037708" y="2460030"/>
            <a:ext cx="3462152" cy="2996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🕐</a:t>
            </a:r>
            <a:r>
              <a:rPr lang="en-US" sz="18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Chronological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8037708" y="2959100"/>
            <a:ext cx="3462152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Organize by </a:t>
            </a: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time sequence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— like telling the history of tourism development from past to present.</a:t>
            </a:r>
            <a:endParaRPr lang="en-US" sz="1550" dirty="0"/>
          </a:p>
        </p:txBody>
      </p:sp>
      <p:sp>
        <p:nvSpPr>
          <p:cNvPr id="17" name="Shape 14"/>
          <p:cNvSpPr/>
          <p:nvPr/>
        </p:nvSpPr>
        <p:spPr>
          <a:xfrm>
            <a:off x="8037708" y="4190802"/>
            <a:ext cx="3462152" cy="25400"/>
          </a:xfrm>
          <a:prstGeom prst="roundRect">
            <a:avLst>
              <a:gd name="adj" fmla="val 59999"/>
            </a:avLst>
          </a:prstGeom>
          <a:solidFill>
            <a:srgbClr val="272525">
              <a:alpha val="50000"/>
            </a:srgbClr>
          </a:solidFill>
        </p:spPr>
      </p:sp>
      <p:sp>
        <p:nvSpPr>
          <p:cNvPr id="18" name="Text 15"/>
          <p:cNvSpPr/>
          <p:nvPr/>
        </p:nvSpPr>
        <p:spPr>
          <a:xfrm>
            <a:off x="8037708" y="4490343"/>
            <a:ext cx="3462152" cy="2996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🔢</a:t>
            </a:r>
            <a:r>
              <a:rPr lang="en-US" sz="18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Sequential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8037708" y="4989413"/>
            <a:ext cx="3462152" cy="95756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Organize as </a:t>
            </a: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step-by-step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instructions — like explaining how to plan a tour from booking to departure.</a:t>
            </a:r>
            <a:endParaRPr lang="en-US" sz="15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598216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Organizational Patterns: Part 2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2583855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Cause-and-effect and problem-solution patterns are ideal for analytical or persuasive content.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698086" y="3127375"/>
            <a:ext cx="5298049" cy="1588889"/>
          </a:xfrm>
          <a:prstGeom prst="roundRect">
            <a:avLst>
              <a:gd name="adj" fmla="val 5273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03860" y="3333155"/>
            <a:ext cx="4886500" cy="2996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⚡</a:t>
            </a: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Cause &amp; Effect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03860" y="3752453"/>
            <a:ext cx="4886500" cy="758031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900"/>
              </a:spcAft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Show how one thing leads to another.</a:t>
            </a:r>
            <a:endParaRPr lang="en-US"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550" i="1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Example: How tourism marketing increases visitor arrivals.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6195560" y="3127375"/>
            <a:ext cx="5298049" cy="1588889"/>
          </a:xfrm>
          <a:prstGeom prst="roundRect">
            <a:avLst>
              <a:gd name="adj" fmla="val 5273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01334" y="3333155"/>
            <a:ext cx="4886500" cy="2996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🔧</a:t>
            </a: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Problem &amp; Solution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6401334" y="3752453"/>
            <a:ext cx="4886500" cy="758031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900"/>
              </a:spcAft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Identify an issue, then propose a fix.</a:t>
            </a:r>
            <a:endParaRPr lang="en-US"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550" i="1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Example: Managing overtourism in popular destinations.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698086" y="4940598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These patterns are like a detective story — you present the clues (cause/problem) and then reveal the answer (effect/solution).</a:t>
            </a:r>
            <a:endParaRPr lang="en-US" sz="15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552152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The Conclusion: End with Impact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024658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A strong conclusion ties everything together and gives the audience a clear takeaway.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2887365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03860" y="3093145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Summarize Key Points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903860" y="3506093"/>
            <a:ext cx="26005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Briefly revisit the main ideas.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3909617" y="2887365"/>
            <a:ext cx="3012107" cy="1462881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115392" y="3093145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Reinforce the Message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4115392" y="3506093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Leave no doubt about your core argument.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98086" y="4549676"/>
            <a:ext cx="3012107" cy="1756172"/>
          </a:xfrm>
          <a:prstGeom prst="roundRect">
            <a:avLst>
              <a:gd name="adj" fmla="val 4771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03860" y="4755455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Encourage Action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903860" y="5168404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Motivate the audience to do something.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3909617" y="4549676"/>
            <a:ext cx="3012107" cy="1756172"/>
          </a:xfrm>
          <a:prstGeom prst="roundRect">
            <a:avLst>
              <a:gd name="adj" fmla="val 4771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115392" y="4755455"/>
            <a:ext cx="2600558" cy="58658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Create a Lasting Impression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4115392" y="5461695"/>
            <a:ext cx="26005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End memorably so the message sticks.</a:t>
            </a:r>
            <a:endParaRPr lang="en-US" sz="155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92348"/>
            <a:ext cx="6223638" cy="99734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What Makes a Conclusion Effective?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5269971" y="1905794"/>
            <a:ext cx="6223638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A great conclusion helps the audience remember — and it never introduces new information.</a:t>
            </a:r>
            <a:endParaRPr lang="en-US" sz="13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69971" y="2569766"/>
            <a:ext cx="6223638" cy="121463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534680" y="2758281"/>
            <a:ext cx="5770418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Do This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5534680" y="3094038"/>
            <a:ext cx="5770418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Reinforce what you already covered. Echo your opening. End with a memorable statement or call to action.</a:t>
            </a:r>
            <a:endParaRPr lang="en-US" sz="13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69971" y="3928467"/>
            <a:ext cx="6223638" cy="1214636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534680" y="4116983"/>
            <a:ext cx="5770418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❌</a:t>
            </a: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Avoid This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5534680" y="4452739"/>
            <a:ext cx="5770418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Do </a:t>
            </a:r>
            <a:r>
              <a:rPr lang="en-US" sz="13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not</a:t>
            </a: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introduce new ideas at the end. It confuses the audience and weakens your message.</a:t>
            </a:r>
            <a:endParaRPr lang="en-US" sz="1300" dirty="0"/>
          </a:p>
        </p:txBody>
      </p:sp>
      <p:sp>
        <p:nvSpPr>
          <p:cNvPr id="11" name="Shape 6"/>
          <p:cNvSpPr/>
          <p:nvPr/>
        </p:nvSpPr>
        <p:spPr>
          <a:xfrm>
            <a:off x="5269971" y="5305227"/>
            <a:ext cx="6223638" cy="860326"/>
          </a:xfrm>
          <a:prstGeom prst="roundRect">
            <a:avLst>
              <a:gd name="adj" fmla="val 8278"/>
            </a:avLst>
          </a:prstGeom>
          <a:solidFill>
            <a:srgbClr val="F4D4F7"/>
          </a:solidFill>
        </p:spPr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433" y="5540177"/>
            <a:ext cx="211926" cy="16946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5820820" y="5491659"/>
            <a:ext cx="5503328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the conclusion like the last scene of a film — it should feel satisfying, not like a surprise twist.</a:t>
            </a:r>
            <a:endParaRPr lang="en-US" sz="13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1017984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Visual Aids: Support What You Say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5269971" y="2490490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Visual aids enhance spoken communication — they don't replace it. They help audiences understand, stay focused, and remember.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5269971" y="3353197"/>
            <a:ext cx="3012107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75746" y="3558977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Understand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5475746" y="3971925"/>
            <a:ext cx="26005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Clarify complex ideas visually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8481503" y="3353197"/>
            <a:ext cx="3012107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87277" y="3558977"/>
            <a:ext cx="26005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Maintain Attention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687277" y="3971925"/>
            <a:ext cx="26005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Keep audiences engaged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5269971" y="4696321"/>
            <a:ext cx="6223638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75746" y="4902101"/>
            <a:ext cx="581208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Retain Information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5475746" y="5315049"/>
            <a:ext cx="5812089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Visual memory is stronger than spoken memory alone</a:t>
            </a:r>
            <a:endParaRPr lang="en-US" sz="15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917674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Types of Visual Aids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1903313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There are many types of visual aids — choose the one that best supports your message.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2446834"/>
            <a:ext cx="2511858" cy="251192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98086" y="5208091"/>
            <a:ext cx="25118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Slides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698086" y="5621040"/>
            <a:ext cx="25118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PowerPoint or similar tools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9274" y="2446834"/>
            <a:ext cx="2511858" cy="251192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59274" y="5208091"/>
            <a:ext cx="25118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Graphs &amp; Charts</a:t>
            </a:r>
            <a:endParaRPr lang="en-US" sz="1800" dirty="0"/>
          </a:p>
        </p:txBody>
      </p:sp>
      <p:sp>
        <p:nvSpPr>
          <p:cNvPr id="9" name="Text 5"/>
          <p:cNvSpPr/>
          <p:nvPr/>
        </p:nvSpPr>
        <p:spPr>
          <a:xfrm>
            <a:off x="3459274" y="5621040"/>
            <a:ext cx="25118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Visualize data clearly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0463" y="2446834"/>
            <a:ext cx="2511858" cy="251192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20463" y="5208091"/>
            <a:ext cx="25118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Maps</a:t>
            </a:r>
            <a:endParaRPr lang="en-US" sz="1800" dirty="0"/>
          </a:p>
        </p:txBody>
      </p:sp>
      <p:sp>
        <p:nvSpPr>
          <p:cNvPr id="12" name="Text 7"/>
          <p:cNvSpPr/>
          <p:nvPr/>
        </p:nvSpPr>
        <p:spPr>
          <a:xfrm>
            <a:off x="6220463" y="5621040"/>
            <a:ext cx="25118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Show locations and routes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652" y="2446834"/>
            <a:ext cx="2511957" cy="251202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81652" y="5208191"/>
            <a:ext cx="2511957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Infographics</a:t>
            </a:r>
            <a:endParaRPr lang="en-US" sz="1800" dirty="0"/>
          </a:p>
        </p:txBody>
      </p:sp>
      <p:sp>
        <p:nvSpPr>
          <p:cNvPr id="15" name="Text 9"/>
          <p:cNvSpPr/>
          <p:nvPr/>
        </p:nvSpPr>
        <p:spPr>
          <a:xfrm>
            <a:off x="8981652" y="5621139"/>
            <a:ext cx="2511957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Combine visuals and data</a:t>
            </a:r>
            <a:endParaRPr lang="en-US" sz="155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28154"/>
            <a:ext cx="10795524" cy="4694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Why Visual Aids Work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98086" y="1352848"/>
            <a:ext cx="11405108" cy="2872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Visual aids make presentations more effective in four key ways.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1927225"/>
            <a:ext cx="4158848" cy="415895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96860" y="2859980"/>
            <a:ext cx="5203100" cy="37554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3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The Bottom Line</a:t>
            </a:r>
            <a:endParaRPr lang="en-US" sz="2350" dirty="0"/>
          </a:p>
        </p:txBody>
      </p:sp>
      <p:sp>
        <p:nvSpPr>
          <p:cNvPr id="6" name="Text 3"/>
          <p:cNvSpPr/>
          <p:nvPr/>
        </p:nvSpPr>
        <p:spPr>
          <a:xfrm>
            <a:off x="6296860" y="3363119"/>
            <a:ext cx="5203100" cy="86171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 picture really is worth a thousand words — especially in a professional presentation where time and attention are limited.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6296860" y="4368403"/>
            <a:ext cx="5203100" cy="768945"/>
          </a:xfrm>
          <a:prstGeom prst="roundRect">
            <a:avLst>
              <a:gd name="adj" fmla="val 8716"/>
            </a:avLst>
          </a:prstGeom>
          <a:solidFill>
            <a:srgbClr val="F4D4F7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399" y="4593332"/>
            <a:ext cx="199425" cy="15954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15364" y="4523184"/>
            <a:ext cx="4525056" cy="4593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People retain </a:t>
            </a:r>
            <a:r>
              <a:rPr lang="en-US" sz="1250" b="1" dirty="0">
                <a:solidFill>
                  <a:srgbClr val="000000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65% more</a:t>
            </a:r>
            <a:r>
              <a:rPr lang="en-US" sz="12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information when it is paired with a relevant visual.</a:t>
            </a:r>
            <a:endParaRPr lang="en-US" sz="12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738386"/>
            <a:ext cx="6223638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Designing Slides That Work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1624211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Slides should support the speaker — not replace them. Keep slides simple, readable, and relevant.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2895" y="2493119"/>
            <a:ext cx="299137" cy="29914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346266" y="2486918"/>
            <a:ext cx="233892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Simple</a:t>
            </a:r>
            <a:endParaRPr lang="en-US" sz="1800" dirty="0"/>
          </a:p>
        </p:txBody>
      </p:sp>
      <p:sp>
        <p:nvSpPr>
          <p:cNvPr id="7" name="Text 3"/>
          <p:cNvSpPr/>
          <p:nvPr/>
        </p:nvSpPr>
        <p:spPr>
          <a:xfrm>
            <a:off x="1346266" y="2899866"/>
            <a:ext cx="2338924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Less text = more impact</a:t>
            </a:r>
            <a:endParaRPr lang="en-US" sz="15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09329" y="2493119"/>
            <a:ext cx="299137" cy="29914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582700" y="2486918"/>
            <a:ext cx="233902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Readable</a:t>
            </a:r>
            <a:endParaRPr lang="en-US" sz="1800" dirty="0"/>
          </a:p>
        </p:txBody>
      </p:sp>
      <p:sp>
        <p:nvSpPr>
          <p:cNvPr id="10" name="Text 5"/>
          <p:cNvSpPr/>
          <p:nvPr/>
        </p:nvSpPr>
        <p:spPr>
          <a:xfrm>
            <a:off x="4582700" y="2899866"/>
            <a:ext cx="233902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Clear fonts, appropriate sizes</a:t>
            </a:r>
            <a:endParaRPr lang="en-US" sz="15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2895" y="3943400"/>
            <a:ext cx="299137" cy="29914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346266" y="3937198"/>
            <a:ext cx="233892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Relevant</a:t>
            </a:r>
            <a:endParaRPr lang="en-US" sz="1800" dirty="0"/>
          </a:p>
        </p:txBody>
      </p:sp>
      <p:sp>
        <p:nvSpPr>
          <p:cNvPr id="13" name="Text 7"/>
          <p:cNvSpPr/>
          <p:nvPr/>
        </p:nvSpPr>
        <p:spPr>
          <a:xfrm>
            <a:off x="1346266" y="4350147"/>
            <a:ext cx="233892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Only include what supports your message</a:t>
            </a:r>
            <a:endParaRPr lang="en-US" sz="15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09329" y="3943400"/>
            <a:ext cx="299137" cy="299145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582700" y="3937198"/>
            <a:ext cx="233902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Consistent</a:t>
            </a:r>
            <a:endParaRPr lang="en-US" sz="1800" dirty="0"/>
          </a:p>
        </p:txBody>
      </p:sp>
      <p:sp>
        <p:nvSpPr>
          <p:cNvPr id="16" name="Text 9"/>
          <p:cNvSpPr/>
          <p:nvPr/>
        </p:nvSpPr>
        <p:spPr>
          <a:xfrm>
            <a:off x="4582700" y="4350147"/>
            <a:ext cx="233902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Uniform formatting throughout</a:t>
            </a:r>
            <a:endParaRPr lang="en-US" sz="1550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2895" y="5393680"/>
            <a:ext cx="299137" cy="299145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1346266" y="5387479"/>
            <a:ext cx="55754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Visually Appealing</a:t>
            </a:r>
            <a:endParaRPr lang="en-US" sz="1800" dirty="0"/>
          </a:p>
        </p:txBody>
      </p:sp>
      <p:sp>
        <p:nvSpPr>
          <p:cNvPr id="19" name="Text 11"/>
          <p:cNvSpPr/>
          <p:nvPr/>
        </p:nvSpPr>
        <p:spPr>
          <a:xfrm>
            <a:off x="1346266" y="5800427"/>
            <a:ext cx="557545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Use images and graphics purposefully</a:t>
            </a:r>
            <a:endParaRPr lang="en-US" sz="155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540" y="1227733"/>
            <a:ext cx="4402424" cy="440253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98086" y="687784"/>
            <a:ext cx="6223638" cy="99734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Slide Design Principles in Practice</a:t>
            </a:r>
            <a:endParaRPr lang="en-US" sz="3100" dirty="0"/>
          </a:p>
        </p:txBody>
      </p:sp>
      <p:sp>
        <p:nvSpPr>
          <p:cNvPr id="5" name="Text 1"/>
          <p:cNvSpPr/>
          <p:nvPr/>
        </p:nvSpPr>
        <p:spPr>
          <a:xfrm>
            <a:off x="698086" y="1901230"/>
            <a:ext cx="6223638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Each design principle directly improves how your audience experiences the presentation.</a:t>
            </a:r>
            <a:endParaRPr lang="en-US" sz="1300" dirty="0"/>
          </a:p>
        </p:txBody>
      </p:sp>
      <p:sp>
        <p:nvSpPr>
          <p:cNvPr id="6" name="Shape 2"/>
          <p:cNvSpPr/>
          <p:nvPr/>
        </p:nvSpPr>
        <p:spPr>
          <a:xfrm>
            <a:off x="698086" y="2565202"/>
            <a:ext cx="3039788" cy="1189236"/>
          </a:xfrm>
          <a:prstGeom prst="roundRect">
            <a:avLst>
              <a:gd name="adj" fmla="val 5988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873897" y="2741017"/>
            <a:ext cx="268816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Simple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873897" y="3076773"/>
            <a:ext cx="2688166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Avoid walls of text. Use bullet points and visuals instead.</a:t>
            </a:r>
            <a:endParaRPr lang="en-US" sz="1300" dirty="0"/>
          </a:p>
        </p:txBody>
      </p:sp>
      <p:sp>
        <p:nvSpPr>
          <p:cNvPr id="9" name="Shape 5"/>
          <p:cNvSpPr/>
          <p:nvPr/>
        </p:nvSpPr>
        <p:spPr>
          <a:xfrm>
            <a:off x="3881936" y="2565202"/>
            <a:ext cx="3039788" cy="1189236"/>
          </a:xfrm>
          <a:prstGeom prst="roundRect">
            <a:avLst>
              <a:gd name="adj" fmla="val 5988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4057747" y="2741017"/>
            <a:ext cx="268816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Readable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4057747" y="3076773"/>
            <a:ext cx="2688166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Use fonts that are easy to read from the back of the room.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698086" y="3898503"/>
            <a:ext cx="3039788" cy="1189236"/>
          </a:xfrm>
          <a:prstGeom prst="roundRect">
            <a:avLst>
              <a:gd name="adj" fmla="val 5988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873897" y="4074319"/>
            <a:ext cx="268816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Relevant</a:t>
            </a:r>
            <a:endParaRPr lang="en-US" sz="1550" dirty="0"/>
          </a:p>
        </p:txBody>
      </p:sp>
      <p:sp>
        <p:nvSpPr>
          <p:cNvPr id="14" name="Text 10"/>
          <p:cNvSpPr/>
          <p:nvPr/>
        </p:nvSpPr>
        <p:spPr>
          <a:xfrm>
            <a:off x="873897" y="4410075"/>
            <a:ext cx="2688166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Every element on the slide should earn its place.</a:t>
            </a:r>
            <a:endParaRPr lang="en-US" sz="1300" dirty="0"/>
          </a:p>
        </p:txBody>
      </p:sp>
      <p:sp>
        <p:nvSpPr>
          <p:cNvPr id="15" name="Shape 11"/>
          <p:cNvSpPr/>
          <p:nvPr/>
        </p:nvSpPr>
        <p:spPr>
          <a:xfrm>
            <a:off x="3881936" y="3898503"/>
            <a:ext cx="3039788" cy="1189236"/>
          </a:xfrm>
          <a:prstGeom prst="roundRect">
            <a:avLst>
              <a:gd name="adj" fmla="val 5988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4057747" y="4074319"/>
            <a:ext cx="268816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Consistent</a:t>
            </a:r>
            <a:endParaRPr lang="en-US" sz="1550" dirty="0"/>
          </a:p>
        </p:txBody>
      </p:sp>
      <p:sp>
        <p:nvSpPr>
          <p:cNvPr id="17" name="Text 13"/>
          <p:cNvSpPr/>
          <p:nvPr/>
        </p:nvSpPr>
        <p:spPr>
          <a:xfrm>
            <a:off x="4057747" y="4410075"/>
            <a:ext cx="2688166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Same fonts, colors, and spacing across all slides.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698086" y="5231805"/>
            <a:ext cx="6223638" cy="938312"/>
          </a:xfrm>
          <a:prstGeom prst="roundRect">
            <a:avLst>
              <a:gd name="adj" fmla="val 7590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873897" y="5407620"/>
            <a:ext cx="587201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Visually Appealing</a:t>
            </a:r>
            <a:endParaRPr lang="en-US" sz="1550" dirty="0"/>
          </a:p>
        </p:txBody>
      </p:sp>
      <p:sp>
        <p:nvSpPr>
          <p:cNvPr id="20" name="Text 16"/>
          <p:cNvSpPr/>
          <p:nvPr/>
        </p:nvSpPr>
        <p:spPr>
          <a:xfrm>
            <a:off x="873897" y="5743377"/>
            <a:ext cx="5872016" cy="250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High-quality images and clean layouts signal professionalism.</a:t>
            </a:r>
            <a:endParaRPr lang="en-US" sz="13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683716"/>
            <a:ext cx="6223638" cy="99734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Slides Support — They Don't Speak for You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698086" y="1897162"/>
            <a:ext cx="6223638" cy="137636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3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You are the presentation.</a:t>
            </a:r>
            <a:endParaRPr lang="en-US" sz="4300" dirty="0"/>
          </a:p>
        </p:txBody>
      </p:sp>
      <p:sp>
        <p:nvSpPr>
          <p:cNvPr id="5" name="Text 2"/>
          <p:cNvSpPr/>
          <p:nvPr/>
        </p:nvSpPr>
        <p:spPr>
          <a:xfrm>
            <a:off x="698086" y="3489623"/>
            <a:ext cx="6223638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Slides are a visual aid, not a script. The presenter — not the slides — should be the focus of the room.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698086" y="4153595"/>
            <a:ext cx="6223638" cy="938312"/>
          </a:xfrm>
          <a:prstGeom prst="roundRect">
            <a:avLst>
              <a:gd name="adj" fmla="val 7590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73897" y="4329410"/>
            <a:ext cx="587201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Good Practice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873897" y="4665166"/>
            <a:ext cx="5872016" cy="250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Glance at slides, then speak to the audience. Use slides to reinforce your words.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698086" y="5235972"/>
            <a:ext cx="6223638" cy="938312"/>
          </a:xfrm>
          <a:prstGeom prst="roundRect">
            <a:avLst>
              <a:gd name="adj" fmla="val 7590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73897" y="5411788"/>
            <a:ext cx="5872016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❌</a:t>
            </a: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 Common Mistake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873897" y="5747544"/>
            <a:ext cx="5872016" cy="250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Reading directly from slides. The audience can read — they came to hear </a:t>
            </a:r>
            <a:r>
              <a:rPr lang="en-US" sz="1300" i="1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you</a:t>
            </a: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.</a:t>
            </a:r>
            <a:endParaRPr lang="en-US" sz="13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750391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Presentation Skills: The Full Picture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1736030"/>
            <a:ext cx="10795524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Effective presentations in hospitality and tourism require careful planning, organized content, confident delivery, and smart use of visual aids.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698086" y="2598738"/>
            <a:ext cx="3465525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03860" y="2804517"/>
            <a:ext cx="3053976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Plan Carefully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03860" y="3217466"/>
            <a:ext cx="3053976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Know your audience and purpose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4363035" y="2598738"/>
            <a:ext cx="3465525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68810" y="2804517"/>
            <a:ext cx="3053976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Organize Content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568810" y="3217466"/>
            <a:ext cx="3053976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Intro → Body → Conclusion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8027985" y="2598738"/>
            <a:ext cx="3465624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233760" y="2804517"/>
            <a:ext cx="3054075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Deliver Confidently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233760" y="3217466"/>
            <a:ext cx="3054075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Verbal and nonverbal skills matter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698086" y="3941862"/>
            <a:ext cx="5298049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03860" y="4147641"/>
            <a:ext cx="488650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Use Visual Aids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903860" y="4560590"/>
            <a:ext cx="4886500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Support — don't replace — your message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6195560" y="3941862"/>
            <a:ext cx="5298049" cy="1143695"/>
          </a:xfrm>
          <a:prstGeom prst="roundRect">
            <a:avLst>
              <a:gd name="adj" fmla="val 7325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01334" y="4147641"/>
            <a:ext cx="4886500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Build Your Career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6401334" y="4560590"/>
            <a:ext cx="4886500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Presentation skills drive leadership and success</a:t>
            </a:r>
            <a:endParaRPr lang="en-US" sz="1550" dirty="0"/>
          </a:p>
        </p:txBody>
      </p:sp>
      <p:sp>
        <p:nvSpPr>
          <p:cNvPr id="19" name="Shape 17"/>
          <p:cNvSpPr/>
          <p:nvPr/>
        </p:nvSpPr>
        <p:spPr>
          <a:xfrm>
            <a:off x="698086" y="5309890"/>
            <a:ext cx="10795524" cy="797719"/>
          </a:xfrm>
          <a:prstGeom prst="roundRect">
            <a:avLst>
              <a:gd name="adj" fmla="val 10503"/>
            </a:avLst>
          </a:prstGeom>
          <a:solidFill>
            <a:srgbClr val="F4D4F7"/>
          </a:solidFill>
        </p:spPr>
      </p:sp>
      <p:pic>
        <p:nvPicPr>
          <p:cNvPr id="20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7510" y="5600502"/>
            <a:ext cx="249330" cy="199430"/>
          </a:xfrm>
          <a:prstGeom prst="rect">
            <a:avLst/>
          </a:prstGeom>
        </p:spPr>
      </p:pic>
      <p:sp>
        <p:nvSpPr>
          <p:cNvPr id="21" name="Text 18"/>
          <p:cNvSpPr/>
          <p:nvPr/>
        </p:nvSpPr>
        <p:spPr>
          <a:xfrm>
            <a:off x="1346266" y="5559127"/>
            <a:ext cx="10557504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Presentation competence is not just a classroom skill — it is a career-long professional asset.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13376</Words>
  <Application>WPS Presentation</Application>
  <PresentationFormat>On-screen Show (16:9)</PresentationFormat>
  <Paragraphs>599</Paragraphs>
  <Slides>40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61" baseType="lpstr">
      <vt:lpstr>Arial</vt:lpstr>
      <vt:lpstr>SimSun</vt:lpstr>
      <vt:lpstr>Wingdings</vt:lpstr>
      <vt:lpstr>Source Sans 3</vt:lpstr>
      <vt:lpstr>Source Sans 3</vt:lpstr>
      <vt:lpstr>Source Sans 3</vt:lpstr>
      <vt:lpstr>Source Serif 4 SemiBold</vt:lpstr>
      <vt:lpstr>Source Serif 4 SemiBold</vt:lpstr>
      <vt:lpstr>Source Serif 4 SemiBold</vt:lpstr>
      <vt:lpstr>Source Sans 3 Bold</vt:lpstr>
      <vt:lpstr>Source Sans 3 Bold</vt:lpstr>
      <vt:lpstr>Source Sans 3 Bold</vt:lpstr>
      <vt:lpstr>Calibri</vt:lpstr>
      <vt:lpstr>Microsoft YaHei</vt:lpstr>
      <vt:lpstr>Arial Unicode MS</vt:lpstr>
      <vt:lpstr>Twemoji Mozilla</vt:lpstr>
      <vt:lpstr>Segoe Print</vt:lpstr>
      <vt:lpstr>Twemoji Mozilla</vt:lpstr>
      <vt:lpstr>Twemoji Mozilla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2026-07-09T14:27:00Z</dcterms:created>
  <dcterms:modified xsi:type="dcterms:W3CDTF">2026-07-09T14:32:20Z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1033-12.1.0.26880</vt:lpwstr>
  </property>
  <property fmtid="{D5CDD505-2E9C-101B-9397-08002B2CF9AE}" pid="3" name="ICV">
    <vt:lpwstr>C691ADA85F994FEF9932A37242D57F8D_13</vt:lpwstr>
  </property>
</Properties>
</file>