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Fraunces Light"/>
      <p:regular r:id="rId201314"/>
    </p:embeddedFont>
    <p:embeddedFont>
      <p:font typeface="Fraunces Thin"/>
      <p:regular r:id="rId201315"/>
    </p:embeddedFont>
    <p:embeddedFont>
      <p:font typeface="Fraunces ExtraLight"/>
      <p:regular r:id="rId201316"/>
    </p:embeddedFont>
    <p:embeddedFont>
      <p:font typeface="Fraunces"/>
      <p:regular r:id="rId201317"/>
    </p:embeddedFont>
    <p:embeddedFont>
      <p:font typeface="Fraunces Medium"/>
      <p:regular r:id="rId201318"/>
    </p:embeddedFont>
    <p:embeddedFont>
      <p:font typeface="Fraunces SemiBold"/>
      <p:regular r:id="rId201319"/>
    </p:embeddedFont>
    <p:embeddedFont>
      <p:font typeface="Fraunces Bold"/>
      <p:regular r:id="rId201320"/>
    </p:embeddedFont>
    <p:embeddedFont>
      <p:font typeface="Fraunces ExtraBold"/>
      <p:regular r:id="rId201321"/>
    </p:embeddedFont>
    <p:embeddedFont>
      <p:font typeface="Fraunces Black"/>
      <p:regular r:id="rId201322"/>
    </p:embeddedFont>
    <p:embeddedFont>
      <p:font typeface="Nobile"/>
      <p:regular r:id="rId201323"/>
    </p:embeddedFont>
    <p:embeddedFont>
      <p:font typeface="Nobile Medium"/>
      <p:regular r:id="rId201324"/>
    </p:embeddedFont>
    <p:embeddedFont>
      <p:font typeface="Nobile Bold"/>
      <p:regular r:id="rId201325"/>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 Id="rId201328" Target="fonts/201328.fntdata" Type="http://schemas.openxmlformats.org/officeDocument/2006/relationships/font"/><Relationship Id="rId201329" Target="fonts/201329.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Speaker Script
[SLIDE 3 — WHAT IS DIGITAL MEDIA? | ~2 min]
Let's start with a foundational question: what exactly is digital media, and what makes it different from everything that came before it?
Digital media refers to any form of media that is encoded in a machine-readable format and delivered through electronic devices — computers, smartphones, tablets, smart TVs, and increasingly, wearables and connected home devices. But the definition alone doesn't capture what makes it revolutionary. What makes digital media transformative is a set of characteristics that no previous medium has ever combined.
First: it is interactive. Unlike a television commercial or a newspaper ad, digital media allows for two-way communication. A user can click, comment, share, like, skip, or ignore. Every one of those actions generates data that feeds back into the advertising system.
Second: it is individualized. Digital media can be — and increasingly is — tailored to the individual. The ad you see on Instagram is not the same ad your classmate sees, even if you're both on the same platform at the same time. Algorithms are constantly analyzing your behavior and serving content that matches your profile.
Third: it is always accessible. There is no 'prime time' in digital media. Ads can reach consumers at 3am just as effectively as at 8pm. This 24/7 availability fundamentally changes campaign planning.
Fourth: it is convergent. Digital media seamlessly integrates text, audio, video, graphics, and interactivity in a single experience. A single digital ad can contain a video, a clickable link, a product catalog, and a purchase button — all in one unit.
Think about the last time you used your phone. Every app, every website, every search — all of it is digital media. And all of it is an advertising opportunity. That's the world we're studying today.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DEEEE1"/>
          </a:solidFill>
          <a:ln/>
        </p:spPr>
      </p:sp>
      <p:sp>
        <p:nvSpPr>
          <p:cNvPr id="3" name="Shape 1"/>
          <p:cNvSpPr/>
          <p:nvPr/>
        </p:nvSpPr>
        <p:spPr>
          <a:xfrm>
            <a:off x="0" y="0"/>
            <a:ext cx="12191695" cy="6858000"/>
          </a:xfrm>
          <a:prstGeom prst="rect">
            <a:avLst/>
          </a:prstGeom>
          <a:solidFill>
            <a:srgbClr val="FAFFFA"/>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image" Target="../media/image-3-2.png"/><Relationship Id="rId3" Type="http://schemas.openxmlformats.org/officeDocument/2006/relationships/image" Target="../media/image-3-3.svg"/><Relationship Id="rId4" Type="http://schemas.openxmlformats.org/officeDocument/2006/relationships/image" Target="../media/image-3-2.png"/><Relationship Id="rId5" Type="http://schemas.openxmlformats.org/officeDocument/2006/relationships/image" Target="../media/image-3-3.svg"/><Relationship Id="rId6" Type="http://schemas.openxmlformats.org/officeDocument/2006/relationships/image" Target="../media/image-3-2.png"/><Relationship Id="rId7" Type="http://schemas.openxmlformats.org/officeDocument/2006/relationships/image" Target="../media/image-3-3.svg"/><Relationship Id="rId8" Type="http://schemas.openxmlformats.org/officeDocument/2006/relationships/slideLayout" Target="../slideLayouts/slideLayout2.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slideLayout" Target="../slideLayouts/slideLayout2.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1.png"/><Relationship Id="rId4" Type="http://schemas.openxmlformats.org/officeDocument/2006/relationships/image" Target="../media/image-7-2.svg"/><Relationship Id="rId5" Type="http://schemas.openxmlformats.org/officeDocument/2006/relationships/image" Target="../media/image-7-5.png"/><Relationship Id="rId6" Type="http://schemas.openxmlformats.org/officeDocument/2006/relationships/image" Target="../media/image-7-6.svg"/><Relationship Id="rId7" Type="http://schemas.openxmlformats.org/officeDocument/2006/relationships/image" Target="../media/image-7-5.png"/><Relationship Id="rId8" Type="http://schemas.openxmlformats.org/officeDocument/2006/relationships/image" Target="../media/image-7-6.svg"/><Relationship Id="rId9" Type="http://schemas.openxmlformats.org/officeDocument/2006/relationships/slideLayout" Target="../slideLayouts/slideLayout2.xml"/><Relationship Id="rId10"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3.png"/><Relationship Id="rId4" Type="http://schemas.openxmlformats.org/officeDocument/2006/relationships/image" Target="../media/image-8-4.svg"/><Relationship Id="rId5" Type="http://schemas.openxmlformats.org/officeDocument/2006/relationships/image" Target="../media/image-8-5.png"/><Relationship Id="rId6" Type="http://schemas.openxmlformats.org/officeDocument/2006/relationships/image" Target="../media/image-8-6.svg"/><Relationship Id="rId7" Type="http://schemas.openxmlformats.org/officeDocument/2006/relationships/image" Target="../media/image-8-7.png"/><Relationship Id="rId8" Type="http://schemas.openxmlformats.org/officeDocument/2006/relationships/image" Target="../media/image-8-8.svg"/><Relationship Id="rId9" Type="http://schemas.openxmlformats.org/officeDocument/2006/relationships/image" Target="../media/image-8-9.png"/><Relationship Id="rId10" Type="http://schemas.openxmlformats.org/officeDocument/2006/relationships/image" Target="../media/image-8-10.svg"/><Relationship Id="rId11" Type="http://schemas.openxmlformats.org/officeDocument/2006/relationships/image" Target="../media/image-8-11.png"/><Relationship Id="rId12" Type="http://schemas.openxmlformats.org/officeDocument/2006/relationships/image" Target="../media/image-8-12.svg"/><Relationship Id="rId13" Type="http://schemas.openxmlformats.org/officeDocument/2006/relationships/slideLayout" Target="../slideLayouts/slideLayout2.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jpeg"/><Relationship Id="rId3" Type="http://schemas.openxmlformats.org/officeDocument/2006/relationships/slideLayout" Target="../slideLayouts/slideLayout2.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svg"/><Relationship Id="rId3" Type="http://schemas.openxmlformats.org/officeDocument/2006/relationships/image" Target="../media/image-13-3.png"/><Relationship Id="rId4" Type="http://schemas.openxmlformats.org/officeDocument/2006/relationships/image" Target="../media/image-13-4.svg"/><Relationship Id="rId5" Type="http://schemas.openxmlformats.org/officeDocument/2006/relationships/image" Target="../media/image-13-5.png"/><Relationship Id="rId6" Type="http://schemas.openxmlformats.org/officeDocument/2006/relationships/image" Target="../media/image-13-6.svg"/><Relationship Id="rId7" Type="http://schemas.openxmlformats.org/officeDocument/2006/relationships/image" Target="../media/image-13-7.png"/><Relationship Id="rId8" Type="http://schemas.openxmlformats.org/officeDocument/2006/relationships/image" Target="../media/image-13-8.svg"/><Relationship Id="rId9" Type="http://schemas.openxmlformats.org/officeDocument/2006/relationships/image" Target="../media/image-13-9.png"/><Relationship Id="rId10" Type="http://schemas.openxmlformats.org/officeDocument/2006/relationships/image" Target="../media/image-13-10.svg"/><Relationship Id="rId11" Type="http://schemas.openxmlformats.org/officeDocument/2006/relationships/slideLayout" Target="../slideLayouts/slideLayout2.xml"/><Relationship Id="rId1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image" Target="../media/image-15-2.png"/><Relationship Id="rId3" Type="http://schemas.openxmlformats.org/officeDocument/2006/relationships/image" Target="../media/image-15-3.svg"/><Relationship Id="rId4" Type="http://schemas.openxmlformats.org/officeDocument/2006/relationships/image" Target="../media/image-15-4.png"/><Relationship Id="rId5" Type="http://schemas.openxmlformats.org/officeDocument/2006/relationships/image" Target="../media/image-15-5.svg"/><Relationship Id="rId6" Type="http://schemas.openxmlformats.org/officeDocument/2006/relationships/image" Target="../media/image-15-6.png"/><Relationship Id="rId7" Type="http://schemas.openxmlformats.org/officeDocument/2006/relationships/image" Target="../media/image-15-7.svg"/><Relationship Id="rId8" Type="http://schemas.openxmlformats.org/officeDocument/2006/relationships/image" Target="../media/image-15-8.png"/><Relationship Id="rId9" Type="http://schemas.openxmlformats.org/officeDocument/2006/relationships/image" Target="../media/image-15-9.svg"/><Relationship Id="rId10" Type="http://schemas.openxmlformats.org/officeDocument/2006/relationships/slideLayout" Target="../slideLayouts/slideLayout2.xml"/><Relationship Id="rId11"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image" Target="../media/image-16-2.png"/><Relationship Id="rId3" Type="http://schemas.openxmlformats.org/officeDocument/2006/relationships/slideLayout" Target="../slideLayouts/slideLayout2.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svg"/><Relationship Id="rId3" Type="http://schemas.openxmlformats.org/officeDocument/2006/relationships/image" Target="../media/image-17-3.png"/><Relationship Id="rId4" Type="http://schemas.openxmlformats.org/officeDocument/2006/relationships/image" Target="../media/image-17-4.svg"/><Relationship Id="rId5" Type="http://schemas.openxmlformats.org/officeDocument/2006/relationships/image" Target="../media/image-17-5.png"/><Relationship Id="rId6" Type="http://schemas.openxmlformats.org/officeDocument/2006/relationships/image" Target="../media/image-17-6.svg"/><Relationship Id="rId7" Type="http://schemas.openxmlformats.org/officeDocument/2006/relationships/slideLayout" Target="../slideLayouts/slideLayout2.xml"/><Relationship Id="rId8"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e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png"/><Relationship Id="rId3" Type="http://schemas.openxmlformats.org/officeDocument/2006/relationships/image" Target="../media/image-20-3.svg"/><Relationship Id="rId4" Type="http://schemas.openxmlformats.org/officeDocument/2006/relationships/image" Target="../media/image-20-4.png"/><Relationship Id="rId5" Type="http://schemas.openxmlformats.org/officeDocument/2006/relationships/image" Target="../media/image-20-5.svg"/><Relationship Id="rId6" Type="http://schemas.openxmlformats.org/officeDocument/2006/relationships/image" Target="../media/image-20-2.png"/><Relationship Id="rId7" Type="http://schemas.openxmlformats.org/officeDocument/2006/relationships/image" Target="../media/image-20-3.svg"/><Relationship Id="rId8" Type="http://schemas.openxmlformats.org/officeDocument/2006/relationships/image" Target="../media/image-20-8.png"/><Relationship Id="rId9" Type="http://schemas.openxmlformats.org/officeDocument/2006/relationships/image" Target="../media/image-20-9.svg"/><Relationship Id="rId10" Type="http://schemas.openxmlformats.org/officeDocument/2006/relationships/image" Target="../media/image-20-2.png"/><Relationship Id="rId11" Type="http://schemas.openxmlformats.org/officeDocument/2006/relationships/image" Target="../media/image-20-3.svg"/><Relationship Id="rId12" Type="http://schemas.openxmlformats.org/officeDocument/2006/relationships/image" Target="../media/image-20-12.png"/><Relationship Id="rId13" Type="http://schemas.openxmlformats.org/officeDocument/2006/relationships/image" Target="../media/image-20-13.svg"/><Relationship Id="rId14" Type="http://schemas.openxmlformats.org/officeDocument/2006/relationships/image" Target="../media/image-20-2.png"/><Relationship Id="rId15" Type="http://schemas.openxmlformats.org/officeDocument/2006/relationships/image" Target="../media/image-20-3.svg"/><Relationship Id="rId16" Type="http://schemas.openxmlformats.org/officeDocument/2006/relationships/image" Target="../media/image-20-16.png"/><Relationship Id="rId17" Type="http://schemas.openxmlformats.org/officeDocument/2006/relationships/image" Target="../media/image-20-17.svg"/><Relationship Id="rId18" Type="http://schemas.openxmlformats.org/officeDocument/2006/relationships/image" Target="../media/image-20-18.png"/><Relationship Id="rId19" Type="http://schemas.openxmlformats.org/officeDocument/2006/relationships/image" Target="../media/image-20-19.svg"/><Relationship Id="rId20" Type="http://schemas.openxmlformats.org/officeDocument/2006/relationships/image" Target="../media/image-20-20.png"/><Relationship Id="rId21" Type="http://schemas.openxmlformats.org/officeDocument/2006/relationships/image" Target="../media/image-20-21.svg"/><Relationship Id="rId22" Type="http://schemas.openxmlformats.org/officeDocument/2006/relationships/slideLayout" Target="../slideLayouts/slideLayout2.xml"/><Relationship Id="rId2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jpeg"/><Relationship Id="rId2" Type="http://schemas.openxmlformats.org/officeDocument/2006/relationships/image" Target="../media/image-21-2.png"/><Relationship Id="rId3" Type="http://schemas.openxmlformats.org/officeDocument/2006/relationships/slideLayout" Target="../slideLayouts/slideLayout2.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jpeg"/><Relationship Id="rId2" Type="http://schemas.openxmlformats.org/officeDocument/2006/relationships/image" Target="../media/image-22-2.png"/><Relationship Id="rId3" Type="http://schemas.openxmlformats.org/officeDocument/2006/relationships/slideLayout" Target="../slideLayouts/slideLayout2.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slideLayout" Target="../slideLayouts/slideLayout2.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image" Target="../media/image-25-2.svg"/><Relationship Id="rId3" Type="http://schemas.openxmlformats.org/officeDocument/2006/relationships/image" Target="../media/image-25-1.png"/><Relationship Id="rId4" Type="http://schemas.openxmlformats.org/officeDocument/2006/relationships/image" Target="../media/image-25-2.svg"/><Relationship Id="rId5" Type="http://schemas.openxmlformats.org/officeDocument/2006/relationships/image" Target="../media/image-25-1.png"/><Relationship Id="rId6" Type="http://schemas.openxmlformats.org/officeDocument/2006/relationships/image" Target="../media/image-25-2.svg"/><Relationship Id="rId7" Type="http://schemas.openxmlformats.org/officeDocument/2006/relationships/image" Target="../media/image-25-1.png"/><Relationship Id="rId8" Type="http://schemas.openxmlformats.org/officeDocument/2006/relationships/image" Target="../media/image-25-2.svg"/><Relationship Id="rId9" Type="http://schemas.openxmlformats.org/officeDocument/2006/relationships/slideLayout" Target="../slideLayouts/slideLayout2.xml"/><Relationship Id="rId10"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eg"/><Relationship Id="rId2" Type="http://schemas.openxmlformats.org/officeDocument/2006/relationships/slideLayout" Target="../slideLayouts/slideLayout2.xml"/><Relationship Id="rId3"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jpeg"/><Relationship Id="rId2" Type="http://schemas.openxmlformats.org/officeDocument/2006/relationships/image" Target="../media/image-28-2.png"/><Relationship Id="rId3" Type="http://schemas.openxmlformats.org/officeDocument/2006/relationships/image" Target="../media/image-28-3.svg"/><Relationship Id="rId4" Type="http://schemas.openxmlformats.org/officeDocument/2006/relationships/image" Target="../media/image-28-4.png"/><Relationship Id="rId5" Type="http://schemas.openxmlformats.org/officeDocument/2006/relationships/image" Target="../media/image-28-5.svg"/><Relationship Id="rId6" Type="http://schemas.openxmlformats.org/officeDocument/2006/relationships/image" Target="../media/image-28-6.png"/><Relationship Id="rId7" Type="http://schemas.openxmlformats.org/officeDocument/2006/relationships/image" Target="../media/image-28-7.svg"/><Relationship Id="rId8" Type="http://schemas.openxmlformats.org/officeDocument/2006/relationships/image" Target="../media/image-28-8.png"/><Relationship Id="rId9" Type="http://schemas.openxmlformats.org/officeDocument/2006/relationships/image" Target="../media/image-28-9.svg"/><Relationship Id="rId10" Type="http://schemas.openxmlformats.org/officeDocument/2006/relationships/image" Target="../media/image-28-10.png"/><Relationship Id="rId11" Type="http://schemas.openxmlformats.org/officeDocument/2006/relationships/image" Target="../media/image-28-11.svg"/><Relationship Id="rId12" Type="http://schemas.openxmlformats.org/officeDocument/2006/relationships/image" Target="../media/image-28-12.png"/><Relationship Id="rId13" Type="http://schemas.openxmlformats.org/officeDocument/2006/relationships/image" Target="../media/image-28-13.svg"/><Relationship Id="rId14" Type="http://schemas.openxmlformats.org/officeDocument/2006/relationships/slideLayout" Target="../slideLayouts/slideLayout2.xml"/><Relationship Id="rId15"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966119"/>
            <a:ext cx="6296860" cy="177194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Digital Media, Online &amp; Mobile Advertising, and AI</a:t>
            </a:r>
            <a:endParaRPr lang="en-US" sz="3700" dirty="0"/>
          </a:p>
        </p:txBody>
      </p:sp>
      <p:sp>
        <p:nvSpPr>
          <p:cNvPr id="4" name="Text 1"/>
          <p:cNvSpPr/>
          <p:nvPr/>
        </p:nvSpPr>
        <p:spPr>
          <a:xfrm>
            <a:off x="661475" y="4021534"/>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Lecture 8 · Advertising and Integrated Marketing Communications</a:t>
            </a:r>
            <a:endParaRPr lang="en-US" sz="1450" dirty="0"/>
          </a:p>
        </p:txBody>
      </p:sp>
      <p:sp>
        <p:nvSpPr>
          <p:cNvPr id="5" name="Shape 2"/>
          <p:cNvSpPr/>
          <p:nvPr/>
        </p:nvSpPr>
        <p:spPr>
          <a:xfrm>
            <a:off x="661475" y="4536579"/>
            <a:ext cx="2295864" cy="355203"/>
          </a:xfrm>
          <a:prstGeom prst="roundRect">
            <a:avLst>
              <a:gd name="adj" fmla="val 38314"/>
            </a:avLst>
          </a:prstGeom>
          <a:solidFill>
            <a:srgbClr val="DDEEE0"/>
          </a:solidFill>
          <a:ln/>
        </p:spPr>
      </p:sp>
      <p:sp>
        <p:nvSpPr>
          <p:cNvPr id="6" name="Text 3"/>
          <p:cNvSpPr/>
          <p:nvPr/>
        </p:nvSpPr>
        <p:spPr>
          <a:xfrm>
            <a:off x="774879" y="4593233"/>
            <a:ext cx="2678641" cy="241895"/>
          </a:xfrm>
          <a:prstGeom prst="rect">
            <a:avLst/>
          </a:prstGeom>
          <a:noFill/>
          <a:ln/>
        </p:spPr>
        <p:txBody>
          <a:bodyPr wrap="none" lIns="0" tIns="0" rIns="0" bIns="0" rtlCol="0" anchor="t"/>
          <a:lstStyle/>
          <a:p>
            <a:pPr algn="l" indent="0" marL="0">
              <a:lnSpc>
                <a:spcPct val="133000"/>
              </a:lnSpc>
              <a:buNone/>
            </a:pPr>
            <a:r>
              <a:rPr lang="en-US" sz="1150" dirty="0">
                <a:solidFill>
                  <a:srgbClr val="405449"/>
                </a:solidFill>
                <a:latin typeface="Nobile" pitchFamily="34" charset="0"/>
                <a:ea typeface="Nobile" pitchFamily="34" charset="-122"/>
                <a:cs typeface="Nobile" pitchFamily="34" charset="-120"/>
              </a:rPr>
              <a:t>PROF. FIDELA R. BALAJADIA</a:t>
            </a:r>
            <a:endParaRPr lang="en-US" sz="11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253827"/>
            <a:ext cx="5385360"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Learning Objectives</a:t>
            </a:r>
            <a:endParaRPr lang="en-US" sz="3700" dirty="0"/>
          </a:p>
        </p:txBody>
      </p:sp>
      <p:sp>
        <p:nvSpPr>
          <p:cNvPr id="3" name="Text 1"/>
          <p:cNvSpPr/>
          <p:nvPr/>
        </p:nvSpPr>
        <p:spPr>
          <a:xfrm>
            <a:off x="661475" y="2222500"/>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05449"/>
                </a:solidFill>
                <a:latin typeface="Fraunces Light" pitchFamily="34" charset="0"/>
                <a:ea typeface="Fraunces Light" pitchFamily="34" charset="-122"/>
                <a:cs typeface="Fraunces Light" pitchFamily="34" charset="-120"/>
              </a:rPr>
              <a:t>01</a:t>
            </a:r>
            <a:endParaRPr lang="en-US" sz="1450" dirty="0"/>
          </a:p>
        </p:txBody>
      </p:sp>
      <p:sp>
        <p:nvSpPr>
          <p:cNvPr id="4" name="Shape 2"/>
          <p:cNvSpPr/>
          <p:nvPr/>
        </p:nvSpPr>
        <p:spPr>
          <a:xfrm>
            <a:off x="661475" y="2518370"/>
            <a:ext cx="3496877" cy="25400"/>
          </a:xfrm>
          <a:prstGeom prst="rect">
            <a:avLst/>
          </a:prstGeom>
          <a:solidFill>
            <a:srgbClr val="438951"/>
          </a:solidFill>
          <a:ln/>
        </p:spPr>
      </p:sp>
      <p:sp>
        <p:nvSpPr>
          <p:cNvPr id="5" name="Text 3"/>
          <p:cNvSpPr/>
          <p:nvPr/>
        </p:nvSpPr>
        <p:spPr>
          <a:xfrm>
            <a:off x="661475" y="2663627"/>
            <a:ext cx="2492412"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Magnitude &amp; Growth</a:t>
            </a:r>
            <a:endParaRPr lang="en-US" sz="1850" dirty="0"/>
          </a:p>
        </p:txBody>
      </p:sp>
      <p:sp>
        <p:nvSpPr>
          <p:cNvPr id="6" name="Text 4"/>
          <p:cNvSpPr/>
          <p:nvPr/>
        </p:nvSpPr>
        <p:spPr>
          <a:xfrm>
            <a:off x="661475" y="3072309"/>
            <a:ext cx="349687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Describe digital media's scale, nature, and growth potential</a:t>
            </a:r>
            <a:endParaRPr lang="en-US" sz="1450" dirty="0"/>
          </a:p>
        </p:txBody>
      </p:sp>
      <p:sp>
        <p:nvSpPr>
          <p:cNvPr id="7" name="Text 5"/>
          <p:cNvSpPr/>
          <p:nvPr/>
        </p:nvSpPr>
        <p:spPr>
          <a:xfrm>
            <a:off x="4347359" y="2222500"/>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05449"/>
                </a:solidFill>
                <a:latin typeface="Fraunces Light" pitchFamily="34" charset="0"/>
                <a:ea typeface="Fraunces Light" pitchFamily="34" charset="-122"/>
                <a:cs typeface="Fraunces Light" pitchFamily="34" charset="-120"/>
              </a:rPr>
              <a:t>02</a:t>
            </a:r>
            <a:endParaRPr lang="en-US" sz="1450" dirty="0"/>
          </a:p>
        </p:txBody>
      </p:sp>
      <p:sp>
        <p:nvSpPr>
          <p:cNvPr id="8" name="Shape 6"/>
          <p:cNvSpPr/>
          <p:nvPr/>
        </p:nvSpPr>
        <p:spPr>
          <a:xfrm>
            <a:off x="4347359" y="2518370"/>
            <a:ext cx="3496877" cy="25400"/>
          </a:xfrm>
          <a:prstGeom prst="rect">
            <a:avLst/>
          </a:prstGeom>
          <a:solidFill>
            <a:srgbClr val="438951"/>
          </a:solidFill>
          <a:ln/>
        </p:spPr>
      </p:sp>
      <p:sp>
        <p:nvSpPr>
          <p:cNvPr id="9" name="Text 7"/>
          <p:cNvSpPr/>
          <p:nvPr/>
        </p:nvSpPr>
        <p:spPr>
          <a:xfrm>
            <a:off x="4347359" y="26636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How It Works</a:t>
            </a:r>
            <a:endParaRPr lang="en-US" sz="1850" dirty="0"/>
          </a:p>
        </p:txBody>
      </p:sp>
      <p:sp>
        <p:nvSpPr>
          <p:cNvPr id="10" name="Text 8"/>
          <p:cNvSpPr/>
          <p:nvPr/>
        </p:nvSpPr>
        <p:spPr>
          <a:xfrm>
            <a:off x="4347359" y="3072309"/>
            <a:ext cx="3496877" cy="302419"/>
          </a:xfrm>
          <a:prstGeom prst="rect">
            <a:avLst/>
          </a:prstGeom>
          <a:noFill/>
          <a:ln/>
        </p:spPr>
        <p:txBody>
          <a:bodyPr wrap="none" lIns="0" tIns="0" rIns="0" bIns="0" rtlCol="0" anchor="t"/>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Explain the online advertising process</a:t>
            </a:r>
            <a:endParaRPr lang="en-US" sz="1450" dirty="0"/>
          </a:p>
        </p:txBody>
      </p:sp>
      <p:sp>
        <p:nvSpPr>
          <p:cNvPr id="11" name="Text 9"/>
          <p:cNvSpPr/>
          <p:nvPr/>
        </p:nvSpPr>
        <p:spPr>
          <a:xfrm>
            <a:off x="8033244" y="2222500"/>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05449"/>
                </a:solidFill>
                <a:latin typeface="Fraunces Light" pitchFamily="34" charset="0"/>
                <a:ea typeface="Fraunces Light" pitchFamily="34" charset="-122"/>
                <a:cs typeface="Fraunces Light" pitchFamily="34" charset="-120"/>
              </a:rPr>
              <a:t>03</a:t>
            </a:r>
            <a:endParaRPr lang="en-US" sz="1450" dirty="0"/>
          </a:p>
        </p:txBody>
      </p:sp>
      <p:sp>
        <p:nvSpPr>
          <p:cNvPr id="12" name="Shape 10"/>
          <p:cNvSpPr/>
          <p:nvPr/>
        </p:nvSpPr>
        <p:spPr>
          <a:xfrm>
            <a:off x="8033244" y="2518370"/>
            <a:ext cx="3496877" cy="25400"/>
          </a:xfrm>
          <a:prstGeom prst="rect">
            <a:avLst/>
          </a:prstGeom>
          <a:solidFill>
            <a:srgbClr val="438951"/>
          </a:solidFill>
          <a:ln/>
        </p:spPr>
      </p:sp>
      <p:sp>
        <p:nvSpPr>
          <p:cNvPr id="13" name="Text 11"/>
          <p:cNvSpPr/>
          <p:nvPr/>
        </p:nvSpPr>
        <p:spPr>
          <a:xfrm>
            <a:off x="8033244" y="26636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Ad Formats</a:t>
            </a:r>
            <a:endParaRPr lang="en-US" sz="1850" dirty="0"/>
          </a:p>
        </p:txBody>
      </p:sp>
      <p:sp>
        <p:nvSpPr>
          <p:cNvPr id="14" name="Text 12"/>
          <p:cNvSpPr/>
          <p:nvPr/>
        </p:nvSpPr>
        <p:spPr>
          <a:xfrm>
            <a:off x="8033244" y="3072309"/>
            <a:ext cx="349687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SEA, display, video, mobile, programmatic, and more</a:t>
            </a:r>
            <a:endParaRPr lang="en-US" sz="1450" dirty="0"/>
          </a:p>
        </p:txBody>
      </p:sp>
      <p:sp>
        <p:nvSpPr>
          <p:cNvPr id="15" name="Text 13"/>
          <p:cNvSpPr/>
          <p:nvPr/>
        </p:nvSpPr>
        <p:spPr>
          <a:xfrm>
            <a:off x="661475"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05449"/>
                </a:solidFill>
                <a:latin typeface="Fraunces Light" pitchFamily="34" charset="0"/>
                <a:ea typeface="Fraunces Light" pitchFamily="34" charset="-122"/>
                <a:cs typeface="Fraunces Light" pitchFamily="34" charset="-120"/>
              </a:rPr>
              <a:t>04</a:t>
            </a:r>
            <a:endParaRPr lang="en-US" sz="1450" dirty="0"/>
          </a:p>
        </p:txBody>
      </p:sp>
      <p:sp>
        <p:nvSpPr>
          <p:cNvPr id="16" name="Shape 14"/>
          <p:cNvSpPr/>
          <p:nvPr/>
        </p:nvSpPr>
        <p:spPr>
          <a:xfrm>
            <a:off x="661475" y="4303712"/>
            <a:ext cx="5339820" cy="25400"/>
          </a:xfrm>
          <a:prstGeom prst="rect">
            <a:avLst/>
          </a:prstGeom>
          <a:solidFill>
            <a:srgbClr val="438951"/>
          </a:solidFill>
          <a:ln/>
        </p:spPr>
      </p:sp>
      <p:sp>
        <p:nvSpPr>
          <p:cNvPr id="17" name="Text 15"/>
          <p:cNvSpPr/>
          <p:nvPr/>
        </p:nvSpPr>
        <p:spPr>
          <a:xfrm>
            <a:off x="661475"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AI &amp; Privacy</a:t>
            </a:r>
            <a:endParaRPr lang="en-US" sz="1850" dirty="0"/>
          </a:p>
        </p:txBody>
      </p:sp>
      <p:sp>
        <p:nvSpPr>
          <p:cNvPr id="18" name="Text 16"/>
          <p:cNvSpPr/>
          <p:nvPr/>
        </p:nvSpPr>
        <p:spPr>
          <a:xfrm>
            <a:off x="661475" y="4857651"/>
            <a:ext cx="533982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AI's role in digital ads; behavioral targeting and privacy issues</a:t>
            </a:r>
            <a:endParaRPr lang="en-US" sz="1450" dirty="0"/>
          </a:p>
        </p:txBody>
      </p:sp>
      <p:sp>
        <p:nvSpPr>
          <p:cNvPr id="19" name="Text 17"/>
          <p:cNvSpPr/>
          <p:nvPr/>
        </p:nvSpPr>
        <p:spPr>
          <a:xfrm>
            <a:off x="6190301"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405449"/>
                </a:solidFill>
                <a:latin typeface="Fraunces Light" pitchFamily="34" charset="0"/>
                <a:ea typeface="Fraunces Light" pitchFamily="34" charset="-122"/>
                <a:cs typeface="Fraunces Light" pitchFamily="34" charset="-120"/>
              </a:rPr>
              <a:t>05</a:t>
            </a:r>
            <a:endParaRPr lang="en-US" sz="1450" dirty="0"/>
          </a:p>
        </p:txBody>
      </p:sp>
      <p:sp>
        <p:nvSpPr>
          <p:cNvPr id="20" name="Shape 18"/>
          <p:cNvSpPr/>
          <p:nvPr/>
        </p:nvSpPr>
        <p:spPr>
          <a:xfrm>
            <a:off x="6190301" y="4303712"/>
            <a:ext cx="5339820" cy="25400"/>
          </a:xfrm>
          <a:prstGeom prst="rect">
            <a:avLst/>
          </a:prstGeom>
          <a:solidFill>
            <a:srgbClr val="438951"/>
          </a:solidFill>
          <a:ln/>
        </p:spPr>
      </p:sp>
      <p:sp>
        <p:nvSpPr>
          <p:cNvPr id="21" name="Text 19"/>
          <p:cNvSpPr/>
          <p:nvPr/>
        </p:nvSpPr>
        <p:spPr>
          <a:xfrm>
            <a:off x="6190301"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Measurement</a:t>
            </a:r>
            <a:endParaRPr lang="en-US" sz="1850" dirty="0"/>
          </a:p>
        </p:txBody>
      </p:sp>
      <p:sp>
        <p:nvSpPr>
          <p:cNvPr id="22" name="Text 20"/>
          <p:cNvSpPr/>
          <p:nvPr/>
        </p:nvSpPr>
        <p:spPr>
          <a:xfrm>
            <a:off x="6190301" y="4857651"/>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Metrics for measuring online advertising effectiveness</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2362696"/>
          </a:xfrm>
          <a:prstGeom prst="rect">
            <a:avLst/>
          </a:prstGeom>
        </p:spPr>
      </p:pic>
      <p:sp>
        <p:nvSpPr>
          <p:cNvPr id="3" name="Text 0"/>
          <p:cNvSpPr/>
          <p:nvPr/>
        </p:nvSpPr>
        <p:spPr>
          <a:xfrm>
            <a:off x="661475" y="3515320"/>
            <a:ext cx="6012506"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What is Digital Media?</a:t>
            </a:r>
            <a:endParaRPr lang="en-US" sz="37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6075" y="4364038"/>
            <a:ext cx="3490825" cy="1366738"/>
          </a:xfrm>
          <a:prstGeom prst="rect">
            <a:avLst/>
          </a:prstGeom>
        </p:spPr>
      </p:pic>
      <p:sp>
        <p:nvSpPr>
          <p:cNvPr id="5" name="Text 1"/>
          <p:cNvSpPr/>
          <p:nvPr/>
        </p:nvSpPr>
        <p:spPr>
          <a:xfrm>
            <a:off x="901281" y="4389438"/>
            <a:ext cx="2438240"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Digital &amp; Interactive</a:t>
            </a:r>
            <a:endParaRPr lang="en-US" sz="1850" dirty="0"/>
          </a:p>
        </p:txBody>
      </p:sp>
      <p:sp>
        <p:nvSpPr>
          <p:cNvPr id="6" name="Text 2"/>
          <p:cNvSpPr/>
          <p:nvPr/>
        </p:nvSpPr>
        <p:spPr>
          <a:xfrm>
            <a:off x="901281" y="4798120"/>
            <a:ext cx="322562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Electronic formats offering personalized, real-time engagement.</a:t>
            </a:r>
            <a:endParaRPr lang="en-US" sz="145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37735" y="4364038"/>
            <a:ext cx="3490825" cy="1366738"/>
          </a:xfrm>
          <a:prstGeom prst="rect">
            <a:avLst/>
          </a:prstGeom>
        </p:spPr>
      </p:pic>
      <p:sp>
        <p:nvSpPr>
          <p:cNvPr id="8" name="Text 3"/>
          <p:cNvSpPr/>
          <p:nvPr/>
        </p:nvSpPr>
        <p:spPr>
          <a:xfrm>
            <a:off x="4602940" y="438943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Always Accessible</a:t>
            </a:r>
            <a:endParaRPr lang="en-US" sz="1850" dirty="0"/>
          </a:p>
        </p:txBody>
      </p:sp>
      <p:sp>
        <p:nvSpPr>
          <p:cNvPr id="9" name="Text 4"/>
          <p:cNvSpPr/>
          <p:nvPr/>
        </p:nvSpPr>
        <p:spPr>
          <a:xfrm>
            <a:off x="4602940" y="4798120"/>
            <a:ext cx="322562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Constant, on-demand access across diverse devices.</a:t>
            </a:r>
            <a:endParaRPr lang="en-US" sz="145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39395" y="4364038"/>
            <a:ext cx="3490825" cy="1366738"/>
          </a:xfrm>
          <a:prstGeom prst="rect">
            <a:avLst/>
          </a:prstGeom>
        </p:spPr>
      </p:pic>
      <p:sp>
        <p:nvSpPr>
          <p:cNvPr id="11" name="Text 5"/>
          <p:cNvSpPr/>
          <p:nvPr/>
        </p:nvSpPr>
        <p:spPr>
          <a:xfrm>
            <a:off x="8304600" y="438943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Media Convergence</a:t>
            </a:r>
            <a:endParaRPr lang="en-US" sz="1850" dirty="0"/>
          </a:p>
        </p:txBody>
      </p:sp>
      <p:sp>
        <p:nvSpPr>
          <p:cNvPr id="12" name="Text 6"/>
          <p:cNvSpPr/>
          <p:nvPr/>
        </p:nvSpPr>
        <p:spPr>
          <a:xfrm>
            <a:off x="8304600" y="4798120"/>
            <a:ext cx="322562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Seamlessly integrates text, audio, video, and graphics.</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64356"/>
            <a:ext cx="6296860" cy="813991"/>
          </a:xfrm>
          <a:prstGeom prst="rect">
            <a:avLst/>
          </a:prstGeom>
          <a:noFill/>
          <a:ln/>
        </p:spPr>
        <p:txBody>
          <a:bodyPr wrap="square" lIns="0" tIns="0" rIns="0" bIns="0" rtlCol="0" anchor="t">
            <a:normAutofit/>
          </a:bodyPr>
          <a:lstStyle/>
          <a:p>
            <a:pPr algn="l" indent="0" marL="0">
              <a:lnSpc>
                <a:spcPct val="104000"/>
              </a:lnSpc>
              <a:buNone/>
            </a:pPr>
            <a:r>
              <a:rPr lang="en-US" sz="2550" dirty="0">
                <a:solidFill>
                  <a:srgbClr val="3B4540"/>
                </a:solidFill>
                <a:latin typeface="Fraunces ExtraBold" pitchFamily="34" charset="0"/>
                <a:ea typeface="Fraunces ExtraBold" pitchFamily="34" charset="-122"/>
                <a:cs typeface="Fraunces ExtraBold" pitchFamily="34" charset="-120"/>
              </a:rPr>
              <a:t>Digital Media: The Dominant Ad Channel</a:t>
            </a:r>
            <a:endParaRPr lang="en-US" sz="2550" dirty="0"/>
          </a:p>
        </p:txBody>
      </p:sp>
      <p:sp>
        <p:nvSpPr>
          <p:cNvPr id="4" name="Text 1"/>
          <p:cNvSpPr/>
          <p:nvPr/>
        </p:nvSpPr>
        <p:spPr>
          <a:xfrm>
            <a:off x="1606014" y="1577975"/>
            <a:ext cx="4407782" cy="429816"/>
          </a:xfrm>
          <a:prstGeom prst="rect">
            <a:avLst/>
          </a:prstGeom>
          <a:noFill/>
          <a:ln/>
        </p:spPr>
        <p:txBody>
          <a:bodyPr wrap="none" lIns="0" tIns="0" rIns="0" bIns="0" rtlCol="0" anchor="t"/>
          <a:lstStyle/>
          <a:p>
            <a:pPr algn="ctr" indent="0" marL="0">
              <a:lnSpc>
                <a:spcPct val="83000"/>
              </a:lnSpc>
              <a:buNone/>
            </a:pPr>
            <a:r>
              <a:rPr lang="en-US" sz="3350" dirty="0">
                <a:solidFill>
                  <a:srgbClr val="405449"/>
                </a:solidFill>
                <a:latin typeface="Fraunces ExtraBold" pitchFamily="34" charset="0"/>
                <a:ea typeface="Fraunces ExtraBold" pitchFamily="34" charset="-122"/>
                <a:cs typeface="Fraunces ExtraBold" pitchFamily="34" charset="-120"/>
              </a:rPr>
              <a:t>$258.9B</a:t>
            </a:r>
            <a:endParaRPr lang="en-US" sz="3350" dirty="0"/>
          </a:p>
        </p:txBody>
      </p:sp>
      <p:sp>
        <p:nvSpPr>
          <p:cNvPr id="5" name="Text 2"/>
          <p:cNvSpPr/>
          <p:nvPr/>
        </p:nvSpPr>
        <p:spPr>
          <a:xfrm>
            <a:off x="2888483" y="2140148"/>
            <a:ext cx="1842843" cy="203498"/>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Total Digital Ad Spend</a:t>
            </a:r>
            <a:endParaRPr lang="en-US" sz="1250" dirty="0"/>
          </a:p>
        </p:txBody>
      </p:sp>
      <p:sp>
        <p:nvSpPr>
          <p:cNvPr id="6" name="Text 3"/>
          <p:cNvSpPr/>
          <p:nvPr/>
        </p:nvSpPr>
        <p:spPr>
          <a:xfrm>
            <a:off x="661475" y="2397423"/>
            <a:ext cx="6296860" cy="176014"/>
          </a:xfrm>
          <a:prstGeom prst="rect">
            <a:avLst/>
          </a:prstGeom>
          <a:noFill/>
          <a:ln/>
        </p:spPr>
        <p:txBody>
          <a:bodyPr wrap="none" lIns="0" tIns="0" rIns="0" bIns="0" rtlCol="0" anchor="t"/>
          <a:lstStyle/>
          <a:p>
            <a:pPr algn="ctr" indent="0" marL="0">
              <a:lnSpc>
                <a:spcPct val="113000"/>
              </a:lnSpc>
              <a:buNone/>
            </a:pPr>
            <a:r>
              <a:rPr lang="en-US" sz="1000" dirty="0">
                <a:solidFill>
                  <a:srgbClr val="405449"/>
                </a:solidFill>
                <a:latin typeface="Nobile" pitchFamily="34" charset="0"/>
                <a:ea typeface="Nobile" pitchFamily="34" charset="-122"/>
                <a:cs typeface="Nobile" pitchFamily="34" charset="-120"/>
              </a:rPr>
              <a:t>2023 U.S. digital media advertising</a:t>
            </a:r>
            <a:endParaRPr lang="en-US" sz="1000" dirty="0"/>
          </a:p>
        </p:txBody>
      </p:sp>
      <p:sp>
        <p:nvSpPr>
          <p:cNvPr id="7" name="Text 4"/>
          <p:cNvSpPr/>
          <p:nvPr/>
        </p:nvSpPr>
        <p:spPr>
          <a:xfrm>
            <a:off x="1606014" y="2818011"/>
            <a:ext cx="4407782" cy="429816"/>
          </a:xfrm>
          <a:prstGeom prst="rect">
            <a:avLst/>
          </a:prstGeom>
          <a:noFill/>
          <a:ln/>
        </p:spPr>
        <p:txBody>
          <a:bodyPr wrap="none" lIns="0" tIns="0" rIns="0" bIns="0" rtlCol="0" anchor="t"/>
          <a:lstStyle/>
          <a:p>
            <a:pPr algn="ctr" indent="0" marL="0">
              <a:lnSpc>
                <a:spcPct val="83000"/>
              </a:lnSpc>
              <a:buNone/>
            </a:pPr>
            <a:r>
              <a:rPr lang="en-US" sz="3350" dirty="0">
                <a:solidFill>
                  <a:srgbClr val="405449"/>
                </a:solidFill>
                <a:latin typeface="Fraunces ExtraBold" pitchFamily="34" charset="0"/>
                <a:ea typeface="Fraunces ExtraBold" pitchFamily="34" charset="-122"/>
                <a:cs typeface="Fraunces ExtraBold" pitchFamily="34" charset="-120"/>
              </a:rPr>
              <a:t>76%</a:t>
            </a:r>
            <a:endParaRPr lang="en-US" sz="3350" dirty="0"/>
          </a:p>
        </p:txBody>
      </p:sp>
      <p:sp>
        <p:nvSpPr>
          <p:cNvPr id="8" name="Text 5"/>
          <p:cNvSpPr/>
          <p:nvPr/>
        </p:nvSpPr>
        <p:spPr>
          <a:xfrm>
            <a:off x="2924102" y="3380184"/>
            <a:ext cx="1771606" cy="203498"/>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Share of All Ad Spend</a:t>
            </a:r>
            <a:endParaRPr lang="en-US" sz="1250" dirty="0"/>
          </a:p>
        </p:txBody>
      </p:sp>
      <p:sp>
        <p:nvSpPr>
          <p:cNvPr id="9" name="Text 6"/>
          <p:cNvSpPr/>
          <p:nvPr/>
        </p:nvSpPr>
        <p:spPr>
          <a:xfrm>
            <a:off x="661475" y="3637459"/>
            <a:ext cx="6296860" cy="176014"/>
          </a:xfrm>
          <a:prstGeom prst="rect">
            <a:avLst/>
          </a:prstGeom>
          <a:noFill/>
          <a:ln/>
        </p:spPr>
        <p:txBody>
          <a:bodyPr wrap="none" lIns="0" tIns="0" rIns="0" bIns="0" rtlCol="0" anchor="t"/>
          <a:lstStyle/>
          <a:p>
            <a:pPr algn="ctr" indent="0" marL="0">
              <a:lnSpc>
                <a:spcPct val="113000"/>
              </a:lnSpc>
              <a:buNone/>
            </a:pPr>
            <a:r>
              <a:rPr lang="en-US" sz="1000" dirty="0">
                <a:solidFill>
                  <a:srgbClr val="405449"/>
                </a:solidFill>
                <a:latin typeface="Nobile" pitchFamily="34" charset="0"/>
                <a:ea typeface="Nobile" pitchFamily="34" charset="-122"/>
                <a:cs typeface="Nobile" pitchFamily="34" charset="-120"/>
              </a:rPr>
              <a:t>Digital surpassed TV in 2017</a:t>
            </a:r>
            <a:endParaRPr lang="en-US" sz="1000" dirty="0"/>
          </a:p>
        </p:txBody>
      </p:sp>
      <p:sp>
        <p:nvSpPr>
          <p:cNvPr id="10" name="Text 7"/>
          <p:cNvSpPr/>
          <p:nvPr/>
        </p:nvSpPr>
        <p:spPr>
          <a:xfrm>
            <a:off x="1606014" y="4058047"/>
            <a:ext cx="4407782" cy="429816"/>
          </a:xfrm>
          <a:prstGeom prst="rect">
            <a:avLst/>
          </a:prstGeom>
          <a:noFill/>
          <a:ln/>
        </p:spPr>
        <p:txBody>
          <a:bodyPr wrap="none" lIns="0" tIns="0" rIns="0" bIns="0" rtlCol="0" anchor="t"/>
          <a:lstStyle/>
          <a:p>
            <a:pPr algn="ctr" indent="0" marL="0">
              <a:lnSpc>
                <a:spcPct val="83000"/>
              </a:lnSpc>
              <a:buNone/>
            </a:pPr>
            <a:r>
              <a:rPr lang="en-US" sz="3350" dirty="0">
                <a:solidFill>
                  <a:srgbClr val="405449"/>
                </a:solidFill>
                <a:latin typeface="Fraunces ExtraBold" pitchFamily="34" charset="0"/>
                <a:ea typeface="Fraunces ExtraBold" pitchFamily="34" charset="-122"/>
                <a:cs typeface="Fraunces ExtraBold" pitchFamily="34" charset="-120"/>
              </a:rPr>
              <a:t>45.6%</a:t>
            </a:r>
            <a:endParaRPr lang="en-US" sz="3350" dirty="0"/>
          </a:p>
        </p:txBody>
      </p:sp>
      <p:sp>
        <p:nvSpPr>
          <p:cNvPr id="11" name="Text 8"/>
          <p:cNvSpPr/>
          <p:nvPr/>
        </p:nvSpPr>
        <p:spPr>
          <a:xfrm>
            <a:off x="2995835" y="4620220"/>
            <a:ext cx="1628040" cy="203498"/>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Search Engine Ads</a:t>
            </a:r>
            <a:endParaRPr lang="en-US" sz="1250" dirty="0"/>
          </a:p>
        </p:txBody>
      </p:sp>
      <p:sp>
        <p:nvSpPr>
          <p:cNvPr id="12" name="Text 9"/>
          <p:cNvSpPr/>
          <p:nvPr/>
        </p:nvSpPr>
        <p:spPr>
          <a:xfrm>
            <a:off x="661475" y="4877495"/>
            <a:ext cx="6296860" cy="176014"/>
          </a:xfrm>
          <a:prstGeom prst="rect">
            <a:avLst/>
          </a:prstGeom>
          <a:noFill/>
          <a:ln/>
        </p:spPr>
        <p:txBody>
          <a:bodyPr wrap="none" lIns="0" tIns="0" rIns="0" bIns="0" rtlCol="0" anchor="t"/>
          <a:lstStyle/>
          <a:p>
            <a:pPr algn="ctr" indent="0" marL="0">
              <a:lnSpc>
                <a:spcPct val="113000"/>
              </a:lnSpc>
              <a:buNone/>
            </a:pPr>
            <a:r>
              <a:rPr lang="en-US" sz="1000" dirty="0">
                <a:solidFill>
                  <a:srgbClr val="405449"/>
                </a:solidFill>
                <a:latin typeface="Nobile" pitchFamily="34" charset="0"/>
                <a:ea typeface="Nobile" pitchFamily="34" charset="-122"/>
                <a:cs typeface="Nobile" pitchFamily="34" charset="-120"/>
              </a:rPr>
              <a:t>Largest digital category (SEA)</a:t>
            </a:r>
            <a:endParaRPr lang="en-US" sz="1000" dirty="0"/>
          </a:p>
        </p:txBody>
      </p:sp>
      <p:sp>
        <p:nvSpPr>
          <p:cNvPr id="13" name="Text 10"/>
          <p:cNvSpPr/>
          <p:nvPr/>
        </p:nvSpPr>
        <p:spPr>
          <a:xfrm>
            <a:off x="1606014" y="5298083"/>
            <a:ext cx="4407782" cy="429816"/>
          </a:xfrm>
          <a:prstGeom prst="rect">
            <a:avLst/>
          </a:prstGeom>
          <a:noFill/>
          <a:ln/>
        </p:spPr>
        <p:txBody>
          <a:bodyPr wrap="none" lIns="0" tIns="0" rIns="0" bIns="0" rtlCol="0" anchor="t"/>
          <a:lstStyle/>
          <a:p>
            <a:pPr algn="ctr" indent="0" marL="0">
              <a:lnSpc>
                <a:spcPct val="83000"/>
              </a:lnSpc>
              <a:buNone/>
            </a:pPr>
            <a:r>
              <a:rPr lang="en-US" sz="3350" dirty="0">
                <a:solidFill>
                  <a:srgbClr val="405449"/>
                </a:solidFill>
                <a:latin typeface="Fraunces ExtraBold" pitchFamily="34" charset="0"/>
                <a:ea typeface="Fraunces ExtraBold" pitchFamily="34" charset="-122"/>
                <a:cs typeface="Fraunces ExtraBold" pitchFamily="34" charset="-120"/>
              </a:rPr>
              <a:t>27.9%</a:t>
            </a:r>
            <a:endParaRPr lang="en-US" sz="3350" dirty="0"/>
          </a:p>
        </p:txBody>
      </p:sp>
      <p:sp>
        <p:nvSpPr>
          <p:cNvPr id="14" name="Text 11"/>
          <p:cNvSpPr/>
          <p:nvPr/>
        </p:nvSpPr>
        <p:spPr>
          <a:xfrm>
            <a:off x="2995835" y="5860256"/>
            <a:ext cx="1628040" cy="203498"/>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Social Media</a:t>
            </a:r>
            <a:endParaRPr lang="en-US" sz="1250" dirty="0"/>
          </a:p>
        </p:txBody>
      </p:sp>
      <p:sp>
        <p:nvSpPr>
          <p:cNvPr id="15" name="Text 12"/>
          <p:cNvSpPr/>
          <p:nvPr/>
        </p:nvSpPr>
        <p:spPr>
          <a:xfrm>
            <a:off x="661475" y="6117530"/>
            <a:ext cx="6296860" cy="176014"/>
          </a:xfrm>
          <a:prstGeom prst="rect">
            <a:avLst/>
          </a:prstGeom>
          <a:noFill/>
          <a:ln/>
        </p:spPr>
        <p:txBody>
          <a:bodyPr wrap="none" lIns="0" tIns="0" rIns="0" bIns="0" rtlCol="0" anchor="t"/>
          <a:lstStyle/>
          <a:p>
            <a:pPr algn="ctr" indent="0" marL="0">
              <a:lnSpc>
                <a:spcPct val="113000"/>
              </a:lnSpc>
              <a:buNone/>
            </a:pPr>
            <a:r>
              <a:rPr lang="en-US" sz="1000" dirty="0">
                <a:solidFill>
                  <a:srgbClr val="405449"/>
                </a:solidFill>
                <a:latin typeface="Nobile" pitchFamily="34" charset="0"/>
                <a:ea typeface="Nobile" pitchFamily="34" charset="-122"/>
                <a:cs typeface="Nobile" pitchFamily="34" charset="-120"/>
              </a:rPr>
              <a:t>Second-largest digital category</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2244626"/>
          </a:xfrm>
          <a:prstGeom prst="rect">
            <a:avLst/>
          </a:prstGeom>
        </p:spPr>
      </p:pic>
      <p:sp>
        <p:nvSpPr>
          <p:cNvPr id="3" name="Text 0"/>
          <p:cNvSpPr/>
          <p:nvPr/>
        </p:nvSpPr>
        <p:spPr>
          <a:xfrm>
            <a:off x="661475" y="2888456"/>
            <a:ext cx="7071143"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Digital vs. Traditional Media</a:t>
            </a:r>
            <a:endParaRPr lang="en-US" sz="3500" dirty="0"/>
          </a:p>
        </p:txBody>
      </p:sp>
      <p:sp>
        <p:nvSpPr>
          <p:cNvPr id="4" name="Text 1"/>
          <p:cNvSpPr/>
          <p:nvPr/>
        </p:nvSpPr>
        <p:spPr>
          <a:xfrm>
            <a:off x="661475" y="3705523"/>
            <a:ext cx="11478330" cy="280095"/>
          </a:xfrm>
          <a:prstGeom prst="rect">
            <a:avLst/>
          </a:prstGeom>
          <a:noFill/>
          <a:ln/>
        </p:spPr>
        <p:txBody>
          <a:bodyPr wrap="none" lIns="0" tIns="0" rIns="0" bIns="0" rtlCol="0" anchor="t"/>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Fundamental differences shaping modern advertising strategies.</a:t>
            </a:r>
            <a:endParaRPr lang="en-US" sz="1400" dirty="0"/>
          </a:p>
        </p:txBody>
      </p:sp>
      <p:sp>
        <p:nvSpPr>
          <p:cNvPr id="5" name="Text 2"/>
          <p:cNvSpPr/>
          <p:nvPr/>
        </p:nvSpPr>
        <p:spPr>
          <a:xfrm>
            <a:off x="661475" y="4348063"/>
            <a:ext cx="3303009" cy="336649"/>
          </a:xfrm>
          <a:prstGeom prst="rect">
            <a:avLst/>
          </a:prstGeom>
          <a:noFill/>
          <a:ln/>
        </p:spPr>
        <p:txBody>
          <a:bodyPr wrap="none" lIns="0" tIns="0" rIns="0" bIns="0" rtlCol="0" anchor="t"/>
          <a:lstStyle/>
          <a:p>
            <a:pPr algn="l" indent="0" marL="0">
              <a:lnSpc>
                <a:spcPct val="104000"/>
              </a:lnSpc>
              <a:buNone/>
            </a:pPr>
            <a:r>
              <a:rPr lang="en-US" sz="2100" dirty="0">
                <a:solidFill>
                  <a:srgbClr val="3B4540"/>
                </a:solidFill>
                <a:latin typeface="Fraunces ExtraBold" pitchFamily="34" charset="0"/>
                <a:ea typeface="Fraunces ExtraBold" pitchFamily="34" charset="-122"/>
                <a:cs typeface="Fraunces ExtraBold" pitchFamily="34" charset="-120"/>
              </a:rPr>
              <a:t>Digital Media</a:t>
            </a:r>
            <a:endParaRPr lang="en-US" sz="2100" dirty="0"/>
          </a:p>
        </p:txBody>
      </p:sp>
      <p:sp>
        <p:nvSpPr>
          <p:cNvPr id="6" name="Text 3"/>
          <p:cNvSpPr/>
          <p:nvPr/>
        </p:nvSpPr>
        <p:spPr>
          <a:xfrm>
            <a:off x="661475" y="4855270"/>
            <a:ext cx="5215303" cy="1299270"/>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Pull Marketing</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Targeted Audiences</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Two-way Interaction</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Dynamic &amp; Adaptive</a:t>
            </a:r>
            <a:endParaRPr lang="en-US" sz="1400" dirty="0"/>
          </a:p>
        </p:txBody>
      </p:sp>
      <p:sp>
        <p:nvSpPr>
          <p:cNvPr id="7" name="Text 4"/>
          <p:cNvSpPr/>
          <p:nvPr/>
        </p:nvSpPr>
        <p:spPr>
          <a:xfrm>
            <a:off x="6321267" y="4348063"/>
            <a:ext cx="3303009" cy="336649"/>
          </a:xfrm>
          <a:prstGeom prst="rect">
            <a:avLst/>
          </a:prstGeom>
          <a:noFill/>
          <a:ln/>
        </p:spPr>
        <p:txBody>
          <a:bodyPr wrap="none" lIns="0" tIns="0" rIns="0" bIns="0" rtlCol="0" anchor="t"/>
          <a:lstStyle/>
          <a:p>
            <a:pPr algn="l" indent="0" marL="0">
              <a:lnSpc>
                <a:spcPct val="104000"/>
              </a:lnSpc>
              <a:buNone/>
            </a:pPr>
            <a:r>
              <a:rPr lang="en-US" sz="2100" dirty="0">
                <a:solidFill>
                  <a:srgbClr val="3B4540"/>
                </a:solidFill>
                <a:latin typeface="Fraunces ExtraBold" pitchFamily="34" charset="0"/>
                <a:ea typeface="Fraunces ExtraBold" pitchFamily="34" charset="-122"/>
                <a:cs typeface="Fraunces ExtraBold" pitchFamily="34" charset="-120"/>
              </a:rPr>
              <a:t>Traditional Media</a:t>
            </a:r>
            <a:endParaRPr lang="en-US" sz="2100" dirty="0"/>
          </a:p>
        </p:txBody>
      </p:sp>
      <p:sp>
        <p:nvSpPr>
          <p:cNvPr id="8" name="Text 5"/>
          <p:cNvSpPr/>
          <p:nvPr/>
        </p:nvSpPr>
        <p:spPr>
          <a:xfrm>
            <a:off x="6321267" y="4855270"/>
            <a:ext cx="5215303" cy="1299270"/>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Push Marketing</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Mass Audiences</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One-way Communication</a:t>
            </a:r>
            <a:endParaRPr lang="en-US" sz="1400" dirty="0"/>
          </a:p>
          <a:p>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Static &amp; Fixed</a:t>
            </a:r>
            <a:endParaRPr lang="en-US"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686395"/>
            <a:ext cx="8242987" cy="502047"/>
          </a:xfrm>
          <a:prstGeom prst="rect">
            <a:avLst/>
          </a:prstGeom>
          <a:noFill/>
          <a:ln/>
        </p:spPr>
        <p:txBody>
          <a:bodyPr wrap="none" lIns="0" tIns="0" rIns="0" bIns="0" rtlCol="0" anchor="t"/>
          <a:lstStyle/>
          <a:p>
            <a:pPr algn="l" indent="0" marL="0">
              <a:lnSpc>
                <a:spcPct val="104000"/>
              </a:lnSpc>
              <a:buNone/>
            </a:pPr>
            <a:r>
              <a:rPr lang="en-US" sz="3150" dirty="0">
                <a:solidFill>
                  <a:srgbClr val="3B4540"/>
                </a:solidFill>
                <a:latin typeface="Fraunces ExtraBold" pitchFamily="34" charset="0"/>
                <a:ea typeface="Fraunces ExtraBold" pitchFamily="34" charset="-122"/>
                <a:cs typeface="Fraunces ExtraBold" pitchFamily="34" charset="-120"/>
              </a:rPr>
              <a:t>U.S. Digital Media Breakdown — 2023</a:t>
            </a:r>
            <a:endParaRPr lang="en-US" sz="3150" dirty="0"/>
          </a:p>
        </p:txBody>
      </p:sp>
      <p:pic>
        <p:nvPicPr>
          <p:cNvPr id="3" name="Image 0" descr="preencoded.png">    </p:cNvPr>
          <p:cNvPicPr>
            <a:picLocks noChangeAspect="1"/>
          </p:cNvPicPr>
          <p:nvPr/>
        </p:nvPicPr>
        <p:blipFill>
          <a:blip r:embed="rId1"/>
          <a:stretch>
            <a:fillRect/>
          </a:stretch>
        </p:blipFill>
        <p:spPr>
          <a:xfrm>
            <a:off x="1889673" y="1546820"/>
            <a:ext cx="4470983" cy="4471095"/>
          </a:xfrm>
          <a:prstGeom prst="rect">
            <a:avLst/>
          </a:prstGeom>
        </p:spPr>
      </p:pic>
      <p:sp>
        <p:nvSpPr>
          <p:cNvPr id="4" name="Text 1"/>
          <p:cNvSpPr/>
          <p:nvPr/>
        </p:nvSpPr>
        <p:spPr>
          <a:xfrm>
            <a:off x="7987207" y="2317849"/>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3B4540"/>
                </a:solidFill>
                <a:latin typeface="Fraunces ExtraBold" pitchFamily="34" charset="0"/>
                <a:ea typeface="Fraunces ExtraBold" pitchFamily="34" charset="-122"/>
                <a:cs typeface="Fraunces ExtraBold" pitchFamily="34" charset="-120"/>
              </a:rPr>
              <a:t>Key Takeaways</a:t>
            </a:r>
            <a:endParaRPr lang="en-US" sz="1550" dirty="0"/>
          </a:p>
        </p:txBody>
      </p:sp>
      <p:sp>
        <p:nvSpPr>
          <p:cNvPr id="5" name="Text 2"/>
          <p:cNvSpPr/>
          <p:nvPr/>
        </p:nvSpPr>
        <p:spPr>
          <a:xfrm>
            <a:off x="7987207" y="2705398"/>
            <a:ext cx="3549264" cy="133181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Search Marketing:</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45.6% — leads all categories</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Social Media:</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27.9%</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Display Advertising:</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24.2% ($62.7B)</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Audio Entertainment:</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2.3% ($5.9B)</a:t>
            </a:r>
            <a:endParaRPr lang="en-US" sz="1250" dirty="0"/>
          </a:p>
        </p:txBody>
      </p:sp>
      <p:sp>
        <p:nvSpPr>
          <p:cNvPr id="6" name="Shape 3"/>
          <p:cNvSpPr/>
          <p:nvPr/>
        </p:nvSpPr>
        <p:spPr>
          <a:xfrm>
            <a:off x="7987207" y="4190802"/>
            <a:ext cx="3549264" cy="1039019"/>
          </a:xfrm>
          <a:prstGeom prst="roundRect">
            <a:avLst>
              <a:gd name="adj" fmla="val 13917"/>
            </a:avLst>
          </a:prstGeom>
          <a:solidFill>
            <a:srgbClr val="B6D6FC"/>
          </a:solidFill>
          <a:ln/>
        </p:spPr>
      </p:sp>
      <p:pic>
        <p:nvPicPr>
          <p:cNvPr id="7" name="Image 1" descr="preencoded.png">    </p:cNvPr>
          <p:cNvPicPr>
            <a:picLocks noChangeAspect="1"/>
          </p:cNvPicPr>
          <p:nvPr/>
        </p:nvPicPr>
        <p:blipFill>
          <a:blip r:embed="rId2"/>
          <a:stretch>
            <a:fillRect/>
          </a:stretch>
        </p:blipFill>
        <p:spPr>
          <a:xfrm>
            <a:off x="8147838" y="4409678"/>
            <a:ext cx="200814" cy="160635"/>
          </a:xfrm>
          <a:prstGeom prst="rect">
            <a:avLst/>
          </a:prstGeom>
        </p:spPr>
      </p:pic>
      <p:sp>
        <p:nvSpPr>
          <p:cNvPr id="8" name="Text 4"/>
          <p:cNvSpPr/>
          <p:nvPr/>
        </p:nvSpPr>
        <p:spPr>
          <a:xfrm>
            <a:off x="8509283" y="4353719"/>
            <a:ext cx="2866556"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000000"/>
                </a:solidFill>
                <a:latin typeface="Nobile" pitchFamily="34" charset="0"/>
                <a:ea typeface="Nobile" pitchFamily="34" charset="-122"/>
                <a:cs typeface="Nobile" pitchFamily="34" charset="-120"/>
              </a:rPr>
              <a:t>IMC reminder: Digital isn't always the answer — integrate the right mix for your target market.</a:t>
            </a:r>
            <a:endParaRPr lang="en-US" sz="12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902097"/>
            <a:ext cx="8837292"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Online Advertising: Benefits &amp; Costs</a:t>
            </a:r>
            <a:endParaRPr lang="en-US" sz="3500" dirty="0"/>
          </a:p>
        </p:txBody>
      </p:sp>
      <p:sp>
        <p:nvSpPr>
          <p:cNvPr id="3" name="Shape 1"/>
          <p:cNvSpPr/>
          <p:nvPr/>
        </p:nvSpPr>
        <p:spPr>
          <a:xfrm>
            <a:off x="661475" y="1911052"/>
            <a:ext cx="2522375" cy="1650305"/>
          </a:xfrm>
          <a:prstGeom prst="roundRect">
            <a:avLst>
              <a:gd name="adj" fmla="val 9793"/>
            </a:avLst>
          </a:prstGeom>
          <a:solidFill>
            <a:srgbClr val="E8F3E8"/>
          </a:solidFill>
          <a:ln/>
        </p:spPr>
      </p:sp>
      <p:sp>
        <p:nvSpPr>
          <p:cNvPr id="4" name="Text 2"/>
          <p:cNvSpPr/>
          <p:nvPr/>
        </p:nvSpPr>
        <p:spPr>
          <a:xfrm>
            <a:off x="840957" y="2090539"/>
            <a:ext cx="2163411"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Individualization</a:t>
            </a:r>
            <a:endParaRPr lang="en-US" sz="1750" dirty="0"/>
          </a:p>
        </p:txBody>
      </p:sp>
      <p:sp>
        <p:nvSpPr>
          <p:cNvPr id="5" name="Text 3"/>
          <p:cNvSpPr/>
          <p:nvPr/>
        </p:nvSpPr>
        <p:spPr>
          <a:xfrm>
            <a:off x="840957" y="2541588"/>
            <a:ext cx="2163411"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User controls information flow; enables targeted ads</a:t>
            </a:r>
            <a:endParaRPr lang="en-US" sz="1400" dirty="0"/>
          </a:p>
        </p:txBody>
      </p:sp>
      <p:sp>
        <p:nvSpPr>
          <p:cNvPr id="6" name="Shape 4"/>
          <p:cNvSpPr/>
          <p:nvPr/>
        </p:nvSpPr>
        <p:spPr>
          <a:xfrm>
            <a:off x="3354403" y="1911052"/>
            <a:ext cx="2522375" cy="1650305"/>
          </a:xfrm>
          <a:prstGeom prst="roundRect">
            <a:avLst>
              <a:gd name="adj" fmla="val 9793"/>
            </a:avLst>
          </a:prstGeom>
          <a:solidFill>
            <a:srgbClr val="E8F3E8"/>
          </a:solidFill>
          <a:ln/>
        </p:spPr>
      </p:sp>
      <p:sp>
        <p:nvSpPr>
          <p:cNvPr id="7" name="Text 5"/>
          <p:cNvSpPr/>
          <p:nvPr/>
        </p:nvSpPr>
        <p:spPr>
          <a:xfrm>
            <a:off x="3533885" y="2090539"/>
            <a:ext cx="2163411"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Interactivity</a:t>
            </a:r>
            <a:endParaRPr lang="en-US" sz="1750" dirty="0"/>
          </a:p>
        </p:txBody>
      </p:sp>
      <p:sp>
        <p:nvSpPr>
          <p:cNvPr id="8" name="Text 6"/>
          <p:cNvSpPr/>
          <p:nvPr/>
        </p:nvSpPr>
        <p:spPr>
          <a:xfrm>
            <a:off x="3533885" y="2541588"/>
            <a:ext cx="2163411"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Two-way communication; builds brand relationships</a:t>
            </a:r>
            <a:endParaRPr lang="en-US" sz="1400" dirty="0"/>
          </a:p>
        </p:txBody>
      </p:sp>
      <p:sp>
        <p:nvSpPr>
          <p:cNvPr id="9" name="Shape 7"/>
          <p:cNvSpPr/>
          <p:nvPr/>
        </p:nvSpPr>
        <p:spPr>
          <a:xfrm>
            <a:off x="661475" y="3731915"/>
            <a:ext cx="2522375" cy="1650305"/>
          </a:xfrm>
          <a:prstGeom prst="roundRect">
            <a:avLst>
              <a:gd name="adj" fmla="val 9793"/>
            </a:avLst>
          </a:prstGeom>
          <a:solidFill>
            <a:srgbClr val="E8F3E8"/>
          </a:solidFill>
          <a:ln/>
        </p:spPr>
      </p:sp>
      <p:sp>
        <p:nvSpPr>
          <p:cNvPr id="10" name="Text 8"/>
          <p:cNvSpPr/>
          <p:nvPr/>
        </p:nvSpPr>
        <p:spPr>
          <a:xfrm>
            <a:off x="840957" y="3911402"/>
            <a:ext cx="2163411"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Cost Efficiency</a:t>
            </a:r>
            <a:endParaRPr lang="en-US" sz="1750" dirty="0"/>
          </a:p>
        </p:txBody>
      </p:sp>
      <p:sp>
        <p:nvSpPr>
          <p:cNvPr id="11" name="Text 9"/>
          <p:cNvSpPr/>
          <p:nvPr/>
        </p:nvSpPr>
        <p:spPr>
          <a:xfrm>
            <a:off x="840957" y="4362450"/>
            <a:ext cx="2163411"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Google CPC min $0.01; CPM min $0.25</a:t>
            </a:r>
            <a:endParaRPr lang="en-US" sz="1400" dirty="0"/>
          </a:p>
        </p:txBody>
      </p:sp>
      <p:sp>
        <p:nvSpPr>
          <p:cNvPr id="12" name="Shape 10"/>
          <p:cNvSpPr/>
          <p:nvPr/>
        </p:nvSpPr>
        <p:spPr>
          <a:xfrm>
            <a:off x="3354403" y="3731915"/>
            <a:ext cx="2522375" cy="1650305"/>
          </a:xfrm>
          <a:prstGeom prst="roundRect">
            <a:avLst>
              <a:gd name="adj" fmla="val 9793"/>
            </a:avLst>
          </a:prstGeom>
          <a:solidFill>
            <a:srgbClr val="E8F3E8"/>
          </a:solidFill>
          <a:ln/>
        </p:spPr>
      </p:sp>
      <p:sp>
        <p:nvSpPr>
          <p:cNvPr id="13" name="Text 11"/>
          <p:cNvSpPr/>
          <p:nvPr/>
        </p:nvSpPr>
        <p:spPr>
          <a:xfrm>
            <a:off x="3533885" y="3911402"/>
            <a:ext cx="2163411"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Real-Time Metrics</a:t>
            </a:r>
            <a:endParaRPr lang="en-US" sz="1750" dirty="0"/>
          </a:p>
        </p:txBody>
      </p:sp>
      <p:sp>
        <p:nvSpPr>
          <p:cNvPr id="14" name="Text 12"/>
          <p:cNvSpPr/>
          <p:nvPr/>
        </p:nvSpPr>
        <p:spPr>
          <a:xfrm>
            <a:off x="3533885" y="4362450"/>
            <a:ext cx="2163411"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CPA, conversions, frequency — optimize instantly</a:t>
            </a:r>
            <a:endParaRPr lang="en-US" sz="1400" dirty="0"/>
          </a:p>
        </p:txBody>
      </p:sp>
      <p:pic>
        <p:nvPicPr>
          <p:cNvPr id="1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321267" y="1911052"/>
            <a:ext cx="2522375" cy="1981200"/>
          </a:xfrm>
          <a:prstGeom prst="rect">
            <a:avLst/>
          </a:prstGeom>
        </p:spPr>
      </p:pic>
      <p:sp>
        <p:nvSpPr>
          <p:cNvPr id="16" name="Text 13"/>
          <p:cNvSpPr/>
          <p:nvPr/>
        </p:nvSpPr>
        <p:spPr>
          <a:xfrm>
            <a:off x="6627746" y="2115939"/>
            <a:ext cx="2011015"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Distraction</a:t>
            </a:r>
            <a:endParaRPr lang="en-US" sz="1750" dirty="0"/>
          </a:p>
        </p:txBody>
      </p:sp>
      <p:sp>
        <p:nvSpPr>
          <p:cNvPr id="17" name="Text 14"/>
          <p:cNvSpPr/>
          <p:nvPr/>
        </p:nvSpPr>
        <p:spPr>
          <a:xfrm>
            <a:off x="6627746" y="2566988"/>
            <a:ext cx="2011015" cy="1120378"/>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Online users are goal-driven ("leaning forward") — ads interrupt</a:t>
            </a:r>
            <a:endParaRPr lang="en-US" sz="1400" dirty="0"/>
          </a:p>
        </p:txBody>
      </p:sp>
      <p:pic>
        <p:nvPicPr>
          <p:cNvPr id="1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14195" y="1911052"/>
            <a:ext cx="2522375" cy="1981200"/>
          </a:xfrm>
          <a:prstGeom prst="rect">
            <a:avLst/>
          </a:prstGeom>
        </p:spPr>
      </p:pic>
      <p:sp>
        <p:nvSpPr>
          <p:cNvPr id="19" name="Text 15"/>
          <p:cNvSpPr/>
          <p:nvPr/>
        </p:nvSpPr>
        <p:spPr>
          <a:xfrm>
            <a:off x="9320674" y="2115939"/>
            <a:ext cx="2011015"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Rapid Change</a:t>
            </a:r>
            <a:endParaRPr lang="en-US" sz="1750" dirty="0"/>
          </a:p>
        </p:txBody>
      </p:sp>
      <p:sp>
        <p:nvSpPr>
          <p:cNvPr id="20" name="Text 16"/>
          <p:cNvSpPr/>
          <p:nvPr/>
        </p:nvSpPr>
        <p:spPr>
          <a:xfrm>
            <a:off x="9320674" y="2566988"/>
            <a:ext cx="2011015"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AI tools, mobile video evolving at breakneck speed</a:t>
            </a:r>
            <a:endParaRPr lang="en-US" sz="1400" dirty="0"/>
          </a:p>
        </p:txBody>
      </p:sp>
      <p:pic>
        <p:nvPicPr>
          <p:cNvPr id="21"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21267" y="4062809"/>
            <a:ext cx="2522375" cy="1701105"/>
          </a:xfrm>
          <a:prstGeom prst="rect">
            <a:avLst/>
          </a:prstGeom>
        </p:spPr>
      </p:pic>
      <p:sp>
        <p:nvSpPr>
          <p:cNvPr id="22" name="Text 17"/>
          <p:cNvSpPr/>
          <p:nvPr/>
        </p:nvSpPr>
        <p:spPr>
          <a:xfrm>
            <a:off x="6627746" y="4267696"/>
            <a:ext cx="2011015"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Coordination</a:t>
            </a:r>
            <a:endParaRPr lang="en-US" sz="1750" dirty="0"/>
          </a:p>
        </p:txBody>
      </p:sp>
      <p:sp>
        <p:nvSpPr>
          <p:cNvPr id="23" name="Text 18"/>
          <p:cNvSpPr/>
          <p:nvPr/>
        </p:nvSpPr>
        <p:spPr>
          <a:xfrm>
            <a:off x="6627746" y="4718745"/>
            <a:ext cx="2011015"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International mobile ad placement is complex</a:t>
            </a:r>
            <a:endParaRPr lang="en-US" sz="1400" dirty="0"/>
          </a:p>
        </p:txBody>
      </p:sp>
      <p:pic>
        <p:nvPicPr>
          <p:cNvPr id="24"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14195" y="4062809"/>
            <a:ext cx="2522375" cy="1701105"/>
          </a:xfrm>
          <a:prstGeom prst="rect">
            <a:avLst/>
          </a:prstGeom>
        </p:spPr>
      </p:pic>
      <p:sp>
        <p:nvSpPr>
          <p:cNvPr id="25" name="Text 19"/>
          <p:cNvSpPr/>
          <p:nvPr/>
        </p:nvSpPr>
        <p:spPr>
          <a:xfrm>
            <a:off x="9320674" y="4267696"/>
            <a:ext cx="2011015"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IMC Trade-offs</a:t>
            </a:r>
            <a:endParaRPr lang="en-US" sz="1750" dirty="0"/>
          </a:p>
        </p:txBody>
      </p:sp>
      <p:sp>
        <p:nvSpPr>
          <p:cNvPr id="26" name="Text 20"/>
          <p:cNvSpPr/>
          <p:nvPr/>
        </p:nvSpPr>
        <p:spPr>
          <a:xfrm>
            <a:off x="9320674" y="4718745"/>
            <a:ext cx="2011015"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Shifting budgets from traditional media requires new thinking</a:t>
            </a:r>
            <a:endParaRPr lang="en-US"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854968"/>
            <a:ext cx="6592623" cy="531614"/>
          </a:xfrm>
          <a:prstGeom prst="rect">
            <a:avLst/>
          </a:prstGeom>
          <a:noFill/>
          <a:ln/>
        </p:spPr>
        <p:txBody>
          <a:bodyPr wrap="none" lIns="0" tIns="0" rIns="0" bIns="0" rtlCol="0" anchor="t"/>
          <a:lstStyle/>
          <a:p>
            <a:pPr algn="l" indent="0" marL="0">
              <a:lnSpc>
                <a:spcPct val="104000"/>
              </a:lnSpc>
              <a:buNone/>
            </a:pPr>
            <a:r>
              <a:rPr lang="en-US" sz="3300" dirty="0">
                <a:solidFill>
                  <a:srgbClr val="3B4540"/>
                </a:solidFill>
                <a:latin typeface="Fraunces ExtraBold" pitchFamily="34" charset="0"/>
                <a:ea typeface="Fraunces ExtraBold" pitchFamily="34" charset="-122"/>
                <a:cs typeface="Fraunces ExtraBold" pitchFamily="34" charset="-120"/>
              </a:rPr>
              <a:t>Types of Online Advertising</a:t>
            </a:r>
            <a:endParaRPr lang="en-US" sz="33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692771"/>
            <a:ext cx="425241" cy="425252"/>
          </a:xfrm>
          <a:prstGeom prst="rect">
            <a:avLst/>
          </a:prstGeom>
        </p:spPr>
      </p:pic>
      <p:sp>
        <p:nvSpPr>
          <p:cNvPr id="4" name="Text 1"/>
          <p:cNvSpPr/>
          <p:nvPr/>
        </p:nvSpPr>
        <p:spPr>
          <a:xfrm>
            <a:off x="661475" y="2309316"/>
            <a:ext cx="265046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Search Engine Ads (SEA)</a:t>
            </a:r>
            <a:endParaRPr lang="en-US" sz="1650" dirty="0"/>
          </a:p>
        </p:txBody>
      </p:sp>
      <p:sp>
        <p:nvSpPr>
          <p:cNvPr id="5" name="Text 2"/>
          <p:cNvSpPr/>
          <p:nvPr/>
        </p:nvSpPr>
        <p:spPr>
          <a:xfrm>
            <a:off x="661475" y="2666802"/>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Targeted ads appear on search results pages.</a:t>
            </a:r>
            <a:endParaRPr lang="en-US" sz="13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1492" y="1692771"/>
            <a:ext cx="425241" cy="425252"/>
          </a:xfrm>
          <a:prstGeom prst="rect">
            <a:avLst/>
          </a:prstGeom>
        </p:spPr>
      </p:pic>
      <p:sp>
        <p:nvSpPr>
          <p:cNvPr id="7" name="Text 3"/>
          <p:cNvSpPr/>
          <p:nvPr/>
        </p:nvSpPr>
        <p:spPr>
          <a:xfrm>
            <a:off x="6191492" y="2309316"/>
            <a:ext cx="218206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Display/Banner Ads</a:t>
            </a:r>
            <a:endParaRPr lang="en-US" sz="1650" dirty="0"/>
          </a:p>
        </p:txBody>
      </p:sp>
      <p:sp>
        <p:nvSpPr>
          <p:cNvPr id="8" name="Text 4"/>
          <p:cNvSpPr/>
          <p:nvPr/>
        </p:nvSpPr>
        <p:spPr>
          <a:xfrm>
            <a:off x="6191492" y="2666802"/>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Visual ads on websites, often rich media.</a:t>
            </a:r>
            <a:endParaRPr lang="en-US" sz="13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231555"/>
            <a:ext cx="425241" cy="425252"/>
          </a:xfrm>
          <a:prstGeom prst="rect">
            <a:avLst/>
          </a:prstGeom>
        </p:spPr>
      </p:pic>
      <p:sp>
        <p:nvSpPr>
          <p:cNvPr id="10" name="Text 5"/>
          <p:cNvSpPr/>
          <p:nvPr/>
        </p:nvSpPr>
        <p:spPr>
          <a:xfrm>
            <a:off x="661475" y="3848100"/>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Social Media Ads</a:t>
            </a:r>
            <a:endParaRPr lang="en-US" sz="1650" dirty="0"/>
          </a:p>
        </p:txBody>
      </p:sp>
      <p:sp>
        <p:nvSpPr>
          <p:cNvPr id="11" name="Text 6"/>
          <p:cNvSpPr/>
          <p:nvPr/>
        </p:nvSpPr>
        <p:spPr>
          <a:xfrm>
            <a:off x="661475" y="4205585"/>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Promoted content across social platforms.</a:t>
            </a:r>
            <a:endParaRPr lang="en-US" sz="13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91492" y="3231555"/>
            <a:ext cx="425241" cy="425252"/>
          </a:xfrm>
          <a:prstGeom prst="rect">
            <a:avLst/>
          </a:prstGeom>
        </p:spPr>
      </p:pic>
      <p:sp>
        <p:nvSpPr>
          <p:cNvPr id="13" name="Text 7"/>
          <p:cNvSpPr/>
          <p:nvPr/>
        </p:nvSpPr>
        <p:spPr>
          <a:xfrm>
            <a:off x="6191492" y="3848100"/>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Video Ads</a:t>
            </a:r>
            <a:endParaRPr lang="en-US" sz="1650" dirty="0"/>
          </a:p>
        </p:txBody>
      </p:sp>
      <p:sp>
        <p:nvSpPr>
          <p:cNvPr id="14" name="Text 8"/>
          <p:cNvSpPr/>
          <p:nvPr/>
        </p:nvSpPr>
        <p:spPr>
          <a:xfrm>
            <a:off x="6191492" y="4205585"/>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Short commercials before, during, or after video content.</a:t>
            </a:r>
            <a:endParaRPr lang="en-US" sz="130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4770338"/>
            <a:ext cx="425241" cy="425252"/>
          </a:xfrm>
          <a:prstGeom prst="rect">
            <a:avLst/>
          </a:prstGeom>
        </p:spPr>
      </p:pic>
      <p:sp>
        <p:nvSpPr>
          <p:cNvPr id="16" name="Text 9"/>
          <p:cNvSpPr/>
          <p:nvPr/>
        </p:nvSpPr>
        <p:spPr>
          <a:xfrm>
            <a:off x="661475" y="5386884"/>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Native Ads</a:t>
            </a:r>
            <a:endParaRPr lang="en-US" sz="1650" dirty="0"/>
          </a:p>
        </p:txBody>
      </p:sp>
      <p:sp>
        <p:nvSpPr>
          <p:cNvPr id="17" name="Text 10"/>
          <p:cNvSpPr/>
          <p:nvPr/>
        </p:nvSpPr>
        <p:spPr>
          <a:xfrm>
            <a:off x="661475" y="5744369"/>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Blended ads matching platform content and format.</a:t>
            </a:r>
            <a:endParaRPr lang="en-US" sz="1300" dirty="0"/>
          </a:p>
        </p:txBody>
      </p:sp>
      <p:pic>
        <p:nvPicPr>
          <p:cNvPr id="18"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191492" y="4770338"/>
            <a:ext cx="425241" cy="425252"/>
          </a:xfrm>
          <a:prstGeom prst="rect">
            <a:avLst/>
          </a:prstGeom>
        </p:spPr>
      </p:pic>
      <p:sp>
        <p:nvSpPr>
          <p:cNvPr id="19" name="Text 11"/>
          <p:cNvSpPr/>
          <p:nvPr/>
        </p:nvSpPr>
        <p:spPr>
          <a:xfrm>
            <a:off x="6191492" y="5386884"/>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405449"/>
                </a:solidFill>
                <a:latin typeface="Fraunces ExtraBold" pitchFamily="34" charset="0"/>
                <a:ea typeface="Fraunces ExtraBold" pitchFamily="34" charset="-122"/>
                <a:cs typeface="Fraunces ExtraBold" pitchFamily="34" charset="-120"/>
              </a:rPr>
              <a:t>Email Ads</a:t>
            </a:r>
            <a:endParaRPr lang="en-US" sz="1650" dirty="0"/>
          </a:p>
        </p:txBody>
      </p:sp>
      <p:sp>
        <p:nvSpPr>
          <p:cNvPr id="20" name="Text 12"/>
          <p:cNvSpPr/>
          <p:nvPr/>
        </p:nvSpPr>
        <p:spPr>
          <a:xfrm>
            <a:off x="6191492" y="5744369"/>
            <a:ext cx="5338728"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Promotional messages sent directly to inboxes.</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660598"/>
            <a:ext cx="7012011" cy="502047"/>
          </a:xfrm>
          <a:prstGeom prst="rect">
            <a:avLst/>
          </a:prstGeom>
          <a:noFill/>
          <a:ln/>
        </p:spPr>
        <p:txBody>
          <a:bodyPr wrap="none" lIns="0" tIns="0" rIns="0" bIns="0" rtlCol="0" anchor="t"/>
          <a:lstStyle/>
          <a:p>
            <a:pPr algn="l" indent="0" marL="0">
              <a:lnSpc>
                <a:spcPct val="104000"/>
              </a:lnSpc>
              <a:buNone/>
            </a:pPr>
            <a:r>
              <a:rPr lang="en-US" sz="3150" dirty="0">
                <a:solidFill>
                  <a:srgbClr val="3B4540"/>
                </a:solidFill>
                <a:latin typeface="Fraunces ExtraBold" pitchFamily="34" charset="0"/>
                <a:ea typeface="Fraunces ExtraBold" pitchFamily="34" charset="-122"/>
                <a:cs typeface="Fraunces ExtraBold" pitchFamily="34" charset="-120"/>
              </a:rPr>
              <a:t>The Online Advertising Process</a:t>
            </a:r>
            <a:endParaRPr lang="en-US" sz="3150" dirty="0"/>
          </a:p>
        </p:txBody>
      </p:sp>
      <p:pic>
        <p:nvPicPr>
          <p:cNvPr id="3" name="Image 0" descr="preencoded.png">    </p:cNvPr>
          <p:cNvPicPr>
            <a:picLocks noChangeAspect="1"/>
          </p:cNvPicPr>
          <p:nvPr/>
        </p:nvPicPr>
        <p:blipFill>
          <a:blip r:embed="rId1"/>
          <a:stretch>
            <a:fillRect/>
          </a:stretch>
        </p:blipFill>
        <p:spPr>
          <a:xfrm>
            <a:off x="1938289" y="1521023"/>
            <a:ext cx="4373751" cy="4522788"/>
          </a:xfrm>
          <a:prstGeom prst="rect">
            <a:avLst/>
          </a:prstGeom>
        </p:spPr>
      </p:pic>
      <p:sp>
        <p:nvSpPr>
          <p:cNvPr id="4" name="Text 1"/>
          <p:cNvSpPr/>
          <p:nvPr/>
        </p:nvSpPr>
        <p:spPr>
          <a:xfrm>
            <a:off x="7987207" y="2015728"/>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3B4540"/>
                </a:solidFill>
                <a:latin typeface="Fraunces ExtraBold" pitchFamily="34" charset="0"/>
                <a:ea typeface="Fraunces ExtraBold" pitchFamily="34" charset="-122"/>
                <a:cs typeface="Fraunces ExtraBold" pitchFamily="34" charset="-120"/>
              </a:rPr>
              <a:t>9-Step Flow</a:t>
            </a:r>
            <a:endParaRPr lang="en-US" sz="1550" dirty="0"/>
          </a:p>
        </p:txBody>
      </p:sp>
      <p:sp>
        <p:nvSpPr>
          <p:cNvPr id="5" name="Text 2"/>
          <p:cNvSpPr/>
          <p:nvPr/>
        </p:nvSpPr>
        <p:spPr>
          <a:xfrm>
            <a:off x="7987207" y="2403277"/>
            <a:ext cx="3549264" cy="3234531"/>
          </a:xfrm>
          <a:prstGeom prst="rect">
            <a:avLst/>
          </a:prstGeom>
          <a:noFill/>
          <a:ln/>
        </p:spPr>
        <p:txBody>
          <a:bodyPr wrap="square" lIns="0" tIns="0" rIns="0" bIns="0" rtlCol="0" anchor="t">
            <a:normAutofit/>
          </a:bodyPr>
          <a:lstStyle/>
          <a:p>
            <a:pPr algn="l" marL="254000" indent="-254000">
              <a:lnSpc>
                <a:spcPct val="123000"/>
              </a:lnSpc>
              <a:buSzPct val="100000"/>
              <a:buFont typeface="+mj-lt"/>
              <a:buAutoNum type="arabicPeriod" startAt="1"/>
            </a:pPr>
            <a:r>
              <a:rPr lang="en-US" sz="1250" dirty="0">
                <a:solidFill>
                  <a:srgbClr val="405449"/>
                </a:solidFill>
                <a:latin typeface="Nobile" pitchFamily="34" charset="0"/>
                <a:ea typeface="Nobile" pitchFamily="34" charset="-122"/>
                <a:cs typeface="Nobile" pitchFamily="34" charset="-120"/>
              </a:rPr>
              <a:t>Advertiser + agency set objectives &amp; buy inventory</a:t>
            </a:r>
            <a:endParaRPr lang="en-US" sz="1250" dirty="0"/>
          </a:p>
          <a:p>
            <a:pPr algn="l" marL="254000" indent="-254000">
              <a:lnSpc>
                <a:spcPct val="123000"/>
              </a:lnSpc>
              <a:buSzPct val="100000"/>
              <a:buFont typeface="+mj-lt"/>
              <a:buAutoNum type="arabicPeriod" startAt="2"/>
            </a:pPr>
            <a:r>
              <a:rPr lang="en-US" sz="1250" dirty="0">
                <a:solidFill>
                  <a:srgbClr val="405449"/>
                </a:solidFill>
                <a:latin typeface="Nobile" pitchFamily="34" charset="0"/>
                <a:ea typeface="Nobile" pitchFamily="34" charset="-122"/>
                <a:cs typeface="Nobile" pitchFamily="34" charset="-120"/>
              </a:rPr>
              <a:t>Agency supplies assets to 3rd-party ad server</a:t>
            </a:r>
            <a:endParaRPr lang="en-US" sz="1250" dirty="0"/>
          </a:p>
          <a:p>
            <a:pPr algn="l" marL="254000" indent="-254000">
              <a:lnSpc>
                <a:spcPct val="123000"/>
              </a:lnSpc>
              <a:buSzPct val="100000"/>
              <a:buFont typeface="+mj-lt"/>
              <a:buAutoNum type="arabicPeriod" startAt="3"/>
            </a:pPr>
            <a:r>
              <a:rPr lang="en-US" sz="1250" dirty="0">
                <a:solidFill>
                  <a:srgbClr val="405449"/>
                </a:solidFill>
                <a:latin typeface="Nobile" pitchFamily="34" charset="0"/>
                <a:ea typeface="Nobile" pitchFamily="34" charset="-122"/>
                <a:cs typeface="Nobile" pitchFamily="34" charset="-120"/>
              </a:rPr>
              <a:t>Network/exchange secures inventory, negotiates price</a:t>
            </a:r>
            <a:endParaRPr lang="en-US" sz="1250" dirty="0"/>
          </a:p>
          <a:p>
            <a:pPr algn="l" marL="254000" indent="-254000">
              <a:lnSpc>
                <a:spcPct val="123000"/>
              </a:lnSpc>
              <a:buSzPct val="100000"/>
              <a:buFont typeface="+mj-lt"/>
              <a:buAutoNum type="arabicPeriod" startAt="4"/>
            </a:pPr>
            <a:r>
              <a:rPr lang="en-US" sz="1250" dirty="0">
                <a:solidFill>
                  <a:srgbClr val="405449"/>
                </a:solidFill>
                <a:latin typeface="Nobile" pitchFamily="34" charset="0"/>
                <a:ea typeface="Nobile" pitchFamily="34" charset="-122"/>
                <a:cs typeface="Nobile" pitchFamily="34" charset="-120"/>
              </a:rPr>
              <a:t>Ad networks pool inventory for trading</a:t>
            </a:r>
            <a:endParaRPr lang="en-US" sz="1250" dirty="0"/>
          </a:p>
          <a:p>
            <a:pPr algn="l" marL="254000" indent="-254000">
              <a:lnSpc>
                <a:spcPct val="123000"/>
              </a:lnSpc>
              <a:buSzPct val="100000"/>
              <a:buFont typeface="+mj-lt"/>
              <a:buAutoNum type="arabicPeriod" startAt="5"/>
            </a:pPr>
            <a:r>
              <a:rPr lang="en-US" sz="1250" dirty="0">
                <a:solidFill>
                  <a:srgbClr val="405449"/>
                </a:solidFill>
                <a:latin typeface="Nobile" pitchFamily="34" charset="0"/>
                <a:ea typeface="Nobile" pitchFamily="34" charset="-122"/>
                <a:cs typeface="Nobile" pitchFamily="34" charset="-120"/>
              </a:rPr>
              <a:t>Consumers view publisher content</a:t>
            </a:r>
            <a:endParaRPr lang="en-US" sz="1250" dirty="0"/>
          </a:p>
          <a:p>
            <a:pPr algn="l" marL="254000" indent="-254000">
              <a:lnSpc>
                <a:spcPct val="123000"/>
              </a:lnSpc>
              <a:buSzPct val="100000"/>
              <a:buFont typeface="+mj-lt"/>
              <a:buAutoNum type="arabicPeriod" startAt="6"/>
            </a:pPr>
            <a:r>
              <a:rPr lang="en-US" sz="1250" dirty="0">
                <a:solidFill>
                  <a:srgbClr val="405449"/>
                </a:solidFill>
                <a:latin typeface="Nobile" pitchFamily="34" charset="0"/>
                <a:ea typeface="Nobile" pitchFamily="34" charset="-122"/>
                <a:cs typeface="Nobile" pitchFamily="34" charset="-120"/>
              </a:rPr>
              <a:t>Surfing behavior reported to ad server</a:t>
            </a:r>
            <a:endParaRPr lang="en-US" sz="1250" dirty="0"/>
          </a:p>
          <a:p>
            <a:pPr algn="l" marL="254000" indent="-254000">
              <a:lnSpc>
                <a:spcPct val="123000"/>
              </a:lnSpc>
              <a:buSzPct val="100000"/>
              <a:buFont typeface="+mj-lt"/>
              <a:buAutoNum type="arabicPeriod" startAt="7"/>
            </a:pPr>
            <a:r>
              <a:rPr lang="en-US" sz="1250" dirty="0">
                <a:solidFill>
                  <a:srgbClr val="405449"/>
                </a:solidFill>
                <a:latin typeface="Nobile" pitchFamily="34" charset="0"/>
                <a:ea typeface="Nobile" pitchFamily="34" charset="-122"/>
                <a:cs typeface="Nobile" pitchFamily="34" charset="-120"/>
              </a:rPr>
              <a:t>Click-throughs tracked separately</a:t>
            </a:r>
            <a:endParaRPr lang="en-US" sz="1250" dirty="0"/>
          </a:p>
          <a:p>
            <a:pPr algn="l" marL="254000" indent="-254000">
              <a:lnSpc>
                <a:spcPct val="123000"/>
              </a:lnSpc>
              <a:buSzPct val="100000"/>
              <a:buFont typeface="+mj-lt"/>
              <a:buAutoNum type="arabicPeriod" startAt="8"/>
            </a:pPr>
            <a:r>
              <a:rPr lang="en-US" sz="1250" dirty="0">
                <a:solidFill>
                  <a:srgbClr val="405449"/>
                </a:solidFill>
                <a:latin typeface="Nobile" pitchFamily="34" charset="0"/>
                <a:ea typeface="Nobile" pitchFamily="34" charset="-122"/>
                <a:cs typeface="Nobile" pitchFamily="34" charset="-120"/>
              </a:rPr>
              <a:t>Behavior aggregated as ratings service</a:t>
            </a:r>
            <a:endParaRPr lang="en-US" sz="1250" dirty="0"/>
          </a:p>
          <a:p>
            <a:pPr algn="l" marL="254000" indent="-254000">
              <a:lnSpc>
                <a:spcPct val="123000"/>
              </a:lnSpc>
              <a:buSzPct val="100000"/>
              <a:buFont typeface="+mj-lt"/>
              <a:buAutoNum type="arabicPeriod" startAt="9"/>
            </a:pPr>
            <a:r>
              <a:rPr lang="en-US" sz="1250" dirty="0">
                <a:solidFill>
                  <a:srgbClr val="405449"/>
                </a:solidFill>
                <a:latin typeface="Nobile" pitchFamily="34" charset="0"/>
                <a:ea typeface="Nobile" pitchFamily="34" charset="-122"/>
                <a:cs typeface="Nobile" pitchFamily="34" charset="-120"/>
              </a:rPr>
              <a:t>Ratings used to screen publishers</a:t>
            </a:r>
            <a:endParaRPr lang="en-US" sz="12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717153"/>
            <a:ext cx="6296860" cy="1004094"/>
          </a:xfrm>
          <a:prstGeom prst="rect">
            <a:avLst/>
          </a:prstGeom>
          <a:noFill/>
          <a:ln/>
        </p:spPr>
        <p:txBody>
          <a:bodyPr wrap="square" lIns="0" tIns="0" rIns="0" bIns="0" rtlCol="0" anchor="t">
            <a:normAutofit/>
          </a:bodyPr>
          <a:lstStyle/>
          <a:p>
            <a:pPr algn="l" indent="0" marL="0">
              <a:lnSpc>
                <a:spcPct val="104000"/>
              </a:lnSpc>
              <a:buNone/>
            </a:pPr>
            <a:r>
              <a:rPr lang="en-US" sz="3150" dirty="0">
                <a:solidFill>
                  <a:srgbClr val="3B4540"/>
                </a:solidFill>
                <a:latin typeface="Fraunces ExtraBold" pitchFamily="34" charset="0"/>
                <a:ea typeface="Fraunces ExtraBold" pitchFamily="34" charset="-122"/>
                <a:cs typeface="Fraunces ExtraBold" pitchFamily="34" charset="-120"/>
              </a:rPr>
              <a:t>Search Engine Advertising (SEA)</a:t>
            </a:r>
            <a:endParaRPr lang="en-US" sz="3150" dirty="0"/>
          </a:p>
        </p:txBody>
      </p:sp>
      <p:sp>
        <p:nvSpPr>
          <p:cNvPr id="4" name="Shape 1"/>
          <p:cNvSpPr/>
          <p:nvPr/>
        </p:nvSpPr>
        <p:spPr>
          <a:xfrm>
            <a:off x="661475" y="1926034"/>
            <a:ext cx="6296860" cy="891877"/>
          </a:xfrm>
          <a:prstGeom prst="roundRect">
            <a:avLst>
              <a:gd name="adj" fmla="val 16213"/>
            </a:avLst>
          </a:prstGeom>
          <a:solidFill>
            <a:srgbClr val="E8F3E8"/>
          </a:solidFill>
          <a:ln/>
        </p:spPr>
      </p:sp>
      <p:sp>
        <p:nvSpPr>
          <p:cNvPr id="5" name="Text 2"/>
          <p:cNvSpPr/>
          <p:nvPr/>
        </p:nvSpPr>
        <p:spPr>
          <a:xfrm>
            <a:off x="822106" y="2086670"/>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05449"/>
                </a:solidFill>
                <a:latin typeface="Fraunces ExtraBold" pitchFamily="34" charset="0"/>
                <a:ea typeface="Fraunces ExtraBold" pitchFamily="34" charset="-122"/>
                <a:cs typeface="Fraunces ExtraBold" pitchFamily="34" charset="-120"/>
              </a:rPr>
              <a:t>$118B in 2023</a:t>
            </a:r>
            <a:endParaRPr lang="en-US" sz="1550" dirty="0"/>
          </a:p>
        </p:txBody>
      </p:sp>
      <p:sp>
        <p:nvSpPr>
          <p:cNvPr id="6" name="Text 3"/>
          <p:cNvSpPr/>
          <p:nvPr/>
        </p:nvSpPr>
        <p:spPr>
          <a:xfrm>
            <a:off x="822106" y="2419548"/>
            <a:ext cx="5975597" cy="237728"/>
          </a:xfrm>
          <a:prstGeom prst="rect">
            <a:avLst/>
          </a:prstGeom>
          <a:noFill/>
          <a:ln/>
        </p:spPr>
        <p:txBody>
          <a:bodyPr wrap="none" lIns="0" tIns="0" rIns="0" bIns="0" rtlCol="0" anchor="t"/>
          <a:lstStyle/>
          <a:p>
            <a:pPr algn="l" indent="0" marL="0">
              <a:lnSpc>
                <a:spcPct val="123000"/>
              </a:lnSpc>
              <a:buNone/>
            </a:pPr>
            <a:r>
              <a:rPr lang="en-US" sz="1250" dirty="0">
                <a:solidFill>
                  <a:srgbClr val="405449"/>
                </a:solidFill>
                <a:latin typeface="Nobile" pitchFamily="34" charset="0"/>
                <a:ea typeface="Nobile" pitchFamily="34" charset="-122"/>
                <a:cs typeface="Nobile" pitchFamily="34" charset="-120"/>
              </a:rPr>
              <a:t>Largest digital ad category at 45.6% of all online spend</a:t>
            </a:r>
            <a:endParaRPr lang="en-US" sz="1250" dirty="0"/>
          </a:p>
        </p:txBody>
      </p:sp>
      <p:sp>
        <p:nvSpPr>
          <p:cNvPr id="7" name="Shape 4"/>
          <p:cNvSpPr/>
          <p:nvPr/>
        </p:nvSpPr>
        <p:spPr>
          <a:xfrm>
            <a:off x="661475" y="2954437"/>
            <a:ext cx="6296860" cy="1129605"/>
          </a:xfrm>
          <a:prstGeom prst="roundRect">
            <a:avLst>
              <a:gd name="adj" fmla="val 12801"/>
            </a:avLst>
          </a:prstGeom>
          <a:solidFill>
            <a:srgbClr val="E8F3E8"/>
          </a:solidFill>
          <a:ln/>
        </p:spPr>
      </p:sp>
      <p:sp>
        <p:nvSpPr>
          <p:cNvPr id="8" name="Text 5"/>
          <p:cNvSpPr/>
          <p:nvPr/>
        </p:nvSpPr>
        <p:spPr>
          <a:xfrm>
            <a:off x="822106" y="3115072"/>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05449"/>
                </a:solidFill>
                <a:latin typeface="Fraunces ExtraBold" pitchFamily="34" charset="0"/>
                <a:ea typeface="Fraunces ExtraBold" pitchFamily="34" charset="-122"/>
                <a:cs typeface="Fraunces ExtraBold" pitchFamily="34" charset="-120"/>
              </a:rPr>
              <a:t>Keywords</a:t>
            </a:r>
            <a:endParaRPr lang="en-US" sz="1550" dirty="0"/>
          </a:p>
        </p:txBody>
      </p:sp>
      <p:sp>
        <p:nvSpPr>
          <p:cNvPr id="9" name="Text 6"/>
          <p:cNvSpPr/>
          <p:nvPr/>
        </p:nvSpPr>
        <p:spPr>
          <a:xfrm>
            <a:off x="822106" y="3447951"/>
            <a:ext cx="5975597"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405449"/>
                </a:solidFill>
                <a:latin typeface="Nobile" pitchFamily="34" charset="0"/>
                <a:ea typeface="Nobile" pitchFamily="34" charset="-122"/>
                <a:cs typeface="Nobile" pitchFamily="34" charset="-120"/>
              </a:rPr>
              <a:t>Specific words/phrases matching user search intent — e.g., "navy blue sports coat"</a:t>
            </a:r>
            <a:endParaRPr lang="en-US" sz="1250" dirty="0"/>
          </a:p>
        </p:txBody>
      </p:sp>
      <p:sp>
        <p:nvSpPr>
          <p:cNvPr id="10" name="Shape 7"/>
          <p:cNvSpPr/>
          <p:nvPr/>
        </p:nvSpPr>
        <p:spPr>
          <a:xfrm>
            <a:off x="661475" y="4220567"/>
            <a:ext cx="6296860" cy="891877"/>
          </a:xfrm>
          <a:prstGeom prst="roundRect">
            <a:avLst>
              <a:gd name="adj" fmla="val 16213"/>
            </a:avLst>
          </a:prstGeom>
          <a:solidFill>
            <a:srgbClr val="E8F3E8"/>
          </a:solidFill>
          <a:ln/>
        </p:spPr>
      </p:sp>
      <p:sp>
        <p:nvSpPr>
          <p:cNvPr id="11" name="Text 8"/>
          <p:cNvSpPr/>
          <p:nvPr/>
        </p:nvSpPr>
        <p:spPr>
          <a:xfrm>
            <a:off x="822106" y="4381202"/>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05449"/>
                </a:solidFill>
                <a:latin typeface="Fraunces ExtraBold" pitchFamily="34" charset="0"/>
                <a:ea typeface="Fraunces ExtraBold" pitchFamily="34" charset="-122"/>
                <a:cs typeface="Fraunces ExtraBold" pitchFamily="34" charset="-120"/>
              </a:rPr>
              <a:t>Paid vs. Organic</a:t>
            </a:r>
            <a:endParaRPr lang="en-US" sz="1550" dirty="0"/>
          </a:p>
        </p:txBody>
      </p:sp>
      <p:sp>
        <p:nvSpPr>
          <p:cNvPr id="12" name="Text 9"/>
          <p:cNvSpPr/>
          <p:nvPr/>
        </p:nvSpPr>
        <p:spPr>
          <a:xfrm>
            <a:off x="822106" y="4714081"/>
            <a:ext cx="5975597" cy="237728"/>
          </a:xfrm>
          <a:prstGeom prst="rect">
            <a:avLst/>
          </a:prstGeom>
          <a:noFill/>
          <a:ln/>
        </p:spPr>
        <p:txBody>
          <a:bodyPr wrap="none" lIns="0" tIns="0" rIns="0" bIns="0" rtlCol="0" anchor="t"/>
          <a:lstStyle/>
          <a:p>
            <a:pPr algn="l" indent="0" marL="0">
              <a:lnSpc>
                <a:spcPct val="123000"/>
              </a:lnSpc>
              <a:buNone/>
            </a:pPr>
            <a:r>
              <a:rPr lang="en-US" sz="1250" dirty="0">
                <a:solidFill>
                  <a:srgbClr val="405449"/>
                </a:solidFill>
                <a:latin typeface="Nobile" pitchFamily="34" charset="0"/>
                <a:ea typeface="Nobile" pitchFamily="34" charset="-122"/>
                <a:cs typeface="Nobile" pitchFamily="34" charset="-120"/>
              </a:rPr>
              <a:t>Sponsored links appear alongside organic results; SEO is unpaid</a:t>
            </a:r>
            <a:endParaRPr lang="en-US" sz="1250" dirty="0"/>
          </a:p>
        </p:txBody>
      </p:sp>
      <p:sp>
        <p:nvSpPr>
          <p:cNvPr id="13" name="Shape 10"/>
          <p:cNvSpPr/>
          <p:nvPr/>
        </p:nvSpPr>
        <p:spPr>
          <a:xfrm>
            <a:off x="661475" y="5248970"/>
            <a:ext cx="6296860" cy="891877"/>
          </a:xfrm>
          <a:prstGeom prst="roundRect">
            <a:avLst>
              <a:gd name="adj" fmla="val 16213"/>
            </a:avLst>
          </a:prstGeom>
          <a:solidFill>
            <a:srgbClr val="E8F3E8"/>
          </a:solidFill>
          <a:ln/>
        </p:spPr>
      </p:sp>
      <p:sp>
        <p:nvSpPr>
          <p:cNvPr id="14" name="Text 11"/>
          <p:cNvSpPr/>
          <p:nvPr/>
        </p:nvSpPr>
        <p:spPr>
          <a:xfrm>
            <a:off x="822106" y="5409605"/>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405449"/>
                </a:solidFill>
                <a:latin typeface="Fraunces ExtraBold" pitchFamily="34" charset="0"/>
                <a:ea typeface="Fraunces ExtraBold" pitchFamily="34" charset="-122"/>
                <a:cs typeface="Fraunces ExtraBold" pitchFamily="34" charset="-120"/>
              </a:rPr>
              <a:t>Google Dominance</a:t>
            </a:r>
            <a:endParaRPr lang="en-US" sz="1550" dirty="0"/>
          </a:p>
        </p:txBody>
      </p:sp>
      <p:sp>
        <p:nvSpPr>
          <p:cNvPr id="15" name="Text 12"/>
          <p:cNvSpPr/>
          <p:nvPr/>
        </p:nvSpPr>
        <p:spPr>
          <a:xfrm>
            <a:off x="822106" y="5742484"/>
            <a:ext cx="5975597" cy="237728"/>
          </a:xfrm>
          <a:prstGeom prst="rect">
            <a:avLst/>
          </a:prstGeom>
          <a:noFill/>
          <a:ln/>
        </p:spPr>
        <p:txBody>
          <a:bodyPr wrap="none" lIns="0" tIns="0" rIns="0" bIns="0" rtlCol="0" anchor="t"/>
          <a:lstStyle/>
          <a:p>
            <a:pPr algn="l" indent="0" marL="0">
              <a:lnSpc>
                <a:spcPct val="123000"/>
              </a:lnSpc>
              <a:buNone/>
            </a:pPr>
            <a:r>
              <a:rPr lang="en-US" sz="1250" dirty="0">
                <a:solidFill>
                  <a:srgbClr val="405449"/>
                </a:solidFill>
                <a:latin typeface="Nobile" pitchFamily="34" charset="0"/>
                <a:ea typeface="Nobile" pitchFamily="34" charset="-122"/>
                <a:cs typeface="Nobile" pitchFamily="34" charset="-120"/>
              </a:rPr>
              <a:t>61%+ of U.S. searches; Google Ads, AdSense, Ad Manager</a:t>
            </a:r>
            <a:endParaRPr lang="en-US" sz="12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021755"/>
            <a:ext cx="6098427"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Keywords &amp; Click Fraud</a:t>
            </a:r>
            <a:endParaRPr lang="en-US" sz="3500" dirty="0"/>
          </a:p>
        </p:txBody>
      </p:sp>
      <p:sp>
        <p:nvSpPr>
          <p:cNvPr id="4" name="Text 1"/>
          <p:cNvSpPr/>
          <p:nvPr/>
        </p:nvSpPr>
        <p:spPr>
          <a:xfrm>
            <a:off x="661475" y="2009378"/>
            <a:ext cx="3303009" cy="336649"/>
          </a:xfrm>
          <a:prstGeom prst="rect">
            <a:avLst/>
          </a:prstGeom>
          <a:noFill/>
          <a:ln/>
        </p:spPr>
        <p:txBody>
          <a:bodyPr wrap="none" lIns="0" tIns="0" rIns="0" bIns="0" rtlCol="0" anchor="t"/>
          <a:lstStyle/>
          <a:p>
            <a:pPr algn="l" indent="0" marL="0">
              <a:lnSpc>
                <a:spcPct val="104000"/>
              </a:lnSpc>
              <a:buNone/>
            </a:pPr>
            <a:r>
              <a:rPr lang="en-US" sz="2100" dirty="0">
                <a:solidFill>
                  <a:srgbClr val="3B4540"/>
                </a:solidFill>
                <a:latin typeface="Fraunces ExtraBold" pitchFamily="34" charset="0"/>
                <a:ea typeface="Fraunces ExtraBold" pitchFamily="34" charset="-122"/>
                <a:cs typeface="Fraunces ExtraBold" pitchFamily="34" charset="-120"/>
              </a:rPr>
              <a:t>Keyword Types</a:t>
            </a:r>
            <a:endParaRPr lang="en-US" sz="2100" dirty="0"/>
          </a:p>
        </p:txBody>
      </p:sp>
      <p:sp>
        <p:nvSpPr>
          <p:cNvPr id="5" name="Text 2"/>
          <p:cNvSpPr/>
          <p:nvPr/>
        </p:nvSpPr>
        <p:spPr>
          <a:xfrm>
            <a:off x="661475" y="2516584"/>
            <a:ext cx="2929360" cy="3259931"/>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Broad Match:</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Ads appear for similar phrases and variations.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Phrase Match:</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Ads appear for phrases including the keyword, in exact order.</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Exact Match:</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Ads appear for exact keyword or very close variants only.</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Negative Keywords:</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Prevents ads from showing for irrelevant searches.</a:t>
            </a:r>
            <a:endParaRPr lang="en-US" sz="1400" dirty="0"/>
          </a:p>
        </p:txBody>
      </p:sp>
      <p:sp>
        <p:nvSpPr>
          <p:cNvPr id="6" name="Text 3"/>
          <p:cNvSpPr/>
          <p:nvPr/>
        </p:nvSpPr>
        <p:spPr>
          <a:xfrm>
            <a:off x="4035324" y="2009378"/>
            <a:ext cx="2929360" cy="673298"/>
          </a:xfrm>
          <a:prstGeom prst="rect">
            <a:avLst/>
          </a:prstGeom>
          <a:noFill/>
          <a:ln/>
        </p:spPr>
        <p:txBody>
          <a:bodyPr wrap="square" lIns="0" tIns="0" rIns="0" bIns="0" rtlCol="0" anchor="t">
            <a:normAutofit/>
          </a:bodyPr>
          <a:lstStyle/>
          <a:p>
            <a:pPr algn="l" indent="0" marL="0">
              <a:lnSpc>
                <a:spcPct val="104000"/>
              </a:lnSpc>
              <a:buNone/>
            </a:pPr>
            <a:r>
              <a:rPr lang="en-US" sz="2100" dirty="0">
                <a:solidFill>
                  <a:srgbClr val="3B4540"/>
                </a:solidFill>
                <a:latin typeface="Fraunces ExtraBold" pitchFamily="34" charset="0"/>
                <a:ea typeface="Fraunces ExtraBold" pitchFamily="34" charset="-122"/>
                <a:cs typeface="Fraunces ExtraBold" pitchFamily="34" charset="-120"/>
              </a:rPr>
              <a:t>Understanding Click Fraud</a:t>
            </a:r>
            <a:endParaRPr lang="en-US" sz="2100" dirty="0"/>
          </a:p>
        </p:txBody>
      </p:sp>
      <p:sp>
        <p:nvSpPr>
          <p:cNvPr id="7" name="Text 4"/>
          <p:cNvSpPr/>
          <p:nvPr/>
        </p:nvSpPr>
        <p:spPr>
          <a:xfrm>
            <a:off x="4035324" y="2853234"/>
            <a:ext cx="2929360" cy="2800945"/>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Click fraud occurs when </a:t>
            </a:r>
            <a:pPr algn="l" indent="0" marL="0">
              <a:lnSpc>
                <a:spcPct val="130000"/>
              </a:lnSpc>
              <a:buNone/>
            </a:pPr>
            <a:r>
              <a:rPr lang="en-US" sz="1400" b="1" dirty="0">
                <a:solidFill>
                  <a:srgbClr val="405449"/>
                </a:solidFill>
                <a:latin typeface="Nobile Bold" pitchFamily="34" charset="0"/>
                <a:ea typeface="Nobile Bold" pitchFamily="34" charset="-122"/>
                <a:cs typeface="Nobile Bold" pitchFamily="34" charset="-120"/>
              </a:rPr>
              <a:t>bots or malicious human activity</a:t>
            </a:r>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 generate fake clicks on competitor ads. This is done to exhaust their ad budgets prematurely, taking their campaigns offline and providing an unfair competitive edge. It significantly impacts advertising effectiveness.</a:t>
            </a:r>
            <a:endParaRPr lang="en-US"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1096566"/>
            <a:ext cx="8837193"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Google Ads Auction: How It Works</a:t>
            </a:r>
            <a:endParaRPr lang="en-US" sz="3700" dirty="0"/>
          </a:p>
        </p:txBody>
      </p:sp>
      <p:pic>
        <p:nvPicPr>
          <p:cNvPr id="3" name="Image 0" descr="preencoded.png">    </p:cNvPr>
          <p:cNvPicPr>
            <a:picLocks noChangeAspect="1"/>
          </p:cNvPicPr>
          <p:nvPr/>
        </p:nvPicPr>
        <p:blipFill>
          <a:blip r:embed="rId1"/>
          <a:stretch>
            <a:fillRect/>
          </a:stretch>
        </p:blipFill>
        <p:spPr>
          <a:xfrm>
            <a:off x="661475" y="2183309"/>
            <a:ext cx="6903269" cy="2590403"/>
          </a:xfrm>
          <a:prstGeom prst="rect">
            <a:avLst/>
          </a:prstGeom>
        </p:spPr>
      </p:pic>
      <p:sp>
        <p:nvSpPr>
          <p:cNvPr id="4" name="Text 1"/>
          <p:cNvSpPr/>
          <p:nvPr/>
        </p:nvSpPr>
        <p:spPr>
          <a:xfrm>
            <a:off x="6239181" y="4044579"/>
            <a:ext cx="1041185" cy="401151"/>
          </a:xfrm>
          <a:prstGeom prst="rect">
            <a:avLst/>
          </a:prstGeom>
          <a:noFill/>
          <a:ln/>
        </p:spPr>
        <p:txBody>
          <a:bodyPr wrap="square" lIns="0" tIns="0" rIns="0" bIns="0" rtlCol="0" anchor="t">
            <a:normAutofit/>
          </a:bodyPr>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Content &amp; Context</a:t>
            </a:r>
            <a:endParaRPr lang="en-US" sz="1250" dirty="0"/>
          </a:p>
        </p:txBody>
      </p:sp>
      <p:sp>
        <p:nvSpPr>
          <p:cNvPr id="5" name="Text 2"/>
          <p:cNvSpPr/>
          <p:nvPr/>
        </p:nvSpPr>
        <p:spPr>
          <a:xfrm>
            <a:off x="4927002" y="4044579"/>
            <a:ext cx="1041185" cy="401151"/>
          </a:xfrm>
          <a:prstGeom prst="rect">
            <a:avLst/>
          </a:prstGeom>
          <a:noFill/>
          <a:ln/>
        </p:spPr>
        <p:txBody>
          <a:bodyPr wrap="square" lIns="0" tIns="0" rIns="0" bIns="0" rtlCol="0" anchor="t">
            <a:normAutofit/>
          </a:bodyPr>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Ad Rank Threshold</a:t>
            </a:r>
            <a:endParaRPr lang="en-US" sz="1250" dirty="0"/>
          </a:p>
        </p:txBody>
      </p:sp>
      <p:sp>
        <p:nvSpPr>
          <p:cNvPr id="6" name="Text 3"/>
          <p:cNvSpPr/>
          <p:nvPr/>
        </p:nvSpPr>
        <p:spPr>
          <a:xfrm>
            <a:off x="3621956" y="4144867"/>
            <a:ext cx="1041185" cy="200576"/>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Ad Assets</a:t>
            </a:r>
            <a:endParaRPr lang="en-US" sz="1250" dirty="0"/>
          </a:p>
        </p:txBody>
      </p:sp>
      <p:sp>
        <p:nvSpPr>
          <p:cNvPr id="7" name="Text 4"/>
          <p:cNvSpPr/>
          <p:nvPr/>
        </p:nvSpPr>
        <p:spPr>
          <a:xfrm>
            <a:off x="2316909" y="4044579"/>
            <a:ext cx="1041185" cy="401151"/>
          </a:xfrm>
          <a:prstGeom prst="rect">
            <a:avLst/>
          </a:prstGeom>
          <a:noFill/>
          <a:ln/>
        </p:spPr>
        <p:txBody>
          <a:bodyPr wrap="square" lIns="0" tIns="0" rIns="0" bIns="0" rtlCol="0" anchor="t">
            <a:normAutofit/>
          </a:bodyPr>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Quality Score</a:t>
            </a:r>
            <a:endParaRPr lang="en-US" sz="1250" dirty="0"/>
          </a:p>
        </p:txBody>
      </p:sp>
      <p:sp>
        <p:nvSpPr>
          <p:cNvPr id="8" name="Text 5"/>
          <p:cNvSpPr/>
          <p:nvPr/>
        </p:nvSpPr>
        <p:spPr>
          <a:xfrm>
            <a:off x="983336" y="4144867"/>
            <a:ext cx="1041185" cy="200576"/>
          </a:xfrm>
          <a:prstGeom prst="rect">
            <a:avLst/>
          </a:prstGeom>
          <a:noFill/>
          <a:ln/>
        </p:spPr>
        <p:txBody>
          <a:bodyPr wrap="none" lIns="0" tIns="0" rIns="0" bIns="0" rtlCol="0" anchor="t"/>
          <a:lstStyle/>
          <a:p>
            <a:pPr algn="ctr" indent="0" marL="0">
              <a:lnSpc>
                <a:spcPct val="104000"/>
              </a:lnSpc>
              <a:buNone/>
            </a:pPr>
            <a:r>
              <a:rPr lang="en-US" sz="1250" dirty="0">
                <a:solidFill>
                  <a:srgbClr val="405449"/>
                </a:solidFill>
                <a:latin typeface="Fraunces ExtraBold" pitchFamily="34" charset="0"/>
                <a:ea typeface="Fraunces ExtraBold" pitchFamily="34" charset="-122"/>
                <a:cs typeface="Fraunces ExtraBold" pitchFamily="34" charset="-120"/>
              </a:rPr>
              <a:t>Your Bid</a:t>
            </a:r>
            <a:endParaRPr lang="en-US" sz="1250" dirty="0"/>
          </a:p>
        </p:txBody>
      </p:sp>
      <p:sp>
        <p:nvSpPr>
          <p:cNvPr id="9" name="Text 6"/>
          <p:cNvSpPr/>
          <p:nvPr/>
        </p:nvSpPr>
        <p:spPr>
          <a:xfrm>
            <a:off x="661475" y="4986338"/>
            <a:ext cx="690326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These five factors determine when and where your ad appears to potential customers.</a:t>
            </a:r>
            <a:endParaRPr lang="en-US" sz="1450" dirty="0"/>
          </a:p>
        </p:txBody>
      </p:sp>
      <p:sp>
        <p:nvSpPr>
          <p:cNvPr id="10" name="Text 7"/>
          <p:cNvSpPr/>
          <p:nvPr/>
        </p:nvSpPr>
        <p:spPr>
          <a:xfrm>
            <a:off x="8032251" y="2159695"/>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3B4540"/>
                </a:solidFill>
                <a:latin typeface="Fraunces ExtraBold" pitchFamily="34" charset="0"/>
                <a:ea typeface="Fraunces ExtraBold" pitchFamily="34" charset="-122"/>
                <a:cs typeface="Fraunces ExtraBold" pitchFamily="34" charset="-120"/>
              </a:rPr>
              <a:t>CTR by Ad Position</a:t>
            </a:r>
            <a:endParaRPr lang="en-US" sz="1850" dirty="0"/>
          </a:p>
        </p:txBody>
      </p:sp>
      <p:pic>
        <p:nvPicPr>
          <p:cNvPr id="11" name="Image 1" descr="preencoded.png">    </p:cNvPr>
          <p:cNvPicPr>
            <a:picLocks noChangeAspect="1"/>
          </p:cNvPicPr>
          <p:nvPr/>
        </p:nvPicPr>
        <p:blipFill>
          <a:blip r:embed="rId2"/>
          <a:stretch>
            <a:fillRect/>
          </a:stretch>
        </p:blipFill>
        <p:spPr>
          <a:xfrm>
            <a:off x="8032251" y="2667595"/>
            <a:ext cx="3504219" cy="1803797"/>
          </a:xfrm>
          <a:prstGeom prst="rect">
            <a:avLst/>
          </a:prstGeom>
        </p:spPr>
      </p:pic>
      <p:sp>
        <p:nvSpPr>
          <p:cNvPr id="12" name="Text 8"/>
          <p:cNvSpPr/>
          <p:nvPr/>
        </p:nvSpPr>
        <p:spPr>
          <a:xfrm>
            <a:off x="8032251" y="4684018"/>
            <a:ext cx="3504219"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Position 1 = 7% CTR; drops to 3% at position 2. Lower positions show higher </a:t>
            </a:r>
            <a:pPr algn="l" indent="0" marL="0">
              <a:lnSpc>
                <a:spcPct val="133000"/>
              </a:lnSpc>
              <a:buNone/>
            </a:pPr>
            <a:r>
              <a:rPr lang="en-US" sz="1450" i="1" dirty="0">
                <a:solidFill>
                  <a:srgbClr val="405449"/>
                </a:solidFill>
                <a:latin typeface="Nobile" pitchFamily="34" charset="0"/>
                <a:ea typeface="Nobile" pitchFamily="34" charset="-122"/>
                <a:cs typeface="Nobile" pitchFamily="34" charset="-120"/>
              </a:rPr>
              <a:t>conversion</a:t>
            </a:r>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 rates (recency bias).</a:t>
            </a:r>
            <a:endParaRPr lang="en-US" sz="14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1439664"/>
            <a:ext cx="7242093"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Online Advertising Formats</a:t>
            </a:r>
            <a:endParaRPr lang="en-US" sz="37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408337"/>
            <a:ext cx="472468" cy="472480"/>
          </a:xfrm>
          <a:prstGeom prst="rect">
            <a:avLst/>
          </a:prstGeom>
        </p:spPr>
      </p:pic>
      <p:sp>
        <p:nvSpPr>
          <p:cNvPr id="4" name="Text 1"/>
          <p:cNvSpPr/>
          <p:nvPr/>
        </p:nvSpPr>
        <p:spPr>
          <a:xfrm>
            <a:off x="1370177" y="240833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Search Engine Ads</a:t>
            </a:r>
            <a:endParaRPr lang="en-US" sz="1850" dirty="0"/>
          </a:p>
        </p:txBody>
      </p:sp>
      <p:sp>
        <p:nvSpPr>
          <p:cNvPr id="5" name="Text 2"/>
          <p:cNvSpPr/>
          <p:nvPr/>
        </p:nvSpPr>
        <p:spPr>
          <a:xfrm>
            <a:off x="1370177" y="2817019"/>
            <a:ext cx="2756724"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Keyword-matching &amp; content-targeted; 45.6% of digital spend</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63135" y="2408337"/>
            <a:ext cx="472468" cy="472480"/>
          </a:xfrm>
          <a:prstGeom prst="rect">
            <a:avLst/>
          </a:prstGeom>
        </p:spPr>
      </p:pic>
      <p:sp>
        <p:nvSpPr>
          <p:cNvPr id="7" name="Text 3"/>
          <p:cNvSpPr/>
          <p:nvPr/>
        </p:nvSpPr>
        <p:spPr>
          <a:xfrm>
            <a:off x="5071836" y="2408337"/>
            <a:ext cx="2522375"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Display / Banner Ads</a:t>
            </a:r>
            <a:endParaRPr lang="en-US" sz="1850" dirty="0"/>
          </a:p>
        </p:txBody>
      </p:sp>
      <p:sp>
        <p:nvSpPr>
          <p:cNvPr id="8" name="Text 4"/>
          <p:cNvSpPr/>
          <p:nvPr/>
        </p:nvSpPr>
        <p:spPr>
          <a:xfrm>
            <a:off x="5071836" y="2817019"/>
            <a:ext cx="2756724"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Static banners; avg CTR 0.35%; $67.1B by end of 2024</a:t>
            </a:r>
            <a:endParaRPr lang="en-US" sz="14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64794" y="2408337"/>
            <a:ext cx="472468" cy="472480"/>
          </a:xfrm>
          <a:prstGeom prst="rect">
            <a:avLst/>
          </a:prstGeom>
        </p:spPr>
      </p:pic>
      <p:sp>
        <p:nvSpPr>
          <p:cNvPr id="10" name="Text 5"/>
          <p:cNvSpPr/>
          <p:nvPr/>
        </p:nvSpPr>
        <p:spPr>
          <a:xfrm>
            <a:off x="8773496" y="240833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Rich Media &amp; Video</a:t>
            </a:r>
            <a:endParaRPr lang="en-US" sz="1850" dirty="0"/>
          </a:p>
        </p:txBody>
      </p:sp>
      <p:sp>
        <p:nvSpPr>
          <p:cNvPr id="11" name="Text 6"/>
          <p:cNvSpPr/>
          <p:nvPr/>
        </p:nvSpPr>
        <p:spPr>
          <a:xfrm>
            <a:off x="8773496" y="2817019"/>
            <a:ext cx="2756724"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Pop-ups, interstitials, superstitials, online video; $54B → $62.9B (2023–24)</a:t>
            </a:r>
            <a:endParaRPr lang="en-US" sz="14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102298"/>
            <a:ext cx="472468" cy="472480"/>
          </a:xfrm>
          <a:prstGeom prst="rect">
            <a:avLst/>
          </a:prstGeom>
        </p:spPr>
      </p:pic>
      <p:sp>
        <p:nvSpPr>
          <p:cNvPr id="13" name="Text 7"/>
          <p:cNvSpPr/>
          <p:nvPr/>
        </p:nvSpPr>
        <p:spPr>
          <a:xfrm>
            <a:off x="1370177" y="410229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Mobile &amp; Apps</a:t>
            </a:r>
            <a:endParaRPr lang="en-US" sz="1850" dirty="0"/>
          </a:p>
        </p:txBody>
      </p:sp>
      <p:sp>
        <p:nvSpPr>
          <p:cNvPr id="14" name="Text 8"/>
          <p:cNvSpPr/>
          <p:nvPr/>
        </p:nvSpPr>
        <p:spPr>
          <a:xfrm>
            <a:off x="1370177" y="4510980"/>
            <a:ext cx="2756724"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$194.8B in 2023; $216.4B in-app ad spend predicted for 2024</a:t>
            </a:r>
            <a:endParaRPr lang="en-US" sz="145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63135" y="4102298"/>
            <a:ext cx="472468" cy="472480"/>
          </a:xfrm>
          <a:prstGeom prst="rect">
            <a:avLst/>
          </a:prstGeom>
        </p:spPr>
      </p:pic>
      <p:sp>
        <p:nvSpPr>
          <p:cNvPr id="16" name="Text 9"/>
          <p:cNvSpPr/>
          <p:nvPr/>
        </p:nvSpPr>
        <p:spPr>
          <a:xfrm>
            <a:off x="5071836" y="410229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E-mail &amp; Podcasts</a:t>
            </a:r>
            <a:endParaRPr lang="en-US" sz="1850" dirty="0"/>
          </a:p>
        </p:txBody>
      </p:sp>
      <p:sp>
        <p:nvSpPr>
          <p:cNvPr id="17" name="Text 10"/>
          <p:cNvSpPr/>
          <p:nvPr/>
        </p:nvSpPr>
        <p:spPr>
          <a:xfrm>
            <a:off x="5071836" y="4510980"/>
            <a:ext cx="2756724"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E-mail: $10.89B (3.2%); Podcasts: $2.16B, growing 2× faster than digital overall</a:t>
            </a:r>
            <a:endParaRPr lang="en-US" sz="14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61475" y="1256605"/>
            <a:ext cx="7916764"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Rich Media &amp; Online Video Ads</a:t>
            </a:r>
            <a:endParaRPr lang="en-US" sz="3700" dirty="0"/>
          </a:p>
        </p:txBody>
      </p:sp>
      <p:sp>
        <p:nvSpPr>
          <p:cNvPr id="3" name="Shape 1"/>
          <p:cNvSpPr/>
          <p:nvPr/>
        </p:nvSpPr>
        <p:spPr>
          <a:xfrm>
            <a:off x="661475" y="2225278"/>
            <a:ext cx="3496877" cy="1744762"/>
          </a:xfrm>
          <a:prstGeom prst="roundRect">
            <a:avLst>
              <a:gd name="adj" fmla="val 9750"/>
            </a:avLst>
          </a:prstGeom>
          <a:solidFill>
            <a:srgbClr val="FAFFFA"/>
          </a:solidFill>
          <a:ln w="25399">
            <a:solidFill>
              <a:srgbClr val="CED9CE"/>
            </a:solidFill>
            <a:prstDash val="solid"/>
          </a:ln>
        </p:spPr>
      </p:sp>
      <p:sp>
        <p:nvSpPr>
          <p:cNvPr id="4" name="Text 2"/>
          <p:cNvSpPr/>
          <p:nvPr/>
        </p:nvSpPr>
        <p:spPr>
          <a:xfrm>
            <a:off x="875881" y="243969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Pop-Up</a:t>
            </a:r>
            <a:endParaRPr lang="en-US" sz="1850" dirty="0"/>
          </a:p>
        </p:txBody>
      </p:sp>
      <p:sp>
        <p:nvSpPr>
          <p:cNvPr id="5" name="Text 3"/>
          <p:cNvSpPr/>
          <p:nvPr/>
        </p:nvSpPr>
        <p:spPr>
          <a:xfrm>
            <a:off x="875881" y="2848372"/>
            <a:ext cx="3068065"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Appears in separate window; manually closed; highly intrusive (80% annoyed)</a:t>
            </a:r>
            <a:endParaRPr lang="en-US" sz="1450" dirty="0"/>
          </a:p>
        </p:txBody>
      </p:sp>
      <p:sp>
        <p:nvSpPr>
          <p:cNvPr id="6" name="Shape 4"/>
          <p:cNvSpPr/>
          <p:nvPr/>
        </p:nvSpPr>
        <p:spPr>
          <a:xfrm>
            <a:off x="4347359" y="2225278"/>
            <a:ext cx="3496877" cy="1744762"/>
          </a:xfrm>
          <a:prstGeom prst="roundRect">
            <a:avLst>
              <a:gd name="adj" fmla="val 9750"/>
            </a:avLst>
          </a:prstGeom>
          <a:solidFill>
            <a:srgbClr val="FAFFFA"/>
          </a:solidFill>
          <a:ln w="25399">
            <a:solidFill>
              <a:srgbClr val="CED9CE"/>
            </a:solidFill>
            <a:prstDash val="solid"/>
          </a:ln>
        </p:spPr>
      </p:sp>
      <p:sp>
        <p:nvSpPr>
          <p:cNvPr id="7" name="Text 5"/>
          <p:cNvSpPr/>
          <p:nvPr/>
        </p:nvSpPr>
        <p:spPr>
          <a:xfrm>
            <a:off x="4561766" y="243969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Interstitial</a:t>
            </a:r>
            <a:endParaRPr lang="en-US" sz="1850" dirty="0"/>
          </a:p>
        </p:txBody>
      </p:sp>
      <p:sp>
        <p:nvSpPr>
          <p:cNvPr id="8" name="Text 6"/>
          <p:cNvSpPr/>
          <p:nvPr/>
        </p:nvSpPr>
        <p:spPr>
          <a:xfrm>
            <a:off x="4561766" y="2848372"/>
            <a:ext cx="306806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Between two pages; no exit option; runs while page loads</a:t>
            </a:r>
            <a:endParaRPr lang="en-US" sz="1450" dirty="0"/>
          </a:p>
        </p:txBody>
      </p:sp>
      <p:sp>
        <p:nvSpPr>
          <p:cNvPr id="9" name="Shape 7"/>
          <p:cNvSpPr/>
          <p:nvPr/>
        </p:nvSpPr>
        <p:spPr>
          <a:xfrm>
            <a:off x="8033244" y="2225278"/>
            <a:ext cx="3496877" cy="1744762"/>
          </a:xfrm>
          <a:prstGeom prst="roundRect">
            <a:avLst>
              <a:gd name="adj" fmla="val 9750"/>
            </a:avLst>
          </a:prstGeom>
          <a:solidFill>
            <a:srgbClr val="FAFFFA"/>
          </a:solidFill>
          <a:ln w="25399">
            <a:solidFill>
              <a:srgbClr val="CED9CE"/>
            </a:solidFill>
            <a:prstDash val="solid"/>
          </a:ln>
        </p:spPr>
      </p:sp>
      <p:sp>
        <p:nvSpPr>
          <p:cNvPr id="10" name="Text 8"/>
          <p:cNvSpPr/>
          <p:nvPr/>
        </p:nvSpPr>
        <p:spPr>
          <a:xfrm>
            <a:off x="8247650" y="243969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Superstitial</a:t>
            </a:r>
            <a:endParaRPr lang="en-US" sz="1850" dirty="0"/>
          </a:p>
        </p:txBody>
      </p:sp>
      <p:sp>
        <p:nvSpPr>
          <p:cNvPr id="11" name="Text 9"/>
          <p:cNvSpPr/>
          <p:nvPr/>
        </p:nvSpPr>
        <p:spPr>
          <a:xfrm>
            <a:off x="8247650" y="2848372"/>
            <a:ext cx="306806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Short animated ad playing over a web page</a:t>
            </a:r>
            <a:endParaRPr lang="en-US" sz="1450" dirty="0"/>
          </a:p>
        </p:txBody>
      </p:sp>
      <p:sp>
        <p:nvSpPr>
          <p:cNvPr id="12" name="Shape 10"/>
          <p:cNvSpPr/>
          <p:nvPr/>
        </p:nvSpPr>
        <p:spPr>
          <a:xfrm>
            <a:off x="661475" y="4159052"/>
            <a:ext cx="5339820" cy="1442343"/>
          </a:xfrm>
          <a:prstGeom prst="roundRect">
            <a:avLst>
              <a:gd name="adj" fmla="val 11794"/>
            </a:avLst>
          </a:prstGeom>
          <a:solidFill>
            <a:srgbClr val="FAFFFA"/>
          </a:solidFill>
          <a:ln w="25399">
            <a:solidFill>
              <a:srgbClr val="CED9CE"/>
            </a:solidFill>
            <a:prstDash val="solid"/>
          </a:ln>
        </p:spPr>
      </p:sp>
      <p:sp>
        <p:nvSpPr>
          <p:cNvPr id="13" name="Text 11"/>
          <p:cNvSpPr/>
          <p:nvPr/>
        </p:nvSpPr>
        <p:spPr>
          <a:xfrm>
            <a:off x="875881" y="437346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Online Video</a:t>
            </a:r>
            <a:endParaRPr lang="en-US" sz="1850" dirty="0"/>
          </a:p>
        </p:txBody>
      </p:sp>
      <p:sp>
        <p:nvSpPr>
          <p:cNvPr id="14" name="Text 12"/>
          <p:cNvSpPr/>
          <p:nvPr/>
        </p:nvSpPr>
        <p:spPr>
          <a:xfrm>
            <a:off x="875881" y="4782145"/>
            <a:ext cx="491100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15 sec–several min; CTV + social video; 16.5% growth 2023–24</a:t>
            </a:r>
            <a:endParaRPr lang="en-US" sz="1450" dirty="0"/>
          </a:p>
        </p:txBody>
      </p:sp>
      <p:sp>
        <p:nvSpPr>
          <p:cNvPr id="15" name="Shape 13"/>
          <p:cNvSpPr/>
          <p:nvPr/>
        </p:nvSpPr>
        <p:spPr>
          <a:xfrm>
            <a:off x="6190301" y="4159052"/>
            <a:ext cx="5339820" cy="1442343"/>
          </a:xfrm>
          <a:prstGeom prst="roundRect">
            <a:avLst>
              <a:gd name="adj" fmla="val 11794"/>
            </a:avLst>
          </a:prstGeom>
          <a:solidFill>
            <a:srgbClr val="FAFFFA"/>
          </a:solidFill>
          <a:ln w="25399">
            <a:solidFill>
              <a:srgbClr val="CED9CE"/>
            </a:solidFill>
            <a:prstDash val="solid"/>
          </a:ln>
        </p:spPr>
      </p:sp>
      <p:sp>
        <p:nvSpPr>
          <p:cNvPr id="16" name="Text 14"/>
          <p:cNvSpPr/>
          <p:nvPr/>
        </p:nvSpPr>
        <p:spPr>
          <a:xfrm>
            <a:off x="6404708" y="4373463"/>
            <a:ext cx="2504020"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Carousel / Collection</a:t>
            </a:r>
            <a:endParaRPr lang="en-US" sz="1850" dirty="0"/>
          </a:p>
        </p:txBody>
      </p:sp>
      <p:sp>
        <p:nvSpPr>
          <p:cNvPr id="17" name="Text 15"/>
          <p:cNvSpPr/>
          <p:nvPr/>
        </p:nvSpPr>
        <p:spPr>
          <a:xfrm>
            <a:off x="6404708" y="4782145"/>
            <a:ext cx="491100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Up to 10 images/videos per ad; drives interaction and brand storytelling</a:t>
            </a:r>
            <a:endParaRPr lang="en-US" sz="14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749796"/>
            <a:ext cx="6539840"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Social Media Advertising</a:t>
            </a:r>
            <a:endParaRPr lang="en-US" sz="3700" dirty="0"/>
          </a:p>
        </p:txBody>
      </p:sp>
      <p:sp>
        <p:nvSpPr>
          <p:cNvPr id="4" name="Shape 1"/>
          <p:cNvSpPr/>
          <p:nvPr/>
        </p:nvSpPr>
        <p:spPr>
          <a:xfrm>
            <a:off x="661475" y="1623913"/>
            <a:ext cx="3053877" cy="2147590"/>
          </a:xfrm>
          <a:prstGeom prst="roundRect">
            <a:avLst>
              <a:gd name="adj" fmla="val 7921"/>
            </a:avLst>
          </a:prstGeom>
          <a:solidFill>
            <a:srgbClr val="E8F3E8"/>
          </a:solidFill>
          <a:ln/>
        </p:spPr>
      </p:sp>
      <p:sp>
        <p:nvSpPr>
          <p:cNvPr id="5" name="Shape 2"/>
          <p:cNvSpPr/>
          <p:nvPr/>
        </p:nvSpPr>
        <p:spPr>
          <a:xfrm>
            <a:off x="850482" y="1812925"/>
            <a:ext cx="567021" cy="567035"/>
          </a:xfrm>
          <a:prstGeom prst="ellipse">
            <a:avLst/>
          </a:prstGeom>
          <a:solidFill>
            <a:srgbClr val="438951"/>
          </a:solidFill>
          <a:ln/>
        </p:spPr>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06450" y="1968798"/>
            <a:ext cx="255085" cy="255091"/>
          </a:xfrm>
          <a:prstGeom prst="rect">
            <a:avLst/>
          </a:prstGeom>
        </p:spPr>
      </p:pic>
      <p:sp>
        <p:nvSpPr>
          <p:cNvPr id="7" name="Text 3"/>
          <p:cNvSpPr/>
          <p:nvPr/>
        </p:nvSpPr>
        <p:spPr>
          <a:xfrm>
            <a:off x="850482" y="25689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Significant Share</a:t>
            </a:r>
            <a:endParaRPr lang="en-US" sz="1850" dirty="0"/>
          </a:p>
        </p:txBody>
      </p:sp>
      <p:sp>
        <p:nvSpPr>
          <p:cNvPr id="8" name="Text 4"/>
          <p:cNvSpPr/>
          <p:nvPr/>
        </p:nvSpPr>
        <p:spPr>
          <a:xfrm>
            <a:off x="850482" y="2977654"/>
            <a:ext cx="2675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27.9% of digital ad spend (2nd largest category).</a:t>
            </a:r>
            <a:endParaRPr lang="en-US" sz="1450" dirty="0"/>
          </a:p>
        </p:txBody>
      </p:sp>
      <p:sp>
        <p:nvSpPr>
          <p:cNvPr id="9" name="Shape 5"/>
          <p:cNvSpPr/>
          <p:nvPr/>
        </p:nvSpPr>
        <p:spPr>
          <a:xfrm>
            <a:off x="3904359" y="1623913"/>
            <a:ext cx="3053976" cy="2147590"/>
          </a:xfrm>
          <a:prstGeom prst="roundRect">
            <a:avLst>
              <a:gd name="adj" fmla="val 7921"/>
            </a:avLst>
          </a:prstGeom>
          <a:solidFill>
            <a:srgbClr val="E8F3E8"/>
          </a:solidFill>
          <a:ln/>
        </p:spPr>
      </p:sp>
      <p:sp>
        <p:nvSpPr>
          <p:cNvPr id="10" name="Shape 6"/>
          <p:cNvSpPr/>
          <p:nvPr/>
        </p:nvSpPr>
        <p:spPr>
          <a:xfrm>
            <a:off x="4093366" y="1812925"/>
            <a:ext cx="567021" cy="567035"/>
          </a:xfrm>
          <a:prstGeom prst="ellipse">
            <a:avLst/>
          </a:prstGeom>
          <a:solidFill>
            <a:srgbClr val="438951"/>
          </a:solidFill>
          <a:ln/>
        </p:spPr>
      </p:sp>
      <p:pic>
        <p:nvPicPr>
          <p:cNvPr id="11"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49334" y="1968798"/>
            <a:ext cx="255085" cy="255091"/>
          </a:xfrm>
          <a:prstGeom prst="rect">
            <a:avLst/>
          </a:prstGeom>
        </p:spPr>
      </p:pic>
      <p:sp>
        <p:nvSpPr>
          <p:cNvPr id="12" name="Text 7"/>
          <p:cNvSpPr/>
          <p:nvPr/>
        </p:nvSpPr>
        <p:spPr>
          <a:xfrm>
            <a:off x="4093366" y="25689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Key Platforms</a:t>
            </a:r>
            <a:endParaRPr lang="en-US" sz="1850" dirty="0"/>
          </a:p>
        </p:txBody>
      </p:sp>
      <p:sp>
        <p:nvSpPr>
          <p:cNvPr id="13" name="Text 8"/>
          <p:cNvSpPr/>
          <p:nvPr/>
        </p:nvSpPr>
        <p:spPr>
          <a:xfrm>
            <a:off x="4093366" y="2977654"/>
            <a:ext cx="267596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Meta (Facebook, Instagram), TikTok, LinkedIn, X (Twitter).</a:t>
            </a:r>
            <a:endParaRPr lang="en-US" sz="1450" dirty="0"/>
          </a:p>
        </p:txBody>
      </p:sp>
      <p:sp>
        <p:nvSpPr>
          <p:cNvPr id="14" name="Shape 9"/>
          <p:cNvSpPr/>
          <p:nvPr/>
        </p:nvSpPr>
        <p:spPr>
          <a:xfrm>
            <a:off x="661475" y="3960515"/>
            <a:ext cx="3053877" cy="2147590"/>
          </a:xfrm>
          <a:prstGeom prst="roundRect">
            <a:avLst>
              <a:gd name="adj" fmla="val 7921"/>
            </a:avLst>
          </a:prstGeom>
          <a:solidFill>
            <a:srgbClr val="E8F3E8"/>
          </a:solidFill>
          <a:ln/>
        </p:spPr>
      </p:sp>
      <p:sp>
        <p:nvSpPr>
          <p:cNvPr id="15" name="Shape 10"/>
          <p:cNvSpPr/>
          <p:nvPr/>
        </p:nvSpPr>
        <p:spPr>
          <a:xfrm>
            <a:off x="850482" y="4149527"/>
            <a:ext cx="567021" cy="567035"/>
          </a:xfrm>
          <a:prstGeom prst="ellipse">
            <a:avLst/>
          </a:prstGeom>
          <a:solidFill>
            <a:srgbClr val="438951"/>
          </a:solidFill>
          <a:ln/>
        </p:spPr>
      </p:sp>
      <p:pic>
        <p:nvPicPr>
          <p:cNvPr id="16"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6450" y="4305399"/>
            <a:ext cx="255085" cy="255091"/>
          </a:xfrm>
          <a:prstGeom prst="rect">
            <a:avLst/>
          </a:prstGeom>
        </p:spPr>
      </p:pic>
      <p:sp>
        <p:nvSpPr>
          <p:cNvPr id="17" name="Text 11"/>
          <p:cNvSpPr/>
          <p:nvPr/>
        </p:nvSpPr>
        <p:spPr>
          <a:xfrm>
            <a:off x="850482" y="490557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Diverse Ad Types</a:t>
            </a:r>
            <a:endParaRPr lang="en-US" sz="1850" dirty="0"/>
          </a:p>
        </p:txBody>
      </p:sp>
      <p:sp>
        <p:nvSpPr>
          <p:cNvPr id="18" name="Text 12"/>
          <p:cNvSpPr/>
          <p:nvPr/>
        </p:nvSpPr>
        <p:spPr>
          <a:xfrm>
            <a:off x="850482" y="5314255"/>
            <a:ext cx="2675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Sponsored posts, stories, reels, in-feed videos.</a:t>
            </a:r>
            <a:endParaRPr lang="en-US" sz="1450" dirty="0"/>
          </a:p>
        </p:txBody>
      </p:sp>
      <p:sp>
        <p:nvSpPr>
          <p:cNvPr id="19" name="Shape 13"/>
          <p:cNvSpPr/>
          <p:nvPr/>
        </p:nvSpPr>
        <p:spPr>
          <a:xfrm>
            <a:off x="3904359" y="3960515"/>
            <a:ext cx="3053976" cy="2147590"/>
          </a:xfrm>
          <a:prstGeom prst="roundRect">
            <a:avLst>
              <a:gd name="adj" fmla="val 7921"/>
            </a:avLst>
          </a:prstGeom>
          <a:solidFill>
            <a:srgbClr val="E8F3E8"/>
          </a:solidFill>
          <a:ln/>
        </p:spPr>
      </p:sp>
      <p:sp>
        <p:nvSpPr>
          <p:cNvPr id="20" name="Shape 14"/>
          <p:cNvSpPr/>
          <p:nvPr/>
        </p:nvSpPr>
        <p:spPr>
          <a:xfrm>
            <a:off x="4093366" y="4149527"/>
            <a:ext cx="567021" cy="567035"/>
          </a:xfrm>
          <a:prstGeom prst="ellipse">
            <a:avLst/>
          </a:prstGeom>
          <a:solidFill>
            <a:srgbClr val="438951"/>
          </a:solidFill>
          <a:ln/>
        </p:spPr>
      </p:sp>
      <p:pic>
        <p:nvPicPr>
          <p:cNvPr id="21"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249334" y="4305399"/>
            <a:ext cx="255085" cy="255091"/>
          </a:xfrm>
          <a:prstGeom prst="rect">
            <a:avLst/>
          </a:prstGeom>
        </p:spPr>
      </p:pic>
      <p:sp>
        <p:nvSpPr>
          <p:cNvPr id="22" name="Text 15"/>
          <p:cNvSpPr/>
          <p:nvPr/>
        </p:nvSpPr>
        <p:spPr>
          <a:xfrm>
            <a:off x="4093366" y="490557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Precise Targeting</a:t>
            </a:r>
            <a:endParaRPr lang="en-US" sz="1850" dirty="0"/>
          </a:p>
        </p:txBody>
      </p:sp>
      <p:sp>
        <p:nvSpPr>
          <p:cNvPr id="23" name="Text 16"/>
          <p:cNvSpPr/>
          <p:nvPr/>
        </p:nvSpPr>
        <p:spPr>
          <a:xfrm>
            <a:off x="4093366" y="5314255"/>
            <a:ext cx="267596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Demographics, interests, behaviors, custom audiences.</a:t>
            </a:r>
            <a:endParaRPr lang="en-US" sz="14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61475" y="841772"/>
            <a:ext cx="5685985" cy="472480"/>
          </a:xfrm>
          <a:prstGeom prst="rect">
            <a:avLst/>
          </a:prstGeom>
          <a:noFill/>
          <a:ln/>
        </p:spPr>
        <p:txBody>
          <a:bodyPr wrap="none" lIns="0" tIns="0" rIns="0" bIns="0" rtlCol="0" anchor="t"/>
          <a:lstStyle/>
          <a:p>
            <a:pPr algn="l" indent="0" marL="0">
              <a:lnSpc>
                <a:spcPct val="104000"/>
              </a:lnSpc>
              <a:buNone/>
            </a:pPr>
            <a:r>
              <a:rPr lang="en-US" sz="2950" dirty="0">
                <a:solidFill>
                  <a:srgbClr val="3B4540"/>
                </a:solidFill>
                <a:latin typeface="Fraunces ExtraBold" pitchFamily="34" charset="0"/>
                <a:ea typeface="Fraunces ExtraBold" pitchFamily="34" charset="-122"/>
                <a:cs typeface="Fraunces ExtraBold" pitchFamily="34" charset="-120"/>
              </a:rPr>
              <a:t>Mobile Advertising &amp; Apps</a:t>
            </a:r>
            <a:endParaRPr lang="en-US" sz="2950" dirty="0"/>
          </a:p>
        </p:txBody>
      </p:sp>
      <p:pic>
        <p:nvPicPr>
          <p:cNvPr id="3" name="Image 0" descr="preencoded.png">    </p:cNvPr>
          <p:cNvPicPr>
            <a:picLocks noChangeAspect="1"/>
          </p:cNvPicPr>
          <p:nvPr/>
        </p:nvPicPr>
        <p:blipFill>
          <a:blip r:embed="rId1"/>
          <a:stretch>
            <a:fillRect/>
          </a:stretch>
        </p:blipFill>
        <p:spPr>
          <a:xfrm>
            <a:off x="661475" y="2183805"/>
            <a:ext cx="5548372" cy="3144143"/>
          </a:xfrm>
          <a:prstGeom prst="rect">
            <a:avLst/>
          </a:prstGeom>
        </p:spPr>
      </p:pic>
      <p:sp>
        <p:nvSpPr>
          <p:cNvPr id="4" name="Text 1"/>
          <p:cNvSpPr/>
          <p:nvPr/>
        </p:nvSpPr>
        <p:spPr>
          <a:xfrm>
            <a:off x="7972226" y="1616571"/>
            <a:ext cx="2499754" cy="236240"/>
          </a:xfrm>
          <a:prstGeom prst="rect">
            <a:avLst/>
          </a:prstGeom>
          <a:noFill/>
          <a:ln/>
        </p:spPr>
        <p:txBody>
          <a:bodyPr wrap="none" lIns="0" tIns="0" rIns="0" bIns="0" rtlCol="0" anchor="t"/>
          <a:lstStyle/>
          <a:p>
            <a:pPr algn="l" indent="0" marL="0">
              <a:lnSpc>
                <a:spcPct val="104000"/>
              </a:lnSpc>
              <a:buNone/>
            </a:pPr>
            <a:r>
              <a:rPr lang="en-US" sz="1450" dirty="0">
                <a:solidFill>
                  <a:srgbClr val="3B4540"/>
                </a:solidFill>
                <a:latin typeface="Fraunces ExtraBold" pitchFamily="34" charset="0"/>
                <a:ea typeface="Fraunces ExtraBold" pitchFamily="34" charset="-122"/>
                <a:cs typeface="Fraunces ExtraBold" pitchFamily="34" charset="-120"/>
              </a:rPr>
              <a:t>Scale</a:t>
            </a:r>
            <a:endParaRPr lang="en-US" sz="1450" dirty="0"/>
          </a:p>
        </p:txBody>
      </p:sp>
      <p:sp>
        <p:nvSpPr>
          <p:cNvPr id="5" name="Text 2"/>
          <p:cNvSpPr/>
          <p:nvPr/>
        </p:nvSpPr>
        <p:spPr>
          <a:xfrm>
            <a:off x="7972226" y="1973759"/>
            <a:ext cx="3564245" cy="1390650"/>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7.41B mobile users worldwide in 2024 (92% of Earth)</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U.S. mobile ad spend: $194.8B (2023) → $235B (2025)</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In-app ad spend: $216.4B U.S. / $402B worldwide (2024)</a:t>
            </a:r>
            <a:endParaRPr lang="en-US" sz="1150" dirty="0"/>
          </a:p>
        </p:txBody>
      </p:sp>
      <p:sp>
        <p:nvSpPr>
          <p:cNvPr id="6" name="Text 3"/>
          <p:cNvSpPr/>
          <p:nvPr/>
        </p:nvSpPr>
        <p:spPr>
          <a:xfrm>
            <a:off x="7972226" y="3485356"/>
            <a:ext cx="2499754" cy="236240"/>
          </a:xfrm>
          <a:prstGeom prst="rect">
            <a:avLst/>
          </a:prstGeom>
          <a:noFill/>
          <a:ln/>
        </p:spPr>
        <p:txBody>
          <a:bodyPr wrap="none" lIns="0" tIns="0" rIns="0" bIns="0" rtlCol="0" anchor="t"/>
          <a:lstStyle/>
          <a:p>
            <a:pPr algn="l" indent="0" marL="0">
              <a:lnSpc>
                <a:spcPct val="104000"/>
              </a:lnSpc>
              <a:buNone/>
            </a:pPr>
            <a:r>
              <a:rPr lang="en-US" sz="1450" dirty="0">
                <a:solidFill>
                  <a:srgbClr val="3B4540"/>
                </a:solidFill>
                <a:latin typeface="Fraunces ExtraBold" pitchFamily="34" charset="0"/>
                <a:ea typeface="Fraunces ExtraBold" pitchFamily="34" charset="-122"/>
                <a:cs typeface="Fraunces ExtraBold" pitchFamily="34" charset="-120"/>
              </a:rPr>
              <a:t>Key Features</a:t>
            </a:r>
            <a:endParaRPr lang="en-US" sz="1450" dirty="0"/>
          </a:p>
        </p:txBody>
      </p:sp>
      <p:sp>
        <p:nvSpPr>
          <p:cNvPr id="7" name="Text 4"/>
          <p:cNvSpPr/>
          <p:nvPr/>
        </p:nvSpPr>
        <p:spPr>
          <a:xfrm>
            <a:off x="7972226" y="3842544"/>
            <a:ext cx="3564245" cy="955278"/>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SMS, MMS, location-based services, QR codes</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Mobile = "third screen" after TV and computers</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95% of U.S. teens have smartphone access</a:t>
            </a:r>
            <a:endParaRPr lang="en-US" sz="1150" dirty="0"/>
          </a:p>
        </p:txBody>
      </p:sp>
      <p:sp>
        <p:nvSpPr>
          <p:cNvPr id="8" name="Shape 5"/>
          <p:cNvSpPr/>
          <p:nvPr/>
        </p:nvSpPr>
        <p:spPr>
          <a:xfrm>
            <a:off x="7972226" y="4933851"/>
            <a:ext cx="3564245" cy="946348"/>
          </a:xfrm>
          <a:prstGeom prst="roundRect">
            <a:avLst>
              <a:gd name="adj" fmla="val 14381"/>
            </a:avLst>
          </a:prstGeom>
          <a:solidFill>
            <a:srgbClr val="FCF2B5"/>
          </a:solidFill>
          <a:ln/>
        </p:spPr>
      </p:sp>
      <p:pic>
        <p:nvPicPr>
          <p:cNvPr id="9" name="Image 1" descr="preencoded.png">    </p:cNvPr>
          <p:cNvPicPr>
            <a:picLocks noChangeAspect="1"/>
          </p:cNvPicPr>
          <p:nvPr/>
        </p:nvPicPr>
        <p:blipFill>
          <a:blip r:embed="rId2"/>
          <a:stretch>
            <a:fillRect/>
          </a:stretch>
        </p:blipFill>
        <p:spPr>
          <a:xfrm>
            <a:off x="8123431" y="5136555"/>
            <a:ext cx="189007" cy="151209"/>
          </a:xfrm>
          <a:prstGeom prst="rect">
            <a:avLst/>
          </a:prstGeom>
        </p:spPr>
      </p:pic>
      <p:sp>
        <p:nvSpPr>
          <p:cNvPr id="10" name="Text 6"/>
          <p:cNvSpPr/>
          <p:nvPr/>
        </p:nvSpPr>
        <p:spPr>
          <a:xfrm>
            <a:off x="8463644" y="5080496"/>
            <a:ext cx="2921621"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000000"/>
                </a:solidFill>
                <a:latin typeface="Nobile" pitchFamily="34" charset="0"/>
                <a:ea typeface="Nobile" pitchFamily="34" charset="-122"/>
                <a:cs typeface="Nobile" pitchFamily="34" charset="-120"/>
              </a:rPr>
              <a:t>Privacy concern: mobile phones are highly personal — unwanted ads feel invasive</a:t>
            </a:r>
            <a:endParaRPr lang="en-US" sz="11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1475" y="1417241"/>
            <a:ext cx="7107457"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Websites, Blogs &amp; Podcasts</a:t>
            </a:r>
            <a:endParaRPr lang="en-US" sz="3700" dirty="0"/>
          </a:p>
        </p:txBody>
      </p:sp>
      <p:sp>
        <p:nvSpPr>
          <p:cNvPr id="3" name="Shape 1"/>
          <p:cNvSpPr/>
          <p:nvPr/>
        </p:nvSpPr>
        <p:spPr>
          <a:xfrm>
            <a:off x="661475" y="2385913"/>
            <a:ext cx="3496877" cy="3054846"/>
          </a:xfrm>
          <a:prstGeom prst="roundRect">
            <a:avLst>
              <a:gd name="adj" fmla="val 5569"/>
            </a:avLst>
          </a:prstGeom>
          <a:solidFill>
            <a:srgbClr val="E8F3E8"/>
          </a:solidFill>
          <a:ln/>
        </p:spPr>
      </p:sp>
      <p:sp>
        <p:nvSpPr>
          <p:cNvPr id="4" name="Shape 2"/>
          <p:cNvSpPr/>
          <p:nvPr/>
        </p:nvSpPr>
        <p:spPr>
          <a:xfrm>
            <a:off x="850482" y="2574925"/>
            <a:ext cx="567021" cy="567035"/>
          </a:xfrm>
          <a:prstGeom prst="ellipse">
            <a:avLst/>
          </a:prstGeom>
          <a:solidFill>
            <a:srgbClr val="438951"/>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006450" y="2730798"/>
            <a:ext cx="255085" cy="255091"/>
          </a:xfrm>
          <a:prstGeom prst="rect">
            <a:avLst/>
          </a:prstGeom>
        </p:spPr>
      </p:pic>
      <p:sp>
        <p:nvSpPr>
          <p:cNvPr id="6" name="Text 3"/>
          <p:cNvSpPr/>
          <p:nvPr/>
        </p:nvSpPr>
        <p:spPr>
          <a:xfrm>
            <a:off x="850482" y="33309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Websites</a:t>
            </a:r>
            <a:endParaRPr lang="en-US" sz="1850" dirty="0"/>
          </a:p>
        </p:txBody>
      </p:sp>
      <p:sp>
        <p:nvSpPr>
          <p:cNvPr id="7" name="Text 4"/>
          <p:cNvSpPr/>
          <p:nvPr/>
        </p:nvSpPr>
        <p:spPr>
          <a:xfrm>
            <a:off x="850482" y="3739654"/>
            <a:ext cx="3118863" cy="1512094"/>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Centerpiece of online advertising; users visit goal-oriented. Simple backgrounds preferred; color affects perceived download speed.</a:t>
            </a:r>
            <a:endParaRPr lang="en-US" sz="1450" dirty="0"/>
          </a:p>
        </p:txBody>
      </p:sp>
      <p:sp>
        <p:nvSpPr>
          <p:cNvPr id="8" name="Shape 5"/>
          <p:cNvSpPr/>
          <p:nvPr/>
        </p:nvSpPr>
        <p:spPr>
          <a:xfrm>
            <a:off x="4347359" y="2385913"/>
            <a:ext cx="3496877" cy="3054846"/>
          </a:xfrm>
          <a:prstGeom prst="roundRect">
            <a:avLst>
              <a:gd name="adj" fmla="val 5569"/>
            </a:avLst>
          </a:prstGeom>
          <a:solidFill>
            <a:srgbClr val="E8F3E8"/>
          </a:solidFill>
          <a:ln/>
        </p:spPr>
      </p:sp>
      <p:sp>
        <p:nvSpPr>
          <p:cNvPr id="9" name="Shape 6"/>
          <p:cNvSpPr/>
          <p:nvPr/>
        </p:nvSpPr>
        <p:spPr>
          <a:xfrm>
            <a:off x="4536366" y="2574925"/>
            <a:ext cx="567021" cy="567035"/>
          </a:xfrm>
          <a:prstGeom prst="ellipse">
            <a:avLst/>
          </a:prstGeom>
          <a:solidFill>
            <a:srgbClr val="438951"/>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92334" y="2730798"/>
            <a:ext cx="255085" cy="255091"/>
          </a:xfrm>
          <a:prstGeom prst="rect">
            <a:avLst/>
          </a:prstGeom>
        </p:spPr>
      </p:pic>
      <p:sp>
        <p:nvSpPr>
          <p:cNvPr id="11" name="Text 7"/>
          <p:cNvSpPr/>
          <p:nvPr/>
        </p:nvSpPr>
        <p:spPr>
          <a:xfrm>
            <a:off x="4536366" y="33309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Blogs</a:t>
            </a:r>
            <a:endParaRPr lang="en-US" sz="1850" dirty="0"/>
          </a:p>
        </p:txBody>
      </p:sp>
      <p:sp>
        <p:nvSpPr>
          <p:cNvPr id="12" name="Text 8"/>
          <p:cNvSpPr/>
          <p:nvPr/>
        </p:nvSpPr>
        <p:spPr>
          <a:xfrm>
            <a:off x="4536366" y="3739654"/>
            <a:ext cx="3118863" cy="1512094"/>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Direct brand communication; monitor via Talkwalker, Google Analytics. Top platforms: WordPress, Wix, Weebly. Ad placement via Google AdSense.</a:t>
            </a:r>
            <a:endParaRPr lang="en-US" sz="1450" dirty="0"/>
          </a:p>
        </p:txBody>
      </p:sp>
      <p:sp>
        <p:nvSpPr>
          <p:cNvPr id="13" name="Shape 9"/>
          <p:cNvSpPr/>
          <p:nvPr/>
        </p:nvSpPr>
        <p:spPr>
          <a:xfrm>
            <a:off x="8033244" y="2385913"/>
            <a:ext cx="3496877" cy="3054846"/>
          </a:xfrm>
          <a:prstGeom prst="roundRect">
            <a:avLst>
              <a:gd name="adj" fmla="val 5569"/>
            </a:avLst>
          </a:prstGeom>
          <a:solidFill>
            <a:srgbClr val="E8F3E8"/>
          </a:solidFill>
          <a:ln/>
        </p:spPr>
      </p:sp>
      <p:sp>
        <p:nvSpPr>
          <p:cNvPr id="14" name="Shape 10"/>
          <p:cNvSpPr/>
          <p:nvPr/>
        </p:nvSpPr>
        <p:spPr>
          <a:xfrm>
            <a:off x="8222251" y="2574925"/>
            <a:ext cx="567021" cy="567035"/>
          </a:xfrm>
          <a:prstGeom prst="ellipse">
            <a:avLst/>
          </a:prstGeom>
          <a:solidFill>
            <a:srgbClr val="438951"/>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78219" y="2730798"/>
            <a:ext cx="255085" cy="255091"/>
          </a:xfrm>
          <a:prstGeom prst="rect">
            <a:avLst/>
          </a:prstGeom>
        </p:spPr>
      </p:pic>
      <p:sp>
        <p:nvSpPr>
          <p:cNvPr id="16" name="Text 11"/>
          <p:cNvSpPr/>
          <p:nvPr/>
        </p:nvSpPr>
        <p:spPr>
          <a:xfrm>
            <a:off x="8222251" y="333097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Podcasts</a:t>
            </a:r>
            <a:endParaRPr lang="en-US" sz="1850" dirty="0"/>
          </a:p>
        </p:txBody>
      </p:sp>
      <p:sp>
        <p:nvSpPr>
          <p:cNvPr id="17" name="Text 12"/>
          <p:cNvSpPr/>
          <p:nvPr/>
        </p:nvSpPr>
        <p:spPr>
          <a:xfrm>
            <a:off x="8222251" y="3739654"/>
            <a:ext cx="3118863" cy="1512094"/>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3M+ programs worldwide; 91M U.S. listeners/month. Ad spend: $2.16B in 2024. Growing 2× faster than digital overall. Top genres: sports, society, comedy.</a:t>
            </a:r>
            <a:endParaRPr lang="en-US" sz="14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576064"/>
            <a:ext cx="5098724"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E-Mail Advertising</a:t>
            </a:r>
            <a:endParaRPr lang="en-US" sz="3500" dirty="0"/>
          </a:p>
        </p:txBody>
      </p:sp>
      <p:sp>
        <p:nvSpPr>
          <p:cNvPr id="3" name="Text 1"/>
          <p:cNvSpPr/>
          <p:nvPr/>
        </p:nvSpPr>
        <p:spPr>
          <a:xfrm>
            <a:off x="661475" y="1205409"/>
            <a:ext cx="2854154" cy="280491"/>
          </a:xfrm>
          <a:prstGeom prst="rect">
            <a:avLst/>
          </a:prstGeom>
          <a:noFill/>
          <a:ln/>
        </p:spPr>
        <p:txBody>
          <a:bodyPr wrap="none" lIns="0" tIns="0" rIns="0" bIns="0" rtlCol="0" anchor="t"/>
          <a:lstStyle/>
          <a:p>
            <a:pPr algn="l" indent="0" marL="0">
              <a:lnSpc>
                <a:spcPct val="104000"/>
              </a:lnSpc>
              <a:buNone/>
            </a:pPr>
            <a:r>
              <a:rPr lang="en-US" sz="1750" dirty="0">
                <a:solidFill>
                  <a:srgbClr val="3B4540"/>
                </a:solidFill>
                <a:latin typeface="Fraunces ExtraBold" pitchFamily="34" charset="0"/>
                <a:ea typeface="Fraunces ExtraBold" pitchFamily="34" charset="-122"/>
                <a:cs typeface="Fraunces ExtraBold" pitchFamily="34" charset="-120"/>
              </a:rPr>
              <a:t>By the Numbers</a:t>
            </a:r>
            <a:endParaRPr lang="en-US" sz="1750" dirty="0"/>
          </a:p>
        </p:txBody>
      </p:sp>
      <p:sp>
        <p:nvSpPr>
          <p:cNvPr id="4" name="Text 2"/>
          <p:cNvSpPr/>
          <p:nvPr/>
        </p:nvSpPr>
        <p:spPr>
          <a:xfrm>
            <a:off x="794623" y="1831479"/>
            <a:ext cx="5061319" cy="592634"/>
          </a:xfrm>
          <a:prstGeom prst="rect">
            <a:avLst/>
          </a:prstGeom>
          <a:noFill/>
          <a:ln/>
        </p:spPr>
        <p:txBody>
          <a:bodyPr wrap="none" lIns="0" tIns="0" rIns="0" bIns="0" rtlCol="0" anchor="t"/>
          <a:lstStyle/>
          <a:p>
            <a:pPr algn="ctr" indent="0" marL="0">
              <a:lnSpc>
                <a:spcPct val="83000"/>
              </a:lnSpc>
              <a:buNone/>
            </a:pPr>
            <a:r>
              <a:rPr lang="en-US" sz="4650" dirty="0">
                <a:solidFill>
                  <a:srgbClr val="405449"/>
                </a:solidFill>
                <a:latin typeface="Fraunces ExtraBold" pitchFamily="34" charset="0"/>
                <a:ea typeface="Fraunces ExtraBold" pitchFamily="34" charset="-122"/>
                <a:cs typeface="Fraunces ExtraBold" pitchFamily="34" charset="-120"/>
              </a:rPr>
              <a:t>$10.89B</a:t>
            </a:r>
            <a:endParaRPr lang="en-US" sz="4650" dirty="0"/>
          </a:p>
        </p:txBody>
      </p:sp>
      <p:sp>
        <p:nvSpPr>
          <p:cNvPr id="5" name="Text 3"/>
          <p:cNvSpPr/>
          <p:nvPr/>
        </p:nvSpPr>
        <p:spPr>
          <a:xfrm>
            <a:off x="2202998" y="2641699"/>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E-mail Ad Spend</a:t>
            </a:r>
            <a:endParaRPr lang="en-US" sz="1750" dirty="0"/>
          </a:p>
        </p:txBody>
      </p:sp>
      <p:sp>
        <p:nvSpPr>
          <p:cNvPr id="6" name="Text 4"/>
          <p:cNvSpPr/>
          <p:nvPr/>
        </p:nvSpPr>
        <p:spPr>
          <a:xfrm>
            <a:off x="661475" y="3024485"/>
            <a:ext cx="5327715" cy="280095"/>
          </a:xfrm>
          <a:prstGeom prst="rect">
            <a:avLst/>
          </a:prstGeom>
          <a:noFill/>
          <a:ln/>
        </p:spPr>
        <p:txBody>
          <a:bodyPr wrap="none" lIns="0" tIns="0" rIns="0" bIns="0" rtlCol="0" anchor="t"/>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2023 — 3.2% of total digital</a:t>
            </a:r>
            <a:endParaRPr lang="en-US" sz="1400" dirty="0"/>
          </a:p>
        </p:txBody>
      </p:sp>
      <p:sp>
        <p:nvSpPr>
          <p:cNvPr id="7" name="Text 5"/>
          <p:cNvSpPr/>
          <p:nvPr/>
        </p:nvSpPr>
        <p:spPr>
          <a:xfrm>
            <a:off x="6335554" y="1831479"/>
            <a:ext cx="5061419" cy="592634"/>
          </a:xfrm>
          <a:prstGeom prst="rect">
            <a:avLst/>
          </a:prstGeom>
          <a:noFill/>
          <a:ln/>
        </p:spPr>
        <p:txBody>
          <a:bodyPr wrap="none" lIns="0" tIns="0" rIns="0" bIns="0" rtlCol="0" anchor="t"/>
          <a:lstStyle/>
          <a:p>
            <a:pPr algn="ctr" indent="0" marL="0">
              <a:lnSpc>
                <a:spcPct val="83000"/>
              </a:lnSpc>
              <a:buNone/>
            </a:pPr>
            <a:r>
              <a:rPr lang="en-US" sz="4650" dirty="0">
                <a:solidFill>
                  <a:srgbClr val="405449"/>
                </a:solidFill>
                <a:latin typeface="Fraunces ExtraBold" pitchFamily="34" charset="0"/>
                <a:ea typeface="Fraunces ExtraBold" pitchFamily="34" charset="-122"/>
                <a:cs typeface="Fraunces ExtraBold" pitchFamily="34" charset="-120"/>
              </a:rPr>
              <a:t>72%</a:t>
            </a:r>
            <a:endParaRPr lang="en-US" sz="4650" dirty="0"/>
          </a:p>
        </p:txBody>
      </p:sp>
      <p:sp>
        <p:nvSpPr>
          <p:cNvPr id="8" name="Text 6"/>
          <p:cNvSpPr/>
          <p:nvPr/>
        </p:nvSpPr>
        <p:spPr>
          <a:xfrm>
            <a:off x="7744028" y="2641699"/>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Estimated Spam</a:t>
            </a:r>
            <a:endParaRPr lang="en-US" sz="1750" dirty="0"/>
          </a:p>
        </p:txBody>
      </p:sp>
      <p:sp>
        <p:nvSpPr>
          <p:cNvPr id="9" name="Text 7"/>
          <p:cNvSpPr/>
          <p:nvPr/>
        </p:nvSpPr>
        <p:spPr>
          <a:xfrm>
            <a:off x="6202406" y="3024485"/>
            <a:ext cx="5327814" cy="280095"/>
          </a:xfrm>
          <a:prstGeom prst="rect">
            <a:avLst/>
          </a:prstGeom>
          <a:noFill/>
          <a:ln/>
        </p:spPr>
        <p:txBody>
          <a:bodyPr wrap="none" lIns="0" tIns="0" rIns="0" bIns="0" rtlCol="0" anchor="t"/>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Share of all commercial e-mail</a:t>
            </a:r>
            <a:endParaRPr lang="en-US" sz="1400" dirty="0"/>
          </a:p>
        </p:txBody>
      </p:sp>
      <p:sp>
        <p:nvSpPr>
          <p:cNvPr id="10" name="Text 8"/>
          <p:cNvSpPr/>
          <p:nvPr/>
        </p:nvSpPr>
        <p:spPr>
          <a:xfrm>
            <a:off x="661475" y="3560465"/>
            <a:ext cx="2854154" cy="280491"/>
          </a:xfrm>
          <a:prstGeom prst="rect">
            <a:avLst/>
          </a:prstGeom>
          <a:noFill/>
          <a:ln/>
        </p:spPr>
        <p:txBody>
          <a:bodyPr wrap="none" lIns="0" tIns="0" rIns="0" bIns="0" rtlCol="0" anchor="t"/>
          <a:lstStyle/>
          <a:p>
            <a:pPr algn="l" indent="0" marL="0">
              <a:lnSpc>
                <a:spcPct val="104000"/>
              </a:lnSpc>
              <a:buNone/>
            </a:pPr>
            <a:r>
              <a:rPr lang="en-US" sz="1750" dirty="0">
                <a:solidFill>
                  <a:srgbClr val="3B4540"/>
                </a:solidFill>
                <a:latin typeface="Fraunces ExtraBold" pitchFamily="34" charset="0"/>
                <a:ea typeface="Fraunces ExtraBold" pitchFamily="34" charset="-122"/>
                <a:cs typeface="Fraunces ExtraBold" pitchFamily="34" charset="-120"/>
              </a:rPr>
              <a:t>Opt-In vs. Spam</a:t>
            </a:r>
            <a:endParaRPr lang="en-US" sz="1750" dirty="0"/>
          </a:p>
        </p:txBody>
      </p:sp>
      <p:sp>
        <p:nvSpPr>
          <p:cNvPr id="11" name="Text 9"/>
          <p:cNvSpPr/>
          <p:nvPr/>
        </p:nvSpPr>
        <p:spPr>
          <a:xfrm>
            <a:off x="661475" y="4096841"/>
            <a:ext cx="10868745" cy="1299270"/>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Opt-in:</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Permission-based; consumer agrees to receive messages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Spam:</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Unsolicited; CAN-SPAM Act fines up to $50,120 per e-mail</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Phishing:</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Fake corporate e-mails extracting personal data</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E-zines:</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Sponsored e-mail magazines; ads clearly labeled</a:t>
            </a:r>
            <a:endParaRPr lang="en-US" sz="1400" dirty="0"/>
          </a:p>
        </p:txBody>
      </p:sp>
      <p:sp>
        <p:nvSpPr>
          <p:cNvPr id="12" name="Shape 10"/>
          <p:cNvSpPr/>
          <p:nvPr/>
        </p:nvSpPr>
        <p:spPr>
          <a:xfrm>
            <a:off x="661475" y="5588000"/>
            <a:ext cx="10868745" cy="693837"/>
          </a:xfrm>
          <a:prstGeom prst="roundRect">
            <a:avLst>
              <a:gd name="adj" fmla="val 23292"/>
            </a:avLst>
          </a:prstGeom>
          <a:solidFill>
            <a:srgbClr val="B6D6FC"/>
          </a:solidFill>
          <a:ln/>
        </p:spPr>
      </p:sp>
      <p:pic>
        <p:nvPicPr>
          <p:cNvPr id="13" name="Image 0" descr="preencoded.png">    </p:cNvPr>
          <p:cNvPicPr>
            <a:picLocks noChangeAspect="1"/>
          </p:cNvPicPr>
          <p:nvPr/>
        </p:nvPicPr>
        <p:blipFill>
          <a:blip r:embed="rId1"/>
          <a:stretch>
            <a:fillRect/>
          </a:stretch>
        </p:blipFill>
        <p:spPr>
          <a:xfrm>
            <a:off x="840957" y="5839420"/>
            <a:ext cx="224427" cy="179487"/>
          </a:xfrm>
          <a:prstGeom prst="rect">
            <a:avLst/>
          </a:prstGeom>
        </p:spPr>
      </p:pic>
      <p:sp>
        <p:nvSpPr>
          <p:cNvPr id="14" name="Text 11"/>
          <p:cNvSpPr/>
          <p:nvPr/>
        </p:nvSpPr>
        <p:spPr>
          <a:xfrm>
            <a:off x="1244867" y="5803404"/>
            <a:ext cx="10715456" cy="280095"/>
          </a:xfrm>
          <a:prstGeom prst="rect">
            <a:avLst/>
          </a:prstGeom>
          <a:noFill/>
          <a:ln/>
        </p:spPr>
        <p:txBody>
          <a:bodyPr wrap="none" lIns="0" tIns="0" rIns="0" bIns="0" rtlCol="0" anchor="t"/>
          <a:lstStyle/>
          <a:p>
            <a:pPr algn="l" indent="0" marL="0">
              <a:lnSpc>
                <a:spcPct val="130000"/>
              </a:lnSpc>
              <a:buNone/>
            </a:pPr>
            <a:r>
              <a:rPr lang="en-US" sz="1400" dirty="0">
                <a:solidFill>
                  <a:srgbClr val="000000"/>
                </a:solidFill>
                <a:latin typeface="Nobile" pitchFamily="34" charset="0"/>
                <a:ea typeface="Nobile" pitchFamily="34" charset="-122"/>
                <a:cs typeface="Nobile" pitchFamily="34" charset="-120"/>
              </a:rPr>
              <a:t>Generative AI now fine-tunes subject lines, personalization, and measurement in e-mail campaigns.</a:t>
            </a:r>
            <a:endParaRPr lang="en-US" sz="1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11398"/>
            <a:ext cx="6296860" cy="944959"/>
          </a:xfrm>
          <a:prstGeom prst="rect">
            <a:avLst/>
          </a:prstGeom>
          <a:noFill/>
          <a:ln/>
        </p:spPr>
        <p:txBody>
          <a:bodyPr wrap="square" lIns="0" tIns="0" rIns="0" bIns="0" rtlCol="0" anchor="t">
            <a:normAutofit/>
          </a:bodyPr>
          <a:lstStyle/>
          <a:p>
            <a:pPr algn="l" indent="0" marL="0">
              <a:lnSpc>
                <a:spcPct val="104000"/>
              </a:lnSpc>
              <a:buNone/>
            </a:pPr>
            <a:r>
              <a:rPr lang="en-US" sz="2950" dirty="0">
                <a:solidFill>
                  <a:srgbClr val="3B4540"/>
                </a:solidFill>
                <a:latin typeface="Fraunces ExtraBold" pitchFamily="34" charset="0"/>
                <a:ea typeface="Fraunces ExtraBold" pitchFamily="34" charset="-122"/>
                <a:cs typeface="Fraunces ExtraBold" pitchFamily="34" charset="-120"/>
              </a:rPr>
              <a:t>Generative AI &amp; Digital Advertising</a:t>
            </a:r>
            <a:endParaRPr lang="en-US" sz="2950" dirty="0"/>
          </a:p>
        </p:txBody>
      </p:sp>
      <p:sp>
        <p:nvSpPr>
          <p:cNvPr id="4" name="Shape 1"/>
          <p:cNvSpPr/>
          <p:nvPr/>
        </p:nvSpPr>
        <p:spPr>
          <a:xfrm>
            <a:off x="5233360" y="1837730"/>
            <a:ext cx="6296860" cy="3737372"/>
          </a:xfrm>
          <a:prstGeom prst="roundRect">
            <a:avLst>
              <a:gd name="adj" fmla="val 3641"/>
            </a:avLst>
          </a:prstGeom>
          <a:solidFill>
            <a:srgbClr val="E8F3E8"/>
          </a:solidFill>
          <a:ln/>
        </p:spPr>
      </p:sp>
      <p:sp>
        <p:nvSpPr>
          <p:cNvPr id="5" name="Shape 2"/>
          <p:cNvSpPr/>
          <p:nvPr/>
        </p:nvSpPr>
        <p:spPr>
          <a:xfrm>
            <a:off x="5233360" y="1837730"/>
            <a:ext cx="6296860" cy="1868686"/>
          </a:xfrm>
          <a:prstGeom prst="rect">
            <a:avLst/>
          </a:prstGeom>
          <a:solidFill>
            <a:srgbClr val="E8F3E8"/>
          </a:solidFill>
          <a:ln/>
        </p:spPr>
      </p:sp>
      <p:sp>
        <p:nvSpPr>
          <p:cNvPr id="6" name="Text 3"/>
          <p:cNvSpPr/>
          <p:nvPr/>
        </p:nvSpPr>
        <p:spPr>
          <a:xfrm>
            <a:off x="5384566" y="1988939"/>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Benefits</a:t>
            </a:r>
            <a:endParaRPr lang="en-US" sz="1450" dirty="0"/>
          </a:p>
        </p:txBody>
      </p:sp>
      <p:sp>
        <p:nvSpPr>
          <p:cNvPr id="7" name="Text 4"/>
          <p:cNvSpPr/>
          <p:nvPr/>
        </p:nvSpPr>
        <p:spPr>
          <a:xfrm>
            <a:off x="5384566" y="2297708"/>
            <a:ext cx="5994448" cy="1257498"/>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Strengthens B2B data strategies</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Enhances e-mail personalization</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Improves SEA via Bing AI</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Aids creative brand combinations</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Detects click fraud via ML</a:t>
            </a:r>
            <a:endParaRPr lang="en-US" sz="1150" dirty="0"/>
          </a:p>
        </p:txBody>
      </p:sp>
      <p:sp>
        <p:nvSpPr>
          <p:cNvPr id="8" name="Shape 5"/>
          <p:cNvSpPr/>
          <p:nvPr/>
        </p:nvSpPr>
        <p:spPr>
          <a:xfrm>
            <a:off x="5233360" y="3706416"/>
            <a:ext cx="6296860" cy="1868686"/>
          </a:xfrm>
          <a:prstGeom prst="rect">
            <a:avLst/>
          </a:prstGeom>
          <a:solidFill>
            <a:srgbClr val="E8F3E8"/>
          </a:solidFill>
          <a:ln/>
        </p:spPr>
      </p:sp>
      <p:sp>
        <p:nvSpPr>
          <p:cNvPr id="9" name="Shape 6"/>
          <p:cNvSpPr/>
          <p:nvPr/>
        </p:nvSpPr>
        <p:spPr>
          <a:xfrm>
            <a:off x="5233360" y="3706416"/>
            <a:ext cx="6296860" cy="19050"/>
          </a:xfrm>
          <a:prstGeom prst="roundRect">
            <a:avLst>
              <a:gd name="adj" fmla="val 714402"/>
            </a:avLst>
          </a:prstGeom>
          <a:solidFill>
            <a:srgbClr val="CED9CE"/>
          </a:solidFill>
          <a:ln/>
        </p:spPr>
      </p:sp>
      <p:sp>
        <p:nvSpPr>
          <p:cNvPr id="10" name="Text 7"/>
          <p:cNvSpPr/>
          <p:nvPr/>
        </p:nvSpPr>
        <p:spPr>
          <a:xfrm>
            <a:off x="5384566" y="3857625"/>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Risks</a:t>
            </a:r>
            <a:endParaRPr lang="en-US" sz="1450" dirty="0"/>
          </a:p>
        </p:txBody>
      </p:sp>
      <p:sp>
        <p:nvSpPr>
          <p:cNvPr id="11" name="Text 8"/>
          <p:cNvSpPr/>
          <p:nvPr/>
        </p:nvSpPr>
        <p:spPr>
          <a:xfrm>
            <a:off x="5384566" y="4166394"/>
            <a:ext cx="5994448" cy="1257498"/>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Algorithm biases (population diversity)</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Celebrity chatbots &amp; look-alikes without consent</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Fake images (DALL-E, Midjourney)</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IP/copyright/defamation issues</a:t>
            </a:r>
            <a:endParaRPr lang="en-US" sz="1150" dirty="0"/>
          </a:p>
          <a:p>
            <a:pPr algn="l" marL="233680" indent="-233680">
              <a:lnSpc>
                <a:spcPct val="120000"/>
              </a:lnSpc>
              <a:buSzPct val="100000"/>
              <a:buChar char="•"/>
            </a:pPr>
            <a:r>
              <a:rPr lang="en-US" sz="1150" dirty="0">
                <a:solidFill>
                  <a:srgbClr val="405449"/>
                </a:solidFill>
                <a:latin typeface="Nobile" pitchFamily="34" charset="0"/>
                <a:ea typeface="Nobile" pitchFamily="34" charset="-122"/>
                <a:cs typeface="Nobile" pitchFamily="34" charset="-120"/>
              </a:rPr>
              <a:t>"Rogue" AI concerns</a:t>
            </a:r>
            <a:endParaRPr lang="en-US" sz="1150" dirty="0"/>
          </a:p>
        </p:txBody>
      </p:sp>
      <p:sp>
        <p:nvSpPr>
          <p:cNvPr id="12" name="Text 9"/>
          <p:cNvSpPr/>
          <p:nvPr/>
        </p:nvSpPr>
        <p:spPr>
          <a:xfrm>
            <a:off x="5233360" y="5711130"/>
            <a:ext cx="629686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AI = </a:t>
            </a:r>
            <a:pPr algn="l" indent="0" marL="0">
              <a:lnSpc>
                <a:spcPct val="120000"/>
              </a:lnSpc>
              <a:buNone/>
            </a:pPr>
            <a:r>
              <a:rPr lang="en-US" sz="1150" b="1" dirty="0">
                <a:solidFill>
                  <a:srgbClr val="405449"/>
                </a:solidFill>
                <a:latin typeface="Nobile Bold" pitchFamily="34" charset="0"/>
                <a:ea typeface="Nobile Bold" pitchFamily="34" charset="-122"/>
                <a:cs typeface="Nobile Bold" pitchFamily="34" charset="-120"/>
              </a:rPr>
              <a:t>computer systems using neural networks</a:t>
            </a:r>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 to generate text, images, voice, and video. Includes ChatGPT, Google Bard, DALL-E, Midjourney, and Sora.</a:t>
            </a:r>
            <a:endParaRPr lang="en-US" sz="11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811113"/>
            <a:ext cx="4990380" cy="472480"/>
          </a:xfrm>
          <a:prstGeom prst="rect">
            <a:avLst/>
          </a:prstGeom>
          <a:noFill/>
          <a:ln/>
        </p:spPr>
        <p:txBody>
          <a:bodyPr wrap="none" lIns="0" tIns="0" rIns="0" bIns="0" rtlCol="0" anchor="t"/>
          <a:lstStyle/>
          <a:p>
            <a:pPr algn="l" indent="0" marL="0">
              <a:lnSpc>
                <a:spcPct val="104000"/>
              </a:lnSpc>
              <a:buNone/>
            </a:pPr>
            <a:r>
              <a:rPr lang="en-US" sz="2950" dirty="0">
                <a:solidFill>
                  <a:srgbClr val="3B4540"/>
                </a:solidFill>
                <a:latin typeface="Fraunces ExtraBold" pitchFamily="34" charset="0"/>
                <a:ea typeface="Fraunces ExtraBold" pitchFamily="34" charset="-122"/>
                <a:cs typeface="Fraunces ExtraBold" pitchFamily="34" charset="-120"/>
              </a:rPr>
              <a:t>AI Tools in Advertising</a:t>
            </a:r>
            <a:endParaRPr lang="en-US" sz="295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464965"/>
            <a:ext cx="3087908" cy="1519238"/>
          </a:xfrm>
          <a:prstGeom prst="rect">
            <a:avLst/>
          </a:prstGeom>
        </p:spPr>
      </p:pic>
      <p:pic>
        <p:nvPicPr>
          <p:cNvPr id="5"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14696" y="1601093"/>
            <a:ext cx="181367" cy="181372"/>
          </a:xfrm>
          <a:prstGeom prst="rect">
            <a:avLst/>
          </a:prstGeom>
        </p:spPr>
      </p:pic>
      <p:sp>
        <p:nvSpPr>
          <p:cNvPr id="6" name="Text 1"/>
          <p:cNvSpPr/>
          <p:nvPr/>
        </p:nvSpPr>
        <p:spPr>
          <a:xfrm>
            <a:off x="831730" y="2069802"/>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AI Copywriting</a:t>
            </a:r>
            <a:endParaRPr lang="en-US" sz="1450" dirty="0"/>
          </a:p>
        </p:txBody>
      </p:sp>
      <p:sp>
        <p:nvSpPr>
          <p:cNvPr id="7" name="Text 2"/>
          <p:cNvSpPr/>
          <p:nvPr/>
        </p:nvSpPr>
        <p:spPr>
          <a:xfrm>
            <a:off x="831730" y="2378571"/>
            <a:ext cx="2747398"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LLMs generate compelling ad text and headlines.</a:t>
            </a:r>
            <a:endParaRPr lang="en-US" sz="1150" dirty="0"/>
          </a:p>
        </p:txBody>
      </p:sp>
      <p:pic>
        <p:nvPicPr>
          <p:cNvPr id="8"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70327" y="1464965"/>
            <a:ext cx="3088007" cy="1519238"/>
          </a:xfrm>
          <a:prstGeom prst="rect">
            <a:avLst/>
          </a:prstGeom>
        </p:spPr>
      </p:pic>
      <p:pic>
        <p:nvPicPr>
          <p:cNvPr id="9"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23647" y="1601093"/>
            <a:ext cx="181367" cy="181372"/>
          </a:xfrm>
          <a:prstGeom prst="rect">
            <a:avLst/>
          </a:prstGeom>
        </p:spPr>
      </p:pic>
      <p:sp>
        <p:nvSpPr>
          <p:cNvPr id="10" name="Text 3"/>
          <p:cNvSpPr/>
          <p:nvPr/>
        </p:nvSpPr>
        <p:spPr>
          <a:xfrm>
            <a:off x="4040583" y="2069802"/>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Visual Creation</a:t>
            </a:r>
            <a:endParaRPr lang="en-US" sz="1450" dirty="0"/>
          </a:p>
        </p:txBody>
      </p:sp>
      <p:sp>
        <p:nvSpPr>
          <p:cNvPr id="11" name="Text 4"/>
          <p:cNvSpPr/>
          <p:nvPr/>
        </p:nvSpPr>
        <p:spPr>
          <a:xfrm>
            <a:off x="4040583" y="2378571"/>
            <a:ext cx="2747497"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AI crafts stunning images and video assets.</a:t>
            </a:r>
            <a:endParaRPr lang="en-US" sz="1150" dirty="0"/>
          </a:p>
        </p:txBody>
      </p:sp>
      <p:pic>
        <p:nvPicPr>
          <p:cNvPr id="12"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3105150"/>
            <a:ext cx="3087908" cy="1519238"/>
          </a:xfrm>
          <a:prstGeom prst="rect">
            <a:avLst/>
          </a:prstGeom>
        </p:spPr>
      </p:pic>
      <p:pic>
        <p:nvPicPr>
          <p:cNvPr id="13"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114696" y="3241278"/>
            <a:ext cx="181367" cy="181372"/>
          </a:xfrm>
          <a:prstGeom prst="rect">
            <a:avLst/>
          </a:prstGeom>
        </p:spPr>
      </p:pic>
      <p:sp>
        <p:nvSpPr>
          <p:cNvPr id="14" name="Text 5"/>
          <p:cNvSpPr/>
          <p:nvPr/>
        </p:nvSpPr>
        <p:spPr>
          <a:xfrm>
            <a:off x="831730" y="3709987"/>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A/B Testing</a:t>
            </a:r>
            <a:endParaRPr lang="en-US" sz="1450" dirty="0"/>
          </a:p>
        </p:txBody>
      </p:sp>
      <p:sp>
        <p:nvSpPr>
          <p:cNvPr id="15" name="Text 6"/>
          <p:cNvSpPr/>
          <p:nvPr/>
        </p:nvSpPr>
        <p:spPr>
          <a:xfrm>
            <a:off x="831730" y="4018756"/>
            <a:ext cx="2747398"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Automated tests optimize ad performance.</a:t>
            </a:r>
            <a:endParaRPr lang="en-US" sz="1150" dirty="0"/>
          </a:p>
        </p:txBody>
      </p:sp>
      <p:pic>
        <p:nvPicPr>
          <p:cNvPr id="16" name="Image 7"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870327" y="3105150"/>
            <a:ext cx="3088007" cy="1519238"/>
          </a:xfrm>
          <a:prstGeom prst="rect">
            <a:avLst/>
          </a:prstGeom>
        </p:spPr>
      </p:pic>
      <p:pic>
        <p:nvPicPr>
          <p:cNvPr id="17" name="Image 8"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323647" y="3241278"/>
            <a:ext cx="181367" cy="181372"/>
          </a:xfrm>
          <a:prstGeom prst="rect">
            <a:avLst/>
          </a:prstGeom>
        </p:spPr>
      </p:pic>
      <p:sp>
        <p:nvSpPr>
          <p:cNvPr id="18" name="Text 7"/>
          <p:cNvSpPr/>
          <p:nvPr/>
        </p:nvSpPr>
        <p:spPr>
          <a:xfrm>
            <a:off x="4040583" y="3709987"/>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Dynamic Creatives</a:t>
            </a:r>
            <a:endParaRPr lang="en-US" sz="1450" dirty="0"/>
          </a:p>
        </p:txBody>
      </p:sp>
      <p:sp>
        <p:nvSpPr>
          <p:cNvPr id="19" name="Text 8"/>
          <p:cNvSpPr/>
          <p:nvPr/>
        </p:nvSpPr>
        <p:spPr>
          <a:xfrm>
            <a:off x="4040583" y="4018756"/>
            <a:ext cx="2747497"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Real-time ad content tailoring for users.</a:t>
            </a:r>
            <a:endParaRPr lang="en-US" sz="1150" dirty="0"/>
          </a:p>
        </p:txBody>
      </p:sp>
      <p:pic>
        <p:nvPicPr>
          <p:cNvPr id="20" name="Image 9" descr="preencoded.png">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661475" y="4745335"/>
            <a:ext cx="6296860" cy="1301552"/>
          </a:xfrm>
          <a:prstGeom prst="rect">
            <a:avLst/>
          </a:prstGeom>
        </p:spPr>
      </p:pic>
      <p:pic>
        <p:nvPicPr>
          <p:cNvPr id="21" name="Image 10" descr="preencoded.png">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719221" y="4881463"/>
            <a:ext cx="181367" cy="181372"/>
          </a:xfrm>
          <a:prstGeom prst="rect">
            <a:avLst/>
          </a:prstGeom>
        </p:spPr>
      </p:pic>
      <p:sp>
        <p:nvSpPr>
          <p:cNvPr id="22" name="Text 9"/>
          <p:cNvSpPr/>
          <p:nvPr/>
        </p:nvSpPr>
        <p:spPr>
          <a:xfrm>
            <a:off x="831730" y="5350173"/>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405449"/>
                </a:solidFill>
                <a:latin typeface="Fraunces ExtraBold" pitchFamily="34" charset="0"/>
                <a:ea typeface="Fraunces ExtraBold" pitchFamily="34" charset="-122"/>
                <a:cs typeface="Fraunces ExtraBold" pitchFamily="34" charset="-120"/>
              </a:rPr>
              <a:t>Chatbots</a:t>
            </a:r>
            <a:endParaRPr lang="en-US" sz="1450" dirty="0"/>
          </a:p>
        </p:txBody>
      </p:sp>
      <p:sp>
        <p:nvSpPr>
          <p:cNvPr id="23" name="Text 10"/>
          <p:cNvSpPr/>
          <p:nvPr/>
        </p:nvSpPr>
        <p:spPr>
          <a:xfrm>
            <a:off x="831730" y="5658941"/>
            <a:ext cx="5956349" cy="217686"/>
          </a:xfrm>
          <a:prstGeom prst="rect">
            <a:avLst/>
          </a:prstGeom>
          <a:noFill/>
          <a:ln/>
        </p:spPr>
        <p:txBody>
          <a:bodyPr wrap="none" lIns="0" tIns="0" rIns="0" bIns="0" rtlCol="0" anchor="t"/>
          <a:lstStyle/>
          <a:p>
            <a:pPr algn="l" indent="0" marL="0">
              <a:lnSpc>
                <a:spcPct val="120000"/>
              </a:lnSpc>
              <a:buNone/>
            </a:pPr>
            <a:r>
              <a:rPr lang="en-US" sz="1150" dirty="0">
                <a:solidFill>
                  <a:srgbClr val="405449"/>
                </a:solidFill>
                <a:latin typeface="Nobile" pitchFamily="34" charset="0"/>
                <a:ea typeface="Nobile" pitchFamily="34" charset="-122"/>
                <a:cs typeface="Nobile" pitchFamily="34" charset="-120"/>
              </a:rPr>
              <a:t>AI-powered assistants for customer engagement.</a:t>
            </a:r>
            <a:endParaRPr lang="en-US" sz="11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841276"/>
            <a:ext cx="11333573" cy="523379"/>
          </a:xfrm>
          <a:prstGeom prst="rect">
            <a:avLst/>
          </a:prstGeom>
          <a:noFill/>
          <a:ln/>
        </p:spPr>
        <p:txBody>
          <a:bodyPr wrap="none" lIns="0" tIns="0" rIns="0" bIns="0" rtlCol="0" anchor="t"/>
          <a:lstStyle/>
          <a:p>
            <a:pPr algn="l" indent="0" marL="0">
              <a:lnSpc>
                <a:spcPct val="104000"/>
              </a:lnSpc>
              <a:buNone/>
            </a:pPr>
            <a:r>
              <a:rPr lang="en-US" sz="3250" dirty="0">
                <a:solidFill>
                  <a:srgbClr val="3B4540"/>
                </a:solidFill>
                <a:latin typeface="Fraunces ExtraBold" pitchFamily="34" charset="0"/>
                <a:ea typeface="Fraunces ExtraBold" pitchFamily="34" charset="-122"/>
                <a:cs typeface="Fraunces ExtraBold" pitchFamily="34" charset="-120"/>
              </a:rPr>
              <a:t>Behavioral Targeting &amp; Programmatic Advertising</a:t>
            </a:r>
            <a:endParaRPr lang="en-US" sz="3250" dirty="0"/>
          </a:p>
        </p:txBody>
      </p:sp>
      <p:pic>
        <p:nvPicPr>
          <p:cNvPr id="3" name="Image 0" descr="preencoded.png">    </p:cNvPr>
          <p:cNvPicPr>
            <a:picLocks noChangeAspect="1"/>
          </p:cNvPicPr>
          <p:nvPr/>
        </p:nvPicPr>
        <p:blipFill>
          <a:blip r:embed="rId1"/>
          <a:stretch>
            <a:fillRect/>
          </a:stretch>
        </p:blipFill>
        <p:spPr>
          <a:xfrm>
            <a:off x="1007541" y="1947664"/>
            <a:ext cx="6229393" cy="3069729"/>
          </a:xfrm>
          <a:prstGeom prst="rect">
            <a:avLst/>
          </a:prstGeom>
        </p:spPr>
      </p:pic>
      <p:sp>
        <p:nvSpPr>
          <p:cNvPr id="4" name="Text 1"/>
          <p:cNvSpPr/>
          <p:nvPr/>
        </p:nvSpPr>
        <p:spPr>
          <a:xfrm>
            <a:off x="661475" y="5184279"/>
            <a:ext cx="6921624" cy="505222"/>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405449"/>
                </a:solidFill>
                <a:latin typeface="Nobile" pitchFamily="34" charset="0"/>
                <a:ea typeface="Nobile" pitchFamily="34" charset="-122"/>
                <a:cs typeface="Nobile" pitchFamily="34" charset="-120"/>
              </a:rPr>
              <a:t>The entire programmatic loop — from browsing to ad served — happens in </a:t>
            </a:r>
            <a:pPr algn="l" indent="0" marL="0">
              <a:lnSpc>
                <a:spcPct val="126000"/>
              </a:lnSpc>
              <a:buNone/>
            </a:pPr>
            <a:r>
              <a:rPr lang="en-US" sz="1300" b="1" dirty="0">
                <a:solidFill>
                  <a:srgbClr val="405449"/>
                </a:solidFill>
                <a:latin typeface="Nobile Bold" pitchFamily="34" charset="0"/>
                <a:ea typeface="Nobile Bold" pitchFamily="34" charset="-122"/>
                <a:cs typeface="Nobile Bold" pitchFamily="34" charset="-120"/>
              </a:rPr>
              <a:t>milliseconds</a:t>
            </a:r>
            <a:pPr algn="l" indent="0" marL="0">
              <a:lnSpc>
                <a:spcPct val="126000"/>
              </a:lnSpc>
              <a:buNone/>
            </a:pPr>
            <a:r>
              <a:rPr lang="en-US" sz="1300" dirty="0">
                <a:solidFill>
                  <a:srgbClr val="405449"/>
                </a:solidFill>
                <a:latin typeface="Nobile" pitchFamily="34" charset="0"/>
                <a:ea typeface="Nobile" pitchFamily="34" charset="-122"/>
                <a:cs typeface="Nobile" pitchFamily="34" charset="-120"/>
              </a:rPr>
              <a:t>.</a:t>
            </a:r>
            <a:endParaRPr lang="en-US" sz="1300" dirty="0"/>
          </a:p>
        </p:txBody>
      </p:sp>
      <p:sp>
        <p:nvSpPr>
          <p:cNvPr id="5" name="Text 2"/>
          <p:cNvSpPr/>
          <p:nvPr/>
        </p:nvSpPr>
        <p:spPr>
          <a:xfrm>
            <a:off x="7998022" y="1735435"/>
            <a:ext cx="2702750" cy="261640"/>
          </a:xfrm>
          <a:prstGeom prst="rect">
            <a:avLst/>
          </a:prstGeom>
          <a:noFill/>
          <a:ln/>
        </p:spPr>
        <p:txBody>
          <a:bodyPr wrap="none" lIns="0" tIns="0" rIns="0" bIns="0" rtlCol="0" anchor="t"/>
          <a:lstStyle/>
          <a:p>
            <a:pPr algn="l" indent="0" marL="0">
              <a:lnSpc>
                <a:spcPct val="104000"/>
              </a:lnSpc>
              <a:buNone/>
            </a:pPr>
            <a:r>
              <a:rPr lang="en-US" sz="1600" dirty="0">
                <a:solidFill>
                  <a:srgbClr val="3B4540"/>
                </a:solidFill>
                <a:latin typeface="Fraunces ExtraBold" pitchFamily="34" charset="0"/>
                <a:ea typeface="Fraunces ExtraBold" pitchFamily="34" charset="-122"/>
                <a:cs typeface="Fraunces ExtraBold" pitchFamily="34" charset="-120"/>
              </a:rPr>
              <a:t>How It Works</a:t>
            </a:r>
            <a:endParaRPr lang="en-US" sz="1600" dirty="0"/>
          </a:p>
        </p:txBody>
      </p:sp>
      <p:sp>
        <p:nvSpPr>
          <p:cNvPr id="6" name="Text 3"/>
          <p:cNvSpPr/>
          <p:nvPr/>
        </p:nvSpPr>
        <p:spPr>
          <a:xfrm>
            <a:off x="7998022" y="2145407"/>
            <a:ext cx="3538449" cy="2429173"/>
          </a:xfrm>
          <a:prstGeom prst="rect">
            <a:avLst/>
          </a:prstGeom>
          <a:noFill/>
          <a:ln/>
        </p:spPr>
        <p:txBody>
          <a:bodyPr wrap="square" lIns="0" tIns="0" rIns="0" bIns="0" rtlCol="0" anchor="t">
            <a:normAutofit/>
          </a:bodyPr>
          <a:lstStyle/>
          <a:p>
            <a:pPr algn="l" marL="264160" indent="-264160">
              <a:lnSpc>
                <a:spcPct val="126000"/>
              </a:lnSpc>
              <a:buSzPct val="100000"/>
              <a:buChar char="•"/>
            </a:pPr>
            <a:r>
              <a:rPr lang="en-US" sz="1300" b="1" dirty="0">
                <a:solidFill>
                  <a:srgbClr val="405449"/>
                </a:solidFill>
                <a:latin typeface="Nobile Bold" pitchFamily="34" charset="0"/>
                <a:ea typeface="Nobile Bold" pitchFamily="34" charset="-122"/>
                <a:cs typeface="Nobile Bold" pitchFamily="34" charset="-120"/>
              </a:rPr>
              <a:t>Behavioral targeting:</a:t>
            </a:r>
            <a:pPr algn="l" marL="264160" indent="-264160">
              <a:lnSpc>
                <a:spcPct val="126000"/>
              </a:lnSpc>
              <a:buSzPct val="100000"/>
              <a:buChar char="•"/>
            </a:pPr>
            <a:r>
              <a:rPr lang="en-US" sz="1300" dirty="0">
                <a:solidFill>
                  <a:srgbClr val="405449"/>
                </a:solidFill>
                <a:latin typeface="Nobile" pitchFamily="34" charset="0"/>
                <a:ea typeface="Nobile" pitchFamily="34" charset="-122"/>
                <a:cs typeface="Nobile" pitchFamily="34" charset="-120"/>
              </a:rPr>
              <a:t> Ads directed only to likely buyers based on browsing history</a:t>
            </a:r>
            <a:endParaRPr lang="en-US" sz="1300" dirty="0"/>
          </a:p>
          <a:p>
            <a:pPr algn="l" marL="264160" indent="-264160">
              <a:lnSpc>
                <a:spcPct val="126000"/>
              </a:lnSpc>
              <a:buSzPct val="100000"/>
              <a:buChar char="•"/>
            </a:pPr>
            <a:r>
              <a:rPr lang="en-US" sz="1300" b="1" dirty="0">
                <a:solidFill>
                  <a:srgbClr val="405449"/>
                </a:solidFill>
                <a:latin typeface="Nobile Bold" pitchFamily="34" charset="0"/>
                <a:ea typeface="Nobile Bold" pitchFamily="34" charset="-122"/>
                <a:cs typeface="Nobile Bold" pitchFamily="34" charset="-120"/>
              </a:rPr>
              <a:t>Cookies/pixels:</a:t>
            </a:r>
            <a:pPr algn="l" marL="264160" indent="-264160">
              <a:lnSpc>
                <a:spcPct val="126000"/>
              </a:lnSpc>
              <a:buSzPct val="100000"/>
              <a:buChar char="•"/>
            </a:pPr>
            <a:r>
              <a:rPr lang="en-US" sz="1300" dirty="0">
                <a:solidFill>
                  <a:srgbClr val="405449"/>
                </a:solidFill>
                <a:latin typeface="Nobile" pitchFamily="34" charset="0"/>
                <a:ea typeface="Nobile" pitchFamily="34" charset="-122"/>
                <a:cs typeface="Nobile" pitchFamily="34" charset="-120"/>
              </a:rPr>
              <a:t> Track device behavior to build audience segments</a:t>
            </a:r>
            <a:endParaRPr lang="en-US" sz="1300" dirty="0"/>
          </a:p>
          <a:p>
            <a:pPr algn="l" marL="264160" indent="-264160">
              <a:lnSpc>
                <a:spcPct val="126000"/>
              </a:lnSpc>
              <a:buSzPct val="100000"/>
              <a:buChar char="•"/>
            </a:pPr>
            <a:r>
              <a:rPr lang="en-US" sz="1300" b="1" dirty="0">
                <a:solidFill>
                  <a:srgbClr val="405449"/>
                </a:solidFill>
                <a:latin typeface="Nobile Bold" pitchFamily="34" charset="0"/>
                <a:ea typeface="Nobile Bold" pitchFamily="34" charset="-122"/>
                <a:cs typeface="Nobile Bold" pitchFamily="34" charset="-120"/>
              </a:rPr>
              <a:t>DSP:</a:t>
            </a:r>
            <a:pPr algn="l" marL="264160" indent="-264160">
              <a:lnSpc>
                <a:spcPct val="126000"/>
              </a:lnSpc>
              <a:buSzPct val="100000"/>
              <a:buChar char="•"/>
            </a:pPr>
            <a:r>
              <a:rPr lang="en-US" sz="1300" dirty="0">
                <a:solidFill>
                  <a:srgbClr val="405449"/>
                </a:solidFill>
                <a:latin typeface="Nobile" pitchFamily="34" charset="0"/>
                <a:ea typeface="Nobile" pitchFamily="34" charset="-122"/>
                <a:cs typeface="Nobile" pitchFamily="34" charset="-120"/>
              </a:rPr>
              <a:t> Buys ad space via real-time bidding</a:t>
            </a:r>
            <a:endParaRPr lang="en-US" sz="1300" dirty="0"/>
          </a:p>
          <a:p>
            <a:pPr algn="l" marL="264160" indent="-264160">
              <a:lnSpc>
                <a:spcPct val="126000"/>
              </a:lnSpc>
              <a:buSzPct val="100000"/>
              <a:buChar char="•"/>
            </a:pPr>
            <a:r>
              <a:rPr lang="en-US" sz="1300" b="1" dirty="0">
                <a:solidFill>
                  <a:srgbClr val="405449"/>
                </a:solidFill>
                <a:latin typeface="Nobile Bold" pitchFamily="34" charset="0"/>
                <a:ea typeface="Nobile Bold" pitchFamily="34" charset="-122"/>
                <a:cs typeface="Nobile Bold" pitchFamily="34" charset="-120"/>
              </a:rPr>
              <a:t>SSP:</a:t>
            </a:r>
            <a:pPr algn="l" marL="264160" indent="-264160">
              <a:lnSpc>
                <a:spcPct val="126000"/>
              </a:lnSpc>
              <a:buSzPct val="100000"/>
              <a:buChar char="•"/>
            </a:pPr>
            <a:r>
              <a:rPr lang="en-US" sz="1300" dirty="0">
                <a:solidFill>
                  <a:srgbClr val="405449"/>
                </a:solidFill>
                <a:latin typeface="Nobile" pitchFamily="34" charset="0"/>
                <a:ea typeface="Nobile" pitchFamily="34" charset="-122"/>
                <a:cs typeface="Nobile" pitchFamily="34" charset="-120"/>
              </a:rPr>
              <a:t> Matches unsold publisher inventory</a:t>
            </a:r>
            <a:endParaRPr lang="en-US" sz="1300" dirty="0"/>
          </a:p>
        </p:txBody>
      </p:sp>
      <p:sp>
        <p:nvSpPr>
          <p:cNvPr id="7" name="Shape 4"/>
          <p:cNvSpPr/>
          <p:nvPr/>
        </p:nvSpPr>
        <p:spPr>
          <a:xfrm>
            <a:off x="7998022" y="4741466"/>
            <a:ext cx="3538449" cy="1108273"/>
          </a:xfrm>
          <a:prstGeom prst="roundRect">
            <a:avLst>
              <a:gd name="adj" fmla="val 13599"/>
            </a:avLst>
          </a:prstGeom>
          <a:solidFill>
            <a:srgbClr val="FCF2B5"/>
          </a:solidFill>
          <a:ln/>
        </p:spPr>
      </p:sp>
      <p:pic>
        <p:nvPicPr>
          <p:cNvPr id="8" name="Image 1" descr="preencoded.png">    </p:cNvPr>
          <p:cNvPicPr>
            <a:picLocks noChangeAspect="1"/>
          </p:cNvPicPr>
          <p:nvPr/>
        </p:nvPicPr>
        <p:blipFill>
          <a:blip r:embed="rId2"/>
          <a:stretch>
            <a:fillRect/>
          </a:stretch>
        </p:blipFill>
        <p:spPr>
          <a:xfrm>
            <a:off x="8165400" y="4975523"/>
            <a:ext cx="209247" cy="167382"/>
          </a:xfrm>
          <a:prstGeom prst="rect">
            <a:avLst/>
          </a:prstGeom>
        </p:spPr>
      </p:pic>
      <p:sp>
        <p:nvSpPr>
          <p:cNvPr id="9" name="Text 5"/>
          <p:cNvSpPr/>
          <p:nvPr/>
        </p:nvSpPr>
        <p:spPr>
          <a:xfrm>
            <a:off x="8542025" y="4916686"/>
            <a:ext cx="2827068" cy="757833"/>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000000"/>
                </a:solidFill>
                <a:latin typeface="Nobile" pitchFamily="34" charset="0"/>
                <a:ea typeface="Nobile" pitchFamily="34" charset="-122"/>
                <a:cs typeface="Nobile" pitchFamily="34" charset="-120"/>
              </a:rPr>
              <a:t>23% of programmatic ads land on "low quality" sites — click-bait, fake news, spam.</a:t>
            </a:r>
            <a:endParaRPr lang="en-US" sz="13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AFFFA">
              <a:alpha val="85000"/>
            </a:srgbClr>
          </a:solidFill>
          <a:ln/>
        </p:spPr>
      </p:sp>
      <p:sp>
        <p:nvSpPr>
          <p:cNvPr id="4" name="Text 1"/>
          <p:cNvSpPr/>
          <p:nvPr/>
        </p:nvSpPr>
        <p:spPr>
          <a:xfrm>
            <a:off x="661475" y="866676"/>
            <a:ext cx="4082353" cy="383977"/>
          </a:xfrm>
          <a:prstGeom prst="rect">
            <a:avLst/>
          </a:prstGeom>
          <a:noFill/>
          <a:ln/>
        </p:spPr>
        <p:txBody>
          <a:bodyPr wrap="none" lIns="0" tIns="0" rIns="0" bIns="0" rtlCol="0" anchor="t"/>
          <a:lstStyle/>
          <a:p>
            <a:pPr algn="l" indent="0" marL="0">
              <a:lnSpc>
                <a:spcPct val="104000"/>
              </a:lnSpc>
              <a:buNone/>
            </a:pPr>
            <a:r>
              <a:rPr lang="en-US" sz="2400" dirty="0">
                <a:solidFill>
                  <a:srgbClr val="3B4540"/>
                </a:solidFill>
                <a:latin typeface="Fraunces ExtraBold" pitchFamily="34" charset="0"/>
                <a:ea typeface="Fraunces ExtraBold" pitchFamily="34" charset="-122"/>
                <a:cs typeface="Fraunces ExtraBold" pitchFamily="34" charset="-120"/>
              </a:rPr>
              <a:t>Retargeting &amp; Cookies</a:t>
            </a:r>
            <a:endParaRPr lang="en-US" sz="2400" dirty="0"/>
          </a:p>
        </p:txBody>
      </p:sp>
      <p:pic>
        <p:nvPicPr>
          <p:cNvPr id="5" name="Image 1" descr="preencoded.png">    </p:cNvPr>
          <p:cNvPicPr>
            <a:picLocks noChangeAspect="1"/>
          </p:cNvPicPr>
          <p:nvPr/>
        </p:nvPicPr>
        <p:blipFill>
          <a:blip r:embed="rId2"/>
          <a:stretch>
            <a:fillRect/>
          </a:stretch>
        </p:blipFill>
        <p:spPr>
          <a:xfrm>
            <a:off x="2944441" y="1370409"/>
            <a:ext cx="6302713" cy="3444081"/>
          </a:xfrm>
          <a:prstGeom prst="rect">
            <a:avLst/>
          </a:prstGeom>
        </p:spPr>
      </p:pic>
      <p:sp>
        <p:nvSpPr>
          <p:cNvPr id="6" name="Text 2"/>
          <p:cNvSpPr/>
          <p:nvPr/>
        </p:nvSpPr>
        <p:spPr>
          <a:xfrm>
            <a:off x="3775596" y="2984166"/>
            <a:ext cx="1460364" cy="198694"/>
          </a:xfrm>
          <a:prstGeom prst="rect">
            <a:avLst/>
          </a:prstGeom>
          <a:noFill/>
          <a:ln/>
        </p:spPr>
        <p:txBody>
          <a:bodyPr wrap="none" lIns="0" tIns="0" rIns="0" bIns="0" rtlCol="0" anchor="t"/>
          <a:lstStyle/>
          <a:p>
            <a:pPr algn="ctr" indent="0" marL="0">
              <a:lnSpc>
                <a:spcPct val="104000"/>
              </a:lnSpc>
              <a:buNone/>
            </a:pPr>
            <a:r>
              <a:rPr lang="en-US" sz="1250" dirty="0">
                <a:solidFill>
                  <a:srgbClr val="3B4540"/>
                </a:solidFill>
                <a:latin typeface="Fraunces ExtraBold" pitchFamily="34" charset="0"/>
                <a:ea typeface="Fraunces ExtraBold" pitchFamily="34" charset="-122"/>
                <a:cs typeface="Fraunces ExtraBold" pitchFamily="34" charset="-120"/>
              </a:rPr>
              <a:t>User visits site</a:t>
            </a:r>
            <a:endParaRPr lang="en-US" sz="1250" dirty="0"/>
          </a:p>
        </p:txBody>
      </p:sp>
      <p:sp>
        <p:nvSpPr>
          <p:cNvPr id="7" name="Text 3"/>
          <p:cNvSpPr/>
          <p:nvPr/>
        </p:nvSpPr>
        <p:spPr>
          <a:xfrm>
            <a:off x="7463265" y="2961758"/>
            <a:ext cx="1460363" cy="198694"/>
          </a:xfrm>
          <a:prstGeom prst="rect">
            <a:avLst/>
          </a:prstGeom>
          <a:noFill/>
          <a:ln/>
        </p:spPr>
        <p:txBody>
          <a:bodyPr wrap="none" lIns="0" tIns="0" rIns="0" bIns="0" rtlCol="0" anchor="t"/>
          <a:lstStyle/>
          <a:p>
            <a:pPr algn="ctr" indent="0" marL="0">
              <a:lnSpc>
                <a:spcPct val="104000"/>
              </a:lnSpc>
              <a:buNone/>
            </a:pPr>
            <a:r>
              <a:rPr lang="en-US" sz="1250" dirty="0">
                <a:solidFill>
                  <a:srgbClr val="3B4540"/>
                </a:solidFill>
                <a:latin typeface="Fraunces ExtraBold" pitchFamily="34" charset="0"/>
                <a:ea typeface="Fraunces ExtraBold" pitchFamily="34" charset="-122"/>
                <a:cs typeface="Fraunces ExtraBold" pitchFamily="34" charset="-120"/>
              </a:rPr>
              <a:t>Cookie placed</a:t>
            </a:r>
            <a:endParaRPr lang="en-US" sz="1250" dirty="0"/>
          </a:p>
        </p:txBody>
      </p:sp>
      <p:sp>
        <p:nvSpPr>
          <p:cNvPr id="8" name="Text 4"/>
          <p:cNvSpPr/>
          <p:nvPr/>
        </p:nvSpPr>
        <p:spPr>
          <a:xfrm>
            <a:off x="5661817" y="2869586"/>
            <a:ext cx="1460363" cy="397388"/>
          </a:xfrm>
          <a:prstGeom prst="rect">
            <a:avLst/>
          </a:prstGeom>
          <a:noFill/>
          <a:ln/>
        </p:spPr>
        <p:txBody>
          <a:bodyPr wrap="square" lIns="0" tIns="0" rIns="0" bIns="0" rtlCol="0" anchor="t">
            <a:normAutofit/>
          </a:bodyPr>
          <a:lstStyle/>
          <a:p>
            <a:pPr algn="ctr" indent="0" marL="0">
              <a:lnSpc>
                <a:spcPct val="104000"/>
              </a:lnSpc>
              <a:buNone/>
            </a:pPr>
            <a:r>
              <a:rPr lang="en-US" sz="1250" dirty="0">
                <a:solidFill>
                  <a:srgbClr val="3B4540"/>
                </a:solidFill>
                <a:latin typeface="Fraunces ExtraBold" pitchFamily="34" charset="0"/>
                <a:ea typeface="Fraunces ExtraBold" pitchFamily="34" charset="-122"/>
                <a:cs typeface="Fraunces ExtraBold" pitchFamily="34" charset="-120"/>
              </a:rPr>
              <a:t>Targeted ads shown</a:t>
            </a:r>
            <a:endParaRPr lang="en-US" sz="1250" dirty="0"/>
          </a:p>
        </p:txBody>
      </p:sp>
      <p:sp>
        <p:nvSpPr>
          <p:cNvPr id="9" name="Text 5"/>
          <p:cNvSpPr/>
          <p:nvPr/>
        </p:nvSpPr>
        <p:spPr>
          <a:xfrm>
            <a:off x="661475" y="4904284"/>
            <a:ext cx="11478330" cy="162123"/>
          </a:xfrm>
          <a:prstGeom prst="rect">
            <a:avLst/>
          </a:prstGeom>
          <a:noFill/>
          <a:ln/>
        </p:spPr>
        <p:txBody>
          <a:bodyPr wrap="none" lIns="0" tIns="0" rIns="0" bIns="0" rtlCol="0" anchor="t"/>
          <a:lstStyle/>
          <a:p>
            <a:pPr algn="l" indent="0" marL="0">
              <a:lnSpc>
                <a:spcPct val="110000"/>
              </a:lnSpc>
              <a:buNone/>
            </a:pPr>
            <a:r>
              <a:rPr lang="en-US" sz="950" dirty="0">
                <a:solidFill>
                  <a:srgbClr val="405449"/>
                </a:solidFill>
                <a:latin typeface="Nobile" pitchFamily="34" charset="0"/>
                <a:ea typeface="Nobile" pitchFamily="34" charset="-122"/>
                <a:cs typeface="Nobile" pitchFamily="34" charset="-120"/>
              </a:rPr>
              <a:t>Retargeting leverages past user interactions to serve relevant ads, guiding them back to your offerings.</a:t>
            </a:r>
            <a:endParaRPr lang="en-US" sz="950" dirty="0"/>
          </a:p>
        </p:txBody>
      </p:sp>
      <p:sp>
        <p:nvSpPr>
          <p:cNvPr id="10" name="Shape 6"/>
          <p:cNvSpPr/>
          <p:nvPr/>
        </p:nvSpPr>
        <p:spPr>
          <a:xfrm>
            <a:off x="661475" y="5156200"/>
            <a:ext cx="5394488" cy="835124"/>
          </a:xfrm>
          <a:prstGeom prst="roundRect">
            <a:avLst>
              <a:gd name="adj" fmla="val 13241"/>
            </a:avLst>
          </a:prstGeom>
          <a:solidFill>
            <a:srgbClr val="FAFFFA"/>
          </a:solidFill>
          <a:ln w="12700">
            <a:solidFill>
              <a:srgbClr val="CED9CE"/>
            </a:solidFill>
            <a:prstDash val="solid"/>
          </a:ln>
        </p:spPr>
      </p:sp>
      <p:sp>
        <p:nvSpPr>
          <p:cNvPr id="11" name="Text 7"/>
          <p:cNvSpPr/>
          <p:nvPr/>
        </p:nvSpPr>
        <p:spPr>
          <a:xfrm>
            <a:off x="797004" y="5291733"/>
            <a:ext cx="2515132" cy="191988"/>
          </a:xfrm>
          <a:prstGeom prst="rect">
            <a:avLst/>
          </a:prstGeom>
          <a:noFill/>
          <a:ln/>
        </p:spPr>
        <p:txBody>
          <a:bodyPr wrap="none" lIns="0" tIns="0" rIns="0" bIns="0" rtlCol="0" anchor="t"/>
          <a:lstStyle/>
          <a:p>
            <a:pPr algn="l" indent="0" marL="0">
              <a:lnSpc>
                <a:spcPct val="104000"/>
              </a:lnSpc>
              <a:buNone/>
            </a:pPr>
            <a:r>
              <a:rPr lang="en-US" sz="1200" dirty="0">
                <a:solidFill>
                  <a:srgbClr val="405449"/>
                </a:solidFill>
                <a:latin typeface="Fraunces ExtraBold" pitchFamily="34" charset="0"/>
                <a:ea typeface="Fraunces ExtraBold" pitchFamily="34" charset="-122"/>
                <a:cs typeface="Fraunces ExtraBold" pitchFamily="34" charset="-120"/>
              </a:rPr>
              <a:t>Third-Party Cookie Deprecation</a:t>
            </a:r>
            <a:endParaRPr lang="en-US" sz="1200" dirty="0"/>
          </a:p>
        </p:txBody>
      </p:sp>
      <p:sp>
        <p:nvSpPr>
          <p:cNvPr id="12" name="Text 8"/>
          <p:cNvSpPr/>
          <p:nvPr/>
        </p:nvSpPr>
        <p:spPr>
          <a:xfrm>
            <a:off x="797004" y="5531545"/>
            <a:ext cx="5123429" cy="324247"/>
          </a:xfrm>
          <a:prstGeom prst="rect">
            <a:avLst/>
          </a:prstGeom>
          <a:noFill/>
          <a:ln/>
        </p:spPr>
        <p:txBody>
          <a:bodyPr wrap="square" lIns="0" tIns="0" rIns="0" bIns="0" rtlCol="0" anchor="t">
            <a:normAutofit/>
          </a:bodyPr>
          <a:lstStyle/>
          <a:p>
            <a:pPr algn="l" indent="0" marL="0">
              <a:lnSpc>
                <a:spcPct val="110000"/>
              </a:lnSpc>
              <a:buNone/>
            </a:pPr>
            <a:r>
              <a:rPr lang="en-US" sz="950" b="1" dirty="0">
                <a:solidFill>
                  <a:srgbClr val="405449"/>
                </a:solidFill>
                <a:latin typeface="Nobile Bold" pitchFamily="34" charset="0"/>
                <a:ea typeface="Nobile Bold" pitchFamily="34" charset="-122"/>
                <a:cs typeface="Nobile Bold" pitchFamily="34" charset="-120"/>
              </a:rPr>
              <a:t>Google is phasing out third-party cookies</a:t>
            </a:r>
            <a:pPr algn="l" indent="0" marL="0">
              <a:lnSpc>
                <a:spcPct val="110000"/>
              </a:lnSpc>
              <a:buNone/>
            </a:pPr>
            <a:r>
              <a:rPr lang="en-US" sz="950" dirty="0">
                <a:solidFill>
                  <a:srgbClr val="405449"/>
                </a:solidFill>
                <a:latin typeface="Nobile" pitchFamily="34" charset="0"/>
                <a:ea typeface="Nobile" pitchFamily="34" charset="-122"/>
                <a:cs typeface="Nobile" pitchFamily="34" charset="-120"/>
              </a:rPr>
              <a:t>, impacting traditional retargeting methods and necessitating new approaches to user identification.</a:t>
            </a:r>
            <a:endParaRPr lang="en-US" sz="950" dirty="0"/>
          </a:p>
        </p:txBody>
      </p:sp>
      <p:sp>
        <p:nvSpPr>
          <p:cNvPr id="13" name="Shape 9"/>
          <p:cNvSpPr/>
          <p:nvPr/>
        </p:nvSpPr>
        <p:spPr>
          <a:xfrm>
            <a:off x="6135732" y="5156200"/>
            <a:ext cx="5394488" cy="835124"/>
          </a:xfrm>
          <a:prstGeom prst="roundRect">
            <a:avLst>
              <a:gd name="adj" fmla="val 13241"/>
            </a:avLst>
          </a:prstGeom>
          <a:solidFill>
            <a:srgbClr val="FAFFFA"/>
          </a:solidFill>
          <a:ln w="12700">
            <a:solidFill>
              <a:srgbClr val="CED9CE"/>
            </a:solidFill>
            <a:prstDash val="solid"/>
          </a:ln>
        </p:spPr>
      </p:sp>
      <p:sp>
        <p:nvSpPr>
          <p:cNvPr id="14" name="Text 10"/>
          <p:cNvSpPr/>
          <p:nvPr/>
        </p:nvSpPr>
        <p:spPr>
          <a:xfrm>
            <a:off x="6271262" y="5291733"/>
            <a:ext cx="2108544" cy="191988"/>
          </a:xfrm>
          <a:prstGeom prst="rect">
            <a:avLst/>
          </a:prstGeom>
          <a:noFill/>
          <a:ln/>
        </p:spPr>
        <p:txBody>
          <a:bodyPr wrap="none" lIns="0" tIns="0" rIns="0" bIns="0" rtlCol="0" anchor="t"/>
          <a:lstStyle/>
          <a:p>
            <a:pPr algn="l" indent="0" marL="0">
              <a:lnSpc>
                <a:spcPct val="104000"/>
              </a:lnSpc>
              <a:buNone/>
            </a:pPr>
            <a:r>
              <a:rPr lang="en-US" sz="1200" dirty="0">
                <a:solidFill>
                  <a:srgbClr val="405449"/>
                </a:solidFill>
                <a:latin typeface="Fraunces ExtraBold" pitchFamily="34" charset="0"/>
                <a:ea typeface="Fraunces ExtraBold" pitchFamily="34" charset="-122"/>
                <a:cs typeface="Fraunces ExtraBold" pitchFamily="34" charset="-120"/>
              </a:rPr>
              <a:t>First-Party Data Strategies</a:t>
            </a:r>
            <a:endParaRPr lang="en-US" sz="1200" dirty="0"/>
          </a:p>
        </p:txBody>
      </p:sp>
      <p:sp>
        <p:nvSpPr>
          <p:cNvPr id="15" name="Text 11"/>
          <p:cNvSpPr/>
          <p:nvPr/>
        </p:nvSpPr>
        <p:spPr>
          <a:xfrm>
            <a:off x="6271262" y="5531545"/>
            <a:ext cx="51234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405449"/>
                </a:solidFill>
                <a:latin typeface="Nobile" pitchFamily="34" charset="0"/>
                <a:ea typeface="Nobile" pitchFamily="34" charset="-122"/>
                <a:cs typeface="Nobile" pitchFamily="34" charset="-120"/>
              </a:rPr>
              <a:t>Focus shifts to </a:t>
            </a:r>
            <a:pPr algn="l" indent="0" marL="0">
              <a:lnSpc>
                <a:spcPct val="110000"/>
              </a:lnSpc>
              <a:buNone/>
            </a:pPr>
            <a:r>
              <a:rPr lang="en-US" sz="950" b="1" dirty="0">
                <a:solidFill>
                  <a:srgbClr val="405449"/>
                </a:solidFill>
                <a:latin typeface="Nobile Bold" pitchFamily="34" charset="0"/>
                <a:ea typeface="Nobile Bold" pitchFamily="34" charset="-122"/>
                <a:cs typeface="Nobile Bold" pitchFamily="34" charset="-120"/>
              </a:rPr>
              <a:t>collecting and utilizing first-party data</a:t>
            </a:r>
            <a:pPr algn="l" indent="0" marL="0">
              <a:lnSpc>
                <a:spcPct val="110000"/>
              </a:lnSpc>
              <a:buNone/>
            </a:pPr>
            <a:r>
              <a:rPr lang="en-US" sz="950" dirty="0">
                <a:solidFill>
                  <a:srgbClr val="405449"/>
                </a:solidFill>
                <a:latin typeface="Nobile" pitchFamily="34" charset="0"/>
                <a:ea typeface="Nobile" pitchFamily="34" charset="-122"/>
                <a:cs typeface="Nobile" pitchFamily="34" charset="-120"/>
              </a:rPr>
              <a:t> (data collected directly from your audience) for privacy-compliant and effective personalized advertising.</a:t>
            </a:r>
            <a:endParaRPr lang="en-US" sz="9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748010"/>
            <a:ext cx="10868745" cy="1004094"/>
          </a:xfrm>
          <a:prstGeom prst="rect">
            <a:avLst/>
          </a:prstGeom>
          <a:noFill/>
          <a:ln/>
        </p:spPr>
        <p:txBody>
          <a:bodyPr wrap="square" lIns="0" tIns="0" rIns="0" bIns="0" rtlCol="0" anchor="t">
            <a:normAutofit/>
          </a:bodyPr>
          <a:lstStyle/>
          <a:p>
            <a:pPr algn="l" indent="0" marL="0">
              <a:lnSpc>
                <a:spcPct val="104000"/>
              </a:lnSpc>
              <a:buNone/>
            </a:pPr>
            <a:r>
              <a:rPr lang="en-US" sz="3150" dirty="0">
                <a:solidFill>
                  <a:srgbClr val="3B4540"/>
                </a:solidFill>
                <a:latin typeface="Fraunces ExtraBold" pitchFamily="34" charset="0"/>
                <a:ea typeface="Fraunces ExtraBold" pitchFamily="34" charset="-122"/>
                <a:cs typeface="Fraunces ExtraBold" pitchFamily="34" charset="-120"/>
              </a:rPr>
              <a:t>Consumer Privacy &amp; the Sharing-Surrendering Matrix</a:t>
            </a:r>
            <a:endParaRPr lang="en-US" sz="3150" dirty="0"/>
          </a:p>
        </p:txBody>
      </p:sp>
      <p:sp>
        <p:nvSpPr>
          <p:cNvPr id="3" name="Text 1"/>
          <p:cNvSpPr/>
          <p:nvPr/>
        </p:nvSpPr>
        <p:spPr>
          <a:xfrm>
            <a:off x="7987207" y="2093416"/>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3B4540"/>
                </a:solidFill>
                <a:latin typeface="Fraunces ExtraBold" pitchFamily="34" charset="0"/>
                <a:ea typeface="Fraunces ExtraBold" pitchFamily="34" charset="-122"/>
                <a:cs typeface="Fraunces ExtraBold" pitchFamily="34" charset="-120"/>
              </a:rPr>
              <a:t>Four Situations</a:t>
            </a:r>
            <a:endParaRPr lang="en-US" sz="1550" dirty="0"/>
          </a:p>
        </p:txBody>
      </p:sp>
      <p:sp>
        <p:nvSpPr>
          <p:cNvPr id="4" name="Text 2"/>
          <p:cNvSpPr/>
          <p:nvPr/>
        </p:nvSpPr>
        <p:spPr>
          <a:xfrm>
            <a:off x="7987207" y="2480965"/>
            <a:ext cx="3549264" cy="2282726"/>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Conditional Share:</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Active protection + shares (e.g., restricted social post)</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Unconditional Share:</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Passive + shares (e.g., quickly accepts app privacy terms)</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Conditional Surrender:</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Active + surrenders (e.g., Snapchat screenshot)</a:t>
            </a:r>
            <a:endParaRPr lang="en-US" sz="1250" dirty="0"/>
          </a:p>
          <a:p>
            <a:pPr algn="l" marL="254000" indent="-254000">
              <a:lnSpc>
                <a:spcPct val="123000"/>
              </a:lnSpc>
              <a:buSzPct val="100000"/>
              <a:buChar char="•"/>
            </a:pPr>
            <a:r>
              <a:rPr lang="en-US" sz="1250" b="1" dirty="0">
                <a:solidFill>
                  <a:srgbClr val="405449"/>
                </a:solidFill>
                <a:latin typeface="Nobile Bold" pitchFamily="34" charset="0"/>
                <a:ea typeface="Nobile Bold" pitchFamily="34" charset="-122"/>
                <a:cs typeface="Nobile Bold" pitchFamily="34" charset="-120"/>
              </a:rPr>
              <a:t>Unconditional Surrender:</a:t>
            </a:r>
            <a:pPr algn="l" marL="254000" indent="-254000">
              <a:lnSpc>
                <a:spcPct val="123000"/>
              </a:lnSpc>
              <a:buSzPct val="100000"/>
              <a:buChar char="•"/>
            </a:pPr>
            <a:r>
              <a:rPr lang="en-US" sz="1250" dirty="0">
                <a:solidFill>
                  <a:srgbClr val="405449"/>
                </a:solidFill>
                <a:latin typeface="Nobile" pitchFamily="34" charset="0"/>
                <a:ea typeface="Nobile" pitchFamily="34" charset="-122"/>
                <a:cs typeface="Nobile" pitchFamily="34" charset="-120"/>
              </a:rPr>
              <a:t> Passive + surrenders (e.g., ID scan shared with 3rd parties)</a:t>
            </a:r>
            <a:endParaRPr lang="en-US" sz="1250" dirty="0"/>
          </a:p>
        </p:txBody>
      </p:sp>
      <p:sp>
        <p:nvSpPr>
          <p:cNvPr id="5" name="Shape 3"/>
          <p:cNvSpPr/>
          <p:nvPr/>
        </p:nvSpPr>
        <p:spPr>
          <a:xfrm>
            <a:off x="7987207" y="4917281"/>
            <a:ext cx="3549264" cy="1039019"/>
          </a:xfrm>
          <a:prstGeom prst="roundRect">
            <a:avLst>
              <a:gd name="adj" fmla="val 13917"/>
            </a:avLst>
          </a:prstGeom>
          <a:solidFill>
            <a:srgbClr val="FFB3B4"/>
          </a:solidFill>
          <a:ln/>
        </p:spPr>
      </p:sp>
      <p:pic>
        <p:nvPicPr>
          <p:cNvPr id="6" name="Image 0" descr="preencoded.png">    </p:cNvPr>
          <p:cNvPicPr>
            <a:picLocks noChangeAspect="1"/>
          </p:cNvPicPr>
          <p:nvPr/>
        </p:nvPicPr>
        <p:blipFill>
          <a:blip r:embed="rId1"/>
          <a:stretch>
            <a:fillRect/>
          </a:stretch>
        </p:blipFill>
        <p:spPr>
          <a:xfrm>
            <a:off x="8147838" y="5136158"/>
            <a:ext cx="200814" cy="160635"/>
          </a:xfrm>
          <a:prstGeom prst="rect">
            <a:avLst/>
          </a:prstGeom>
        </p:spPr>
      </p:pic>
      <p:sp>
        <p:nvSpPr>
          <p:cNvPr id="7" name="Text 4"/>
          <p:cNvSpPr/>
          <p:nvPr/>
        </p:nvSpPr>
        <p:spPr>
          <a:xfrm>
            <a:off x="8509283" y="5080198"/>
            <a:ext cx="2866556"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000000"/>
                </a:solidFill>
                <a:latin typeface="Nobile" pitchFamily="34" charset="0"/>
                <a:ea typeface="Nobile" pitchFamily="34" charset="-122"/>
                <a:cs typeface="Nobile" pitchFamily="34" charset="-120"/>
              </a:rPr>
              <a:t>Most troubling: Unconditional Surrender — passive behavior with no control over data use.</a:t>
            </a:r>
            <a:endParaRPr lang="en-US" sz="12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800497"/>
            <a:ext cx="10418006"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Privacy Legislation &amp; Children's Protection</a:t>
            </a:r>
            <a:endParaRPr lang="en-US" sz="3500" dirty="0"/>
          </a:p>
        </p:txBody>
      </p:sp>
      <p:sp>
        <p:nvSpPr>
          <p:cNvPr id="3" name="Shape 1"/>
          <p:cNvSpPr/>
          <p:nvPr/>
        </p:nvSpPr>
        <p:spPr>
          <a:xfrm>
            <a:off x="661475" y="3644106"/>
            <a:ext cx="10868745" cy="25400"/>
          </a:xfrm>
          <a:prstGeom prst="roundRect">
            <a:avLst>
              <a:gd name="adj" fmla="val 636263"/>
            </a:avLst>
          </a:prstGeom>
          <a:solidFill>
            <a:srgbClr val="CED9CE"/>
          </a:solidFill>
          <a:ln/>
        </p:spPr>
      </p:sp>
      <p:sp>
        <p:nvSpPr>
          <p:cNvPr id="4" name="Shape 2"/>
          <p:cNvSpPr/>
          <p:nvPr/>
        </p:nvSpPr>
        <p:spPr>
          <a:xfrm>
            <a:off x="2389128" y="3105448"/>
            <a:ext cx="25399" cy="538659"/>
          </a:xfrm>
          <a:prstGeom prst="roundRect">
            <a:avLst>
              <a:gd name="adj" fmla="val 636288"/>
            </a:avLst>
          </a:prstGeom>
          <a:solidFill>
            <a:srgbClr val="CED9CE"/>
          </a:solidFill>
          <a:ln/>
        </p:spPr>
      </p:sp>
      <p:sp>
        <p:nvSpPr>
          <p:cNvPr id="5" name="Shape 3"/>
          <p:cNvSpPr/>
          <p:nvPr/>
        </p:nvSpPr>
        <p:spPr>
          <a:xfrm>
            <a:off x="2199823" y="3442097"/>
            <a:ext cx="404009" cy="404019"/>
          </a:xfrm>
          <a:prstGeom prst="roundRect">
            <a:avLst>
              <a:gd name="adj" fmla="val 40002"/>
            </a:avLst>
          </a:prstGeom>
          <a:solidFill>
            <a:srgbClr val="E8F3E8"/>
          </a:solidFill>
          <a:ln/>
        </p:spPr>
      </p:sp>
      <p:sp>
        <p:nvSpPr>
          <p:cNvPr id="6" name="Text 4"/>
          <p:cNvSpPr/>
          <p:nvPr/>
        </p:nvSpPr>
        <p:spPr>
          <a:xfrm>
            <a:off x="2267191" y="3475782"/>
            <a:ext cx="269273" cy="336649"/>
          </a:xfrm>
          <a:prstGeom prst="rect">
            <a:avLst/>
          </a:prstGeom>
          <a:noFill/>
          <a:ln/>
        </p:spPr>
        <p:txBody>
          <a:bodyPr wrap="none" lIns="0" tIns="0" rIns="0" bIns="0" rtlCol="0" anchor="ctr"/>
          <a:lstStyle/>
          <a:p>
            <a:pPr algn="ctr" indent="0" marL="0">
              <a:lnSpc>
                <a:spcPct val="100000"/>
              </a:lnSpc>
              <a:buNone/>
            </a:pPr>
            <a:r>
              <a:rPr lang="en-US" sz="2100" dirty="0">
                <a:solidFill>
                  <a:srgbClr val="405449"/>
                </a:solidFill>
                <a:latin typeface="Fraunces ExtraBold" pitchFamily="34" charset="0"/>
                <a:ea typeface="Fraunces ExtraBold" pitchFamily="34" charset="-122"/>
                <a:cs typeface="Fraunces ExtraBold" pitchFamily="34" charset="-120"/>
              </a:rPr>
              <a:t>1</a:t>
            </a:r>
            <a:endParaRPr lang="en-US" sz="2100" dirty="0"/>
          </a:p>
        </p:txBody>
      </p:sp>
      <p:sp>
        <p:nvSpPr>
          <p:cNvPr id="7" name="Text 5"/>
          <p:cNvSpPr/>
          <p:nvPr/>
        </p:nvSpPr>
        <p:spPr>
          <a:xfrm>
            <a:off x="1279493" y="1702792"/>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COPPA</a:t>
            </a:r>
            <a:endParaRPr lang="en-US" sz="1750" dirty="0"/>
          </a:p>
        </p:txBody>
      </p:sp>
      <p:sp>
        <p:nvSpPr>
          <p:cNvPr id="8" name="Text 6"/>
          <p:cNvSpPr/>
          <p:nvPr/>
        </p:nvSpPr>
        <p:spPr>
          <a:xfrm>
            <a:off x="840957" y="2085578"/>
            <a:ext cx="3121741"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Children's Online Privacy Protection Act — under-13 data collection rules</a:t>
            </a:r>
            <a:endParaRPr lang="en-US" sz="1400" dirty="0"/>
          </a:p>
        </p:txBody>
      </p:sp>
      <p:sp>
        <p:nvSpPr>
          <p:cNvPr id="9" name="Shape 7"/>
          <p:cNvSpPr/>
          <p:nvPr/>
        </p:nvSpPr>
        <p:spPr>
          <a:xfrm>
            <a:off x="4236039" y="3644106"/>
            <a:ext cx="25399" cy="538659"/>
          </a:xfrm>
          <a:prstGeom prst="roundRect">
            <a:avLst>
              <a:gd name="adj" fmla="val 636288"/>
            </a:avLst>
          </a:prstGeom>
          <a:solidFill>
            <a:srgbClr val="CED9CE"/>
          </a:solidFill>
          <a:ln/>
        </p:spPr>
      </p:sp>
      <p:sp>
        <p:nvSpPr>
          <p:cNvPr id="10" name="Shape 8"/>
          <p:cNvSpPr/>
          <p:nvPr/>
        </p:nvSpPr>
        <p:spPr>
          <a:xfrm>
            <a:off x="4046734" y="3442097"/>
            <a:ext cx="404009" cy="404019"/>
          </a:xfrm>
          <a:prstGeom prst="roundRect">
            <a:avLst>
              <a:gd name="adj" fmla="val 40002"/>
            </a:avLst>
          </a:prstGeom>
          <a:solidFill>
            <a:srgbClr val="E8F3E8"/>
          </a:solidFill>
          <a:ln/>
        </p:spPr>
      </p:sp>
      <p:sp>
        <p:nvSpPr>
          <p:cNvPr id="11" name="Text 9"/>
          <p:cNvSpPr/>
          <p:nvPr/>
        </p:nvSpPr>
        <p:spPr>
          <a:xfrm>
            <a:off x="4114102" y="3475782"/>
            <a:ext cx="269273" cy="336649"/>
          </a:xfrm>
          <a:prstGeom prst="rect">
            <a:avLst/>
          </a:prstGeom>
          <a:noFill/>
          <a:ln/>
        </p:spPr>
        <p:txBody>
          <a:bodyPr wrap="none" lIns="0" tIns="0" rIns="0" bIns="0" rtlCol="0" anchor="ctr"/>
          <a:lstStyle/>
          <a:p>
            <a:pPr algn="ctr" indent="0" marL="0">
              <a:lnSpc>
                <a:spcPct val="100000"/>
              </a:lnSpc>
              <a:buNone/>
            </a:pPr>
            <a:r>
              <a:rPr lang="en-US" sz="2100" dirty="0">
                <a:solidFill>
                  <a:srgbClr val="405449"/>
                </a:solidFill>
                <a:latin typeface="Fraunces ExtraBold" pitchFamily="34" charset="0"/>
                <a:ea typeface="Fraunces ExtraBold" pitchFamily="34" charset="-122"/>
                <a:cs typeface="Fraunces ExtraBold" pitchFamily="34" charset="-120"/>
              </a:rPr>
              <a:t>2</a:t>
            </a:r>
            <a:endParaRPr lang="en-US" sz="2100" dirty="0"/>
          </a:p>
        </p:txBody>
      </p:sp>
      <p:sp>
        <p:nvSpPr>
          <p:cNvPr id="12" name="Text 10"/>
          <p:cNvSpPr/>
          <p:nvPr/>
        </p:nvSpPr>
        <p:spPr>
          <a:xfrm>
            <a:off x="3126503" y="4362351"/>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CAN-SPAM</a:t>
            </a:r>
            <a:endParaRPr lang="en-US" sz="1750" dirty="0"/>
          </a:p>
        </p:txBody>
      </p:sp>
      <p:sp>
        <p:nvSpPr>
          <p:cNvPr id="13" name="Text 11"/>
          <p:cNvSpPr/>
          <p:nvPr/>
        </p:nvSpPr>
        <p:spPr>
          <a:xfrm>
            <a:off x="2687868" y="4745137"/>
            <a:ext cx="3121840"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U.S. anti-spam law; fines up to $50,120 per e-mail violation</a:t>
            </a:r>
            <a:endParaRPr lang="en-US" sz="1400" dirty="0"/>
          </a:p>
        </p:txBody>
      </p:sp>
      <p:sp>
        <p:nvSpPr>
          <p:cNvPr id="14" name="Shape 12"/>
          <p:cNvSpPr/>
          <p:nvPr/>
        </p:nvSpPr>
        <p:spPr>
          <a:xfrm>
            <a:off x="6083049" y="3105448"/>
            <a:ext cx="25399" cy="538659"/>
          </a:xfrm>
          <a:prstGeom prst="roundRect">
            <a:avLst>
              <a:gd name="adj" fmla="val 636288"/>
            </a:avLst>
          </a:prstGeom>
          <a:solidFill>
            <a:srgbClr val="CED9CE"/>
          </a:solidFill>
          <a:ln/>
        </p:spPr>
      </p:sp>
      <p:sp>
        <p:nvSpPr>
          <p:cNvPr id="15" name="Shape 13"/>
          <p:cNvSpPr/>
          <p:nvPr/>
        </p:nvSpPr>
        <p:spPr>
          <a:xfrm>
            <a:off x="5893744" y="3442097"/>
            <a:ext cx="404009" cy="404019"/>
          </a:xfrm>
          <a:prstGeom prst="roundRect">
            <a:avLst>
              <a:gd name="adj" fmla="val 40002"/>
            </a:avLst>
          </a:prstGeom>
          <a:solidFill>
            <a:srgbClr val="E8F3E8"/>
          </a:solidFill>
          <a:ln/>
        </p:spPr>
      </p:sp>
      <p:sp>
        <p:nvSpPr>
          <p:cNvPr id="16" name="Text 14"/>
          <p:cNvSpPr/>
          <p:nvPr/>
        </p:nvSpPr>
        <p:spPr>
          <a:xfrm>
            <a:off x="5961112" y="3475782"/>
            <a:ext cx="269273" cy="336649"/>
          </a:xfrm>
          <a:prstGeom prst="rect">
            <a:avLst/>
          </a:prstGeom>
          <a:noFill/>
          <a:ln/>
        </p:spPr>
        <p:txBody>
          <a:bodyPr wrap="none" lIns="0" tIns="0" rIns="0" bIns="0" rtlCol="0" anchor="ctr"/>
          <a:lstStyle/>
          <a:p>
            <a:pPr algn="ctr" indent="0" marL="0">
              <a:lnSpc>
                <a:spcPct val="100000"/>
              </a:lnSpc>
              <a:buNone/>
            </a:pPr>
            <a:r>
              <a:rPr lang="en-US" sz="2100" dirty="0">
                <a:solidFill>
                  <a:srgbClr val="405449"/>
                </a:solidFill>
                <a:latin typeface="Fraunces ExtraBold" pitchFamily="34" charset="0"/>
                <a:ea typeface="Fraunces ExtraBold" pitchFamily="34" charset="-122"/>
                <a:cs typeface="Fraunces ExtraBold" pitchFamily="34" charset="-120"/>
              </a:rPr>
              <a:t>3</a:t>
            </a:r>
            <a:endParaRPr lang="en-US" sz="2100" dirty="0"/>
          </a:p>
        </p:txBody>
      </p:sp>
      <p:sp>
        <p:nvSpPr>
          <p:cNvPr id="17" name="Text 15"/>
          <p:cNvSpPr/>
          <p:nvPr/>
        </p:nvSpPr>
        <p:spPr>
          <a:xfrm>
            <a:off x="4973513" y="1702792"/>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GDPR / DSA / DMA</a:t>
            </a:r>
            <a:endParaRPr lang="en-US" sz="1750" dirty="0"/>
          </a:p>
        </p:txBody>
      </p:sp>
      <p:sp>
        <p:nvSpPr>
          <p:cNvPr id="18" name="Text 16"/>
          <p:cNvSpPr/>
          <p:nvPr/>
        </p:nvSpPr>
        <p:spPr>
          <a:xfrm>
            <a:off x="4534878" y="2085578"/>
            <a:ext cx="3121840"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Europe's strict data protection and digital market regulations</a:t>
            </a:r>
            <a:endParaRPr lang="en-US" sz="1400" dirty="0"/>
          </a:p>
        </p:txBody>
      </p:sp>
      <p:sp>
        <p:nvSpPr>
          <p:cNvPr id="19" name="Shape 17"/>
          <p:cNvSpPr/>
          <p:nvPr/>
        </p:nvSpPr>
        <p:spPr>
          <a:xfrm>
            <a:off x="7930059" y="3644106"/>
            <a:ext cx="25399" cy="538659"/>
          </a:xfrm>
          <a:prstGeom prst="roundRect">
            <a:avLst>
              <a:gd name="adj" fmla="val 636288"/>
            </a:avLst>
          </a:prstGeom>
          <a:solidFill>
            <a:srgbClr val="CED9CE"/>
          </a:solidFill>
          <a:ln/>
        </p:spPr>
      </p:sp>
      <p:sp>
        <p:nvSpPr>
          <p:cNvPr id="20" name="Shape 18"/>
          <p:cNvSpPr/>
          <p:nvPr/>
        </p:nvSpPr>
        <p:spPr>
          <a:xfrm>
            <a:off x="7740754" y="3442097"/>
            <a:ext cx="404009" cy="404019"/>
          </a:xfrm>
          <a:prstGeom prst="roundRect">
            <a:avLst>
              <a:gd name="adj" fmla="val 40002"/>
            </a:avLst>
          </a:prstGeom>
          <a:solidFill>
            <a:srgbClr val="E8F3E8"/>
          </a:solidFill>
          <a:ln/>
        </p:spPr>
      </p:sp>
      <p:sp>
        <p:nvSpPr>
          <p:cNvPr id="21" name="Text 19"/>
          <p:cNvSpPr/>
          <p:nvPr/>
        </p:nvSpPr>
        <p:spPr>
          <a:xfrm>
            <a:off x="7808122" y="3475782"/>
            <a:ext cx="269273" cy="336649"/>
          </a:xfrm>
          <a:prstGeom prst="rect">
            <a:avLst/>
          </a:prstGeom>
          <a:noFill/>
          <a:ln/>
        </p:spPr>
        <p:txBody>
          <a:bodyPr wrap="none" lIns="0" tIns="0" rIns="0" bIns="0" rtlCol="0" anchor="ctr"/>
          <a:lstStyle/>
          <a:p>
            <a:pPr algn="ctr" indent="0" marL="0">
              <a:lnSpc>
                <a:spcPct val="100000"/>
              </a:lnSpc>
              <a:buNone/>
            </a:pPr>
            <a:r>
              <a:rPr lang="en-US" sz="2100" dirty="0">
                <a:solidFill>
                  <a:srgbClr val="405449"/>
                </a:solidFill>
                <a:latin typeface="Fraunces ExtraBold" pitchFamily="34" charset="0"/>
                <a:ea typeface="Fraunces ExtraBold" pitchFamily="34" charset="-122"/>
                <a:cs typeface="Fraunces ExtraBold" pitchFamily="34" charset="-120"/>
              </a:rPr>
              <a:t>4</a:t>
            </a:r>
            <a:endParaRPr lang="en-US" sz="2100" dirty="0"/>
          </a:p>
        </p:txBody>
      </p:sp>
      <p:sp>
        <p:nvSpPr>
          <p:cNvPr id="22" name="Text 20"/>
          <p:cNvSpPr/>
          <p:nvPr/>
        </p:nvSpPr>
        <p:spPr>
          <a:xfrm>
            <a:off x="6820523" y="4362351"/>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CCPA</a:t>
            </a:r>
            <a:endParaRPr lang="en-US" sz="1750" dirty="0"/>
          </a:p>
        </p:txBody>
      </p:sp>
      <p:sp>
        <p:nvSpPr>
          <p:cNvPr id="23" name="Text 21"/>
          <p:cNvSpPr/>
          <p:nvPr/>
        </p:nvSpPr>
        <p:spPr>
          <a:xfrm>
            <a:off x="6381888" y="4745137"/>
            <a:ext cx="3121840"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California Consumer Privacy Act — opt-in required under age 16</a:t>
            </a:r>
            <a:endParaRPr lang="en-US" sz="1400" dirty="0"/>
          </a:p>
        </p:txBody>
      </p:sp>
      <p:sp>
        <p:nvSpPr>
          <p:cNvPr id="24" name="Shape 22"/>
          <p:cNvSpPr/>
          <p:nvPr/>
        </p:nvSpPr>
        <p:spPr>
          <a:xfrm>
            <a:off x="9777069" y="3105448"/>
            <a:ext cx="25399" cy="538659"/>
          </a:xfrm>
          <a:prstGeom prst="roundRect">
            <a:avLst>
              <a:gd name="adj" fmla="val 636288"/>
            </a:avLst>
          </a:prstGeom>
          <a:solidFill>
            <a:srgbClr val="CED9CE"/>
          </a:solidFill>
          <a:ln/>
        </p:spPr>
      </p:sp>
      <p:sp>
        <p:nvSpPr>
          <p:cNvPr id="25" name="Shape 23"/>
          <p:cNvSpPr/>
          <p:nvPr/>
        </p:nvSpPr>
        <p:spPr>
          <a:xfrm>
            <a:off x="9587764" y="3442097"/>
            <a:ext cx="404009" cy="404019"/>
          </a:xfrm>
          <a:prstGeom prst="roundRect">
            <a:avLst>
              <a:gd name="adj" fmla="val 40002"/>
            </a:avLst>
          </a:prstGeom>
          <a:solidFill>
            <a:srgbClr val="E8F3E8"/>
          </a:solidFill>
          <a:ln/>
        </p:spPr>
      </p:sp>
      <p:sp>
        <p:nvSpPr>
          <p:cNvPr id="26" name="Text 24"/>
          <p:cNvSpPr/>
          <p:nvPr/>
        </p:nvSpPr>
        <p:spPr>
          <a:xfrm>
            <a:off x="9655132" y="3475782"/>
            <a:ext cx="269273" cy="336649"/>
          </a:xfrm>
          <a:prstGeom prst="rect">
            <a:avLst/>
          </a:prstGeom>
          <a:noFill/>
          <a:ln/>
        </p:spPr>
        <p:txBody>
          <a:bodyPr wrap="none" lIns="0" tIns="0" rIns="0" bIns="0" rtlCol="0" anchor="ctr"/>
          <a:lstStyle/>
          <a:p>
            <a:pPr algn="ctr" indent="0" marL="0">
              <a:lnSpc>
                <a:spcPct val="100000"/>
              </a:lnSpc>
              <a:buNone/>
            </a:pPr>
            <a:r>
              <a:rPr lang="en-US" sz="2100" dirty="0">
                <a:solidFill>
                  <a:srgbClr val="405449"/>
                </a:solidFill>
                <a:latin typeface="Fraunces ExtraBold" pitchFamily="34" charset="0"/>
                <a:ea typeface="Fraunces ExtraBold" pitchFamily="34" charset="-122"/>
                <a:cs typeface="Fraunces ExtraBold" pitchFamily="34" charset="-120"/>
              </a:rPr>
              <a:t>5</a:t>
            </a:r>
            <a:endParaRPr lang="en-US" sz="2100" dirty="0"/>
          </a:p>
        </p:txBody>
      </p:sp>
      <p:sp>
        <p:nvSpPr>
          <p:cNvPr id="27" name="Text 25"/>
          <p:cNvSpPr/>
          <p:nvPr/>
        </p:nvSpPr>
        <p:spPr>
          <a:xfrm>
            <a:off x="8667533" y="1702792"/>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FTC Reports</a:t>
            </a:r>
            <a:endParaRPr lang="en-US" sz="1750" dirty="0"/>
          </a:p>
        </p:txBody>
      </p:sp>
      <p:sp>
        <p:nvSpPr>
          <p:cNvPr id="28" name="Text 26"/>
          <p:cNvSpPr/>
          <p:nvPr/>
        </p:nvSpPr>
        <p:spPr>
          <a:xfrm>
            <a:off x="8228898" y="2085578"/>
            <a:ext cx="3121840" cy="840284"/>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405449"/>
                </a:solidFill>
                <a:latin typeface="Nobile" pitchFamily="34" charset="0"/>
                <a:ea typeface="Nobile" pitchFamily="34" charset="-122"/>
                <a:cs typeface="Nobile" pitchFamily="34" charset="-120"/>
              </a:rPr>
              <a:t>Dot.Com Disclosures, Mobile Privacy, IoT, Privacy &amp; Security (2000–2021)</a:t>
            </a:r>
            <a:endParaRPr lang="en-US" sz="1400" dirty="0"/>
          </a:p>
        </p:txBody>
      </p:sp>
      <p:sp>
        <p:nvSpPr>
          <p:cNvPr id="29" name="Text 27"/>
          <p:cNvSpPr/>
          <p:nvPr/>
        </p:nvSpPr>
        <p:spPr>
          <a:xfrm>
            <a:off x="661475" y="5497215"/>
            <a:ext cx="10868745"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78.6 million U.S. users ran ad blockers in 2021 (27% of web users). Self-regulatory tools include the Digital Advertising Alliance's "Your Advertising Choices Icon."</a:t>
            </a:r>
            <a:endParaRPr lang="en-US" sz="1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61475" y="790575"/>
            <a:ext cx="8535972"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Measuring Online Ad Effectiveness</a:t>
            </a:r>
            <a:endParaRPr lang="en-US" sz="35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692870"/>
            <a:ext cx="5349047" cy="1866007"/>
          </a:xfrm>
          <a:prstGeom prst="rect">
            <a:avLst/>
          </a:prstGeom>
        </p:spPr>
      </p:pic>
      <p:sp>
        <p:nvSpPr>
          <p:cNvPr id="4" name="Text 1"/>
          <p:cNvSpPr/>
          <p:nvPr/>
        </p:nvSpPr>
        <p:spPr>
          <a:xfrm>
            <a:off x="3228249" y="1827510"/>
            <a:ext cx="215399" cy="269280"/>
          </a:xfrm>
          <a:prstGeom prst="rect">
            <a:avLst/>
          </a:prstGeom>
          <a:noFill/>
          <a:ln/>
        </p:spPr>
        <p:txBody>
          <a:bodyPr wrap="none" lIns="0" tIns="0" rIns="0" bIns="0" rtlCol="0" anchor="ctr"/>
          <a:lstStyle/>
          <a:p>
            <a:pPr algn="ctr" indent="0" marL="0">
              <a:lnSpc>
                <a:spcPct val="100000"/>
              </a:lnSpc>
              <a:buNone/>
            </a:pPr>
            <a:r>
              <a:rPr lang="en-US" sz="1650" dirty="0">
                <a:solidFill>
                  <a:srgbClr val="FFFFFF"/>
                </a:solidFill>
                <a:latin typeface="Fraunces ExtraBold" pitchFamily="34" charset="0"/>
                <a:ea typeface="Fraunces ExtraBold" pitchFamily="34" charset="-122"/>
                <a:cs typeface="Fraunces ExtraBold" pitchFamily="34" charset="-120"/>
              </a:rPr>
              <a:t>1</a:t>
            </a:r>
            <a:endParaRPr lang="en-US" sz="1650" dirty="0"/>
          </a:p>
        </p:txBody>
      </p:sp>
      <p:sp>
        <p:nvSpPr>
          <p:cNvPr id="5" name="Text 2"/>
          <p:cNvSpPr/>
          <p:nvPr/>
        </p:nvSpPr>
        <p:spPr>
          <a:xfrm>
            <a:off x="866356" y="2411016"/>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CTR</a:t>
            </a:r>
            <a:endParaRPr lang="en-US" sz="1750" dirty="0"/>
          </a:p>
        </p:txBody>
      </p:sp>
      <p:sp>
        <p:nvSpPr>
          <p:cNvPr id="6" name="Text 3"/>
          <p:cNvSpPr/>
          <p:nvPr/>
        </p:nvSpPr>
        <p:spPr>
          <a:xfrm>
            <a:off x="866356" y="2793802"/>
            <a:ext cx="4939283"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Click-through rate = clicks ÷ impressions × 100. Avg banner CTR: 0.35%</a:t>
            </a:r>
            <a:endParaRPr lang="en-US" sz="14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81074" y="1692870"/>
            <a:ext cx="5349146" cy="1866007"/>
          </a:xfrm>
          <a:prstGeom prst="rect">
            <a:avLst/>
          </a:prstGeom>
        </p:spPr>
      </p:pic>
      <p:sp>
        <p:nvSpPr>
          <p:cNvPr id="8" name="Text 4"/>
          <p:cNvSpPr/>
          <p:nvPr/>
        </p:nvSpPr>
        <p:spPr>
          <a:xfrm>
            <a:off x="8747948" y="1827510"/>
            <a:ext cx="215399" cy="269280"/>
          </a:xfrm>
          <a:prstGeom prst="rect">
            <a:avLst/>
          </a:prstGeom>
          <a:noFill/>
          <a:ln/>
        </p:spPr>
        <p:txBody>
          <a:bodyPr wrap="none" lIns="0" tIns="0" rIns="0" bIns="0" rtlCol="0" anchor="ctr"/>
          <a:lstStyle/>
          <a:p>
            <a:pPr algn="ctr" indent="0" marL="0">
              <a:lnSpc>
                <a:spcPct val="100000"/>
              </a:lnSpc>
              <a:buNone/>
            </a:pPr>
            <a:r>
              <a:rPr lang="en-US" sz="1650" dirty="0">
                <a:solidFill>
                  <a:srgbClr val="FFFFFF"/>
                </a:solidFill>
                <a:latin typeface="Fraunces ExtraBold" pitchFamily="34" charset="0"/>
                <a:ea typeface="Fraunces ExtraBold" pitchFamily="34" charset="-122"/>
                <a:cs typeface="Fraunces ExtraBold" pitchFamily="34" charset="-120"/>
              </a:rPr>
              <a:t>2</a:t>
            </a:r>
            <a:endParaRPr lang="en-US" sz="1650" dirty="0"/>
          </a:p>
        </p:txBody>
      </p:sp>
      <p:sp>
        <p:nvSpPr>
          <p:cNvPr id="9" name="Text 5"/>
          <p:cNvSpPr/>
          <p:nvPr/>
        </p:nvSpPr>
        <p:spPr>
          <a:xfrm>
            <a:off x="6385956" y="2411016"/>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CPM</a:t>
            </a:r>
            <a:endParaRPr lang="en-US" sz="1750" dirty="0"/>
          </a:p>
        </p:txBody>
      </p:sp>
      <p:sp>
        <p:nvSpPr>
          <p:cNvPr id="10" name="Text 6"/>
          <p:cNvSpPr/>
          <p:nvPr/>
        </p:nvSpPr>
        <p:spPr>
          <a:xfrm>
            <a:off x="6385956" y="2793802"/>
            <a:ext cx="4939383"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Cost per thousand impressions — measures opportunity to see (OTS)</a:t>
            </a:r>
            <a:endParaRPr lang="en-US" sz="1400" dirty="0"/>
          </a:p>
        </p:txBody>
      </p:sp>
      <p:pic>
        <p:nvPicPr>
          <p:cNvPr id="11"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729434"/>
            <a:ext cx="5349047" cy="1866007"/>
          </a:xfrm>
          <a:prstGeom prst="rect">
            <a:avLst/>
          </a:prstGeom>
        </p:spPr>
      </p:pic>
      <p:sp>
        <p:nvSpPr>
          <p:cNvPr id="12" name="Text 7"/>
          <p:cNvSpPr/>
          <p:nvPr/>
        </p:nvSpPr>
        <p:spPr>
          <a:xfrm>
            <a:off x="3228249" y="3864074"/>
            <a:ext cx="215399" cy="269280"/>
          </a:xfrm>
          <a:prstGeom prst="rect">
            <a:avLst/>
          </a:prstGeom>
          <a:noFill/>
          <a:ln/>
        </p:spPr>
        <p:txBody>
          <a:bodyPr wrap="none" lIns="0" tIns="0" rIns="0" bIns="0" rtlCol="0" anchor="ctr"/>
          <a:lstStyle/>
          <a:p>
            <a:pPr algn="ctr" indent="0" marL="0">
              <a:lnSpc>
                <a:spcPct val="100000"/>
              </a:lnSpc>
              <a:buNone/>
            </a:pPr>
            <a:r>
              <a:rPr lang="en-US" sz="1650" dirty="0">
                <a:solidFill>
                  <a:srgbClr val="FFFFFF"/>
                </a:solidFill>
                <a:latin typeface="Fraunces ExtraBold" pitchFamily="34" charset="0"/>
                <a:ea typeface="Fraunces ExtraBold" pitchFamily="34" charset="-122"/>
                <a:cs typeface="Fraunces ExtraBold" pitchFamily="34" charset="-120"/>
              </a:rPr>
              <a:t>3</a:t>
            </a:r>
            <a:endParaRPr lang="en-US" sz="1650" dirty="0"/>
          </a:p>
        </p:txBody>
      </p:sp>
      <p:sp>
        <p:nvSpPr>
          <p:cNvPr id="13" name="Text 8"/>
          <p:cNvSpPr/>
          <p:nvPr/>
        </p:nvSpPr>
        <p:spPr>
          <a:xfrm>
            <a:off x="866356" y="444758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CPA</a:t>
            </a:r>
            <a:endParaRPr lang="en-US" sz="1750" dirty="0"/>
          </a:p>
        </p:txBody>
      </p:sp>
      <p:sp>
        <p:nvSpPr>
          <p:cNvPr id="14" name="Text 9"/>
          <p:cNvSpPr/>
          <p:nvPr/>
        </p:nvSpPr>
        <p:spPr>
          <a:xfrm>
            <a:off x="866356" y="4830366"/>
            <a:ext cx="4939283"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Cost per action/acquisition — measures actual purchases, registrations, conversions</a:t>
            </a:r>
            <a:endParaRPr lang="en-US" sz="1400" dirty="0"/>
          </a:p>
        </p:txBody>
      </p:sp>
      <p:pic>
        <p:nvPicPr>
          <p:cNvPr id="15"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81074" y="3729434"/>
            <a:ext cx="5349146" cy="1866007"/>
          </a:xfrm>
          <a:prstGeom prst="rect">
            <a:avLst/>
          </a:prstGeom>
        </p:spPr>
      </p:pic>
      <p:sp>
        <p:nvSpPr>
          <p:cNvPr id="16" name="Text 10"/>
          <p:cNvSpPr/>
          <p:nvPr/>
        </p:nvSpPr>
        <p:spPr>
          <a:xfrm>
            <a:off x="8747948" y="3864074"/>
            <a:ext cx="215399" cy="269280"/>
          </a:xfrm>
          <a:prstGeom prst="rect">
            <a:avLst/>
          </a:prstGeom>
          <a:noFill/>
          <a:ln/>
        </p:spPr>
        <p:txBody>
          <a:bodyPr wrap="none" lIns="0" tIns="0" rIns="0" bIns="0" rtlCol="0" anchor="ctr"/>
          <a:lstStyle/>
          <a:p>
            <a:pPr algn="ctr" indent="0" marL="0">
              <a:lnSpc>
                <a:spcPct val="100000"/>
              </a:lnSpc>
              <a:buNone/>
            </a:pPr>
            <a:r>
              <a:rPr lang="en-US" sz="1650" dirty="0">
                <a:solidFill>
                  <a:srgbClr val="FFFFFF"/>
                </a:solidFill>
                <a:latin typeface="Fraunces ExtraBold" pitchFamily="34" charset="0"/>
                <a:ea typeface="Fraunces ExtraBold" pitchFamily="34" charset="-122"/>
                <a:cs typeface="Fraunces ExtraBold" pitchFamily="34" charset="-120"/>
              </a:rPr>
              <a:t>4</a:t>
            </a:r>
            <a:endParaRPr lang="en-US" sz="1650" dirty="0"/>
          </a:p>
        </p:txBody>
      </p:sp>
      <p:sp>
        <p:nvSpPr>
          <p:cNvPr id="17" name="Text 11"/>
          <p:cNvSpPr/>
          <p:nvPr/>
        </p:nvSpPr>
        <p:spPr>
          <a:xfrm>
            <a:off x="6385956" y="444758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405449"/>
                </a:solidFill>
                <a:latin typeface="Fraunces ExtraBold" pitchFamily="34" charset="0"/>
                <a:ea typeface="Fraunces ExtraBold" pitchFamily="34" charset="-122"/>
                <a:cs typeface="Fraunces ExtraBold" pitchFamily="34" charset="-120"/>
              </a:rPr>
              <a:t>Auction Metrics</a:t>
            </a:r>
            <a:endParaRPr lang="en-US" sz="1750" dirty="0"/>
          </a:p>
        </p:txBody>
      </p:sp>
      <p:sp>
        <p:nvSpPr>
          <p:cNvPr id="18" name="Text 12"/>
          <p:cNvSpPr/>
          <p:nvPr/>
        </p:nvSpPr>
        <p:spPr>
          <a:xfrm>
            <a:off x="6385956" y="4830366"/>
            <a:ext cx="4939383"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Impression share, outranking share, top-of-page rank, overlap rate</a:t>
            </a:r>
            <a:endParaRPr lang="en-US" sz="1400" dirty="0"/>
          </a:p>
        </p:txBody>
      </p:sp>
      <p:sp>
        <p:nvSpPr>
          <p:cNvPr id="19" name="Text 13"/>
          <p:cNvSpPr/>
          <p:nvPr/>
        </p:nvSpPr>
        <p:spPr>
          <a:xfrm>
            <a:off x="661475" y="5787330"/>
            <a:ext cx="11478330" cy="280095"/>
          </a:xfrm>
          <a:prstGeom prst="rect">
            <a:avLst/>
          </a:prstGeom>
          <a:noFill/>
          <a:ln/>
        </p:spPr>
        <p:txBody>
          <a:bodyPr wrap="none" lIns="0" tIns="0" rIns="0" bIns="0" rtlCol="0" anchor="t"/>
          <a:lstStyle/>
          <a:p>
            <a:pPr algn="l" indent="0" marL="0">
              <a:lnSpc>
                <a:spcPct val="130000"/>
              </a:lnSpc>
              <a:buNone/>
            </a:pPr>
            <a:r>
              <a:rPr lang="en-US" sz="1400" dirty="0">
                <a:solidFill>
                  <a:srgbClr val="405449"/>
                </a:solidFill>
                <a:latin typeface="Nobile" pitchFamily="34" charset="0"/>
                <a:ea typeface="Nobile" pitchFamily="34" charset="-122"/>
                <a:cs typeface="Nobile" pitchFamily="34" charset="-120"/>
              </a:rPr>
              <a:t>Tools: Google Analytics (GA4), Nielsen Digital Ad Ratings, Comscore, Heap Analytics.</a:t>
            </a:r>
            <a:endParaRPr lang="en-US" sz="1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53666"/>
            <a:ext cx="6522775"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Ad Fraud &amp; Brand Safety</a:t>
            </a:r>
            <a:endParaRPr lang="en-US" sz="3700" dirty="0"/>
          </a:p>
        </p:txBody>
      </p:sp>
      <p:sp>
        <p:nvSpPr>
          <p:cNvPr id="4" name="Text 1"/>
          <p:cNvSpPr/>
          <p:nvPr/>
        </p:nvSpPr>
        <p:spPr>
          <a:xfrm>
            <a:off x="5233360" y="1419920"/>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3B4540"/>
                </a:solidFill>
                <a:latin typeface="Fraunces ExtraBold" pitchFamily="34" charset="0"/>
                <a:ea typeface="Fraunces ExtraBold" pitchFamily="34" charset="-122"/>
                <a:cs typeface="Fraunces ExtraBold" pitchFamily="34" charset="-120"/>
              </a:rPr>
              <a:t>Ad Fraud Types</a:t>
            </a:r>
            <a:endParaRPr lang="en-US" sz="1850" dirty="0"/>
          </a:p>
        </p:txBody>
      </p:sp>
      <p:sp>
        <p:nvSpPr>
          <p:cNvPr id="5" name="Text 2"/>
          <p:cNvSpPr/>
          <p:nvPr/>
        </p:nvSpPr>
        <p:spPr>
          <a:xfrm>
            <a:off x="5233360" y="1998663"/>
            <a:ext cx="6296860" cy="1039416"/>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Click fraud</a:t>
            </a:r>
            <a:endParaRPr lang="en-US" sz="1450" dirty="0"/>
          </a:p>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Impression fraud</a:t>
            </a:r>
            <a:endParaRPr lang="en-US" sz="1450" dirty="0"/>
          </a:p>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Domain spoofing</a:t>
            </a:r>
            <a:endParaRPr lang="en-US" sz="1450" dirty="0"/>
          </a:p>
        </p:txBody>
      </p:sp>
      <p:sp>
        <p:nvSpPr>
          <p:cNvPr id="6" name="Text 3"/>
          <p:cNvSpPr/>
          <p:nvPr/>
        </p:nvSpPr>
        <p:spPr>
          <a:xfrm>
            <a:off x="5233360" y="3321546"/>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3B4540"/>
                </a:solidFill>
                <a:latin typeface="Fraunces ExtraBold" pitchFamily="34" charset="0"/>
                <a:ea typeface="Fraunces ExtraBold" pitchFamily="34" charset="-122"/>
                <a:cs typeface="Fraunces ExtraBold" pitchFamily="34" charset="-120"/>
              </a:rPr>
              <a:t>Brand Safety</a:t>
            </a:r>
            <a:endParaRPr lang="en-US" sz="1850" dirty="0"/>
          </a:p>
        </p:txBody>
      </p:sp>
      <p:sp>
        <p:nvSpPr>
          <p:cNvPr id="7" name="Text 4"/>
          <p:cNvSpPr/>
          <p:nvPr/>
        </p:nvSpPr>
        <p:spPr>
          <a:xfrm>
            <a:off x="5233360" y="3900289"/>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Preventing ads from appearing next to inappropriate content.</a:t>
            </a:r>
            <a:endParaRPr lang="en-US" sz="1450" dirty="0"/>
          </a:p>
        </p:txBody>
      </p:sp>
      <p:sp>
        <p:nvSpPr>
          <p:cNvPr id="8" name="Text 5"/>
          <p:cNvSpPr/>
          <p:nvPr/>
        </p:nvSpPr>
        <p:spPr>
          <a:xfrm>
            <a:off x="5233360" y="4486176"/>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3B4540"/>
                </a:solidFill>
                <a:latin typeface="Fraunces ExtraBold" pitchFamily="34" charset="0"/>
                <a:ea typeface="Fraunces ExtraBold" pitchFamily="34" charset="-122"/>
                <a:cs typeface="Fraunces ExtraBold" pitchFamily="34" charset="-120"/>
              </a:rPr>
              <a:t>Industry Solutions</a:t>
            </a:r>
            <a:endParaRPr lang="en-US" sz="1850" dirty="0"/>
          </a:p>
        </p:txBody>
      </p:sp>
      <p:sp>
        <p:nvSpPr>
          <p:cNvPr id="9" name="Text 6"/>
          <p:cNvSpPr/>
          <p:nvPr/>
        </p:nvSpPr>
        <p:spPr>
          <a:xfrm>
            <a:off x="5233360" y="5064919"/>
            <a:ext cx="6296860" cy="1039416"/>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IAS (Integral Ad Science)</a:t>
            </a:r>
            <a:endParaRPr lang="en-US" sz="1450" dirty="0"/>
          </a:p>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DoubleVerify</a:t>
            </a:r>
            <a:endParaRPr lang="en-US" sz="1450" dirty="0"/>
          </a:p>
          <a:p>
            <a:pPr algn="l" marL="294640" indent="-294640">
              <a:lnSpc>
                <a:spcPct val="133000"/>
              </a:lnSpc>
              <a:buSzPct val="100000"/>
              <a:buChar char="•"/>
            </a:pPr>
            <a:r>
              <a:rPr lang="en-US" sz="1450" dirty="0">
                <a:solidFill>
                  <a:srgbClr val="405449"/>
                </a:solidFill>
                <a:latin typeface="Nobile" pitchFamily="34" charset="0"/>
                <a:ea typeface="Nobile" pitchFamily="34" charset="-122"/>
                <a:cs typeface="Nobile" pitchFamily="34" charset="-120"/>
              </a:rPr>
              <a:t>ads.txt</a:t>
            </a:r>
            <a:endParaRPr lang="en-US" sz="14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661475" y="1054398"/>
            <a:ext cx="5624173" cy="561181"/>
          </a:xfrm>
          <a:prstGeom prst="rect">
            <a:avLst/>
          </a:prstGeom>
          <a:noFill/>
          <a:ln/>
        </p:spPr>
        <p:txBody>
          <a:bodyPr wrap="none" lIns="0" tIns="0" rIns="0" bIns="0" rtlCol="0" anchor="t"/>
          <a:lstStyle/>
          <a:p>
            <a:pPr algn="l" indent="0" marL="0">
              <a:lnSpc>
                <a:spcPct val="104000"/>
              </a:lnSpc>
              <a:buNone/>
            </a:pPr>
            <a:r>
              <a:rPr lang="en-US" sz="3500" dirty="0">
                <a:solidFill>
                  <a:srgbClr val="3B4540"/>
                </a:solidFill>
                <a:latin typeface="Fraunces ExtraBold" pitchFamily="34" charset="0"/>
                <a:ea typeface="Fraunces ExtraBold" pitchFamily="34" charset="-122"/>
                <a:cs typeface="Fraunces ExtraBold" pitchFamily="34" charset="-120"/>
              </a:rPr>
              <a:t>Key Terms at a Glance</a:t>
            </a:r>
            <a:endParaRPr lang="en-US" sz="3500" dirty="0"/>
          </a:p>
        </p:txBody>
      </p:sp>
      <p:sp>
        <p:nvSpPr>
          <p:cNvPr id="3" name="Text 1"/>
          <p:cNvSpPr/>
          <p:nvPr/>
        </p:nvSpPr>
        <p:spPr>
          <a:xfrm>
            <a:off x="661475" y="2024955"/>
            <a:ext cx="5215303" cy="3718917"/>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SEA:</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Ads on search engine results pages matched to keywords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Keywords:</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Words/phrases describing a marketer's offering</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Click Fraud:</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Bot-driven fake clicks to deplete competitor budgets (~20% of clicks)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Programmatic Advertising:</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Algorithm-based automated ad buying</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Attribution Model:</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Tracks source of behavior (installs, clicks, purchases)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Opt-in E-mail:</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Permission-based e-mail marketing</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Phishing:</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Fake corporate e-mails stealing personal data</a:t>
            </a:r>
            <a:endParaRPr lang="en-US" sz="1400" dirty="0"/>
          </a:p>
        </p:txBody>
      </p:sp>
      <p:sp>
        <p:nvSpPr>
          <p:cNvPr id="4" name="Text 2"/>
          <p:cNvSpPr/>
          <p:nvPr/>
        </p:nvSpPr>
        <p:spPr>
          <a:xfrm>
            <a:off x="6321267" y="2024955"/>
            <a:ext cx="5215303" cy="3718917"/>
          </a:xfrm>
          <a:prstGeom prst="rect">
            <a:avLst/>
          </a:prstGeom>
          <a:noFill/>
          <a:ln/>
        </p:spPr>
        <p:txBody>
          <a:bodyPr wrap="square" lIns="0" tIns="0" rIns="0" bIns="0" rtlCol="0" anchor="t">
            <a:normAutofit/>
          </a:bodyPr>
          <a:lstStyle/>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Ad Network:</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Intermediary between publisher and advertiser</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Ad Exchange:</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Digital marketplace for real-time bidding</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3rd-Party Ad Server:</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Manages, tracks, and reports online ads</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Interstitial:</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Ad between two web pages; no exit option</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Carousel Ad:</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Up to 10 images/videos in one packaged ad</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AI:</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Neural network systems generating text, images, video</a:t>
            </a:r>
            <a:endParaRPr lang="en-US" sz="1400" dirty="0"/>
          </a:p>
          <a:p>
            <a:pPr algn="l" marL="284480" indent="-284480">
              <a:lnSpc>
                <a:spcPct val="130000"/>
              </a:lnSpc>
              <a:buSzPct val="100000"/>
              <a:buChar char="•"/>
            </a:pPr>
            <a:r>
              <a:rPr lang="en-US" sz="1400" b="1" dirty="0">
                <a:solidFill>
                  <a:srgbClr val="405449"/>
                </a:solidFill>
                <a:latin typeface="Nobile Bold" pitchFamily="34" charset="0"/>
                <a:ea typeface="Nobile Bold" pitchFamily="34" charset="-122"/>
                <a:cs typeface="Nobile Bold" pitchFamily="34" charset="-120"/>
              </a:rPr>
              <a:t>CPA:</a:t>
            </a:r>
            <a:pPr algn="l" marL="284480" indent="-284480">
              <a:lnSpc>
                <a:spcPct val="130000"/>
              </a:lnSpc>
              <a:buSzPct val="100000"/>
              <a:buChar char="•"/>
            </a:pPr>
            <a:r>
              <a:rPr lang="en-US" sz="1400" dirty="0">
                <a:solidFill>
                  <a:srgbClr val="405449"/>
                </a:solidFill>
                <a:latin typeface="Nobile" pitchFamily="34" charset="0"/>
                <a:ea typeface="Nobile" pitchFamily="34" charset="-122"/>
                <a:cs typeface="Nobile" pitchFamily="34" charset="-120"/>
              </a:rPr>
              <a:t> Cost per action — preferred metric for results-driven advertisers</a:t>
            </a:r>
            <a:endParaRPr lang="en-US" sz="1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59792"/>
            <a:ext cx="5346269" cy="353913"/>
          </a:xfrm>
          <a:prstGeom prst="rect">
            <a:avLst/>
          </a:prstGeom>
          <a:noFill/>
          <a:ln/>
        </p:spPr>
        <p:txBody>
          <a:bodyPr wrap="none" lIns="0" tIns="0" rIns="0" bIns="0" rtlCol="0" anchor="t"/>
          <a:lstStyle/>
          <a:p>
            <a:pPr algn="l" indent="0" marL="0">
              <a:lnSpc>
                <a:spcPct val="104000"/>
              </a:lnSpc>
              <a:buNone/>
            </a:pPr>
            <a:r>
              <a:rPr lang="en-US" sz="2200" dirty="0">
                <a:solidFill>
                  <a:srgbClr val="3B4540"/>
                </a:solidFill>
                <a:latin typeface="Fraunces ExtraBold" pitchFamily="34" charset="0"/>
                <a:ea typeface="Fraunces ExtraBold" pitchFamily="34" charset="-122"/>
                <a:cs typeface="Fraunces ExtraBold" pitchFamily="34" charset="-120"/>
              </a:rPr>
              <a:t>The Future of Digital Advertising</a:t>
            </a:r>
            <a:endParaRPr lang="en-US" sz="2200" dirty="0"/>
          </a:p>
        </p:txBody>
      </p:sp>
      <p:sp>
        <p:nvSpPr>
          <p:cNvPr id="4" name="Text 1"/>
          <p:cNvSpPr/>
          <p:nvPr/>
        </p:nvSpPr>
        <p:spPr>
          <a:xfrm>
            <a:off x="661475" y="1015504"/>
            <a:ext cx="6906444"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Navigating the next wave of innovation in consumer engagement.</a:t>
            </a:r>
            <a:endParaRPr lang="en-US" sz="8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236762"/>
            <a:ext cx="283064" cy="283071"/>
          </a:xfrm>
          <a:prstGeom prst="rect">
            <a:avLst/>
          </a:prstGeom>
        </p:spPr>
      </p:pic>
      <p:sp>
        <p:nvSpPr>
          <p:cNvPr id="6" name="Text 2"/>
          <p:cNvSpPr/>
          <p:nvPr/>
        </p:nvSpPr>
        <p:spPr>
          <a:xfrm>
            <a:off x="661475" y="1604665"/>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Cookieless Future</a:t>
            </a:r>
            <a:endParaRPr lang="en-US" sz="1100" dirty="0"/>
          </a:p>
        </p:txBody>
      </p:sp>
      <p:sp>
        <p:nvSpPr>
          <p:cNvPr id="7" name="Text 3"/>
          <p:cNvSpPr/>
          <p:nvPr/>
        </p:nvSpPr>
        <p:spPr>
          <a:xfrm>
            <a:off x="661475" y="1822252"/>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New privacy-centric user identification methods.</a:t>
            </a:r>
            <a:endParaRPr lang="en-US" sz="85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475" y="2102941"/>
            <a:ext cx="283064" cy="283071"/>
          </a:xfrm>
          <a:prstGeom prst="rect">
            <a:avLst/>
          </a:prstGeom>
        </p:spPr>
      </p:pic>
      <p:sp>
        <p:nvSpPr>
          <p:cNvPr id="9" name="Text 4"/>
          <p:cNvSpPr/>
          <p:nvPr/>
        </p:nvSpPr>
        <p:spPr>
          <a:xfrm>
            <a:off x="661475" y="2470845"/>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AI Personalization</a:t>
            </a:r>
            <a:endParaRPr lang="en-US" sz="1100" dirty="0"/>
          </a:p>
        </p:txBody>
      </p:sp>
      <p:sp>
        <p:nvSpPr>
          <p:cNvPr id="10" name="Text 5"/>
          <p:cNvSpPr/>
          <p:nvPr/>
        </p:nvSpPr>
        <p:spPr>
          <a:xfrm>
            <a:off x="661475" y="2688431"/>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Hyper-relevant content generated at scale.</a:t>
            </a:r>
            <a:endParaRPr lang="en-US" sz="85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2969121"/>
            <a:ext cx="283064" cy="283071"/>
          </a:xfrm>
          <a:prstGeom prst="rect">
            <a:avLst/>
          </a:prstGeom>
        </p:spPr>
      </p:pic>
      <p:sp>
        <p:nvSpPr>
          <p:cNvPr id="12" name="Text 6"/>
          <p:cNvSpPr/>
          <p:nvPr/>
        </p:nvSpPr>
        <p:spPr>
          <a:xfrm>
            <a:off x="661475" y="3337024"/>
            <a:ext cx="1453022"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Connected TV (CTV)</a:t>
            </a:r>
            <a:endParaRPr lang="en-US" sz="1100" dirty="0"/>
          </a:p>
        </p:txBody>
      </p:sp>
      <p:sp>
        <p:nvSpPr>
          <p:cNvPr id="13" name="Text 7"/>
          <p:cNvSpPr/>
          <p:nvPr/>
        </p:nvSpPr>
        <p:spPr>
          <a:xfrm>
            <a:off x="661475" y="3554611"/>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Growth in addressable, immersive ad experiences.</a:t>
            </a:r>
            <a:endParaRPr lang="en-US" sz="850" dirty="0"/>
          </a:p>
        </p:txBody>
      </p:sp>
      <p:pic>
        <p:nvPicPr>
          <p:cNvPr id="14"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475" y="3835301"/>
            <a:ext cx="283064" cy="283071"/>
          </a:xfrm>
          <a:prstGeom prst="rect">
            <a:avLst/>
          </a:prstGeom>
        </p:spPr>
      </p:pic>
      <p:sp>
        <p:nvSpPr>
          <p:cNvPr id="15" name="Text 8"/>
          <p:cNvSpPr/>
          <p:nvPr/>
        </p:nvSpPr>
        <p:spPr>
          <a:xfrm>
            <a:off x="661475" y="4203204"/>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Voice Search Ads</a:t>
            </a:r>
            <a:endParaRPr lang="en-US" sz="1100" dirty="0"/>
          </a:p>
        </p:txBody>
      </p:sp>
      <p:sp>
        <p:nvSpPr>
          <p:cNvPr id="16" name="Text 9"/>
          <p:cNvSpPr/>
          <p:nvPr/>
        </p:nvSpPr>
        <p:spPr>
          <a:xfrm>
            <a:off x="661475" y="4420791"/>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Seamless integration into audio content and queries.</a:t>
            </a:r>
            <a:endParaRPr lang="en-US" sz="850" dirty="0"/>
          </a:p>
        </p:txBody>
      </p:sp>
      <p:pic>
        <p:nvPicPr>
          <p:cNvPr id="17"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4701480"/>
            <a:ext cx="283064" cy="283071"/>
          </a:xfrm>
          <a:prstGeom prst="rect">
            <a:avLst/>
          </a:prstGeom>
        </p:spPr>
      </p:pic>
      <p:sp>
        <p:nvSpPr>
          <p:cNvPr id="18" name="Text 10"/>
          <p:cNvSpPr/>
          <p:nvPr/>
        </p:nvSpPr>
        <p:spPr>
          <a:xfrm>
            <a:off x="661475" y="5069384"/>
            <a:ext cx="1742436"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Augmented Reality (AR)</a:t>
            </a:r>
            <a:endParaRPr lang="en-US" sz="1100" dirty="0"/>
          </a:p>
        </p:txBody>
      </p:sp>
      <p:sp>
        <p:nvSpPr>
          <p:cNvPr id="19" name="Text 11"/>
          <p:cNvSpPr/>
          <p:nvPr/>
        </p:nvSpPr>
        <p:spPr>
          <a:xfrm>
            <a:off x="661475" y="5286970"/>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Interactive, experiential 3D advertising.</a:t>
            </a:r>
            <a:endParaRPr lang="en-US" sz="850" dirty="0"/>
          </a:p>
        </p:txBody>
      </p:sp>
      <p:pic>
        <p:nvPicPr>
          <p:cNvPr id="20"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1475" y="5567660"/>
            <a:ext cx="283064" cy="283071"/>
          </a:xfrm>
          <a:prstGeom prst="rect">
            <a:avLst/>
          </a:prstGeom>
        </p:spPr>
      </p:pic>
      <p:sp>
        <p:nvSpPr>
          <p:cNvPr id="21" name="Text 12"/>
          <p:cNvSpPr/>
          <p:nvPr/>
        </p:nvSpPr>
        <p:spPr>
          <a:xfrm>
            <a:off x="661475" y="5935563"/>
            <a:ext cx="1415717" cy="176907"/>
          </a:xfrm>
          <a:prstGeom prst="rect">
            <a:avLst/>
          </a:prstGeom>
          <a:noFill/>
          <a:ln/>
        </p:spPr>
        <p:txBody>
          <a:bodyPr wrap="none" lIns="0" tIns="0" rIns="0" bIns="0" rtlCol="0" anchor="t"/>
          <a:lstStyle/>
          <a:p>
            <a:pPr algn="l" indent="0" marL="0">
              <a:lnSpc>
                <a:spcPct val="104000"/>
              </a:lnSpc>
              <a:buNone/>
            </a:pPr>
            <a:r>
              <a:rPr lang="en-US" sz="1100" dirty="0">
                <a:solidFill>
                  <a:srgbClr val="405449"/>
                </a:solidFill>
                <a:latin typeface="Fraunces ExtraBold" pitchFamily="34" charset="0"/>
                <a:ea typeface="Fraunces ExtraBold" pitchFamily="34" charset="-122"/>
                <a:cs typeface="Fraunces ExtraBold" pitchFamily="34" charset="-120"/>
              </a:rPr>
              <a:t>Sustainability</a:t>
            </a:r>
            <a:endParaRPr lang="en-US" sz="1100" dirty="0"/>
          </a:p>
        </p:txBody>
      </p:sp>
      <p:sp>
        <p:nvSpPr>
          <p:cNvPr id="22" name="Text 13"/>
          <p:cNvSpPr/>
          <p:nvPr/>
        </p:nvSpPr>
        <p:spPr>
          <a:xfrm>
            <a:off x="661475" y="6153150"/>
            <a:ext cx="6296860" cy="144959"/>
          </a:xfrm>
          <a:prstGeom prst="rect">
            <a:avLst/>
          </a:prstGeom>
          <a:noFill/>
          <a:ln/>
        </p:spPr>
        <p:txBody>
          <a:bodyPr wrap="none" lIns="0" tIns="0" rIns="0" bIns="0" rtlCol="0" anchor="t"/>
          <a:lstStyle/>
          <a:p>
            <a:pPr algn="l" indent="0" marL="0">
              <a:lnSpc>
                <a:spcPct val="107000"/>
              </a:lnSpc>
              <a:buNone/>
            </a:pPr>
            <a:r>
              <a:rPr lang="en-US" sz="850" dirty="0">
                <a:solidFill>
                  <a:srgbClr val="405449"/>
                </a:solidFill>
                <a:latin typeface="Nobile" pitchFamily="34" charset="0"/>
                <a:ea typeface="Nobile" pitchFamily="34" charset="-122"/>
                <a:cs typeface="Nobile" pitchFamily="34" charset="-120"/>
              </a:rPr>
              <a:t>Eco-conscious practices and reduced carbon footprint.</a:t>
            </a:r>
            <a:endParaRPr lang="en-US" sz="8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661475" y="609997"/>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3B4540"/>
                </a:solidFill>
                <a:latin typeface="Fraunces ExtraBold" pitchFamily="34" charset="0"/>
                <a:ea typeface="Fraunces ExtraBold" pitchFamily="34" charset="-122"/>
                <a:cs typeface="Fraunces ExtraBold" pitchFamily="34" charset="-120"/>
              </a:rPr>
              <a:t>Lecture 8 Summary</a:t>
            </a:r>
            <a:endParaRPr lang="en-US" sz="3700" dirty="0"/>
          </a:p>
        </p:txBody>
      </p:sp>
      <p:sp>
        <p:nvSpPr>
          <p:cNvPr id="3" name="Shape 1"/>
          <p:cNvSpPr/>
          <p:nvPr/>
        </p:nvSpPr>
        <p:spPr>
          <a:xfrm>
            <a:off x="661475" y="1578670"/>
            <a:ext cx="3496877" cy="1693962"/>
          </a:xfrm>
          <a:prstGeom prst="roundRect">
            <a:avLst>
              <a:gd name="adj" fmla="val 10043"/>
            </a:avLst>
          </a:prstGeom>
          <a:solidFill>
            <a:srgbClr val="E8F3E8"/>
          </a:solidFill>
          <a:ln/>
        </p:spPr>
      </p:sp>
      <p:sp>
        <p:nvSpPr>
          <p:cNvPr id="4" name="Text 2"/>
          <p:cNvSpPr/>
          <p:nvPr/>
        </p:nvSpPr>
        <p:spPr>
          <a:xfrm>
            <a:off x="850482" y="176768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Digital Dominance</a:t>
            </a:r>
            <a:endParaRPr lang="en-US" sz="1850" dirty="0"/>
          </a:p>
        </p:txBody>
      </p:sp>
      <p:sp>
        <p:nvSpPr>
          <p:cNvPr id="5" name="Text 3"/>
          <p:cNvSpPr/>
          <p:nvPr/>
        </p:nvSpPr>
        <p:spPr>
          <a:xfrm>
            <a:off x="850482" y="2176363"/>
            <a:ext cx="3118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$258.9B in 2023; SEA leads at 45.6%</a:t>
            </a:r>
            <a:endParaRPr lang="en-US" sz="1450" dirty="0"/>
          </a:p>
        </p:txBody>
      </p:sp>
      <p:sp>
        <p:nvSpPr>
          <p:cNvPr id="6" name="Shape 4"/>
          <p:cNvSpPr/>
          <p:nvPr/>
        </p:nvSpPr>
        <p:spPr>
          <a:xfrm>
            <a:off x="4347359" y="1578670"/>
            <a:ext cx="3496877" cy="1693962"/>
          </a:xfrm>
          <a:prstGeom prst="roundRect">
            <a:avLst>
              <a:gd name="adj" fmla="val 10043"/>
            </a:avLst>
          </a:prstGeom>
          <a:solidFill>
            <a:srgbClr val="E8F3E8"/>
          </a:solidFill>
          <a:ln/>
        </p:spPr>
      </p:sp>
      <p:sp>
        <p:nvSpPr>
          <p:cNvPr id="7" name="Text 5"/>
          <p:cNvSpPr/>
          <p:nvPr/>
        </p:nvSpPr>
        <p:spPr>
          <a:xfrm>
            <a:off x="4536366" y="176768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Key Formats</a:t>
            </a:r>
            <a:endParaRPr lang="en-US" sz="1850" dirty="0"/>
          </a:p>
        </p:txBody>
      </p:sp>
      <p:sp>
        <p:nvSpPr>
          <p:cNvPr id="8" name="Text 6"/>
          <p:cNvSpPr/>
          <p:nvPr/>
        </p:nvSpPr>
        <p:spPr>
          <a:xfrm>
            <a:off x="4536366" y="2176363"/>
            <a:ext cx="31188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SEA, display, rich media, video, mobile, apps, e-mail, podcasts</a:t>
            </a:r>
            <a:endParaRPr lang="en-US" sz="1450" dirty="0"/>
          </a:p>
        </p:txBody>
      </p:sp>
      <p:sp>
        <p:nvSpPr>
          <p:cNvPr id="9" name="Shape 7"/>
          <p:cNvSpPr/>
          <p:nvPr/>
        </p:nvSpPr>
        <p:spPr>
          <a:xfrm>
            <a:off x="8033244" y="1578670"/>
            <a:ext cx="3496877" cy="1693962"/>
          </a:xfrm>
          <a:prstGeom prst="roundRect">
            <a:avLst>
              <a:gd name="adj" fmla="val 10043"/>
            </a:avLst>
          </a:prstGeom>
          <a:solidFill>
            <a:srgbClr val="E8F3E8"/>
          </a:solidFill>
          <a:ln/>
        </p:spPr>
      </p:sp>
      <p:sp>
        <p:nvSpPr>
          <p:cNvPr id="10" name="Text 8"/>
          <p:cNvSpPr/>
          <p:nvPr/>
        </p:nvSpPr>
        <p:spPr>
          <a:xfrm>
            <a:off x="8222251" y="176768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AI Opportunity</a:t>
            </a:r>
            <a:endParaRPr lang="en-US" sz="1850" dirty="0"/>
          </a:p>
        </p:txBody>
      </p:sp>
      <p:sp>
        <p:nvSpPr>
          <p:cNvPr id="11" name="Text 9"/>
          <p:cNvSpPr/>
          <p:nvPr/>
        </p:nvSpPr>
        <p:spPr>
          <a:xfrm>
            <a:off x="8222251" y="2176363"/>
            <a:ext cx="3118863"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Enhances targeting, creativity, and fraud detection — but risks remain</a:t>
            </a:r>
            <a:endParaRPr lang="en-US" sz="1450" dirty="0"/>
          </a:p>
        </p:txBody>
      </p:sp>
      <p:sp>
        <p:nvSpPr>
          <p:cNvPr id="12" name="Shape 10"/>
          <p:cNvSpPr/>
          <p:nvPr/>
        </p:nvSpPr>
        <p:spPr>
          <a:xfrm>
            <a:off x="661475" y="3461643"/>
            <a:ext cx="5339820" cy="1391543"/>
          </a:xfrm>
          <a:prstGeom prst="roundRect">
            <a:avLst>
              <a:gd name="adj" fmla="val 12225"/>
            </a:avLst>
          </a:prstGeom>
          <a:solidFill>
            <a:srgbClr val="E8F3E8"/>
          </a:solidFill>
          <a:ln/>
        </p:spPr>
      </p:sp>
      <p:sp>
        <p:nvSpPr>
          <p:cNvPr id="13" name="Text 11"/>
          <p:cNvSpPr/>
          <p:nvPr/>
        </p:nvSpPr>
        <p:spPr>
          <a:xfrm>
            <a:off x="850482" y="36506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Privacy Matters</a:t>
            </a:r>
            <a:endParaRPr lang="en-US" sz="1850" dirty="0"/>
          </a:p>
        </p:txBody>
      </p:sp>
      <p:sp>
        <p:nvSpPr>
          <p:cNvPr id="14" name="Text 12"/>
          <p:cNvSpPr/>
          <p:nvPr/>
        </p:nvSpPr>
        <p:spPr>
          <a:xfrm>
            <a:off x="850482" y="4059337"/>
            <a:ext cx="49618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Behavioral targeting raises concerns; legislation and self-regulation evolving</a:t>
            </a:r>
            <a:endParaRPr lang="en-US" sz="1450" dirty="0"/>
          </a:p>
        </p:txBody>
      </p:sp>
      <p:sp>
        <p:nvSpPr>
          <p:cNvPr id="15" name="Shape 13"/>
          <p:cNvSpPr/>
          <p:nvPr/>
        </p:nvSpPr>
        <p:spPr>
          <a:xfrm>
            <a:off x="6190301" y="3461643"/>
            <a:ext cx="5339820" cy="1391543"/>
          </a:xfrm>
          <a:prstGeom prst="roundRect">
            <a:avLst>
              <a:gd name="adj" fmla="val 12225"/>
            </a:avLst>
          </a:prstGeom>
          <a:solidFill>
            <a:srgbClr val="E8F3E8"/>
          </a:solidFill>
          <a:ln/>
        </p:spPr>
      </p:sp>
      <p:sp>
        <p:nvSpPr>
          <p:cNvPr id="16" name="Text 14"/>
          <p:cNvSpPr/>
          <p:nvPr/>
        </p:nvSpPr>
        <p:spPr>
          <a:xfrm>
            <a:off x="6379308" y="36506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405449"/>
                </a:solidFill>
                <a:latin typeface="Fraunces ExtraBold" pitchFamily="34" charset="0"/>
                <a:ea typeface="Fraunces ExtraBold" pitchFamily="34" charset="-122"/>
                <a:cs typeface="Fraunces ExtraBold" pitchFamily="34" charset="-120"/>
              </a:rPr>
              <a:t>Measure Right</a:t>
            </a:r>
            <a:endParaRPr lang="en-US" sz="1850" dirty="0"/>
          </a:p>
        </p:txBody>
      </p:sp>
      <p:sp>
        <p:nvSpPr>
          <p:cNvPr id="17" name="Text 15"/>
          <p:cNvSpPr/>
          <p:nvPr/>
        </p:nvSpPr>
        <p:spPr>
          <a:xfrm>
            <a:off x="6379308" y="4059337"/>
            <a:ext cx="496180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CTR, CPM, CPA — choose metrics aligned to campaign objectives</a:t>
            </a:r>
            <a:endParaRPr lang="en-US" sz="1450" dirty="0"/>
          </a:p>
        </p:txBody>
      </p:sp>
      <p:sp>
        <p:nvSpPr>
          <p:cNvPr id="18" name="Shape 16"/>
          <p:cNvSpPr/>
          <p:nvPr/>
        </p:nvSpPr>
        <p:spPr>
          <a:xfrm>
            <a:off x="661475" y="5065812"/>
            <a:ext cx="25399" cy="1182191"/>
          </a:xfrm>
          <a:prstGeom prst="roundRect">
            <a:avLst>
              <a:gd name="adj" fmla="val 60001"/>
            </a:avLst>
          </a:prstGeom>
          <a:solidFill>
            <a:srgbClr val="438951"/>
          </a:solidFill>
          <a:ln/>
        </p:spPr>
      </p:sp>
      <p:sp>
        <p:nvSpPr>
          <p:cNvPr id="19" name="Text 17"/>
          <p:cNvSpPr/>
          <p:nvPr/>
        </p:nvSpPr>
        <p:spPr>
          <a:xfrm>
            <a:off x="944936" y="5278438"/>
            <a:ext cx="11194869" cy="302419"/>
          </a:xfrm>
          <a:prstGeom prst="rect">
            <a:avLst/>
          </a:prstGeom>
          <a:noFill/>
          <a:ln/>
        </p:spPr>
        <p:txBody>
          <a:bodyPr wrap="none" lIns="0" tIns="0" rIns="0" bIns="0" rtlCol="0" anchor="t"/>
          <a:lstStyle/>
          <a:p>
            <a:pPr algn="l" indent="0" marL="0">
              <a:lnSpc>
                <a:spcPct val="133000"/>
              </a:lnSpc>
              <a:buNone/>
            </a:pPr>
            <a:r>
              <a:rPr lang="en-US" sz="1450" dirty="0">
                <a:solidFill>
                  <a:srgbClr val="405449"/>
                </a:solidFill>
                <a:latin typeface="Nobile" pitchFamily="34" charset="0"/>
                <a:ea typeface="Nobile" pitchFamily="34" charset="-122"/>
                <a:cs typeface="Nobile" pitchFamily="34" charset="-120"/>
              </a:rPr>
              <a:t>"Advertising achieves its effectiveness through a chance encounter with a ready consumer."</a:t>
            </a:r>
            <a:endParaRPr lang="en-US" sz="1450" dirty="0"/>
          </a:p>
        </p:txBody>
      </p:sp>
      <p:sp>
        <p:nvSpPr>
          <p:cNvPr id="20" name="Text 18"/>
          <p:cNvSpPr/>
          <p:nvPr/>
        </p:nvSpPr>
        <p:spPr>
          <a:xfrm>
            <a:off x="944936" y="5793482"/>
            <a:ext cx="11194869" cy="241895"/>
          </a:xfrm>
          <a:prstGeom prst="rect">
            <a:avLst/>
          </a:prstGeom>
          <a:noFill/>
          <a:ln/>
        </p:spPr>
        <p:txBody>
          <a:bodyPr wrap="none" lIns="0" tIns="0" rIns="0" bIns="0" rtlCol="0" anchor="t"/>
          <a:lstStyle/>
          <a:p>
            <a:pPr algn="l" indent="0" marL="0">
              <a:lnSpc>
                <a:spcPct val="133000"/>
              </a:lnSpc>
              <a:buNone/>
            </a:pPr>
            <a:endParaRPr lang="en-US" sz="11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661475" y="673497"/>
            <a:ext cx="7325732" cy="531614"/>
          </a:xfrm>
          <a:prstGeom prst="rect">
            <a:avLst/>
          </a:prstGeom>
          <a:noFill/>
          <a:ln/>
        </p:spPr>
        <p:txBody>
          <a:bodyPr wrap="none" lIns="0" tIns="0" rIns="0" bIns="0" rtlCol="0" anchor="t"/>
          <a:lstStyle/>
          <a:p>
            <a:pPr algn="l" indent="0" marL="0">
              <a:lnSpc>
                <a:spcPct val="104000"/>
              </a:lnSpc>
              <a:buNone/>
            </a:pPr>
            <a:r>
              <a:rPr lang="en-US" sz="3300" dirty="0">
                <a:solidFill>
                  <a:srgbClr val="3B4540"/>
                </a:solidFill>
                <a:latin typeface="Fraunces ExtraBold" pitchFamily="34" charset="0"/>
                <a:ea typeface="Fraunces ExtraBold" pitchFamily="34" charset="-122"/>
                <a:cs typeface="Fraunces ExtraBold" pitchFamily="34" charset="-120"/>
              </a:rPr>
              <a:t>Review Questions for Lecture 8</a:t>
            </a:r>
            <a:endParaRPr lang="en-US" sz="3300" dirty="0"/>
          </a:p>
        </p:txBody>
      </p:sp>
      <p:sp>
        <p:nvSpPr>
          <p:cNvPr id="3" name="Text 1"/>
          <p:cNvSpPr/>
          <p:nvPr/>
        </p:nvSpPr>
        <p:spPr>
          <a:xfrm>
            <a:off x="661475" y="1511300"/>
            <a:ext cx="11478330" cy="258564"/>
          </a:xfrm>
          <a:prstGeom prst="rect">
            <a:avLst/>
          </a:prstGeom>
          <a:noFill/>
          <a:ln/>
        </p:spPr>
        <p:txBody>
          <a:bodyPr wrap="none" lIns="0" tIns="0" rIns="0" bIns="0" rtlCol="0" anchor="t"/>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Test your understanding of digital media, online &amp; mobile advertising, and AI's impact.</a:t>
            </a:r>
            <a:endParaRPr lang="en-US" sz="1300" dirty="0"/>
          </a:p>
        </p:txBody>
      </p:sp>
      <p:sp>
        <p:nvSpPr>
          <p:cNvPr id="4" name="Shape 2"/>
          <p:cNvSpPr/>
          <p:nvPr/>
        </p:nvSpPr>
        <p:spPr>
          <a:xfrm>
            <a:off x="661475" y="1942108"/>
            <a:ext cx="382677" cy="382687"/>
          </a:xfrm>
          <a:prstGeom prst="roundRect">
            <a:avLst>
              <a:gd name="adj" fmla="val 40009"/>
            </a:avLst>
          </a:prstGeom>
          <a:solidFill>
            <a:srgbClr val="E8F3E8"/>
          </a:solidFill>
          <a:ln/>
        </p:spPr>
      </p:sp>
      <p:sp>
        <p:nvSpPr>
          <p:cNvPr id="5" name="Text 3"/>
          <p:cNvSpPr/>
          <p:nvPr/>
        </p:nvSpPr>
        <p:spPr>
          <a:xfrm>
            <a:off x="725221" y="1973957"/>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1</a:t>
            </a:r>
            <a:endParaRPr lang="en-US" sz="2000" dirty="0"/>
          </a:p>
        </p:txBody>
      </p:sp>
      <p:sp>
        <p:nvSpPr>
          <p:cNvPr id="6" name="Text 4"/>
          <p:cNvSpPr/>
          <p:nvPr/>
        </p:nvSpPr>
        <p:spPr>
          <a:xfrm>
            <a:off x="1197243" y="1997373"/>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What is the approximate scale of the digital advertising market, and which format currently dominates in terms of spending?</a:t>
            </a:r>
            <a:endParaRPr lang="en-US" sz="1300" dirty="0"/>
          </a:p>
        </p:txBody>
      </p:sp>
      <p:sp>
        <p:nvSpPr>
          <p:cNvPr id="7" name="Shape 5"/>
          <p:cNvSpPr/>
          <p:nvPr/>
        </p:nvSpPr>
        <p:spPr>
          <a:xfrm>
            <a:off x="6191492" y="1942108"/>
            <a:ext cx="382677" cy="382687"/>
          </a:xfrm>
          <a:prstGeom prst="roundRect">
            <a:avLst>
              <a:gd name="adj" fmla="val 40009"/>
            </a:avLst>
          </a:prstGeom>
          <a:solidFill>
            <a:srgbClr val="E8F3E8"/>
          </a:solidFill>
          <a:ln/>
        </p:spPr>
      </p:sp>
      <p:sp>
        <p:nvSpPr>
          <p:cNvPr id="8" name="Text 6"/>
          <p:cNvSpPr/>
          <p:nvPr/>
        </p:nvSpPr>
        <p:spPr>
          <a:xfrm>
            <a:off x="6255238" y="1973957"/>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2</a:t>
            </a:r>
            <a:endParaRPr lang="en-US" sz="2000" dirty="0"/>
          </a:p>
        </p:txBody>
      </p:sp>
      <p:sp>
        <p:nvSpPr>
          <p:cNvPr id="9" name="Text 7"/>
          <p:cNvSpPr/>
          <p:nvPr/>
        </p:nvSpPr>
        <p:spPr>
          <a:xfrm>
            <a:off x="6727260" y="1997373"/>
            <a:ext cx="4802960"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Outline the key stages involved in the online advertising process, from ad creation to consumer interaction.</a:t>
            </a:r>
            <a:endParaRPr lang="en-US" sz="1300" dirty="0"/>
          </a:p>
        </p:txBody>
      </p:sp>
      <p:sp>
        <p:nvSpPr>
          <p:cNvPr id="10" name="Shape 8"/>
          <p:cNvSpPr/>
          <p:nvPr/>
        </p:nvSpPr>
        <p:spPr>
          <a:xfrm>
            <a:off x="661475" y="3079254"/>
            <a:ext cx="382677" cy="382687"/>
          </a:xfrm>
          <a:prstGeom prst="roundRect">
            <a:avLst>
              <a:gd name="adj" fmla="val 40009"/>
            </a:avLst>
          </a:prstGeom>
          <a:solidFill>
            <a:srgbClr val="E8F3E8"/>
          </a:solidFill>
          <a:ln/>
        </p:spPr>
      </p:sp>
      <p:sp>
        <p:nvSpPr>
          <p:cNvPr id="11" name="Text 9"/>
          <p:cNvSpPr/>
          <p:nvPr/>
        </p:nvSpPr>
        <p:spPr>
          <a:xfrm>
            <a:off x="725221" y="3111103"/>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3</a:t>
            </a:r>
            <a:endParaRPr lang="en-US" sz="2000" dirty="0"/>
          </a:p>
        </p:txBody>
      </p:sp>
      <p:sp>
        <p:nvSpPr>
          <p:cNvPr id="12" name="Text 10"/>
          <p:cNvSpPr/>
          <p:nvPr/>
        </p:nvSpPr>
        <p:spPr>
          <a:xfrm>
            <a:off x="1197243" y="3134519"/>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Explain the concept of Search Engine Advertising (SEA) and describe how the Google Ads auction system determines ad placement and cost.</a:t>
            </a:r>
            <a:endParaRPr lang="en-US" sz="1300" dirty="0"/>
          </a:p>
        </p:txBody>
      </p:sp>
      <p:sp>
        <p:nvSpPr>
          <p:cNvPr id="13" name="Shape 11"/>
          <p:cNvSpPr/>
          <p:nvPr/>
        </p:nvSpPr>
        <p:spPr>
          <a:xfrm>
            <a:off x="6191492" y="3079254"/>
            <a:ext cx="382677" cy="382687"/>
          </a:xfrm>
          <a:prstGeom prst="roundRect">
            <a:avLst>
              <a:gd name="adj" fmla="val 40009"/>
            </a:avLst>
          </a:prstGeom>
          <a:solidFill>
            <a:srgbClr val="E8F3E8"/>
          </a:solidFill>
          <a:ln/>
        </p:spPr>
      </p:sp>
      <p:sp>
        <p:nvSpPr>
          <p:cNvPr id="14" name="Text 12"/>
          <p:cNvSpPr/>
          <p:nvPr/>
        </p:nvSpPr>
        <p:spPr>
          <a:xfrm>
            <a:off x="6255238" y="3111103"/>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4</a:t>
            </a:r>
            <a:endParaRPr lang="en-US" sz="2000" dirty="0"/>
          </a:p>
        </p:txBody>
      </p:sp>
      <p:sp>
        <p:nvSpPr>
          <p:cNvPr id="15" name="Text 13"/>
          <p:cNvSpPr/>
          <p:nvPr/>
        </p:nvSpPr>
        <p:spPr>
          <a:xfrm>
            <a:off x="6727260" y="3134519"/>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Identify and describe at least three prominent digital ad formats, including display, rich media, video, or mobile, and their typical applications.</a:t>
            </a:r>
            <a:endParaRPr lang="en-US" sz="1300" dirty="0"/>
          </a:p>
        </p:txBody>
      </p:sp>
      <p:sp>
        <p:nvSpPr>
          <p:cNvPr id="16" name="Shape 14"/>
          <p:cNvSpPr/>
          <p:nvPr/>
        </p:nvSpPr>
        <p:spPr>
          <a:xfrm>
            <a:off x="661475" y="4216400"/>
            <a:ext cx="382677" cy="382687"/>
          </a:xfrm>
          <a:prstGeom prst="roundRect">
            <a:avLst>
              <a:gd name="adj" fmla="val 40009"/>
            </a:avLst>
          </a:prstGeom>
          <a:solidFill>
            <a:srgbClr val="E8F3E8"/>
          </a:solidFill>
          <a:ln/>
        </p:spPr>
      </p:sp>
      <p:sp>
        <p:nvSpPr>
          <p:cNvPr id="17" name="Text 15"/>
          <p:cNvSpPr/>
          <p:nvPr/>
        </p:nvSpPr>
        <p:spPr>
          <a:xfrm>
            <a:off x="725221" y="4248249"/>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5</a:t>
            </a:r>
            <a:endParaRPr lang="en-US" sz="2000" dirty="0"/>
          </a:p>
        </p:txBody>
      </p:sp>
      <p:sp>
        <p:nvSpPr>
          <p:cNvPr id="18" name="Text 16"/>
          <p:cNvSpPr/>
          <p:nvPr/>
        </p:nvSpPr>
        <p:spPr>
          <a:xfrm>
            <a:off x="1197243" y="4271665"/>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How do behavioral targeting and programmatic advertising work together to deliver personalized ads, and what are some of the components involved?</a:t>
            </a:r>
            <a:endParaRPr lang="en-US" sz="1300" dirty="0"/>
          </a:p>
        </p:txBody>
      </p:sp>
      <p:sp>
        <p:nvSpPr>
          <p:cNvPr id="19" name="Shape 17"/>
          <p:cNvSpPr/>
          <p:nvPr/>
        </p:nvSpPr>
        <p:spPr>
          <a:xfrm>
            <a:off x="6191492" y="4216400"/>
            <a:ext cx="382677" cy="382687"/>
          </a:xfrm>
          <a:prstGeom prst="roundRect">
            <a:avLst>
              <a:gd name="adj" fmla="val 40009"/>
            </a:avLst>
          </a:prstGeom>
          <a:solidFill>
            <a:srgbClr val="E8F3E8"/>
          </a:solidFill>
          <a:ln/>
        </p:spPr>
      </p:sp>
      <p:sp>
        <p:nvSpPr>
          <p:cNvPr id="20" name="Text 18"/>
          <p:cNvSpPr/>
          <p:nvPr/>
        </p:nvSpPr>
        <p:spPr>
          <a:xfrm>
            <a:off x="6255238" y="4248249"/>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6</a:t>
            </a:r>
            <a:endParaRPr lang="en-US" sz="2000" dirty="0"/>
          </a:p>
        </p:txBody>
      </p:sp>
      <p:sp>
        <p:nvSpPr>
          <p:cNvPr id="21" name="Text 19"/>
          <p:cNvSpPr/>
          <p:nvPr/>
        </p:nvSpPr>
        <p:spPr>
          <a:xfrm>
            <a:off x="6727260" y="4271665"/>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Discuss the implications of consumer privacy legislation, such as COPPA and GDPR, on digital advertising practices, particularly concerning data collection and usage.</a:t>
            </a:r>
            <a:endParaRPr lang="en-US" sz="1300" dirty="0"/>
          </a:p>
        </p:txBody>
      </p:sp>
      <p:sp>
        <p:nvSpPr>
          <p:cNvPr id="22" name="Shape 20"/>
          <p:cNvSpPr/>
          <p:nvPr/>
        </p:nvSpPr>
        <p:spPr>
          <a:xfrm>
            <a:off x="661475" y="5353546"/>
            <a:ext cx="382677" cy="382687"/>
          </a:xfrm>
          <a:prstGeom prst="roundRect">
            <a:avLst>
              <a:gd name="adj" fmla="val 40009"/>
            </a:avLst>
          </a:prstGeom>
          <a:solidFill>
            <a:srgbClr val="E8F3E8"/>
          </a:solidFill>
          <a:ln/>
        </p:spPr>
      </p:sp>
      <p:sp>
        <p:nvSpPr>
          <p:cNvPr id="23" name="Text 21"/>
          <p:cNvSpPr/>
          <p:nvPr/>
        </p:nvSpPr>
        <p:spPr>
          <a:xfrm>
            <a:off x="725221" y="5385395"/>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7</a:t>
            </a:r>
            <a:endParaRPr lang="en-US" sz="2000" dirty="0"/>
          </a:p>
        </p:txBody>
      </p:sp>
      <p:sp>
        <p:nvSpPr>
          <p:cNvPr id="24" name="Text 22"/>
          <p:cNvSpPr/>
          <p:nvPr/>
        </p:nvSpPr>
        <p:spPr>
          <a:xfrm>
            <a:off x="1197243" y="5408811"/>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Provide examples of how Artificial Intelligence (AI) is currently enhancing or is expected to enhance digital advertising efforts, from creation to targeting.</a:t>
            </a:r>
            <a:endParaRPr lang="en-US" sz="1300" dirty="0"/>
          </a:p>
        </p:txBody>
      </p:sp>
      <p:sp>
        <p:nvSpPr>
          <p:cNvPr id="25" name="Shape 23"/>
          <p:cNvSpPr/>
          <p:nvPr/>
        </p:nvSpPr>
        <p:spPr>
          <a:xfrm>
            <a:off x="6191492" y="5353546"/>
            <a:ext cx="382677" cy="382687"/>
          </a:xfrm>
          <a:prstGeom prst="roundRect">
            <a:avLst>
              <a:gd name="adj" fmla="val 40009"/>
            </a:avLst>
          </a:prstGeom>
          <a:solidFill>
            <a:srgbClr val="E8F3E8"/>
          </a:solidFill>
          <a:ln/>
        </p:spPr>
      </p:sp>
      <p:sp>
        <p:nvSpPr>
          <p:cNvPr id="26" name="Text 24"/>
          <p:cNvSpPr/>
          <p:nvPr/>
        </p:nvSpPr>
        <p:spPr>
          <a:xfrm>
            <a:off x="6255238" y="5385395"/>
            <a:ext cx="255085" cy="318889"/>
          </a:xfrm>
          <a:prstGeom prst="rect">
            <a:avLst/>
          </a:prstGeom>
          <a:noFill/>
          <a:ln/>
        </p:spPr>
        <p:txBody>
          <a:bodyPr wrap="none" lIns="0" tIns="0" rIns="0" bIns="0" rtlCol="0" anchor="ctr"/>
          <a:lstStyle/>
          <a:p>
            <a:pPr algn="ctr" indent="0" marL="0">
              <a:lnSpc>
                <a:spcPct val="100000"/>
              </a:lnSpc>
              <a:buNone/>
            </a:pPr>
            <a:r>
              <a:rPr lang="en-US" sz="2000" dirty="0">
                <a:solidFill>
                  <a:srgbClr val="405449"/>
                </a:solidFill>
                <a:latin typeface="Fraunces ExtraBold" pitchFamily="34" charset="0"/>
                <a:ea typeface="Fraunces ExtraBold" pitchFamily="34" charset="-122"/>
                <a:cs typeface="Fraunces ExtraBold" pitchFamily="34" charset="-120"/>
              </a:rPr>
              <a:t>8</a:t>
            </a:r>
            <a:endParaRPr lang="en-US" sz="2000" dirty="0"/>
          </a:p>
        </p:txBody>
      </p:sp>
      <p:sp>
        <p:nvSpPr>
          <p:cNvPr id="27" name="Text 25"/>
          <p:cNvSpPr/>
          <p:nvPr/>
        </p:nvSpPr>
        <p:spPr>
          <a:xfrm>
            <a:off x="6727260" y="5408811"/>
            <a:ext cx="4802960"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05449"/>
                </a:solidFill>
                <a:latin typeface="Nobile" pitchFamily="34" charset="0"/>
                <a:ea typeface="Nobile" pitchFamily="34" charset="-122"/>
                <a:cs typeface="Nobile" pitchFamily="34" charset="-120"/>
              </a:rPr>
              <a:t>Define and differentiate between Click-Through Rate (CTR), Cost Per Mille (CPM), and Cost Per Action (CPA) as key metrics for measuring online ad effectiveness.</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2026-07-06T05:21:53Z</dcterms:created>
  <dcterms:modified xsi:type="dcterms:W3CDTF">2026-07-06T05:21:53Z</dcterms:modified>
</cp:coreProperties>
</file>