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slideMasters/slideMaster28.xml" ContentType="application/vnd.openxmlformats-officedocument.presentationml.slideMaster+xml"/>
  <Override PartName="/ppt/slides/slide28.xml" ContentType="application/vnd.openxmlformats-officedocument.presentationml.slide+xml"/>
  <Override PartName="/ppt/slideMasters/slideMaster29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30.xml" ContentType="application/vnd.openxmlformats-officedocument.presentationml.slideMaster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notesMasterIdLst>
    <p:notesMasterId r:id="rId32"/>
  </p:notesMasterIdLst>
  <p:sldSz cx="12191695" cy="6858000"/>
  <p:notesSz cx="6858000" cy="12191695"/>
  <p:embeddedFontLst>
    <p:embeddedFont>
      <p:font typeface="Brygada 1918"/>
      <p:regular r:id="rId201314"/>
    </p:embeddedFont>
    <p:embeddedFont>
      <p:font typeface="Brygada 1918 Medium"/>
      <p:regular r:id="rId201315"/>
    </p:embeddedFont>
    <p:embeddedFont>
      <p:font typeface="Brygada 1918 SemiBold"/>
      <p:regular r:id="rId201316"/>
    </p:embeddedFont>
    <p:embeddedFont>
      <p:font typeface="Brygada 1918 Bold"/>
      <p:regular r:id="rId201317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Relationship Id="rId201318" Target="fonts/201318.fntdata" Type="http://schemas.openxmlformats.org/officeDocument/2006/relationships/font"/><Relationship Id="rId201319" Target="fonts/201319.fntdata" Type="http://schemas.openxmlformats.org/officeDocument/2006/relationships/font"/><Relationship Id="rId201320" Target="fonts/201320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_rels/notesSlide3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1C06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6EBD4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svg"/><Relationship Id="rId4" Type="http://schemas.openxmlformats.org/officeDocument/2006/relationships/image" Target="../media/image-5-4.png"/><Relationship Id="rId5" Type="http://schemas.openxmlformats.org/officeDocument/2006/relationships/image" Target="../media/image-5-5.svg"/><Relationship Id="rId6" Type="http://schemas.openxmlformats.org/officeDocument/2006/relationships/image" Target="../media/image-5-6.png"/><Relationship Id="rId7" Type="http://schemas.openxmlformats.org/officeDocument/2006/relationships/image" Target="../media/image-5-7.svg"/><Relationship Id="rId8" Type="http://schemas.openxmlformats.org/officeDocument/2006/relationships/image" Target="../media/image-5-8.png"/><Relationship Id="rId9" Type="http://schemas.openxmlformats.org/officeDocument/2006/relationships/image" Target="../media/image-5-9.svg"/><Relationship Id="rId10" Type="http://schemas.openxmlformats.org/officeDocument/2006/relationships/image" Target="../media/image-5-10.png"/><Relationship Id="rId11" Type="http://schemas.openxmlformats.org/officeDocument/2006/relationships/image" Target="../media/image-5-11.svg"/><Relationship Id="rId12" Type="http://schemas.openxmlformats.org/officeDocument/2006/relationships/image" Target="../media/image-5-12.png"/><Relationship Id="rId13" Type="http://schemas.openxmlformats.org/officeDocument/2006/relationships/image" Target="../media/image-5-13.svg"/><Relationship Id="rId14" Type="http://schemas.openxmlformats.org/officeDocument/2006/relationships/slideLayout" Target="../slideLayouts/slideLayout2.xml"/><Relationship Id="rId15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image" Target="../media/image-6-2.png"/><Relationship Id="rId3" Type="http://schemas.openxmlformats.org/officeDocument/2006/relationships/image" Target="../media/image-6-3.svg"/><Relationship Id="rId4" Type="http://schemas.openxmlformats.org/officeDocument/2006/relationships/image" Target="../media/image-6-4.png"/><Relationship Id="rId5" Type="http://schemas.openxmlformats.org/officeDocument/2006/relationships/image" Target="../media/image-6-5.sv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jpe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image" Target="../media/image-7-5.png"/><Relationship Id="rId6" Type="http://schemas.openxmlformats.org/officeDocument/2006/relationships/image" Target="../media/image-7-6.pn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svg"/><Relationship Id="rId4" Type="http://schemas.openxmlformats.org/officeDocument/2006/relationships/image" Target="../media/image-8-4.png"/><Relationship Id="rId5" Type="http://schemas.openxmlformats.org/officeDocument/2006/relationships/image" Target="../media/image-8-5.svg"/><Relationship Id="rId6" Type="http://schemas.openxmlformats.org/officeDocument/2006/relationships/image" Target="../media/image-8-6.png"/><Relationship Id="rId7" Type="http://schemas.openxmlformats.org/officeDocument/2006/relationships/image" Target="../media/image-8-7.svg"/><Relationship Id="rId8" Type="http://schemas.openxmlformats.org/officeDocument/2006/relationships/image" Target="../media/image-8-8.png"/><Relationship Id="rId9" Type="http://schemas.openxmlformats.org/officeDocument/2006/relationships/image" Target="../media/image-8-9.svg"/><Relationship Id="rId10" Type="http://schemas.openxmlformats.org/officeDocument/2006/relationships/image" Target="../media/image-8-10.png"/><Relationship Id="rId11" Type="http://schemas.openxmlformats.org/officeDocument/2006/relationships/image" Target="../media/image-8-11.svg"/><Relationship Id="rId12" Type="http://schemas.openxmlformats.org/officeDocument/2006/relationships/image" Target="../media/image-8-12.png"/><Relationship Id="rId13" Type="http://schemas.openxmlformats.org/officeDocument/2006/relationships/image" Target="../media/image-8-13.svg"/><Relationship Id="rId14" Type="http://schemas.openxmlformats.org/officeDocument/2006/relationships/image" Target="../media/image-8-14.png"/><Relationship Id="rId15" Type="http://schemas.openxmlformats.org/officeDocument/2006/relationships/image" Target="../media/image-8-15.svg"/><Relationship Id="rId16" Type="http://schemas.openxmlformats.org/officeDocument/2006/relationships/image" Target="../media/image-8-16.png"/><Relationship Id="rId17" Type="http://schemas.openxmlformats.org/officeDocument/2006/relationships/image" Target="../media/image-8-17.svg"/><Relationship Id="rId18" Type="http://schemas.openxmlformats.org/officeDocument/2006/relationships/slideLayout" Target="../slideLayouts/slideLayout2.xml"/><Relationship Id="rId1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png"/><Relationship Id="rId3" Type="http://schemas.openxmlformats.org/officeDocument/2006/relationships/image" Target="../media/image-11-3.svg"/><Relationship Id="rId4" Type="http://schemas.openxmlformats.org/officeDocument/2006/relationships/image" Target="../media/image-11-4.png"/><Relationship Id="rId5" Type="http://schemas.openxmlformats.org/officeDocument/2006/relationships/image" Target="../media/image-11-5.svg"/><Relationship Id="rId6" Type="http://schemas.openxmlformats.org/officeDocument/2006/relationships/image" Target="../media/image-11-6.png"/><Relationship Id="rId7" Type="http://schemas.openxmlformats.org/officeDocument/2006/relationships/image" Target="../media/image-11-7.svg"/><Relationship Id="rId8" Type="http://schemas.openxmlformats.org/officeDocument/2006/relationships/image" Target="../media/image-11-8.png"/><Relationship Id="rId9" Type="http://schemas.openxmlformats.org/officeDocument/2006/relationships/image" Target="../media/image-11-9.sv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image" Target="../media/image-13-2.svg"/><Relationship Id="rId3" Type="http://schemas.openxmlformats.org/officeDocument/2006/relationships/image" Target="../media/image-13-3.png"/><Relationship Id="rId4" Type="http://schemas.openxmlformats.org/officeDocument/2006/relationships/image" Target="../media/image-13-4.svg"/><Relationship Id="rId5" Type="http://schemas.openxmlformats.org/officeDocument/2006/relationships/image" Target="../media/image-13-5.png"/><Relationship Id="rId6" Type="http://schemas.openxmlformats.org/officeDocument/2006/relationships/image" Target="../media/image-13-6.svg"/><Relationship Id="rId7" Type="http://schemas.openxmlformats.org/officeDocument/2006/relationships/image" Target="../media/image-13-7.png"/><Relationship Id="rId8" Type="http://schemas.openxmlformats.org/officeDocument/2006/relationships/image" Target="../media/image-13-8.svg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image" Target="../media/image-14-2.png"/><Relationship Id="rId3" Type="http://schemas.openxmlformats.org/officeDocument/2006/relationships/image" Target="../media/image-14-3.svg"/><Relationship Id="rId4" Type="http://schemas.openxmlformats.org/officeDocument/2006/relationships/image" Target="../media/image-14-4.png"/><Relationship Id="rId5" Type="http://schemas.openxmlformats.org/officeDocument/2006/relationships/image" Target="../media/image-14-5.svg"/><Relationship Id="rId6" Type="http://schemas.openxmlformats.org/officeDocument/2006/relationships/image" Target="../media/image-14-6.png"/><Relationship Id="rId7" Type="http://schemas.openxmlformats.org/officeDocument/2006/relationships/image" Target="../media/image-14-7.svg"/><Relationship Id="rId8" Type="http://schemas.openxmlformats.org/officeDocument/2006/relationships/image" Target="../media/image-14-8.png"/><Relationship Id="rId9" Type="http://schemas.openxmlformats.org/officeDocument/2006/relationships/image" Target="../media/image-14-9.svg"/><Relationship Id="rId10" Type="http://schemas.openxmlformats.org/officeDocument/2006/relationships/image" Target="../media/image-14-10.png"/><Relationship Id="rId11" Type="http://schemas.openxmlformats.org/officeDocument/2006/relationships/image" Target="../media/image-14-11.svg"/><Relationship Id="rId12" Type="http://schemas.openxmlformats.org/officeDocument/2006/relationships/image" Target="../media/image-14-12.png"/><Relationship Id="rId13" Type="http://schemas.openxmlformats.org/officeDocument/2006/relationships/image" Target="../media/image-14-13.svg"/><Relationship Id="rId14" Type="http://schemas.openxmlformats.org/officeDocument/2006/relationships/image" Target="../media/image-14-14.png"/><Relationship Id="rId15" Type="http://schemas.openxmlformats.org/officeDocument/2006/relationships/image" Target="../media/image-14-15.svg"/><Relationship Id="rId16" Type="http://schemas.openxmlformats.org/officeDocument/2006/relationships/image" Target="../media/image-14-16.png"/><Relationship Id="rId17" Type="http://schemas.openxmlformats.org/officeDocument/2006/relationships/image" Target="../media/image-14-17.svg"/><Relationship Id="rId18" Type="http://schemas.openxmlformats.org/officeDocument/2006/relationships/slideLayout" Target="../slideLayouts/slideLayout2.xml"/><Relationship Id="rId19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9-1.png"/><Relationship Id="rId2" Type="http://schemas.openxmlformats.org/officeDocument/2006/relationships/image" Target="../media/image-19-2.png"/><Relationship Id="rId3" Type="http://schemas.openxmlformats.org/officeDocument/2006/relationships/image" Target="../media/image-19-3.svg"/><Relationship Id="rId4" Type="http://schemas.openxmlformats.org/officeDocument/2006/relationships/image" Target="../media/image-19-4.png"/><Relationship Id="rId5" Type="http://schemas.openxmlformats.org/officeDocument/2006/relationships/image" Target="../media/image-19-5.svg"/><Relationship Id="rId6" Type="http://schemas.openxmlformats.org/officeDocument/2006/relationships/image" Target="../media/image-19-6.png"/><Relationship Id="rId7" Type="http://schemas.openxmlformats.org/officeDocument/2006/relationships/image" Target="../media/image-19-7.svg"/><Relationship Id="rId8" Type="http://schemas.openxmlformats.org/officeDocument/2006/relationships/image" Target="../media/image-19-8.png"/><Relationship Id="rId9" Type="http://schemas.openxmlformats.org/officeDocument/2006/relationships/image" Target="../media/image-19-9.svg"/><Relationship Id="rId10" Type="http://schemas.openxmlformats.org/officeDocument/2006/relationships/image" Target="../media/image-19-10.png"/><Relationship Id="rId11" Type="http://schemas.openxmlformats.org/officeDocument/2006/relationships/slideLayout" Target="../slideLayouts/slideLayout2.xml"/><Relationship Id="rId1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0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image" Target="../media/image-21-2.png"/><Relationship Id="rId3" Type="http://schemas.openxmlformats.org/officeDocument/2006/relationships/image" Target="../media/image-21-3.png"/><Relationship Id="rId4" Type="http://schemas.openxmlformats.org/officeDocument/2006/relationships/image" Target="../media/image-21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2-1.png"/><Relationship Id="rId2" Type="http://schemas.openxmlformats.org/officeDocument/2006/relationships/image" Target="../media/image-22-2.svg"/><Relationship Id="rId3" Type="http://schemas.openxmlformats.org/officeDocument/2006/relationships/image" Target="../media/image-22-3.png"/><Relationship Id="rId4" Type="http://schemas.openxmlformats.org/officeDocument/2006/relationships/image" Target="../media/image-22-4.svg"/><Relationship Id="rId5" Type="http://schemas.openxmlformats.org/officeDocument/2006/relationships/image" Target="../media/image-22-5.png"/><Relationship Id="rId6" Type="http://schemas.openxmlformats.org/officeDocument/2006/relationships/image" Target="../media/image-22-6.svg"/><Relationship Id="rId7" Type="http://schemas.openxmlformats.org/officeDocument/2006/relationships/image" Target="../media/image-22-7.png"/><Relationship Id="rId8" Type="http://schemas.openxmlformats.org/officeDocument/2006/relationships/image" Target="../media/image-22-8.svg"/><Relationship Id="rId9" Type="http://schemas.openxmlformats.org/officeDocument/2006/relationships/image" Target="../media/image-22-1.png"/><Relationship Id="rId10" Type="http://schemas.openxmlformats.org/officeDocument/2006/relationships/image" Target="../media/image-22-2.svg"/><Relationship Id="rId11" Type="http://schemas.openxmlformats.org/officeDocument/2006/relationships/slideLayout" Target="../slideLayouts/slideLayout2.xml"/><Relationship Id="rId1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3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4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5-1.png"/><Relationship Id="rId2" Type="http://schemas.openxmlformats.org/officeDocument/2006/relationships/image" Target="../media/image-25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6-1.png"/><Relationship Id="rId2" Type="http://schemas.openxmlformats.org/officeDocument/2006/relationships/image" Target="../media/image-26-2.png"/><Relationship Id="rId3" Type="http://schemas.openxmlformats.org/officeDocument/2006/relationships/image" Target="../media/image-26-3.svg"/><Relationship Id="rId4" Type="http://schemas.openxmlformats.org/officeDocument/2006/relationships/image" Target="../media/image-26-4.png"/><Relationship Id="rId5" Type="http://schemas.openxmlformats.org/officeDocument/2006/relationships/image" Target="../media/image-26-5.svg"/><Relationship Id="rId6" Type="http://schemas.openxmlformats.org/officeDocument/2006/relationships/image" Target="../media/image-26-6.png"/><Relationship Id="rId7" Type="http://schemas.openxmlformats.org/officeDocument/2006/relationships/image" Target="../media/image-26-7.svg"/><Relationship Id="rId8" Type="http://schemas.openxmlformats.org/officeDocument/2006/relationships/image" Target="../media/image-26-8.png"/><Relationship Id="rId9" Type="http://schemas.openxmlformats.org/officeDocument/2006/relationships/image" Target="../media/image-26-9.svg"/><Relationship Id="rId10" Type="http://schemas.openxmlformats.org/officeDocument/2006/relationships/image" Target="../media/image-26-2.png"/><Relationship Id="rId11" Type="http://schemas.openxmlformats.org/officeDocument/2006/relationships/image" Target="../media/image-26-3.svg"/><Relationship Id="rId12" Type="http://schemas.openxmlformats.org/officeDocument/2006/relationships/image" Target="../media/image-26-2.png"/><Relationship Id="rId13" Type="http://schemas.openxmlformats.org/officeDocument/2006/relationships/image" Target="../media/image-26-3.svg"/><Relationship Id="rId14" Type="http://schemas.openxmlformats.org/officeDocument/2006/relationships/image" Target="../media/image-26-4.png"/><Relationship Id="rId15" Type="http://schemas.openxmlformats.org/officeDocument/2006/relationships/image" Target="../media/image-26-5.svg"/><Relationship Id="rId16" Type="http://schemas.openxmlformats.org/officeDocument/2006/relationships/image" Target="../media/image-26-6.png"/><Relationship Id="rId17" Type="http://schemas.openxmlformats.org/officeDocument/2006/relationships/image" Target="../media/image-26-7.svg"/><Relationship Id="rId18" Type="http://schemas.openxmlformats.org/officeDocument/2006/relationships/image" Target="../media/image-26-8.png"/><Relationship Id="rId19" Type="http://schemas.openxmlformats.org/officeDocument/2006/relationships/image" Target="../media/image-26-9.svg"/><Relationship Id="rId20" Type="http://schemas.openxmlformats.org/officeDocument/2006/relationships/slideLayout" Target="../slideLayouts/slideLayout2.xml"/><Relationship Id="rId21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7-1.png"/><Relationship Id="rId2" Type="http://schemas.openxmlformats.org/officeDocument/2006/relationships/image" Target="../media/image-27-2.png"/><Relationship Id="rId3" Type="http://schemas.openxmlformats.org/officeDocument/2006/relationships/image" Target="../media/image-27-3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8-1.png"/><Relationship Id="rId2" Type="http://schemas.openxmlformats.org/officeDocument/2006/relationships/image" Target="../media/image-28-2.png"/><Relationship Id="rId3" Type="http://schemas.openxmlformats.org/officeDocument/2006/relationships/image" Target="../media/image-28-3.svg"/><Relationship Id="rId4" Type="http://schemas.openxmlformats.org/officeDocument/2006/relationships/image" Target="../media/image-28-4.png"/><Relationship Id="rId5" Type="http://schemas.openxmlformats.org/officeDocument/2006/relationships/image" Target="../media/image-28-5.svg"/><Relationship Id="rId6" Type="http://schemas.openxmlformats.org/officeDocument/2006/relationships/image" Target="../media/image-28-6.png"/><Relationship Id="rId7" Type="http://schemas.openxmlformats.org/officeDocument/2006/relationships/image" Target="../media/image-28-7.svg"/><Relationship Id="rId8" Type="http://schemas.openxmlformats.org/officeDocument/2006/relationships/image" Target="../media/image-28-8.png"/><Relationship Id="rId9" Type="http://schemas.openxmlformats.org/officeDocument/2006/relationships/image" Target="../media/image-28-9.svg"/><Relationship Id="rId10" Type="http://schemas.openxmlformats.org/officeDocument/2006/relationships/image" Target="../media/image-5-2.png"/><Relationship Id="rId11" Type="http://schemas.openxmlformats.org/officeDocument/2006/relationships/image" Target="../media/image-5-3.svg"/><Relationship Id="rId12" Type="http://schemas.openxmlformats.org/officeDocument/2006/relationships/image" Target="../media/image-28-12.png"/><Relationship Id="rId13" Type="http://schemas.openxmlformats.org/officeDocument/2006/relationships/image" Target="../media/image-28-13.svg"/><Relationship Id="rId14" Type="http://schemas.openxmlformats.org/officeDocument/2006/relationships/slideLayout" Target="../slideLayouts/slideLayout2.xml"/><Relationship Id="rId15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9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556768"/>
            <a:ext cx="5678246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Social Media Networks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3430885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Advertising &amp; Integrated Marketing Communications — Lecture 9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3945930"/>
            <a:ext cx="2278700" cy="355203"/>
          </a:xfrm>
          <a:prstGeom prst="roundRect">
            <a:avLst>
              <a:gd name="adj" fmla="val 63857"/>
            </a:avLst>
          </a:prstGeom>
          <a:solidFill>
            <a:srgbClr val="EAEDDE"/>
          </a:solidFill>
          <a:ln/>
        </p:spPr>
      </p:sp>
      <p:sp>
        <p:nvSpPr>
          <p:cNvPr id="6" name="Text 3"/>
          <p:cNvSpPr/>
          <p:nvPr/>
        </p:nvSpPr>
        <p:spPr>
          <a:xfrm>
            <a:off x="774879" y="4002584"/>
            <a:ext cx="2661476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PROF. FIDELA R. BALAJADIA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405037"/>
            <a:ext cx="5334958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Learning Objectives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373709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Light" pitchFamily="34" charset="0"/>
                <a:ea typeface="Brygada 1918 Light" pitchFamily="34" charset="-122"/>
                <a:cs typeface="Brygada 1918 Light" pitchFamily="34" charset="-120"/>
              </a:rPr>
              <a:t>01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2669580"/>
            <a:ext cx="5339820" cy="25400"/>
          </a:xfrm>
          <a:prstGeom prst="rect">
            <a:avLst/>
          </a:prstGeom>
          <a:solidFill>
            <a:srgbClr val="626C3B"/>
          </a:solidFill>
          <a:ln/>
        </p:spPr>
      </p:sp>
      <p:sp>
        <p:nvSpPr>
          <p:cNvPr id="5" name="Text 3"/>
          <p:cNvSpPr/>
          <p:nvPr/>
        </p:nvSpPr>
        <p:spPr>
          <a:xfrm>
            <a:off x="661475" y="2814836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Define Social Media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661475" y="3223518"/>
            <a:ext cx="533982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What exactly is a "social media network"?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6190301" y="2373709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Light" pitchFamily="34" charset="0"/>
                <a:ea typeface="Brygada 1918 Light" pitchFamily="34" charset="-122"/>
                <a:cs typeface="Brygada 1918 Light" pitchFamily="34" charset="-120"/>
              </a:rPr>
              <a:t>02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6190301" y="2669580"/>
            <a:ext cx="5339919" cy="25400"/>
          </a:xfrm>
          <a:prstGeom prst="rect">
            <a:avLst/>
          </a:prstGeom>
          <a:solidFill>
            <a:srgbClr val="83792E"/>
          </a:solidFill>
          <a:ln/>
        </p:spPr>
      </p:sp>
      <p:sp>
        <p:nvSpPr>
          <p:cNvPr id="9" name="Text 7"/>
          <p:cNvSpPr/>
          <p:nvPr/>
        </p:nvSpPr>
        <p:spPr>
          <a:xfrm>
            <a:off x="6190301" y="2814836"/>
            <a:ext cx="335202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Compare to Traditional Media</a:t>
            </a:r>
            <a:endParaRPr lang="en-US" sz="1850" dirty="0"/>
          </a:p>
        </p:txBody>
      </p:sp>
      <p:sp>
        <p:nvSpPr>
          <p:cNvPr id="10" name="Text 8"/>
          <p:cNvSpPr/>
          <p:nvPr/>
        </p:nvSpPr>
        <p:spPr>
          <a:xfrm>
            <a:off x="6190301" y="3223518"/>
            <a:ext cx="5339919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Advantages &amp; disadvantages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661475" y="3856633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Light" pitchFamily="34" charset="0"/>
                <a:ea typeface="Brygada 1918 Light" pitchFamily="34" charset="-122"/>
                <a:cs typeface="Brygada 1918 Light" pitchFamily="34" charset="-120"/>
              </a:rPr>
              <a:t>03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661475" y="4152503"/>
            <a:ext cx="5339820" cy="25400"/>
          </a:xfrm>
          <a:prstGeom prst="rect">
            <a:avLst/>
          </a:prstGeom>
          <a:solidFill>
            <a:srgbClr val="E8AF3B"/>
          </a:solidFill>
          <a:ln/>
        </p:spPr>
      </p:sp>
      <p:sp>
        <p:nvSpPr>
          <p:cNvPr id="13" name="Text 11"/>
          <p:cNvSpPr/>
          <p:nvPr/>
        </p:nvSpPr>
        <p:spPr>
          <a:xfrm>
            <a:off x="661475" y="4297759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Major Platforms</a:t>
            </a:r>
            <a:endParaRPr lang="en-US" sz="1850" dirty="0"/>
          </a:p>
        </p:txBody>
      </p:sp>
      <p:sp>
        <p:nvSpPr>
          <p:cNvPr id="14" name="Text 12"/>
          <p:cNvSpPr/>
          <p:nvPr/>
        </p:nvSpPr>
        <p:spPr>
          <a:xfrm>
            <a:off x="661475" y="4706441"/>
            <a:ext cx="533982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TikTok, Instagram, Facebook, X, Snapchat — and AI's impact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6190301" y="3856633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Light" pitchFamily="34" charset="0"/>
                <a:ea typeface="Brygada 1918 Light" pitchFamily="34" charset="-122"/>
                <a:cs typeface="Brygada 1918 Light" pitchFamily="34" charset="-120"/>
              </a:rPr>
              <a:t>04</a:t>
            </a:r>
            <a:endParaRPr lang="en-US" sz="1450" dirty="0"/>
          </a:p>
        </p:txBody>
      </p:sp>
      <p:sp>
        <p:nvSpPr>
          <p:cNvPr id="16" name="Shape 14"/>
          <p:cNvSpPr/>
          <p:nvPr/>
        </p:nvSpPr>
        <p:spPr>
          <a:xfrm>
            <a:off x="6190301" y="4152503"/>
            <a:ext cx="5339919" cy="25400"/>
          </a:xfrm>
          <a:prstGeom prst="rect">
            <a:avLst/>
          </a:prstGeom>
          <a:solidFill>
            <a:srgbClr val="CC914D"/>
          </a:solidFill>
          <a:ln/>
        </p:spPr>
      </p:sp>
      <p:sp>
        <p:nvSpPr>
          <p:cNvPr id="17" name="Text 15"/>
          <p:cNvSpPr/>
          <p:nvPr/>
        </p:nvSpPr>
        <p:spPr>
          <a:xfrm>
            <a:off x="6190301" y="4297759"/>
            <a:ext cx="330191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Campaigns, Privacy &amp; Metrics</a:t>
            </a:r>
            <a:endParaRPr lang="en-US" sz="1850" dirty="0"/>
          </a:p>
        </p:txBody>
      </p:sp>
      <p:sp>
        <p:nvSpPr>
          <p:cNvPr id="18" name="Text 16"/>
          <p:cNvSpPr/>
          <p:nvPr/>
        </p:nvSpPr>
        <p:spPr>
          <a:xfrm>
            <a:off x="6190301" y="4706441"/>
            <a:ext cx="533991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Successful IMC campaigns, privacy concerns, and measurement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690092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Social Media in Integrated Marketing Communications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3745508"/>
            <a:ext cx="6296860" cy="14223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Social media is a powerful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channel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, not a standalone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strategy</a:t>
            </a:r>
            <a:pPr algn="l" indent="0" marL="0">
              <a:lnSpc>
                <a:spcPct val="133000"/>
              </a:lnSpc>
              <a:spcAft>
                <a:spcPts val="1650"/>
              </a:spcAft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.</a:t>
            </a:r>
            <a:endParaRPr lang="en-US" sz="1450" dirty="0"/>
          </a:p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It integrates with traditional advertising, public relations, direct marketing, and sales promotions to amplify brand messages and achieve cohesive campaign goals.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871835"/>
            <a:ext cx="5487354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What Is Social Media?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661475" y="1745952"/>
            <a:ext cx="25399" cy="1030089"/>
          </a:xfrm>
          <a:prstGeom prst="roundRect">
            <a:avLst>
              <a:gd name="adj" fmla="val 60001"/>
            </a:avLst>
          </a:prstGeom>
          <a:solidFill>
            <a:srgbClr val="626C3B"/>
          </a:solidFill>
          <a:ln/>
        </p:spPr>
      </p:sp>
      <p:sp>
        <p:nvSpPr>
          <p:cNvPr id="5" name="Text 2"/>
          <p:cNvSpPr/>
          <p:nvPr/>
        </p:nvSpPr>
        <p:spPr>
          <a:xfrm>
            <a:off x="944936" y="1958578"/>
            <a:ext cx="601339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Web-based and mobile technology used to turn communication into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interactive dialogue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.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661475" y="2988667"/>
            <a:ext cx="3053877" cy="1706662"/>
          </a:xfrm>
          <a:prstGeom prst="roundRect">
            <a:avLst>
              <a:gd name="adj" fmla="val 16613"/>
            </a:avLst>
          </a:prstGeom>
          <a:solidFill>
            <a:srgbClr val="626C3B"/>
          </a:solidFill>
          <a:ln w="6350">
            <a:solidFill>
              <a:srgbClr val="7B8554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56832" y="3184029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4.88B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856832" y="3592711"/>
            <a:ext cx="2663163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Active social media users worldwide — 60% of those online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3904359" y="2988667"/>
            <a:ext cx="3053976" cy="1706662"/>
          </a:xfrm>
          <a:prstGeom prst="roundRect">
            <a:avLst>
              <a:gd name="adj" fmla="val 16613"/>
            </a:avLst>
          </a:prstGeom>
          <a:solidFill>
            <a:srgbClr val="83792E"/>
          </a:solidFill>
          <a:ln w="6350">
            <a:solidFill>
              <a:srgbClr val="9C924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4099715" y="3184029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38%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4099715" y="3592711"/>
            <a:ext cx="266326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Of all U.S. digital media time spent on social media</a:t>
            </a:r>
            <a:endParaRPr lang="en-US" sz="1450" dirty="0"/>
          </a:p>
        </p:txBody>
      </p:sp>
      <p:sp>
        <p:nvSpPr>
          <p:cNvPr id="12" name="Shape 9"/>
          <p:cNvSpPr/>
          <p:nvPr/>
        </p:nvSpPr>
        <p:spPr>
          <a:xfrm>
            <a:off x="661475" y="4884341"/>
            <a:ext cx="6296860" cy="1101824"/>
          </a:xfrm>
          <a:prstGeom prst="roundRect">
            <a:avLst>
              <a:gd name="adj" fmla="val 25733"/>
            </a:avLst>
          </a:prstGeom>
          <a:solidFill>
            <a:srgbClr val="E8AF3B"/>
          </a:solidFill>
          <a:ln w="6350">
            <a:solidFill>
              <a:srgbClr val="CE9521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856832" y="5079702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99%</a:t>
            </a:r>
            <a:endParaRPr lang="en-US" sz="1850" dirty="0"/>
          </a:p>
        </p:txBody>
      </p:sp>
      <p:sp>
        <p:nvSpPr>
          <p:cNvPr id="14" name="Text 11"/>
          <p:cNvSpPr/>
          <p:nvPr/>
        </p:nvSpPr>
        <p:spPr>
          <a:xfrm>
            <a:off x="856832" y="5488384"/>
            <a:ext cx="590614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Of social media time is on mobile devices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45108"/>
            <a:ext cx="4740057" cy="3659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3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Types of Social Media Content</a:t>
            </a:r>
            <a:endParaRPr lang="en-US" sz="23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1019770"/>
            <a:ext cx="292688" cy="29269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233360" y="1403152"/>
            <a:ext cx="1463738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Short-Form Video</a:t>
            </a:r>
            <a:endParaRPr lang="en-US" sz="1150" dirty="0"/>
          </a:p>
        </p:txBody>
      </p:sp>
      <p:sp>
        <p:nvSpPr>
          <p:cNvPr id="6" name="Text 2"/>
          <p:cNvSpPr/>
          <p:nvPr/>
        </p:nvSpPr>
        <p:spPr>
          <a:xfrm>
            <a:off x="5233360" y="1629470"/>
            <a:ext cx="6296860" cy="151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9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Snappy, engaging clips for quick consumption (e.g., TikTok, Reels)</a:t>
            </a:r>
            <a:endParaRPr lang="en-US" sz="9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3360" y="1926134"/>
            <a:ext cx="292688" cy="29269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233360" y="2309515"/>
            <a:ext cx="1463738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Stories</a:t>
            </a:r>
            <a:endParaRPr lang="en-US" sz="1150" dirty="0"/>
          </a:p>
        </p:txBody>
      </p:sp>
      <p:sp>
        <p:nvSpPr>
          <p:cNvPr id="9" name="Text 4"/>
          <p:cNvSpPr/>
          <p:nvPr/>
        </p:nvSpPr>
        <p:spPr>
          <a:xfrm>
            <a:off x="5233360" y="2535833"/>
            <a:ext cx="6296860" cy="151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9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Ephemeral content with filters and interactive elements (e.g., Instagram Stories)</a:t>
            </a:r>
            <a:endParaRPr lang="en-US" sz="9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33360" y="2832497"/>
            <a:ext cx="292688" cy="29269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233360" y="3215878"/>
            <a:ext cx="1463738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Live Streams</a:t>
            </a:r>
            <a:endParaRPr lang="en-US" sz="1150" dirty="0"/>
          </a:p>
        </p:txBody>
      </p:sp>
      <p:sp>
        <p:nvSpPr>
          <p:cNvPr id="12" name="Text 6"/>
          <p:cNvSpPr/>
          <p:nvPr/>
        </p:nvSpPr>
        <p:spPr>
          <a:xfrm>
            <a:off x="5233360" y="3442196"/>
            <a:ext cx="6296860" cy="151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9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Real-time video broadcasts for direct audience interaction</a:t>
            </a:r>
            <a:endParaRPr lang="en-US" sz="90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233360" y="3738860"/>
            <a:ext cx="292688" cy="292695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5233360" y="4122241"/>
            <a:ext cx="1463738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Images &amp; Carousels</a:t>
            </a:r>
            <a:endParaRPr lang="en-US" sz="1150" dirty="0"/>
          </a:p>
        </p:txBody>
      </p:sp>
      <p:sp>
        <p:nvSpPr>
          <p:cNvPr id="15" name="Text 8"/>
          <p:cNvSpPr/>
          <p:nvPr/>
        </p:nvSpPr>
        <p:spPr>
          <a:xfrm>
            <a:off x="5233360" y="4348559"/>
            <a:ext cx="6296860" cy="151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9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Static visuals, photo dumps, and sequential image sets</a:t>
            </a:r>
            <a:endParaRPr lang="en-US" sz="900" dirty="0"/>
          </a:p>
        </p:txBody>
      </p:sp>
      <p:pic>
        <p:nvPicPr>
          <p:cNvPr id="16" name="Image 5" descr="preencoded.png">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233360" y="4645223"/>
            <a:ext cx="292688" cy="292695"/>
          </a:xfrm>
          <a:prstGeom prst="rect">
            <a:avLst/>
          </a:prstGeom>
        </p:spPr>
      </p:pic>
      <p:sp>
        <p:nvSpPr>
          <p:cNvPr id="17" name="Text 9"/>
          <p:cNvSpPr/>
          <p:nvPr/>
        </p:nvSpPr>
        <p:spPr>
          <a:xfrm>
            <a:off x="5233360" y="5028605"/>
            <a:ext cx="1463738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Long-Form Posts</a:t>
            </a:r>
            <a:endParaRPr lang="en-US" sz="1150" dirty="0"/>
          </a:p>
        </p:txBody>
      </p:sp>
      <p:sp>
        <p:nvSpPr>
          <p:cNvPr id="18" name="Text 10"/>
          <p:cNvSpPr/>
          <p:nvPr/>
        </p:nvSpPr>
        <p:spPr>
          <a:xfrm>
            <a:off x="5233360" y="5254923"/>
            <a:ext cx="6296860" cy="151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9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Detailed articles, blog posts, or in-depth discussions</a:t>
            </a:r>
            <a:endParaRPr lang="en-US" sz="900" dirty="0"/>
          </a:p>
        </p:txBody>
      </p:sp>
      <p:pic>
        <p:nvPicPr>
          <p:cNvPr id="19" name="Image 6" descr="preencoded.png">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233360" y="5551587"/>
            <a:ext cx="292688" cy="292695"/>
          </a:xfrm>
          <a:prstGeom prst="rect">
            <a:avLst/>
          </a:prstGeom>
        </p:spPr>
      </p:pic>
      <p:sp>
        <p:nvSpPr>
          <p:cNvPr id="20" name="Text 11"/>
          <p:cNvSpPr/>
          <p:nvPr/>
        </p:nvSpPr>
        <p:spPr>
          <a:xfrm>
            <a:off x="5233360" y="5934968"/>
            <a:ext cx="1463738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Polls &amp; Interactive</a:t>
            </a:r>
            <a:endParaRPr lang="en-US" sz="1150" dirty="0"/>
          </a:p>
        </p:txBody>
      </p:sp>
      <p:sp>
        <p:nvSpPr>
          <p:cNvPr id="21" name="Text 12"/>
          <p:cNvSpPr/>
          <p:nvPr/>
        </p:nvSpPr>
        <p:spPr>
          <a:xfrm>
            <a:off x="5233360" y="6161286"/>
            <a:ext cx="6296860" cy="151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9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Quizzes, Q&amp;A sessions, and engagement-driving features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602853"/>
            <a:ext cx="2130471" cy="223341"/>
          </a:xfrm>
          <a:prstGeom prst="roundRect">
            <a:avLst>
              <a:gd name="adj" fmla="val 71091"/>
            </a:avLst>
          </a:prstGeom>
          <a:noFill/>
          <a:ln/>
          <a:effectLst>
            <a:outerShdw sx="100000" sy="100000" kx="0" ky="0" algn="bl" rotWithShape="0" blurRad="101600" dist="50800" dir="16200000">
              <a:srgbClr val="626c3b">
                <a:alpha val="100000"/>
              </a:srgbClr>
            </a:outerShdw>
          </a:effectLst>
        </p:spPr>
      </p:sp>
      <p:sp>
        <p:nvSpPr>
          <p:cNvPr id="3" name="Text 1"/>
          <p:cNvSpPr/>
          <p:nvPr/>
        </p:nvSpPr>
        <p:spPr>
          <a:xfrm>
            <a:off x="740848" y="642541"/>
            <a:ext cx="2581310" cy="1439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800" dirty="0">
                <a:solidFill>
                  <a:srgbClr val="626C3B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SOCIAL MEDIA REACH BY AGE GROUP</a:t>
            </a:r>
            <a:endParaRPr lang="en-US" sz="800" dirty="0"/>
          </a:p>
        </p:txBody>
      </p:sp>
      <p:sp>
        <p:nvSpPr>
          <p:cNvPr id="4" name="Text 2"/>
          <p:cNvSpPr/>
          <p:nvPr/>
        </p:nvSpPr>
        <p:spPr>
          <a:xfrm>
            <a:off x="661475" y="863203"/>
            <a:ext cx="5793139" cy="413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6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Social Media Reach by Age Group</a:t>
            </a:r>
            <a:endParaRPr lang="en-US" sz="26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519734"/>
            <a:ext cx="4631118" cy="4631234"/>
          </a:xfrm>
          <a:prstGeom prst="rect">
            <a:avLst/>
          </a:prstGeom>
        </p:spPr>
      </p:pic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06415" y="1519734"/>
            <a:ext cx="3930056" cy="96182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833918" y="1671042"/>
            <a:ext cx="1653836" cy="2066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Gen Z (18–34)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7833918" y="1970286"/>
            <a:ext cx="3551248" cy="35996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TikTok 61% · Snapchat 58% · Instagram 56% · Facebook only 34%</a:t>
            </a:r>
            <a:endParaRPr lang="en-US" sz="100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606415" y="2574131"/>
            <a:ext cx="3930056" cy="96182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833918" y="2725440"/>
            <a:ext cx="1653836" cy="2066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Surprise Growth</a:t>
            </a:r>
            <a:endParaRPr lang="en-US" sz="1300" dirty="0"/>
          </a:p>
        </p:txBody>
      </p:sp>
      <p:sp>
        <p:nvSpPr>
          <p:cNvPr id="11" name="Text 6"/>
          <p:cNvSpPr/>
          <p:nvPr/>
        </p:nvSpPr>
        <p:spPr>
          <a:xfrm>
            <a:off x="7833918" y="3024684"/>
            <a:ext cx="3551248" cy="35996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Users </a:t>
            </a:r>
            <a:pPr algn="l" indent="0" marL="0">
              <a:lnSpc>
                <a:spcPct val="113000"/>
              </a:lnSpc>
              <a:buNone/>
            </a:pPr>
            <a:r>
              <a:rPr lang="en-US" sz="100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55+</a:t>
            </a:r>
            <a:pPr algn="l" indent="0" marL="0">
              <a:lnSpc>
                <a:spcPct val="113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are a major driver of social media expansion via mobile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32705"/>
            <a:ext cx="4499557" cy="305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The Social Media Landscape 2023</a:t>
            </a:r>
            <a:endParaRPr lang="en-US" sz="19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939998"/>
            <a:ext cx="4458085" cy="2391271"/>
          </a:xfrm>
          <a:prstGeom prst="rect">
            <a:avLst/>
          </a:prstGeom>
        </p:spPr>
      </p:pic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475" y="3388320"/>
            <a:ext cx="489434" cy="48954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201608" y="3388320"/>
            <a:ext cx="1223733" cy="1528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9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Networking</a:t>
            </a:r>
            <a:endParaRPr lang="en-US" sz="950" dirty="0"/>
          </a:p>
        </p:txBody>
      </p:sp>
      <p:sp>
        <p:nvSpPr>
          <p:cNvPr id="6" name="Text 2"/>
          <p:cNvSpPr/>
          <p:nvPr/>
        </p:nvSpPr>
        <p:spPr>
          <a:xfrm>
            <a:off x="1201608" y="3571577"/>
            <a:ext cx="10328612" cy="1188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1000"/>
              </a:lnSpc>
              <a:buNone/>
            </a:pPr>
            <a:r>
              <a:rPr lang="en-US" sz="7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Tinder, Badoo, LinkedIn</a:t>
            </a:r>
            <a:endParaRPr lang="en-US" sz="7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3975695"/>
            <a:ext cx="489434" cy="48954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201608" y="3975695"/>
            <a:ext cx="1223733" cy="1528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9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Publishing</a:t>
            </a:r>
            <a:endParaRPr lang="en-US" sz="950" dirty="0"/>
          </a:p>
        </p:txBody>
      </p:sp>
      <p:sp>
        <p:nvSpPr>
          <p:cNvPr id="9" name="Text 4"/>
          <p:cNvSpPr/>
          <p:nvPr/>
        </p:nvSpPr>
        <p:spPr>
          <a:xfrm>
            <a:off x="1201608" y="4158952"/>
            <a:ext cx="10328612" cy="1188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1000"/>
              </a:lnSpc>
              <a:buNone/>
            </a:pPr>
            <a:r>
              <a:rPr lang="en-US" sz="7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WordPress, Blogger, Wikipedia</a:t>
            </a:r>
            <a:endParaRPr lang="en-US" sz="7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475" y="4563070"/>
            <a:ext cx="489434" cy="48954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201608" y="4563070"/>
            <a:ext cx="1223733" cy="1528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9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Sharing</a:t>
            </a:r>
            <a:endParaRPr lang="en-US" sz="950" dirty="0"/>
          </a:p>
        </p:txBody>
      </p:sp>
      <p:sp>
        <p:nvSpPr>
          <p:cNvPr id="12" name="Text 6"/>
          <p:cNvSpPr/>
          <p:nvPr/>
        </p:nvSpPr>
        <p:spPr>
          <a:xfrm>
            <a:off x="1201608" y="4746327"/>
            <a:ext cx="10328612" cy="1188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1000"/>
              </a:lnSpc>
              <a:buNone/>
            </a:pPr>
            <a:r>
              <a:rPr lang="en-US" sz="7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YouTube, TikTok, Instagram, Pinterest</a:t>
            </a:r>
            <a:endParaRPr lang="en-US" sz="75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75" y="5150445"/>
            <a:ext cx="489434" cy="489545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201608" y="5150445"/>
            <a:ext cx="1223733" cy="1528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9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Messaging</a:t>
            </a:r>
            <a:endParaRPr lang="en-US" sz="950" dirty="0"/>
          </a:p>
        </p:txBody>
      </p:sp>
      <p:sp>
        <p:nvSpPr>
          <p:cNvPr id="15" name="Text 8"/>
          <p:cNvSpPr/>
          <p:nvPr/>
        </p:nvSpPr>
        <p:spPr>
          <a:xfrm>
            <a:off x="1201608" y="5333702"/>
            <a:ext cx="10328612" cy="1188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1000"/>
              </a:lnSpc>
              <a:buNone/>
            </a:pPr>
            <a:r>
              <a:rPr lang="en-US" sz="7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WhatsApp, Snapchat, WeChat</a:t>
            </a:r>
            <a:endParaRPr lang="en-US" sz="750" dirty="0"/>
          </a:p>
        </p:txBody>
      </p:sp>
      <p:pic>
        <p:nvPicPr>
          <p:cNvPr id="16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475" y="5737820"/>
            <a:ext cx="489434" cy="489545"/>
          </a:xfrm>
          <a:prstGeom prst="rect">
            <a:avLst/>
          </a:prstGeom>
        </p:spPr>
      </p:pic>
      <p:sp>
        <p:nvSpPr>
          <p:cNvPr id="17" name="Text 9"/>
          <p:cNvSpPr/>
          <p:nvPr/>
        </p:nvSpPr>
        <p:spPr>
          <a:xfrm>
            <a:off x="1201608" y="5737820"/>
            <a:ext cx="1223733" cy="1528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9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Discussing</a:t>
            </a:r>
            <a:endParaRPr lang="en-US" sz="950" dirty="0"/>
          </a:p>
        </p:txBody>
      </p:sp>
      <p:sp>
        <p:nvSpPr>
          <p:cNvPr id="18" name="Text 10"/>
          <p:cNvSpPr/>
          <p:nvPr/>
        </p:nvSpPr>
        <p:spPr>
          <a:xfrm>
            <a:off x="1201608" y="5921077"/>
            <a:ext cx="10328612" cy="1188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1000"/>
              </a:lnSpc>
              <a:buNone/>
            </a:pPr>
            <a:r>
              <a:rPr lang="en-US" sz="7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Reddit, Quora</a:t>
            </a:r>
            <a:endParaRPr lang="en-US" sz="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210869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548037"/>
            <a:ext cx="6462551" cy="5020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User-Generated Content (UGC)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661475" y="3254871"/>
            <a:ext cx="11478330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Empowering consumers to tell your brand's story.</a:t>
            </a:r>
            <a:endParaRPr lang="en-US" sz="125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3646190"/>
            <a:ext cx="2614746" cy="2671961"/>
          </a:xfrm>
          <a:prstGeom prst="rect">
            <a:avLst/>
          </a:prstGeom>
        </p:spPr>
      </p:pic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48300" y="3782516"/>
            <a:ext cx="240996" cy="241002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841156" y="4283770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What is UGC?</a:t>
            </a:r>
            <a:endParaRPr lang="en-US" sz="1550" dirty="0"/>
          </a:p>
        </p:txBody>
      </p:sp>
      <p:sp>
        <p:nvSpPr>
          <p:cNvPr id="8" name="Text 3"/>
          <p:cNvSpPr/>
          <p:nvPr/>
        </p:nvSpPr>
        <p:spPr>
          <a:xfrm>
            <a:off x="841156" y="4616648"/>
            <a:ext cx="2255384" cy="9509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Any content — text, videos, images, reviews — created by unpaid contributors and consumers.</a:t>
            </a:r>
            <a:endParaRPr lang="en-US" sz="1250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412742" y="3646190"/>
            <a:ext cx="2614845" cy="2671961"/>
          </a:xfrm>
          <a:prstGeom prst="rect">
            <a:avLst/>
          </a:prstGeom>
        </p:spPr>
      </p:pic>
      <p:pic>
        <p:nvPicPr>
          <p:cNvPr id="10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599666" y="3782516"/>
            <a:ext cx="240996" cy="241002"/>
          </a:xfrm>
          <a:prstGeom prst="rect">
            <a:avLst/>
          </a:prstGeom>
        </p:spPr>
      </p:pic>
      <p:sp>
        <p:nvSpPr>
          <p:cNvPr id="11" name="Text 4"/>
          <p:cNvSpPr/>
          <p:nvPr/>
        </p:nvSpPr>
        <p:spPr>
          <a:xfrm>
            <a:off x="3592423" y="4283770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Brand Impact</a:t>
            </a:r>
            <a:endParaRPr lang="en-US" sz="1550" dirty="0"/>
          </a:p>
        </p:txBody>
      </p:sp>
      <p:sp>
        <p:nvSpPr>
          <p:cNvPr id="12" name="Text 5"/>
          <p:cNvSpPr/>
          <p:nvPr/>
        </p:nvSpPr>
        <p:spPr>
          <a:xfrm>
            <a:off x="3592423" y="4616648"/>
            <a:ext cx="2255483" cy="9509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Builds authenticity, trust, and community. Drives engagement and organic reach.</a:t>
            </a:r>
            <a:endParaRPr lang="en-US" sz="1250" dirty="0"/>
          </a:p>
        </p:txBody>
      </p:sp>
      <p:pic>
        <p:nvPicPr>
          <p:cNvPr id="13" name="Image 5" descr="preencoded.png">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164108" y="3646190"/>
            <a:ext cx="2614746" cy="2671961"/>
          </a:xfrm>
          <a:prstGeom prst="rect">
            <a:avLst/>
          </a:prstGeom>
        </p:spPr>
      </p:pic>
      <p:pic>
        <p:nvPicPr>
          <p:cNvPr id="14" name="Image 6" descr="preencoded.png">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350933" y="3782516"/>
            <a:ext cx="240996" cy="241002"/>
          </a:xfrm>
          <a:prstGeom prst="rect">
            <a:avLst/>
          </a:prstGeom>
        </p:spPr>
      </p:pic>
      <p:sp>
        <p:nvSpPr>
          <p:cNvPr id="15" name="Text 6"/>
          <p:cNvSpPr/>
          <p:nvPr/>
        </p:nvSpPr>
        <p:spPr>
          <a:xfrm>
            <a:off x="6343789" y="4283770"/>
            <a:ext cx="2114398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Successful Campaigns</a:t>
            </a:r>
            <a:endParaRPr lang="en-US" sz="1550" dirty="0"/>
          </a:p>
        </p:txBody>
      </p:sp>
      <p:sp>
        <p:nvSpPr>
          <p:cNvPr id="16" name="Text 7"/>
          <p:cNvSpPr/>
          <p:nvPr/>
        </p:nvSpPr>
        <p:spPr>
          <a:xfrm>
            <a:off x="6343789" y="4616648"/>
            <a:ext cx="2255384" cy="15218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54000" indent="-254000">
              <a:lnSpc>
                <a:spcPct val="123000"/>
              </a:lnSpc>
              <a:buSzPct val="100000"/>
              <a:buChar char="•"/>
            </a:pPr>
            <a:r>
              <a:rPr lang="en-US" sz="12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GoPro: User-shot action videos</a:t>
            </a:r>
            <a:endParaRPr lang="en-US" sz="1250" dirty="0"/>
          </a:p>
          <a:p>
            <a:pPr algn="l" marL="254000" indent="-254000">
              <a:lnSpc>
                <a:spcPct val="123000"/>
              </a:lnSpc>
              <a:buSzPct val="100000"/>
              <a:buChar char="•"/>
            </a:pPr>
            <a:r>
              <a:rPr lang="en-US" sz="12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Starbucks Red Cup: Festive user designs</a:t>
            </a:r>
            <a:endParaRPr lang="en-US" sz="1250" dirty="0"/>
          </a:p>
          <a:p>
            <a:pPr algn="l" marL="254000" indent="-254000">
              <a:lnSpc>
                <a:spcPct val="123000"/>
              </a:lnSpc>
              <a:buSzPct val="100000"/>
              <a:buChar char="•"/>
            </a:pPr>
            <a:r>
              <a:rPr lang="en-US" sz="12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Doritos: Fan-made Super Bowl ads</a:t>
            </a:r>
            <a:endParaRPr lang="en-US" sz="1250" dirty="0"/>
          </a:p>
        </p:txBody>
      </p:sp>
      <p:pic>
        <p:nvPicPr>
          <p:cNvPr id="17" name="Image 7" descr="preencoded.png">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915375" y="3646190"/>
            <a:ext cx="2614845" cy="2671961"/>
          </a:xfrm>
          <a:prstGeom prst="rect">
            <a:avLst/>
          </a:prstGeom>
        </p:spPr>
      </p:pic>
      <p:pic>
        <p:nvPicPr>
          <p:cNvPr id="18" name="Image 8" descr="preencoded.png">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0102300" y="3782516"/>
            <a:ext cx="240996" cy="241002"/>
          </a:xfrm>
          <a:prstGeom prst="rect">
            <a:avLst/>
          </a:prstGeom>
        </p:spPr>
      </p:pic>
      <p:sp>
        <p:nvSpPr>
          <p:cNvPr id="19" name="Text 8"/>
          <p:cNvSpPr/>
          <p:nvPr/>
        </p:nvSpPr>
        <p:spPr>
          <a:xfrm>
            <a:off x="9095056" y="4283770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Key Metrics</a:t>
            </a:r>
            <a:endParaRPr lang="en-US" sz="1550" dirty="0"/>
          </a:p>
        </p:txBody>
      </p:sp>
      <p:sp>
        <p:nvSpPr>
          <p:cNvPr id="20" name="Text 9"/>
          <p:cNvSpPr/>
          <p:nvPr/>
        </p:nvSpPr>
        <p:spPr>
          <a:xfrm>
            <a:off x="9095056" y="4616648"/>
            <a:ext cx="2255483" cy="99863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54000" indent="-254000">
              <a:lnSpc>
                <a:spcPct val="123000"/>
              </a:lnSpc>
              <a:buSzPct val="100000"/>
              <a:buChar char="•"/>
            </a:pPr>
            <a:r>
              <a:rPr lang="en-US" sz="12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90% trust UGC over traditional ads</a:t>
            </a:r>
            <a:endParaRPr lang="en-US" sz="1250" dirty="0"/>
          </a:p>
          <a:p>
            <a:pPr algn="l" marL="254000" indent="-254000">
              <a:lnSpc>
                <a:spcPct val="123000"/>
              </a:lnSpc>
              <a:buSzPct val="100000"/>
              <a:buChar char="•"/>
            </a:pPr>
            <a:r>
              <a:rPr lang="en-US" sz="12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UGC increases engagement by 28%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24483"/>
            <a:ext cx="7354604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Leading Social Media in China</a:t>
            </a:r>
            <a:endParaRPr lang="en-US" sz="37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62894" y="1711226"/>
            <a:ext cx="6300332" cy="430966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32251" y="2258516"/>
            <a:ext cx="3565138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China's Parallel Ecosystem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8032251" y="2742803"/>
            <a:ext cx="350421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Blocked platforms spawned local equivalents: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8032251" y="3517702"/>
            <a:ext cx="3504219" cy="20788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Snapchat/IM → 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WeChat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(1B MAU)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TikTok → 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Douyin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(730M MAU)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YouTube → 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Youku Tudou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(580M MAU)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Twitter → 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Weibo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(599M MAU)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Facebook → 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Renren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(31M MAU)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440907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Social Media vs. Traditional Media</a:t>
            </a:r>
            <a:endParaRPr lang="en-US" sz="18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909538"/>
            <a:ext cx="9753356" cy="54864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6449020"/>
            <a:ext cx="11478330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7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Traditional media requires substantial resources (e.g., $1M TV commercial). Social media can be launched inexpensively and accessed by anyone online.</a:t>
            </a:r>
            <a:endParaRPr lang="en-US" sz="7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40941"/>
            <a:ext cx="5775776" cy="5020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Advantages of Social Media</a:t>
            </a:r>
            <a:endParaRPr lang="en-US" sz="31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1247775"/>
            <a:ext cx="321262" cy="32127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233360" y="1739702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Flexibility</a:t>
            </a:r>
            <a:endParaRPr lang="en-US" sz="1550" dirty="0"/>
          </a:p>
        </p:txBody>
      </p:sp>
      <p:sp>
        <p:nvSpPr>
          <p:cNvPr id="6" name="Text 2"/>
          <p:cNvSpPr/>
          <p:nvPr/>
        </p:nvSpPr>
        <p:spPr>
          <a:xfrm>
            <a:off x="5233360" y="2072580"/>
            <a:ext cx="6296860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Ads &amp; posts modified quickly; AI speeds up content creation</a:t>
            </a:r>
            <a:endParaRPr lang="en-US" sz="12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3360" y="2583359"/>
            <a:ext cx="321262" cy="32127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233360" y="3075285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Precise Reach</a:t>
            </a:r>
            <a:endParaRPr lang="en-US" sz="1550" dirty="0"/>
          </a:p>
        </p:txBody>
      </p:sp>
      <p:sp>
        <p:nvSpPr>
          <p:cNvPr id="9" name="Text 4"/>
          <p:cNvSpPr/>
          <p:nvPr/>
        </p:nvSpPr>
        <p:spPr>
          <a:xfrm>
            <a:off x="5233360" y="3408164"/>
            <a:ext cx="6296860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Behavioral &amp; demographic targeting — from niche to massive scale</a:t>
            </a:r>
            <a:endParaRPr lang="en-US" sz="12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33360" y="3918942"/>
            <a:ext cx="321262" cy="32127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233360" y="4410869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Two-Way Dialogue</a:t>
            </a:r>
            <a:endParaRPr lang="en-US" sz="1550" dirty="0"/>
          </a:p>
        </p:txBody>
      </p:sp>
      <p:sp>
        <p:nvSpPr>
          <p:cNvPr id="12" name="Text 6"/>
          <p:cNvSpPr/>
          <p:nvPr/>
        </p:nvSpPr>
        <p:spPr>
          <a:xfrm>
            <a:off x="5233360" y="4743748"/>
            <a:ext cx="6296860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Consumer feedback, sentiment analysis, brand insights</a:t>
            </a:r>
            <a:endParaRPr lang="en-US" sz="125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233360" y="5254526"/>
            <a:ext cx="321262" cy="321270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5233360" y="5746452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Cost Effective</a:t>
            </a:r>
            <a:endParaRPr lang="en-US" sz="1550" dirty="0"/>
          </a:p>
        </p:txBody>
      </p:sp>
      <p:sp>
        <p:nvSpPr>
          <p:cNvPr id="15" name="Text 8"/>
          <p:cNvSpPr/>
          <p:nvPr/>
        </p:nvSpPr>
        <p:spPr>
          <a:xfrm>
            <a:off x="5233360" y="6079331"/>
            <a:ext cx="6296860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Facebook CPM $1–$3 vs. $400K for a 30-sec TV spot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91741"/>
            <a:ext cx="3986510" cy="415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6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Influencer Marketing</a:t>
            </a:r>
            <a:endParaRPr lang="en-US" sz="2600" dirty="0"/>
          </a:p>
        </p:txBody>
      </p:sp>
      <p:sp>
        <p:nvSpPr>
          <p:cNvPr id="4" name="Text 1"/>
          <p:cNvSpPr/>
          <p:nvPr/>
        </p:nvSpPr>
        <p:spPr>
          <a:xfrm>
            <a:off x="661475" y="1147167"/>
            <a:ext cx="6296860" cy="3621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Partnering with individuals who have established credibility and an engaged audience to promote products or services.</a:t>
            </a:r>
            <a:endParaRPr lang="en-US" sz="1000" dirty="0"/>
          </a:p>
        </p:txBody>
      </p:sp>
      <p:sp>
        <p:nvSpPr>
          <p:cNvPr id="5" name="Shape 2"/>
          <p:cNvSpPr/>
          <p:nvPr/>
        </p:nvSpPr>
        <p:spPr>
          <a:xfrm>
            <a:off x="661475" y="1614388"/>
            <a:ext cx="3101699" cy="723106"/>
          </a:xfrm>
          <a:prstGeom prst="roundRect">
            <a:avLst>
              <a:gd name="adj" fmla="val 27569"/>
            </a:avLst>
          </a:prstGeom>
          <a:solidFill>
            <a:srgbClr val="626C3B"/>
          </a:solidFill>
          <a:ln w="6350">
            <a:solidFill>
              <a:srgbClr val="7B8554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00675" y="1753592"/>
            <a:ext cx="1661277" cy="2075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Nano</a:t>
            </a:r>
            <a:endParaRPr lang="en-US" sz="1300" dirty="0"/>
          </a:p>
        </p:txBody>
      </p:sp>
      <p:sp>
        <p:nvSpPr>
          <p:cNvPr id="7" name="Text 4"/>
          <p:cNvSpPr/>
          <p:nvPr/>
        </p:nvSpPr>
        <p:spPr>
          <a:xfrm>
            <a:off x="800675" y="2017216"/>
            <a:ext cx="2823298" cy="1810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1K–10K followers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3856536" y="1614388"/>
            <a:ext cx="3101798" cy="723106"/>
          </a:xfrm>
          <a:prstGeom prst="roundRect">
            <a:avLst>
              <a:gd name="adj" fmla="val 27569"/>
            </a:avLst>
          </a:prstGeom>
          <a:solidFill>
            <a:srgbClr val="83792E"/>
          </a:solidFill>
          <a:ln w="6350">
            <a:solidFill>
              <a:srgbClr val="9C9247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3995737" y="1753592"/>
            <a:ext cx="1661277" cy="2075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Micro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3995737" y="2017216"/>
            <a:ext cx="2823397" cy="1810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10K–100K followers</a:t>
            </a:r>
            <a:endParaRPr lang="en-US" sz="1000" dirty="0"/>
          </a:p>
        </p:txBody>
      </p:sp>
      <p:sp>
        <p:nvSpPr>
          <p:cNvPr id="11" name="Shape 8"/>
          <p:cNvSpPr/>
          <p:nvPr/>
        </p:nvSpPr>
        <p:spPr>
          <a:xfrm>
            <a:off x="661475" y="2430859"/>
            <a:ext cx="3101699" cy="723106"/>
          </a:xfrm>
          <a:prstGeom prst="roundRect">
            <a:avLst>
              <a:gd name="adj" fmla="val 27569"/>
            </a:avLst>
          </a:prstGeom>
          <a:solidFill>
            <a:srgbClr val="E8AF3B"/>
          </a:solidFill>
          <a:ln w="6350">
            <a:solidFill>
              <a:srgbClr val="CE9521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00675" y="2570063"/>
            <a:ext cx="1661277" cy="2075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Macro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800675" y="2833688"/>
            <a:ext cx="2823298" cy="1810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100K–1M followers</a:t>
            </a:r>
            <a:endParaRPr lang="en-US" sz="1000" dirty="0"/>
          </a:p>
        </p:txBody>
      </p:sp>
      <p:sp>
        <p:nvSpPr>
          <p:cNvPr id="14" name="Shape 11"/>
          <p:cNvSpPr/>
          <p:nvPr/>
        </p:nvSpPr>
        <p:spPr>
          <a:xfrm>
            <a:off x="3856536" y="2430859"/>
            <a:ext cx="3101798" cy="723106"/>
          </a:xfrm>
          <a:prstGeom prst="roundRect">
            <a:avLst>
              <a:gd name="adj" fmla="val 27569"/>
            </a:avLst>
          </a:prstGeom>
          <a:solidFill>
            <a:srgbClr val="CC914D"/>
          </a:solidFill>
          <a:ln w="6350">
            <a:solidFill>
              <a:srgbClr val="B27733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3995737" y="2570063"/>
            <a:ext cx="1661277" cy="2075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Mega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3995737" y="2833688"/>
            <a:ext cx="2823397" cy="1810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1M+ followers</a:t>
            </a:r>
            <a:endParaRPr lang="en-US" sz="1000" dirty="0"/>
          </a:p>
        </p:txBody>
      </p:sp>
      <p:sp>
        <p:nvSpPr>
          <p:cNvPr id="17" name="Text 14"/>
          <p:cNvSpPr/>
          <p:nvPr/>
        </p:nvSpPr>
        <p:spPr>
          <a:xfrm>
            <a:off x="661475" y="3259038"/>
            <a:ext cx="6296860" cy="3621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Leverages authentic connections, builds trust, extends brand reach, and taps into highly engaged niche communities.</a:t>
            </a:r>
            <a:endParaRPr lang="en-US" sz="1000" dirty="0"/>
          </a:p>
        </p:txBody>
      </p:sp>
      <p:sp>
        <p:nvSpPr>
          <p:cNvPr id="18" name="Text 15"/>
          <p:cNvSpPr/>
          <p:nvPr/>
        </p:nvSpPr>
        <p:spPr>
          <a:xfrm>
            <a:off x="661475" y="3792637"/>
            <a:ext cx="3089991" cy="4385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3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11X</a:t>
            </a:r>
            <a:endParaRPr lang="en-US" sz="3450" dirty="0"/>
          </a:p>
        </p:txBody>
      </p:sp>
      <p:sp>
        <p:nvSpPr>
          <p:cNvPr id="19" name="Text 16"/>
          <p:cNvSpPr/>
          <p:nvPr/>
        </p:nvSpPr>
        <p:spPr>
          <a:xfrm>
            <a:off x="1375832" y="4367609"/>
            <a:ext cx="1661277" cy="2075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ROI</a:t>
            </a:r>
            <a:endParaRPr lang="en-US" sz="1300" dirty="0"/>
          </a:p>
        </p:txBody>
      </p:sp>
      <p:sp>
        <p:nvSpPr>
          <p:cNvPr id="20" name="Text 17"/>
          <p:cNvSpPr/>
          <p:nvPr/>
        </p:nvSpPr>
        <p:spPr>
          <a:xfrm>
            <a:off x="661475" y="4631234"/>
            <a:ext cx="3089991" cy="1810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1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Average ROI is 11x traditional advertising</a:t>
            </a:r>
            <a:endParaRPr lang="en-US" sz="1000" dirty="0"/>
          </a:p>
        </p:txBody>
      </p:sp>
      <p:sp>
        <p:nvSpPr>
          <p:cNvPr id="21" name="Text 18"/>
          <p:cNvSpPr/>
          <p:nvPr/>
        </p:nvSpPr>
        <p:spPr>
          <a:xfrm>
            <a:off x="3868244" y="3792637"/>
            <a:ext cx="3090091" cy="4385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3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80%</a:t>
            </a:r>
            <a:endParaRPr lang="en-US" sz="3450" dirty="0"/>
          </a:p>
        </p:txBody>
      </p:sp>
      <p:sp>
        <p:nvSpPr>
          <p:cNvPr id="22" name="Text 19"/>
          <p:cNvSpPr/>
          <p:nvPr/>
        </p:nvSpPr>
        <p:spPr>
          <a:xfrm>
            <a:off x="4582601" y="4367609"/>
            <a:ext cx="1661277" cy="2075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Trust</a:t>
            </a:r>
            <a:endParaRPr lang="en-US" sz="1300" dirty="0"/>
          </a:p>
        </p:txBody>
      </p:sp>
      <p:sp>
        <p:nvSpPr>
          <p:cNvPr id="23" name="Text 20"/>
          <p:cNvSpPr/>
          <p:nvPr/>
        </p:nvSpPr>
        <p:spPr>
          <a:xfrm>
            <a:off x="3868244" y="4631234"/>
            <a:ext cx="3090091" cy="1810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1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Consumers trust influencer recommendations</a:t>
            </a:r>
            <a:endParaRPr lang="en-US" sz="1000" dirty="0"/>
          </a:p>
        </p:txBody>
      </p:sp>
      <p:sp>
        <p:nvSpPr>
          <p:cNvPr id="24" name="Text 21"/>
          <p:cNvSpPr/>
          <p:nvPr/>
        </p:nvSpPr>
        <p:spPr>
          <a:xfrm>
            <a:off x="2264810" y="5065514"/>
            <a:ext cx="3090091" cy="4385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3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$21B</a:t>
            </a:r>
            <a:endParaRPr lang="en-US" sz="3450" dirty="0"/>
          </a:p>
        </p:txBody>
      </p:sp>
      <p:sp>
        <p:nvSpPr>
          <p:cNvPr id="25" name="Text 22"/>
          <p:cNvSpPr/>
          <p:nvPr/>
        </p:nvSpPr>
        <p:spPr>
          <a:xfrm>
            <a:off x="2979167" y="5640487"/>
            <a:ext cx="1661277" cy="2075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Spend</a:t>
            </a:r>
            <a:endParaRPr lang="en-US" sz="1300" dirty="0"/>
          </a:p>
        </p:txBody>
      </p:sp>
      <p:sp>
        <p:nvSpPr>
          <p:cNvPr id="26" name="Text 23"/>
          <p:cNvSpPr/>
          <p:nvPr/>
        </p:nvSpPr>
        <p:spPr>
          <a:xfrm>
            <a:off x="2264810" y="5904111"/>
            <a:ext cx="3090091" cy="3621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Global influencer marketing spend projected for 2023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407815"/>
            <a:ext cx="734508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Disadvantages of Social Media</a:t>
            </a:r>
            <a:endParaRPr lang="en-US" sz="37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376488"/>
            <a:ext cx="5339820" cy="144234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77479" y="2590899"/>
            <a:ext cx="236849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Privacy &amp; Censorship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977479" y="2999581"/>
            <a:ext cx="480940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Meta sued by 41 states; addictive features harming teens; cookie tracking concerns</a:t>
            </a:r>
            <a:endParaRPr lang="en-US" sz="14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90301" y="2376488"/>
            <a:ext cx="5339919" cy="144234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506305" y="2590899"/>
            <a:ext cx="3278800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Lost Productivity &amp; Addiction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6506305" y="2999581"/>
            <a:ext cx="480950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Avg. 20 hrs/month on Facebook; burnout and fatigue documented</a:t>
            </a:r>
            <a:endParaRPr lang="en-US" sz="14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4007842"/>
            <a:ext cx="5339820" cy="1442343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77479" y="4222254"/>
            <a:ext cx="245629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Spam, Babble &amp; Fraud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977479" y="4630936"/>
            <a:ext cx="480940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40% of early tweets were "pointless babble"; fake accounts, malware, likebacks</a:t>
            </a:r>
            <a:endParaRPr lang="en-US" sz="145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190301" y="4007842"/>
            <a:ext cx="5339919" cy="1442343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506305" y="4222254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Viral Misinformation</a:t>
            </a:r>
            <a:endParaRPr lang="en-US" sz="1850" dirty="0"/>
          </a:p>
        </p:txBody>
      </p:sp>
      <p:sp>
        <p:nvSpPr>
          <p:cNvPr id="14" name="Text 8"/>
          <p:cNvSpPr/>
          <p:nvPr/>
        </p:nvSpPr>
        <p:spPr>
          <a:xfrm>
            <a:off x="6506305" y="4630936"/>
            <a:ext cx="480950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Negative comments spread fast; COVID-19 health misinformation a major challenge</a:t>
            </a:r>
            <a:endParaRPr lang="en-US" sz="14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614462"/>
            <a:ext cx="6654137" cy="5233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Social Media &amp; Brand Building</a:t>
            </a:r>
            <a:endParaRPr lang="en-US" sz="3250" dirty="0"/>
          </a:p>
        </p:txBody>
      </p:sp>
      <p:sp>
        <p:nvSpPr>
          <p:cNvPr id="4" name="Text 1"/>
          <p:cNvSpPr/>
          <p:nvPr/>
        </p:nvSpPr>
        <p:spPr>
          <a:xfrm>
            <a:off x="5233360" y="1360289"/>
            <a:ext cx="6906444" cy="2526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6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Cultivating identity, loyalty, and community in the digital landscape.</a:t>
            </a:r>
            <a:endParaRPr lang="en-US" sz="130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1779786"/>
            <a:ext cx="6296860" cy="1004689"/>
          </a:xfrm>
          <a:prstGeom prst="rect">
            <a:avLst/>
          </a:prstGeom>
        </p:spPr>
      </p:pic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58581" y="2156520"/>
            <a:ext cx="251116" cy="251123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6070547" y="1966218"/>
            <a:ext cx="2093166" cy="261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Brand Voice</a:t>
            </a:r>
            <a:endParaRPr lang="en-US" sz="1600" dirty="0"/>
          </a:p>
        </p:txBody>
      </p:sp>
      <p:sp>
        <p:nvSpPr>
          <p:cNvPr id="8" name="Text 3"/>
          <p:cNvSpPr/>
          <p:nvPr/>
        </p:nvSpPr>
        <p:spPr>
          <a:xfrm>
            <a:off x="6070547" y="2316857"/>
            <a:ext cx="5273245" cy="2526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6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Authentic, consistent communication reflects brand personality.</a:t>
            </a:r>
            <a:endParaRPr lang="en-US" sz="1300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33360" y="2932807"/>
            <a:ext cx="6296860" cy="1004689"/>
          </a:xfrm>
          <a:prstGeom prst="rect">
            <a:avLst/>
          </a:prstGeom>
        </p:spPr>
      </p:pic>
      <p:pic>
        <p:nvPicPr>
          <p:cNvPr id="10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458581" y="3309541"/>
            <a:ext cx="251116" cy="251123"/>
          </a:xfrm>
          <a:prstGeom prst="rect">
            <a:avLst/>
          </a:prstGeom>
        </p:spPr>
      </p:pic>
      <p:sp>
        <p:nvSpPr>
          <p:cNvPr id="11" name="Text 4"/>
          <p:cNvSpPr/>
          <p:nvPr/>
        </p:nvSpPr>
        <p:spPr>
          <a:xfrm>
            <a:off x="6070547" y="3119239"/>
            <a:ext cx="2093166" cy="261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Consistency</a:t>
            </a:r>
            <a:endParaRPr lang="en-US" sz="1600" dirty="0"/>
          </a:p>
        </p:txBody>
      </p:sp>
      <p:sp>
        <p:nvSpPr>
          <p:cNvPr id="12" name="Text 5"/>
          <p:cNvSpPr/>
          <p:nvPr/>
        </p:nvSpPr>
        <p:spPr>
          <a:xfrm>
            <a:off x="6070547" y="3469878"/>
            <a:ext cx="5273245" cy="2526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6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Unified messaging, visuals, and tone across all platforms.</a:t>
            </a:r>
            <a:endParaRPr lang="en-US" sz="1300" dirty="0"/>
          </a:p>
        </p:txBody>
      </p:sp>
      <p:pic>
        <p:nvPicPr>
          <p:cNvPr id="13" name="Image 5" descr="preencoded.png">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233360" y="4085828"/>
            <a:ext cx="6296860" cy="1004689"/>
          </a:xfrm>
          <a:prstGeom prst="rect">
            <a:avLst/>
          </a:prstGeom>
        </p:spPr>
      </p:pic>
      <p:pic>
        <p:nvPicPr>
          <p:cNvPr id="14" name="Image 6" descr="preencoded.png">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458581" y="4462562"/>
            <a:ext cx="251116" cy="251123"/>
          </a:xfrm>
          <a:prstGeom prst="rect">
            <a:avLst/>
          </a:prstGeom>
        </p:spPr>
      </p:pic>
      <p:sp>
        <p:nvSpPr>
          <p:cNvPr id="15" name="Text 6"/>
          <p:cNvSpPr/>
          <p:nvPr/>
        </p:nvSpPr>
        <p:spPr>
          <a:xfrm>
            <a:off x="6070547" y="4272260"/>
            <a:ext cx="2525451" cy="261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Community Management</a:t>
            </a:r>
            <a:endParaRPr lang="en-US" sz="1600" dirty="0"/>
          </a:p>
        </p:txBody>
      </p:sp>
      <p:sp>
        <p:nvSpPr>
          <p:cNvPr id="16" name="Text 7"/>
          <p:cNvSpPr/>
          <p:nvPr/>
        </p:nvSpPr>
        <p:spPr>
          <a:xfrm>
            <a:off x="6070547" y="4622899"/>
            <a:ext cx="5273245" cy="2526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6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Engaging with followers, fostering dialogue, building relationships.</a:t>
            </a:r>
            <a:endParaRPr lang="en-US" sz="1300" dirty="0"/>
          </a:p>
        </p:txBody>
      </p:sp>
      <p:pic>
        <p:nvPicPr>
          <p:cNvPr id="17" name="Image 7" descr="preencoded.png">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233360" y="5238849"/>
            <a:ext cx="6296860" cy="1004689"/>
          </a:xfrm>
          <a:prstGeom prst="rect">
            <a:avLst/>
          </a:prstGeom>
        </p:spPr>
      </p:pic>
      <p:pic>
        <p:nvPicPr>
          <p:cNvPr id="18" name="Image 8" descr="preencoded.png">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458581" y="5615583"/>
            <a:ext cx="251116" cy="251123"/>
          </a:xfrm>
          <a:prstGeom prst="rect">
            <a:avLst/>
          </a:prstGeom>
        </p:spPr>
      </p:pic>
      <p:sp>
        <p:nvSpPr>
          <p:cNvPr id="19" name="Text 8"/>
          <p:cNvSpPr/>
          <p:nvPr/>
        </p:nvSpPr>
        <p:spPr>
          <a:xfrm>
            <a:off x="6070547" y="5425281"/>
            <a:ext cx="2093166" cy="261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Social Listening</a:t>
            </a:r>
            <a:endParaRPr lang="en-US" sz="1600" dirty="0"/>
          </a:p>
        </p:txBody>
      </p:sp>
      <p:sp>
        <p:nvSpPr>
          <p:cNvPr id="20" name="Text 9"/>
          <p:cNvSpPr/>
          <p:nvPr/>
        </p:nvSpPr>
        <p:spPr>
          <a:xfrm>
            <a:off x="6070547" y="5775920"/>
            <a:ext cx="5273245" cy="2526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6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Monitoring conversations to understand sentiment and needs.</a:t>
            </a:r>
            <a:endParaRPr lang="en-US" sz="13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32309"/>
            <a:ext cx="8967563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U.S. Social Network Users by Platform</a:t>
            </a:r>
            <a:endParaRPr lang="en-US" sz="37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500981"/>
            <a:ext cx="5015184" cy="430966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6023273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Facebook declining; TikTok &amp; Snapchat surging — especially among users under 35. (Andrews &amp; Shimp, 2025)</a:t>
            </a:r>
            <a:endParaRPr lang="en-US" sz="14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737717"/>
            <a:ext cx="1686180" cy="355203"/>
          </a:xfrm>
          <a:prstGeom prst="roundRect">
            <a:avLst>
              <a:gd name="adj" fmla="val 63857"/>
            </a:avLst>
          </a:prstGeom>
          <a:solidFill>
            <a:srgbClr val="EAEDDE"/>
          </a:solidFill>
          <a:ln/>
        </p:spPr>
      </p:sp>
      <p:sp>
        <p:nvSpPr>
          <p:cNvPr id="3" name="Text 1"/>
          <p:cNvSpPr/>
          <p:nvPr/>
        </p:nvSpPr>
        <p:spPr>
          <a:xfrm>
            <a:off x="774879" y="1794371"/>
            <a:ext cx="2068957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MAJOR PLATFORMS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2168525"/>
            <a:ext cx="61341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Facebook, X &amp; Instagram</a:t>
            </a:r>
            <a:endParaRPr lang="en-US" sz="3700" dirty="0"/>
          </a:p>
        </p:txBody>
      </p:sp>
      <p:sp>
        <p:nvSpPr>
          <p:cNvPr id="5" name="Shape 3"/>
          <p:cNvSpPr/>
          <p:nvPr/>
        </p:nvSpPr>
        <p:spPr>
          <a:xfrm>
            <a:off x="661475" y="3042642"/>
            <a:ext cx="3496877" cy="2077541"/>
          </a:xfrm>
          <a:prstGeom prst="roundRect">
            <a:avLst>
              <a:gd name="adj" fmla="val 13647"/>
            </a:avLst>
          </a:prstGeom>
          <a:solidFill>
            <a:srgbClr val="626C3B"/>
          </a:solidFill>
          <a:ln w="6350">
            <a:solidFill>
              <a:srgbClr val="7B8554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56832" y="3238004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Facebook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856832" y="3646686"/>
            <a:ext cx="310616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2.94B MAU · $116.6B revenue · 97.4% mobile · 85% users outside U.S./Canada · AI-driven ad targeting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4347359" y="3042642"/>
            <a:ext cx="3496877" cy="2077541"/>
          </a:xfrm>
          <a:prstGeom prst="roundRect">
            <a:avLst>
              <a:gd name="adj" fmla="val 13647"/>
            </a:avLst>
          </a:prstGeom>
          <a:solidFill>
            <a:srgbClr val="83792E"/>
          </a:solidFill>
          <a:ln w="6350">
            <a:solidFill>
              <a:srgbClr val="9C924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542716" y="3238004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X (Twitter)</a:t>
            </a:r>
            <a:endParaRPr lang="en-US" sz="1850" dirty="0"/>
          </a:p>
        </p:txBody>
      </p:sp>
      <p:sp>
        <p:nvSpPr>
          <p:cNvPr id="10" name="Text 8"/>
          <p:cNvSpPr/>
          <p:nvPr/>
        </p:nvSpPr>
        <p:spPr>
          <a:xfrm>
            <a:off x="4542716" y="3608884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endParaRPr lang="en-US" sz="1850" dirty="0"/>
          </a:p>
        </p:txBody>
      </p:sp>
      <p:sp>
        <p:nvSpPr>
          <p:cNvPr id="11" name="Text 9"/>
          <p:cNvSpPr/>
          <p:nvPr/>
        </p:nvSpPr>
        <p:spPr>
          <a:xfrm>
            <a:off x="4542716" y="4017566"/>
            <a:ext cx="310616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564M MAU · 280-char tweets · 500M tweets/day · Revenue fell to ~$3B under Musk · Lost 11.6% DAU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8033244" y="3042642"/>
            <a:ext cx="3496877" cy="2077541"/>
          </a:xfrm>
          <a:prstGeom prst="roundRect">
            <a:avLst>
              <a:gd name="adj" fmla="val 13647"/>
            </a:avLst>
          </a:prstGeom>
          <a:solidFill>
            <a:srgbClr val="E8AF3B"/>
          </a:solidFill>
          <a:ln w="6350">
            <a:solidFill>
              <a:srgbClr val="CE952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228600" y="3238004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Instagram</a:t>
            </a:r>
            <a:endParaRPr lang="en-US" sz="1850" dirty="0"/>
          </a:p>
        </p:txBody>
      </p:sp>
      <p:sp>
        <p:nvSpPr>
          <p:cNvPr id="14" name="Text 12"/>
          <p:cNvSpPr/>
          <p:nvPr/>
        </p:nvSpPr>
        <p:spPr>
          <a:xfrm>
            <a:off x="8228600" y="3646686"/>
            <a:ext cx="310616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2.3B MAU · 61% users aged 18–34 · U.S. ad revenue $33.25B · Stories, Reels, IGTV</a:t>
            </a:r>
            <a:endParaRPr lang="en-US" sz="14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319212"/>
            <a:ext cx="10868745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Professional &amp; Video Platforms: LinkedIn &amp; YouTube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972991"/>
            <a:ext cx="3444789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2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LinkedIn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661475" y="3516412"/>
            <a:ext cx="5203794" cy="18522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         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900M+</a:t>
            </a:r>
            <a:pPr algn="l" indent="0" marL="0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professional members globally.         </a:t>
            </a:r>
            <a:endParaRPr lang="en-US" sz="1450" dirty="0"/>
          </a:p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         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B2B Powerhouse:</a:t>
            </a:r>
            <a:pPr algn="l" indent="0" marL="0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ideal for lead generation, thought leadership, and professional networking.         </a:t>
            </a:r>
            <a:endParaRPr lang="en-US" sz="1450" dirty="0"/>
          </a:p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          Content: Industry insights, company updates, and employee advocacy.         </a:t>
            </a:r>
            <a:endParaRPr lang="en-US" sz="1450" dirty="0"/>
          </a:p>
        </p:txBody>
      </p:sp>
      <p:sp>
        <p:nvSpPr>
          <p:cNvPr id="5" name="Text 3"/>
          <p:cNvSpPr/>
          <p:nvPr/>
        </p:nvSpPr>
        <p:spPr>
          <a:xfrm>
            <a:off x="6332776" y="2972991"/>
            <a:ext cx="3444789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2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YouTube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6332776" y="3516412"/>
            <a:ext cx="5203794" cy="18522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         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2B+</a:t>
            </a:r>
            <a:pPr algn="l" indent="0" marL="0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global users; second largest search engine.         </a:t>
            </a:r>
            <a:endParaRPr lang="en-US" sz="1450" dirty="0"/>
          </a:p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         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03011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Video Marketing:</a:t>
            </a:r>
            <a:pPr algn="l" indent="0" marL="0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features long-form content, short-form Shorts, and live streaming.         </a:t>
            </a:r>
            <a:endParaRPr lang="en-US" sz="1450" dirty="0"/>
          </a:p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           Monetization: Significant ad revenue opportunities for creators and brands.         </a:t>
            </a:r>
            <a:endParaRPr lang="en-US" sz="14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568648"/>
            <a:ext cx="6565736" cy="372060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17270" y="913507"/>
            <a:ext cx="3519201" cy="11223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5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Snapchat &amp; TikTok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8017270" y="2104033"/>
            <a:ext cx="2854154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Snapchat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8017270" y="2555081"/>
            <a:ext cx="3519201" cy="15793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750M MAU · 397M DAU</a:t>
            </a:r>
            <a:endParaRPr lang="en-US" sz="1400" dirty="0"/>
          </a:p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53% contribute content daily</a:t>
            </a:r>
            <a:endParaRPr lang="en-US" sz="1400" dirty="0"/>
          </a:p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$4.6B revenue (2022)</a:t>
            </a:r>
            <a:endParaRPr lang="en-US" sz="1400" dirty="0"/>
          </a:p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FTC settlement: privacy misrepresentation monitored 20 years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8017270" y="4305002"/>
            <a:ext cx="2854154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TikTok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8017270" y="4756051"/>
            <a:ext cx="3519201" cy="12992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1.7B MAU (2023); est. 2B soon</a:t>
            </a:r>
            <a:endParaRPr lang="en-US" sz="1400" dirty="0"/>
          </a:p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$9.4B revenue — 100% YoY growth</a:t>
            </a:r>
            <a:endParaRPr lang="en-US" sz="1400" dirty="0"/>
          </a:p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77.5% of users under 35</a:t>
            </a:r>
            <a:endParaRPr lang="en-US" sz="1400" dirty="0"/>
          </a:p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Paid $5.7M COPPA violation (2019)</a:t>
            </a:r>
            <a:endParaRPr lang="en-US" sz="1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824409"/>
            <a:ext cx="4862490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3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AI &amp; Social Media</a:t>
            </a:r>
            <a:endParaRPr lang="en-US" sz="33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97157" y="1590824"/>
            <a:ext cx="255085" cy="25509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786094" y="1585615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Content Generation</a:t>
            </a:r>
            <a:endParaRPr lang="en-US" sz="1650" dirty="0"/>
          </a:p>
        </p:txBody>
      </p:sp>
      <p:sp>
        <p:nvSpPr>
          <p:cNvPr id="6" name="Text 2"/>
          <p:cNvSpPr/>
          <p:nvPr/>
        </p:nvSpPr>
        <p:spPr>
          <a:xfrm>
            <a:off x="5786094" y="1943100"/>
            <a:ext cx="5744126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Text-to-image, image-to-video; tools like "Lately" and ChatGPT chatbots</a:t>
            </a:r>
            <a:endParaRPr lang="en-US" sz="13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97157" y="2513062"/>
            <a:ext cx="255085" cy="25509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786094" y="2507853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Influencer Matching</a:t>
            </a:r>
            <a:endParaRPr lang="en-US" sz="1650" dirty="0"/>
          </a:p>
        </p:txBody>
      </p:sp>
      <p:sp>
        <p:nvSpPr>
          <p:cNvPr id="9" name="Text 4"/>
          <p:cNvSpPr/>
          <p:nvPr/>
        </p:nvSpPr>
        <p:spPr>
          <a:xfrm>
            <a:off x="5786094" y="2865338"/>
            <a:ext cx="5744126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AI identifies best influencer–campaign fit</a:t>
            </a:r>
            <a:endParaRPr lang="en-US" sz="13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97157" y="3435300"/>
            <a:ext cx="255085" cy="25509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786094" y="3430091"/>
            <a:ext cx="2941762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Ad Targeting &amp; Measurement</a:t>
            </a:r>
            <a:endParaRPr lang="en-US" sz="1650" dirty="0"/>
          </a:p>
        </p:txBody>
      </p:sp>
      <p:sp>
        <p:nvSpPr>
          <p:cNvPr id="12" name="Text 6"/>
          <p:cNvSpPr/>
          <p:nvPr/>
        </p:nvSpPr>
        <p:spPr>
          <a:xfrm>
            <a:off x="5786094" y="3787577"/>
            <a:ext cx="5744126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Audience segmentation, creative testing, clicks &amp; conversion tracking</a:t>
            </a:r>
            <a:endParaRPr lang="en-US" sz="130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297157" y="4357539"/>
            <a:ext cx="255085" cy="255091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5786094" y="4352330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Logo Detection</a:t>
            </a:r>
            <a:endParaRPr lang="en-US" sz="1650" dirty="0"/>
          </a:p>
        </p:txBody>
      </p:sp>
      <p:sp>
        <p:nvSpPr>
          <p:cNvPr id="15" name="Text 8"/>
          <p:cNvSpPr/>
          <p:nvPr/>
        </p:nvSpPr>
        <p:spPr>
          <a:xfrm>
            <a:off x="5786094" y="4709815"/>
            <a:ext cx="5744126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Scans social platforms for brand logo appearances and PR issues</a:t>
            </a:r>
            <a:endParaRPr lang="en-US" sz="1300" dirty="0"/>
          </a:p>
        </p:txBody>
      </p:sp>
      <p:sp>
        <p:nvSpPr>
          <p:cNvPr id="16" name="Shape 9"/>
          <p:cNvSpPr/>
          <p:nvPr/>
        </p:nvSpPr>
        <p:spPr>
          <a:xfrm>
            <a:off x="5233360" y="5140623"/>
            <a:ext cx="6296860" cy="892870"/>
          </a:xfrm>
          <a:prstGeom prst="roundRect">
            <a:avLst>
              <a:gd name="adj" fmla="val 28579"/>
            </a:avLst>
          </a:prstGeom>
          <a:solidFill>
            <a:srgbClr val="FCF2B5"/>
          </a:solidFill>
          <a:ln/>
        </p:spPr>
      </p:sp>
      <p:pic>
        <p:nvPicPr>
          <p:cNvPr id="17" name="Image 5" descr="preencoded.png">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03417" y="5375771"/>
            <a:ext cx="212620" cy="170061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5786094" y="5336183"/>
            <a:ext cx="5574069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Limitations: privacy protection, intellectual property, need for controlled testing, and future job impacts.</a:t>
            </a:r>
            <a:endParaRPr lang="en-US" sz="13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189934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335113"/>
            <a:ext cx="6336348" cy="4522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8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Social Media Strategy Framework</a:t>
            </a:r>
            <a:endParaRPr lang="en-US" sz="2800" dirty="0"/>
          </a:p>
        </p:txBody>
      </p:sp>
      <p:sp>
        <p:nvSpPr>
          <p:cNvPr id="4" name="Text 1"/>
          <p:cNvSpPr/>
          <p:nvPr/>
        </p:nvSpPr>
        <p:spPr>
          <a:xfrm>
            <a:off x="661475" y="2953544"/>
            <a:ext cx="11478330" cy="204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 systematic approach to building and refining your digital presence.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661475" y="3282553"/>
            <a:ext cx="289414" cy="18087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 Light" pitchFamily="34" charset="0"/>
                <a:ea typeface="Brygada 1918 Light" pitchFamily="34" charset="-122"/>
                <a:cs typeface="Brygada 1918 Light" pitchFamily="34" charset="-120"/>
              </a:rPr>
              <a:t>01</a:t>
            </a:r>
            <a:endParaRPr lang="en-US" sz="1100" dirty="0"/>
          </a:p>
        </p:txBody>
      </p:sp>
      <p:sp>
        <p:nvSpPr>
          <p:cNvPr id="6" name="Shape 3"/>
          <p:cNvSpPr/>
          <p:nvPr/>
        </p:nvSpPr>
        <p:spPr>
          <a:xfrm>
            <a:off x="661475" y="3509367"/>
            <a:ext cx="5379010" cy="19050"/>
          </a:xfrm>
          <a:prstGeom prst="rect">
            <a:avLst/>
          </a:prstGeom>
          <a:solidFill>
            <a:srgbClr val="626C3B"/>
          </a:solidFill>
          <a:ln/>
        </p:spPr>
      </p:sp>
      <p:sp>
        <p:nvSpPr>
          <p:cNvPr id="7" name="Text 4"/>
          <p:cNvSpPr/>
          <p:nvPr/>
        </p:nvSpPr>
        <p:spPr>
          <a:xfrm>
            <a:off x="661475" y="3619798"/>
            <a:ext cx="1808911" cy="2260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Set Goals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661475" y="3912295"/>
            <a:ext cx="5379010" cy="204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Define clear, measurable objectives for social media success.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6151210" y="3282553"/>
            <a:ext cx="289414" cy="18087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 Light" pitchFamily="34" charset="0"/>
                <a:ea typeface="Brygada 1918 Light" pitchFamily="34" charset="-122"/>
                <a:cs typeface="Brygada 1918 Light" pitchFamily="34" charset="-120"/>
              </a:rPr>
              <a:t>02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6151210" y="3509367"/>
            <a:ext cx="5379010" cy="19050"/>
          </a:xfrm>
          <a:prstGeom prst="rect">
            <a:avLst/>
          </a:prstGeom>
          <a:solidFill>
            <a:srgbClr val="83792E"/>
          </a:solidFill>
          <a:ln/>
        </p:spPr>
      </p:sp>
      <p:sp>
        <p:nvSpPr>
          <p:cNvPr id="11" name="Text 8"/>
          <p:cNvSpPr/>
          <p:nvPr/>
        </p:nvSpPr>
        <p:spPr>
          <a:xfrm>
            <a:off x="6151210" y="3619798"/>
            <a:ext cx="1808911" cy="2260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Know Your Audience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6151210" y="3912295"/>
            <a:ext cx="5379010" cy="204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Understand demographics, interests, and online behavior.</a:t>
            </a:r>
            <a:endParaRPr lang="en-US" sz="1100" dirty="0"/>
          </a:p>
        </p:txBody>
      </p:sp>
      <p:sp>
        <p:nvSpPr>
          <p:cNvPr id="13" name="Text 10"/>
          <p:cNvSpPr/>
          <p:nvPr/>
        </p:nvSpPr>
        <p:spPr>
          <a:xfrm>
            <a:off x="661475" y="4335859"/>
            <a:ext cx="289414" cy="18087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 Light" pitchFamily="34" charset="0"/>
                <a:ea typeface="Brygada 1918 Light" pitchFamily="34" charset="-122"/>
                <a:cs typeface="Brygada 1918 Light" pitchFamily="34" charset="-120"/>
              </a:rPr>
              <a:t>03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661475" y="4562673"/>
            <a:ext cx="5379010" cy="19050"/>
          </a:xfrm>
          <a:prstGeom prst="rect">
            <a:avLst/>
          </a:prstGeom>
          <a:solidFill>
            <a:srgbClr val="E8AF3B"/>
          </a:solidFill>
          <a:ln/>
        </p:spPr>
      </p:sp>
      <p:sp>
        <p:nvSpPr>
          <p:cNvPr id="15" name="Text 12"/>
          <p:cNvSpPr/>
          <p:nvPr/>
        </p:nvSpPr>
        <p:spPr>
          <a:xfrm>
            <a:off x="661475" y="4673104"/>
            <a:ext cx="1808911" cy="2260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Choose Platforms</a:t>
            </a:r>
            <a:endParaRPr lang="en-US" sz="1400" dirty="0"/>
          </a:p>
        </p:txBody>
      </p:sp>
      <p:sp>
        <p:nvSpPr>
          <p:cNvPr id="16" name="Text 13"/>
          <p:cNvSpPr/>
          <p:nvPr/>
        </p:nvSpPr>
        <p:spPr>
          <a:xfrm>
            <a:off x="661475" y="4965601"/>
            <a:ext cx="5379010" cy="204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Select channels where your target audience is most active.</a:t>
            </a:r>
            <a:endParaRPr lang="en-US" sz="1100" dirty="0"/>
          </a:p>
        </p:txBody>
      </p:sp>
      <p:sp>
        <p:nvSpPr>
          <p:cNvPr id="17" name="Text 14"/>
          <p:cNvSpPr/>
          <p:nvPr/>
        </p:nvSpPr>
        <p:spPr>
          <a:xfrm>
            <a:off x="6151210" y="4335859"/>
            <a:ext cx="289414" cy="18087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 Light" pitchFamily="34" charset="0"/>
                <a:ea typeface="Brygada 1918 Light" pitchFamily="34" charset="-122"/>
                <a:cs typeface="Brygada 1918 Light" pitchFamily="34" charset="-120"/>
              </a:rPr>
              <a:t>04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6151210" y="4562673"/>
            <a:ext cx="5379010" cy="19050"/>
          </a:xfrm>
          <a:prstGeom prst="rect">
            <a:avLst/>
          </a:prstGeom>
          <a:solidFill>
            <a:srgbClr val="CC914D"/>
          </a:solidFill>
          <a:ln/>
        </p:spPr>
      </p:sp>
      <p:sp>
        <p:nvSpPr>
          <p:cNvPr id="19" name="Text 16"/>
          <p:cNvSpPr/>
          <p:nvPr/>
        </p:nvSpPr>
        <p:spPr>
          <a:xfrm>
            <a:off x="6151210" y="4673104"/>
            <a:ext cx="1808911" cy="2260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Create Content Plan</a:t>
            </a:r>
            <a:endParaRPr lang="en-US" sz="1400" dirty="0"/>
          </a:p>
        </p:txBody>
      </p:sp>
      <p:sp>
        <p:nvSpPr>
          <p:cNvPr id="20" name="Text 17"/>
          <p:cNvSpPr/>
          <p:nvPr/>
        </p:nvSpPr>
        <p:spPr>
          <a:xfrm>
            <a:off x="6151210" y="4965601"/>
            <a:ext cx="5379010" cy="204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Develop diverse content aligned with goals and audience.</a:t>
            </a:r>
            <a:endParaRPr lang="en-US" sz="1100" dirty="0"/>
          </a:p>
        </p:txBody>
      </p:sp>
      <p:sp>
        <p:nvSpPr>
          <p:cNvPr id="21" name="Text 18"/>
          <p:cNvSpPr/>
          <p:nvPr/>
        </p:nvSpPr>
        <p:spPr>
          <a:xfrm>
            <a:off x="661475" y="5389166"/>
            <a:ext cx="289414" cy="18087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 Light" pitchFamily="34" charset="0"/>
                <a:ea typeface="Brygada 1918 Light" pitchFamily="34" charset="-122"/>
                <a:cs typeface="Brygada 1918 Light" pitchFamily="34" charset="-120"/>
              </a:rPr>
              <a:t>05</a:t>
            </a:r>
            <a:endParaRPr lang="en-US" sz="1100" dirty="0"/>
          </a:p>
        </p:txBody>
      </p:sp>
      <p:sp>
        <p:nvSpPr>
          <p:cNvPr id="22" name="Shape 19"/>
          <p:cNvSpPr/>
          <p:nvPr/>
        </p:nvSpPr>
        <p:spPr>
          <a:xfrm>
            <a:off x="661475" y="5615980"/>
            <a:ext cx="5379010" cy="19050"/>
          </a:xfrm>
          <a:prstGeom prst="rect">
            <a:avLst/>
          </a:prstGeom>
          <a:solidFill>
            <a:srgbClr val="626C3B"/>
          </a:solidFill>
          <a:ln/>
        </p:spPr>
      </p:sp>
      <p:sp>
        <p:nvSpPr>
          <p:cNvPr id="23" name="Text 20"/>
          <p:cNvSpPr/>
          <p:nvPr/>
        </p:nvSpPr>
        <p:spPr>
          <a:xfrm>
            <a:off x="661475" y="5726410"/>
            <a:ext cx="1808911" cy="2260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Publish &amp; Engage</a:t>
            </a:r>
            <a:endParaRPr lang="en-US" sz="1400" dirty="0"/>
          </a:p>
        </p:txBody>
      </p:sp>
      <p:sp>
        <p:nvSpPr>
          <p:cNvPr id="24" name="Text 21"/>
          <p:cNvSpPr/>
          <p:nvPr/>
        </p:nvSpPr>
        <p:spPr>
          <a:xfrm>
            <a:off x="661475" y="6018907"/>
            <a:ext cx="5379010" cy="204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Consistently share content and interact with followers.</a:t>
            </a:r>
            <a:endParaRPr lang="en-US" sz="1100" dirty="0"/>
          </a:p>
        </p:txBody>
      </p:sp>
      <p:sp>
        <p:nvSpPr>
          <p:cNvPr id="25" name="Text 22"/>
          <p:cNvSpPr/>
          <p:nvPr/>
        </p:nvSpPr>
        <p:spPr>
          <a:xfrm>
            <a:off x="6151210" y="5389166"/>
            <a:ext cx="289414" cy="18087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 Light" pitchFamily="34" charset="0"/>
                <a:ea typeface="Brygada 1918 Light" pitchFamily="34" charset="-122"/>
                <a:cs typeface="Brygada 1918 Light" pitchFamily="34" charset="-120"/>
              </a:rPr>
              <a:t>06</a:t>
            </a:r>
            <a:endParaRPr lang="en-US" sz="1100" dirty="0"/>
          </a:p>
        </p:txBody>
      </p:sp>
      <p:sp>
        <p:nvSpPr>
          <p:cNvPr id="26" name="Shape 23"/>
          <p:cNvSpPr/>
          <p:nvPr/>
        </p:nvSpPr>
        <p:spPr>
          <a:xfrm>
            <a:off x="6151210" y="5615980"/>
            <a:ext cx="5379010" cy="19050"/>
          </a:xfrm>
          <a:prstGeom prst="rect">
            <a:avLst/>
          </a:prstGeom>
          <a:solidFill>
            <a:srgbClr val="83792E"/>
          </a:solidFill>
          <a:ln/>
        </p:spPr>
      </p:sp>
      <p:sp>
        <p:nvSpPr>
          <p:cNvPr id="27" name="Text 24"/>
          <p:cNvSpPr/>
          <p:nvPr/>
        </p:nvSpPr>
        <p:spPr>
          <a:xfrm>
            <a:off x="6151210" y="5726410"/>
            <a:ext cx="1808911" cy="2260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Analyze &amp; Optimize</a:t>
            </a:r>
            <a:endParaRPr lang="en-US" sz="1400" dirty="0"/>
          </a:p>
        </p:txBody>
      </p:sp>
      <p:sp>
        <p:nvSpPr>
          <p:cNvPr id="28" name="Text 25"/>
          <p:cNvSpPr/>
          <p:nvPr/>
        </p:nvSpPr>
        <p:spPr>
          <a:xfrm>
            <a:off x="6151210" y="6018907"/>
            <a:ext cx="5379010" cy="204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Track performance metrics and refine strategy iteratively.</a:t>
            </a:r>
            <a:endParaRPr lang="en-US" sz="11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565672"/>
            <a:ext cx="8217786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25 Iconic Social Media Campaigns</a:t>
            </a:r>
            <a:endParaRPr lang="en-US" sz="37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534345"/>
            <a:ext cx="1473163" cy="91043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3681016"/>
            <a:ext cx="2539936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ALS Ice Bucket Challenge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4384973"/>
            <a:ext cx="253993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10B views · 440M participants · $220M raised · identified NEK1 gene</a:t>
            </a:r>
            <a:endParaRPr lang="en-US" sz="14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645" y="2534345"/>
            <a:ext cx="1473163" cy="91043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3437645" y="3681016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Always #LikeAGirl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3437645" y="4089698"/>
            <a:ext cx="254003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62M+ YouTube views · Top 2015 Super Bowl digital campaign</a:t>
            </a:r>
            <a:endParaRPr lang="en-US" sz="14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3915" y="2534345"/>
            <a:ext cx="1473163" cy="91043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213915" y="3681016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Share a Coke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6213915" y="4089698"/>
            <a:ext cx="254003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80 countries · 4% worldwide share price increase · Cannes Lions Gold</a:t>
            </a:r>
            <a:endParaRPr lang="en-US" sz="145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0184" y="2534345"/>
            <a:ext cx="1473163" cy="910431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8990184" y="3681016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Spotify Wrapped</a:t>
            </a:r>
            <a:endParaRPr lang="en-US" sz="1850" dirty="0"/>
          </a:p>
        </p:txBody>
      </p:sp>
      <p:sp>
        <p:nvSpPr>
          <p:cNvPr id="14" name="Text 8"/>
          <p:cNvSpPr/>
          <p:nvPr/>
        </p:nvSpPr>
        <p:spPr>
          <a:xfrm>
            <a:off x="8990184" y="4089698"/>
            <a:ext cx="254003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Personalized year-in-review · Webby Awards 2020 · viral sharing every December</a:t>
            </a:r>
            <a:endParaRPr lang="en-US" sz="14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61777"/>
            <a:ext cx="5369485" cy="472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9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More Standout Campaigns</a:t>
            </a:r>
            <a:endParaRPr lang="en-US" sz="29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1276152"/>
            <a:ext cx="10868745" cy="90725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66356" y="1587996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1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1406291" y="1446411"/>
            <a:ext cx="2182163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Blendtec "Will It Blend?"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1406291" y="1755180"/>
            <a:ext cx="9953674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6.2M views · 700% increase in home blender sales since 2006</a:t>
            </a:r>
            <a:endParaRPr lang="en-US" sz="115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2304355"/>
            <a:ext cx="10868745" cy="90725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66356" y="2616200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2</a:t>
            </a:r>
            <a:endParaRPr lang="en-US" sz="1750" dirty="0"/>
          </a:p>
        </p:txBody>
      </p:sp>
      <p:sp>
        <p:nvSpPr>
          <p:cNvPr id="9" name="Text 5"/>
          <p:cNvSpPr/>
          <p:nvPr/>
        </p:nvSpPr>
        <p:spPr>
          <a:xfrm>
            <a:off x="1406291" y="2474615"/>
            <a:ext cx="2548965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Old Spice "Smell Like a Man"</a:t>
            </a:r>
            <a:endParaRPr lang="en-US" sz="1450" dirty="0"/>
          </a:p>
        </p:txBody>
      </p:sp>
      <p:sp>
        <p:nvSpPr>
          <p:cNvPr id="10" name="Text 6"/>
          <p:cNvSpPr/>
          <p:nvPr/>
        </p:nvSpPr>
        <p:spPr>
          <a:xfrm>
            <a:off x="1406291" y="2783384"/>
            <a:ext cx="9953674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180 real-time web videos in days · first of its kind social media response</a:t>
            </a:r>
            <a:endParaRPr lang="en-US" sz="1150" dirty="0"/>
          </a:p>
        </p:txBody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3332559"/>
            <a:ext cx="10868745" cy="907256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866356" y="3644404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3</a:t>
            </a:r>
            <a:endParaRPr lang="en-US" sz="1750" dirty="0"/>
          </a:p>
        </p:txBody>
      </p:sp>
      <p:sp>
        <p:nvSpPr>
          <p:cNvPr id="13" name="Text 8"/>
          <p:cNvSpPr/>
          <p:nvPr/>
        </p:nvSpPr>
        <p:spPr>
          <a:xfrm>
            <a:off x="1406291" y="3502819"/>
            <a:ext cx="2330590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GoPro Million $ Challenge</a:t>
            </a:r>
            <a:endParaRPr lang="en-US" sz="1450" dirty="0"/>
          </a:p>
        </p:txBody>
      </p:sp>
      <p:sp>
        <p:nvSpPr>
          <p:cNvPr id="14" name="Text 9"/>
          <p:cNvSpPr/>
          <p:nvPr/>
        </p:nvSpPr>
        <p:spPr>
          <a:xfrm>
            <a:off x="1406291" y="3811588"/>
            <a:ext cx="9953674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29,000 submissions · 125 countries · $1M split among 56 winners</a:t>
            </a:r>
            <a:endParaRPr lang="en-US" sz="1150" dirty="0"/>
          </a:p>
        </p:txBody>
      </p:sp>
      <p:pic>
        <p:nvPicPr>
          <p:cNvPr id="15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1475" y="4360763"/>
            <a:ext cx="10868745" cy="907256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866356" y="4672608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4</a:t>
            </a:r>
            <a:endParaRPr lang="en-US" sz="1750" dirty="0"/>
          </a:p>
        </p:txBody>
      </p:sp>
      <p:sp>
        <p:nvSpPr>
          <p:cNvPr id="17" name="Text 11"/>
          <p:cNvSpPr/>
          <p:nvPr/>
        </p:nvSpPr>
        <p:spPr>
          <a:xfrm>
            <a:off x="1406291" y="4531023"/>
            <a:ext cx="2193275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Obermatten Goes Global</a:t>
            </a:r>
            <a:endParaRPr lang="en-US" sz="1450" dirty="0"/>
          </a:p>
        </p:txBody>
      </p:sp>
      <p:sp>
        <p:nvSpPr>
          <p:cNvPr id="18" name="Text 12"/>
          <p:cNvSpPr/>
          <p:nvPr/>
        </p:nvSpPr>
        <p:spPr>
          <a:xfrm>
            <a:off x="1406291" y="4839791"/>
            <a:ext cx="9953674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Fans from 32 countries · $2.4M media value from $10,800 budget</a:t>
            </a:r>
            <a:endParaRPr lang="en-US" sz="1150" dirty="0"/>
          </a:p>
        </p:txBody>
      </p:sp>
      <p:pic>
        <p:nvPicPr>
          <p:cNvPr id="19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1475" y="5388967"/>
            <a:ext cx="10868745" cy="907256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866356" y="5700812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5</a:t>
            </a:r>
            <a:endParaRPr lang="en-US" sz="1750" dirty="0"/>
          </a:p>
        </p:txBody>
      </p:sp>
      <p:sp>
        <p:nvSpPr>
          <p:cNvPr id="21" name="Text 14"/>
          <p:cNvSpPr/>
          <p:nvPr/>
        </p:nvSpPr>
        <p:spPr>
          <a:xfrm>
            <a:off x="1406291" y="5559227"/>
            <a:ext cx="1890169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Pepsi Refresh</a:t>
            </a:r>
            <a:endParaRPr lang="en-US" sz="1450" dirty="0"/>
          </a:p>
        </p:txBody>
      </p:sp>
      <p:sp>
        <p:nvSpPr>
          <p:cNvPr id="22" name="Text 15"/>
          <p:cNvSpPr/>
          <p:nvPr/>
        </p:nvSpPr>
        <p:spPr>
          <a:xfrm>
            <a:off x="1406291" y="5867995"/>
            <a:ext cx="9953674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$20M in grants · 1.4M lives impacted · Forbes best-ever award</a:t>
            </a:r>
            <a:endParaRPr lang="en-US" sz="115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406806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What Makes Campaigns Work?</a:t>
            </a:r>
            <a:endParaRPr lang="en-US" sz="18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72092" y="909538"/>
            <a:ext cx="8847412" cy="553333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891183" y="3410234"/>
            <a:ext cx="1824061" cy="6113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04000"/>
              </a:lnSpc>
              <a:buNone/>
            </a:pPr>
            <a:r>
              <a:rPr lang="en-US" sz="19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Hashtag Sharing</a:t>
            </a:r>
            <a:endParaRPr lang="en-US" sz="1900" dirty="0"/>
          </a:p>
        </p:txBody>
      </p:sp>
      <p:sp>
        <p:nvSpPr>
          <p:cNvPr id="5" name="Text 2"/>
          <p:cNvSpPr/>
          <p:nvPr/>
        </p:nvSpPr>
        <p:spPr>
          <a:xfrm>
            <a:off x="5183358" y="5902438"/>
            <a:ext cx="1824061" cy="305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9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Be Human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8476042" y="3409045"/>
            <a:ext cx="1824061" cy="611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Real-World Connection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5183358" y="1144069"/>
            <a:ext cx="1824061" cy="305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9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Storytelling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661475" y="6495951"/>
            <a:ext cx="11478330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7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The best campaigns are personal, empathetic, and invite audiences to co-create the story — not just consume it.</a:t>
            </a:r>
            <a:endParaRPr lang="en-US" sz="7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36699"/>
            <a:ext cx="7128292" cy="472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9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How to Advertise on Social Networks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661475" y="1511498"/>
            <a:ext cx="249975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Facebook — 5 Steps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1883767"/>
            <a:ext cx="340213" cy="340221"/>
          </a:xfrm>
          <a:prstGeom prst="ellipse">
            <a:avLst/>
          </a:prstGeom>
          <a:solidFill>
            <a:srgbClr val="626C3B"/>
          </a:solidFill>
          <a:ln w="6350">
            <a:solidFill>
              <a:srgbClr val="7B855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18127" y="1912094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1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1122632" y="1935659"/>
            <a:ext cx="1890169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Identify Objectives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1122632" y="2292846"/>
            <a:ext cx="4788772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Awareness, traffic, leads, sales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661475" y="2752427"/>
            <a:ext cx="340213" cy="340221"/>
          </a:xfrm>
          <a:prstGeom prst="ellipse">
            <a:avLst/>
          </a:prstGeom>
          <a:solidFill>
            <a:srgbClr val="83792E"/>
          </a:solidFill>
          <a:ln w="6350">
            <a:solidFill>
              <a:srgbClr val="9C924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18127" y="2780754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2</a:t>
            </a:r>
            <a:endParaRPr lang="en-US" sz="1750" dirty="0"/>
          </a:p>
        </p:txBody>
      </p:sp>
      <p:sp>
        <p:nvSpPr>
          <p:cNvPr id="10" name="Text 8"/>
          <p:cNvSpPr/>
          <p:nvPr/>
        </p:nvSpPr>
        <p:spPr>
          <a:xfrm>
            <a:off x="1122632" y="2804319"/>
            <a:ext cx="1890169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Set Budget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1122632" y="3161506"/>
            <a:ext cx="4788772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CPC or CPM; daily max spend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61475" y="3621088"/>
            <a:ext cx="340213" cy="340221"/>
          </a:xfrm>
          <a:prstGeom prst="ellipse">
            <a:avLst/>
          </a:prstGeom>
          <a:solidFill>
            <a:srgbClr val="E8AF3B"/>
          </a:solidFill>
          <a:ln w="6350">
            <a:solidFill>
              <a:srgbClr val="CE952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18127" y="3649414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3</a:t>
            </a:r>
            <a:endParaRPr lang="en-US" sz="1750" dirty="0"/>
          </a:p>
        </p:txBody>
      </p:sp>
      <p:sp>
        <p:nvSpPr>
          <p:cNvPr id="14" name="Text 12"/>
          <p:cNvSpPr/>
          <p:nvPr/>
        </p:nvSpPr>
        <p:spPr>
          <a:xfrm>
            <a:off x="1122632" y="3672979"/>
            <a:ext cx="1890169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Target Audience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1122632" y="4030166"/>
            <a:ext cx="4788772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Location, demographics, behaviors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61475" y="4489748"/>
            <a:ext cx="340213" cy="340221"/>
          </a:xfrm>
          <a:prstGeom prst="ellipse">
            <a:avLst/>
          </a:prstGeom>
          <a:solidFill>
            <a:srgbClr val="CC914D"/>
          </a:solidFill>
          <a:ln w="6350">
            <a:solidFill>
              <a:srgbClr val="B27733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18127" y="4518075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4</a:t>
            </a:r>
            <a:endParaRPr lang="en-US" sz="1750" dirty="0"/>
          </a:p>
        </p:txBody>
      </p:sp>
      <p:sp>
        <p:nvSpPr>
          <p:cNvPr id="18" name="Text 16"/>
          <p:cNvSpPr/>
          <p:nvPr/>
        </p:nvSpPr>
        <p:spPr>
          <a:xfrm>
            <a:off x="1122632" y="4541639"/>
            <a:ext cx="1890169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Design Engaging Ads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1122632" y="4898827"/>
            <a:ext cx="4788772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Relevance score 1–10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61475" y="5358408"/>
            <a:ext cx="340213" cy="340221"/>
          </a:xfrm>
          <a:prstGeom prst="ellipse">
            <a:avLst/>
          </a:prstGeom>
          <a:solidFill>
            <a:srgbClr val="626C3B"/>
          </a:solidFill>
          <a:ln w="6350">
            <a:solidFill>
              <a:srgbClr val="7B8554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18127" y="5386735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5</a:t>
            </a:r>
            <a:endParaRPr lang="en-US" sz="1750" dirty="0"/>
          </a:p>
        </p:txBody>
      </p:sp>
      <p:sp>
        <p:nvSpPr>
          <p:cNvPr id="22" name="Text 20"/>
          <p:cNvSpPr/>
          <p:nvPr/>
        </p:nvSpPr>
        <p:spPr>
          <a:xfrm>
            <a:off x="1122632" y="5410299"/>
            <a:ext cx="1890169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Review &amp; Improve</a:t>
            </a:r>
            <a:endParaRPr lang="en-US" sz="1450" dirty="0"/>
          </a:p>
        </p:txBody>
      </p:sp>
      <p:sp>
        <p:nvSpPr>
          <p:cNvPr id="23" name="Text 21"/>
          <p:cNvSpPr/>
          <p:nvPr/>
        </p:nvSpPr>
        <p:spPr>
          <a:xfrm>
            <a:off x="1122632" y="5767487"/>
            <a:ext cx="4788772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Ad Manager metrics &amp; optimization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6286640" y="1511498"/>
            <a:ext cx="2612860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X (Twitter) Ad Formats</a:t>
            </a:r>
            <a:endParaRPr lang="en-US" sz="1450" dirty="0"/>
          </a:p>
        </p:txBody>
      </p:sp>
      <p:sp>
        <p:nvSpPr>
          <p:cNvPr id="25" name="Text 23"/>
          <p:cNvSpPr/>
          <p:nvPr/>
        </p:nvSpPr>
        <p:spPr>
          <a:xfrm>
            <a:off x="6286640" y="1868686"/>
            <a:ext cx="5249930" cy="12574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33680" indent="-233680">
              <a:lnSpc>
                <a:spcPct val="120000"/>
              </a:lnSpc>
              <a:buSzPct val="100000"/>
              <a:buChar char="•"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Promoted Ads (image, video, carousel)</a:t>
            </a:r>
            <a:endParaRPr lang="en-US" sz="1150" dirty="0"/>
          </a:p>
          <a:p>
            <a:pPr algn="l" marL="233680" indent="-233680">
              <a:lnSpc>
                <a:spcPct val="120000"/>
              </a:lnSpc>
              <a:buSzPct val="100000"/>
              <a:buChar char="•"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Amplify Ads (pre-roll, sponsored)</a:t>
            </a:r>
            <a:endParaRPr lang="en-US" sz="1150" dirty="0"/>
          </a:p>
          <a:p>
            <a:pPr algn="l" marL="233680" indent="-233680">
              <a:lnSpc>
                <a:spcPct val="120000"/>
              </a:lnSpc>
              <a:buSzPct val="100000"/>
              <a:buChar char="•"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Follower Ads</a:t>
            </a:r>
            <a:endParaRPr lang="en-US" sz="1150" dirty="0"/>
          </a:p>
          <a:p>
            <a:pPr algn="l" marL="233680" indent="-233680">
              <a:lnSpc>
                <a:spcPct val="120000"/>
              </a:lnSpc>
              <a:buSzPct val="100000"/>
              <a:buChar char="•"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Trend Takeover (~$200K/day)</a:t>
            </a:r>
            <a:endParaRPr lang="en-US" sz="1150" dirty="0"/>
          </a:p>
          <a:p>
            <a:pPr algn="l" marL="233680" indent="-233680">
              <a:lnSpc>
                <a:spcPct val="120000"/>
              </a:lnSpc>
              <a:buSzPct val="100000"/>
              <a:buChar char="•"/>
            </a:pPr>
            <a:r>
              <a:rPr lang="en-US" sz="11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Live Ads &amp; Dynamic Product Ads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6286640" y="3262213"/>
            <a:ext cx="5249930" cy="946348"/>
          </a:xfrm>
          <a:prstGeom prst="roundRect">
            <a:avLst>
              <a:gd name="adj" fmla="val 23968"/>
            </a:avLst>
          </a:prstGeom>
          <a:solidFill>
            <a:srgbClr val="B6D6FC"/>
          </a:solidFill>
          <a:ln/>
        </p:spPr>
      </p:sp>
      <p:pic>
        <p:nvPicPr>
          <p:cNvPr id="2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37846" y="3477617"/>
            <a:ext cx="189007" cy="151209"/>
          </a:xfrm>
          <a:prstGeom prst="rect">
            <a:avLst/>
          </a:prstGeom>
        </p:spPr>
      </p:pic>
      <p:sp>
        <p:nvSpPr>
          <p:cNvPr id="28" name="Text 25"/>
          <p:cNvSpPr/>
          <p:nvPr/>
        </p:nvSpPr>
        <p:spPr>
          <a:xfrm>
            <a:off x="6778059" y="3408859"/>
            <a:ext cx="4607306" cy="6530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000000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TikTok: Brand Takeovers ($50K/day avg), In-Feed Video ($10 CPM), Hashtag Challenges ($150K/6 days), Branded Lenses ($80K–$120K)</a:t>
            </a:r>
            <a:endParaRPr lang="en-US" sz="11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690265"/>
            <a:ext cx="5919739" cy="472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9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Privacy &amp; Addiction Concerns</a:t>
            </a:r>
            <a:endParaRPr lang="en-US" sz="2950" dirty="0"/>
          </a:p>
        </p:txBody>
      </p:sp>
      <p:sp>
        <p:nvSpPr>
          <p:cNvPr id="4" name="Shape 1"/>
          <p:cNvSpPr/>
          <p:nvPr/>
        </p:nvSpPr>
        <p:spPr>
          <a:xfrm>
            <a:off x="5233360" y="1344116"/>
            <a:ext cx="6296860" cy="1059259"/>
          </a:xfrm>
          <a:prstGeom prst="roundRect">
            <a:avLst>
              <a:gd name="adj" fmla="val 21413"/>
            </a:avLst>
          </a:prstGeom>
          <a:solidFill>
            <a:srgbClr val="626C3B"/>
          </a:solidFill>
          <a:ln w="6350">
            <a:solidFill>
              <a:srgbClr val="7B8554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5390916" y="1501676"/>
            <a:ext cx="2270961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Facebook FTC Settlement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5390916" y="1810445"/>
            <a:ext cx="5981749" cy="4353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Repeatedly shared private data; 2014 mood experiment on 700K users without consent</a:t>
            </a:r>
            <a:endParaRPr lang="en-US" sz="1150" dirty="0"/>
          </a:p>
        </p:txBody>
      </p:sp>
      <p:sp>
        <p:nvSpPr>
          <p:cNvPr id="7" name="Shape 4"/>
          <p:cNvSpPr/>
          <p:nvPr/>
        </p:nvSpPr>
        <p:spPr>
          <a:xfrm>
            <a:off x="5233360" y="2524323"/>
            <a:ext cx="6296860" cy="841573"/>
          </a:xfrm>
          <a:prstGeom prst="roundRect">
            <a:avLst>
              <a:gd name="adj" fmla="val 26952"/>
            </a:avLst>
          </a:prstGeom>
          <a:solidFill>
            <a:srgbClr val="83792E"/>
          </a:solidFill>
          <a:ln w="6350">
            <a:solidFill>
              <a:srgbClr val="9C924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390916" y="2681883"/>
            <a:ext cx="2124915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TikTok COPPA Violation</a:t>
            </a:r>
            <a:endParaRPr lang="en-US" sz="1450" dirty="0"/>
          </a:p>
        </p:txBody>
      </p:sp>
      <p:sp>
        <p:nvSpPr>
          <p:cNvPr id="9" name="Text 6"/>
          <p:cNvSpPr/>
          <p:nvPr/>
        </p:nvSpPr>
        <p:spPr>
          <a:xfrm>
            <a:off x="5390916" y="2990652"/>
            <a:ext cx="5981749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$5.7M fine (2019) for collecting minors' data without parental consent</a:t>
            </a:r>
            <a:endParaRPr lang="en-US" sz="1150" dirty="0"/>
          </a:p>
        </p:txBody>
      </p:sp>
      <p:sp>
        <p:nvSpPr>
          <p:cNvPr id="10" name="Shape 7"/>
          <p:cNvSpPr/>
          <p:nvPr/>
        </p:nvSpPr>
        <p:spPr>
          <a:xfrm>
            <a:off x="5233360" y="3486845"/>
            <a:ext cx="6296860" cy="841573"/>
          </a:xfrm>
          <a:prstGeom prst="roundRect">
            <a:avLst>
              <a:gd name="adj" fmla="val 26952"/>
            </a:avLst>
          </a:prstGeom>
          <a:solidFill>
            <a:srgbClr val="E8AF3B"/>
          </a:solidFill>
          <a:ln w="6350">
            <a:solidFill>
              <a:srgbClr val="CE9521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390916" y="3644404"/>
            <a:ext cx="1890169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Meta Lawsuits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5390916" y="3953173"/>
            <a:ext cx="5981749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000000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41 states + D.C. allege intentional addictive features harming teens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5233360" y="4449366"/>
            <a:ext cx="6296860" cy="1059259"/>
          </a:xfrm>
          <a:prstGeom prst="roundRect">
            <a:avLst>
              <a:gd name="adj" fmla="val 21413"/>
            </a:avLst>
          </a:prstGeom>
          <a:solidFill>
            <a:srgbClr val="CC914D"/>
          </a:solidFill>
          <a:ln w="6350">
            <a:solidFill>
              <a:srgbClr val="B27733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5390916" y="4606925"/>
            <a:ext cx="1890169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Addiction Research</a:t>
            </a:r>
            <a:endParaRPr lang="en-US" sz="1450" dirty="0"/>
          </a:p>
        </p:txBody>
      </p:sp>
      <p:sp>
        <p:nvSpPr>
          <p:cNvPr id="15" name="Text 12"/>
          <p:cNvSpPr/>
          <p:nvPr/>
        </p:nvSpPr>
        <p:spPr>
          <a:xfrm>
            <a:off x="5390916" y="4915694"/>
            <a:ext cx="5981749" cy="4353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000000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Students describe 24-hr media abstinence like drug withdrawal — "dopamine rush" from likes &amp; shares</a:t>
            </a:r>
            <a:endParaRPr lang="en-US" sz="1150" dirty="0"/>
          </a:p>
        </p:txBody>
      </p:sp>
      <p:sp>
        <p:nvSpPr>
          <p:cNvPr id="16" name="Shape 13"/>
          <p:cNvSpPr/>
          <p:nvPr/>
        </p:nvSpPr>
        <p:spPr>
          <a:xfrm>
            <a:off x="5233360" y="5644654"/>
            <a:ext cx="6296860" cy="523081"/>
          </a:xfrm>
          <a:prstGeom prst="roundRect">
            <a:avLst>
              <a:gd name="adj" fmla="val 43363"/>
            </a:avLst>
          </a:prstGeom>
          <a:solidFill>
            <a:srgbClr val="FFB3B4"/>
          </a:solidFill>
          <a:ln/>
        </p:spPr>
      </p:sp>
      <p:pic>
        <p:nvPicPr>
          <p:cNvPr id="17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4566" y="5847358"/>
            <a:ext cx="189007" cy="151209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5724779" y="5803404"/>
            <a:ext cx="6263821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000000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Four privacy principles for all marketing: </a:t>
            </a:r>
            <a:pPr algn="l" indent="0" marL="0">
              <a:lnSpc>
                <a:spcPct val="120000"/>
              </a:lnSpc>
              <a:buNone/>
            </a:pPr>
            <a:r>
              <a:rPr lang="en-US" sz="1150" b="1" dirty="0">
                <a:solidFill>
                  <a:srgbClr val="000000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Notice · Consent · Access · Security</a:t>
            </a:r>
            <a:endParaRPr lang="en-US" sz="11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50763"/>
            <a:ext cx="4858323" cy="3179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0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Ethics &amp; Regulation in Social Media</a:t>
            </a:r>
            <a:endParaRPr lang="en-US" sz="20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950912"/>
            <a:ext cx="6296860" cy="54570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398556" y="1065312"/>
            <a:ext cx="1271754" cy="1589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Misinformation</a:t>
            </a:r>
            <a:endParaRPr lang="en-US" sz="1000" dirty="0"/>
          </a:p>
        </p:txBody>
      </p:sp>
      <p:sp>
        <p:nvSpPr>
          <p:cNvPr id="6" name="Text 2"/>
          <p:cNvSpPr/>
          <p:nvPr/>
        </p:nvSpPr>
        <p:spPr>
          <a:xfrm>
            <a:off x="5398556" y="1257102"/>
            <a:ext cx="6017268" cy="125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3000"/>
              </a:lnSpc>
              <a:buNone/>
            </a:pPr>
            <a:r>
              <a:rPr lang="en-US" sz="8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Spread of false or misleading content.</a:t>
            </a:r>
            <a:endParaRPr lang="en-US" sz="8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3360" y="1551384"/>
            <a:ext cx="6296860" cy="54570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398556" y="1665784"/>
            <a:ext cx="1271754" cy="1589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Data Privacy</a:t>
            </a:r>
            <a:endParaRPr lang="en-US" sz="1000" dirty="0"/>
          </a:p>
        </p:txBody>
      </p:sp>
      <p:sp>
        <p:nvSpPr>
          <p:cNvPr id="9" name="Text 4"/>
          <p:cNvSpPr/>
          <p:nvPr/>
        </p:nvSpPr>
        <p:spPr>
          <a:xfrm>
            <a:off x="5398556" y="1857573"/>
            <a:ext cx="6017268" cy="125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3000"/>
              </a:lnSpc>
              <a:buNone/>
            </a:pPr>
            <a:r>
              <a:rPr lang="en-US" sz="8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Collection, use, and protection of user data.</a:t>
            </a:r>
            <a:endParaRPr lang="en-US" sz="8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33360" y="2151856"/>
            <a:ext cx="6296860" cy="54570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398556" y="2266255"/>
            <a:ext cx="1271754" cy="1589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Algorithmic Bias</a:t>
            </a:r>
            <a:endParaRPr lang="en-US" sz="1000" dirty="0"/>
          </a:p>
        </p:txBody>
      </p:sp>
      <p:sp>
        <p:nvSpPr>
          <p:cNvPr id="12" name="Text 6"/>
          <p:cNvSpPr/>
          <p:nvPr/>
        </p:nvSpPr>
        <p:spPr>
          <a:xfrm>
            <a:off x="5398556" y="2458045"/>
            <a:ext cx="6017268" cy="125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3000"/>
              </a:lnSpc>
              <a:buNone/>
            </a:pPr>
            <a:r>
              <a:rPr lang="en-US" sz="8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Unfair or discriminatory outcomes from platform algorithms.</a:t>
            </a:r>
            <a:endParaRPr lang="en-US" sz="80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233360" y="2752328"/>
            <a:ext cx="6296860" cy="545703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5398556" y="2866727"/>
            <a:ext cx="1271754" cy="1589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Dark Patterns</a:t>
            </a:r>
            <a:endParaRPr lang="en-US" sz="1000" dirty="0"/>
          </a:p>
        </p:txBody>
      </p:sp>
      <p:sp>
        <p:nvSpPr>
          <p:cNvPr id="15" name="Text 8"/>
          <p:cNvSpPr/>
          <p:nvPr/>
        </p:nvSpPr>
        <p:spPr>
          <a:xfrm>
            <a:off x="5398556" y="3058517"/>
            <a:ext cx="6017268" cy="125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3000"/>
              </a:lnSpc>
              <a:buNone/>
            </a:pPr>
            <a:r>
              <a:rPr lang="en-US" sz="8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Deceptive UI/UX designed to trick users.</a:t>
            </a:r>
            <a:endParaRPr lang="en-US" sz="800" dirty="0"/>
          </a:p>
        </p:txBody>
      </p:sp>
      <p:pic>
        <p:nvPicPr>
          <p:cNvPr id="16" name="Image 5" descr="preencoded.png">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233360" y="3352800"/>
            <a:ext cx="6296860" cy="545703"/>
          </a:xfrm>
          <a:prstGeom prst="rect">
            <a:avLst/>
          </a:prstGeom>
        </p:spPr>
      </p:pic>
      <p:sp>
        <p:nvSpPr>
          <p:cNvPr id="17" name="Text 9"/>
          <p:cNvSpPr/>
          <p:nvPr/>
        </p:nvSpPr>
        <p:spPr>
          <a:xfrm>
            <a:off x="5398556" y="3467199"/>
            <a:ext cx="1271754" cy="1589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Political Advertising</a:t>
            </a:r>
            <a:endParaRPr lang="en-US" sz="1000" dirty="0"/>
          </a:p>
        </p:txBody>
      </p:sp>
      <p:sp>
        <p:nvSpPr>
          <p:cNvPr id="18" name="Text 10"/>
          <p:cNvSpPr/>
          <p:nvPr/>
        </p:nvSpPr>
        <p:spPr>
          <a:xfrm>
            <a:off x="5398556" y="3658989"/>
            <a:ext cx="6017268" cy="125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3000"/>
              </a:lnSpc>
              <a:buNone/>
            </a:pPr>
            <a:r>
              <a:rPr lang="en-US" sz="8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Transparency and impact on democratic processes.</a:t>
            </a:r>
            <a:endParaRPr lang="en-US" sz="800" dirty="0"/>
          </a:p>
        </p:txBody>
      </p:sp>
      <p:pic>
        <p:nvPicPr>
          <p:cNvPr id="19" name="Image 6" descr="preencoded.png">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233360" y="3960118"/>
            <a:ext cx="6296860" cy="545703"/>
          </a:xfrm>
          <a:prstGeom prst="rect">
            <a:avLst/>
          </a:prstGeom>
        </p:spPr>
      </p:pic>
      <p:sp>
        <p:nvSpPr>
          <p:cNvPr id="20" name="Text 11"/>
          <p:cNvSpPr/>
          <p:nvPr/>
        </p:nvSpPr>
        <p:spPr>
          <a:xfrm>
            <a:off x="5398556" y="4074517"/>
            <a:ext cx="1271754" cy="1589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GDPR</a:t>
            </a:r>
            <a:endParaRPr lang="en-US" sz="1000" dirty="0"/>
          </a:p>
        </p:txBody>
      </p:sp>
      <p:sp>
        <p:nvSpPr>
          <p:cNvPr id="21" name="Text 12"/>
          <p:cNvSpPr/>
          <p:nvPr/>
        </p:nvSpPr>
        <p:spPr>
          <a:xfrm>
            <a:off x="5398556" y="4266307"/>
            <a:ext cx="6017268" cy="125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3000"/>
              </a:lnSpc>
              <a:buNone/>
            </a:pPr>
            <a:r>
              <a:rPr lang="en-US" sz="8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EU's comprehensive data protection law.</a:t>
            </a:r>
            <a:endParaRPr lang="en-US" sz="800" dirty="0"/>
          </a:p>
        </p:txBody>
      </p:sp>
      <p:pic>
        <p:nvPicPr>
          <p:cNvPr id="22" name="Image 7" descr="preencoded.png">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233360" y="4560590"/>
            <a:ext cx="6296860" cy="545703"/>
          </a:xfrm>
          <a:prstGeom prst="rect">
            <a:avLst/>
          </a:prstGeom>
        </p:spPr>
      </p:pic>
      <p:sp>
        <p:nvSpPr>
          <p:cNvPr id="23" name="Text 13"/>
          <p:cNvSpPr/>
          <p:nvPr/>
        </p:nvSpPr>
        <p:spPr>
          <a:xfrm>
            <a:off x="5398556" y="4674989"/>
            <a:ext cx="1271754" cy="1589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FTC Guidelines</a:t>
            </a:r>
            <a:endParaRPr lang="en-US" sz="1000" dirty="0"/>
          </a:p>
        </p:txBody>
      </p:sp>
      <p:sp>
        <p:nvSpPr>
          <p:cNvPr id="24" name="Text 14"/>
          <p:cNvSpPr/>
          <p:nvPr/>
        </p:nvSpPr>
        <p:spPr>
          <a:xfrm>
            <a:off x="5398556" y="4866779"/>
            <a:ext cx="6017268" cy="125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3000"/>
              </a:lnSpc>
              <a:buNone/>
            </a:pPr>
            <a:r>
              <a:rPr lang="en-US" sz="8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U.S. regulations for fair advertising practices.</a:t>
            </a:r>
            <a:endParaRPr lang="en-US" sz="800" dirty="0"/>
          </a:p>
        </p:txBody>
      </p:sp>
      <p:pic>
        <p:nvPicPr>
          <p:cNvPr id="25" name="Image 8" descr="preencoded.png">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233360" y="5161062"/>
            <a:ext cx="6296860" cy="545703"/>
          </a:xfrm>
          <a:prstGeom prst="rect">
            <a:avLst/>
          </a:prstGeom>
        </p:spPr>
      </p:pic>
      <p:sp>
        <p:nvSpPr>
          <p:cNvPr id="26" name="Text 15"/>
          <p:cNvSpPr/>
          <p:nvPr/>
        </p:nvSpPr>
        <p:spPr>
          <a:xfrm>
            <a:off x="5398556" y="5275461"/>
            <a:ext cx="1271754" cy="1589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Section 230</a:t>
            </a:r>
            <a:endParaRPr lang="en-US" sz="1000" dirty="0"/>
          </a:p>
        </p:txBody>
      </p:sp>
      <p:sp>
        <p:nvSpPr>
          <p:cNvPr id="27" name="Text 16"/>
          <p:cNvSpPr/>
          <p:nvPr/>
        </p:nvSpPr>
        <p:spPr>
          <a:xfrm>
            <a:off x="5398556" y="5467251"/>
            <a:ext cx="6017268" cy="125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3000"/>
              </a:lnSpc>
              <a:buNone/>
            </a:pPr>
            <a:r>
              <a:rPr lang="en-US" sz="8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Protects platforms from liability for user content.</a:t>
            </a:r>
            <a:endParaRPr lang="en-US" sz="800" dirty="0"/>
          </a:p>
        </p:txBody>
      </p:sp>
      <p:pic>
        <p:nvPicPr>
          <p:cNvPr id="28" name="Image 9" descr="preencoded.png">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233360" y="5761534"/>
            <a:ext cx="6296860" cy="545703"/>
          </a:xfrm>
          <a:prstGeom prst="rect">
            <a:avLst/>
          </a:prstGeom>
        </p:spPr>
      </p:pic>
      <p:sp>
        <p:nvSpPr>
          <p:cNvPr id="29" name="Text 17"/>
          <p:cNvSpPr/>
          <p:nvPr/>
        </p:nvSpPr>
        <p:spPr>
          <a:xfrm>
            <a:off x="5398556" y="5875933"/>
            <a:ext cx="1271754" cy="1589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Proposed Legislation</a:t>
            </a:r>
            <a:endParaRPr lang="en-US" sz="1000" dirty="0"/>
          </a:p>
        </p:txBody>
      </p:sp>
      <p:sp>
        <p:nvSpPr>
          <p:cNvPr id="30" name="Text 18"/>
          <p:cNvSpPr/>
          <p:nvPr/>
        </p:nvSpPr>
        <p:spPr>
          <a:xfrm>
            <a:off x="5398556" y="6067723"/>
            <a:ext cx="6017268" cy="125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3000"/>
              </a:lnSpc>
              <a:buNone/>
            </a:pPr>
            <a:r>
              <a:rPr lang="en-US" sz="8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Ongoing debates for new federal and state laws.</a:t>
            </a:r>
            <a:endParaRPr lang="en-US" sz="8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87288"/>
            <a:ext cx="5017069" cy="413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6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Measuring Social Media ROI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2535968" y="2145903"/>
            <a:ext cx="1627345" cy="330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26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41%</a:t>
            </a:r>
            <a:endParaRPr lang="en-US" sz="26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57379" y="1319014"/>
            <a:ext cx="1984623" cy="198467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522772" y="3429298"/>
            <a:ext cx="1653836" cy="2066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No ROI Measure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661475" y="3691533"/>
            <a:ext cx="5376530" cy="1799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13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Companies with zero ROI tracking for social spend</a:t>
            </a:r>
            <a:endParaRPr lang="en-US" sz="1000" dirty="0"/>
          </a:p>
        </p:txBody>
      </p:sp>
      <p:sp>
        <p:nvSpPr>
          <p:cNvPr id="7" name="Text 4"/>
          <p:cNvSpPr/>
          <p:nvPr/>
        </p:nvSpPr>
        <p:spPr>
          <a:xfrm>
            <a:off x="8028184" y="2145903"/>
            <a:ext cx="1627345" cy="330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26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8%</a:t>
            </a:r>
            <a:endParaRPr lang="en-US" sz="2600" dirty="0"/>
          </a:p>
        </p:txBody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9594" y="1319014"/>
            <a:ext cx="1984623" cy="1984673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014988" y="3429298"/>
            <a:ext cx="1653836" cy="2066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Full ROI Tracking</a:t>
            </a:r>
            <a:endParaRPr lang="en-US" sz="1300" dirty="0"/>
          </a:p>
        </p:txBody>
      </p:sp>
      <p:sp>
        <p:nvSpPr>
          <p:cNvPr id="10" name="Text 6"/>
          <p:cNvSpPr/>
          <p:nvPr/>
        </p:nvSpPr>
        <p:spPr>
          <a:xfrm>
            <a:off x="6153691" y="3691533"/>
            <a:ext cx="5376530" cy="1799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13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Companies measuring ROI on all social media spend</a:t>
            </a:r>
            <a:endParaRPr lang="en-US" sz="1000" dirty="0"/>
          </a:p>
        </p:txBody>
      </p:sp>
      <p:sp>
        <p:nvSpPr>
          <p:cNvPr id="11" name="Text 7"/>
          <p:cNvSpPr/>
          <p:nvPr/>
        </p:nvSpPr>
        <p:spPr>
          <a:xfrm>
            <a:off x="661475" y="4010422"/>
            <a:ext cx="2263421" cy="2066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Key Metrics &amp; Tools</a:t>
            </a:r>
            <a:endParaRPr lang="en-US" sz="1300" dirty="0"/>
          </a:p>
        </p:txBody>
      </p:sp>
      <p:sp>
        <p:nvSpPr>
          <p:cNvPr id="12" name="Text 8"/>
          <p:cNvSpPr/>
          <p:nvPr/>
        </p:nvSpPr>
        <p:spPr>
          <a:xfrm>
            <a:off x="661475" y="4356001"/>
            <a:ext cx="10868745" cy="8169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Unique visitors, time on site, conversions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Sentiments, share of voice, share of conversations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GRPs = Reach × Frequency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Facebook EdgeRank (0–20+ scale)</a:t>
            </a:r>
            <a:endParaRPr lang="en-US" sz="1000" dirty="0"/>
          </a:p>
        </p:txBody>
      </p:sp>
      <p:sp>
        <p:nvSpPr>
          <p:cNvPr id="13" name="Text 9"/>
          <p:cNvSpPr/>
          <p:nvPr/>
        </p:nvSpPr>
        <p:spPr>
          <a:xfrm>
            <a:off x="661475" y="5311874"/>
            <a:ext cx="2263421" cy="2066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Leading Platforms</a:t>
            </a:r>
            <a:endParaRPr lang="en-US" sz="1300" dirty="0"/>
          </a:p>
        </p:txBody>
      </p:sp>
      <p:sp>
        <p:nvSpPr>
          <p:cNvPr id="14" name="Text 10"/>
          <p:cNvSpPr/>
          <p:nvPr/>
        </p:nvSpPr>
        <p:spPr>
          <a:xfrm>
            <a:off x="661475" y="5657453"/>
            <a:ext cx="11478330" cy="1799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0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Google Analytics · Comscore · Hootsuite · Salesforce Marketing Cloud · Similarweb</a:t>
            </a:r>
            <a:endParaRPr lang="en-US" sz="1000" dirty="0"/>
          </a:p>
        </p:txBody>
      </p:sp>
      <p:sp>
        <p:nvSpPr>
          <p:cNvPr id="15" name="Text 11"/>
          <p:cNvSpPr/>
          <p:nvPr/>
        </p:nvSpPr>
        <p:spPr>
          <a:xfrm>
            <a:off x="661475" y="5954613"/>
            <a:ext cx="11478330" cy="2160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endParaRPr lang="en-US" sz="1150" dirty="0"/>
          </a:p>
        </p:txBody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5954613"/>
            <a:ext cx="10868745" cy="216098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45108"/>
            <a:ext cx="4274931" cy="3659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3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The Future of Social Media</a:t>
            </a:r>
            <a:endParaRPr lang="en-US" sz="23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1019770"/>
            <a:ext cx="292688" cy="29269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61475" y="1403152"/>
            <a:ext cx="1634886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AR/VR &amp; The Metaverse</a:t>
            </a:r>
            <a:endParaRPr lang="en-US" sz="1150" dirty="0"/>
          </a:p>
        </p:txBody>
      </p:sp>
      <p:sp>
        <p:nvSpPr>
          <p:cNvPr id="6" name="Text 2"/>
          <p:cNvSpPr/>
          <p:nvPr/>
        </p:nvSpPr>
        <p:spPr>
          <a:xfrm>
            <a:off x="661475" y="1629470"/>
            <a:ext cx="6296860" cy="151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9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Immersive, interactive social spaces.</a:t>
            </a:r>
            <a:endParaRPr lang="en-US" sz="9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1926134"/>
            <a:ext cx="292688" cy="29269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61475" y="2309515"/>
            <a:ext cx="1463738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Social Commerce</a:t>
            </a:r>
            <a:endParaRPr lang="en-US" sz="1150" dirty="0"/>
          </a:p>
        </p:txBody>
      </p:sp>
      <p:sp>
        <p:nvSpPr>
          <p:cNvPr id="9" name="Text 4"/>
          <p:cNvSpPr/>
          <p:nvPr/>
        </p:nvSpPr>
        <p:spPr>
          <a:xfrm>
            <a:off x="661475" y="2535833"/>
            <a:ext cx="6296860" cy="151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9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Seamless shopping integrated directly into platforms.</a:t>
            </a:r>
            <a:endParaRPr lang="en-US" sz="9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1475" y="2832497"/>
            <a:ext cx="292688" cy="29269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61475" y="3215878"/>
            <a:ext cx="219774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Decentralized Platforms (Web3)</a:t>
            </a:r>
            <a:endParaRPr lang="en-US" sz="1150" dirty="0"/>
          </a:p>
        </p:txBody>
      </p:sp>
      <p:sp>
        <p:nvSpPr>
          <p:cNvPr id="12" name="Text 6"/>
          <p:cNvSpPr/>
          <p:nvPr/>
        </p:nvSpPr>
        <p:spPr>
          <a:xfrm>
            <a:off x="661475" y="3442196"/>
            <a:ext cx="6296860" cy="151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9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User ownership, data control, and creator empowerment.</a:t>
            </a:r>
            <a:endParaRPr lang="en-US" sz="90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61475" y="3738860"/>
            <a:ext cx="292688" cy="292695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661475" y="4122241"/>
            <a:ext cx="1539142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AI-Generated Content</a:t>
            </a:r>
            <a:endParaRPr lang="en-US" sz="1150" dirty="0"/>
          </a:p>
        </p:txBody>
      </p:sp>
      <p:sp>
        <p:nvSpPr>
          <p:cNvPr id="15" name="Text 8"/>
          <p:cNvSpPr/>
          <p:nvPr/>
        </p:nvSpPr>
        <p:spPr>
          <a:xfrm>
            <a:off x="661475" y="4348559"/>
            <a:ext cx="6296860" cy="151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9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Automated content creation and hyper-personalization.</a:t>
            </a:r>
            <a:endParaRPr lang="en-US" sz="900" dirty="0"/>
          </a:p>
        </p:txBody>
      </p:sp>
      <p:pic>
        <p:nvPicPr>
          <p:cNvPr id="16" name="Image 5" descr="preencoded.png">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61475" y="4645223"/>
            <a:ext cx="292688" cy="292695"/>
          </a:xfrm>
          <a:prstGeom prst="rect">
            <a:avLst/>
          </a:prstGeom>
        </p:spPr>
      </p:pic>
      <p:sp>
        <p:nvSpPr>
          <p:cNvPr id="17" name="Text 9"/>
          <p:cNvSpPr/>
          <p:nvPr/>
        </p:nvSpPr>
        <p:spPr>
          <a:xfrm>
            <a:off x="661475" y="5028605"/>
            <a:ext cx="2073025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Short-Form Video Dominance</a:t>
            </a:r>
            <a:endParaRPr lang="en-US" sz="1150" dirty="0"/>
          </a:p>
        </p:txBody>
      </p:sp>
      <p:sp>
        <p:nvSpPr>
          <p:cNvPr id="18" name="Text 10"/>
          <p:cNvSpPr/>
          <p:nvPr/>
        </p:nvSpPr>
        <p:spPr>
          <a:xfrm>
            <a:off x="661475" y="5254923"/>
            <a:ext cx="6296860" cy="151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9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Continued growth and innovation in bite-sized content.</a:t>
            </a:r>
            <a:endParaRPr lang="en-US" sz="900" dirty="0"/>
          </a:p>
        </p:txBody>
      </p:sp>
      <p:pic>
        <p:nvPicPr>
          <p:cNvPr id="19" name="Image 6" descr="preencoded.png">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61475" y="5551587"/>
            <a:ext cx="292688" cy="292695"/>
          </a:xfrm>
          <a:prstGeom prst="rect">
            <a:avLst/>
          </a:prstGeom>
        </p:spPr>
      </p:pic>
      <p:sp>
        <p:nvSpPr>
          <p:cNvPr id="20" name="Text 11"/>
          <p:cNvSpPr/>
          <p:nvPr/>
        </p:nvSpPr>
        <p:spPr>
          <a:xfrm>
            <a:off x="661475" y="5934968"/>
            <a:ext cx="175454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Creator Economy Growth</a:t>
            </a:r>
            <a:endParaRPr lang="en-US" sz="1150" dirty="0"/>
          </a:p>
        </p:txBody>
      </p:sp>
      <p:sp>
        <p:nvSpPr>
          <p:cNvPr id="21" name="Text 12"/>
          <p:cNvSpPr/>
          <p:nvPr/>
        </p:nvSpPr>
        <p:spPr>
          <a:xfrm>
            <a:off x="661475" y="6161286"/>
            <a:ext cx="6296860" cy="151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9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New monetization models for independent creators.</a:t>
            </a:r>
            <a:endParaRPr lang="en-US" sz="9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513185"/>
            <a:ext cx="3681122" cy="3839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Key Takeaways</a:t>
            </a:r>
            <a:endParaRPr lang="en-US" sz="2400" dirty="0"/>
          </a:p>
        </p:txBody>
      </p:sp>
      <p:sp>
        <p:nvSpPr>
          <p:cNvPr id="4" name="Shape 1"/>
          <p:cNvSpPr/>
          <p:nvPr/>
        </p:nvSpPr>
        <p:spPr>
          <a:xfrm>
            <a:off x="661475" y="2016919"/>
            <a:ext cx="6296860" cy="2603103"/>
          </a:xfrm>
          <a:prstGeom prst="roundRect">
            <a:avLst>
              <a:gd name="adj" fmla="val 7080"/>
            </a:avLst>
          </a:prstGeom>
          <a:solidFill>
            <a:srgbClr val="626C3B"/>
          </a:solidFill>
          <a:ln w="6350">
            <a:solidFill>
              <a:srgbClr val="7B8554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67825" y="2023269"/>
            <a:ext cx="6284160" cy="647601"/>
          </a:xfrm>
          <a:prstGeom prst="rect">
            <a:avLst/>
          </a:prstGeom>
          <a:solidFill>
            <a:srgbClr val="626C3B"/>
          </a:solidFill>
          <a:ln/>
        </p:spPr>
      </p:sp>
      <p:sp>
        <p:nvSpPr>
          <p:cNvPr id="6" name="Text 3"/>
          <p:cNvSpPr/>
          <p:nvPr/>
        </p:nvSpPr>
        <p:spPr>
          <a:xfrm>
            <a:off x="790654" y="2146102"/>
            <a:ext cx="1713465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Social Media = IMC Tool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790654" y="2385913"/>
            <a:ext cx="6038500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Not a department or campaign — integrate with all IMC elements</a:t>
            </a:r>
            <a:endParaRPr lang="en-US" sz="950" dirty="0"/>
          </a:p>
        </p:txBody>
      </p:sp>
      <p:sp>
        <p:nvSpPr>
          <p:cNvPr id="8" name="Shape 5"/>
          <p:cNvSpPr/>
          <p:nvPr/>
        </p:nvSpPr>
        <p:spPr>
          <a:xfrm>
            <a:off x="667825" y="2670870"/>
            <a:ext cx="6284160" cy="647601"/>
          </a:xfrm>
          <a:prstGeom prst="rect">
            <a:avLst/>
          </a:prstGeom>
          <a:solidFill>
            <a:srgbClr val="626C3B"/>
          </a:solidFill>
          <a:ln/>
        </p:spPr>
      </p:sp>
      <p:sp>
        <p:nvSpPr>
          <p:cNvPr id="9" name="Shape 6"/>
          <p:cNvSpPr/>
          <p:nvPr/>
        </p:nvSpPr>
        <p:spPr>
          <a:xfrm>
            <a:off x="667825" y="2670870"/>
            <a:ext cx="6284160" cy="12700"/>
          </a:xfrm>
          <a:prstGeom prst="roundRect">
            <a:avLst>
              <a:gd name="adj" fmla="val 1451124"/>
            </a:avLst>
          </a:prstGeom>
          <a:solidFill>
            <a:srgbClr val="9C9247"/>
          </a:solidFill>
          <a:ln/>
        </p:spPr>
      </p:sp>
      <p:sp>
        <p:nvSpPr>
          <p:cNvPr id="10" name="Text 7"/>
          <p:cNvSpPr/>
          <p:nvPr/>
        </p:nvSpPr>
        <p:spPr>
          <a:xfrm>
            <a:off x="790654" y="2793702"/>
            <a:ext cx="153576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Know Your Platform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790654" y="3033514"/>
            <a:ext cx="6038500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Each network has unique audiences, ad formats, and strengths</a:t>
            </a:r>
            <a:endParaRPr lang="en-US" sz="950" dirty="0"/>
          </a:p>
        </p:txBody>
      </p:sp>
      <p:sp>
        <p:nvSpPr>
          <p:cNvPr id="12" name="Shape 9"/>
          <p:cNvSpPr/>
          <p:nvPr/>
        </p:nvSpPr>
        <p:spPr>
          <a:xfrm>
            <a:off x="667825" y="3318470"/>
            <a:ext cx="6284160" cy="647601"/>
          </a:xfrm>
          <a:prstGeom prst="rect">
            <a:avLst/>
          </a:prstGeom>
          <a:solidFill>
            <a:srgbClr val="626C3B"/>
          </a:solidFill>
          <a:ln/>
        </p:spPr>
      </p:sp>
      <p:sp>
        <p:nvSpPr>
          <p:cNvPr id="13" name="Shape 10"/>
          <p:cNvSpPr/>
          <p:nvPr/>
        </p:nvSpPr>
        <p:spPr>
          <a:xfrm>
            <a:off x="667825" y="3318470"/>
            <a:ext cx="6284160" cy="12700"/>
          </a:xfrm>
          <a:prstGeom prst="roundRect">
            <a:avLst>
              <a:gd name="adj" fmla="val 1451124"/>
            </a:avLst>
          </a:prstGeom>
          <a:solidFill>
            <a:srgbClr val="CE9521"/>
          </a:solidFill>
          <a:ln/>
        </p:spPr>
      </p:sp>
      <p:sp>
        <p:nvSpPr>
          <p:cNvPr id="14" name="Text 11"/>
          <p:cNvSpPr/>
          <p:nvPr/>
        </p:nvSpPr>
        <p:spPr>
          <a:xfrm>
            <a:off x="790654" y="3441303"/>
            <a:ext cx="2204387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AI Is Transforming Everything</a:t>
            </a:r>
            <a:endParaRPr lang="en-US" sz="1200" dirty="0"/>
          </a:p>
        </p:txBody>
      </p:sp>
      <p:sp>
        <p:nvSpPr>
          <p:cNvPr id="15" name="Text 12"/>
          <p:cNvSpPr/>
          <p:nvPr/>
        </p:nvSpPr>
        <p:spPr>
          <a:xfrm>
            <a:off x="790654" y="3681115"/>
            <a:ext cx="6038500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Content, targeting, measurement — but privacy and ethics matter</a:t>
            </a:r>
            <a:endParaRPr lang="en-US" sz="950" dirty="0"/>
          </a:p>
        </p:txBody>
      </p:sp>
      <p:sp>
        <p:nvSpPr>
          <p:cNvPr id="16" name="Shape 13"/>
          <p:cNvSpPr/>
          <p:nvPr/>
        </p:nvSpPr>
        <p:spPr>
          <a:xfrm>
            <a:off x="667825" y="3966071"/>
            <a:ext cx="6284160" cy="647601"/>
          </a:xfrm>
          <a:prstGeom prst="rect">
            <a:avLst/>
          </a:prstGeom>
          <a:solidFill>
            <a:srgbClr val="626C3B"/>
          </a:solidFill>
          <a:ln/>
        </p:spPr>
      </p:sp>
      <p:sp>
        <p:nvSpPr>
          <p:cNvPr id="17" name="Shape 14"/>
          <p:cNvSpPr/>
          <p:nvPr/>
        </p:nvSpPr>
        <p:spPr>
          <a:xfrm>
            <a:off x="667825" y="3966071"/>
            <a:ext cx="6284160" cy="12700"/>
          </a:xfrm>
          <a:prstGeom prst="roundRect">
            <a:avLst>
              <a:gd name="adj" fmla="val 1451124"/>
            </a:avLst>
          </a:prstGeom>
          <a:solidFill>
            <a:srgbClr val="B27733"/>
          </a:solidFill>
          <a:ln/>
        </p:spPr>
      </p:sp>
      <p:sp>
        <p:nvSpPr>
          <p:cNvPr id="18" name="Text 15"/>
          <p:cNvSpPr/>
          <p:nvPr/>
        </p:nvSpPr>
        <p:spPr>
          <a:xfrm>
            <a:off x="790654" y="4088904"/>
            <a:ext cx="1647387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Measure What Matters</a:t>
            </a:r>
            <a:endParaRPr lang="en-US" sz="1200" dirty="0"/>
          </a:p>
        </p:txBody>
      </p:sp>
      <p:sp>
        <p:nvSpPr>
          <p:cNvPr id="19" name="Text 16"/>
          <p:cNvSpPr/>
          <p:nvPr/>
        </p:nvSpPr>
        <p:spPr>
          <a:xfrm>
            <a:off x="790654" y="4328716"/>
            <a:ext cx="6038500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Go beyond counts — use audience-specific, comparable metrics</a:t>
            </a:r>
            <a:endParaRPr lang="en-US" sz="950" dirty="0"/>
          </a:p>
        </p:txBody>
      </p:sp>
      <p:sp>
        <p:nvSpPr>
          <p:cNvPr id="20" name="Shape 17"/>
          <p:cNvSpPr/>
          <p:nvPr/>
        </p:nvSpPr>
        <p:spPr>
          <a:xfrm>
            <a:off x="661475" y="4709815"/>
            <a:ext cx="12700" cy="341709"/>
          </a:xfrm>
          <a:prstGeom prst="roundRect">
            <a:avLst>
              <a:gd name="adj" fmla="val 59999"/>
            </a:avLst>
          </a:prstGeom>
          <a:solidFill>
            <a:srgbClr val="626C3B"/>
          </a:solidFill>
          <a:ln/>
        </p:spPr>
      </p:sp>
      <p:sp>
        <p:nvSpPr>
          <p:cNvPr id="21" name="Text 18"/>
          <p:cNvSpPr/>
          <p:nvPr/>
        </p:nvSpPr>
        <p:spPr>
          <a:xfrm>
            <a:off x="845719" y="4799608"/>
            <a:ext cx="6722200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"Social media is the vehicle — not the destination or strategy."</a:t>
            </a:r>
            <a:endParaRPr lang="en-US" sz="950" dirty="0"/>
          </a:p>
        </p:txBody>
      </p:sp>
      <p:sp>
        <p:nvSpPr>
          <p:cNvPr id="22" name="Shape 19"/>
          <p:cNvSpPr/>
          <p:nvPr/>
        </p:nvSpPr>
        <p:spPr>
          <a:xfrm>
            <a:off x="661475" y="5141317"/>
            <a:ext cx="1353409" cy="203398"/>
          </a:xfrm>
          <a:prstGeom prst="roundRect">
            <a:avLst>
              <a:gd name="adj" fmla="val 72486"/>
            </a:avLst>
          </a:prstGeom>
          <a:noFill/>
          <a:ln/>
          <a:effectLst>
            <a:outerShdw sx="100000" sy="100000" kx="0" ky="0" algn="bl" rotWithShape="0" blurRad="101600" dist="50800" dir="16200000">
              <a:srgbClr val="626c3b">
                <a:alpha val="100000"/>
              </a:srgbClr>
            </a:outerShdw>
          </a:effectLst>
        </p:spPr>
      </p:sp>
      <p:sp>
        <p:nvSpPr>
          <p:cNvPr id="23" name="Text 20"/>
          <p:cNvSpPr/>
          <p:nvPr/>
        </p:nvSpPr>
        <p:spPr>
          <a:xfrm>
            <a:off x="735093" y="5178127"/>
            <a:ext cx="1815757" cy="129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750" dirty="0">
                <a:solidFill>
                  <a:srgbClr val="626C3B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ANDREWS &amp; SHIMP, 2025</a:t>
            </a:r>
            <a:endParaRPr lang="en-US" sz="75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85291"/>
            <a:ext cx="5187324" cy="5721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600" dirty="0">
                <a:solidFill>
                  <a:srgbClr val="403011"/>
                </a:solidFill>
                <a:latin typeface="Brygada 1918 SemiBold" pitchFamily="34" charset="0"/>
                <a:ea typeface="Brygada 1918 SemiBold" pitchFamily="34" charset="-122"/>
                <a:cs typeface="Brygada 1918 SemiBold" pitchFamily="34" charset="-120"/>
              </a:rPr>
              <a:t>Review Questions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661475" y="1512193"/>
            <a:ext cx="10868745" cy="47605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84480" indent="-284480">
              <a:lnSpc>
                <a:spcPct val="131000"/>
              </a:lnSpc>
              <a:buSzPct val="100000"/>
              <a:buFont typeface="+mj-lt"/>
              <a:buAutoNum type="arabicPeriod" startAt="1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How would you define social media in the context of integrated marketing communications, and why is it more than just a standalone department or channel?</a:t>
            </a:r>
            <a:endParaRPr lang="en-US" sz="1400" dirty="0"/>
          </a:p>
          <a:p>
            <a:pPr algn="l" marL="284480" indent="-284480">
              <a:lnSpc>
                <a:spcPct val="131000"/>
              </a:lnSpc>
              <a:buSzPct val="100000"/>
              <a:buFont typeface="+mj-lt"/>
              <a:buAutoNum type="arabicPeriod" startAt="2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In what ways does social media differ from traditional media in terms of audience control, interactivity, and message flow?</a:t>
            </a:r>
            <a:endParaRPr lang="en-US" sz="1400" dirty="0"/>
          </a:p>
          <a:p>
            <a:pPr algn="l" marL="284480" indent="-284480">
              <a:lnSpc>
                <a:spcPct val="131000"/>
              </a:lnSpc>
              <a:buSzPct val="100000"/>
              <a:buFont typeface="+mj-lt"/>
              <a:buAutoNum type="arabicPeriod" startAt="3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Compare the major social media platforms discussed in class. How do their audiences, content formats, and strategic uses differ for marketers?</a:t>
            </a:r>
            <a:endParaRPr lang="en-US" sz="1400" dirty="0"/>
          </a:p>
          <a:p>
            <a:pPr algn="l" marL="284480" indent="-284480">
              <a:lnSpc>
                <a:spcPct val="131000"/>
              </a:lnSpc>
              <a:buSzPct val="100000"/>
              <a:buFont typeface="+mj-lt"/>
              <a:buAutoNum type="arabicPeriod" startAt="4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What are the main advantages and disadvantages of using social media for brands, and how should those trade-offs shape campaign planning?</a:t>
            </a:r>
            <a:endParaRPr lang="en-US" sz="1400" dirty="0"/>
          </a:p>
          <a:p>
            <a:pPr algn="l" marL="284480" indent="-284480">
              <a:lnSpc>
                <a:spcPct val="131000"/>
              </a:lnSpc>
              <a:buSzPct val="100000"/>
              <a:buFont typeface="+mj-lt"/>
              <a:buAutoNum type="arabicPeriod" startAt="5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How do influencer marketing and user-generated content (UGC) contribute to brand credibility, engagement, and persuasion?</a:t>
            </a:r>
            <a:endParaRPr lang="en-US" sz="1400" dirty="0"/>
          </a:p>
          <a:p>
            <a:pPr algn="l" marL="284480" indent="-284480">
              <a:lnSpc>
                <a:spcPct val="131000"/>
              </a:lnSpc>
              <a:buSzPct val="100000"/>
              <a:buFont typeface="+mj-lt"/>
              <a:buAutoNum type="arabicPeriod" startAt="6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What makes a social media campaign effective, and how should marketers align campaign objectives, platform choice, content, and timing?</a:t>
            </a:r>
            <a:endParaRPr lang="en-US" sz="1400" dirty="0"/>
          </a:p>
          <a:p>
            <a:pPr algn="l" marL="284480" indent="-284480">
              <a:lnSpc>
                <a:spcPct val="131000"/>
              </a:lnSpc>
              <a:buSzPct val="100000"/>
              <a:buFont typeface="+mj-lt"/>
              <a:buAutoNum type="arabicPeriod" startAt="7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What privacy, ethical, and regulatory concerns arise in social media marketing, and how should organizations respond to them?</a:t>
            </a:r>
            <a:endParaRPr lang="en-US" sz="1400" dirty="0"/>
          </a:p>
          <a:p>
            <a:pPr algn="l" marL="284480" indent="-284480">
              <a:lnSpc>
                <a:spcPct val="131000"/>
              </a:lnSpc>
              <a:buSzPct val="100000"/>
              <a:buFont typeface="+mj-lt"/>
              <a:buAutoNum type="arabicPeriod" startAt="8"/>
            </a:pPr>
            <a:r>
              <a:rPr lang="en-US" sz="1400" dirty="0">
                <a:solidFill>
                  <a:srgbClr val="403011"/>
                </a:solidFill>
                <a:latin typeface="Brygada 1918" pitchFamily="34" charset="0"/>
                <a:ea typeface="Brygada 1918" pitchFamily="34" charset="-122"/>
                <a:cs typeface="Brygada 1918" pitchFamily="34" charset="-120"/>
              </a:rPr>
              <a:t>How should marketers measure ROI and effectiveness in social media, and what role is AI playing in content creation, targeting, analytics, and optimization?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2026-07-06T05:23:30Z</dcterms:created>
  <dcterms:modified xsi:type="dcterms:W3CDTF">2026-07-06T05:23:30Z</dcterms:modified>
</cp:coreProperties>
</file>