
<file path=[Content_Types].xml><?xml version="1.0" encoding="utf-8"?>
<Types xmlns="http://schemas.openxmlformats.org/package/2006/content-types">
  <Default Extension="fntdata" ContentType="application/x-fontdata"/>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autoCompressPictures="0">
  <p:sldMasterIdLst>
    <p:sldMasterId id="2147483648" r:id="rId1"/>
  </p:sldMasterIdLst>
  <p:notesMasterIdLst>
    <p:notesMasterId r:id="rId20"/>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Lst>
  <p:sldSz cx="9144000" cy="5143500" type="screen16x9"/>
  <p:notesSz cx="5143500" cy="9144000"/>
  <p:embeddedFontLst>
    <p:embeddedFont>
      <p:font typeface="Tomorrow" panose="020B0604020202020204" charset="0"/>
      <p:regular r:id="rId21"/>
    </p:embeddedFont>
    <p:embeddedFont>
      <p:font typeface="Tomorrow Semi Bold" panose="020B0604020202020204" charset="0"/>
      <p:regular r:id="rId22"/>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11"/>
    <p:restoredTop sz="94610"/>
  </p:normalViewPr>
  <p:slideViewPr>
    <p:cSldViewPr snapToGrid="0" snapToObjects="1">
      <p:cViewPr varScale="1">
        <p:scale>
          <a:sx n="98" d="100"/>
          <a:sy n="98" d="100"/>
        </p:scale>
        <p:origin x="360" y="4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font" Target="fonts/font1.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2.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49262275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18</a:t>
            </a:fld>
            <a:endParaRPr lang="en-US"/>
          </a:p>
        </p:txBody>
      </p:sp>
    </p:spTree>
    <p:extLst>
      <p:ext uri="{BB962C8B-B14F-4D97-AF65-F5344CB8AC3E}">
        <p14:creationId xmlns:p14="http://schemas.microsoft.com/office/powerpoint/2010/main" val="10240869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DEFAULT">
    <p:bg>
      <p:bgRef idx="1001">
        <a:schemeClr val="bg1"/>
      </p:bgRef>
    </p:bg>
    <p:spTree>
      <p:nvGrpSpPr>
        <p:cNvPr id="1" name=""/>
        <p:cNvGrpSpPr/>
        <p:nvPr/>
      </p:nvGrpSpPr>
      <p:grpSpPr>
        <a:xfrm>
          <a:off x="0" y="0"/>
          <a:ext cx="0" cy="0"/>
          <a:chOff x="0" y="0"/>
          <a:chExt cx="0" cy="0"/>
        </a:xfrm>
      </p:grpSpPr>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Slide 1 master">
    <p:bg>
      <p:bgPr>
        <a:solidFill>
          <a:srgbClr val="000000"/>
        </a:solidFill>
        <a:effectLst/>
      </p:bgPr>
    </p:bg>
    <p:spTree>
      <p:nvGrpSpPr>
        <p:cNvPr id="1" name=""/>
        <p:cNvGrpSpPr/>
        <p:nvPr/>
      </p:nvGrpSpPr>
      <p:grpSpPr>
        <a:xfrm>
          <a:off x="0" y="0"/>
          <a:ext cx="0" cy="0"/>
          <a:chOff x="0" y="0"/>
          <a:chExt cx="0" cy="0"/>
        </a:xfrm>
      </p:grpSpPr>
      <p:sp>
        <p:nvSpPr>
          <p:cNvPr id="2" name="Shape 0"/>
          <p:cNvSpPr/>
          <p:nvPr/>
        </p:nvSpPr>
        <p:spPr>
          <a:xfrm>
            <a:off x="0" y="0"/>
            <a:ext cx="9144000" cy="5143500"/>
          </a:xfrm>
          <a:prstGeom prst="rect">
            <a:avLst/>
          </a:prstGeom>
          <a:solidFill>
            <a:srgbClr val="EFEFEF"/>
          </a:solidFill>
          <a:ln/>
        </p:spPr>
        <p:txBody>
          <a:bodyPr/>
          <a:lstStyle/>
          <a:p>
            <a:endParaRPr lang="en-PH"/>
          </a:p>
        </p:txBody>
      </p:sp>
      <p:sp>
        <p:nvSpPr>
          <p:cNvPr id="3" name="Shape 1"/>
          <p:cNvSpPr/>
          <p:nvPr/>
        </p:nvSpPr>
        <p:spPr>
          <a:xfrm>
            <a:off x="0" y="0"/>
            <a:ext cx="9144000" cy="5143500"/>
          </a:xfrm>
          <a:prstGeom prst="rect">
            <a:avLst/>
          </a:prstGeom>
          <a:solidFill>
            <a:srgbClr val="FCFCFC"/>
          </a:solidFill>
          <a:ln/>
        </p:spPr>
        <p:txBody>
          <a:bodyPr/>
          <a:lstStyle/>
          <a:p>
            <a:endParaRPr lang="en-PH"/>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Slide 2 master">
    <p:bg>
      <p:bgPr>
        <a:solidFill>
          <a:srgbClr val="000000"/>
        </a:solidFill>
        <a:effectLst/>
      </p:bgPr>
    </p:bg>
    <p:spTree>
      <p:nvGrpSpPr>
        <p:cNvPr id="1" name=""/>
        <p:cNvGrpSpPr/>
        <p:nvPr/>
      </p:nvGrpSpPr>
      <p:grpSpPr>
        <a:xfrm>
          <a:off x="0" y="0"/>
          <a:ext cx="0" cy="0"/>
          <a:chOff x="0" y="0"/>
          <a:chExt cx="0" cy="0"/>
        </a:xfrm>
      </p:grpSpPr>
      <p:sp>
        <p:nvSpPr>
          <p:cNvPr id="2" name="Shape 0"/>
          <p:cNvSpPr/>
          <p:nvPr/>
        </p:nvSpPr>
        <p:spPr>
          <a:xfrm>
            <a:off x="0" y="0"/>
            <a:ext cx="9144000" cy="5143500"/>
          </a:xfrm>
          <a:prstGeom prst="rect">
            <a:avLst/>
          </a:prstGeom>
          <a:solidFill>
            <a:srgbClr val="EFEFEF"/>
          </a:solidFill>
          <a:ln/>
        </p:spPr>
      </p:sp>
      <p:sp>
        <p:nvSpPr>
          <p:cNvPr id="3" name="Shape 1"/>
          <p:cNvSpPr/>
          <p:nvPr/>
        </p:nvSpPr>
        <p:spPr>
          <a:xfrm>
            <a:off x="0" y="0"/>
            <a:ext cx="9144000" cy="5143500"/>
          </a:xfrm>
          <a:prstGeom prst="rect">
            <a:avLst/>
          </a:prstGeom>
          <a:solidFill>
            <a:srgbClr val="FCFCFC"/>
          </a:solidFill>
          <a:ln/>
        </p:spPr>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Slide 3 master">
    <p:bg>
      <p:bgPr>
        <a:solidFill>
          <a:srgbClr val="000000"/>
        </a:solidFill>
        <a:effectLst/>
      </p:bgPr>
    </p:bg>
    <p:spTree>
      <p:nvGrpSpPr>
        <p:cNvPr id="1" name=""/>
        <p:cNvGrpSpPr/>
        <p:nvPr/>
      </p:nvGrpSpPr>
      <p:grpSpPr>
        <a:xfrm>
          <a:off x="0" y="0"/>
          <a:ext cx="0" cy="0"/>
          <a:chOff x="0" y="0"/>
          <a:chExt cx="0" cy="0"/>
        </a:xfrm>
      </p:grpSpPr>
      <p:sp>
        <p:nvSpPr>
          <p:cNvPr id="2" name="Shape 0"/>
          <p:cNvSpPr/>
          <p:nvPr/>
        </p:nvSpPr>
        <p:spPr>
          <a:xfrm>
            <a:off x="0" y="0"/>
            <a:ext cx="9144000" cy="5143500"/>
          </a:xfrm>
          <a:prstGeom prst="rect">
            <a:avLst/>
          </a:prstGeom>
          <a:solidFill>
            <a:srgbClr val="EFEFEF"/>
          </a:solidFill>
          <a:ln/>
        </p:spPr>
      </p:sp>
      <p:sp>
        <p:nvSpPr>
          <p:cNvPr id="3" name="Shape 1"/>
          <p:cNvSpPr/>
          <p:nvPr/>
        </p:nvSpPr>
        <p:spPr>
          <a:xfrm>
            <a:off x="0" y="0"/>
            <a:ext cx="9144000" cy="5143500"/>
          </a:xfrm>
          <a:prstGeom prst="rect">
            <a:avLst/>
          </a:prstGeom>
          <a:solidFill>
            <a:srgbClr val="FCFCFC"/>
          </a:solidFill>
          <a:ln/>
        </p:spPr>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Slide 4 master">
    <p:bg>
      <p:bgPr>
        <a:solidFill>
          <a:srgbClr val="000000"/>
        </a:solidFill>
        <a:effectLst/>
      </p:bgPr>
    </p:bg>
    <p:spTree>
      <p:nvGrpSpPr>
        <p:cNvPr id="1" name=""/>
        <p:cNvGrpSpPr/>
        <p:nvPr/>
      </p:nvGrpSpPr>
      <p:grpSpPr>
        <a:xfrm>
          <a:off x="0" y="0"/>
          <a:ext cx="0" cy="0"/>
          <a:chOff x="0" y="0"/>
          <a:chExt cx="0" cy="0"/>
        </a:xfrm>
      </p:grpSpPr>
      <p:sp>
        <p:nvSpPr>
          <p:cNvPr id="2" name="Shape 0"/>
          <p:cNvSpPr/>
          <p:nvPr/>
        </p:nvSpPr>
        <p:spPr>
          <a:xfrm>
            <a:off x="0" y="0"/>
            <a:ext cx="9144000" cy="5143500"/>
          </a:xfrm>
          <a:prstGeom prst="rect">
            <a:avLst/>
          </a:prstGeom>
          <a:solidFill>
            <a:srgbClr val="EFEFEF"/>
          </a:solidFill>
          <a:ln/>
        </p:spPr>
      </p:sp>
      <p:sp>
        <p:nvSpPr>
          <p:cNvPr id="3" name="Shape 1"/>
          <p:cNvSpPr/>
          <p:nvPr/>
        </p:nvSpPr>
        <p:spPr>
          <a:xfrm>
            <a:off x="0" y="0"/>
            <a:ext cx="9144000" cy="5143500"/>
          </a:xfrm>
          <a:prstGeom prst="rect">
            <a:avLst/>
          </a:prstGeom>
          <a:solidFill>
            <a:srgbClr val="FCFCFC"/>
          </a:solidFill>
          <a:ln/>
        </p:spPr>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Slide 5 master">
    <p:bg>
      <p:bgPr>
        <a:solidFill>
          <a:srgbClr val="000000"/>
        </a:solidFill>
        <a:effectLst/>
      </p:bgPr>
    </p:bg>
    <p:spTree>
      <p:nvGrpSpPr>
        <p:cNvPr id="1" name=""/>
        <p:cNvGrpSpPr/>
        <p:nvPr/>
      </p:nvGrpSpPr>
      <p:grpSpPr>
        <a:xfrm>
          <a:off x="0" y="0"/>
          <a:ext cx="0" cy="0"/>
          <a:chOff x="0" y="0"/>
          <a:chExt cx="0" cy="0"/>
        </a:xfrm>
      </p:grpSpPr>
      <p:sp>
        <p:nvSpPr>
          <p:cNvPr id="2" name="Shape 0"/>
          <p:cNvSpPr/>
          <p:nvPr/>
        </p:nvSpPr>
        <p:spPr>
          <a:xfrm>
            <a:off x="0" y="0"/>
            <a:ext cx="9144000" cy="5143500"/>
          </a:xfrm>
          <a:prstGeom prst="rect">
            <a:avLst/>
          </a:prstGeom>
          <a:solidFill>
            <a:srgbClr val="EFEFEF"/>
          </a:solidFill>
          <a:ln/>
        </p:spPr>
      </p:sp>
      <p:sp>
        <p:nvSpPr>
          <p:cNvPr id="3" name="Shape 1"/>
          <p:cNvSpPr/>
          <p:nvPr/>
        </p:nvSpPr>
        <p:spPr>
          <a:xfrm>
            <a:off x="0" y="0"/>
            <a:ext cx="9144000" cy="5143500"/>
          </a:xfrm>
          <a:prstGeom prst="rect">
            <a:avLst/>
          </a:prstGeom>
          <a:solidFill>
            <a:srgbClr val="FCFCFC"/>
          </a:solidFill>
          <a:ln/>
        </p:spPr>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Slide 6 master">
    <p:bg>
      <p:bgPr>
        <a:solidFill>
          <a:srgbClr val="000000"/>
        </a:solidFill>
        <a:effectLst/>
      </p:bgPr>
    </p:bg>
    <p:spTree>
      <p:nvGrpSpPr>
        <p:cNvPr id="1" name=""/>
        <p:cNvGrpSpPr/>
        <p:nvPr/>
      </p:nvGrpSpPr>
      <p:grpSpPr>
        <a:xfrm>
          <a:off x="0" y="0"/>
          <a:ext cx="0" cy="0"/>
          <a:chOff x="0" y="0"/>
          <a:chExt cx="0" cy="0"/>
        </a:xfrm>
      </p:grpSpPr>
      <p:sp>
        <p:nvSpPr>
          <p:cNvPr id="2" name="Shape 0"/>
          <p:cNvSpPr/>
          <p:nvPr/>
        </p:nvSpPr>
        <p:spPr>
          <a:xfrm>
            <a:off x="0" y="0"/>
            <a:ext cx="9144000" cy="5143500"/>
          </a:xfrm>
          <a:prstGeom prst="rect">
            <a:avLst/>
          </a:prstGeom>
          <a:solidFill>
            <a:srgbClr val="EFEFEF"/>
          </a:solidFill>
          <a:ln/>
        </p:spPr>
      </p:sp>
      <p:sp>
        <p:nvSpPr>
          <p:cNvPr id="3" name="Shape 1"/>
          <p:cNvSpPr/>
          <p:nvPr/>
        </p:nvSpPr>
        <p:spPr>
          <a:xfrm>
            <a:off x="0" y="0"/>
            <a:ext cx="9144000" cy="5143500"/>
          </a:xfrm>
          <a:prstGeom prst="rect">
            <a:avLst/>
          </a:prstGeom>
          <a:solidFill>
            <a:srgbClr val="FCFCFC"/>
          </a:solidFill>
          <a:ln/>
        </p:spPr>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Slide 7 master">
    <p:bg>
      <p:bgPr>
        <a:solidFill>
          <a:srgbClr val="000000"/>
        </a:solidFill>
        <a:effectLst/>
      </p:bgPr>
    </p:bg>
    <p:spTree>
      <p:nvGrpSpPr>
        <p:cNvPr id="1" name=""/>
        <p:cNvGrpSpPr/>
        <p:nvPr/>
      </p:nvGrpSpPr>
      <p:grpSpPr>
        <a:xfrm>
          <a:off x="0" y="0"/>
          <a:ext cx="0" cy="0"/>
          <a:chOff x="0" y="0"/>
          <a:chExt cx="0" cy="0"/>
        </a:xfrm>
      </p:grpSpPr>
      <p:sp>
        <p:nvSpPr>
          <p:cNvPr id="2" name="Shape 0"/>
          <p:cNvSpPr/>
          <p:nvPr/>
        </p:nvSpPr>
        <p:spPr>
          <a:xfrm>
            <a:off x="0" y="0"/>
            <a:ext cx="9144000" cy="5143500"/>
          </a:xfrm>
          <a:prstGeom prst="rect">
            <a:avLst/>
          </a:prstGeom>
          <a:solidFill>
            <a:srgbClr val="EFEFEF"/>
          </a:solidFill>
          <a:ln/>
        </p:spPr>
      </p:sp>
      <p:sp>
        <p:nvSpPr>
          <p:cNvPr id="3" name="Shape 1"/>
          <p:cNvSpPr/>
          <p:nvPr/>
        </p:nvSpPr>
        <p:spPr>
          <a:xfrm>
            <a:off x="0" y="0"/>
            <a:ext cx="9144000" cy="5143500"/>
          </a:xfrm>
          <a:prstGeom prst="rect">
            <a:avLst/>
          </a:prstGeom>
          <a:solidFill>
            <a:srgbClr val="FCFCFC"/>
          </a:solidFill>
          <a:ln/>
        </p:spPr>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Slide 8 master">
    <p:bg>
      <p:bgPr>
        <a:solidFill>
          <a:srgbClr val="000000"/>
        </a:solidFill>
        <a:effectLst/>
      </p:bgPr>
    </p:bg>
    <p:spTree>
      <p:nvGrpSpPr>
        <p:cNvPr id="1" name=""/>
        <p:cNvGrpSpPr/>
        <p:nvPr/>
      </p:nvGrpSpPr>
      <p:grpSpPr>
        <a:xfrm>
          <a:off x="0" y="0"/>
          <a:ext cx="0" cy="0"/>
          <a:chOff x="0" y="0"/>
          <a:chExt cx="0" cy="0"/>
        </a:xfrm>
      </p:grpSpPr>
      <p:sp>
        <p:nvSpPr>
          <p:cNvPr id="2" name="Shape 0"/>
          <p:cNvSpPr/>
          <p:nvPr/>
        </p:nvSpPr>
        <p:spPr>
          <a:xfrm>
            <a:off x="0" y="0"/>
            <a:ext cx="9144000" cy="5143500"/>
          </a:xfrm>
          <a:prstGeom prst="rect">
            <a:avLst/>
          </a:prstGeom>
          <a:solidFill>
            <a:srgbClr val="EFEFEF"/>
          </a:solidFill>
          <a:ln/>
        </p:spPr>
      </p:sp>
      <p:sp>
        <p:nvSpPr>
          <p:cNvPr id="3" name="Shape 1"/>
          <p:cNvSpPr/>
          <p:nvPr/>
        </p:nvSpPr>
        <p:spPr>
          <a:xfrm>
            <a:off x="0" y="0"/>
            <a:ext cx="9144000" cy="5143500"/>
          </a:xfrm>
          <a:prstGeom prst="rect">
            <a:avLst/>
          </a:prstGeom>
          <a:solidFill>
            <a:srgbClr val="FCFCFC"/>
          </a:solidFill>
          <a:ln/>
        </p:spPr>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Slide 9 master">
    <p:bg>
      <p:bgPr>
        <a:solidFill>
          <a:srgbClr val="000000"/>
        </a:solidFill>
        <a:effectLst/>
      </p:bgPr>
    </p:bg>
    <p:spTree>
      <p:nvGrpSpPr>
        <p:cNvPr id="1" name=""/>
        <p:cNvGrpSpPr/>
        <p:nvPr/>
      </p:nvGrpSpPr>
      <p:grpSpPr>
        <a:xfrm>
          <a:off x="0" y="0"/>
          <a:ext cx="0" cy="0"/>
          <a:chOff x="0" y="0"/>
          <a:chExt cx="0" cy="0"/>
        </a:xfrm>
      </p:grpSpPr>
      <p:sp>
        <p:nvSpPr>
          <p:cNvPr id="2" name="Shape 0"/>
          <p:cNvSpPr/>
          <p:nvPr/>
        </p:nvSpPr>
        <p:spPr>
          <a:xfrm>
            <a:off x="0" y="0"/>
            <a:ext cx="9144000" cy="5143500"/>
          </a:xfrm>
          <a:prstGeom prst="rect">
            <a:avLst/>
          </a:prstGeom>
          <a:solidFill>
            <a:srgbClr val="EFEFEF"/>
          </a:solidFill>
          <a:ln/>
        </p:spPr>
      </p:sp>
      <p:sp>
        <p:nvSpPr>
          <p:cNvPr id="3" name="Shape 1"/>
          <p:cNvSpPr/>
          <p:nvPr/>
        </p:nvSpPr>
        <p:spPr>
          <a:xfrm>
            <a:off x="0" y="0"/>
            <a:ext cx="9144000" cy="5143500"/>
          </a:xfrm>
          <a:prstGeom prst="rect">
            <a:avLst/>
          </a:prstGeom>
          <a:solidFill>
            <a:srgbClr val="FCFCFC"/>
          </a:solidFill>
          <a:ln/>
        </p:spPr>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Slide 10 master">
    <p:bg>
      <p:bgPr>
        <a:solidFill>
          <a:srgbClr val="000000"/>
        </a:solidFill>
        <a:effectLst/>
      </p:bgPr>
    </p:bg>
    <p:spTree>
      <p:nvGrpSpPr>
        <p:cNvPr id="1" name=""/>
        <p:cNvGrpSpPr/>
        <p:nvPr/>
      </p:nvGrpSpPr>
      <p:grpSpPr>
        <a:xfrm>
          <a:off x="0" y="0"/>
          <a:ext cx="0" cy="0"/>
          <a:chOff x="0" y="0"/>
          <a:chExt cx="0" cy="0"/>
        </a:xfrm>
      </p:grpSpPr>
      <p:sp>
        <p:nvSpPr>
          <p:cNvPr id="2" name="Shape 0"/>
          <p:cNvSpPr/>
          <p:nvPr/>
        </p:nvSpPr>
        <p:spPr>
          <a:xfrm>
            <a:off x="0" y="0"/>
            <a:ext cx="9144000" cy="5143500"/>
          </a:xfrm>
          <a:prstGeom prst="rect">
            <a:avLst/>
          </a:prstGeom>
          <a:solidFill>
            <a:srgbClr val="EFEFEF"/>
          </a:solidFill>
          <a:ln/>
        </p:spPr>
      </p:sp>
      <p:sp>
        <p:nvSpPr>
          <p:cNvPr id="3" name="Shape 1"/>
          <p:cNvSpPr/>
          <p:nvPr/>
        </p:nvSpPr>
        <p:spPr>
          <a:xfrm>
            <a:off x="0" y="0"/>
            <a:ext cx="9144000" cy="5143500"/>
          </a:xfrm>
          <a:prstGeom prst="rect">
            <a:avLst/>
          </a:prstGeom>
          <a:solidFill>
            <a:srgbClr val="FCFCFC"/>
          </a:solidFill>
          <a:ln/>
        </p:spPr>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Slide 11 master">
    <p:bg>
      <p:bgPr>
        <a:solidFill>
          <a:srgbClr val="000000"/>
        </a:solidFill>
        <a:effectLst/>
      </p:bgPr>
    </p:bg>
    <p:spTree>
      <p:nvGrpSpPr>
        <p:cNvPr id="1" name=""/>
        <p:cNvGrpSpPr/>
        <p:nvPr/>
      </p:nvGrpSpPr>
      <p:grpSpPr>
        <a:xfrm>
          <a:off x="0" y="0"/>
          <a:ext cx="0" cy="0"/>
          <a:chOff x="0" y="0"/>
          <a:chExt cx="0" cy="0"/>
        </a:xfrm>
      </p:grpSpPr>
      <p:sp>
        <p:nvSpPr>
          <p:cNvPr id="2" name="Shape 0"/>
          <p:cNvSpPr/>
          <p:nvPr/>
        </p:nvSpPr>
        <p:spPr>
          <a:xfrm>
            <a:off x="0" y="0"/>
            <a:ext cx="9144000" cy="5143500"/>
          </a:xfrm>
          <a:prstGeom prst="rect">
            <a:avLst/>
          </a:prstGeom>
          <a:solidFill>
            <a:srgbClr val="EFEFEF"/>
          </a:solidFill>
          <a:ln/>
        </p:spPr>
      </p:sp>
      <p:sp>
        <p:nvSpPr>
          <p:cNvPr id="3" name="Shape 1"/>
          <p:cNvSpPr/>
          <p:nvPr/>
        </p:nvSpPr>
        <p:spPr>
          <a:xfrm>
            <a:off x="0" y="0"/>
            <a:ext cx="9144000" cy="5143500"/>
          </a:xfrm>
          <a:prstGeom prst="rect">
            <a:avLst/>
          </a:prstGeom>
          <a:solidFill>
            <a:srgbClr val="FCFCFC"/>
          </a:solidFill>
          <a:ln/>
        </p:spPr>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Slide 12 master">
    <p:bg>
      <p:bgPr>
        <a:solidFill>
          <a:srgbClr val="000000"/>
        </a:solidFill>
        <a:effectLst/>
      </p:bgPr>
    </p:bg>
    <p:spTree>
      <p:nvGrpSpPr>
        <p:cNvPr id="1" name=""/>
        <p:cNvGrpSpPr/>
        <p:nvPr/>
      </p:nvGrpSpPr>
      <p:grpSpPr>
        <a:xfrm>
          <a:off x="0" y="0"/>
          <a:ext cx="0" cy="0"/>
          <a:chOff x="0" y="0"/>
          <a:chExt cx="0" cy="0"/>
        </a:xfrm>
      </p:grpSpPr>
      <p:sp>
        <p:nvSpPr>
          <p:cNvPr id="2" name="Shape 0"/>
          <p:cNvSpPr/>
          <p:nvPr/>
        </p:nvSpPr>
        <p:spPr>
          <a:xfrm>
            <a:off x="0" y="0"/>
            <a:ext cx="9144000" cy="5143500"/>
          </a:xfrm>
          <a:prstGeom prst="rect">
            <a:avLst/>
          </a:prstGeom>
          <a:solidFill>
            <a:srgbClr val="EFEFEF"/>
          </a:solidFill>
          <a:ln/>
        </p:spPr>
      </p:sp>
      <p:sp>
        <p:nvSpPr>
          <p:cNvPr id="3" name="Shape 1"/>
          <p:cNvSpPr/>
          <p:nvPr/>
        </p:nvSpPr>
        <p:spPr>
          <a:xfrm>
            <a:off x="0" y="0"/>
            <a:ext cx="9144000" cy="5143500"/>
          </a:xfrm>
          <a:prstGeom prst="rect">
            <a:avLst/>
          </a:prstGeom>
          <a:solidFill>
            <a:srgbClr val="FCFCFC"/>
          </a:solidFill>
          <a:ln/>
        </p:spPr>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Slide 13 master">
    <p:bg>
      <p:bgPr>
        <a:solidFill>
          <a:srgbClr val="000000"/>
        </a:solidFill>
        <a:effectLst/>
      </p:bgPr>
    </p:bg>
    <p:spTree>
      <p:nvGrpSpPr>
        <p:cNvPr id="1" name=""/>
        <p:cNvGrpSpPr/>
        <p:nvPr/>
      </p:nvGrpSpPr>
      <p:grpSpPr>
        <a:xfrm>
          <a:off x="0" y="0"/>
          <a:ext cx="0" cy="0"/>
          <a:chOff x="0" y="0"/>
          <a:chExt cx="0" cy="0"/>
        </a:xfrm>
      </p:grpSpPr>
      <p:sp>
        <p:nvSpPr>
          <p:cNvPr id="2" name="Shape 0"/>
          <p:cNvSpPr/>
          <p:nvPr/>
        </p:nvSpPr>
        <p:spPr>
          <a:xfrm>
            <a:off x="0" y="0"/>
            <a:ext cx="9144000" cy="5143500"/>
          </a:xfrm>
          <a:prstGeom prst="rect">
            <a:avLst/>
          </a:prstGeom>
          <a:solidFill>
            <a:srgbClr val="EFEFEF"/>
          </a:solidFill>
          <a:ln/>
        </p:spPr>
      </p:sp>
      <p:sp>
        <p:nvSpPr>
          <p:cNvPr id="3" name="Shape 1"/>
          <p:cNvSpPr/>
          <p:nvPr/>
        </p:nvSpPr>
        <p:spPr>
          <a:xfrm>
            <a:off x="0" y="0"/>
            <a:ext cx="9144000" cy="5143500"/>
          </a:xfrm>
          <a:prstGeom prst="rect">
            <a:avLst/>
          </a:prstGeom>
          <a:solidFill>
            <a:srgbClr val="FCFCFC"/>
          </a:solidFill>
          <a:ln/>
        </p:spPr>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Slide 14 master">
    <p:bg>
      <p:bgPr>
        <a:solidFill>
          <a:srgbClr val="000000"/>
        </a:solidFill>
        <a:effectLst/>
      </p:bgPr>
    </p:bg>
    <p:spTree>
      <p:nvGrpSpPr>
        <p:cNvPr id="1" name=""/>
        <p:cNvGrpSpPr/>
        <p:nvPr/>
      </p:nvGrpSpPr>
      <p:grpSpPr>
        <a:xfrm>
          <a:off x="0" y="0"/>
          <a:ext cx="0" cy="0"/>
          <a:chOff x="0" y="0"/>
          <a:chExt cx="0" cy="0"/>
        </a:xfrm>
      </p:grpSpPr>
      <p:sp>
        <p:nvSpPr>
          <p:cNvPr id="2" name="Shape 0"/>
          <p:cNvSpPr/>
          <p:nvPr/>
        </p:nvSpPr>
        <p:spPr>
          <a:xfrm>
            <a:off x="0" y="0"/>
            <a:ext cx="9144000" cy="5143500"/>
          </a:xfrm>
          <a:prstGeom prst="rect">
            <a:avLst/>
          </a:prstGeom>
          <a:solidFill>
            <a:srgbClr val="EFEFEF"/>
          </a:solidFill>
          <a:ln/>
        </p:spPr>
      </p:sp>
      <p:sp>
        <p:nvSpPr>
          <p:cNvPr id="3" name="Shape 1"/>
          <p:cNvSpPr/>
          <p:nvPr/>
        </p:nvSpPr>
        <p:spPr>
          <a:xfrm>
            <a:off x="0" y="0"/>
            <a:ext cx="9144000" cy="5143500"/>
          </a:xfrm>
          <a:prstGeom prst="rect">
            <a:avLst/>
          </a:prstGeom>
          <a:solidFill>
            <a:srgbClr val="FCFCFC"/>
          </a:solidFill>
          <a:ln/>
        </p:spPr>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p:cSld name="Slide 15 master">
    <p:bg>
      <p:bgPr>
        <a:solidFill>
          <a:srgbClr val="000000"/>
        </a:solidFill>
        <a:effectLst/>
      </p:bgPr>
    </p:bg>
    <p:spTree>
      <p:nvGrpSpPr>
        <p:cNvPr id="1" name=""/>
        <p:cNvGrpSpPr/>
        <p:nvPr/>
      </p:nvGrpSpPr>
      <p:grpSpPr>
        <a:xfrm>
          <a:off x="0" y="0"/>
          <a:ext cx="0" cy="0"/>
          <a:chOff x="0" y="0"/>
          <a:chExt cx="0" cy="0"/>
        </a:xfrm>
      </p:grpSpPr>
      <p:sp>
        <p:nvSpPr>
          <p:cNvPr id="2" name="Shape 0"/>
          <p:cNvSpPr/>
          <p:nvPr/>
        </p:nvSpPr>
        <p:spPr>
          <a:xfrm>
            <a:off x="0" y="0"/>
            <a:ext cx="9144000" cy="5143500"/>
          </a:xfrm>
          <a:prstGeom prst="rect">
            <a:avLst/>
          </a:prstGeom>
          <a:solidFill>
            <a:srgbClr val="EFEFEF"/>
          </a:solidFill>
          <a:ln/>
        </p:spPr>
      </p:sp>
      <p:sp>
        <p:nvSpPr>
          <p:cNvPr id="3" name="Shape 1"/>
          <p:cNvSpPr/>
          <p:nvPr/>
        </p:nvSpPr>
        <p:spPr>
          <a:xfrm>
            <a:off x="0" y="0"/>
            <a:ext cx="9144000" cy="5143500"/>
          </a:xfrm>
          <a:prstGeom prst="rect">
            <a:avLst/>
          </a:prstGeom>
          <a:solidFill>
            <a:srgbClr val="FCFCFC"/>
          </a:solidFill>
          <a:ln/>
        </p:spPr>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p:cSld name="Slide 16 master">
    <p:bg>
      <p:bgPr>
        <a:solidFill>
          <a:srgbClr val="000000"/>
        </a:solidFill>
        <a:effectLst/>
      </p:bgPr>
    </p:bg>
    <p:spTree>
      <p:nvGrpSpPr>
        <p:cNvPr id="1" name=""/>
        <p:cNvGrpSpPr/>
        <p:nvPr/>
      </p:nvGrpSpPr>
      <p:grpSpPr>
        <a:xfrm>
          <a:off x="0" y="0"/>
          <a:ext cx="0" cy="0"/>
          <a:chOff x="0" y="0"/>
          <a:chExt cx="0" cy="0"/>
        </a:xfrm>
      </p:grpSpPr>
      <p:sp>
        <p:nvSpPr>
          <p:cNvPr id="2" name="Shape 0"/>
          <p:cNvSpPr/>
          <p:nvPr/>
        </p:nvSpPr>
        <p:spPr>
          <a:xfrm>
            <a:off x="0" y="0"/>
            <a:ext cx="9144000" cy="5143500"/>
          </a:xfrm>
          <a:prstGeom prst="rect">
            <a:avLst/>
          </a:prstGeom>
          <a:solidFill>
            <a:srgbClr val="EFEFEF"/>
          </a:solidFill>
          <a:ln/>
        </p:spPr>
      </p:sp>
      <p:sp>
        <p:nvSpPr>
          <p:cNvPr id="3" name="Shape 1"/>
          <p:cNvSpPr/>
          <p:nvPr/>
        </p:nvSpPr>
        <p:spPr>
          <a:xfrm>
            <a:off x="0" y="0"/>
            <a:ext cx="9144000" cy="5143500"/>
          </a:xfrm>
          <a:prstGeom prst="rect">
            <a:avLst/>
          </a:prstGeom>
          <a:solidFill>
            <a:srgbClr val="FCFCFC"/>
          </a:solidFill>
          <a:ln/>
        </p:spPr>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p:cSld name="Slide 17 master">
    <p:bg>
      <p:bgPr>
        <a:solidFill>
          <a:srgbClr val="000000"/>
        </a:solidFill>
        <a:effectLst/>
      </p:bgPr>
    </p:bg>
    <p:spTree>
      <p:nvGrpSpPr>
        <p:cNvPr id="1" name=""/>
        <p:cNvGrpSpPr/>
        <p:nvPr/>
      </p:nvGrpSpPr>
      <p:grpSpPr>
        <a:xfrm>
          <a:off x="0" y="0"/>
          <a:ext cx="0" cy="0"/>
          <a:chOff x="0" y="0"/>
          <a:chExt cx="0" cy="0"/>
        </a:xfrm>
      </p:grpSpPr>
      <p:sp>
        <p:nvSpPr>
          <p:cNvPr id="2" name="Shape 0"/>
          <p:cNvSpPr/>
          <p:nvPr/>
        </p:nvSpPr>
        <p:spPr>
          <a:xfrm>
            <a:off x="0" y="0"/>
            <a:ext cx="9144000" cy="5143500"/>
          </a:xfrm>
          <a:prstGeom prst="rect">
            <a:avLst/>
          </a:prstGeom>
          <a:solidFill>
            <a:srgbClr val="EFEFEF"/>
          </a:solidFill>
          <a:ln/>
        </p:spPr>
      </p:sp>
      <p:sp>
        <p:nvSpPr>
          <p:cNvPr id="3" name="Shape 1"/>
          <p:cNvSpPr/>
          <p:nvPr/>
        </p:nvSpPr>
        <p:spPr>
          <a:xfrm>
            <a:off x="0" y="0"/>
            <a:ext cx="9144000" cy="5143500"/>
          </a:xfrm>
          <a:prstGeom prst="rect">
            <a:avLst/>
          </a:prstGeom>
          <a:solidFill>
            <a:srgbClr val="FCFCFC"/>
          </a:solidFill>
          <a:ln/>
        </p:spPr>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p:cSld name="Slide 18 master">
    <p:bg>
      <p:bgPr>
        <a:solidFill>
          <a:srgbClr val="000000"/>
        </a:solidFill>
        <a:effectLst/>
      </p:bgPr>
    </p:bg>
    <p:spTree>
      <p:nvGrpSpPr>
        <p:cNvPr id="1" name=""/>
        <p:cNvGrpSpPr/>
        <p:nvPr/>
      </p:nvGrpSpPr>
      <p:grpSpPr>
        <a:xfrm>
          <a:off x="0" y="0"/>
          <a:ext cx="0" cy="0"/>
          <a:chOff x="0" y="0"/>
          <a:chExt cx="0" cy="0"/>
        </a:xfrm>
      </p:grpSpPr>
      <p:sp>
        <p:nvSpPr>
          <p:cNvPr id="2" name="Shape 0"/>
          <p:cNvSpPr/>
          <p:nvPr/>
        </p:nvSpPr>
        <p:spPr>
          <a:xfrm>
            <a:off x="0" y="0"/>
            <a:ext cx="9144000" cy="5143500"/>
          </a:xfrm>
          <a:prstGeom prst="rect">
            <a:avLst/>
          </a:prstGeom>
          <a:solidFill>
            <a:srgbClr val="EFEFEF"/>
          </a:solidFill>
          <a:ln/>
        </p:spPr>
      </p:sp>
      <p:sp>
        <p:nvSpPr>
          <p:cNvPr id="3" name="Shape 1"/>
          <p:cNvSpPr/>
          <p:nvPr/>
        </p:nvSpPr>
        <p:spPr>
          <a:xfrm>
            <a:off x="0" y="0"/>
            <a:ext cx="9144000" cy="5143500"/>
          </a:xfrm>
          <a:prstGeom prst="rect">
            <a:avLst/>
          </a:prstGeom>
          <a:solidFill>
            <a:srgbClr val="FCFCFC"/>
          </a:solidFill>
          <a:ln/>
        </p:spPr>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 id="2147483667" r:id="rId19"/>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3.xml"/><Relationship Id="rId4" Type="http://schemas.openxmlformats.org/officeDocument/2006/relationships/image" Target="../media/image3.sv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7.xml"/><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8.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8.xml"/><Relationship Id="rId1" Type="http://schemas.openxmlformats.org/officeDocument/2006/relationships/slideLayout" Target="../slideLayouts/slideLayout9.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9.xml"/><Relationship Id="rId1" Type="http://schemas.openxmlformats.org/officeDocument/2006/relationships/slideLayout" Target="../slideLayouts/slideLayout10.xml"/><Relationship Id="rId4" Type="http://schemas.openxmlformats.org/officeDocument/2006/relationships/image" Target="../media/image10.svg"/></Relationships>
</file>

<file path=ppt/slides/_rels/slide1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0.xml"/><Relationship Id="rId1" Type="http://schemas.openxmlformats.org/officeDocument/2006/relationships/slideLayout" Target="../slideLayouts/slideLayout11.xml"/></Relationships>
</file>

<file path=ppt/slides/_rels/slide11.xml.rels><?xml version="1.0" encoding="UTF-8" standalone="yes"?>
<Relationships xmlns="http://schemas.openxmlformats.org/package/2006/relationships"><Relationship Id="rId3" Type="http://schemas.openxmlformats.org/officeDocument/2006/relationships/image" Target="../media/image12.svg"/><Relationship Id="rId2" Type="http://schemas.openxmlformats.org/officeDocument/2006/relationships/notesSlide" Target="../notesSlides/notesSlide11.xml"/><Relationship Id="rId1" Type="http://schemas.openxmlformats.org/officeDocument/2006/relationships/slideLayout" Target="../slideLayouts/slideLayout12.xml"/><Relationship Id="rId4" Type="http://schemas.openxmlformats.org/officeDocument/2006/relationships/image" Target="../media/image13.svg"/></Relationships>
</file>

<file path=ppt/slides/_rels/slide1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2.xml"/><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8" Type="http://schemas.openxmlformats.org/officeDocument/2006/relationships/image" Target="../media/image20.svg"/><Relationship Id="rId3" Type="http://schemas.openxmlformats.org/officeDocument/2006/relationships/image" Target="../media/image15.svg"/><Relationship Id="rId7" Type="http://schemas.openxmlformats.org/officeDocument/2006/relationships/image" Target="../media/image19.svg"/><Relationship Id="rId2" Type="http://schemas.openxmlformats.org/officeDocument/2006/relationships/notesSlide" Target="../notesSlides/notesSlide14.xml"/><Relationship Id="rId1" Type="http://schemas.openxmlformats.org/officeDocument/2006/relationships/slideLayout" Target="../slideLayouts/slideLayout15.xml"/><Relationship Id="rId6" Type="http://schemas.openxmlformats.org/officeDocument/2006/relationships/image" Target="../media/image18.svg"/><Relationship Id="rId5" Type="http://schemas.openxmlformats.org/officeDocument/2006/relationships/image" Target="../media/image17.svg"/><Relationship Id="rId4" Type="http://schemas.openxmlformats.org/officeDocument/2006/relationships/image" Target="../media/image16.svg"/></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6.xml"/><Relationship Id="rId1" Type="http://schemas.openxmlformats.org/officeDocument/2006/relationships/slideLayout" Target="../slideLayouts/slideLayout17.xml"/></Relationships>
</file>

<file path=ppt/slides/_rels/slide17.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7.xml"/><Relationship Id="rId1" Type="http://schemas.openxmlformats.org/officeDocument/2006/relationships/slideLayout" Target="../slideLayouts/slideLayout18.xml"/></Relationships>
</file>

<file path=ppt/slides/_rels/slide18.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8.xml"/><Relationship Id="rId1" Type="http://schemas.openxmlformats.org/officeDocument/2006/relationships/slideLayout" Target="../slideLayouts/slideLayout19.xml"/></Relationships>
</file>

<file path=ppt/slides/slide1.xml><?xml version="1.0" encoding="utf-8"?>
<p:sld xmlns:a="http://schemas.openxmlformats.org/drawingml/2006/main" xmlns:r="http://schemas.openxmlformats.org/officeDocument/2006/relationships" xmlns:p="http://schemas.openxmlformats.org/presentationml/2006/main">
  <p:cSld name="Slide 1">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5715000" y="0"/>
            <a:ext cx="3429000" cy="5143500"/>
          </a:xfrm>
          <a:prstGeom prst="rect">
            <a:avLst/>
          </a:prstGeom>
        </p:spPr>
      </p:pic>
      <p:sp>
        <p:nvSpPr>
          <p:cNvPr id="3" name="Text 0"/>
          <p:cNvSpPr/>
          <p:nvPr/>
        </p:nvSpPr>
        <p:spPr>
          <a:xfrm>
            <a:off x="496119" y="1607121"/>
            <a:ext cx="4722763" cy="775097"/>
          </a:xfrm>
          <a:prstGeom prst="rect">
            <a:avLst/>
          </a:prstGeom>
          <a:noFill/>
          <a:ln/>
        </p:spPr>
        <p:txBody>
          <a:bodyPr wrap="square" lIns="0" tIns="0" rIns="0" bIns="0" rtlCol="0" anchor="t">
            <a:normAutofit/>
          </a:bodyPr>
          <a:lstStyle/>
          <a:p>
            <a:pPr marL="0" indent="0" algn="l">
              <a:lnSpc>
                <a:spcPct val="104000"/>
              </a:lnSpc>
              <a:buNone/>
            </a:pPr>
            <a:r>
              <a:rPr lang="en-US" sz="2400" dirty="0">
                <a:solidFill>
                  <a:srgbClr val="1D1D1B"/>
                </a:solidFill>
                <a:latin typeface="Tomorrow Semi Bold" pitchFamily="34" charset="0"/>
                <a:ea typeface="Tomorrow Semi Bold" pitchFamily="34" charset="-122"/>
                <a:cs typeface="Tomorrow Semi Bold" pitchFamily="34" charset="-120"/>
              </a:rPr>
              <a:t>Introduction to Economic Development</a:t>
            </a:r>
            <a:endParaRPr lang="en-US" sz="2400" dirty="0"/>
          </a:p>
        </p:txBody>
      </p:sp>
      <p:sp>
        <p:nvSpPr>
          <p:cNvPr id="4" name="Shape 1"/>
          <p:cNvSpPr/>
          <p:nvPr/>
        </p:nvSpPr>
        <p:spPr>
          <a:xfrm>
            <a:off x="496119" y="2568253"/>
            <a:ext cx="650974" cy="233214"/>
          </a:xfrm>
          <a:prstGeom prst="roundRect">
            <a:avLst>
              <a:gd name="adj" fmla="val 6383"/>
            </a:avLst>
          </a:prstGeom>
          <a:solidFill>
            <a:srgbClr val="E6E6E5"/>
          </a:solidFill>
          <a:ln/>
        </p:spPr>
        <p:txBody>
          <a:bodyPr/>
          <a:lstStyle/>
          <a:p>
            <a:endParaRPr lang="en-PH"/>
          </a:p>
        </p:txBody>
      </p:sp>
      <p:sp>
        <p:nvSpPr>
          <p:cNvPr id="5" name="Text 2"/>
          <p:cNvSpPr/>
          <p:nvPr/>
        </p:nvSpPr>
        <p:spPr>
          <a:xfrm>
            <a:off x="570533" y="2605460"/>
            <a:ext cx="959346" cy="158800"/>
          </a:xfrm>
          <a:prstGeom prst="rect">
            <a:avLst/>
          </a:prstGeom>
          <a:noFill/>
          <a:ln/>
        </p:spPr>
        <p:txBody>
          <a:bodyPr wrap="none" lIns="0" tIns="0" rIns="0" bIns="0" rtlCol="0" anchor="t"/>
          <a:lstStyle/>
          <a:p>
            <a:pPr marL="0" indent="0" algn="l">
              <a:lnSpc>
                <a:spcPct val="133000"/>
              </a:lnSpc>
              <a:buNone/>
            </a:pPr>
            <a:r>
              <a:rPr lang="en-US" sz="750" dirty="0">
                <a:solidFill>
                  <a:srgbClr val="61615C"/>
                </a:solidFill>
                <a:latin typeface="Tomorrow" pitchFamily="34" charset="0"/>
                <a:ea typeface="Tomorrow" pitchFamily="34" charset="-122"/>
                <a:cs typeface="Tomorrow" pitchFamily="34" charset="-120"/>
              </a:rPr>
              <a:t>MODULE 1</a:t>
            </a:r>
            <a:endParaRPr lang="en-US" sz="750" dirty="0"/>
          </a:p>
        </p:txBody>
      </p:sp>
      <p:sp>
        <p:nvSpPr>
          <p:cNvPr id="6" name="Text 3"/>
          <p:cNvSpPr/>
          <p:nvPr/>
        </p:nvSpPr>
        <p:spPr>
          <a:xfrm>
            <a:off x="496119" y="2940993"/>
            <a:ext cx="4722763" cy="595387"/>
          </a:xfrm>
          <a:prstGeom prst="rect">
            <a:avLst/>
          </a:prstGeom>
          <a:noFill/>
          <a:ln/>
        </p:spPr>
        <p:txBody>
          <a:bodyPr wrap="square" lIns="0" tIns="0" rIns="0" bIns="0" rtlCol="0" anchor="t">
            <a:normAutofit/>
          </a:bodyPr>
          <a:lstStyle/>
          <a:p>
            <a:pPr marL="0" indent="0" algn="l">
              <a:lnSpc>
                <a:spcPct val="133000"/>
              </a:lnSpc>
              <a:buNone/>
            </a:pPr>
            <a:r>
              <a:rPr lang="en-US" sz="950" dirty="0">
                <a:solidFill>
                  <a:srgbClr val="61615C"/>
                </a:solidFill>
                <a:latin typeface="Tomorrow" pitchFamily="34" charset="0"/>
                <a:ea typeface="Tomorrow" pitchFamily="34" charset="-122"/>
                <a:cs typeface="Tomorrow" pitchFamily="34" charset="-120"/>
              </a:rPr>
              <a:t>A foundational exploration of what economic development means, why it matters, and how it shapes the lives of people — with a focus on the Philippine context.</a:t>
            </a:r>
            <a:endParaRPr lang="en-US" sz="950" dirty="0"/>
          </a:p>
        </p:txBody>
      </p:sp>
      <p:sp>
        <p:nvSpPr>
          <p:cNvPr id="7" name="TextBox 6">
            <a:extLst>
              <a:ext uri="{FF2B5EF4-FFF2-40B4-BE49-F238E27FC236}">
                <a16:creationId xmlns:a16="http://schemas.microsoft.com/office/drawing/2014/main" id="{D3783EEC-1E17-FE44-D77C-71C2E34FAD1F}"/>
              </a:ext>
            </a:extLst>
          </p:cNvPr>
          <p:cNvSpPr txBox="1"/>
          <p:nvPr/>
        </p:nvSpPr>
        <p:spPr>
          <a:xfrm>
            <a:off x="296709" y="4302341"/>
            <a:ext cx="4523353" cy="830997"/>
          </a:xfrm>
          <a:prstGeom prst="rect">
            <a:avLst/>
          </a:prstGeom>
          <a:noFill/>
        </p:spPr>
        <p:txBody>
          <a:bodyPr wrap="square" rtlCol="0">
            <a:spAutoFit/>
          </a:bodyPr>
          <a:lstStyle/>
          <a:p>
            <a:r>
              <a:rPr lang="en-PH" sz="1200" b="1" dirty="0">
                <a:latin typeface="Tomorrow" panose="020B0604020202020204" charset="0"/>
                <a:ea typeface="Cambria" panose="02040503050406030204" pitchFamily="18" charset="0"/>
              </a:rPr>
              <a:t>Prepared by:</a:t>
            </a:r>
          </a:p>
          <a:p>
            <a:endParaRPr lang="en-PH" sz="1200" b="1" dirty="0">
              <a:latin typeface="Tomorrow" panose="020B0604020202020204" charset="0"/>
              <a:ea typeface="Cambria" panose="02040503050406030204" pitchFamily="18" charset="0"/>
            </a:endParaRPr>
          </a:p>
          <a:p>
            <a:r>
              <a:rPr lang="en-PH" sz="1200" b="1" dirty="0">
                <a:latin typeface="Tomorrow" panose="020B0604020202020204" charset="0"/>
                <a:ea typeface="Cambria" panose="02040503050406030204" pitchFamily="18" charset="0"/>
              </a:rPr>
              <a:t>Professor Irene F. Sibug, </a:t>
            </a:r>
            <a:r>
              <a:rPr lang="en-PH" sz="1200" b="1" dirty="0" err="1">
                <a:latin typeface="Tomorrow" panose="020B0604020202020204" charset="0"/>
                <a:ea typeface="Cambria" panose="02040503050406030204" pitchFamily="18" charset="0"/>
              </a:rPr>
              <a:t>PhDBA</a:t>
            </a:r>
            <a:endParaRPr lang="en-PH" sz="1200" b="1" dirty="0">
              <a:latin typeface="Tomorrow" panose="020B0604020202020204" charset="0"/>
              <a:ea typeface="Cambria" panose="02040503050406030204" pitchFamily="18" charset="0"/>
            </a:endParaRPr>
          </a:p>
          <a:p>
            <a:endParaRPr lang="en-PH" sz="1200" b="1" dirty="0">
              <a:latin typeface="Tomorrow" panose="020B0604020202020204" charset="0"/>
              <a:ea typeface="Cambria" panose="02040503050406030204"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name="Slide 2">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3429000" cy="5143500"/>
          </a:xfrm>
          <a:prstGeom prst="rect">
            <a:avLst/>
          </a:prstGeom>
        </p:spPr>
      </p:pic>
      <p:sp>
        <p:nvSpPr>
          <p:cNvPr id="3" name="Text 0"/>
          <p:cNvSpPr/>
          <p:nvPr/>
        </p:nvSpPr>
        <p:spPr>
          <a:xfrm>
            <a:off x="3925119" y="541362"/>
            <a:ext cx="4722763" cy="658862"/>
          </a:xfrm>
          <a:prstGeom prst="rect">
            <a:avLst/>
          </a:prstGeom>
          <a:noFill/>
          <a:ln/>
        </p:spPr>
        <p:txBody>
          <a:bodyPr wrap="square" lIns="0" tIns="0" rIns="0" bIns="0" rtlCol="0" anchor="t">
            <a:normAutofit/>
          </a:bodyPr>
          <a:lstStyle/>
          <a:p>
            <a:pPr marL="0" indent="0" algn="l">
              <a:lnSpc>
                <a:spcPct val="104000"/>
              </a:lnSpc>
              <a:buNone/>
            </a:pPr>
            <a:r>
              <a:rPr lang="en-US" sz="2050" dirty="0">
                <a:solidFill>
                  <a:srgbClr val="1D1D1B"/>
                </a:solidFill>
                <a:latin typeface="Tomorrow Semi Bold" pitchFamily="34" charset="0"/>
                <a:ea typeface="Tomorrow Semi Bold" pitchFamily="34" charset="-122"/>
                <a:cs typeface="Tomorrow Semi Bold" pitchFamily="34" charset="-120"/>
              </a:rPr>
              <a:t>Meaning of Economic Development</a:t>
            </a:r>
            <a:endParaRPr lang="en-US" sz="2050" dirty="0"/>
          </a:p>
        </p:txBody>
      </p:sp>
      <p:sp>
        <p:nvSpPr>
          <p:cNvPr id="4" name="Text 1"/>
          <p:cNvSpPr/>
          <p:nvPr/>
        </p:nvSpPr>
        <p:spPr>
          <a:xfrm>
            <a:off x="3925119" y="1415207"/>
            <a:ext cx="2481783" cy="1248370"/>
          </a:xfrm>
          <a:prstGeom prst="rect">
            <a:avLst/>
          </a:prstGeom>
          <a:noFill/>
          <a:ln/>
        </p:spPr>
        <p:txBody>
          <a:bodyPr wrap="square" lIns="0" tIns="0" rIns="0" bIns="0" rtlCol="0" anchor="t">
            <a:normAutofit/>
          </a:bodyPr>
          <a:lstStyle/>
          <a:p>
            <a:pPr marL="0" indent="0" algn="l">
              <a:lnSpc>
                <a:spcPct val="123000"/>
              </a:lnSpc>
              <a:buNone/>
            </a:pPr>
            <a:r>
              <a:rPr lang="en-US" sz="800" dirty="0">
                <a:solidFill>
                  <a:srgbClr val="61615C"/>
                </a:solidFill>
                <a:latin typeface="Tomorrow" pitchFamily="34" charset="0"/>
                <a:ea typeface="Tomorrow" pitchFamily="34" charset="-122"/>
                <a:cs typeface="Tomorrow" pitchFamily="34" charset="-120"/>
              </a:rPr>
              <a:t>Economic Development refers to a </a:t>
            </a:r>
            <a:r>
              <a:rPr lang="en-US" sz="800" b="1" dirty="0">
                <a:solidFill>
                  <a:srgbClr val="61615C"/>
                </a:solidFill>
                <a:latin typeface="Tomorrow" pitchFamily="34" charset="0"/>
                <a:ea typeface="Tomorrow" pitchFamily="34" charset="-122"/>
                <a:cs typeface="Tomorrow" pitchFamily="34" charset="-120"/>
              </a:rPr>
              <a:t>long-term process of improving the economic, political, and social well-being</a:t>
            </a:r>
            <a:r>
              <a:rPr lang="en-US" sz="800" dirty="0">
                <a:solidFill>
                  <a:srgbClr val="61615C"/>
                </a:solidFill>
                <a:latin typeface="Tomorrow" pitchFamily="34" charset="0"/>
                <a:ea typeface="Tomorrow" pitchFamily="34" charset="-122"/>
                <a:cs typeface="Tomorrow" pitchFamily="34" charset="-120"/>
              </a:rPr>
              <a:t> of a country and its people. According to </a:t>
            </a:r>
            <a:r>
              <a:rPr lang="en-US" sz="800" b="1" dirty="0">
                <a:solidFill>
                  <a:srgbClr val="61615C"/>
                </a:solidFill>
                <a:latin typeface="Tomorrow" pitchFamily="34" charset="0"/>
                <a:ea typeface="Tomorrow" pitchFamily="34" charset="-122"/>
                <a:cs typeface="Tomorrow" pitchFamily="34" charset="-120"/>
              </a:rPr>
              <a:t>Michael Todaro and Stephen Smith (2021)</a:t>
            </a:r>
            <a:r>
              <a:rPr lang="en-US" sz="800" dirty="0">
                <a:solidFill>
                  <a:srgbClr val="61615C"/>
                </a:solidFill>
                <a:latin typeface="Tomorrow" pitchFamily="34" charset="0"/>
                <a:ea typeface="Tomorrow" pitchFamily="34" charset="-122"/>
                <a:cs typeface="Tomorrow" pitchFamily="34" charset="-120"/>
              </a:rPr>
              <a:t>, development is not only about increasing income or production but also about reducing poverty, inequality, and unemployment while improving the quality of life.</a:t>
            </a:r>
            <a:endParaRPr lang="en-US" sz="800" dirty="0"/>
          </a:p>
        </p:txBody>
      </p:sp>
      <p:sp>
        <p:nvSpPr>
          <p:cNvPr id="5" name="Text 2"/>
          <p:cNvSpPr/>
          <p:nvPr/>
        </p:nvSpPr>
        <p:spPr>
          <a:xfrm>
            <a:off x="3925119" y="2744167"/>
            <a:ext cx="2481783" cy="1092324"/>
          </a:xfrm>
          <a:prstGeom prst="rect">
            <a:avLst/>
          </a:prstGeom>
          <a:noFill/>
          <a:ln/>
        </p:spPr>
        <p:txBody>
          <a:bodyPr wrap="square" lIns="0" tIns="0" rIns="0" bIns="0" rtlCol="0" anchor="t">
            <a:normAutofit/>
          </a:bodyPr>
          <a:lstStyle/>
          <a:p>
            <a:pPr marL="0" indent="0" algn="l">
              <a:lnSpc>
                <a:spcPct val="123000"/>
              </a:lnSpc>
              <a:buNone/>
            </a:pPr>
            <a:r>
              <a:rPr lang="en-US" sz="800" dirty="0">
                <a:solidFill>
                  <a:srgbClr val="61615C"/>
                </a:solidFill>
                <a:latin typeface="Tomorrow" pitchFamily="34" charset="0"/>
                <a:ea typeface="Tomorrow" pitchFamily="34" charset="-122"/>
                <a:cs typeface="Tomorrow" pitchFamily="34" charset="-120"/>
              </a:rPr>
              <a:t>Economic development is </a:t>
            </a:r>
            <a:r>
              <a:rPr lang="en-US" sz="800" b="1" dirty="0">
                <a:solidFill>
                  <a:srgbClr val="61615C"/>
                </a:solidFill>
                <a:latin typeface="Tomorrow" pitchFamily="34" charset="0"/>
                <a:ea typeface="Tomorrow" pitchFamily="34" charset="-122"/>
                <a:cs typeface="Tomorrow" pitchFamily="34" charset="-120"/>
              </a:rPr>
              <a:t>broader than economic growth</a:t>
            </a:r>
            <a:r>
              <a:rPr lang="en-US" sz="800" dirty="0">
                <a:solidFill>
                  <a:srgbClr val="61615C"/>
                </a:solidFill>
                <a:latin typeface="Tomorrow" pitchFamily="34" charset="0"/>
                <a:ea typeface="Tomorrow" pitchFamily="34" charset="-122"/>
                <a:cs typeface="Tomorrow" pitchFamily="34" charset="-120"/>
              </a:rPr>
              <a:t> because it includes human welfare, access to opportunities, social justice, and sustainability. Development happens when people experience better living conditions, improved education, accessible healthcare, and decent employment opportunities.</a:t>
            </a:r>
            <a:endParaRPr lang="en-US" sz="800" dirty="0"/>
          </a:p>
        </p:txBody>
      </p:sp>
      <p:sp>
        <p:nvSpPr>
          <p:cNvPr id="6" name="Shape 3"/>
          <p:cNvSpPr/>
          <p:nvPr/>
        </p:nvSpPr>
        <p:spPr>
          <a:xfrm>
            <a:off x="6592937" y="1334616"/>
            <a:ext cx="2135535" cy="3267447"/>
          </a:xfrm>
          <a:prstGeom prst="roundRect">
            <a:avLst>
              <a:gd name="adj" fmla="val 741"/>
            </a:avLst>
          </a:prstGeom>
          <a:solidFill>
            <a:srgbClr val="1D1D1B"/>
          </a:solidFill>
          <a:ln/>
        </p:spPr>
        <p:txBody>
          <a:bodyPr/>
          <a:lstStyle/>
          <a:p>
            <a:endParaRPr lang="en-PH"/>
          </a:p>
        </p:txBody>
      </p:sp>
      <p:sp>
        <p:nvSpPr>
          <p:cNvPr id="7" name="Text 4"/>
          <p:cNvSpPr/>
          <p:nvPr/>
        </p:nvSpPr>
        <p:spPr>
          <a:xfrm>
            <a:off x="6698307" y="1424211"/>
            <a:ext cx="2334964" cy="164678"/>
          </a:xfrm>
          <a:prstGeom prst="rect">
            <a:avLst/>
          </a:prstGeom>
          <a:noFill/>
          <a:ln/>
        </p:spPr>
        <p:txBody>
          <a:bodyPr wrap="none" lIns="0" tIns="0" rIns="0" bIns="0" rtlCol="0" anchor="t"/>
          <a:lstStyle/>
          <a:p>
            <a:pPr marL="0" indent="0" algn="l">
              <a:lnSpc>
                <a:spcPct val="104000"/>
              </a:lnSpc>
              <a:buNone/>
            </a:pPr>
            <a:r>
              <a:rPr lang="en-US" sz="1000" dirty="0">
                <a:solidFill>
                  <a:srgbClr val="FFFFFF"/>
                </a:solidFill>
                <a:latin typeface="Tomorrow Semi Bold" pitchFamily="34" charset="0"/>
                <a:ea typeface="Tomorrow Semi Bold" pitchFamily="34" charset="-122"/>
                <a:cs typeface="Tomorrow Semi Bold" pitchFamily="34" charset="-120"/>
              </a:rPr>
              <a:t>Development Encompasses</a:t>
            </a:r>
            <a:endParaRPr lang="en-US" sz="1000" dirty="0"/>
          </a:p>
        </p:txBody>
      </p:sp>
      <p:pic>
        <p:nvPicPr>
          <p:cNvPr id="8" name="Image 1" descr="preencoded.png"/>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6737821" y="1692846"/>
            <a:ext cx="158130" cy="158130"/>
          </a:xfrm>
          <a:prstGeom prst="rect">
            <a:avLst/>
          </a:prstGeom>
        </p:spPr>
      </p:pic>
      <p:sp>
        <p:nvSpPr>
          <p:cNvPr id="9" name="Text 5"/>
          <p:cNvSpPr/>
          <p:nvPr/>
        </p:nvSpPr>
        <p:spPr>
          <a:xfrm>
            <a:off x="7040910" y="1689646"/>
            <a:ext cx="1775147" cy="164678"/>
          </a:xfrm>
          <a:prstGeom prst="rect">
            <a:avLst/>
          </a:prstGeom>
          <a:noFill/>
          <a:ln/>
        </p:spPr>
        <p:txBody>
          <a:bodyPr wrap="none" lIns="0" tIns="0" rIns="0" bIns="0" rtlCol="0" anchor="t"/>
          <a:lstStyle/>
          <a:p>
            <a:pPr marL="0" indent="0" algn="l">
              <a:lnSpc>
                <a:spcPct val="104000"/>
              </a:lnSpc>
              <a:buNone/>
            </a:pPr>
            <a:r>
              <a:rPr lang="en-US" sz="1000" dirty="0">
                <a:solidFill>
                  <a:srgbClr val="FFFFFF"/>
                </a:solidFill>
                <a:latin typeface="Tomorrow Semi Bold" pitchFamily="34" charset="0"/>
                <a:ea typeface="Tomorrow Semi Bold" pitchFamily="34" charset="-122"/>
                <a:cs typeface="Tomorrow Semi Bold" pitchFamily="34" charset="-120"/>
              </a:rPr>
              <a:t>Human Welfare</a:t>
            </a:r>
            <a:endParaRPr lang="en-US" sz="1000" dirty="0"/>
          </a:p>
        </p:txBody>
      </p:sp>
      <p:sp>
        <p:nvSpPr>
          <p:cNvPr id="10" name="Text 6"/>
          <p:cNvSpPr/>
          <p:nvPr/>
        </p:nvSpPr>
        <p:spPr>
          <a:xfrm>
            <a:off x="7040910" y="1943919"/>
            <a:ext cx="2039392" cy="156046"/>
          </a:xfrm>
          <a:prstGeom prst="rect">
            <a:avLst/>
          </a:prstGeom>
          <a:noFill/>
          <a:ln/>
        </p:spPr>
        <p:txBody>
          <a:bodyPr wrap="none" lIns="0" tIns="0" rIns="0" bIns="0" rtlCol="0" anchor="t"/>
          <a:lstStyle/>
          <a:p>
            <a:pPr marL="0" indent="0" algn="l">
              <a:lnSpc>
                <a:spcPct val="123000"/>
              </a:lnSpc>
              <a:buNone/>
            </a:pPr>
            <a:r>
              <a:rPr lang="en-US" sz="800" dirty="0">
                <a:solidFill>
                  <a:srgbClr val="FFFFFF"/>
                </a:solidFill>
                <a:latin typeface="Tomorrow" pitchFamily="34" charset="0"/>
                <a:ea typeface="Tomorrow" pitchFamily="34" charset="-122"/>
                <a:cs typeface="Tomorrow" pitchFamily="34" charset="-120"/>
              </a:rPr>
              <a:t>Better living conditions for all</a:t>
            </a:r>
            <a:endParaRPr lang="en-US" sz="800" dirty="0"/>
          </a:p>
        </p:txBody>
      </p:sp>
      <p:pic>
        <p:nvPicPr>
          <p:cNvPr id="11" name="Image 2" descr="preencoded.png"/>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6737821" y="2282354"/>
            <a:ext cx="158130" cy="158130"/>
          </a:xfrm>
          <a:prstGeom prst="rect">
            <a:avLst/>
          </a:prstGeom>
        </p:spPr>
      </p:pic>
      <p:sp>
        <p:nvSpPr>
          <p:cNvPr id="12" name="Text 7"/>
          <p:cNvSpPr/>
          <p:nvPr/>
        </p:nvSpPr>
        <p:spPr>
          <a:xfrm>
            <a:off x="7040910" y="2279154"/>
            <a:ext cx="1582192" cy="329357"/>
          </a:xfrm>
          <a:prstGeom prst="rect">
            <a:avLst/>
          </a:prstGeom>
          <a:noFill/>
          <a:ln/>
        </p:spPr>
        <p:txBody>
          <a:bodyPr wrap="square" lIns="0" tIns="0" rIns="0" bIns="0" rtlCol="0" anchor="t">
            <a:normAutofit/>
          </a:bodyPr>
          <a:lstStyle/>
          <a:p>
            <a:pPr marL="0" indent="0" algn="l">
              <a:lnSpc>
                <a:spcPct val="104000"/>
              </a:lnSpc>
              <a:buNone/>
            </a:pPr>
            <a:r>
              <a:rPr lang="en-US" sz="1000" dirty="0">
                <a:solidFill>
                  <a:srgbClr val="FFFFFF"/>
                </a:solidFill>
                <a:latin typeface="Tomorrow Semi Bold" pitchFamily="34" charset="0"/>
                <a:ea typeface="Tomorrow Semi Bold" pitchFamily="34" charset="-122"/>
                <a:cs typeface="Tomorrow Semi Bold" pitchFamily="34" charset="-120"/>
              </a:rPr>
              <a:t>Access to Opportunities</a:t>
            </a:r>
            <a:endParaRPr lang="en-US" sz="1000" dirty="0"/>
          </a:p>
        </p:txBody>
      </p:sp>
      <p:sp>
        <p:nvSpPr>
          <p:cNvPr id="13" name="Text 8"/>
          <p:cNvSpPr/>
          <p:nvPr/>
        </p:nvSpPr>
        <p:spPr>
          <a:xfrm>
            <a:off x="7040910" y="2698105"/>
            <a:ext cx="1582192" cy="312093"/>
          </a:xfrm>
          <a:prstGeom prst="rect">
            <a:avLst/>
          </a:prstGeom>
          <a:noFill/>
          <a:ln/>
        </p:spPr>
        <p:txBody>
          <a:bodyPr wrap="square" lIns="0" tIns="0" rIns="0" bIns="0" rtlCol="0" anchor="t">
            <a:normAutofit/>
          </a:bodyPr>
          <a:lstStyle/>
          <a:p>
            <a:pPr marL="0" indent="0" algn="l">
              <a:lnSpc>
                <a:spcPct val="123000"/>
              </a:lnSpc>
              <a:buNone/>
            </a:pPr>
            <a:r>
              <a:rPr lang="en-US" sz="800" dirty="0">
                <a:solidFill>
                  <a:srgbClr val="FFFFFF"/>
                </a:solidFill>
                <a:latin typeface="Tomorrow" pitchFamily="34" charset="0"/>
                <a:ea typeface="Tomorrow" pitchFamily="34" charset="-122"/>
                <a:cs typeface="Tomorrow" pitchFamily="34" charset="-120"/>
              </a:rPr>
              <a:t>Education, healthcare, employment</a:t>
            </a:r>
            <a:endParaRPr lang="en-US" sz="800" dirty="0"/>
          </a:p>
        </p:txBody>
      </p:sp>
      <p:pic>
        <p:nvPicPr>
          <p:cNvPr id="14" name="Image 3" descr="preencoded.png"/>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6737821" y="3192587"/>
            <a:ext cx="158130" cy="158130"/>
          </a:xfrm>
          <a:prstGeom prst="rect">
            <a:avLst/>
          </a:prstGeom>
        </p:spPr>
      </p:pic>
      <p:sp>
        <p:nvSpPr>
          <p:cNvPr id="15" name="Text 9"/>
          <p:cNvSpPr/>
          <p:nvPr/>
        </p:nvSpPr>
        <p:spPr>
          <a:xfrm>
            <a:off x="7040910" y="3189387"/>
            <a:ext cx="1775147" cy="164678"/>
          </a:xfrm>
          <a:prstGeom prst="rect">
            <a:avLst/>
          </a:prstGeom>
          <a:noFill/>
          <a:ln/>
        </p:spPr>
        <p:txBody>
          <a:bodyPr wrap="none" lIns="0" tIns="0" rIns="0" bIns="0" rtlCol="0" anchor="t"/>
          <a:lstStyle/>
          <a:p>
            <a:pPr marL="0" indent="0" algn="l">
              <a:lnSpc>
                <a:spcPct val="104000"/>
              </a:lnSpc>
              <a:buNone/>
            </a:pPr>
            <a:r>
              <a:rPr lang="en-US" sz="1000" dirty="0">
                <a:solidFill>
                  <a:srgbClr val="FFFFFF"/>
                </a:solidFill>
                <a:latin typeface="Tomorrow Semi Bold" pitchFamily="34" charset="0"/>
                <a:ea typeface="Tomorrow Semi Bold" pitchFamily="34" charset="-122"/>
                <a:cs typeface="Tomorrow Semi Bold" pitchFamily="34" charset="-120"/>
              </a:rPr>
              <a:t>Social Justice</a:t>
            </a:r>
            <a:endParaRPr lang="en-US" sz="1000" dirty="0"/>
          </a:p>
        </p:txBody>
      </p:sp>
      <p:sp>
        <p:nvSpPr>
          <p:cNvPr id="16" name="Text 10"/>
          <p:cNvSpPr/>
          <p:nvPr/>
        </p:nvSpPr>
        <p:spPr>
          <a:xfrm>
            <a:off x="7040910" y="3443660"/>
            <a:ext cx="1582192" cy="312093"/>
          </a:xfrm>
          <a:prstGeom prst="rect">
            <a:avLst/>
          </a:prstGeom>
          <a:noFill/>
          <a:ln/>
        </p:spPr>
        <p:txBody>
          <a:bodyPr wrap="square" lIns="0" tIns="0" rIns="0" bIns="0" rtlCol="0" anchor="t">
            <a:normAutofit/>
          </a:bodyPr>
          <a:lstStyle/>
          <a:p>
            <a:pPr marL="0" indent="0" algn="l">
              <a:lnSpc>
                <a:spcPct val="123000"/>
              </a:lnSpc>
              <a:buNone/>
            </a:pPr>
            <a:r>
              <a:rPr lang="en-US" sz="800" dirty="0">
                <a:solidFill>
                  <a:srgbClr val="FFFFFF"/>
                </a:solidFill>
                <a:latin typeface="Tomorrow" pitchFamily="34" charset="0"/>
                <a:ea typeface="Tomorrow" pitchFamily="34" charset="-122"/>
                <a:cs typeface="Tomorrow" pitchFamily="34" charset="-120"/>
              </a:rPr>
              <a:t>Reducing poverty and inequality</a:t>
            </a:r>
            <a:endParaRPr lang="en-US" sz="800" dirty="0"/>
          </a:p>
        </p:txBody>
      </p:sp>
      <p:pic>
        <p:nvPicPr>
          <p:cNvPr id="17" name="Image 4" descr="preencoded.png"/>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6737821" y="3938141"/>
            <a:ext cx="158130" cy="158130"/>
          </a:xfrm>
          <a:prstGeom prst="rect">
            <a:avLst/>
          </a:prstGeom>
        </p:spPr>
      </p:pic>
      <p:sp>
        <p:nvSpPr>
          <p:cNvPr id="18" name="Text 11"/>
          <p:cNvSpPr/>
          <p:nvPr/>
        </p:nvSpPr>
        <p:spPr>
          <a:xfrm>
            <a:off x="7040910" y="3934941"/>
            <a:ext cx="1775147" cy="164678"/>
          </a:xfrm>
          <a:prstGeom prst="rect">
            <a:avLst/>
          </a:prstGeom>
          <a:noFill/>
          <a:ln/>
        </p:spPr>
        <p:txBody>
          <a:bodyPr wrap="none" lIns="0" tIns="0" rIns="0" bIns="0" rtlCol="0" anchor="t"/>
          <a:lstStyle/>
          <a:p>
            <a:pPr marL="0" indent="0" algn="l">
              <a:lnSpc>
                <a:spcPct val="104000"/>
              </a:lnSpc>
              <a:buNone/>
            </a:pPr>
            <a:r>
              <a:rPr lang="en-US" sz="1000" dirty="0">
                <a:solidFill>
                  <a:srgbClr val="FFFFFF"/>
                </a:solidFill>
                <a:latin typeface="Tomorrow Semi Bold" pitchFamily="34" charset="0"/>
                <a:ea typeface="Tomorrow Semi Bold" pitchFamily="34" charset="-122"/>
                <a:cs typeface="Tomorrow Semi Bold" pitchFamily="34" charset="-120"/>
              </a:rPr>
              <a:t>Sustainability</a:t>
            </a:r>
            <a:endParaRPr lang="en-US" sz="1000" dirty="0"/>
          </a:p>
        </p:txBody>
      </p:sp>
      <p:sp>
        <p:nvSpPr>
          <p:cNvPr id="19" name="Text 12"/>
          <p:cNvSpPr/>
          <p:nvPr/>
        </p:nvSpPr>
        <p:spPr>
          <a:xfrm>
            <a:off x="7040910" y="4189214"/>
            <a:ext cx="1582192" cy="312093"/>
          </a:xfrm>
          <a:prstGeom prst="rect">
            <a:avLst/>
          </a:prstGeom>
          <a:noFill/>
          <a:ln/>
        </p:spPr>
        <p:txBody>
          <a:bodyPr wrap="square" lIns="0" tIns="0" rIns="0" bIns="0" rtlCol="0" anchor="t">
            <a:normAutofit/>
          </a:bodyPr>
          <a:lstStyle/>
          <a:p>
            <a:pPr marL="0" indent="0" algn="l">
              <a:lnSpc>
                <a:spcPct val="123000"/>
              </a:lnSpc>
              <a:buNone/>
            </a:pPr>
            <a:r>
              <a:rPr lang="en-US" sz="800" dirty="0">
                <a:solidFill>
                  <a:srgbClr val="FFFFFF"/>
                </a:solidFill>
                <a:latin typeface="Tomorrow" pitchFamily="34" charset="0"/>
                <a:ea typeface="Tomorrow" pitchFamily="34" charset="-122"/>
                <a:cs typeface="Tomorrow" pitchFamily="34" charset="-120"/>
              </a:rPr>
              <a:t>Long-term environmental balance</a:t>
            </a:r>
            <a:endParaRPr lang="en-US" sz="800"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 3">
    <p:spTree>
      <p:nvGrpSpPr>
        <p:cNvPr id="1" name=""/>
        <p:cNvGrpSpPr/>
        <p:nvPr/>
      </p:nvGrpSpPr>
      <p:grpSpPr>
        <a:xfrm>
          <a:off x="0" y="0"/>
          <a:ext cx="0" cy="0"/>
          <a:chOff x="0" y="0"/>
          <a:chExt cx="0" cy="0"/>
        </a:xfrm>
      </p:grpSpPr>
      <p:sp>
        <p:nvSpPr>
          <p:cNvPr id="2" name="Text 0"/>
          <p:cNvSpPr/>
          <p:nvPr/>
        </p:nvSpPr>
        <p:spPr>
          <a:xfrm>
            <a:off x="496119" y="506983"/>
            <a:ext cx="3093169" cy="329431"/>
          </a:xfrm>
          <a:prstGeom prst="rect">
            <a:avLst/>
          </a:prstGeom>
          <a:noFill/>
          <a:ln/>
        </p:spPr>
        <p:txBody>
          <a:bodyPr wrap="none" lIns="0" tIns="0" rIns="0" bIns="0" rtlCol="0" anchor="t"/>
          <a:lstStyle/>
          <a:p>
            <a:pPr marL="0" indent="0" algn="l">
              <a:lnSpc>
                <a:spcPct val="104000"/>
              </a:lnSpc>
              <a:buNone/>
            </a:pPr>
            <a:r>
              <a:rPr lang="en-US" sz="2050" dirty="0">
                <a:solidFill>
                  <a:srgbClr val="1D1D1B"/>
                </a:solidFill>
                <a:latin typeface="Tomorrow Semi Bold" pitchFamily="34" charset="0"/>
                <a:ea typeface="Tomorrow Semi Bold" pitchFamily="34" charset="-122"/>
                <a:cs typeface="Tomorrow Semi Bold" pitchFamily="34" charset="-120"/>
              </a:rPr>
              <a:t>Philippine Context</a:t>
            </a:r>
            <a:endParaRPr lang="en-US" sz="2050" dirty="0"/>
          </a:p>
        </p:txBody>
      </p:sp>
      <p:sp>
        <p:nvSpPr>
          <p:cNvPr id="3" name="Text 1"/>
          <p:cNvSpPr/>
          <p:nvPr/>
        </p:nvSpPr>
        <p:spPr>
          <a:xfrm>
            <a:off x="496119" y="1015603"/>
            <a:ext cx="8151763" cy="468139"/>
          </a:xfrm>
          <a:prstGeom prst="rect">
            <a:avLst/>
          </a:prstGeom>
          <a:noFill/>
          <a:ln/>
        </p:spPr>
        <p:txBody>
          <a:bodyPr wrap="square" lIns="0" tIns="0" rIns="0" bIns="0" rtlCol="0" anchor="t">
            <a:normAutofit/>
          </a:bodyPr>
          <a:lstStyle/>
          <a:p>
            <a:pPr marL="0" indent="0" algn="l">
              <a:lnSpc>
                <a:spcPct val="123000"/>
              </a:lnSpc>
              <a:buNone/>
            </a:pPr>
            <a:r>
              <a:rPr lang="en-US" sz="800" dirty="0">
                <a:solidFill>
                  <a:srgbClr val="61615C"/>
                </a:solidFill>
                <a:latin typeface="Tomorrow" pitchFamily="34" charset="0"/>
                <a:ea typeface="Tomorrow" pitchFamily="34" charset="-122"/>
                <a:cs typeface="Tomorrow" pitchFamily="34" charset="-120"/>
              </a:rPr>
              <a:t>In the Philippines, economic development remains one of the government's major priorities. The country has experienced economic growth in recent years, especially before and after the COVID-19 pandemic recovery period. However, despite GDP growth, many Filipinos continue to experience poverty, unemployment, inflation, and unequal access to services.</a:t>
            </a:r>
            <a:endParaRPr lang="en-US" sz="800" dirty="0"/>
          </a:p>
        </p:txBody>
      </p:sp>
      <p:sp>
        <p:nvSpPr>
          <p:cNvPr id="4" name="Text 2"/>
          <p:cNvSpPr/>
          <p:nvPr/>
        </p:nvSpPr>
        <p:spPr>
          <a:xfrm>
            <a:off x="496119" y="1674093"/>
            <a:ext cx="1932310" cy="164678"/>
          </a:xfrm>
          <a:prstGeom prst="rect">
            <a:avLst/>
          </a:prstGeom>
          <a:noFill/>
          <a:ln/>
        </p:spPr>
        <p:txBody>
          <a:bodyPr wrap="none" lIns="0" tIns="0" rIns="0" bIns="0" rtlCol="0" anchor="t"/>
          <a:lstStyle/>
          <a:p>
            <a:pPr marL="0" indent="0" algn="l">
              <a:lnSpc>
                <a:spcPct val="104000"/>
              </a:lnSpc>
              <a:buNone/>
            </a:pPr>
            <a:r>
              <a:rPr lang="en-US" sz="1000" dirty="0">
                <a:solidFill>
                  <a:srgbClr val="1D1D1B"/>
                </a:solidFill>
                <a:latin typeface="Tomorrow Semi Bold" pitchFamily="34" charset="0"/>
                <a:ea typeface="Tomorrow Semi Bold" pitchFamily="34" charset="-122"/>
                <a:cs typeface="Tomorrow Semi Bold" pitchFamily="34" charset="-120"/>
              </a:rPr>
              <a:t>Urban vs. Rural Divide</a:t>
            </a:r>
            <a:endParaRPr lang="en-US" sz="1000" dirty="0"/>
          </a:p>
        </p:txBody>
      </p:sp>
      <p:sp>
        <p:nvSpPr>
          <p:cNvPr id="5" name="Shape 3"/>
          <p:cNvSpPr/>
          <p:nvPr/>
        </p:nvSpPr>
        <p:spPr>
          <a:xfrm>
            <a:off x="496119" y="1939528"/>
            <a:ext cx="3947294" cy="805681"/>
          </a:xfrm>
          <a:prstGeom prst="roundRect">
            <a:avLst>
              <a:gd name="adj" fmla="val 8512"/>
            </a:avLst>
          </a:prstGeom>
          <a:solidFill>
            <a:srgbClr val="FCFCFC"/>
          </a:solidFill>
          <a:ln w="14288">
            <a:solidFill>
              <a:srgbClr val="D6D0D0"/>
            </a:solidFill>
            <a:prstDash val="solid"/>
          </a:ln>
        </p:spPr>
        <p:txBody>
          <a:bodyPr/>
          <a:lstStyle/>
          <a:p>
            <a:endParaRPr lang="en-PH"/>
          </a:p>
        </p:txBody>
      </p:sp>
      <p:sp>
        <p:nvSpPr>
          <p:cNvPr id="6" name="Shape 4"/>
          <p:cNvSpPr/>
          <p:nvPr/>
        </p:nvSpPr>
        <p:spPr>
          <a:xfrm>
            <a:off x="481831" y="1939528"/>
            <a:ext cx="57150" cy="805681"/>
          </a:xfrm>
          <a:prstGeom prst="roundRect">
            <a:avLst>
              <a:gd name="adj" fmla="val 27674"/>
            </a:avLst>
          </a:prstGeom>
          <a:solidFill>
            <a:srgbClr val="1D1D1B"/>
          </a:solidFill>
          <a:ln/>
        </p:spPr>
        <p:txBody>
          <a:bodyPr/>
          <a:lstStyle/>
          <a:p>
            <a:endParaRPr lang="en-PH"/>
          </a:p>
        </p:txBody>
      </p:sp>
      <p:sp>
        <p:nvSpPr>
          <p:cNvPr id="7" name="Text 5"/>
          <p:cNvSpPr/>
          <p:nvPr/>
        </p:nvSpPr>
        <p:spPr>
          <a:xfrm>
            <a:off x="658639" y="2059186"/>
            <a:ext cx="1775147" cy="164678"/>
          </a:xfrm>
          <a:prstGeom prst="rect">
            <a:avLst/>
          </a:prstGeom>
          <a:noFill/>
          <a:ln/>
        </p:spPr>
        <p:txBody>
          <a:bodyPr wrap="none" lIns="0" tIns="0" rIns="0" bIns="0" rtlCol="0" anchor="t"/>
          <a:lstStyle/>
          <a:p>
            <a:pPr marL="0" indent="0" algn="l">
              <a:lnSpc>
                <a:spcPct val="104000"/>
              </a:lnSpc>
              <a:buNone/>
            </a:pPr>
            <a:r>
              <a:rPr lang="en-US" sz="1000" dirty="0">
                <a:solidFill>
                  <a:srgbClr val="61615C"/>
                </a:solidFill>
                <a:latin typeface="Tomorrow Semi Bold" pitchFamily="34" charset="0"/>
                <a:ea typeface="Tomorrow Semi Bold" pitchFamily="34" charset="-122"/>
                <a:cs typeface="Tomorrow Semi Bold" pitchFamily="34" charset="-120"/>
              </a:rPr>
              <a:t>Urban Areas</a:t>
            </a:r>
            <a:endParaRPr lang="en-US" sz="1000" dirty="0"/>
          </a:p>
        </p:txBody>
      </p:sp>
      <p:sp>
        <p:nvSpPr>
          <p:cNvPr id="8" name="Text 6"/>
          <p:cNvSpPr/>
          <p:nvPr/>
        </p:nvSpPr>
        <p:spPr>
          <a:xfrm>
            <a:off x="658639" y="2313459"/>
            <a:ext cx="3665116" cy="312093"/>
          </a:xfrm>
          <a:prstGeom prst="rect">
            <a:avLst/>
          </a:prstGeom>
          <a:noFill/>
          <a:ln/>
        </p:spPr>
        <p:txBody>
          <a:bodyPr wrap="square" lIns="0" tIns="0" rIns="0" bIns="0" rtlCol="0" anchor="t">
            <a:normAutofit/>
          </a:bodyPr>
          <a:lstStyle/>
          <a:p>
            <a:pPr marL="0" indent="0" algn="l">
              <a:lnSpc>
                <a:spcPct val="123000"/>
              </a:lnSpc>
              <a:buNone/>
            </a:pPr>
            <a:r>
              <a:rPr lang="en-US" sz="800" dirty="0">
                <a:solidFill>
                  <a:srgbClr val="61615C"/>
                </a:solidFill>
                <a:latin typeface="Tomorrow" pitchFamily="34" charset="0"/>
                <a:ea typeface="Tomorrow" pitchFamily="34" charset="-122"/>
                <a:cs typeface="Tomorrow" pitchFamily="34" charset="-120"/>
              </a:rPr>
              <a:t>Metro Manila, Cebu, and Davao experience faster economic activity due to industrialization and business concentration.</a:t>
            </a:r>
            <a:endParaRPr lang="en-US" sz="800" dirty="0"/>
          </a:p>
        </p:txBody>
      </p:sp>
      <p:sp>
        <p:nvSpPr>
          <p:cNvPr id="9" name="Shape 7"/>
          <p:cNvSpPr/>
          <p:nvPr/>
        </p:nvSpPr>
        <p:spPr>
          <a:xfrm>
            <a:off x="496119" y="2834804"/>
            <a:ext cx="3947294" cy="805681"/>
          </a:xfrm>
          <a:prstGeom prst="roundRect">
            <a:avLst>
              <a:gd name="adj" fmla="val 8512"/>
            </a:avLst>
          </a:prstGeom>
          <a:solidFill>
            <a:srgbClr val="FCFCFC"/>
          </a:solidFill>
          <a:ln w="14288">
            <a:solidFill>
              <a:srgbClr val="D6D0D0"/>
            </a:solidFill>
            <a:prstDash val="solid"/>
          </a:ln>
        </p:spPr>
        <p:txBody>
          <a:bodyPr/>
          <a:lstStyle/>
          <a:p>
            <a:endParaRPr lang="en-PH"/>
          </a:p>
        </p:txBody>
      </p:sp>
      <p:sp>
        <p:nvSpPr>
          <p:cNvPr id="10" name="Shape 8"/>
          <p:cNvSpPr/>
          <p:nvPr/>
        </p:nvSpPr>
        <p:spPr>
          <a:xfrm>
            <a:off x="481831" y="2834804"/>
            <a:ext cx="57150" cy="805681"/>
          </a:xfrm>
          <a:prstGeom prst="roundRect">
            <a:avLst>
              <a:gd name="adj" fmla="val 27674"/>
            </a:avLst>
          </a:prstGeom>
          <a:solidFill>
            <a:srgbClr val="1D1D1B"/>
          </a:solidFill>
          <a:ln/>
        </p:spPr>
        <p:txBody>
          <a:bodyPr/>
          <a:lstStyle/>
          <a:p>
            <a:endParaRPr lang="en-PH"/>
          </a:p>
        </p:txBody>
      </p:sp>
      <p:sp>
        <p:nvSpPr>
          <p:cNvPr id="11" name="Text 9"/>
          <p:cNvSpPr/>
          <p:nvPr/>
        </p:nvSpPr>
        <p:spPr>
          <a:xfrm>
            <a:off x="658639" y="2954462"/>
            <a:ext cx="1775147" cy="164678"/>
          </a:xfrm>
          <a:prstGeom prst="rect">
            <a:avLst/>
          </a:prstGeom>
          <a:noFill/>
          <a:ln/>
        </p:spPr>
        <p:txBody>
          <a:bodyPr wrap="none" lIns="0" tIns="0" rIns="0" bIns="0" rtlCol="0" anchor="t"/>
          <a:lstStyle/>
          <a:p>
            <a:pPr marL="0" indent="0" algn="l">
              <a:lnSpc>
                <a:spcPct val="104000"/>
              </a:lnSpc>
              <a:buNone/>
            </a:pPr>
            <a:r>
              <a:rPr lang="en-US" sz="1000" dirty="0">
                <a:solidFill>
                  <a:srgbClr val="61615C"/>
                </a:solidFill>
                <a:latin typeface="Tomorrow Semi Bold" pitchFamily="34" charset="0"/>
                <a:ea typeface="Tomorrow Semi Bold" pitchFamily="34" charset="-122"/>
                <a:cs typeface="Tomorrow Semi Bold" pitchFamily="34" charset="-120"/>
              </a:rPr>
              <a:t>Rural Provinces</a:t>
            </a:r>
            <a:endParaRPr lang="en-US" sz="1000" dirty="0"/>
          </a:p>
        </p:txBody>
      </p:sp>
      <p:sp>
        <p:nvSpPr>
          <p:cNvPr id="12" name="Text 10"/>
          <p:cNvSpPr/>
          <p:nvPr/>
        </p:nvSpPr>
        <p:spPr>
          <a:xfrm>
            <a:off x="658639" y="3208734"/>
            <a:ext cx="3665116" cy="312093"/>
          </a:xfrm>
          <a:prstGeom prst="rect">
            <a:avLst/>
          </a:prstGeom>
          <a:noFill/>
          <a:ln/>
        </p:spPr>
        <p:txBody>
          <a:bodyPr wrap="square" lIns="0" tIns="0" rIns="0" bIns="0" rtlCol="0" anchor="t">
            <a:normAutofit/>
          </a:bodyPr>
          <a:lstStyle/>
          <a:p>
            <a:pPr marL="0" indent="0" algn="l">
              <a:lnSpc>
                <a:spcPct val="123000"/>
              </a:lnSpc>
              <a:buNone/>
            </a:pPr>
            <a:r>
              <a:rPr lang="en-US" sz="800" dirty="0">
                <a:solidFill>
                  <a:srgbClr val="61615C"/>
                </a:solidFill>
                <a:latin typeface="Tomorrow" pitchFamily="34" charset="0"/>
                <a:ea typeface="Tomorrow" pitchFamily="34" charset="-122"/>
                <a:cs typeface="Tomorrow" pitchFamily="34" charset="-120"/>
              </a:rPr>
              <a:t>Continue to face inadequate infrastructure, lower agricultural productivity, and limited access to healthcare and education.</a:t>
            </a:r>
            <a:endParaRPr lang="en-US" sz="800" dirty="0"/>
          </a:p>
        </p:txBody>
      </p:sp>
      <p:sp>
        <p:nvSpPr>
          <p:cNvPr id="13" name="Shape 11"/>
          <p:cNvSpPr/>
          <p:nvPr/>
        </p:nvSpPr>
        <p:spPr>
          <a:xfrm>
            <a:off x="496119" y="3730079"/>
            <a:ext cx="3947294" cy="805681"/>
          </a:xfrm>
          <a:prstGeom prst="roundRect">
            <a:avLst>
              <a:gd name="adj" fmla="val 8512"/>
            </a:avLst>
          </a:prstGeom>
          <a:solidFill>
            <a:srgbClr val="FCFCFC"/>
          </a:solidFill>
          <a:ln w="14288">
            <a:solidFill>
              <a:srgbClr val="D6D0D0"/>
            </a:solidFill>
            <a:prstDash val="solid"/>
          </a:ln>
        </p:spPr>
        <p:txBody>
          <a:bodyPr/>
          <a:lstStyle/>
          <a:p>
            <a:endParaRPr lang="en-PH"/>
          </a:p>
        </p:txBody>
      </p:sp>
      <p:sp>
        <p:nvSpPr>
          <p:cNvPr id="14" name="Shape 12"/>
          <p:cNvSpPr/>
          <p:nvPr/>
        </p:nvSpPr>
        <p:spPr>
          <a:xfrm>
            <a:off x="481831" y="3730079"/>
            <a:ext cx="57150" cy="805681"/>
          </a:xfrm>
          <a:prstGeom prst="roundRect">
            <a:avLst>
              <a:gd name="adj" fmla="val 27674"/>
            </a:avLst>
          </a:prstGeom>
          <a:solidFill>
            <a:srgbClr val="1D1D1B"/>
          </a:solidFill>
          <a:ln/>
        </p:spPr>
        <p:txBody>
          <a:bodyPr/>
          <a:lstStyle/>
          <a:p>
            <a:endParaRPr lang="en-PH"/>
          </a:p>
        </p:txBody>
      </p:sp>
      <p:sp>
        <p:nvSpPr>
          <p:cNvPr id="15" name="Text 13"/>
          <p:cNvSpPr/>
          <p:nvPr/>
        </p:nvSpPr>
        <p:spPr>
          <a:xfrm>
            <a:off x="658639" y="3849737"/>
            <a:ext cx="1937445" cy="164678"/>
          </a:xfrm>
          <a:prstGeom prst="rect">
            <a:avLst/>
          </a:prstGeom>
          <a:noFill/>
          <a:ln/>
        </p:spPr>
        <p:txBody>
          <a:bodyPr wrap="none" lIns="0" tIns="0" rIns="0" bIns="0" rtlCol="0" anchor="t"/>
          <a:lstStyle/>
          <a:p>
            <a:pPr marL="0" indent="0" algn="l">
              <a:lnSpc>
                <a:spcPct val="104000"/>
              </a:lnSpc>
              <a:buNone/>
            </a:pPr>
            <a:r>
              <a:rPr lang="en-US" sz="1000" dirty="0">
                <a:solidFill>
                  <a:srgbClr val="61615C"/>
                </a:solidFill>
                <a:latin typeface="Tomorrow Semi Bold" pitchFamily="34" charset="0"/>
                <a:ea typeface="Tomorrow Semi Bold" pitchFamily="34" charset="-122"/>
                <a:cs typeface="Tomorrow Semi Bold" pitchFamily="34" charset="-120"/>
              </a:rPr>
              <a:t>Informal Employment</a:t>
            </a:r>
            <a:endParaRPr lang="en-US" sz="1000" dirty="0"/>
          </a:p>
        </p:txBody>
      </p:sp>
      <p:sp>
        <p:nvSpPr>
          <p:cNvPr id="16" name="Text 14"/>
          <p:cNvSpPr/>
          <p:nvPr/>
        </p:nvSpPr>
        <p:spPr>
          <a:xfrm>
            <a:off x="658639" y="4104010"/>
            <a:ext cx="3665116" cy="312093"/>
          </a:xfrm>
          <a:prstGeom prst="rect">
            <a:avLst/>
          </a:prstGeom>
          <a:noFill/>
          <a:ln/>
        </p:spPr>
        <p:txBody>
          <a:bodyPr wrap="square" lIns="0" tIns="0" rIns="0" bIns="0" rtlCol="0" anchor="t">
            <a:normAutofit/>
          </a:bodyPr>
          <a:lstStyle/>
          <a:p>
            <a:pPr marL="0" indent="0" algn="l">
              <a:lnSpc>
                <a:spcPct val="123000"/>
              </a:lnSpc>
              <a:buNone/>
            </a:pPr>
            <a:r>
              <a:rPr lang="en-US" sz="800" dirty="0">
                <a:solidFill>
                  <a:srgbClr val="61615C"/>
                </a:solidFill>
                <a:latin typeface="Tomorrow" pitchFamily="34" charset="0"/>
                <a:ea typeface="Tomorrow" pitchFamily="34" charset="-122"/>
                <a:cs typeface="Tomorrow" pitchFamily="34" charset="-120"/>
              </a:rPr>
              <a:t>Many Filipinos still rely on informal jobs and overseas employment because of limited local opportunities.</a:t>
            </a:r>
            <a:endParaRPr lang="en-US" sz="800" dirty="0"/>
          </a:p>
        </p:txBody>
      </p:sp>
      <p:sp>
        <p:nvSpPr>
          <p:cNvPr id="17" name="Text 15"/>
          <p:cNvSpPr/>
          <p:nvPr/>
        </p:nvSpPr>
        <p:spPr>
          <a:xfrm>
            <a:off x="4705350" y="1674093"/>
            <a:ext cx="1988641" cy="164678"/>
          </a:xfrm>
          <a:prstGeom prst="rect">
            <a:avLst/>
          </a:prstGeom>
          <a:noFill/>
          <a:ln/>
        </p:spPr>
        <p:txBody>
          <a:bodyPr wrap="none" lIns="0" tIns="0" rIns="0" bIns="0" rtlCol="0" anchor="t"/>
          <a:lstStyle/>
          <a:p>
            <a:pPr marL="0" indent="0" algn="l">
              <a:lnSpc>
                <a:spcPct val="104000"/>
              </a:lnSpc>
              <a:buNone/>
            </a:pPr>
            <a:r>
              <a:rPr lang="en-US" sz="1000" dirty="0">
                <a:solidFill>
                  <a:srgbClr val="1D1D1B"/>
                </a:solidFill>
                <a:latin typeface="Tomorrow Semi Bold" pitchFamily="34" charset="0"/>
                <a:ea typeface="Tomorrow Semi Bold" pitchFamily="34" charset="-122"/>
                <a:cs typeface="Tomorrow Semi Bold" pitchFamily="34" charset="-120"/>
              </a:rPr>
              <a:t>Government Programs</a:t>
            </a:r>
            <a:endParaRPr lang="en-US" sz="1000" dirty="0"/>
          </a:p>
        </p:txBody>
      </p:sp>
      <p:sp>
        <p:nvSpPr>
          <p:cNvPr id="18" name="Shape 16"/>
          <p:cNvSpPr/>
          <p:nvPr/>
        </p:nvSpPr>
        <p:spPr>
          <a:xfrm>
            <a:off x="4705350" y="1939528"/>
            <a:ext cx="1928813" cy="777106"/>
          </a:xfrm>
          <a:prstGeom prst="roundRect">
            <a:avLst>
              <a:gd name="adj" fmla="val 2035"/>
            </a:avLst>
          </a:prstGeom>
          <a:solidFill>
            <a:srgbClr val="F0EAEA"/>
          </a:solidFill>
          <a:ln/>
        </p:spPr>
        <p:txBody>
          <a:bodyPr/>
          <a:lstStyle/>
          <a:p>
            <a:endParaRPr lang="en-PH"/>
          </a:p>
        </p:txBody>
      </p:sp>
      <p:sp>
        <p:nvSpPr>
          <p:cNvPr id="19" name="Text 17"/>
          <p:cNvSpPr/>
          <p:nvPr/>
        </p:nvSpPr>
        <p:spPr>
          <a:xfrm>
            <a:off x="4810720" y="2044898"/>
            <a:ext cx="1775147" cy="164678"/>
          </a:xfrm>
          <a:prstGeom prst="rect">
            <a:avLst/>
          </a:prstGeom>
          <a:noFill/>
          <a:ln/>
        </p:spPr>
        <p:txBody>
          <a:bodyPr wrap="none" lIns="0" tIns="0" rIns="0" bIns="0" rtlCol="0" anchor="t"/>
          <a:lstStyle/>
          <a:p>
            <a:pPr marL="0" indent="0" algn="l">
              <a:lnSpc>
                <a:spcPct val="104000"/>
              </a:lnSpc>
              <a:buNone/>
            </a:pPr>
            <a:r>
              <a:rPr lang="en-US" sz="1000" dirty="0">
                <a:solidFill>
                  <a:srgbClr val="61615C"/>
                </a:solidFill>
                <a:latin typeface="Tomorrow Semi Bold" pitchFamily="34" charset="0"/>
                <a:ea typeface="Tomorrow Semi Bold" pitchFamily="34" charset="-122"/>
                <a:cs typeface="Tomorrow Semi Bold" pitchFamily="34" charset="-120"/>
              </a:rPr>
              <a:t>Build Better More</a:t>
            </a:r>
            <a:endParaRPr lang="en-US" sz="1000" dirty="0"/>
          </a:p>
        </p:txBody>
      </p:sp>
      <p:sp>
        <p:nvSpPr>
          <p:cNvPr id="20" name="Text 18"/>
          <p:cNvSpPr/>
          <p:nvPr/>
        </p:nvSpPr>
        <p:spPr>
          <a:xfrm>
            <a:off x="4810720" y="2299171"/>
            <a:ext cx="1718072" cy="312093"/>
          </a:xfrm>
          <a:prstGeom prst="rect">
            <a:avLst/>
          </a:prstGeom>
          <a:noFill/>
          <a:ln/>
        </p:spPr>
        <p:txBody>
          <a:bodyPr wrap="square" lIns="0" tIns="0" rIns="0" bIns="0" rtlCol="0" anchor="t">
            <a:normAutofit/>
          </a:bodyPr>
          <a:lstStyle/>
          <a:p>
            <a:pPr marL="0" indent="0" algn="l">
              <a:lnSpc>
                <a:spcPct val="123000"/>
              </a:lnSpc>
              <a:buNone/>
            </a:pPr>
            <a:r>
              <a:rPr lang="en-US" sz="800" dirty="0">
                <a:solidFill>
                  <a:srgbClr val="61615C"/>
                </a:solidFill>
                <a:latin typeface="Tomorrow" pitchFamily="34" charset="0"/>
                <a:ea typeface="Tomorrow" pitchFamily="34" charset="-122"/>
                <a:cs typeface="Tomorrow" pitchFamily="34" charset="-120"/>
              </a:rPr>
              <a:t>Infrastructure development nationwide</a:t>
            </a:r>
            <a:endParaRPr lang="en-US" sz="800" dirty="0"/>
          </a:p>
        </p:txBody>
      </p:sp>
      <p:sp>
        <p:nvSpPr>
          <p:cNvPr id="21" name="Shape 19"/>
          <p:cNvSpPr/>
          <p:nvPr/>
        </p:nvSpPr>
        <p:spPr>
          <a:xfrm>
            <a:off x="6723757" y="1939528"/>
            <a:ext cx="1928887" cy="777106"/>
          </a:xfrm>
          <a:prstGeom prst="roundRect">
            <a:avLst>
              <a:gd name="adj" fmla="val 2035"/>
            </a:avLst>
          </a:prstGeom>
          <a:solidFill>
            <a:srgbClr val="F0EAEA"/>
          </a:solidFill>
          <a:ln/>
        </p:spPr>
        <p:txBody>
          <a:bodyPr/>
          <a:lstStyle/>
          <a:p>
            <a:endParaRPr lang="en-PH"/>
          </a:p>
        </p:txBody>
      </p:sp>
      <p:sp>
        <p:nvSpPr>
          <p:cNvPr id="22" name="Text 20"/>
          <p:cNvSpPr/>
          <p:nvPr/>
        </p:nvSpPr>
        <p:spPr>
          <a:xfrm>
            <a:off x="6829127" y="2044898"/>
            <a:ext cx="1775147" cy="164678"/>
          </a:xfrm>
          <a:prstGeom prst="rect">
            <a:avLst/>
          </a:prstGeom>
          <a:noFill/>
          <a:ln/>
        </p:spPr>
        <p:txBody>
          <a:bodyPr wrap="none" lIns="0" tIns="0" rIns="0" bIns="0" rtlCol="0" anchor="t"/>
          <a:lstStyle/>
          <a:p>
            <a:pPr marL="0" indent="0" algn="l">
              <a:lnSpc>
                <a:spcPct val="104000"/>
              </a:lnSpc>
              <a:buNone/>
            </a:pPr>
            <a:r>
              <a:rPr lang="en-US" sz="1000" dirty="0">
                <a:solidFill>
                  <a:srgbClr val="61615C"/>
                </a:solidFill>
                <a:latin typeface="Tomorrow Semi Bold" pitchFamily="34" charset="0"/>
                <a:ea typeface="Tomorrow Semi Bold" pitchFamily="34" charset="-122"/>
                <a:cs typeface="Tomorrow Semi Bold" pitchFamily="34" charset="-120"/>
              </a:rPr>
              <a:t>4Ps Program</a:t>
            </a:r>
            <a:endParaRPr lang="en-US" sz="1000" dirty="0"/>
          </a:p>
        </p:txBody>
      </p:sp>
      <p:sp>
        <p:nvSpPr>
          <p:cNvPr id="23" name="Text 21"/>
          <p:cNvSpPr/>
          <p:nvPr/>
        </p:nvSpPr>
        <p:spPr>
          <a:xfrm>
            <a:off x="6829127" y="2299171"/>
            <a:ext cx="1718146" cy="312093"/>
          </a:xfrm>
          <a:prstGeom prst="rect">
            <a:avLst/>
          </a:prstGeom>
          <a:noFill/>
          <a:ln/>
        </p:spPr>
        <p:txBody>
          <a:bodyPr wrap="square" lIns="0" tIns="0" rIns="0" bIns="0" rtlCol="0" anchor="t">
            <a:normAutofit/>
          </a:bodyPr>
          <a:lstStyle/>
          <a:p>
            <a:pPr marL="0" indent="0" algn="l">
              <a:lnSpc>
                <a:spcPct val="123000"/>
              </a:lnSpc>
              <a:buNone/>
            </a:pPr>
            <a:r>
              <a:rPr lang="en-US" sz="800" dirty="0">
                <a:solidFill>
                  <a:srgbClr val="61615C"/>
                </a:solidFill>
                <a:latin typeface="Tomorrow" pitchFamily="34" charset="0"/>
                <a:ea typeface="Tomorrow" pitchFamily="34" charset="-122"/>
                <a:cs typeface="Tomorrow" pitchFamily="34" charset="-120"/>
              </a:rPr>
              <a:t>Pantawid Pamilyang Pilipino Program</a:t>
            </a:r>
            <a:endParaRPr lang="en-US" sz="800" dirty="0"/>
          </a:p>
        </p:txBody>
      </p:sp>
      <p:sp>
        <p:nvSpPr>
          <p:cNvPr id="24" name="Shape 22"/>
          <p:cNvSpPr/>
          <p:nvPr/>
        </p:nvSpPr>
        <p:spPr>
          <a:xfrm>
            <a:off x="4705350" y="2806229"/>
            <a:ext cx="1928813" cy="777106"/>
          </a:xfrm>
          <a:prstGeom prst="roundRect">
            <a:avLst>
              <a:gd name="adj" fmla="val 2035"/>
            </a:avLst>
          </a:prstGeom>
          <a:solidFill>
            <a:srgbClr val="F0EAEA"/>
          </a:solidFill>
          <a:ln/>
        </p:spPr>
        <p:txBody>
          <a:bodyPr/>
          <a:lstStyle/>
          <a:p>
            <a:endParaRPr lang="en-PH"/>
          </a:p>
        </p:txBody>
      </p:sp>
      <p:sp>
        <p:nvSpPr>
          <p:cNvPr id="25" name="Text 23"/>
          <p:cNvSpPr/>
          <p:nvPr/>
        </p:nvSpPr>
        <p:spPr>
          <a:xfrm>
            <a:off x="4810720" y="2911599"/>
            <a:ext cx="1848148" cy="164678"/>
          </a:xfrm>
          <a:prstGeom prst="rect">
            <a:avLst/>
          </a:prstGeom>
          <a:noFill/>
          <a:ln/>
        </p:spPr>
        <p:txBody>
          <a:bodyPr wrap="none" lIns="0" tIns="0" rIns="0" bIns="0" rtlCol="0" anchor="t"/>
          <a:lstStyle/>
          <a:p>
            <a:pPr marL="0" indent="0" algn="l">
              <a:lnSpc>
                <a:spcPct val="104000"/>
              </a:lnSpc>
              <a:buNone/>
            </a:pPr>
            <a:r>
              <a:rPr lang="en-US" sz="1000" dirty="0">
                <a:solidFill>
                  <a:srgbClr val="61615C"/>
                </a:solidFill>
                <a:latin typeface="Tomorrow Semi Bold" pitchFamily="34" charset="0"/>
                <a:ea typeface="Tomorrow Semi Bold" pitchFamily="34" charset="-122"/>
                <a:cs typeface="Tomorrow Semi Bold" pitchFamily="34" charset="-120"/>
              </a:rPr>
              <a:t>Universal Healthcare</a:t>
            </a:r>
            <a:endParaRPr lang="en-US" sz="1000" dirty="0"/>
          </a:p>
        </p:txBody>
      </p:sp>
      <p:sp>
        <p:nvSpPr>
          <p:cNvPr id="26" name="Text 24"/>
          <p:cNvSpPr/>
          <p:nvPr/>
        </p:nvSpPr>
        <p:spPr>
          <a:xfrm>
            <a:off x="4810720" y="3165872"/>
            <a:ext cx="2175272" cy="156046"/>
          </a:xfrm>
          <a:prstGeom prst="rect">
            <a:avLst/>
          </a:prstGeom>
          <a:noFill/>
          <a:ln/>
        </p:spPr>
        <p:txBody>
          <a:bodyPr wrap="none" lIns="0" tIns="0" rIns="0" bIns="0" rtlCol="0" anchor="t"/>
          <a:lstStyle/>
          <a:p>
            <a:pPr marL="0" indent="0" algn="l">
              <a:lnSpc>
                <a:spcPct val="123000"/>
              </a:lnSpc>
              <a:buNone/>
            </a:pPr>
            <a:r>
              <a:rPr lang="en-US" sz="800" dirty="0">
                <a:solidFill>
                  <a:srgbClr val="61615C"/>
                </a:solidFill>
                <a:latin typeface="Tomorrow" pitchFamily="34" charset="0"/>
                <a:ea typeface="Tomorrow" pitchFamily="34" charset="-122"/>
                <a:cs typeface="Tomorrow" pitchFamily="34" charset="-120"/>
              </a:rPr>
              <a:t>Accessible health services for all</a:t>
            </a:r>
            <a:endParaRPr lang="en-US" sz="800" dirty="0"/>
          </a:p>
        </p:txBody>
      </p:sp>
      <p:sp>
        <p:nvSpPr>
          <p:cNvPr id="27" name="Shape 25"/>
          <p:cNvSpPr/>
          <p:nvPr/>
        </p:nvSpPr>
        <p:spPr>
          <a:xfrm>
            <a:off x="6723757" y="2806229"/>
            <a:ext cx="1928887" cy="777106"/>
          </a:xfrm>
          <a:prstGeom prst="roundRect">
            <a:avLst>
              <a:gd name="adj" fmla="val 2035"/>
            </a:avLst>
          </a:prstGeom>
          <a:solidFill>
            <a:srgbClr val="F0EAEA"/>
          </a:solidFill>
          <a:ln/>
        </p:spPr>
        <p:txBody>
          <a:bodyPr/>
          <a:lstStyle/>
          <a:p>
            <a:endParaRPr lang="en-PH"/>
          </a:p>
        </p:txBody>
      </p:sp>
      <p:sp>
        <p:nvSpPr>
          <p:cNvPr id="28" name="Text 26"/>
          <p:cNvSpPr/>
          <p:nvPr/>
        </p:nvSpPr>
        <p:spPr>
          <a:xfrm>
            <a:off x="6829127" y="2911599"/>
            <a:ext cx="1933203" cy="164678"/>
          </a:xfrm>
          <a:prstGeom prst="rect">
            <a:avLst/>
          </a:prstGeom>
          <a:noFill/>
          <a:ln/>
        </p:spPr>
        <p:txBody>
          <a:bodyPr wrap="none" lIns="0" tIns="0" rIns="0" bIns="0" rtlCol="0" anchor="t"/>
          <a:lstStyle/>
          <a:p>
            <a:pPr marL="0" indent="0" algn="l">
              <a:lnSpc>
                <a:spcPct val="104000"/>
              </a:lnSpc>
              <a:buNone/>
            </a:pPr>
            <a:r>
              <a:rPr lang="en-US" sz="1000" dirty="0">
                <a:solidFill>
                  <a:srgbClr val="61615C"/>
                </a:solidFill>
                <a:latin typeface="Tomorrow Semi Bold" pitchFamily="34" charset="0"/>
                <a:ea typeface="Tomorrow Semi Bold" pitchFamily="34" charset="-122"/>
                <a:cs typeface="Tomorrow Semi Bold" pitchFamily="34" charset="-120"/>
              </a:rPr>
              <a:t>Free Higher Education</a:t>
            </a:r>
            <a:endParaRPr lang="en-US" sz="1000" dirty="0"/>
          </a:p>
        </p:txBody>
      </p:sp>
      <p:sp>
        <p:nvSpPr>
          <p:cNvPr id="29" name="Text 27"/>
          <p:cNvSpPr/>
          <p:nvPr/>
        </p:nvSpPr>
        <p:spPr>
          <a:xfrm>
            <a:off x="6829127" y="3165872"/>
            <a:ext cx="1718146" cy="312093"/>
          </a:xfrm>
          <a:prstGeom prst="rect">
            <a:avLst/>
          </a:prstGeom>
          <a:noFill/>
          <a:ln/>
        </p:spPr>
        <p:txBody>
          <a:bodyPr wrap="square" lIns="0" tIns="0" rIns="0" bIns="0" rtlCol="0" anchor="t">
            <a:normAutofit/>
          </a:bodyPr>
          <a:lstStyle/>
          <a:p>
            <a:pPr marL="0" indent="0" algn="l">
              <a:lnSpc>
                <a:spcPct val="123000"/>
              </a:lnSpc>
              <a:buNone/>
            </a:pPr>
            <a:r>
              <a:rPr lang="en-US" sz="800" dirty="0">
                <a:solidFill>
                  <a:srgbClr val="61615C"/>
                </a:solidFill>
                <a:latin typeface="Tomorrow" pitchFamily="34" charset="0"/>
                <a:ea typeface="Tomorrow" pitchFamily="34" charset="-122"/>
                <a:cs typeface="Tomorrow" pitchFamily="34" charset="-120"/>
              </a:rPr>
              <a:t>State university access for Filipinos</a:t>
            </a:r>
            <a:endParaRPr lang="en-US" sz="800" dirty="0"/>
          </a:p>
        </p:txBody>
      </p:sp>
      <p:sp>
        <p:nvSpPr>
          <p:cNvPr id="30" name="Shape 28"/>
          <p:cNvSpPr/>
          <p:nvPr/>
        </p:nvSpPr>
        <p:spPr>
          <a:xfrm>
            <a:off x="4705350" y="3672929"/>
            <a:ext cx="3947294" cy="621060"/>
          </a:xfrm>
          <a:prstGeom prst="roundRect">
            <a:avLst>
              <a:gd name="adj" fmla="val 2547"/>
            </a:avLst>
          </a:prstGeom>
          <a:solidFill>
            <a:srgbClr val="F0EAEA"/>
          </a:solidFill>
          <a:ln/>
        </p:spPr>
        <p:txBody>
          <a:bodyPr/>
          <a:lstStyle/>
          <a:p>
            <a:endParaRPr lang="en-PH"/>
          </a:p>
        </p:txBody>
      </p:sp>
      <p:sp>
        <p:nvSpPr>
          <p:cNvPr id="31" name="Text 29"/>
          <p:cNvSpPr/>
          <p:nvPr/>
        </p:nvSpPr>
        <p:spPr>
          <a:xfrm>
            <a:off x="4810720" y="3778300"/>
            <a:ext cx="1775147" cy="164678"/>
          </a:xfrm>
          <a:prstGeom prst="rect">
            <a:avLst/>
          </a:prstGeom>
          <a:noFill/>
          <a:ln/>
        </p:spPr>
        <p:txBody>
          <a:bodyPr wrap="none" lIns="0" tIns="0" rIns="0" bIns="0" rtlCol="0" anchor="t"/>
          <a:lstStyle/>
          <a:p>
            <a:pPr marL="0" indent="0" algn="l">
              <a:lnSpc>
                <a:spcPct val="104000"/>
              </a:lnSpc>
              <a:buNone/>
            </a:pPr>
            <a:r>
              <a:rPr lang="en-US" sz="1000" dirty="0">
                <a:solidFill>
                  <a:srgbClr val="61615C"/>
                </a:solidFill>
                <a:latin typeface="Tomorrow Semi Bold" pitchFamily="34" charset="0"/>
                <a:ea typeface="Tomorrow Semi Bold" pitchFamily="34" charset="-122"/>
                <a:cs typeface="Tomorrow Semi Bold" pitchFamily="34" charset="-120"/>
              </a:rPr>
              <a:t>Digitalization</a:t>
            </a:r>
            <a:endParaRPr lang="en-US" sz="1000" dirty="0"/>
          </a:p>
        </p:txBody>
      </p:sp>
      <p:sp>
        <p:nvSpPr>
          <p:cNvPr id="32" name="Text 30"/>
          <p:cNvSpPr/>
          <p:nvPr/>
        </p:nvSpPr>
        <p:spPr>
          <a:xfrm>
            <a:off x="4810720" y="4032572"/>
            <a:ext cx="4193753" cy="156046"/>
          </a:xfrm>
          <a:prstGeom prst="rect">
            <a:avLst/>
          </a:prstGeom>
          <a:noFill/>
          <a:ln/>
        </p:spPr>
        <p:txBody>
          <a:bodyPr wrap="none" lIns="0" tIns="0" rIns="0" bIns="0" rtlCol="0" anchor="t"/>
          <a:lstStyle/>
          <a:p>
            <a:pPr marL="0" indent="0" algn="l">
              <a:lnSpc>
                <a:spcPct val="123000"/>
              </a:lnSpc>
              <a:buNone/>
            </a:pPr>
            <a:r>
              <a:rPr lang="en-US" sz="800" dirty="0">
                <a:solidFill>
                  <a:srgbClr val="61615C"/>
                </a:solidFill>
                <a:latin typeface="Tomorrow" pitchFamily="34" charset="0"/>
                <a:ea typeface="Tomorrow" pitchFamily="34" charset="-122"/>
                <a:cs typeface="Tomorrow" pitchFamily="34" charset="-120"/>
              </a:rPr>
              <a:t>Expanding digital government services</a:t>
            </a:r>
            <a:endParaRPr lang="en-US" sz="80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 4">
    <p:spTree>
      <p:nvGrpSpPr>
        <p:cNvPr id="1" name=""/>
        <p:cNvGrpSpPr/>
        <p:nvPr/>
      </p:nvGrpSpPr>
      <p:grpSpPr>
        <a:xfrm>
          <a:off x="0" y="0"/>
          <a:ext cx="0" cy="0"/>
          <a:chOff x="0" y="0"/>
          <a:chExt cx="0" cy="0"/>
        </a:xfrm>
      </p:grpSpPr>
      <p:sp>
        <p:nvSpPr>
          <p:cNvPr id="2" name="Text 0"/>
          <p:cNvSpPr/>
          <p:nvPr/>
        </p:nvSpPr>
        <p:spPr>
          <a:xfrm>
            <a:off x="496119" y="707454"/>
            <a:ext cx="7211467" cy="387548"/>
          </a:xfrm>
          <a:prstGeom prst="rect">
            <a:avLst/>
          </a:prstGeom>
          <a:noFill/>
          <a:ln/>
        </p:spPr>
        <p:txBody>
          <a:bodyPr wrap="none" lIns="0" tIns="0" rIns="0" bIns="0" rtlCol="0" anchor="t"/>
          <a:lstStyle/>
          <a:p>
            <a:pPr marL="0" indent="0" algn="l">
              <a:lnSpc>
                <a:spcPct val="104000"/>
              </a:lnSpc>
              <a:buNone/>
            </a:pPr>
            <a:r>
              <a:rPr lang="en-US" sz="2400" dirty="0">
                <a:solidFill>
                  <a:srgbClr val="1D1D1B"/>
                </a:solidFill>
                <a:latin typeface="Tomorrow Semi Bold" pitchFamily="34" charset="0"/>
                <a:ea typeface="Tomorrow Semi Bold" pitchFamily="34" charset="-122"/>
                <a:cs typeface="Tomorrow Semi Bold" pitchFamily="34" charset="-120"/>
              </a:rPr>
              <a:t>Why Development Economics is Important</a:t>
            </a:r>
            <a:endParaRPr lang="en-US" sz="2400" dirty="0"/>
          </a:p>
        </p:txBody>
      </p:sp>
      <p:sp>
        <p:nvSpPr>
          <p:cNvPr id="3" name="Text 1"/>
          <p:cNvSpPr/>
          <p:nvPr/>
        </p:nvSpPr>
        <p:spPr>
          <a:xfrm>
            <a:off x="496119" y="1343025"/>
            <a:ext cx="8151763" cy="595387"/>
          </a:xfrm>
          <a:prstGeom prst="rect">
            <a:avLst/>
          </a:prstGeom>
          <a:noFill/>
          <a:ln/>
        </p:spPr>
        <p:txBody>
          <a:bodyPr wrap="square" lIns="0" tIns="0" rIns="0" bIns="0" rtlCol="0" anchor="t">
            <a:normAutofit/>
          </a:bodyPr>
          <a:lstStyle/>
          <a:p>
            <a:pPr marL="0" indent="0" algn="l">
              <a:lnSpc>
                <a:spcPct val="133000"/>
              </a:lnSpc>
              <a:buNone/>
            </a:pPr>
            <a:r>
              <a:rPr lang="en-US" sz="950" dirty="0">
                <a:solidFill>
                  <a:srgbClr val="61615C"/>
                </a:solidFill>
                <a:latin typeface="Tomorrow" pitchFamily="34" charset="0"/>
                <a:ea typeface="Tomorrow" pitchFamily="34" charset="-122"/>
                <a:cs typeface="Tomorrow" pitchFamily="34" charset="-120"/>
              </a:rPr>
              <a:t>Development economics studies how countries can improve the living standards of their people. It helps explain why some nations become highly developed while others remain poor. The Philippines faces several development challenges — the first and most pressing being </a:t>
            </a:r>
            <a:r>
              <a:rPr lang="en-US" sz="950" b="1" dirty="0">
                <a:solidFill>
                  <a:srgbClr val="61615C"/>
                </a:solidFill>
                <a:latin typeface="Tomorrow" pitchFamily="34" charset="0"/>
                <a:ea typeface="Tomorrow" pitchFamily="34" charset="-122"/>
                <a:cs typeface="Tomorrow" pitchFamily="34" charset="-120"/>
              </a:rPr>
              <a:t>Poverty and Inequality</a:t>
            </a:r>
            <a:r>
              <a:rPr lang="en-US" sz="950" dirty="0">
                <a:solidFill>
                  <a:srgbClr val="61615C"/>
                </a:solidFill>
                <a:latin typeface="Tomorrow" pitchFamily="34" charset="0"/>
                <a:ea typeface="Tomorrow" pitchFamily="34" charset="-122"/>
                <a:cs typeface="Tomorrow" pitchFamily="34" charset="-120"/>
              </a:rPr>
              <a:t>.</a:t>
            </a:r>
            <a:endParaRPr lang="en-US" sz="950" dirty="0"/>
          </a:p>
        </p:txBody>
      </p:sp>
      <p:sp>
        <p:nvSpPr>
          <p:cNvPr id="4" name="Shape 2"/>
          <p:cNvSpPr/>
          <p:nvPr/>
        </p:nvSpPr>
        <p:spPr>
          <a:xfrm>
            <a:off x="406822" y="2077938"/>
            <a:ext cx="4103191" cy="2358033"/>
          </a:xfrm>
          <a:prstGeom prst="roundRect">
            <a:avLst>
              <a:gd name="adj" fmla="val 789"/>
            </a:avLst>
          </a:prstGeom>
          <a:solidFill>
            <a:srgbClr val="1D1D1B"/>
          </a:solidFill>
          <a:ln/>
        </p:spPr>
        <p:txBody>
          <a:bodyPr/>
          <a:lstStyle/>
          <a:p>
            <a:endParaRPr lang="en-PH"/>
          </a:p>
        </p:txBody>
      </p:sp>
      <p:sp>
        <p:nvSpPr>
          <p:cNvPr id="5" name="Text 3"/>
          <p:cNvSpPr/>
          <p:nvPr/>
        </p:nvSpPr>
        <p:spPr>
          <a:xfrm>
            <a:off x="530796" y="2201912"/>
            <a:ext cx="3350716" cy="193849"/>
          </a:xfrm>
          <a:prstGeom prst="rect">
            <a:avLst/>
          </a:prstGeom>
          <a:noFill/>
          <a:ln/>
        </p:spPr>
        <p:txBody>
          <a:bodyPr wrap="none" lIns="0" tIns="0" rIns="0" bIns="0" rtlCol="0" anchor="t"/>
          <a:lstStyle/>
          <a:p>
            <a:pPr marL="0" indent="0" algn="l">
              <a:lnSpc>
                <a:spcPct val="104000"/>
              </a:lnSpc>
              <a:buNone/>
            </a:pPr>
            <a:r>
              <a:rPr lang="en-US" sz="1200" dirty="0">
                <a:solidFill>
                  <a:srgbClr val="FFFFFF"/>
                </a:solidFill>
                <a:latin typeface="Tomorrow Semi Bold" pitchFamily="34" charset="0"/>
                <a:ea typeface="Tomorrow Semi Bold" pitchFamily="34" charset="-122"/>
                <a:cs typeface="Tomorrow Semi Bold" pitchFamily="34" charset="-120"/>
              </a:rPr>
              <a:t>Challenge #1: Poverty and Inequality</a:t>
            </a:r>
            <a:endParaRPr lang="en-US" sz="1200" dirty="0"/>
          </a:p>
        </p:txBody>
      </p:sp>
      <p:sp>
        <p:nvSpPr>
          <p:cNvPr id="6" name="Text 4"/>
          <p:cNvSpPr/>
          <p:nvPr/>
        </p:nvSpPr>
        <p:spPr>
          <a:xfrm>
            <a:off x="530796" y="2519735"/>
            <a:ext cx="3855244" cy="793849"/>
          </a:xfrm>
          <a:prstGeom prst="rect">
            <a:avLst/>
          </a:prstGeom>
          <a:noFill/>
          <a:ln/>
        </p:spPr>
        <p:txBody>
          <a:bodyPr wrap="square" lIns="0" tIns="0" rIns="0" bIns="0" rtlCol="0" anchor="t">
            <a:normAutofit/>
          </a:bodyPr>
          <a:lstStyle/>
          <a:p>
            <a:pPr marL="0" indent="0" algn="l">
              <a:lnSpc>
                <a:spcPct val="133000"/>
              </a:lnSpc>
              <a:buNone/>
            </a:pPr>
            <a:r>
              <a:rPr lang="en-US" sz="950" dirty="0">
                <a:solidFill>
                  <a:srgbClr val="FFFFFF"/>
                </a:solidFill>
                <a:latin typeface="Tomorrow" pitchFamily="34" charset="0"/>
                <a:ea typeface="Tomorrow" pitchFamily="34" charset="-122"/>
                <a:cs typeface="Tomorrow" pitchFamily="34" charset="-120"/>
              </a:rPr>
              <a:t>Although the Philippine economy grows, wealth distribution remains unequal. Some families enjoy high incomes and access to quality services, while many poor households struggle with food insecurity and unemployment.</a:t>
            </a:r>
            <a:endParaRPr lang="en-US" sz="950" dirty="0"/>
          </a:p>
        </p:txBody>
      </p:sp>
      <p:sp>
        <p:nvSpPr>
          <p:cNvPr id="7" name="Shape 5"/>
          <p:cNvSpPr/>
          <p:nvPr/>
        </p:nvSpPr>
        <p:spPr>
          <a:xfrm>
            <a:off x="530796" y="3453110"/>
            <a:ext cx="3855244" cy="725463"/>
          </a:xfrm>
          <a:prstGeom prst="roundRect">
            <a:avLst>
              <a:gd name="adj" fmla="val 2565"/>
            </a:avLst>
          </a:prstGeom>
          <a:solidFill>
            <a:srgbClr val="FCF2B5"/>
          </a:solidFill>
          <a:ln/>
        </p:spPr>
        <p:txBody>
          <a:bodyPr/>
          <a:lstStyle/>
          <a:p>
            <a:endParaRPr lang="en-PH"/>
          </a:p>
        </p:txBody>
      </p:sp>
      <p:pic>
        <p:nvPicPr>
          <p:cNvPr id="8" name="Image 0" descr="preencoded.png"/>
          <p:cNvPicPr>
            <a:picLocks noChangeAspect="1"/>
          </p:cNvPicPr>
          <p:nvPr/>
        </p:nvPicPr>
        <p:blipFill>
          <a:blip r:embed="rId3"/>
          <a:stretch>
            <a:fillRect/>
          </a:stretch>
        </p:blipFill>
        <p:spPr>
          <a:xfrm>
            <a:off x="654769" y="3647182"/>
            <a:ext cx="155004" cy="123974"/>
          </a:xfrm>
          <a:prstGeom prst="rect">
            <a:avLst/>
          </a:prstGeom>
        </p:spPr>
      </p:pic>
      <p:sp>
        <p:nvSpPr>
          <p:cNvPr id="9" name="Text 6"/>
          <p:cNvSpPr/>
          <p:nvPr/>
        </p:nvSpPr>
        <p:spPr>
          <a:xfrm>
            <a:off x="933748" y="3608040"/>
            <a:ext cx="3328318" cy="396925"/>
          </a:xfrm>
          <a:prstGeom prst="rect">
            <a:avLst/>
          </a:prstGeom>
          <a:noFill/>
          <a:ln/>
        </p:spPr>
        <p:txBody>
          <a:bodyPr wrap="square" lIns="0" tIns="0" rIns="0" bIns="0" rtlCol="0" anchor="t">
            <a:normAutofit/>
          </a:bodyPr>
          <a:lstStyle/>
          <a:p>
            <a:pPr marL="0" indent="0" algn="l">
              <a:lnSpc>
                <a:spcPct val="133000"/>
              </a:lnSpc>
              <a:buNone/>
            </a:pPr>
            <a:r>
              <a:rPr lang="en-US" sz="950" dirty="0">
                <a:solidFill>
                  <a:srgbClr val="000000"/>
                </a:solidFill>
                <a:latin typeface="Tomorrow" pitchFamily="34" charset="0"/>
                <a:ea typeface="Tomorrow" pitchFamily="34" charset="-122"/>
                <a:cs typeface="Tomorrow" pitchFamily="34" charset="-120"/>
              </a:rPr>
              <a:t>According to the Philippine Statistics Authority, millions of Filipinos still live below the poverty line.</a:t>
            </a:r>
            <a:endParaRPr lang="en-US" sz="950" dirty="0"/>
          </a:p>
        </p:txBody>
      </p:sp>
      <p:sp>
        <p:nvSpPr>
          <p:cNvPr id="10" name="Text 7"/>
          <p:cNvSpPr/>
          <p:nvPr/>
        </p:nvSpPr>
        <p:spPr>
          <a:xfrm>
            <a:off x="4728046" y="2201912"/>
            <a:ext cx="2007766" cy="193849"/>
          </a:xfrm>
          <a:prstGeom prst="rect">
            <a:avLst/>
          </a:prstGeom>
          <a:noFill/>
          <a:ln/>
        </p:spPr>
        <p:txBody>
          <a:bodyPr wrap="none" lIns="0" tIns="0" rIns="0" bIns="0" rtlCol="0" anchor="t"/>
          <a:lstStyle/>
          <a:p>
            <a:pPr marL="0" indent="0" algn="l">
              <a:lnSpc>
                <a:spcPct val="104000"/>
              </a:lnSpc>
              <a:buNone/>
            </a:pPr>
            <a:r>
              <a:rPr lang="en-US" sz="1200" dirty="0">
                <a:solidFill>
                  <a:srgbClr val="1D1D1B"/>
                </a:solidFill>
                <a:latin typeface="Tomorrow Semi Bold" pitchFamily="34" charset="0"/>
                <a:ea typeface="Tomorrow Semi Bold" pitchFamily="34" charset="-122"/>
                <a:cs typeface="Tomorrow Semi Bold" pitchFamily="34" charset="-120"/>
              </a:rPr>
              <a:t>The Core Question</a:t>
            </a:r>
            <a:endParaRPr lang="en-US" sz="1200" dirty="0"/>
          </a:p>
        </p:txBody>
      </p:sp>
      <p:sp>
        <p:nvSpPr>
          <p:cNvPr id="11" name="Text 8"/>
          <p:cNvSpPr/>
          <p:nvPr/>
        </p:nvSpPr>
        <p:spPr>
          <a:xfrm>
            <a:off x="4728046" y="2519735"/>
            <a:ext cx="3924598" cy="595387"/>
          </a:xfrm>
          <a:prstGeom prst="rect">
            <a:avLst/>
          </a:prstGeom>
          <a:noFill/>
          <a:ln/>
        </p:spPr>
        <p:txBody>
          <a:bodyPr wrap="square" lIns="0" tIns="0" rIns="0" bIns="0" rtlCol="0" anchor="t">
            <a:normAutofit/>
          </a:bodyPr>
          <a:lstStyle/>
          <a:p>
            <a:pPr marL="0" indent="0" algn="l">
              <a:lnSpc>
                <a:spcPct val="133000"/>
              </a:lnSpc>
              <a:buNone/>
            </a:pPr>
            <a:r>
              <a:rPr lang="en-US" sz="950" dirty="0">
                <a:solidFill>
                  <a:srgbClr val="61615C"/>
                </a:solidFill>
                <a:latin typeface="Tomorrow" pitchFamily="34" charset="0"/>
                <a:ea typeface="Tomorrow" pitchFamily="34" charset="-122"/>
                <a:cs typeface="Tomorrow" pitchFamily="34" charset="-120"/>
              </a:rPr>
              <a:t>Why do some nations become highly developed while others remain poor? Development economics seeks to answer this by examining:</a:t>
            </a:r>
            <a:endParaRPr lang="en-US" sz="950" dirty="0"/>
          </a:p>
        </p:txBody>
      </p:sp>
      <p:sp>
        <p:nvSpPr>
          <p:cNvPr id="12" name="Text 9"/>
          <p:cNvSpPr/>
          <p:nvPr/>
        </p:nvSpPr>
        <p:spPr>
          <a:xfrm>
            <a:off x="4728046" y="3226743"/>
            <a:ext cx="3924598" cy="1165845"/>
          </a:xfrm>
          <a:prstGeom prst="rect">
            <a:avLst/>
          </a:prstGeom>
          <a:noFill/>
          <a:ln/>
        </p:spPr>
        <p:txBody>
          <a:bodyPr wrap="square" lIns="0" tIns="0" rIns="0" bIns="0" rtlCol="0" anchor="t">
            <a:normAutofit/>
          </a:bodyPr>
          <a:lstStyle/>
          <a:p>
            <a:pPr marL="342900" indent="-342900" algn="l">
              <a:lnSpc>
                <a:spcPct val="133000"/>
              </a:lnSpc>
              <a:buSzPct val="100000"/>
              <a:buChar char="•"/>
            </a:pPr>
            <a:r>
              <a:rPr lang="en-US" sz="950" dirty="0">
                <a:solidFill>
                  <a:srgbClr val="61615C"/>
                </a:solidFill>
                <a:latin typeface="Tomorrow" pitchFamily="34" charset="0"/>
                <a:ea typeface="Tomorrow" pitchFamily="34" charset="-122"/>
                <a:cs typeface="Tomorrow" pitchFamily="34" charset="-120"/>
              </a:rPr>
              <a:t>Distribution of wealth and resources</a:t>
            </a:r>
            <a:endParaRPr lang="en-US" sz="950" dirty="0"/>
          </a:p>
          <a:p>
            <a:pPr marL="342900" indent="-342900" algn="l">
              <a:lnSpc>
                <a:spcPct val="133000"/>
              </a:lnSpc>
              <a:buSzPct val="100000"/>
              <a:buChar char="•"/>
            </a:pPr>
            <a:r>
              <a:rPr lang="en-US" sz="950" dirty="0">
                <a:solidFill>
                  <a:srgbClr val="61615C"/>
                </a:solidFill>
                <a:latin typeface="Tomorrow" pitchFamily="34" charset="0"/>
                <a:ea typeface="Tomorrow" pitchFamily="34" charset="-122"/>
                <a:cs typeface="Tomorrow" pitchFamily="34" charset="-120"/>
              </a:rPr>
              <a:t>Access to education and healthcare</a:t>
            </a:r>
            <a:endParaRPr lang="en-US" sz="950" dirty="0"/>
          </a:p>
          <a:p>
            <a:pPr marL="342900" indent="-342900" algn="l">
              <a:lnSpc>
                <a:spcPct val="133000"/>
              </a:lnSpc>
              <a:buSzPct val="100000"/>
              <a:buChar char="•"/>
            </a:pPr>
            <a:r>
              <a:rPr lang="en-US" sz="950" dirty="0">
                <a:solidFill>
                  <a:srgbClr val="61615C"/>
                </a:solidFill>
                <a:latin typeface="Tomorrow" pitchFamily="34" charset="0"/>
                <a:ea typeface="Tomorrow" pitchFamily="34" charset="-122"/>
                <a:cs typeface="Tomorrow" pitchFamily="34" charset="-120"/>
              </a:rPr>
              <a:t>Quality of governance and institutions</a:t>
            </a:r>
            <a:endParaRPr lang="en-US" sz="950" dirty="0"/>
          </a:p>
          <a:p>
            <a:pPr marL="342900" indent="-342900" algn="l">
              <a:lnSpc>
                <a:spcPct val="133000"/>
              </a:lnSpc>
              <a:buSzPct val="100000"/>
              <a:buChar char="•"/>
            </a:pPr>
            <a:r>
              <a:rPr lang="en-US" sz="950" dirty="0">
                <a:solidFill>
                  <a:srgbClr val="61615C"/>
                </a:solidFill>
                <a:latin typeface="Tomorrow" pitchFamily="34" charset="0"/>
                <a:ea typeface="Tomorrow" pitchFamily="34" charset="-122"/>
                <a:cs typeface="Tomorrow" pitchFamily="34" charset="-120"/>
              </a:rPr>
              <a:t>Infrastructure and connectivity</a:t>
            </a:r>
            <a:endParaRPr lang="en-US" sz="950" dirty="0"/>
          </a:p>
          <a:p>
            <a:pPr marL="342900" indent="-342900" algn="l">
              <a:lnSpc>
                <a:spcPct val="133000"/>
              </a:lnSpc>
              <a:buSzPct val="100000"/>
              <a:buChar char="•"/>
            </a:pPr>
            <a:r>
              <a:rPr lang="en-US" sz="950" dirty="0">
                <a:solidFill>
                  <a:srgbClr val="61615C"/>
                </a:solidFill>
                <a:latin typeface="Tomorrow" pitchFamily="34" charset="0"/>
                <a:ea typeface="Tomorrow" pitchFamily="34" charset="-122"/>
                <a:cs typeface="Tomorrow" pitchFamily="34" charset="-120"/>
              </a:rPr>
              <a:t>Environmental resilience</a:t>
            </a:r>
            <a:endParaRPr lang="en-US" sz="950"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 5">
    <p:spTree>
      <p:nvGrpSpPr>
        <p:cNvPr id="1" name=""/>
        <p:cNvGrpSpPr/>
        <p:nvPr/>
      </p:nvGrpSpPr>
      <p:grpSpPr>
        <a:xfrm>
          <a:off x="0" y="0"/>
          <a:ext cx="0" cy="0"/>
          <a:chOff x="0" y="0"/>
          <a:chExt cx="0" cy="0"/>
        </a:xfrm>
      </p:grpSpPr>
      <p:sp>
        <p:nvSpPr>
          <p:cNvPr id="2" name="Text 0"/>
          <p:cNvSpPr/>
          <p:nvPr/>
        </p:nvSpPr>
        <p:spPr>
          <a:xfrm>
            <a:off x="496119" y="845790"/>
            <a:ext cx="7100888" cy="348853"/>
          </a:xfrm>
          <a:prstGeom prst="rect">
            <a:avLst/>
          </a:prstGeom>
          <a:noFill/>
          <a:ln/>
        </p:spPr>
        <p:txBody>
          <a:bodyPr wrap="none" lIns="0" tIns="0" rIns="0" bIns="0" rtlCol="0" anchor="t"/>
          <a:lstStyle/>
          <a:p>
            <a:pPr marL="0" indent="0" algn="l">
              <a:lnSpc>
                <a:spcPct val="104000"/>
              </a:lnSpc>
              <a:buNone/>
            </a:pPr>
            <a:r>
              <a:rPr lang="en-US" sz="2150" dirty="0">
                <a:solidFill>
                  <a:srgbClr val="1D1D1B"/>
                </a:solidFill>
                <a:latin typeface="Tomorrow Semi Bold" pitchFamily="34" charset="0"/>
                <a:ea typeface="Tomorrow Semi Bold" pitchFamily="34" charset="-122"/>
                <a:cs typeface="Tomorrow Semi Bold" pitchFamily="34" charset="-120"/>
              </a:rPr>
              <a:t>Key Development Challenges in the Philippines</a:t>
            </a:r>
            <a:endParaRPr lang="en-US" sz="2150" dirty="0"/>
          </a:p>
        </p:txBody>
      </p:sp>
      <p:sp>
        <p:nvSpPr>
          <p:cNvPr id="3" name="Shape 1"/>
          <p:cNvSpPr/>
          <p:nvPr/>
        </p:nvSpPr>
        <p:spPr>
          <a:xfrm>
            <a:off x="496119" y="1562993"/>
            <a:ext cx="4025652" cy="1318245"/>
          </a:xfrm>
          <a:prstGeom prst="roundRect">
            <a:avLst>
              <a:gd name="adj" fmla="val 5202"/>
            </a:avLst>
          </a:prstGeom>
          <a:solidFill>
            <a:srgbClr val="FCFCFC"/>
          </a:solidFill>
          <a:ln w="14288">
            <a:solidFill>
              <a:srgbClr val="D6D0D0"/>
            </a:solidFill>
            <a:prstDash val="solid"/>
          </a:ln>
        </p:spPr>
        <p:txBody>
          <a:bodyPr/>
          <a:lstStyle/>
          <a:p>
            <a:endParaRPr lang="en-PH"/>
          </a:p>
        </p:txBody>
      </p:sp>
      <p:sp>
        <p:nvSpPr>
          <p:cNvPr id="4" name="Shape 2"/>
          <p:cNvSpPr/>
          <p:nvPr/>
        </p:nvSpPr>
        <p:spPr>
          <a:xfrm>
            <a:off x="496119" y="1548705"/>
            <a:ext cx="4025652" cy="57150"/>
          </a:xfrm>
          <a:prstGeom prst="roundRect">
            <a:avLst>
              <a:gd name="adj" fmla="val 29302"/>
            </a:avLst>
          </a:prstGeom>
          <a:solidFill>
            <a:srgbClr val="1D1D1B"/>
          </a:solidFill>
          <a:ln/>
        </p:spPr>
        <p:txBody>
          <a:bodyPr/>
          <a:lstStyle/>
          <a:p>
            <a:endParaRPr lang="en-PH"/>
          </a:p>
        </p:txBody>
      </p:sp>
      <p:sp>
        <p:nvSpPr>
          <p:cNvPr id="5" name="Shape 3"/>
          <p:cNvSpPr/>
          <p:nvPr/>
        </p:nvSpPr>
        <p:spPr>
          <a:xfrm>
            <a:off x="2341513" y="1395561"/>
            <a:ext cx="334863" cy="334863"/>
          </a:xfrm>
          <a:prstGeom prst="roundRect">
            <a:avLst>
              <a:gd name="adj" fmla="val 170667"/>
            </a:avLst>
          </a:prstGeom>
          <a:solidFill>
            <a:srgbClr val="1D1D1B"/>
          </a:solidFill>
          <a:ln/>
        </p:spPr>
        <p:txBody>
          <a:bodyPr/>
          <a:lstStyle/>
          <a:p>
            <a:endParaRPr lang="en-PH"/>
          </a:p>
        </p:txBody>
      </p:sp>
      <p:sp>
        <p:nvSpPr>
          <p:cNvPr id="6" name="Text 4"/>
          <p:cNvSpPr/>
          <p:nvPr/>
        </p:nvSpPr>
        <p:spPr>
          <a:xfrm>
            <a:off x="2213372" y="1479277"/>
            <a:ext cx="362545" cy="167432"/>
          </a:xfrm>
          <a:prstGeom prst="rect">
            <a:avLst/>
          </a:prstGeom>
          <a:noFill/>
          <a:ln/>
        </p:spPr>
        <p:txBody>
          <a:bodyPr wrap="none" lIns="0" tIns="0" rIns="0" bIns="0" rtlCol="0" anchor="ctr"/>
          <a:lstStyle/>
          <a:p>
            <a:pPr marL="0" indent="0" algn="ctr">
              <a:lnSpc>
                <a:spcPct val="100000"/>
              </a:lnSpc>
              <a:buNone/>
            </a:pPr>
            <a:r>
              <a:rPr lang="en-US" sz="1050" dirty="0">
                <a:solidFill>
                  <a:srgbClr val="FFFFFF"/>
                </a:solidFill>
                <a:latin typeface="Tomorrow Semi Bold" pitchFamily="34" charset="0"/>
                <a:ea typeface="Tomorrow Semi Bold" pitchFamily="34" charset="-122"/>
                <a:cs typeface="Tomorrow Semi Bold" pitchFamily="34" charset="-120"/>
              </a:rPr>
              <a:t>1</a:t>
            </a:r>
            <a:endParaRPr lang="en-US" sz="1050" dirty="0"/>
          </a:p>
        </p:txBody>
      </p:sp>
      <p:sp>
        <p:nvSpPr>
          <p:cNvPr id="7" name="Text 5"/>
          <p:cNvSpPr/>
          <p:nvPr/>
        </p:nvSpPr>
        <p:spPr>
          <a:xfrm>
            <a:off x="622027" y="1842046"/>
            <a:ext cx="1852687" cy="174352"/>
          </a:xfrm>
          <a:prstGeom prst="rect">
            <a:avLst/>
          </a:prstGeom>
          <a:noFill/>
          <a:ln/>
        </p:spPr>
        <p:txBody>
          <a:bodyPr wrap="none" lIns="0" tIns="0" rIns="0" bIns="0" rtlCol="0" anchor="t"/>
          <a:lstStyle/>
          <a:p>
            <a:pPr marL="0" indent="0" algn="l">
              <a:lnSpc>
                <a:spcPct val="104000"/>
              </a:lnSpc>
              <a:buNone/>
            </a:pPr>
            <a:r>
              <a:rPr lang="en-US" sz="1050" dirty="0">
                <a:solidFill>
                  <a:srgbClr val="61615C"/>
                </a:solidFill>
                <a:latin typeface="Tomorrow Semi Bold" pitchFamily="34" charset="0"/>
                <a:ea typeface="Tomorrow Semi Bold" pitchFamily="34" charset="-122"/>
                <a:cs typeface="Tomorrow Semi Bold" pitchFamily="34" charset="-120"/>
              </a:rPr>
              <a:t>Population Growth</a:t>
            </a:r>
            <a:endParaRPr lang="en-US" sz="1050" dirty="0"/>
          </a:p>
        </p:txBody>
      </p:sp>
      <p:sp>
        <p:nvSpPr>
          <p:cNvPr id="8" name="Text 6"/>
          <p:cNvSpPr/>
          <p:nvPr/>
        </p:nvSpPr>
        <p:spPr>
          <a:xfrm>
            <a:off x="622027" y="2076673"/>
            <a:ext cx="3773835" cy="678656"/>
          </a:xfrm>
          <a:prstGeom prst="rect">
            <a:avLst/>
          </a:prstGeom>
          <a:noFill/>
          <a:ln/>
        </p:spPr>
        <p:txBody>
          <a:bodyPr wrap="square" lIns="0" tIns="0" rIns="0" bIns="0" rtlCol="0" anchor="t">
            <a:normAutofit/>
          </a:bodyPr>
          <a:lstStyle/>
          <a:p>
            <a:pPr marL="0" indent="0" algn="l">
              <a:lnSpc>
                <a:spcPct val="127000"/>
              </a:lnSpc>
              <a:buNone/>
            </a:pPr>
            <a:r>
              <a:rPr lang="en-US" sz="850" dirty="0">
                <a:solidFill>
                  <a:srgbClr val="61615C"/>
                </a:solidFill>
                <a:latin typeface="Tomorrow" pitchFamily="34" charset="0"/>
                <a:ea typeface="Tomorrow" pitchFamily="34" charset="-122"/>
                <a:cs typeface="Tomorrow" pitchFamily="34" charset="-120"/>
              </a:rPr>
              <a:t>The Philippines has a young and growing population. A large population can become an economic advantage if enough jobs and educational opportunities are available. However, rapid growth may strain healthcare, housing, and public services.</a:t>
            </a:r>
            <a:endParaRPr lang="en-US" sz="850" dirty="0"/>
          </a:p>
        </p:txBody>
      </p:sp>
      <p:sp>
        <p:nvSpPr>
          <p:cNvPr id="9" name="Shape 7"/>
          <p:cNvSpPr/>
          <p:nvPr/>
        </p:nvSpPr>
        <p:spPr>
          <a:xfrm>
            <a:off x="4622229" y="1562993"/>
            <a:ext cx="4025652" cy="1318245"/>
          </a:xfrm>
          <a:prstGeom prst="roundRect">
            <a:avLst>
              <a:gd name="adj" fmla="val 5202"/>
            </a:avLst>
          </a:prstGeom>
          <a:solidFill>
            <a:srgbClr val="FCFCFC"/>
          </a:solidFill>
          <a:ln w="14288">
            <a:solidFill>
              <a:srgbClr val="D6D0D0"/>
            </a:solidFill>
            <a:prstDash val="solid"/>
          </a:ln>
        </p:spPr>
        <p:txBody>
          <a:bodyPr/>
          <a:lstStyle/>
          <a:p>
            <a:endParaRPr lang="en-PH"/>
          </a:p>
        </p:txBody>
      </p:sp>
      <p:sp>
        <p:nvSpPr>
          <p:cNvPr id="10" name="Shape 8"/>
          <p:cNvSpPr/>
          <p:nvPr/>
        </p:nvSpPr>
        <p:spPr>
          <a:xfrm>
            <a:off x="4622229" y="1548705"/>
            <a:ext cx="4025652" cy="57150"/>
          </a:xfrm>
          <a:prstGeom prst="roundRect">
            <a:avLst>
              <a:gd name="adj" fmla="val 29302"/>
            </a:avLst>
          </a:prstGeom>
          <a:solidFill>
            <a:srgbClr val="1D1D1B"/>
          </a:solidFill>
          <a:ln/>
        </p:spPr>
        <p:txBody>
          <a:bodyPr/>
          <a:lstStyle/>
          <a:p>
            <a:endParaRPr lang="en-PH"/>
          </a:p>
        </p:txBody>
      </p:sp>
      <p:sp>
        <p:nvSpPr>
          <p:cNvPr id="11" name="Shape 9"/>
          <p:cNvSpPr/>
          <p:nvPr/>
        </p:nvSpPr>
        <p:spPr>
          <a:xfrm>
            <a:off x="6467624" y="1395561"/>
            <a:ext cx="334863" cy="334863"/>
          </a:xfrm>
          <a:prstGeom prst="roundRect">
            <a:avLst>
              <a:gd name="adj" fmla="val 170667"/>
            </a:avLst>
          </a:prstGeom>
          <a:solidFill>
            <a:srgbClr val="1D1D1B"/>
          </a:solidFill>
          <a:ln/>
        </p:spPr>
        <p:txBody>
          <a:bodyPr/>
          <a:lstStyle/>
          <a:p>
            <a:endParaRPr lang="en-PH"/>
          </a:p>
        </p:txBody>
      </p:sp>
      <p:sp>
        <p:nvSpPr>
          <p:cNvPr id="12" name="Text 10"/>
          <p:cNvSpPr/>
          <p:nvPr/>
        </p:nvSpPr>
        <p:spPr>
          <a:xfrm>
            <a:off x="6339483" y="1479277"/>
            <a:ext cx="362545" cy="167432"/>
          </a:xfrm>
          <a:prstGeom prst="rect">
            <a:avLst/>
          </a:prstGeom>
          <a:noFill/>
          <a:ln/>
        </p:spPr>
        <p:txBody>
          <a:bodyPr wrap="none" lIns="0" tIns="0" rIns="0" bIns="0" rtlCol="0" anchor="ctr"/>
          <a:lstStyle/>
          <a:p>
            <a:pPr marL="0" indent="0" algn="ctr">
              <a:lnSpc>
                <a:spcPct val="100000"/>
              </a:lnSpc>
              <a:buNone/>
            </a:pPr>
            <a:r>
              <a:rPr lang="en-US" sz="1050" dirty="0">
                <a:solidFill>
                  <a:srgbClr val="FFFFFF"/>
                </a:solidFill>
                <a:latin typeface="Tomorrow Semi Bold" pitchFamily="34" charset="0"/>
                <a:ea typeface="Tomorrow Semi Bold" pitchFamily="34" charset="-122"/>
                <a:cs typeface="Tomorrow Semi Bold" pitchFamily="34" charset="-120"/>
              </a:rPr>
              <a:t>2</a:t>
            </a:r>
            <a:endParaRPr lang="en-US" sz="1050" dirty="0"/>
          </a:p>
        </p:txBody>
      </p:sp>
      <p:sp>
        <p:nvSpPr>
          <p:cNvPr id="13" name="Text 11"/>
          <p:cNvSpPr/>
          <p:nvPr/>
        </p:nvSpPr>
        <p:spPr>
          <a:xfrm>
            <a:off x="4748138" y="1842046"/>
            <a:ext cx="3086919" cy="174352"/>
          </a:xfrm>
          <a:prstGeom prst="rect">
            <a:avLst/>
          </a:prstGeom>
          <a:noFill/>
          <a:ln/>
        </p:spPr>
        <p:txBody>
          <a:bodyPr wrap="none" lIns="0" tIns="0" rIns="0" bIns="0" rtlCol="0" anchor="t"/>
          <a:lstStyle/>
          <a:p>
            <a:pPr marL="0" indent="0" algn="l">
              <a:lnSpc>
                <a:spcPct val="104000"/>
              </a:lnSpc>
              <a:buNone/>
            </a:pPr>
            <a:r>
              <a:rPr lang="en-US" sz="1050" dirty="0">
                <a:solidFill>
                  <a:srgbClr val="61615C"/>
                </a:solidFill>
                <a:latin typeface="Tomorrow Semi Bold" pitchFamily="34" charset="0"/>
                <a:ea typeface="Tomorrow Semi Bold" pitchFamily="34" charset="-122"/>
                <a:cs typeface="Tomorrow Semi Bold" pitchFamily="34" charset="-120"/>
              </a:rPr>
              <a:t>Unemployment &amp; Underemployment</a:t>
            </a:r>
            <a:endParaRPr lang="en-US" sz="1050" dirty="0"/>
          </a:p>
        </p:txBody>
      </p:sp>
      <p:sp>
        <p:nvSpPr>
          <p:cNvPr id="14" name="Text 12"/>
          <p:cNvSpPr/>
          <p:nvPr/>
        </p:nvSpPr>
        <p:spPr>
          <a:xfrm>
            <a:off x="4748138" y="2076673"/>
            <a:ext cx="3773835" cy="508992"/>
          </a:xfrm>
          <a:prstGeom prst="rect">
            <a:avLst/>
          </a:prstGeom>
          <a:noFill/>
          <a:ln/>
        </p:spPr>
        <p:txBody>
          <a:bodyPr wrap="square" lIns="0" tIns="0" rIns="0" bIns="0" rtlCol="0" anchor="t">
            <a:normAutofit/>
          </a:bodyPr>
          <a:lstStyle/>
          <a:p>
            <a:pPr marL="0" indent="0" algn="l">
              <a:lnSpc>
                <a:spcPct val="127000"/>
              </a:lnSpc>
              <a:buNone/>
            </a:pPr>
            <a:r>
              <a:rPr lang="en-US" sz="850" dirty="0">
                <a:solidFill>
                  <a:srgbClr val="61615C"/>
                </a:solidFill>
                <a:latin typeface="Tomorrow" pitchFamily="34" charset="0"/>
                <a:ea typeface="Tomorrow" pitchFamily="34" charset="-122"/>
                <a:cs typeface="Tomorrow" pitchFamily="34" charset="-120"/>
              </a:rPr>
              <a:t>Many Filipinos work in contractual or informal jobs with unstable income and limited benefits, leaving households economically vulnerable.</a:t>
            </a:r>
            <a:endParaRPr lang="en-US" sz="850" dirty="0"/>
          </a:p>
        </p:txBody>
      </p:sp>
      <p:sp>
        <p:nvSpPr>
          <p:cNvPr id="15" name="Shape 13"/>
          <p:cNvSpPr/>
          <p:nvPr/>
        </p:nvSpPr>
        <p:spPr>
          <a:xfrm>
            <a:off x="496119" y="3149129"/>
            <a:ext cx="4025652" cy="1148581"/>
          </a:xfrm>
          <a:prstGeom prst="roundRect">
            <a:avLst>
              <a:gd name="adj" fmla="val 5971"/>
            </a:avLst>
          </a:prstGeom>
          <a:solidFill>
            <a:srgbClr val="FCFCFC"/>
          </a:solidFill>
          <a:ln w="14288">
            <a:solidFill>
              <a:srgbClr val="D6D0D0"/>
            </a:solidFill>
            <a:prstDash val="solid"/>
          </a:ln>
        </p:spPr>
        <p:txBody>
          <a:bodyPr/>
          <a:lstStyle/>
          <a:p>
            <a:endParaRPr lang="en-PH"/>
          </a:p>
        </p:txBody>
      </p:sp>
      <p:sp>
        <p:nvSpPr>
          <p:cNvPr id="16" name="Shape 14"/>
          <p:cNvSpPr/>
          <p:nvPr/>
        </p:nvSpPr>
        <p:spPr>
          <a:xfrm>
            <a:off x="496119" y="3134841"/>
            <a:ext cx="4025652" cy="57150"/>
          </a:xfrm>
          <a:prstGeom prst="roundRect">
            <a:avLst>
              <a:gd name="adj" fmla="val 29302"/>
            </a:avLst>
          </a:prstGeom>
          <a:solidFill>
            <a:srgbClr val="1D1D1B"/>
          </a:solidFill>
          <a:ln/>
        </p:spPr>
        <p:txBody>
          <a:bodyPr/>
          <a:lstStyle/>
          <a:p>
            <a:endParaRPr lang="en-PH"/>
          </a:p>
        </p:txBody>
      </p:sp>
      <p:sp>
        <p:nvSpPr>
          <p:cNvPr id="17" name="Shape 15"/>
          <p:cNvSpPr/>
          <p:nvPr/>
        </p:nvSpPr>
        <p:spPr>
          <a:xfrm>
            <a:off x="2341513" y="2981697"/>
            <a:ext cx="334863" cy="334863"/>
          </a:xfrm>
          <a:prstGeom prst="roundRect">
            <a:avLst>
              <a:gd name="adj" fmla="val 170667"/>
            </a:avLst>
          </a:prstGeom>
          <a:solidFill>
            <a:srgbClr val="1D1D1B"/>
          </a:solidFill>
          <a:ln/>
        </p:spPr>
        <p:txBody>
          <a:bodyPr/>
          <a:lstStyle/>
          <a:p>
            <a:endParaRPr lang="en-PH"/>
          </a:p>
        </p:txBody>
      </p:sp>
      <p:sp>
        <p:nvSpPr>
          <p:cNvPr id="18" name="Text 16"/>
          <p:cNvSpPr/>
          <p:nvPr/>
        </p:nvSpPr>
        <p:spPr>
          <a:xfrm>
            <a:off x="2213372" y="3065413"/>
            <a:ext cx="362545" cy="167432"/>
          </a:xfrm>
          <a:prstGeom prst="rect">
            <a:avLst/>
          </a:prstGeom>
          <a:noFill/>
          <a:ln/>
        </p:spPr>
        <p:txBody>
          <a:bodyPr wrap="none" lIns="0" tIns="0" rIns="0" bIns="0" rtlCol="0" anchor="ctr"/>
          <a:lstStyle/>
          <a:p>
            <a:pPr marL="0" indent="0" algn="ctr">
              <a:lnSpc>
                <a:spcPct val="100000"/>
              </a:lnSpc>
              <a:buNone/>
            </a:pPr>
            <a:r>
              <a:rPr lang="en-US" sz="1050" dirty="0">
                <a:solidFill>
                  <a:srgbClr val="FFFFFF"/>
                </a:solidFill>
                <a:latin typeface="Tomorrow Semi Bold" pitchFamily="34" charset="0"/>
                <a:ea typeface="Tomorrow Semi Bold" pitchFamily="34" charset="-122"/>
                <a:cs typeface="Tomorrow Semi Bold" pitchFamily="34" charset="-120"/>
              </a:rPr>
              <a:t>3</a:t>
            </a:r>
            <a:endParaRPr lang="en-US" sz="1050" dirty="0"/>
          </a:p>
        </p:txBody>
      </p:sp>
      <p:sp>
        <p:nvSpPr>
          <p:cNvPr id="19" name="Text 17"/>
          <p:cNvSpPr/>
          <p:nvPr/>
        </p:nvSpPr>
        <p:spPr>
          <a:xfrm>
            <a:off x="622027" y="3428181"/>
            <a:ext cx="2292548" cy="174352"/>
          </a:xfrm>
          <a:prstGeom prst="rect">
            <a:avLst/>
          </a:prstGeom>
          <a:noFill/>
          <a:ln/>
        </p:spPr>
        <p:txBody>
          <a:bodyPr wrap="none" lIns="0" tIns="0" rIns="0" bIns="0" rtlCol="0" anchor="t"/>
          <a:lstStyle/>
          <a:p>
            <a:pPr marL="0" indent="0" algn="l">
              <a:lnSpc>
                <a:spcPct val="104000"/>
              </a:lnSpc>
              <a:buNone/>
            </a:pPr>
            <a:r>
              <a:rPr lang="en-US" sz="1050" dirty="0">
                <a:solidFill>
                  <a:srgbClr val="61615C"/>
                </a:solidFill>
                <a:latin typeface="Tomorrow Semi Bold" pitchFamily="34" charset="0"/>
                <a:ea typeface="Tomorrow Semi Bold" pitchFamily="34" charset="-122"/>
                <a:cs typeface="Tomorrow Semi Bold" pitchFamily="34" charset="-120"/>
              </a:rPr>
              <a:t>Overseas Filipino Workers</a:t>
            </a:r>
            <a:endParaRPr lang="en-US" sz="1050" dirty="0"/>
          </a:p>
        </p:txBody>
      </p:sp>
      <p:sp>
        <p:nvSpPr>
          <p:cNvPr id="20" name="Text 18"/>
          <p:cNvSpPr/>
          <p:nvPr/>
        </p:nvSpPr>
        <p:spPr>
          <a:xfrm>
            <a:off x="622027" y="3662809"/>
            <a:ext cx="3773835" cy="508992"/>
          </a:xfrm>
          <a:prstGeom prst="rect">
            <a:avLst/>
          </a:prstGeom>
          <a:noFill/>
          <a:ln/>
        </p:spPr>
        <p:txBody>
          <a:bodyPr wrap="square" lIns="0" tIns="0" rIns="0" bIns="0" rtlCol="0" anchor="t">
            <a:normAutofit/>
          </a:bodyPr>
          <a:lstStyle/>
          <a:p>
            <a:pPr marL="0" indent="0" algn="l">
              <a:lnSpc>
                <a:spcPct val="127000"/>
              </a:lnSpc>
              <a:buNone/>
            </a:pPr>
            <a:r>
              <a:rPr lang="en-US" sz="850" dirty="0">
                <a:solidFill>
                  <a:srgbClr val="61615C"/>
                </a:solidFill>
                <a:latin typeface="Tomorrow" pitchFamily="34" charset="0"/>
                <a:ea typeface="Tomorrow" pitchFamily="34" charset="-122"/>
                <a:cs typeface="Tomorrow" pitchFamily="34" charset="-120"/>
              </a:rPr>
              <a:t>Millions of Filipinos work abroad and send remittances to support their families. While remittances strengthen the economy, dependence on overseas employment may indicate limited domestic opportunities.</a:t>
            </a:r>
            <a:endParaRPr lang="en-US" sz="850" dirty="0"/>
          </a:p>
        </p:txBody>
      </p:sp>
      <p:sp>
        <p:nvSpPr>
          <p:cNvPr id="21" name="Shape 19"/>
          <p:cNvSpPr/>
          <p:nvPr/>
        </p:nvSpPr>
        <p:spPr>
          <a:xfrm>
            <a:off x="4622229" y="3149129"/>
            <a:ext cx="4025652" cy="1148581"/>
          </a:xfrm>
          <a:prstGeom prst="roundRect">
            <a:avLst>
              <a:gd name="adj" fmla="val 5971"/>
            </a:avLst>
          </a:prstGeom>
          <a:solidFill>
            <a:srgbClr val="FCFCFC"/>
          </a:solidFill>
          <a:ln w="14288">
            <a:solidFill>
              <a:srgbClr val="D6D0D0"/>
            </a:solidFill>
            <a:prstDash val="solid"/>
          </a:ln>
        </p:spPr>
        <p:txBody>
          <a:bodyPr/>
          <a:lstStyle/>
          <a:p>
            <a:endParaRPr lang="en-PH"/>
          </a:p>
        </p:txBody>
      </p:sp>
      <p:sp>
        <p:nvSpPr>
          <p:cNvPr id="22" name="Shape 20"/>
          <p:cNvSpPr/>
          <p:nvPr/>
        </p:nvSpPr>
        <p:spPr>
          <a:xfrm>
            <a:off x="4622229" y="3134841"/>
            <a:ext cx="4025652" cy="57150"/>
          </a:xfrm>
          <a:prstGeom prst="roundRect">
            <a:avLst>
              <a:gd name="adj" fmla="val 29302"/>
            </a:avLst>
          </a:prstGeom>
          <a:solidFill>
            <a:srgbClr val="1D1D1B"/>
          </a:solidFill>
          <a:ln/>
        </p:spPr>
        <p:txBody>
          <a:bodyPr/>
          <a:lstStyle/>
          <a:p>
            <a:endParaRPr lang="en-PH"/>
          </a:p>
        </p:txBody>
      </p:sp>
      <p:sp>
        <p:nvSpPr>
          <p:cNvPr id="23" name="Shape 21"/>
          <p:cNvSpPr/>
          <p:nvPr/>
        </p:nvSpPr>
        <p:spPr>
          <a:xfrm>
            <a:off x="6467624" y="2981697"/>
            <a:ext cx="334863" cy="334863"/>
          </a:xfrm>
          <a:prstGeom prst="roundRect">
            <a:avLst>
              <a:gd name="adj" fmla="val 170667"/>
            </a:avLst>
          </a:prstGeom>
          <a:solidFill>
            <a:srgbClr val="1D1D1B"/>
          </a:solidFill>
          <a:ln/>
        </p:spPr>
        <p:txBody>
          <a:bodyPr/>
          <a:lstStyle/>
          <a:p>
            <a:endParaRPr lang="en-PH"/>
          </a:p>
        </p:txBody>
      </p:sp>
      <p:sp>
        <p:nvSpPr>
          <p:cNvPr id="24" name="Text 22"/>
          <p:cNvSpPr/>
          <p:nvPr/>
        </p:nvSpPr>
        <p:spPr>
          <a:xfrm>
            <a:off x="6339483" y="3065413"/>
            <a:ext cx="362545" cy="167432"/>
          </a:xfrm>
          <a:prstGeom prst="rect">
            <a:avLst/>
          </a:prstGeom>
          <a:noFill/>
          <a:ln/>
        </p:spPr>
        <p:txBody>
          <a:bodyPr wrap="none" lIns="0" tIns="0" rIns="0" bIns="0" rtlCol="0" anchor="ctr"/>
          <a:lstStyle/>
          <a:p>
            <a:pPr marL="0" indent="0" algn="ctr">
              <a:lnSpc>
                <a:spcPct val="100000"/>
              </a:lnSpc>
              <a:buNone/>
            </a:pPr>
            <a:r>
              <a:rPr lang="en-US" sz="1050" dirty="0">
                <a:solidFill>
                  <a:srgbClr val="FFFFFF"/>
                </a:solidFill>
                <a:latin typeface="Tomorrow Semi Bold" pitchFamily="34" charset="0"/>
                <a:ea typeface="Tomorrow Semi Bold" pitchFamily="34" charset="-122"/>
                <a:cs typeface="Tomorrow Semi Bold" pitchFamily="34" charset="-120"/>
              </a:rPr>
              <a:t>4</a:t>
            </a:r>
            <a:endParaRPr lang="en-US" sz="1050" dirty="0"/>
          </a:p>
        </p:txBody>
      </p:sp>
      <p:sp>
        <p:nvSpPr>
          <p:cNvPr id="25" name="Text 23"/>
          <p:cNvSpPr/>
          <p:nvPr/>
        </p:nvSpPr>
        <p:spPr>
          <a:xfrm>
            <a:off x="4748138" y="3428181"/>
            <a:ext cx="2423294" cy="174352"/>
          </a:xfrm>
          <a:prstGeom prst="rect">
            <a:avLst/>
          </a:prstGeom>
          <a:noFill/>
          <a:ln/>
        </p:spPr>
        <p:txBody>
          <a:bodyPr wrap="none" lIns="0" tIns="0" rIns="0" bIns="0" rtlCol="0" anchor="t"/>
          <a:lstStyle/>
          <a:p>
            <a:pPr marL="0" indent="0" algn="l">
              <a:lnSpc>
                <a:spcPct val="104000"/>
              </a:lnSpc>
              <a:buNone/>
            </a:pPr>
            <a:r>
              <a:rPr lang="en-US" sz="1050" dirty="0">
                <a:solidFill>
                  <a:srgbClr val="61615C"/>
                </a:solidFill>
                <a:latin typeface="Tomorrow Semi Bold" pitchFamily="34" charset="0"/>
                <a:ea typeface="Tomorrow Semi Bold" pitchFamily="34" charset="-122"/>
                <a:cs typeface="Tomorrow Semi Bold" pitchFamily="34" charset="-120"/>
              </a:rPr>
              <a:t>Climate Change &amp; Disasters</a:t>
            </a:r>
            <a:endParaRPr lang="en-US" sz="1050" dirty="0"/>
          </a:p>
        </p:txBody>
      </p:sp>
      <p:sp>
        <p:nvSpPr>
          <p:cNvPr id="26" name="Text 24"/>
          <p:cNvSpPr/>
          <p:nvPr/>
        </p:nvSpPr>
        <p:spPr>
          <a:xfrm>
            <a:off x="4748138" y="3662809"/>
            <a:ext cx="3773835" cy="508992"/>
          </a:xfrm>
          <a:prstGeom prst="rect">
            <a:avLst/>
          </a:prstGeom>
          <a:noFill/>
          <a:ln/>
        </p:spPr>
        <p:txBody>
          <a:bodyPr wrap="square" lIns="0" tIns="0" rIns="0" bIns="0" rtlCol="0" anchor="t">
            <a:normAutofit/>
          </a:bodyPr>
          <a:lstStyle/>
          <a:p>
            <a:pPr marL="0" indent="0" algn="l">
              <a:lnSpc>
                <a:spcPct val="127000"/>
              </a:lnSpc>
              <a:buNone/>
            </a:pPr>
            <a:r>
              <a:rPr lang="en-US" sz="850" dirty="0">
                <a:solidFill>
                  <a:srgbClr val="61615C"/>
                </a:solidFill>
                <a:latin typeface="Tomorrow" pitchFamily="34" charset="0"/>
                <a:ea typeface="Tomorrow" pitchFamily="34" charset="-122"/>
                <a:cs typeface="Tomorrow" pitchFamily="34" charset="-120"/>
              </a:rPr>
              <a:t>The Philippines is highly vulnerable to typhoons, floods, earthquakes, and rising sea levels. These disasters damage infrastructure, agriculture, and livelihoods, slowing development.</a:t>
            </a:r>
            <a:endParaRPr lang="en-US" sz="850"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 6">
    <p:spTree>
      <p:nvGrpSpPr>
        <p:cNvPr id="1" name=""/>
        <p:cNvGrpSpPr/>
        <p:nvPr/>
      </p:nvGrpSpPr>
      <p:grpSpPr>
        <a:xfrm>
          <a:off x="0" y="0"/>
          <a:ext cx="0" cy="0"/>
          <a:chOff x="0" y="0"/>
          <a:chExt cx="0" cy="0"/>
        </a:xfrm>
      </p:grpSpPr>
      <p:sp>
        <p:nvSpPr>
          <p:cNvPr id="2" name="Text 0"/>
          <p:cNvSpPr/>
          <p:nvPr/>
        </p:nvSpPr>
        <p:spPr>
          <a:xfrm>
            <a:off x="496119" y="517624"/>
            <a:ext cx="6302573" cy="348853"/>
          </a:xfrm>
          <a:prstGeom prst="rect">
            <a:avLst/>
          </a:prstGeom>
          <a:noFill/>
          <a:ln/>
        </p:spPr>
        <p:txBody>
          <a:bodyPr wrap="none" lIns="0" tIns="0" rIns="0" bIns="0" rtlCol="0" anchor="t"/>
          <a:lstStyle/>
          <a:p>
            <a:pPr marL="0" indent="0" algn="l">
              <a:lnSpc>
                <a:spcPct val="104000"/>
              </a:lnSpc>
              <a:buNone/>
            </a:pPr>
            <a:r>
              <a:rPr lang="en-US" sz="2150" dirty="0">
                <a:solidFill>
                  <a:srgbClr val="1D1D1B"/>
                </a:solidFill>
                <a:latin typeface="Tomorrow Semi Bold" pitchFamily="34" charset="0"/>
                <a:ea typeface="Tomorrow Semi Bold" pitchFamily="34" charset="-122"/>
                <a:cs typeface="Tomorrow Semi Bold" pitchFamily="34" charset="-120"/>
              </a:rPr>
              <a:t>Factors Affecting Economic Development</a:t>
            </a:r>
            <a:endParaRPr lang="en-US" sz="2150" dirty="0"/>
          </a:p>
        </p:txBody>
      </p:sp>
      <p:sp>
        <p:nvSpPr>
          <p:cNvPr id="3" name="Shape 1"/>
          <p:cNvSpPr/>
          <p:nvPr/>
        </p:nvSpPr>
        <p:spPr>
          <a:xfrm>
            <a:off x="496119" y="1067395"/>
            <a:ext cx="628501" cy="212229"/>
          </a:xfrm>
          <a:prstGeom prst="roundRect">
            <a:avLst>
              <a:gd name="adj" fmla="val 6313"/>
            </a:avLst>
          </a:prstGeom>
          <a:noFill/>
          <a:ln w="4763">
            <a:solidFill>
              <a:srgbClr val="1D1D1B"/>
            </a:solidFill>
            <a:prstDash val="solid"/>
          </a:ln>
        </p:spPr>
        <p:txBody>
          <a:bodyPr/>
          <a:lstStyle/>
          <a:p>
            <a:endParaRPr lang="en-PH"/>
          </a:p>
        </p:txBody>
      </p:sp>
      <p:sp>
        <p:nvSpPr>
          <p:cNvPr id="4" name="Text 2"/>
          <p:cNvSpPr/>
          <p:nvPr/>
        </p:nvSpPr>
        <p:spPr>
          <a:xfrm>
            <a:off x="567854" y="1105644"/>
            <a:ext cx="942231" cy="135731"/>
          </a:xfrm>
          <a:prstGeom prst="rect">
            <a:avLst/>
          </a:prstGeom>
          <a:noFill/>
          <a:ln/>
        </p:spPr>
        <p:txBody>
          <a:bodyPr wrap="none" lIns="0" tIns="0" rIns="0" bIns="0" rtlCol="0" anchor="t"/>
          <a:lstStyle/>
          <a:p>
            <a:pPr marL="0" indent="0" algn="l">
              <a:lnSpc>
                <a:spcPct val="127000"/>
              </a:lnSpc>
              <a:buNone/>
            </a:pPr>
            <a:r>
              <a:rPr lang="en-US" sz="700" dirty="0">
                <a:solidFill>
                  <a:srgbClr val="1D1D1B"/>
                </a:solidFill>
                <a:latin typeface="Tomorrow" pitchFamily="34" charset="0"/>
                <a:ea typeface="Tomorrow" pitchFamily="34" charset="-122"/>
                <a:cs typeface="Tomorrow" pitchFamily="34" charset="-120"/>
              </a:rPr>
              <a:t>PART 1 OF 3</a:t>
            </a:r>
            <a:endParaRPr lang="en-US" sz="700" dirty="0"/>
          </a:p>
        </p:txBody>
      </p:sp>
      <p:sp>
        <p:nvSpPr>
          <p:cNvPr id="5" name="Text 3"/>
          <p:cNvSpPr/>
          <p:nvPr/>
        </p:nvSpPr>
        <p:spPr>
          <a:xfrm>
            <a:off x="496119" y="1493118"/>
            <a:ext cx="1852687" cy="174352"/>
          </a:xfrm>
          <a:prstGeom prst="rect">
            <a:avLst/>
          </a:prstGeom>
          <a:noFill/>
          <a:ln/>
        </p:spPr>
        <p:txBody>
          <a:bodyPr wrap="none" lIns="0" tIns="0" rIns="0" bIns="0" rtlCol="0" anchor="t"/>
          <a:lstStyle/>
          <a:p>
            <a:pPr marL="0" indent="0" algn="l">
              <a:lnSpc>
                <a:spcPct val="104000"/>
              </a:lnSpc>
              <a:buNone/>
            </a:pPr>
            <a:r>
              <a:rPr lang="en-US" sz="1050" dirty="0">
                <a:solidFill>
                  <a:srgbClr val="1D1D1B"/>
                </a:solidFill>
                <a:latin typeface="Tomorrow Semi Bold" pitchFamily="34" charset="0"/>
                <a:ea typeface="Tomorrow Semi Bold" pitchFamily="34" charset="-122"/>
                <a:cs typeface="Tomorrow Semi Bold" pitchFamily="34" charset="-120"/>
              </a:rPr>
              <a:t>1. Infrastructure</a:t>
            </a:r>
            <a:endParaRPr lang="en-US" sz="1050" dirty="0"/>
          </a:p>
        </p:txBody>
      </p:sp>
      <p:sp>
        <p:nvSpPr>
          <p:cNvPr id="6" name="Text 4"/>
          <p:cNvSpPr/>
          <p:nvPr/>
        </p:nvSpPr>
        <p:spPr>
          <a:xfrm>
            <a:off x="496119" y="1767929"/>
            <a:ext cx="3939704" cy="678656"/>
          </a:xfrm>
          <a:prstGeom prst="rect">
            <a:avLst/>
          </a:prstGeom>
          <a:noFill/>
          <a:ln/>
        </p:spPr>
        <p:txBody>
          <a:bodyPr wrap="square" lIns="0" tIns="0" rIns="0" bIns="0" rtlCol="0" anchor="t">
            <a:normAutofit/>
          </a:bodyPr>
          <a:lstStyle/>
          <a:p>
            <a:pPr marL="0" indent="0" algn="l">
              <a:lnSpc>
                <a:spcPct val="127000"/>
              </a:lnSpc>
              <a:buNone/>
            </a:pPr>
            <a:r>
              <a:rPr lang="en-US" sz="850" dirty="0">
                <a:solidFill>
                  <a:srgbClr val="61615C"/>
                </a:solidFill>
                <a:latin typeface="Tomorrow" pitchFamily="34" charset="0"/>
                <a:ea typeface="Tomorrow" pitchFamily="34" charset="-122"/>
                <a:cs typeface="Tomorrow" pitchFamily="34" charset="-120"/>
              </a:rPr>
              <a:t>Infrastructure includes roads, airports, bridges, transportation systems, internet services, electricity, and water supply. The government's </a:t>
            </a:r>
            <a:r>
              <a:rPr lang="en-US" sz="850" b="1" dirty="0">
                <a:solidFill>
                  <a:srgbClr val="61615C"/>
                </a:solidFill>
                <a:latin typeface="Tomorrow" pitchFamily="34" charset="0"/>
                <a:ea typeface="Tomorrow" pitchFamily="34" charset="-122"/>
                <a:cs typeface="Tomorrow" pitchFamily="34" charset="-120"/>
              </a:rPr>
              <a:t>"Build Better More"</a:t>
            </a:r>
            <a:r>
              <a:rPr lang="en-US" sz="850" dirty="0">
                <a:solidFill>
                  <a:srgbClr val="61615C"/>
                </a:solidFill>
                <a:latin typeface="Tomorrow" pitchFamily="34" charset="0"/>
                <a:ea typeface="Tomorrow" pitchFamily="34" charset="-122"/>
                <a:cs typeface="Tomorrow" pitchFamily="34" charset="-120"/>
              </a:rPr>
              <a:t> infrastructure program aims to improve transportation and connectivity nationwide.</a:t>
            </a:r>
            <a:endParaRPr lang="en-US" sz="850" dirty="0"/>
          </a:p>
        </p:txBody>
      </p:sp>
      <p:sp>
        <p:nvSpPr>
          <p:cNvPr id="7" name="Text 5"/>
          <p:cNvSpPr/>
          <p:nvPr/>
        </p:nvSpPr>
        <p:spPr>
          <a:xfrm>
            <a:off x="496119" y="2536999"/>
            <a:ext cx="4396904" cy="169664"/>
          </a:xfrm>
          <a:prstGeom prst="rect">
            <a:avLst/>
          </a:prstGeom>
          <a:noFill/>
          <a:ln/>
        </p:spPr>
        <p:txBody>
          <a:bodyPr wrap="none" lIns="0" tIns="0" rIns="0" bIns="0" rtlCol="0" anchor="t"/>
          <a:lstStyle/>
          <a:p>
            <a:pPr marL="0" indent="0" algn="l">
              <a:lnSpc>
                <a:spcPct val="127000"/>
              </a:lnSpc>
              <a:buNone/>
            </a:pPr>
            <a:r>
              <a:rPr lang="en-US" sz="850" dirty="0">
                <a:solidFill>
                  <a:srgbClr val="61615C"/>
                </a:solidFill>
                <a:latin typeface="Tomorrow" pitchFamily="34" charset="0"/>
                <a:ea typeface="Tomorrow" pitchFamily="34" charset="-122"/>
                <a:cs typeface="Tomorrow" pitchFamily="34" charset="-120"/>
              </a:rPr>
              <a:t>Better infrastructure can:</a:t>
            </a:r>
            <a:endParaRPr lang="en-US" sz="850" dirty="0"/>
          </a:p>
        </p:txBody>
      </p:sp>
      <p:sp>
        <p:nvSpPr>
          <p:cNvPr id="8" name="Text 6"/>
          <p:cNvSpPr/>
          <p:nvPr/>
        </p:nvSpPr>
        <p:spPr>
          <a:xfrm>
            <a:off x="496119" y="2797076"/>
            <a:ext cx="3939704" cy="988814"/>
          </a:xfrm>
          <a:prstGeom prst="rect">
            <a:avLst/>
          </a:prstGeom>
          <a:noFill/>
          <a:ln/>
        </p:spPr>
        <p:txBody>
          <a:bodyPr wrap="square" lIns="0" tIns="0" rIns="0" bIns="0" rtlCol="0" anchor="t">
            <a:normAutofit/>
          </a:bodyPr>
          <a:lstStyle/>
          <a:p>
            <a:pPr marL="342900" indent="-342900" algn="l">
              <a:lnSpc>
                <a:spcPct val="127000"/>
              </a:lnSpc>
              <a:buSzPct val="100000"/>
              <a:buChar char="•"/>
            </a:pPr>
            <a:r>
              <a:rPr lang="en-US" sz="850" dirty="0">
                <a:solidFill>
                  <a:srgbClr val="61615C"/>
                </a:solidFill>
                <a:latin typeface="Tomorrow" pitchFamily="34" charset="0"/>
                <a:ea typeface="Tomorrow" pitchFamily="34" charset="-122"/>
                <a:cs typeface="Tomorrow" pitchFamily="34" charset="-120"/>
              </a:rPr>
              <a:t>Reduce transportation costs</a:t>
            </a:r>
            <a:endParaRPr lang="en-US" sz="850" dirty="0"/>
          </a:p>
          <a:p>
            <a:pPr marL="342900" indent="-342900" algn="l">
              <a:lnSpc>
                <a:spcPct val="127000"/>
              </a:lnSpc>
              <a:buSzPct val="100000"/>
              <a:buChar char="•"/>
            </a:pPr>
            <a:r>
              <a:rPr lang="en-US" sz="850" dirty="0">
                <a:solidFill>
                  <a:srgbClr val="61615C"/>
                </a:solidFill>
                <a:latin typeface="Tomorrow" pitchFamily="34" charset="0"/>
                <a:ea typeface="Tomorrow" pitchFamily="34" charset="-122"/>
                <a:cs typeface="Tomorrow" pitchFamily="34" charset="-120"/>
              </a:rPr>
              <a:t>Increase investments</a:t>
            </a:r>
            <a:endParaRPr lang="en-US" sz="850" dirty="0"/>
          </a:p>
          <a:p>
            <a:pPr marL="342900" indent="-342900" algn="l">
              <a:lnSpc>
                <a:spcPct val="127000"/>
              </a:lnSpc>
              <a:buSzPct val="100000"/>
              <a:buChar char="•"/>
            </a:pPr>
            <a:r>
              <a:rPr lang="en-US" sz="850" dirty="0">
                <a:solidFill>
                  <a:srgbClr val="61615C"/>
                </a:solidFill>
                <a:latin typeface="Tomorrow" pitchFamily="34" charset="0"/>
                <a:ea typeface="Tomorrow" pitchFamily="34" charset="-122"/>
                <a:cs typeface="Tomorrow" pitchFamily="34" charset="-120"/>
              </a:rPr>
              <a:t>Improve tourism</a:t>
            </a:r>
            <a:endParaRPr lang="en-US" sz="850" dirty="0"/>
          </a:p>
          <a:p>
            <a:pPr marL="342900" indent="-342900" algn="l">
              <a:lnSpc>
                <a:spcPct val="127000"/>
              </a:lnSpc>
              <a:buSzPct val="100000"/>
              <a:buChar char="•"/>
            </a:pPr>
            <a:r>
              <a:rPr lang="en-US" sz="850" dirty="0">
                <a:solidFill>
                  <a:srgbClr val="61615C"/>
                </a:solidFill>
                <a:latin typeface="Tomorrow" pitchFamily="34" charset="0"/>
                <a:ea typeface="Tomorrow" pitchFamily="34" charset="-122"/>
                <a:cs typeface="Tomorrow" pitchFamily="34" charset="-120"/>
              </a:rPr>
              <a:t>Generate employment</a:t>
            </a:r>
            <a:endParaRPr lang="en-US" sz="850" dirty="0"/>
          </a:p>
          <a:p>
            <a:pPr marL="342900" indent="-342900" algn="l">
              <a:lnSpc>
                <a:spcPct val="127000"/>
              </a:lnSpc>
              <a:buSzPct val="100000"/>
              <a:buChar char="•"/>
            </a:pPr>
            <a:r>
              <a:rPr lang="en-US" sz="850" dirty="0">
                <a:solidFill>
                  <a:srgbClr val="61615C"/>
                </a:solidFill>
                <a:latin typeface="Tomorrow" pitchFamily="34" charset="0"/>
                <a:ea typeface="Tomorrow" pitchFamily="34" charset="-122"/>
                <a:cs typeface="Tomorrow" pitchFamily="34" charset="-120"/>
              </a:rPr>
              <a:t>Improve trade</a:t>
            </a:r>
            <a:endParaRPr lang="en-US" sz="850" dirty="0"/>
          </a:p>
        </p:txBody>
      </p:sp>
      <p:sp>
        <p:nvSpPr>
          <p:cNvPr id="9" name="Shape 7"/>
          <p:cNvSpPr/>
          <p:nvPr/>
        </p:nvSpPr>
        <p:spPr>
          <a:xfrm>
            <a:off x="496119" y="3898925"/>
            <a:ext cx="3939704" cy="613916"/>
          </a:xfrm>
          <a:prstGeom prst="roundRect">
            <a:avLst>
              <a:gd name="adj" fmla="val 2728"/>
            </a:avLst>
          </a:prstGeom>
          <a:solidFill>
            <a:srgbClr val="FCF2B5"/>
          </a:solidFill>
          <a:ln/>
        </p:spPr>
        <p:txBody>
          <a:bodyPr/>
          <a:lstStyle/>
          <a:p>
            <a:endParaRPr lang="en-PH"/>
          </a:p>
        </p:txBody>
      </p:sp>
      <p:pic>
        <p:nvPicPr>
          <p:cNvPr id="10" name="Image 0" descr="preencoded.png"/>
          <p:cNvPicPr>
            <a:picLocks noChangeAspect="1"/>
          </p:cNvPicPr>
          <p:nvPr/>
        </p:nvPicPr>
        <p:blipFill>
          <a:blip r:embed="rId3"/>
          <a:stretch>
            <a:fillRect/>
          </a:stretch>
        </p:blipFill>
        <p:spPr>
          <a:xfrm>
            <a:off x="607740" y="4064571"/>
            <a:ext cx="139526" cy="111621"/>
          </a:xfrm>
          <a:prstGeom prst="rect">
            <a:avLst/>
          </a:prstGeom>
        </p:spPr>
      </p:pic>
      <p:sp>
        <p:nvSpPr>
          <p:cNvPr id="11" name="Text 8"/>
          <p:cNvSpPr/>
          <p:nvPr/>
        </p:nvSpPr>
        <p:spPr>
          <a:xfrm>
            <a:off x="858887" y="4027289"/>
            <a:ext cx="3465314" cy="339328"/>
          </a:xfrm>
          <a:prstGeom prst="rect">
            <a:avLst/>
          </a:prstGeom>
          <a:noFill/>
          <a:ln/>
        </p:spPr>
        <p:txBody>
          <a:bodyPr wrap="square" lIns="0" tIns="0" rIns="0" bIns="0" rtlCol="0" anchor="t">
            <a:normAutofit/>
          </a:bodyPr>
          <a:lstStyle/>
          <a:p>
            <a:pPr marL="0" indent="0" algn="l">
              <a:lnSpc>
                <a:spcPct val="127000"/>
              </a:lnSpc>
              <a:buNone/>
            </a:pPr>
            <a:r>
              <a:rPr lang="en-US" sz="850" dirty="0">
                <a:solidFill>
                  <a:srgbClr val="000000"/>
                </a:solidFill>
                <a:latin typeface="Tomorrow" pitchFamily="34" charset="0"/>
                <a:ea typeface="Tomorrow" pitchFamily="34" charset="-122"/>
                <a:cs typeface="Tomorrow" pitchFamily="34" charset="-120"/>
              </a:rPr>
              <a:t>Many remote provinces still lack reliable transportation and internet access.</a:t>
            </a:r>
            <a:endParaRPr lang="en-US" sz="850" dirty="0"/>
          </a:p>
        </p:txBody>
      </p:sp>
      <p:sp>
        <p:nvSpPr>
          <p:cNvPr id="12" name="Text 9"/>
          <p:cNvSpPr/>
          <p:nvPr/>
        </p:nvSpPr>
        <p:spPr>
          <a:xfrm>
            <a:off x="4712940" y="1493118"/>
            <a:ext cx="1852687" cy="174352"/>
          </a:xfrm>
          <a:prstGeom prst="rect">
            <a:avLst/>
          </a:prstGeom>
          <a:noFill/>
          <a:ln/>
        </p:spPr>
        <p:txBody>
          <a:bodyPr wrap="none" lIns="0" tIns="0" rIns="0" bIns="0" rtlCol="0" anchor="t"/>
          <a:lstStyle/>
          <a:p>
            <a:pPr marL="0" indent="0" algn="l">
              <a:lnSpc>
                <a:spcPct val="104000"/>
              </a:lnSpc>
              <a:buNone/>
            </a:pPr>
            <a:r>
              <a:rPr lang="en-US" sz="1050" dirty="0">
                <a:solidFill>
                  <a:srgbClr val="1D1D1B"/>
                </a:solidFill>
                <a:latin typeface="Tomorrow Semi Bold" pitchFamily="34" charset="0"/>
                <a:ea typeface="Tomorrow Semi Bold" pitchFamily="34" charset="-122"/>
                <a:cs typeface="Tomorrow Semi Bold" pitchFamily="34" charset="-120"/>
              </a:rPr>
              <a:t>2. Education</a:t>
            </a:r>
            <a:endParaRPr lang="en-US" sz="1050" dirty="0"/>
          </a:p>
        </p:txBody>
      </p:sp>
      <p:sp>
        <p:nvSpPr>
          <p:cNvPr id="13" name="Text 10"/>
          <p:cNvSpPr/>
          <p:nvPr/>
        </p:nvSpPr>
        <p:spPr>
          <a:xfrm>
            <a:off x="4712940" y="1767929"/>
            <a:ext cx="3939704" cy="508992"/>
          </a:xfrm>
          <a:prstGeom prst="rect">
            <a:avLst/>
          </a:prstGeom>
          <a:noFill/>
          <a:ln/>
        </p:spPr>
        <p:txBody>
          <a:bodyPr wrap="square" lIns="0" tIns="0" rIns="0" bIns="0" rtlCol="0" anchor="t">
            <a:normAutofit/>
          </a:bodyPr>
          <a:lstStyle/>
          <a:p>
            <a:pPr marL="0" indent="0" algn="l">
              <a:lnSpc>
                <a:spcPct val="127000"/>
              </a:lnSpc>
              <a:buNone/>
            </a:pPr>
            <a:r>
              <a:rPr lang="en-US" sz="850" dirty="0">
                <a:solidFill>
                  <a:srgbClr val="61615C"/>
                </a:solidFill>
                <a:latin typeface="Tomorrow" pitchFamily="34" charset="0"/>
                <a:ea typeface="Tomorrow" pitchFamily="34" charset="-122"/>
                <a:cs typeface="Tomorrow" pitchFamily="34" charset="-120"/>
              </a:rPr>
              <a:t>Education improves productivity, innovation, and employability. Programs such as </a:t>
            </a:r>
            <a:r>
              <a:rPr lang="en-US" sz="850" b="1" dirty="0">
                <a:solidFill>
                  <a:srgbClr val="61615C"/>
                </a:solidFill>
                <a:latin typeface="Tomorrow" pitchFamily="34" charset="0"/>
                <a:ea typeface="Tomorrow" pitchFamily="34" charset="-122"/>
                <a:cs typeface="Tomorrow" pitchFamily="34" charset="-120"/>
              </a:rPr>
              <a:t>K–12 education</a:t>
            </a:r>
            <a:r>
              <a:rPr lang="en-US" sz="850" dirty="0">
                <a:solidFill>
                  <a:srgbClr val="61615C"/>
                </a:solidFill>
                <a:latin typeface="Tomorrow" pitchFamily="34" charset="0"/>
                <a:ea typeface="Tomorrow" pitchFamily="34" charset="-122"/>
                <a:cs typeface="Tomorrow" pitchFamily="34" charset="-120"/>
              </a:rPr>
              <a:t>, </a:t>
            </a:r>
            <a:r>
              <a:rPr lang="en-US" sz="850" b="1" dirty="0">
                <a:solidFill>
                  <a:srgbClr val="61615C"/>
                </a:solidFill>
                <a:latin typeface="Tomorrow" pitchFamily="34" charset="0"/>
                <a:ea typeface="Tomorrow" pitchFamily="34" charset="-122"/>
                <a:cs typeface="Tomorrow" pitchFamily="34" charset="-120"/>
              </a:rPr>
              <a:t>TESDA training</a:t>
            </a:r>
            <a:r>
              <a:rPr lang="en-US" sz="850" dirty="0">
                <a:solidFill>
                  <a:srgbClr val="61615C"/>
                </a:solidFill>
                <a:latin typeface="Tomorrow" pitchFamily="34" charset="0"/>
                <a:ea typeface="Tomorrow" pitchFamily="34" charset="-122"/>
                <a:cs typeface="Tomorrow" pitchFamily="34" charset="-120"/>
              </a:rPr>
              <a:t>, and </a:t>
            </a:r>
            <a:r>
              <a:rPr lang="en-US" sz="850" b="1" dirty="0">
                <a:solidFill>
                  <a:srgbClr val="61615C"/>
                </a:solidFill>
                <a:latin typeface="Tomorrow" pitchFamily="34" charset="0"/>
                <a:ea typeface="Tomorrow" pitchFamily="34" charset="-122"/>
                <a:cs typeface="Tomorrow" pitchFamily="34" charset="-120"/>
              </a:rPr>
              <a:t>free college education</a:t>
            </a:r>
            <a:r>
              <a:rPr lang="en-US" sz="850" dirty="0">
                <a:solidFill>
                  <a:srgbClr val="61615C"/>
                </a:solidFill>
                <a:latin typeface="Tomorrow" pitchFamily="34" charset="0"/>
                <a:ea typeface="Tomorrow" pitchFamily="34" charset="-122"/>
                <a:cs typeface="Tomorrow" pitchFamily="34" charset="-120"/>
              </a:rPr>
              <a:t> aim to improve the competitiveness of Filipino workers.</a:t>
            </a:r>
            <a:endParaRPr lang="en-US" sz="850" dirty="0"/>
          </a:p>
        </p:txBody>
      </p:sp>
      <p:sp>
        <p:nvSpPr>
          <p:cNvPr id="14" name="Text 11"/>
          <p:cNvSpPr/>
          <p:nvPr/>
        </p:nvSpPr>
        <p:spPr>
          <a:xfrm>
            <a:off x="4712940" y="2367335"/>
            <a:ext cx="4396904" cy="169664"/>
          </a:xfrm>
          <a:prstGeom prst="rect">
            <a:avLst/>
          </a:prstGeom>
          <a:noFill/>
          <a:ln/>
        </p:spPr>
        <p:txBody>
          <a:bodyPr wrap="none" lIns="0" tIns="0" rIns="0" bIns="0" rtlCol="0" anchor="t"/>
          <a:lstStyle/>
          <a:p>
            <a:pPr marL="0" indent="0" algn="l">
              <a:lnSpc>
                <a:spcPct val="127000"/>
              </a:lnSpc>
              <a:buNone/>
            </a:pPr>
            <a:r>
              <a:rPr lang="en-US" sz="850" dirty="0">
                <a:solidFill>
                  <a:srgbClr val="61615C"/>
                </a:solidFill>
                <a:latin typeface="Tomorrow" pitchFamily="34" charset="0"/>
                <a:ea typeface="Tomorrow" pitchFamily="34" charset="-122"/>
                <a:cs typeface="Tomorrow" pitchFamily="34" charset="-120"/>
              </a:rPr>
              <a:t>Despite reforms, challenges remain:</a:t>
            </a:r>
            <a:endParaRPr lang="en-US" sz="850" dirty="0"/>
          </a:p>
        </p:txBody>
      </p:sp>
      <p:sp>
        <p:nvSpPr>
          <p:cNvPr id="15" name="Text 12"/>
          <p:cNvSpPr/>
          <p:nvPr/>
        </p:nvSpPr>
        <p:spPr>
          <a:xfrm>
            <a:off x="4712940" y="2627412"/>
            <a:ext cx="3939704" cy="784027"/>
          </a:xfrm>
          <a:prstGeom prst="rect">
            <a:avLst/>
          </a:prstGeom>
          <a:noFill/>
          <a:ln/>
        </p:spPr>
        <p:txBody>
          <a:bodyPr wrap="square" lIns="0" tIns="0" rIns="0" bIns="0" rtlCol="0" anchor="t">
            <a:normAutofit/>
          </a:bodyPr>
          <a:lstStyle/>
          <a:p>
            <a:pPr marL="342900" indent="-342900" algn="l">
              <a:lnSpc>
                <a:spcPct val="127000"/>
              </a:lnSpc>
              <a:buSzPct val="100000"/>
              <a:buChar char="•"/>
            </a:pPr>
            <a:r>
              <a:rPr lang="en-US" sz="850" dirty="0">
                <a:solidFill>
                  <a:srgbClr val="61615C"/>
                </a:solidFill>
                <a:latin typeface="Tomorrow" pitchFamily="34" charset="0"/>
                <a:ea typeface="Tomorrow" pitchFamily="34" charset="-122"/>
                <a:cs typeface="Tomorrow" pitchFamily="34" charset="-120"/>
              </a:rPr>
              <a:t>Learning poverty</a:t>
            </a:r>
            <a:endParaRPr lang="en-US" sz="850" dirty="0"/>
          </a:p>
          <a:p>
            <a:pPr marL="342900" indent="-342900" algn="l">
              <a:lnSpc>
                <a:spcPct val="127000"/>
              </a:lnSpc>
              <a:buSzPct val="100000"/>
              <a:buChar char="•"/>
            </a:pPr>
            <a:r>
              <a:rPr lang="en-US" sz="850" dirty="0">
                <a:solidFill>
                  <a:srgbClr val="61615C"/>
                </a:solidFill>
                <a:latin typeface="Tomorrow" pitchFamily="34" charset="0"/>
                <a:ea typeface="Tomorrow" pitchFamily="34" charset="-122"/>
                <a:cs typeface="Tomorrow" pitchFamily="34" charset="-120"/>
              </a:rPr>
              <a:t>Lack of classrooms</a:t>
            </a:r>
            <a:endParaRPr lang="en-US" sz="850" dirty="0"/>
          </a:p>
          <a:p>
            <a:pPr marL="342900" indent="-342900" algn="l">
              <a:lnSpc>
                <a:spcPct val="127000"/>
              </a:lnSpc>
              <a:buSzPct val="100000"/>
              <a:buChar char="•"/>
            </a:pPr>
            <a:r>
              <a:rPr lang="en-US" sz="850" dirty="0">
                <a:solidFill>
                  <a:srgbClr val="61615C"/>
                </a:solidFill>
                <a:latin typeface="Tomorrow" pitchFamily="34" charset="0"/>
                <a:ea typeface="Tomorrow" pitchFamily="34" charset="-122"/>
                <a:cs typeface="Tomorrow" pitchFamily="34" charset="-120"/>
              </a:rPr>
              <a:t>Poor internet access</a:t>
            </a:r>
            <a:endParaRPr lang="en-US" sz="850" dirty="0"/>
          </a:p>
          <a:p>
            <a:pPr marL="342900" indent="-342900" algn="l">
              <a:lnSpc>
                <a:spcPct val="127000"/>
              </a:lnSpc>
              <a:buSzPct val="100000"/>
              <a:buChar char="•"/>
            </a:pPr>
            <a:r>
              <a:rPr lang="en-US" sz="850" dirty="0">
                <a:solidFill>
                  <a:srgbClr val="61615C"/>
                </a:solidFill>
                <a:latin typeface="Tomorrow" pitchFamily="34" charset="0"/>
                <a:ea typeface="Tomorrow" pitchFamily="34" charset="-122"/>
                <a:cs typeface="Tomorrow" pitchFamily="34" charset="-120"/>
              </a:rPr>
              <a:t>Low international assessment scores</a:t>
            </a:r>
            <a:endParaRPr lang="en-US" sz="850" dirty="0"/>
          </a:p>
        </p:txBody>
      </p:sp>
      <p:sp>
        <p:nvSpPr>
          <p:cNvPr id="16" name="Shape 13"/>
          <p:cNvSpPr/>
          <p:nvPr/>
        </p:nvSpPr>
        <p:spPr>
          <a:xfrm>
            <a:off x="4712940" y="3524473"/>
            <a:ext cx="3939704" cy="613916"/>
          </a:xfrm>
          <a:prstGeom prst="roundRect">
            <a:avLst>
              <a:gd name="adj" fmla="val 2728"/>
            </a:avLst>
          </a:prstGeom>
          <a:solidFill>
            <a:srgbClr val="FFB3B4"/>
          </a:solidFill>
          <a:ln/>
        </p:spPr>
        <p:txBody>
          <a:bodyPr/>
          <a:lstStyle/>
          <a:p>
            <a:endParaRPr lang="en-PH"/>
          </a:p>
        </p:txBody>
      </p:sp>
      <p:pic>
        <p:nvPicPr>
          <p:cNvPr id="17" name="Image 1" descr="preencoded.png"/>
          <p:cNvPicPr>
            <a:picLocks noChangeAspect="1"/>
          </p:cNvPicPr>
          <p:nvPr/>
        </p:nvPicPr>
        <p:blipFill>
          <a:blip r:embed="rId4"/>
          <a:stretch>
            <a:fillRect/>
          </a:stretch>
        </p:blipFill>
        <p:spPr>
          <a:xfrm>
            <a:off x="4824561" y="3690119"/>
            <a:ext cx="139526" cy="111621"/>
          </a:xfrm>
          <a:prstGeom prst="rect">
            <a:avLst/>
          </a:prstGeom>
        </p:spPr>
      </p:pic>
      <p:sp>
        <p:nvSpPr>
          <p:cNvPr id="18" name="Text 14"/>
          <p:cNvSpPr/>
          <p:nvPr/>
        </p:nvSpPr>
        <p:spPr>
          <a:xfrm>
            <a:off x="5075709" y="3652838"/>
            <a:ext cx="3465314" cy="339328"/>
          </a:xfrm>
          <a:prstGeom prst="rect">
            <a:avLst/>
          </a:prstGeom>
          <a:noFill/>
          <a:ln/>
        </p:spPr>
        <p:txBody>
          <a:bodyPr wrap="square" lIns="0" tIns="0" rIns="0" bIns="0" rtlCol="0" anchor="t">
            <a:normAutofit/>
          </a:bodyPr>
          <a:lstStyle/>
          <a:p>
            <a:pPr marL="0" indent="0" algn="l">
              <a:lnSpc>
                <a:spcPct val="127000"/>
              </a:lnSpc>
              <a:buNone/>
            </a:pPr>
            <a:r>
              <a:rPr lang="en-US" sz="850" dirty="0">
                <a:solidFill>
                  <a:srgbClr val="000000"/>
                </a:solidFill>
                <a:latin typeface="Tomorrow" pitchFamily="34" charset="0"/>
                <a:ea typeface="Tomorrow" pitchFamily="34" charset="-122"/>
                <a:cs typeface="Tomorrow" pitchFamily="34" charset="-120"/>
              </a:rPr>
              <a:t>The Philippines performed below the global average in the 2022 PISA assessment in reading, mathematics, and science.</a:t>
            </a:r>
            <a:endParaRPr lang="en-US" sz="850"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 7">
    <p:spTree>
      <p:nvGrpSpPr>
        <p:cNvPr id="1" name=""/>
        <p:cNvGrpSpPr/>
        <p:nvPr/>
      </p:nvGrpSpPr>
      <p:grpSpPr>
        <a:xfrm>
          <a:off x="0" y="0"/>
          <a:ext cx="0" cy="0"/>
          <a:chOff x="0" y="0"/>
          <a:chExt cx="0" cy="0"/>
        </a:xfrm>
      </p:grpSpPr>
      <p:sp>
        <p:nvSpPr>
          <p:cNvPr id="2" name="Text 0"/>
          <p:cNvSpPr/>
          <p:nvPr/>
        </p:nvSpPr>
        <p:spPr>
          <a:xfrm>
            <a:off x="496119" y="662657"/>
            <a:ext cx="6628358" cy="368201"/>
          </a:xfrm>
          <a:prstGeom prst="rect">
            <a:avLst/>
          </a:prstGeom>
          <a:noFill/>
          <a:ln/>
        </p:spPr>
        <p:txBody>
          <a:bodyPr wrap="none" lIns="0" tIns="0" rIns="0" bIns="0" rtlCol="0" anchor="t"/>
          <a:lstStyle/>
          <a:p>
            <a:pPr marL="0" indent="0" algn="l">
              <a:lnSpc>
                <a:spcPct val="104000"/>
              </a:lnSpc>
              <a:buNone/>
            </a:pPr>
            <a:r>
              <a:rPr lang="en-US" sz="2300" dirty="0">
                <a:solidFill>
                  <a:srgbClr val="1D1D1B"/>
                </a:solidFill>
                <a:latin typeface="Tomorrow Semi Bold" pitchFamily="34" charset="0"/>
                <a:ea typeface="Tomorrow Semi Bold" pitchFamily="34" charset="-122"/>
                <a:cs typeface="Tomorrow Semi Bold" pitchFamily="34" charset="-120"/>
              </a:rPr>
              <a:t>Factors Affecting Economic Development</a:t>
            </a:r>
            <a:endParaRPr lang="en-US" sz="2300" dirty="0"/>
          </a:p>
        </p:txBody>
      </p:sp>
      <p:sp>
        <p:nvSpPr>
          <p:cNvPr id="3" name="Shape 1"/>
          <p:cNvSpPr/>
          <p:nvPr/>
        </p:nvSpPr>
        <p:spPr>
          <a:xfrm>
            <a:off x="496119" y="1254696"/>
            <a:ext cx="682377" cy="227261"/>
          </a:xfrm>
          <a:prstGeom prst="roundRect">
            <a:avLst>
              <a:gd name="adj" fmla="val 6222"/>
            </a:avLst>
          </a:prstGeom>
          <a:noFill/>
          <a:ln w="4763">
            <a:solidFill>
              <a:srgbClr val="1D1D1B"/>
            </a:solidFill>
            <a:prstDash val="solid"/>
          </a:ln>
        </p:spPr>
        <p:txBody>
          <a:bodyPr/>
          <a:lstStyle/>
          <a:p>
            <a:endParaRPr lang="en-PH"/>
          </a:p>
        </p:txBody>
      </p:sp>
      <p:sp>
        <p:nvSpPr>
          <p:cNvPr id="4" name="Text 2"/>
          <p:cNvSpPr/>
          <p:nvPr/>
        </p:nvSpPr>
        <p:spPr>
          <a:xfrm>
            <a:off x="571574" y="1294805"/>
            <a:ext cx="988665" cy="147042"/>
          </a:xfrm>
          <a:prstGeom prst="rect">
            <a:avLst/>
          </a:prstGeom>
          <a:noFill/>
          <a:ln/>
        </p:spPr>
        <p:txBody>
          <a:bodyPr wrap="none" lIns="0" tIns="0" rIns="0" bIns="0" rtlCol="0" anchor="t"/>
          <a:lstStyle/>
          <a:p>
            <a:pPr marL="0" indent="0" algn="l">
              <a:lnSpc>
                <a:spcPct val="130000"/>
              </a:lnSpc>
              <a:buNone/>
            </a:pPr>
            <a:r>
              <a:rPr lang="en-US" sz="700" dirty="0">
                <a:solidFill>
                  <a:srgbClr val="1D1D1B"/>
                </a:solidFill>
                <a:latin typeface="Tomorrow" pitchFamily="34" charset="0"/>
                <a:ea typeface="Tomorrow" pitchFamily="34" charset="-122"/>
                <a:cs typeface="Tomorrow" pitchFamily="34" charset="-120"/>
              </a:rPr>
              <a:t>PART 2 OF 3</a:t>
            </a:r>
            <a:endParaRPr lang="en-US" sz="700" dirty="0"/>
          </a:p>
        </p:txBody>
      </p:sp>
      <p:sp>
        <p:nvSpPr>
          <p:cNvPr id="5" name="Text 3"/>
          <p:cNvSpPr/>
          <p:nvPr/>
        </p:nvSpPr>
        <p:spPr>
          <a:xfrm>
            <a:off x="496119" y="1719783"/>
            <a:ext cx="1930226" cy="184175"/>
          </a:xfrm>
          <a:prstGeom prst="rect">
            <a:avLst/>
          </a:prstGeom>
          <a:noFill/>
          <a:ln/>
        </p:spPr>
        <p:txBody>
          <a:bodyPr wrap="none" lIns="0" tIns="0" rIns="0" bIns="0" rtlCol="0" anchor="t"/>
          <a:lstStyle/>
          <a:p>
            <a:pPr marL="0" indent="0" algn="l">
              <a:lnSpc>
                <a:spcPct val="104000"/>
              </a:lnSpc>
              <a:buNone/>
            </a:pPr>
            <a:r>
              <a:rPr lang="en-US" sz="1150" dirty="0">
                <a:solidFill>
                  <a:srgbClr val="1D1D1B"/>
                </a:solidFill>
                <a:latin typeface="Tomorrow Semi Bold" pitchFamily="34" charset="0"/>
                <a:ea typeface="Tomorrow Semi Bold" pitchFamily="34" charset="-122"/>
                <a:cs typeface="Tomorrow Semi Bold" pitchFamily="34" charset="-120"/>
              </a:rPr>
              <a:t>3. Investments</a:t>
            </a:r>
            <a:endParaRPr lang="en-US" sz="1150" dirty="0"/>
          </a:p>
        </p:txBody>
      </p:sp>
      <p:sp>
        <p:nvSpPr>
          <p:cNvPr id="6" name="Text 4"/>
          <p:cNvSpPr/>
          <p:nvPr/>
        </p:nvSpPr>
        <p:spPr>
          <a:xfrm>
            <a:off x="496119" y="2015877"/>
            <a:ext cx="3932113" cy="367754"/>
          </a:xfrm>
          <a:prstGeom prst="rect">
            <a:avLst/>
          </a:prstGeom>
          <a:noFill/>
          <a:ln/>
        </p:spPr>
        <p:txBody>
          <a:bodyPr wrap="square" lIns="0" tIns="0" rIns="0" bIns="0" rtlCol="0" anchor="t">
            <a:normAutofit/>
          </a:bodyPr>
          <a:lstStyle/>
          <a:p>
            <a:pPr marL="0" indent="0" algn="l">
              <a:lnSpc>
                <a:spcPct val="130000"/>
              </a:lnSpc>
              <a:buNone/>
            </a:pPr>
            <a:r>
              <a:rPr lang="en-US" sz="900" dirty="0">
                <a:solidFill>
                  <a:srgbClr val="61615C"/>
                </a:solidFill>
                <a:latin typeface="Tomorrow" pitchFamily="34" charset="0"/>
                <a:ea typeface="Tomorrow" pitchFamily="34" charset="-122"/>
                <a:cs typeface="Tomorrow" pitchFamily="34" charset="-120"/>
              </a:rPr>
              <a:t>Foreign and local investments create jobs and improve economic productivity. The Philippines attracts investments in:</a:t>
            </a:r>
            <a:endParaRPr lang="en-US" sz="900" dirty="0"/>
          </a:p>
        </p:txBody>
      </p:sp>
      <p:sp>
        <p:nvSpPr>
          <p:cNvPr id="7" name="Text 5"/>
          <p:cNvSpPr/>
          <p:nvPr/>
        </p:nvSpPr>
        <p:spPr>
          <a:xfrm>
            <a:off x="496119" y="2484388"/>
            <a:ext cx="3932113" cy="1075953"/>
          </a:xfrm>
          <a:prstGeom prst="rect">
            <a:avLst/>
          </a:prstGeom>
          <a:noFill/>
          <a:ln/>
        </p:spPr>
        <p:txBody>
          <a:bodyPr wrap="square" lIns="0" tIns="0" rIns="0" bIns="0" rtlCol="0" anchor="t">
            <a:normAutofit/>
          </a:bodyPr>
          <a:lstStyle/>
          <a:p>
            <a:pPr marL="342900" indent="-342900" algn="l">
              <a:lnSpc>
                <a:spcPct val="130000"/>
              </a:lnSpc>
              <a:buSzPct val="100000"/>
              <a:buChar char="•"/>
            </a:pPr>
            <a:r>
              <a:rPr lang="en-US" sz="900" dirty="0">
                <a:solidFill>
                  <a:srgbClr val="61615C"/>
                </a:solidFill>
                <a:latin typeface="Tomorrow" pitchFamily="34" charset="0"/>
                <a:ea typeface="Tomorrow" pitchFamily="34" charset="-122"/>
                <a:cs typeface="Tomorrow" pitchFamily="34" charset="-120"/>
              </a:rPr>
              <a:t>Business Process Outsourcing (BPO)</a:t>
            </a:r>
            <a:endParaRPr lang="en-US" sz="900" dirty="0"/>
          </a:p>
          <a:p>
            <a:pPr marL="342900" indent="-342900" algn="l">
              <a:lnSpc>
                <a:spcPct val="130000"/>
              </a:lnSpc>
              <a:buSzPct val="100000"/>
              <a:buChar char="•"/>
            </a:pPr>
            <a:r>
              <a:rPr lang="en-US" sz="900" dirty="0">
                <a:solidFill>
                  <a:srgbClr val="61615C"/>
                </a:solidFill>
                <a:latin typeface="Tomorrow" pitchFamily="34" charset="0"/>
                <a:ea typeface="Tomorrow" pitchFamily="34" charset="-122"/>
                <a:cs typeface="Tomorrow" pitchFamily="34" charset="-120"/>
              </a:rPr>
              <a:t>Renewable energy</a:t>
            </a:r>
            <a:endParaRPr lang="en-US" sz="900" dirty="0"/>
          </a:p>
          <a:p>
            <a:pPr marL="342900" indent="-342900" algn="l">
              <a:lnSpc>
                <a:spcPct val="130000"/>
              </a:lnSpc>
              <a:buSzPct val="100000"/>
              <a:buChar char="•"/>
            </a:pPr>
            <a:r>
              <a:rPr lang="en-US" sz="900" dirty="0">
                <a:solidFill>
                  <a:srgbClr val="61615C"/>
                </a:solidFill>
                <a:latin typeface="Tomorrow" pitchFamily="34" charset="0"/>
                <a:ea typeface="Tomorrow" pitchFamily="34" charset="-122"/>
                <a:cs typeface="Tomorrow" pitchFamily="34" charset="-120"/>
              </a:rPr>
              <a:t>Manufacturing</a:t>
            </a:r>
            <a:endParaRPr lang="en-US" sz="900" dirty="0"/>
          </a:p>
          <a:p>
            <a:pPr marL="342900" indent="-342900" algn="l">
              <a:lnSpc>
                <a:spcPct val="130000"/>
              </a:lnSpc>
              <a:buSzPct val="100000"/>
              <a:buChar char="•"/>
            </a:pPr>
            <a:r>
              <a:rPr lang="en-US" sz="900" dirty="0">
                <a:solidFill>
                  <a:srgbClr val="61615C"/>
                </a:solidFill>
                <a:latin typeface="Tomorrow" pitchFamily="34" charset="0"/>
                <a:ea typeface="Tomorrow" pitchFamily="34" charset="-122"/>
                <a:cs typeface="Tomorrow" pitchFamily="34" charset="-120"/>
              </a:rPr>
              <a:t>Tourism</a:t>
            </a:r>
            <a:endParaRPr lang="en-US" sz="900" dirty="0"/>
          </a:p>
          <a:p>
            <a:pPr marL="342900" indent="-342900" algn="l">
              <a:lnSpc>
                <a:spcPct val="130000"/>
              </a:lnSpc>
              <a:buSzPct val="100000"/>
              <a:buChar char="•"/>
            </a:pPr>
            <a:r>
              <a:rPr lang="en-US" sz="900" dirty="0">
                <a:solidFill>
                  <a:srgbClr val="61615C"/>
                </a:solidFill>
                <a:latin typeface="Tomorrow" pitchFamily="34" charset="0"/>
                <a:ea typeface="Tomorrow" pitchFamily="34" charset="-122"/>
                <a:cs typeface="Tomorrow" pitchFamily="34" charset="-120"/>
              </a:rPr>
              <a:t>Technology</a:t>
            </a:r>
            <a:endParaRPr lang="en-US" sz="900" dirty="0"/>
          </a:p>
        </p:txBody>
      </p:sp>
      <p:sp>
        <p:nvSpPr>
          <p:cNvPr id="8" name="Shape 6"/>
          <p:cNvSpPr/>
          <p:nvPr/>
        </p:nvSpPr>
        <p:spPr>
          <a:xfrm>
            <a:off x="496119" y="3686249"/>
            <a:ext cx="3932113" cy="668685"/>
          </a:xfrm>
          <a:prstGeom prst="roundRect">
            <a:avLst>
              <a:gd name="adj" fmla="val 2643"/>
            </a:avLst>
          </a:prstGeom>
          <a:solidFill>
            <a:srgbClr val="B6D6FC"/>
          </a:solidFill>
          <a:ln/>
        </p:spPr>
        <p:txBody>
          <a:bodyPr/>
          <a:lstStyle/>
          <a:p>
            <a:endParaRPr lang="en-PH"/>
          </a:p>
        </p:txBody>
      </p:sp>
      <p:pic>
        <p:nvPicPr>
          <p:cNvPr id="9" name="Image 0" descr="preencoded.png"/>
          <p:cNvPicPr>
            <a:picLocks noChangeAspect="1"/>
          </p:cNvPicPr>
          <p:nvPr/>
        </p:nvPicPr>
        <p:blipFill>
          <a:blip r:embed="rId3"/>
          <a:stretch>
            <a:fillRect/>
          </a:stretch>
        </p:blipFill>
        <p:spPr>
          <a:xfrm>
            <a:off x="613916" y="3868415"/>
            <a:ext cx="147265" cy="117797"/>
          </a:xfrm>
          <a:prstGeom prst="rect">
            <a:avLst/>
          </a:prstGeom>
        </p:spPr>
      </p:pic>
      <p:sp>
        <p:nvSpPr>
          <p:cNvPr id="10" name="Text 7"/>
          <p:cNvSpPr/>
          <p:nvPr/>
        </p:nvSpPr>
        <p:spPr>
          <a:xfrm>
            <a:off x="878979" y="3827562"/>
            <a:ext cx="3431456" cy="367754"/>
          </a:xfrm>
          <a:prstGeom prst="rect">
            <a:avLst/>
          </a:prstGeom>
          <a:noFill/>
          <a:ln/>
        </p:spPr>
        <p:txBody>
          <a:bodyPr wrap="square" lIns="0" tIns="0" rIns="0" bIns="0" rtlCol="0" anchor="t">
            <a:normAutofit/>
          </a:bodyPr>
          <a:lstStyle/>
          <a:p>
            <a:pPr marL="0" indent="0" algn="l">
              <a:lnSpc>
                <a:spcPct val="130000"/>
              </a:lnSpc>
              <a:buNone/>
            </a:pPr>
            <a:r>
              <a:rPr lang="en-US" sz="900" dirty="0">
                <a:solidFill>
                  <a:srgbClr val="000000"/>
                </a:solidFill>
                <a:latin typeface="Tomorrow" pitchFamily="34" charset="0"/>
                <a:ea typeface="Tomorrow" pitchFamily="34" charset="-122"/>
                <a:cs typeface="Tomorrow" pitchFamily="34" charset="-120"/>
              </a:rPr>
              <a:t>The CREATE Law was introduced to encourage more businesses to invest in the country.</a:t>
            </a:r>
            <a:endParaRPr lang="en-US" sz="900" dirty="0"/>
          </a:p>
        </p:txBody>
      </p:sp>
      <p:sp>
        <p:nvSpPr>
          <p:cNvPr id="11" name="Shape 8"/>
          <p:cNvSpPr/>
          <p:nvPr/>
        </p:nvSpPr>
        <p:spPr>
          <a:xfrm>
            <a:off x="4635624" y="1607865"/>
            <a:ext cx="4101926" cy="2872978"/>
          </a:xfrm>
          <a:prstGeom prst="roundRect">
            <a:avLst>
              <a:gd name="adj" fmla="val 615"/>
            </a:avLst>
          </a:prstGeom>
          <a:solidFill>
            <a:srgbClr val="1D1D1B"/>
          </a:solidFill>
          <a:ln/>
        </p:spPr>
        <p:txBody>
          <a:bodyPr/>
          <a:lstStyle/>
          <a:p>
            <a:endParaRPr lang="en-PH"/>
          </a:p>
        </p:txBody>
      </p:sp>
      <p:sp>
        <p:nvSpPr>
          <p:cNvPr id="12" name="Text 9"/>
          <p:cNvSpPr/>
          <p:nvPr/>
        </p:nvSpPr>
        <p:spPr>
          <a:xfrm>
            <a:off x="4753421" y="1719783"/>
            <a:ext cx="2979911" cy="184175"/>
          </a:xfrm>
          <a:prstGeom prst="rect">
            <a:avLst/>
          </a:prstGeom>
          <a:noFill/>
          <a:ln/>
        </p:spPr>
        <p:txBody>
          <a:bodyPr wrap="none" lIns="0" tIns="0" rIns="0" bIns="0" rtlCol="0" anchor="t"/>
          <a:lstStyle/>
          <a:p>
            <a:pPr marL="0" indent="0" algn="l">
              <a:lnSpc>
                <a:spcPct val="104000"/>
              </a:lnSpc>
              <a:buNone/>
            </a:pPr>
            <a:r>
              <a:rPr lang="en-US" sz="1150" dirty="0">
                <a:solidFill>
                  <a:srgbClr val="FFFFFF"/>
                </a:solidFill>
                <a:latin typeface="Tomorrow Semi Bold" pitchFamily="34" charset="0"/>
                <a:ea typeface="Tomorrow Semi Bold" pitchFamily="34" charset="-122"/>
                <a:cs typeface="Tomorrow Semi Bold" pitchFamily="34" charset="-120"/>
              </a:rPr>
              <a:t>4. Political Stability &amp; Governance</a:t>
            </a:r>
            <a:endParaRPr lang="en-US" sz="1150" dirty="0"/>
          </a:p>
        </p:txBody>
      </p:sp>
      <p:sp>
        <p:nvSpPr>
          <p:cNvPr id="13" name="Text 10"/>
          <p:cNvSpPr/>
          <p:nvPr/>
        </p:nvSpPr>
        <p:spPr>
          <a:xfrm>
            <a:off x="4753421" y="2015877"/>
            <a:ext cx="3866331" cy="551631"/>
          </a:xfrm>
          <a:prstGeom prst="rect">
            <a:avLst/>
          </a:prstGeom>
          <a:noFill/>
          <a:ln/>
        </p:spPr>
        <p:txBody>
          <a:bodyPr wrap="square" lIns="0" tIns="0" rIns="0" bIns="0" rtlCol="0" anchor="t">
            <a:normAutofit/>
          </a:bodyPr>
          <a:lstStyle/>
          <a:p>
            <a:pPr marL="0" indent="0" algn="l">
              <a:lnSpc>
                <a:spcPct val="130000"/>
              </a:lnSpc>
              <a:buNone/>
            </a:pPr>
            <a:r>
              <a:rPr lang="en-US" sz="900" dirty="0">
                <a:solidFill>
                  <a:srgbClr val="FFFFFF"/>
                </a:solidFill>
                <a:latin typeface="Tomorrow" pitchFamily="34" charset="0"/>
                <a:ea typeface="Tomorrow" pitchFamily="34" charset="-122"/>
                <a:cs typeface="Tomorrow" pitchFamily="34" charset="-120"/>
              </a:rPr>
              <a:t>Political stability promotes investor confidence and economic growth. Corruption, political dynasties, bureaucratic delays, and policy inconsistencies continue to challenge Philippine development.</a:t>
            </a:r>
            <a:endParaRPr lang="en-US" sz="900" dirty="0"/>
          </a:p>
        </p:txBody>
      </p:sp>
      <p:sp>
        <p:nvSpPr>
          <p:cNvPr id="14" name="Text 11"/>
          <p:cNvSpPr/>
          <p:nvPr/>
        </p:nvSpPr>
        <p:spPr>
          <a:xfrm>
            <a:off x="4753421" y="2668265"/>
            <a:ext cx="4323531" cy="183877"/>
          </a:xfrm>
          <a:prstGeom prst="rect">
            <a:avLst/>
          </a:prstGeom>
          <a:noFill/>
          <a:ln/>
        </p:spPr>
        <p:txBody>
          <a:bodyPr wrap="none" lIns="0" tIns="0" rIns="0" bIns="0" rtlCol="0" anchor="t"/>
          <a:lstStyle/>
          <a:p>
            <a:pPr marL="0" indent="0" algn="l">
              <a:lnSpc>
                <a:spcPct val="130000"/>
              </a:lnSpc>
              <a:buNone/>
            </a:pPr>
            <a:r>
              <a:rPr lang="en-US" sz="900" dirty="0">
                <a:solidFill>
                  <a:srgbClr val="FFFFFF"/>
                </a:solidFill>
                <a:latin typeface="Tomorrow" pitchFamily="34" charset="0"/>
                <a:ea typeface="Tomorrow" pitchFamily="34" charset="-122"/>
                <a:cs typeface="Tomorrow" pitchFamily="34" charset="-120"/>
              </a:rPr>
              <a:t>Good governance improves:</a:t>
            </a:r>
            <a:endParaRPr lang="en-US" sz="900" dirty="0"/>
          </a:p>
        </p:txBody>
      </p:sp>
      <p:sp>
        <p:nvSpPr>
          <p:cNvPr id="15" name="Text 12"/>
          <p:cNvSpPr/>
          <p:nvPr/>
        </p:nvSpPr>
        <p:spPr>
          <a:xfrm>
            <a:off x="4753421" y="2952899"/>
            <a:ext cx="3866331" cy="852934"/>
          </a:xfrm>
          <a:prstGeom prst="rect">
            <a:avLst/>
          </a:prstGeom>
          <a:noFill/>
          <a:ln/>
        </p:spPr>
        <p:txBody>
          <a:bodyPr wrap="square" lIns="0" tIns="0" rIns="0" bIns="0" rtlCol="0" anchor="t">
            <a:normAutofit/>
          </a:bodyPr>
          <a:lstStyle/>
          <a:p>
            <a:pPr marL="342900" indent="-342900" algn="l">
              <a:lnSpc>
                <a:spcPct val="130000"/>
              </a:lnSpc>
              <a:buSzPct val="100000"/>
              <a:buChar char="•"/>
            </a:pPr>
            <a:r>
              <a:rPr lang="en-US" sz="900" dirty="0">
                <a:solidFill>
                  <a:srgbClr val="FFFFFF"/>
                </a:solidFill>
                <a:latin typeface="Tomorrow" pitchFamily="34" charset="0"/>
                <a:ea typeface="Tomorrow" pitchFamily="34" charset="-122"/>
                <a:cs typeface="Tomorrow" pitchFamily="34" charset="-120"/>
              </a:rPr>
              <a:t>Public trust</a:t>
            </a:r>
            <a:endParaRPr lang="en-US" sz="900" dirty="0"/>
          </a:p>
          <a:p>
            <a:pPr marL="342900" indent="-342900" algn="l">
              <a:lnSpc>
                <a:spcPct val="130000"/>
              </a:lnSpc>
              <a:buSzPct val="100000"/>
              <a:buChar char="•"/>
            </a:pPr>
            <a:r>
              <a:rPr lang="en-US" sz="900" dirty="0">
                <a:solidFill>
                  <a:srgbClr val="FFFFFF"/>
                </a:solidFill>
                <a:latin typeface="Tomorrow" pitchFamily="34" charset="0"/>
                <a:ea typeface="Tomorrow" pitchFamily="34" charset="-122"/>
                <a:cs typeface="Tomorrow" pitchFamily="34" charset="-120"/>
              </a:rPr>
              <a:t>Government efficiency</a:t>
            </a:r>
            <a:endParaRPr lang="en-US" sz="900" dirty="0"/>
          </a:p>
          <a:p>
            <a:pPr marL="342900" indent="-342900" algn="l">
              <a:lnSpc>
                <a:spcPct val="130000"/>
              </a:lnSpc>
              <a:buSzPct val="100000"/>
              <a:buChar char="•"/>
            </a:pPr>
            <a:r>
              <a:rPr lang="en-US" sz="900" dirty="0">
                <a:solidFill>
                  <a:srgbClr val="FFFFFF"/>
                </a:solidFill>
                <a:latin typeface="Tomorrow" pitchFamily="34" charset="0"/>
                <a:ea typeface="Tomorrow" pitchFamily="34" charset="-122"/>
                <a:cs typeface="Tomorrow" pitchFamily="34" charset="-120"/>
              </a:rPr>
              <a:t>Delivery of social services</a:t>
            </a:r>
            <a:endParaRPr lang="en-US" sz="900" dirty="0"/>
          </a:p>
          <a:p>
            <a:pPr marL="342900" indent="-342900" algn="l">
              <a:lnSpc>
                <a:spcPct val="130000"/>
              </a:lnSpc>
              <a:buSzPct val="100000"/>
              <a:buChar char="•"/>
            </a:pPr>
            <a:r>
              <a:rPr lang="en-US" sz="900" dirty="0">
                <a:solidFill>
                  <a:srgbClr val="FFFFFF"/>
                </a:solidFill>
                <a:latin typeface="Tomorrow" pitchFamily="34" charset="0"/>
                <a:ea typeface="Tomorrow" pitchFamily="34" charset="-122"/>
                <a:cs typeface="Tomorrow" pitchFamily="34" charset="-120"/>
              </a:rPr>
              <a:t>Investment confidence</a:t>
            </a:r>
            <a:endParaRPr lang="en-US" sz="900" dirty="0"/>
          </a:p>
        </p:txBody>
      </p:sp>
      <p:sp>
        <p:nvSpPr>
          <p:cNvPr id="16" name="Text 13"/>
          <p:cNvSpPr/>
          <p:nvPr/>
        </p:nvSpPr>
        <p:spPr>
          <a:xfrm>
            <a:off x="4753421" y="3906589"/>
            <a:ext cx="3866331" cy="367754"/>
          </a:xfrm>
          <a:prstGeom prst="rect">
            <a:avLst/>
          </a:prstGeom>
          <a:noFill/>
          <a:ln/>
        </p:spPr>
        <p:txBody>
          <a:bodyPr wrap="square" lIns="0" tIns="0" rIns="0" bIns="0" rtlCol="0" anchor="t">
            <a:normAutofit/>
          </a:bodyPr>
          <a:lstStyle/>
          <a:p>
            <a:pPr marL="0" indent="0" algn="l">
              <a:lnSpc>
                <a:spcPct val="130000"/>
              </a:lnSpc>
              <a:buNone/>
            </a:pPr>
            <a:r>
              <a:rPr lang="en-US" sz="900" dirty="0">
                <a:solidFill>
                  <a:srgbClr val="FFFFFF"/>
                </a:solidFill>
                <a:latin typeface="Tomorrow" pitchFamily="34" charset="0"/>
                <a:ea typeface="Tomorrow" pitchFamily="34" charset="-122"/>
                <a:cs typeface="Tomorrow" pitchFamily="34" charset="-120"/>
              </a:rPr>
              <a:t>The government continues to strengthen anti-red tape and digital governance initiatives.</a:t>
            </a:r>
            <a:endParaRPr lang="en-US" sz="900"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 8">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5715000" y="0"/>
            <a:ext cx="3429000" cy="5143500"/>
          </a:xfrm>
          <a:prstGeom prst="rect">
            <a:avLst/>
          </a:prstGeom>
        </p:spPr>
      </p:pic>
      <p:sp>
        <p:nvSpPr>
          <p:cNvPr id="3" name="Text 0"/>
          <p:cNvSpPr/>
          <p:nvPr/>
        </p:nvSpPr>
        <p:spPr>
          <a:xfrm>
            <a:off x="496119" y="771748"/>
            <a:ext cx="4722763" cy="658862"/>
          </a:xfrm>
          <a:prstGeom prst="rect">
            <a:avLst/>
          </a:prstGeom>
          <a:noFill/>
          <a:ln/>
        </p:spPr>
        <p:txBody>
          <a:bodyPr wrap="square" lIns="0" tIns="0" rIns="0" bIns="0" rtlCol="0" anchor="t">
            <a:normAutofit/>
          </a:bodyPr>
          <a:lstStyle/>
          <a:p>
            <a:pPr marL="0" indent="0" algn="l">
              <a:lnSpc>
                <a:spcPct val="104000"/>
              </a:lnSpc>
              <a:buNone/>
            </a:pPr>
            <a:r>
              <a:rPr lang="en-US" sz="2050" dirty="0">
                <a:solidFill>
                  <a:srgbClr val="1D1D1B"/>
                </a:solidFill>
                <a:latin typeface="Tomorrow Semi Bold" pitchFamily="34" charset="0"/>
                <a:ea typeface="Tomorrow Semi Bold" pitchFamily="34" charset="-122"/>
                <a:cs typeface="Tomorrow Semi Bold" pitchFamily="34" charset="-120"/>
              </a:rPr>
              <a:t>Factors Affecting Economic Development</a:t>
            </a:r>
            <a:endParaRPr lang="en-US" sz="2050" dirty="0"/>
          </a:p>
        </p:txBody>
      </p:sp>
      <p:sp>
        <p:nvSpPr>
          <p:cNvPr id="4" name="Shape 1"/>
          <p:cNvSpPr/>
          <p:nvPr/>
        </p:nvSpPr>
        <p:spPr>
          <a:xfrm>
            <a:off x="496119" y="1565002"/>
            <a:ext cx="612502" cy="197644"/>
          </a:xfrm>
          <a:prstGeom prst="roundRect">
            <a:avLst>
              <a:gd name="adj" fmla="val 6402"/>
            </a:avLst>
          </a:prstGeom>
          <a:noFill/>
          <a:ln w="4763">
            <a:solidFill>
              <a:srgbClr val="1D1D1B"/>
            </a:solidFill>
            <a:prstDash val="solid"/>
          </a:ln>
        </p:spPr>
        <p:txBody>
          <a:bodyPr/>
          <a:lstStyle/>
          <a:p>
            <a:endParaRPr lang="en-PH"/>
          </a:p>
        </p:txBody>
      </p:sp>
      <p:sp>
        <p:nvSpPr>
          <p:cNvPr id="5" name="Text 2"/>
          <p:cNvSpPr/>
          <p:nvPr/>
        </p:nvSpPr>
        <p:spPr>
          <a:xfrm>
            <a:off x="564133" y="1601391"/>
            <a:ext cx="933673" cy="124867"/>
          </a:xfrm>
          <a:prstGeom prst="rect">
            <a:avLst/>
          </a:prstGeom>
          <a:noFill/>
          <a:ln/>
        </p:spPr>
        <p:txBody>
          <a:bodyPr wrap="none" lIns="0" tIns="0" rIns="0" bIns="0" rtlCol="0" anchor="t"/>
          <a:lstStyle/>
          <a:p>
            <a:pPr marL="0" indent="0" algn="l">
              <a:lnSpc>
                <a:spcPct val="123000"/>
              </a:lnSpc>
              <a:buNone/>
            </a:pPr>
            <a:r>
              <a:rPr lang="en-US" sz="650" dirty="0">
                <a:solidFill>
                  <a:srgbClr val="1D1D1B"/>
                </a:solidFill>
                <a:latin typeface="Tomorrow" pitchFamily="34" charset="0"/>
                <a:ea typeface="Tomorrow" pitchFamily="34" charset="-122"/>
                <a:cs typeface="Tomorrow" pitchFamily="34" charset="-120"/>
              </a:rPr>
              <a:t>PART 3 OF 3</a:t>
            </a:r>
            <a:endParaRPr lang="en-US" sz="650" dirty="0"/>
          </a:p>
        </p:txBody>
      </p:sp>
      <p:sp>
        <p:nvSpPr>
          <p:cNvPr id="6" name="Shape 3"/>
          <p:cNvSpPr/>
          <p:nvPr/>
        </p:nvSpPr>
        <p:spPr>
          <a:xfrm>
            <a:off x="496119" y="1863403"/>
            <a:ext cx="2316584" cy="1521470"/>
          </a:xfrm>
          <a:prstGeom prst="roundRect">
            <a:avLst>
              <a:gd name="adj" fmla="val 1040"/>
            </a:avLst>
          </a:prstGeom>
          <a:solidFill>
            <a:srgbClr val="F0EAEA"/>
          </a:solidFill>
          <a:ln/>
        </p:spPr>
        <p:txBody>
          <a:bodyPr/>
          <a:lstStyle/>
          <a:p>
            <a:endParaRPr lang="en-PH"/>
          </a:p>
        </p:txBody>
      </p:sp>
      <p:sp>
        <p:nvSpPr>
          <p:cNvPr id="7" name="Text 4"/>
          <p:cNvSpPr/>
          <p:nvPr/>
        </p:nvSpPr>
        <p:spPr>
          <a:xfrm>
            <a:off x="601489" y="1968773"/>
            <a:ext cx="2280047" cy="164678"/>
          </a:xfrm>
          <a:prstGeom prst="rect">
            <a:avLst/>
          </a:prstGeom>
          <a:noFill/>
          <a:ln/>
        </p:spPr>
        <p:txBody>
          <a:bodyPr wrap="none" lIns="0" tIns="0" rIns="0" bIns="0" rtlCol="0" anchor="t"/>
          <a:lstStyle/>
          <a:p>
            <a:pPr marL="0" indent="0" algn="l">
              <a:lnSpc>
                <a:spcPct val="104000"/>
              </a:lnSpc>
              <a:buNone/>
            </a:pPr>
            <a:r>
              <a:rPr lang="en-US" sz="1000" dirty="0">
                <a:solidFill>
                  <a:srgbClr val="61615C"/>
                </a:solidFill>
                <a:latin typeface="Tomorrow Semi Bold" pitchFamily="34" charset="0"/>
                <a:ea typeface="Tomorrow Semi Bold" pitchFamily="34" charset="-122"/>
                <a:cs typeface="Tomorrow Semi Bold" pitchFamily="34" charset="-120"/>
              </a:rPr>
              <a:t>5. Macroeconomic Stability</a:t>
            </a:r>
            <a:endParaRPr lang="en-US" sz="1000" dirty="0"/>
          </a:p>
        </p:txBody>
      </p:sp>
      <p:sp>
        <p:nvSpPr>
          <p:cNvPr id="8" name="Text 5"/>
          <p:cNvSpPr/>
          <p:nvPr/>
        </p:nvSpPr>
        <p:spPr>
          <a:xfrm>
            <a:off x="601489" y="2187178"/>
            <a:ext cx="2105844" cy="1092324"/>
          </a:xfrm>
          <a:prstGeom prst="rect">
            <a:avLst/>
          </a:prstGeom>
          <a:noFill/>
          <a:ln/>
        </p:spPr>
        <p:txBody>
          <a:bodyPr wrap="square" lIns="0" tIns="0" rIns="0" bIns="0" rtlCol="0" anchor="t">
            <a:normAutofit/>
          </a:bodyPr>
          <a:lstStyle/>
          <a:p>
            <a:pPr marL="0" indent="0" algn="l">
              <a:lnSpc>
                <a:spcPct val="123000"/>
              </a:lnSpc>
              <a:buNone/>
            </a:pPr>
            <a:r>
              <a:rPr lang="en-US" sz="800" dirty="0">
                <a:solidFill>
                  <a:srgbClr val="61615C"/>
                </a:solidFill>
                <a:latin typeface="Tomorrow" pitchFamily="34" charset="0"/>
                <a:ea typeface="Tomorrow" pitchFamily="34" charset="-122"/>
                <a:cs typeface="Tomorrow" pitchFamily="34" charset="-120"/>
              </a:rPr>
              <a:t>Refers to controlled inflation, manageable debt, and stable exchange rates. The </a:t>
            </a:r>
            <a:r>
              <a:rPr lang="en-US" sz="800" b="1" dirty="0">
                <a:solidFill>
                  <a:srgbClr val="61615C"/>
                </a:solidFill>
                <a:latin typeface="Tomorrow" pitchFamily="34" charset="0"/>
                <a:ea typeface="Tomorrow" pitchFamily="34" charset="-122"/>
                <a:cs typeface="Tomorrow" pitchFamily="34" charset="-120"/>
              </a:rPr>
              <a:t>Bangko Sentral ng Pilipinas</a:t>
            </a:r>
            <a:r>
              <a:rPr lang="en-US" sz="800" dirty="0">
                <a:solidFill>
                  <a:srgbClr val="61615C"/>
                </a:solidFill>
                <a:latin typeface="Tomorrow" pitchFamily="34" charset="0"/>
                <a:ea typeface="Tomorrow" pitchFamily="34" charset="-122"/>
                <a:cs typeface="Tomorrow" pitchFamily="34" charset="-120"/>
              </a:rPr>
              <a:t> manages inflation and monetary policy. After the pandemic, inflation became a major concern due to global oil prices and supply chain disruptions.</a:t>
            </a:r>
            <a:endParaRPr lang="en-US" sz="800" dirty="0"/>
          </a:p>
        </p:txBody>
      </p:sp>
      <p:sp>
        <p:nvSpPr>
          <p:cNvPr id="9" name="Shape 6"/>
          <p:cNvSpPr/>
          <p:nvPr/>
        </p:nvSpPr>
        <p:spPr>
          <a:xfrm>
            <a:off x="2902297" y="1863403"/>
            <a:ext cx="2316584" cy="1521470"/>
          </a:xfrm>
          <a:prstGeom prst="roundRect">
            <a:avLst>
              <a:gd name="adj" fmla="val 1040"/>
            </a:avLst>
          </a:prstGeom>
          <a:solidFill>
            <a:srgbClr val="F0EAEA"/>
          </a:solidFill>
          <a:ln/>
        </p:spPr>
        <p:txBody>
          <a:bodyPr/>
          <a:lstStyle/>
          <a:p>
            <a:endParaRPr lang="en-PH"/>
          </a:p>
        </p:txBody>
      </p:sp>
      <p:sp>
        <p:nvSpPr>
          <p:cNvPr id="10" name="Text 7"/>
          <p:cNvSpPr/>
          <p:nvPr/>
        </p:nvSpPr>
        <p:spPr>
          <a:xfrm>
            <a:off x="3007668" y="1968773"/>
            <a:ext cx="1845394" cy="164678"/>
          </a:xfrm>
          <a:prstGeom prst="rect">
            <a:avLst/>
          </a:prstGeom>
          <a:noFill/>
          <a:ln/>
        </p:spPr>
        <p:txBody>
          <a:bodyPr wrap="none" lIns="0" tIns="0" rIns="0" bIns="0" rtlCol="0" anchor="t"/>
          <a:lstStyle/>
          <a:p>
            <a:pPr marL="0" indent="0" algn="l">
              <a:lnSpc>
                <a:spcPct val="104000"/>
              </a:lnSpc>
              <a:buNone/>
            </a:pPr>
            <a:r>
              <a:rPr lang="en-US" sz="1000" dirty="0">
                <a:solidFill>
                  <a:srgbClr val="61615C"/>
                </a:solidFill>
                <a:latin typeface="Tomorrow Semi Bold" pitchFamily="34" charset="0"/>
                <a:ea typeface="Tomorrow Semi Bold" pitchFamily="34" charset="-122"/>
                <a:cs typeface="Tomorrow Semi Bold" pitchFamily="34" charset="-120"/>
              </a:rPr>
              <a:t>6. Natural Resources</a:t>
            </a:r>
            <a:endParaRPr lang="en-US" sz="1000" dirty="0"/>
          </a:p>
        </p:txBody>
      </p:sp>
      <p:sp>
        <p:nvSpPr>
          <p:cNvPr id="11" name="Text 8"/>
          <p:cNvSpPr/>
          <p:nvPr/>
        </p:nvSpPr>
        <p:spPr>
          <a:xfrm>
            <a:off x="3007668" y="2187178"/>
            <a:ext cx="2105844" cy="936278"/>
          </a:xfrm>
          <a:prstGeom prst="rect">
            <a:avLst/>
          </a:prstGeom>
          <a:noFill/>
          <a:ln/>
        </p:spPr>
        <p:txBody>
          <a:bodyPr wrap="square" lIns="0" tIns="0" rIns="0" bIns="0" rtlCol="0" anchor="t">
            <a:normAutofit/>
          </a:bodyPr>
          <a:lstStyle/>
          <a:p>
            <a:pPr marL="0" indent="0" algn="l">
              <a:lnSpc>
                <a:spcPct val="123000"/>
              </a:lnSpc>
              <a:buNone/>
            </a:pPr>
            <a:r>
              <a:rPr lang="en-US" sz="800" dirty="0">
                <a:solidFill>
                  <a:srgbClr val="61615C"/>
                </a:solidFill>
                <a:latin typeface="Tomorrow" pitchFamily="34" charset="0"/>
                <a:ea typeface="Tomorrow" pitchFamily="34" charset="-122"/>
                <a:cs typeface="Tomorrow" pitchFamily="34" charset="-120"/>
              </a:rPr>
              <a:t>The Philippines has rich mineral resources, fisheries, forests, and agricultural lands. However, environmental degradation, illegal mining, and climate change threaten long-term sustainability.</a:t>
            </a:r>
            <a:endParaRPr lang="en-US" sz="800" dirty="0"/>
          </a:p>
        </p:txBody>
      </p:sp>
      <p:sp>
        <p:nvSpPr>
          <p:cNvPr id="12" name="Shape 9"/>
          <p:cNvSpPr/>
          <p:nvPr/>
        </p:nvSpPr>
        <p:spPr>
          <a:xfrm>
            <a:off x="496119" y="3474467"/>
            <a:ext cx="4722763" cy="897285"/>
          </a:xfrm>
          <a:prstGeom prst="roundRect">
            <a:avLst>
              <a:gd name="adj" fmla="val 1763"/>
            </a:avLst>
          </a:prstGeom>
          <a:solidFill>
            <a:srgbClr val="F0EAEA"/>
          </a:solidFill>
          <a:ln/>
        </p:spPr>
        <p:txBody>
          <a:bodyPr/>
          <a:lstStyle/>
          <a:p>
            <a:endParaRPr lang="en-PH"/>
          </a:p>
        </p:txBody>
      </p:sp>
      <p:sp>
        <p:nvSpPr>
          <p:cNvPr id="13" name="Text 10"/>
          <p:cNvSpPr/>
          <p:nvPr/>
        </p:nvSpPr>
        <p:spPr>
          <a:xfrm>
            <a:off x="601489" y="3579837"/>
            <a:ext cx="2422252" cy="164678"/>
          </a:xfrm>
          <a:prstGeom prst="rect">
            <a:avLst/>
          </a:prstGeom>
          <a:noFill/>
          <a:ln/>
        </p:spPr>
        <p:txBody>
          <a:bodyPr wrap="none" lIns="0" tIns="0" rIns="0" bIns="0" rtlCol="0" anchor="t"/>
          <a:lstStyle/>
          <a:p>
            <a:pPr marL="0" indent="0" algn="l">
              <a:lnSpc>
                <a:spcPct val="104000"/>
              </a:lnSpc>
              <a:buNone/>
            </a:pPr>
            <a:r>
              <a:rPr lang="en-US" sz="1000" dirty="0">
                <a:solidFill>
                  <a:srgbClr val="61615C"/>
                </a:solidFill>
                <a:latin typeface="Tomorrow Semi Bold" pitchFamily="34" charset="0"/>
                <a:ea typeface="Tomorrow Semi Bold" pitchFamily="34" charset="-122"/>
                <a:cs typeface="Tomorrow Semi Bold" pitchFamily="34" charset="-120"/>
              </a:rPr>
              <a:t>7. Technology &amp; Digitalization</a:t>
            </a:r>
            <a:endParaRPr lang="en-US" sz="1000" dirty="0"/>
          </a:p>
        </p:txBody>
      </p:sp>
      <p:sp>
        <p:nvSpPr>
          <p:cNvPr id="14" name="Text 11"/>
          <p:cNvSpPr/>
          <p:nvPr/>
        </p:nvSpPr>
        <p:spPr>
          <a:xfrm>
            <a:off x="601489" y="3798243"/>
            <a:ext cx="4512022" cy="468139"/>
          </a:xfrm>
          <a:prstGeom prst="rect">
            <a:avLst/>
          </a:prstGeom>
          <a:noFill/>
          <a:ln/>
        </p:spPr>
        <p:txBody>
          <a:bodyPr wrap="square" lIns="0" tIns="0" rIns="0" bIns="0" rtlCol="0" anchor="t">
            <a:normAutofit/>
          </a:bodyPr>
          <a:lstStyle/>
          <a:p>
            <a:pPr marL="0" indent="0" algn="l">
              <a:lnSpc>
                <a:spcPct val="123000"/>
              </a:lnSpc>
              <a:buNone/>
            </a:pPr>
            <a:r>
              <a:rPr lang="en-US" sz="800" dirty="0">
                <a:solidFill>
                  <a:srgbClr val="61615C"/>
                </a:solidFill>
                <a:latin typeface="Tomorrow" pitchFamily="34" charset="0"/>
                <a:ea typeface="Tomorrow" pitchFamily="34" charset="-122"/>
                <a:cs typeface="Tomorrow" pitchFamily="34" charset="-120"/>
              </a:rPr>
              <a:t>Digital transformation expanded rapidly after the pandemic through online learning, e-commerce, digital banking, artificial intelligence, and online government services. However, many provinces still experience poor internet connectivity.</a:t>
            </a:r>
            <a:endParaRPr lang="en-US" sz="800"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 9">
    <p:spTree>
      <p:nvGrpSpPr>
        <p:cNvPr id="1" name=""/>
        <p:cNvGrpSpPr/>
        <p:nvPr/>
      </p:nvGrpSpPr>
      <p:grpSpPr>
        <a:xfrm>
          <a:off x="0" y="0"/>
          <a:ext cx="0" cy="0"/>
          <a:chOff x="0" y="0"/>
          <a:chExt cx="0" cy="0"/>
        </a:xfrm>
      </p:grpSpPr>
      <p:sp>
        <p:nvSpPr>
          <p:cNvPr id="2" name="Text 0"/>
          <p:cNvSpPr/>
          <p:nvPr/>
        </p:nvSpPr>
        <p:spPr>
          <a:xfrm>
            <a:off x="496119" y="624780"/>
            <a:ext cx="6927056" cy="348853"/>
          </a:xfrm>
          <a:prstGeom prst="rect">
            <a:avLst/>
          </a:prstGeom>
          <a:noFill/>
          <a:ln/>
        </p:spPr>
        <p:txBody>
          <a:bodyPr wrap="none" lIns="0" tIns="0" rIns="0" bIns="0" rtlCol="0" anchor="t"/>
          <a:lstStyle/>
          <a:p>
            <a:pPr marL="0" indent="0" algn="l">
              <a:lnSpc>
                <a:spcPct val="104000"/>
              </a:lnSpc>
              <a:buNone/>
            </a:pPr>
            <a:r>
              <a:rPr lang="en-US" sz="2150" dirty="0">
                <a:solidFill>
                  <a:srgbClr val="1D1D1B"/>
                </a:solidFill>
                <a:latin typeface="Tomorrow Semi Bold" pitchFamily="34" charset="0"/>
                <a:ea typeface="Tomorrow Semi Bold" pitchFamily="34" charset="-122"/>
                <a:cs typeface="Tomorrow Semi Bold" pitchFamily="34" charset="-120"/>
              </a:rPr>
              <a:t>Economic Growth vs. Economic Development</a:t>
            </a:r>
            <a:endParaRPr lang="en-US" sz="2150" dirty="0"/>
          </a:p>
        </p:txBody>
      </p:sp>
      <p:sp>
        <p:nvSpPr>
          <p:cNvPr id="3" name="Shape 1"/>
          <p:cNvSpPr/>
          <p:nvPr/>
        </p:nvSpPr>
        <p:spPr>
          <a:xfrm>
            <a:off x="496119" y="1174552"/>
            <a:ext cx="432048" cy="202704"/>
          </a:xfrm>
          <a:prstGeom prst="roundRect">
            <a:avLst>
              <a:gd name="adj" fmla="val 6609"/>
            </a:avLst>
          </a:prstGeom>
          <a:solidFill>
            <a:srgbClr val="E6E6E5"/>
          </a:solidFill>
          <a:ln/>
        </p:spPr>
        <p:txBody>
          <a:bodyPr/>
          <a:lstStyle/>
          <a:p>
            <a:endParaRPr lang="en-PH"/>
          </a:p>
        </p:txBody>
      </p:sp>
      <p:sp>
        <p:nvSpPr>
          <p:cNvPr id="4" name="Text 2"/>
          <p:cNvSpPr/>
          <p:nvPr/>
        </p:nvSpPr>
        <p:spPr>
          <a:xfrm>
            <a:off x="563091" y="1208038"/>
            <a:ext cx="755303" cy="135731"/>
          </a:xfrm>
          <a:prstGeom prst="rect">
            <a:avLst/>
          </a:prstGeom>
          <a:noFill/>
          <a:ln/>
        </p:spPr>
        <p:txBody>
          <a:bodyPr wrap="none" lIns="0" tIns="0" rIns="0" bIns="0" rtlCol="0" anchor="t"/>
          <a:lstStyle/>
          <a:p>
            <a:pPr marL="0" indent="0" algn="l">
              <a:lnSpc>
                <a:spcPct val="127000"/>
              </a:lnSpc>
              <a:buNone/>
            </a:pPr>
            <a:r>
              <a:rPr lang="en-US" sz="700" dirty="0">
                <a:solidFill>
                  <a:srgbClr val="61615C"/>
                </a:solidFill>
                <a:latin typeface="Tomorrow" pitchFamily="34" charset="0"/>
                <a:ea typeface="Tomorrow" pitchFamily="34" charset="-122"/>
                <a:cs typeface="Tomorrow" pitchFamily="34" charset="-120"/>
              </a:rPr>
              <a:t>PART B</a:t>
            </a:r>
            <a:endParaRPr lang="en-US" sz="700" dirty="0"/>
          </a:p>
        </p:txBody>
      </p:sp>
      <p:sp>
        <p:nvSpPr>
          <p:cNvPr id="5" name="Shape 3"/>
          <p:cNvSpPr/>
          <p:nvPr/>
        </p:nvSpPr>
        <p:spPr>
          <a:xfrm>
            <a:off x="415751" y="1490290"/>
            <a:ext cx="4100438" cy="3028429"/>
          </a:xfrm>
          <a:prstGeom prst="roundRect">
            <a:avLst>
              <a:gd name="adj" fmla="val 553"/>
            </a:avLst>
          </a:prstGeom>
          <a:solidFill>
            <a:srgbClr val="1D1D1B"/>
          </a:solidFill>
          <a:ln/>
        </p:spPr>
        <p:txBody>
          <a:bodyPr/>
          <a:lstStyle/>
          <a:p>
            <a:endParaRPr lang="en-PH"/>
          </a:p>
        </p:txBody>
      </p:sp>
      <p:sp>
        <p:nvSpPr>
          <p:cNvPr id="6" name="Text 4"/>
          <p:cNvSpPr/>
          <p:nvPr/>
        </p:nvSpPr>
        <p:spPr>
          <a:xfrm>
            <a:off x="527372" y="1590749"/>
            <a:ext cx="1852687" cy="174352"/>
          </a:xfrm>
          <a:prstGeom prst="rect">
            <a:avLst/>
          </a:prstGeom>
          <a:noFill/>
          <a:ln/>
        </p:spPr>
        <p:txBody>
          <a:bodyPr wrap="none" lIns="0" tIns="0" rIns="0" bIns="0" rtlCol="0" anchor="t"/>
          <a:lstStyle/>
          <a:p>
            <a:pPr marL="0" indent="0" algn="l">
              <a:lnSpc>
                <a:spcPct val="104000"/>
              </a:lnSpc>
              <a:buNone/>
            </a:pPr>
            <a:r>
              <a:rPr lang="en-US" sz="1050" dirty="0">
                <a:solidFill>
                  <a:srgbClr val="FFFFFF"/>
                </a:solidFill>
                <a:latin typeface="Tomorrow Semi Bold" pitchFamily="34" charset="0"/>
                <a:ea typeface="Tomorrow Semi Bold" pitchFamily="34" charset="-122"/>
                <a:cs typeface="Tomorrow Semi Bold" pitchFamily="34" charset="-120"/>
              </a:rPr>
              <a:t>Economic Growth</a:t>
            </a:r>
            <a:endParaRPr lang="en-US" sz="1050" dirty="0"/>
          </a:p>
        </p:txBody>
      </p:sp>
      <p:sp>
        <p:nvSpPr>
          <p:cNvPr id="7" name="Text 5"/>
          <p:cNvSpPr/>
          <p:nvPr/>
        </p:nvSpPr>
        <p:spPr>
          <a:xfrm>
            <a:off x="527372" y="1865561"/>
            <a:ext cx="3877196" cy="508992"/>
          </a:xfrm>
          <a:prstGeom prst="rect">
            <a:avLst/>
          </a:prstGeom>
          <a:noFill/>
          <a:ln/>
        </p:spPr>
        <p:txBody>
          <a:bodyPr wrap="square" lIns="0" tIns="0" rIns="0" bIns="0" rtlCol="0" anchor="t">
            <a:normAutofit/>
          </a:bodyPr>
          <a:lstStyle/>
          <a:p>
            <a:pPr marL="0" indent="0" algn="l">
              <a:lnSpc>
                <a:spcPct val="127000"/>
              </a:lnSpc>
              <a:buNone/>
            </a:pPr>
            <a:r>
              <a:rPr lang="en-US" sz="850" dirty="0">
                <a:solidFill>
                  <a:srgbClr val="FFFFFF"/>
                </a:solidFill>
                <a:latin typeface="Tomorrow" pitchFamily="34" charset="0"/>
                <a:ea typeface="Tomorrow" pitchFamily="34" charset="-122"/>
                <a:cs typeface="Tomorrow" pitchFamily="34" charset="-120"/>
              </a:rPr>
              <a:t>Economic Growth refers to the </a:t>
            </a:r>
            <a:r>
              <a:rPr lang="en-US" sz="850" b="1" dirty="0">
                <a:solidFill>
                  <a:srgbClr val="FFFFFF"/>
                </a:solidFill>
                <a:latin typeface="Tomorrow" pitchFamily="34" charset="0"/>
                <a:ea typeface="Tomorrow" pitchFamily="34" charset="-122"/>
                <a:cs typeface="Tomorrow" pitchFamily="34" charset="-120"/>
              </a:rPr>
              <a:t>increase in a country's total output or Gross Domestic Product (GDP)</a:t>
            </a:r>
            <a:r>
              <a:rPr lang="en-US" sz="850" dirty="0">
                <a:solidFill>
                  <a:srgbClr val="FFFFFF"/>
                </a:solidFill>
                <a:latin typeface="Tomorrow" pitchFamily="34" charset="0"/>
                <a:ea typeface="Tomorrow" pitchFamily="34" charset="-122"/>
                <a:cs typeface="Tomorrow" pitchFamily="34" charset="-120"/>
              </a:rPr>
              <a:t>. It focuses on measurable, quantitative indicators.</a:t>
            </a:r>
            <a:endParaRPr lang="en-US" sz="850" dirty="0"/>
          </a:p>
        </p:txBody>
      </p:sp>
      <p:sp>
        <p:nvSpPr>
          <p:cNvPr id="8" name="Text 6"/>
          <p:cNvSpPr/>
          <p:nvPr/>
        </p:nvSpPr>
        <p:spPr>
          <a:xfrm>
            <a:off x="527372" y="2464966"/>
            <a:ext cx="4334396" cy="169664"/>
          </a:xfrm>
          <a:prstGeom prst="rect">
            <a:avLst/>
          </a:prstGeom>
          <a:noFill/>
          <a:ln/>
        </p:spPr>
        <p:txBody>
          <a:bodyPr wrap="none" lIns="0" tIns="0" rIns="0" bIns="0" rtlCol="0" anchor="t"/>
          <a:lstStyle/>
          <a:p>
            <a:pPr marL="0" indent="0" algn="l">
              <a:lnSpc>
                <a:spcPct val="127000"/>
              </a:lnSpc>
              <a:buNone/>
            </a:pPr>
            <a:r>
              <a:rPr lang="en-US" sz="850" dirty="0">
                <a:solidFill>
                  <a:srgbClr val="FFFFFF"/>
                </a:solidFill>
                <a:latin typeface="Tomorrow" pitchFamily="34" charset="0"/>
                <a:ea typeface="Tomorrow" pitchFamily="34" charset="-122"/>
                <a:cs typeface="Tomorrow" pitchFamily="34" charset="-120"/>
              </a:rPr>
              <a:t>It focuses on:</a:t>
            </a:r>
            <a:endParaRPr lang="en-US" sz="850" dirty="0"/>
          </a:p>
        </p:txBody>
      </p:sp>
      <p:sp>
        <p:nvSpPr>
          <p:cNvPr id="9" name="Text 7"/>
          <p:cNvSpPr/>
          <p:nvPr/>
        </p:nvSpPr>
        <p:spPr>
          <a:xfrm>
            <a:off x="527372" y="2725043"/>
            <a:ext cx="3877196" cy="784027"/>
          </a:xfrm>
          <a:prstGeom prst="rect">
            <a:avLst/>
          </a:prstGeom>
          <a:noFill/>
          <a:ln/>
        </p:spPr>
        <p:txBody>
          <a:bodyPr wrap="square" lIns="0" tIns="0" rIns="0" bIns="0" rtlCol="0" anchor="t">
            <a:normAutofit/>
          </a:bodyPr>
          <a:lstStyle/>
          <a:p>
            <a:pPr marL="342900" indent="-342900" algn="l">
              <a:lnSpc>
                <a:spcPct val="127000"/>
              </a:lnSpc>
              <a:buSzPct val="100000"/>
              <a:buChar char="•"/>
            </a:pPr>
            <a:r>
              <a:rPr lang="en-US" sz="850" dirty="0">
                <a:solidFill>
                  <a:srgbClr val="FFFFFF"/>
                </a:solidFill>
                <a:latin typeface="Tomorrow" pitchFamily="34" charset="0"/>
                <a:ea typeface="Tomorrow" pitchFamily="34" charset="-122"/>
                <a:cs typeface="Tomorrow" pitchFamily="34" charset="-120"/>
              </a:rPr>
              <a:t>Production</a:t>
            </a:r>
            <a:endParaRPr lang="en-US" sz="850" dirty="0"/>
          </a:p>
          <a:p>
            <a:pPr marL="342900" indent="-342900" algn="l">
              <a:lnSpc>
                <a:spcPct val="127000"/>
              </a:lnSpc>
              <a:buSzPct val="100000"/>
              <a:buChar char="•"/>
            </a:pPr>
            <a:r>
              <a:rPr lang="en-US" sz="850" dirty="0">
                <a:solidFill>
                  <a:srgbClr val="FFFFFF"/>
                </a:solidFill>
                <a:latin typeface="Tomorrow" pitchFamily="34" charset="0"/>
                <a:ea typeface="Tomorrow" pitchFamily="34" charset="-122"/>
                <a:cs typeface="Tomorrow" pitchFamily="34" charset="-120"/>
              </a:rPr>
              <a:t>Income</a:t>
            </a:r>
            <a:endParaRPr lang="en-US" sz="850" dirty="0"/>
          </a:p>
          <a:p>
            <a:pPr marL="342900" indent="-342900" algn="l">
              <a:lnSpc>
                <a:spcPct val="127000"/>
              </a:lnSpc>
              <a:buSzPct val="100000"/>
              <a:buChar char="•"/>
            </a:pPr>
            <a:r>
              <a:rPr lang="en-US" sz="850" dirty="0">
                <a:solidFill>
                  <a:srgbClr val="FFFFFF"/>
                </a:solidFill>
                <a:latin typeface="Tomorrow" pitchFamily="34" charset="0"/>
                <a:ea typeface="Tomorrow" pitchFamily="34" charset="-122"/>
                <a:cs typeface="Tomorrow" pitchFamily="34" charset="-120"/>
              </a:rPr>
              <a:t>Investments</a:t>
            </a:r>
            <a:endParaRPr lang="en-US" sz="850" dirty="0"/>
          </a:p>
          <a:p>
            <a:pPr marL="342900" indent="-342900" algn="l">
              <a:lnSpc>
                <a:spcPct val="127000"/>
              </a:lnSpc>
              <a:buSzPct val="100000"/>
              <a:buChar char="•"/>
            </a:pPr>
            <a:r>
              <a:rPr lang="en-US" sz="850" dirty="0">
                <a:solidFill>
                  <a:srgbClr val="FFFFFF"/>
                </a:solidFill>
                <a:latin typeface="Tomorrow" pitchFamily="34" charset="0"/>
                <a:ea typeface="Tomorrow" pitchFamily="34" charset="-122"/>
                <a:cs typeface="Tomorrow" pitchFamily="34" charset="-120"/>
              </a:rPr>
              <a:t>National output</a:t>
            </a:r>
            <a:endParaRPr lang="en-US" sz="850" dirty="0"/>
          </a:p>
        </p:txBody>
      </p:sp>
      <p:sp>
        <p:nvSpPr>
          <p:cNvPr id="10" name="Shape 8"/>
          <p:cNvSpPr/>
          <p:nvPr/>
        </p:nvSpPr>
        <p:spPr>
          <a:xfrm>
            <a:off x="527372" y="3622104"/>
            <a:ext cx="3877196" cy="783580"/>
          </a:xfrm>
          <a:prstGeom prst="roundRect">
            <a:avLst>
              <a:gd name="adj" fmla="val 2137"/>
            </a:avLst>
          </a:prstGeom>
          <a:solidFill>
            <a:srgbClr val="B6D6FC"/>
          </a:solidFill>
          <a:ln/>
        </p:spPr>
        <p:txBody>
          <a:bodyPr/>
          <a:lstStyle/>
          <a:p>
            <a:endParaRPr lang="en-PH"/>
          </a:p>
        </p:txBody>
      </p:sp>
      <p:pic>
        <p:nvPicPr>
          <p:cNvPr id="11" name="Image 0" descr="preencoded.png"/>
          <p:cNvPicPr>
            <a:picLocks noChangeAspect="1"/>
          </p:cNvPicPr>
          <p:nvPr/>
        </p:nvPicPr>
        <p:blipFill>
          <a:blip r:embed="rId3"/>
          <a:stretch>
            <a:fillRect/>
          </a:stretch>
        </p:blipFill>
        <p:spPr>
          <a:xfrm>
            <a:off x="638994" y="3787750"/>
            <a:ext cx="139526" cy="111621"/>
          </a:xfrm>
          <a:prstGeom prst="rect">
            <a:avLst/>
          </a:prstGeom>
        </p:spPr>
      </p:pic>
      <p:sp>
        <p:nvSpPr>
          <p:cNvPr id="12" name="Text 9"/>
          <p:cNvSpPr/>
          <p:nvPr/>
        </p:nvSpPr>
        <p:spPr>
          <a:xfrm>
            <a:off x="890141" y="3750469"/>
            <a:ext cx="3402806" cy="508992"/>
          </a:xfrm>
          <a:prstGeom prst="rect">
            <a:avLst/>
          </a:prstGeom>
          <a:noFill/>
          <a:ln/>
        </p:spPr>
        <p:txBody>
          <a:bodyPr wrap="square" lIns="0" tIns="0" rIns="0" bIns="0" rtlCol="0" anchor="t">
            <a:normAutofit/>
          </a:bodyPr>
          <a:lstStyle/>
          <a:p>
            <a:pPr marL="0" indent="0" algn="l">
              <a:lnSpc>
                <a:spcPct val="127000"/>
              </a:lnSpc>
              <a:buNone/>
            </a:pPr>
            <a:r>
              <a:rPr lang="en-US" sz="850" dirty="0">
                <a:solidFill>
                  <a:srgbClr val="000000"/>
                </a:solidFill>
                <a:latin typeface="Tomorrow" pitchFamily="34" charset="0"/>
                <a:ea typeface="Tomorrow" pitchFamily="34" charset="-122"/>
                <a:cs typeface="Tomorrow" pitchFamily="34" charset="-120"/>
              </a:rPr>
              <a:t>If the Philippine GDP increases, it indicates economic growth. However, GDP growth alone does not guarantee improved living standards for all Filipinos.</a:t>
            </a:r>
            <a:endParaRPr lang="en-US" sz="850" dirty="0"/>
          </a:p>
        </p:txBody>
      </p:sp>
      <p:sp>
        <p:nvSpPr>
          <p:cNvPr id="13" name="Text 10"/>
          <p:cNvSpPr/>
          <p:nvPr/>
        </p:nvSpPr>
        <p:spPr>
          <a:xfrm>
            <a:off x="4712940" y="1590749"/>
            <a:ext cx="2790825" cy="174352"/>
          </a:xfrm>
          <a:prstGeom prst="rect">
            <a:avLst/>
          </a:prstGeom>
          <a:noFill/>
          <a:ln/>
        </p:spPr>
        <p:txBody>
          <a:bodyPr wrap="none" lIns="0" tIns="0" rIns="0" bIns="0" rtlCol="0" anchor="t"/>
          <a:lstStyle/>
          <a:p>
            <a:pPr marL="0" indent="0" algn="l">
              <a:lnSpc>
                <a:spcPct val="104000"/>
              </a:lnSpc>
              <a:buNone/>
            </a:pPr>
            <a:r>
              <a:rPr lang="en-US" sz="1050" dirty="0">
                <a:solidFill>
                  <a:srgbClr val="1D1D1B"/>
                </a:solidFill>
                <a:latin typeface="Tomorrow Semi Bold" pitchFamily="34" charset="0"/>
                <a:ea typeface="Tomorrow Semi Bold" pitchFamily="34" charset="-122"/>
                <a:cs typeface="Tomorrow Semi Bold" pitchFamily="34" charset="-120"/>
              </a:rPr>
              <a:t>Why Growth Alone Is Not Enough</a:t>
            </a:r>
            <a:endParaRPr lang="en-US" sz="1050" dirty="0"/>
          </a:p>
        </p:txBody>
      </p:sp>
      <p:sp>
        <p:nvSpPr>
          <p:cNvPr id="14" name="Text 11"/>
          <p:cNvSpPr/>
          <p:nvPr/>
        </p:nvSpPr>
        <p:spPr>
          <a:xfrm>
            <a:off x="4712940" y="1865561"/>
            <a:ext cx="3939704" cy="508992"/>
          </a:xfrm>
          <a:prstGeom prst="rect">
            <a:avLst/>
          </a:prstGeom>
          <a:noFill/>
          <a:ln/>
        </p:spPr>
        <p:txBody>
          <a:bodyPr wrap="square" lIns="0" tIns="0" rIns="0" bIns="0" rtlCol="0" anchor="t">
            <a:normAutofit/>
          </a:bodyPr>
          <a:lstStyle/>
          <a:p>
            <a:pPr marL="0" indent="0" algn="l">
              <a:lnSpc>
                <a:spcPct val="127000"/>
              </a:lnSpc>
              <a:buNone/>
            </a:pPr>
            <a:r>
              <a:rPr lang="en-US" sz="850" dirty="0">
                <a:solidFill>
                  <a:srgbClr val="61615C"/>
                </a:solidFill>
                <a:latin typeface="Tomorrow" pitchFamily="34" charset="0"/>
                <a:ea typeface="Tomorrow" pitchFamily="34" charset="-122"/>
                <a:cs typeface="Tomorrow" pitchFamily="34" charset="-120"/>
              </a:rPr>
              <a:t>GDP is a useful but incomplete measure. A country can grow economically while still leaving large portions of its population behind. True progress requires looking beyond numbers to the lived experiences of people.</a:t>
            </a:r>
            <a:endParaRPr lang="en-US" sz="850" dirty="0"/>
          </a:p>
        </p:txBody>
      </p:sp>
      <p:pic>
        <p:nvPicPr>
          <p:cNvPr id="15" name="Image 1" descr="preencoded.png"/>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4754761" y="2491048"/>
            <a:ext cx="167432" cy="167432"/>
          </a:xfrm>
          <a:prstGeom prst="rect">
            <a:avLst/>
          </a:prstGeom>
        </p:spPr>
      </p:pic>
      <p:sp>
        <p:nvSpPr>
          <p:cNvPr id="16" name="Text 12"/>
          <p:cNvSpPr/>
          <p:nvPr/>
        </p:nvSpPr>
        <p:spPr>
          <a:xfrm>
            <a:off x="5075709" y="2487588"/>
            <a:ext cx="1852687" cy="174352"/>
          </a:xfrm>
          <a:prstGeom prst="rect">
            <a:avLst/>
          </a:prstGeom>
          <a:noFill/>
          <a:ln/>
        </p:spPr>
        <p:txBody>
          <a:bodyPr wrap="none" lIns="0" tIns="0" rIns="0" bIns="0" rtlCol="0" anchor="t"/>
          <a:lstStyle/>
          <a:p>
            <a:pPr marL="0" indent="0" algn="l">
              <a:lnSpc>
                <a:spcPct val="104000"/>
              </a:lnSpc>
              <a:buNone/>
            </a:pPr>
            <a:r>
              <a:rPr lang="en-US" sz="1050" dirty="0">
                <a:solidFill>
                  <a:srgbClr val="61615C"/>
                </a:solidFill>
                <a:latin typeface="Tomorrow Semi Bold" pitchFamily="34" charset="0"/>
                <a:ea typeface="Tomorrow Semi Bold" pitchFamily="34" charset="-122"/>
                <a:cs typeface="Tomorrow Semi Bold" pitchFamily="34" charset="-120"/>
              </a:rPr>
              <a:t>Quantitative</a:t>
            </a:r>
            <a:endParaRPr lang="en-US" sz="1050" dirty="0"/>
          </a:p>
        </p:txBody>
      </p:sp>
      <p:sp>
        <p:nvSpPr>
          <p:cNvPr id="17" name="Text 13"/>
          <p:cNvSpPr/>
          <p:nvPr/>
        </p:nvSpPr>
        <p:spPr>
          <a:xfrm>
            <a:off x="5075709" y="2762399"/>
            <a:ext cx="4034135" cy="169664"/>
          </a:xfrm>
          <a:prstGeom prst="rect">
            <a:avLst/>
          </a:prstGeom>
          <a:noFill/>
          <a:ln/>
        </p:spPr>
        <p:txBody>
          <a:bodyPr wrap="none" lIns="0" tIns="0" rIns="0" bIns="0" rtlCol="0" anchor="t"/>
          <a:lstStyle/>
          <a:p>
            <a:pPr marL="0" indent="0" algn="l">
              <a:lnSpc>
                <a:spcPct val="127000"/>
              </a:lnSpc>
              <a:buNone/>
            </a:pPr>
            <a:r>
              <a:rPr lang="en-US" sz="850" dirty="0">
                <a:solidFill>
                  <a:srgbClr val="61615C"/>
                </a:solidFill>
                <a:latin typeface="Tomorrow" pitchFamily="34" charset="0"/>
                <a:ea typeface="Tomorrow" pitchFamily="34" charset="-122"/>
                <a:cs typeface="Tomorrow" pitchFamily="34" charset="-120"/>
              </a:rPr>
              <a:t>Measured in numbers and percentages</a:t>
            </a:r>
            <a:endParaRPr lang="en-US" sz="850" dirty="0"/>
          </a:p>
        </p:txBody>
      </p:sp>
      <p:pic>
        <p:nvPicPr>
          <p:cNvPr id="18" name="Image 2" descr="preencoded.png"/>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4754761" y="3136441"/>
            <a:ext cx="167432" cy="167432"/>
          </a:xfrm>
          <a:prstGeom prst="rect">
            <a:avLst/>
          </a:prstGeom>
        </p:spPr>
      </p:pic>
      <p:sp>
        <p:nvSpPr>
          <p:cNvPr id="19" name="Text 14"/>
          <p:cNvSpPr/>
          <p:nvPr/>
        </p:nvSpPr>
        <p:spPr>
          <a:xfrm>
            <a:off x="5075709" y="3132981"/>
            <a:ext cx="1852687" cy="174352"/>
          </a:xfrm>
          <a:prstGeom prst="rect">
            <a:avLst/>
          </a:prstGeom>
          <a:noFill/>
          <a:ln/>
        </p:spPr>
        <p:txBody>
          <a:bodyPr wrap="none" lIns="0" tIns="0" rIns="0" bIns="0" rtlCol="0" anchor="t"/>
          <a:lstStyle/>
          <a:p>
            <a:pPr marL="0" indent="0" algn="l">
              <a:lnSpc>
                <a:spcPct val="104000"/>
              </a:lnSpc>
              <a:buNone/>
            </a:pPr>
            <a:r>
              <a:rPr lang="en-US" sz="1050" dirty="0">
                <a:solidFill>
                  <a:srgbClr val="61615C"/>
                </a:solidFill>
                <a:latin typeface="Tomorrow Semi Bold" pitchFamily="34" charset="0"/>
                <a:ea typeface="Tomorrow Semi Bold" pitchFamily="34" charset="-122"/>
                <a:cs typeface="Tomorrow Semi Bold" pitchFamily="34" charset="-120"/>
              </a:rPr>
              <a:t>Narrow Concept</a:t>
            </a:r>
            <a:endParaRPr lang="en-US" sz="1050" dirty="0"/>
          </a:p>
        </p:txBody>
      </p:sp>
      <p:sp>
        <p:nvSpPr>
          <p:cNvPr id="20" name="Text 15"/>
          <p:cNvSpPr/>
          <p:nvPr/>
        </p:nvSpPr>
        <p:spPr>
          <a:xfrm>
            <a:off x="5075709" y="3407792"/>
            <a:ext cx="4034135" cy="169664"/>
          </a:xfrm>
          <a:prstGeom prst="rect">
            <a:avLst/>
          </a:prstGeom>
          <a:noFill/>
          <a:ln/>
        </p:spPr>
        <p:txBody>
          <a:bodyPr wrap="none" lIns="0" tIns="0" rIns="0" bIns="0" rtlCol="0" anchor="t"/>
          <a:lstStyle/>
          <a:p>
            <a:pPr marL="0" indent="0" algn="l">
              <a:lnSpc>
                <a:spcPct val="127000"/>
              </a:lnSpc>
              <a:buNone/>
            </a:pPr>
            <a:r>
              <a:rPr lang="en-US" sz="850" dirty="0">
                <a:solidFill>
                  <a:srgbClr val="61615C"/>
                </a:solidFill>
                <a:latin typeface="Tomorrow" pitchFamily="34" charset="0"/>
                <a:ea typeface="Tomorrow" pitchFamily="34" charset="-122"/>
                <a:cs typeface="Tomorrow" pitchFamily="34" charset="-120"/>
              </a:rPr>
              <a:t>Focused on output and income</a:t>
            </a:r>
            <a:endParaRPr lang="en-US" sz="850" dirty="0"/>
          </a:p>
        </p:txBody>
      </p:sp>
      <p:pic>
        <p:nvPicPr>
          <p:cNvPr id="21" name="Image 3" descr="preencoded.png"/>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4754761" y="3781834"/>
            <a:ext cx="167432" cy="167432"/>
          </a:xfrm>
          <a:prstGeom prst="rect">
            <a:avLst/>
          </a:prstGeom>
        </p:spPr>
      </p:pic>
      <p:sp>
        <p:nvSpPr>
          <p:cNvPr id="22" name="Text 16"/>
          <p:cNvSpPr/>
          <p:nvPr/>
        </p:nvSpPr>
        <p:spPr>
          <a:xfrm>
            <a:off x="5075709" y="3778374"/>
            <a:ext cx="2352824" cy="174352"/>
          </a:xfrm>
          <a:prstGeom prst="rect">
            <a:avLst/>
          </a:prstGeom>
          <a:noFill/>
          <a:ln/>
        </p:spPr>
        <p:txBody>
          <a:bodyPr wrap="none" lIns="0" tIns="0" rIns="0" bIns="0" rtlCol="0" anchor="t"/>
          <a:lstStyle/>
          <a:p>
            <a:pPr marL="0" indent="0" algn="l">
              <a:lnSpc>
                <a:spcPct val="104000"/>
              </a:lnSpc>
              <a:buNone/>
            </a:pPr>
            <a:r>
              <a:rPr lang="en-US" sz="1050" dirty="0">
                <a:solidFill>
                  <a:srgbClr val="61615C"/>
                </a:solidFill>
                <a:latin typeface="Tomorrow Semi Bold" pitchFamily="34" charset="0"/>
                <a:ea typeface="Tomorrow Semi Bold" pitchFamily="34" charset="-122"/>
                <a:cs typeface="Tomorrow Semi Bold" pitchFamily="34" charset="-120"/>
              </a:rPr>
              <a:t>May Not Reduce Inequality</a:t>
            </a:r>
            <a:endParaRPr lang="en-US" sz="1050" dirty="0"/>
          </a:p>
        </p:txBody>
      </p:sp>
      <p:sp>
        <p:nvSpPr>
          <p:cNvPr id="23" name="Text 17"/>
          <p:cNvSpPr/>
          <p:nvPr/>
        </p:nvSpPr>
        <p:spPr>
          <a:xfrm>
            <a:off x="5075709" y="4053185"/>
            <a:ext cx="4034135" cy="169664"/>
          </a:xfrm>
          <a:prstGeom prst="rect">
            <a:avLst/>
          </a:prstGeom>
          <a:noFill/>
          <a:ln/>
        </p:spPr>
        <p:txBody>
          <a:bodyPr wrap="none" lIns="0" tIns="0" rIns="0" bIns="0" rtlCol="0" anchor="t"/>
          <a:lstStyle/>
          <a:p>
            <a:pPr marL="0" indent="0" algn="l">
              <a:lnSpc>
                <a:spcPct val="127000"/>
              </a:lnSpc>
              <a:buNone/>
            </a:pPr>
            <a:r>
              <a:rPr lang="en-US" sz="850" dirty="0">
                <a:solidFill>
                  <a:srgbClr val="61615C"/>
                </a:solidFill>
                <a:latin typeface="Tomorrow" pitchFamily="34" charset="0"/>
                <a:ea typeface="Tomorrow" pitchFamily="34" charset="-122"/>
                <a:cs typeface="Tomorrow" pitchFamily="34" charset="-120"/>
              </a:rPr>
              <a:t>Growth can coexist with poverty</a:t>
            </a:r>
            <a:endParaRPr lang="en-US" sz="850"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 10">
    <p:spTree>
      <p:nvGrpSpPr>
        <p:cNvPr id="1" name=""/>
        <p:cNvGrpSpPr/>
        <p:nvPr/>
      </p:nvGrpSpPr>
      <p:grpSpPr>
        <a:xfrm>
          <a:off x="0" y="0"/>
          <a:ext cx="0" cy="0"/>
          <a:chOff x="0" y="0"/>
          <a:chExt cx="0" cy="0"/>
        </a:xfrm>
      </p:grpSpPr>
      <p:sp>
        <p:nvSpPr>
          <p:cNvPr id="2" name="Text 0"/>
          <p:cNvSpPr/>
          <p:nvPr/>
        </p:nvSpPr>
        <p:spPr>
          <a:xfrm>
            <a:off x="496119" y="635124"/>
            <a:ext cx="6307931" cy="387548"/>
          </a:xfrm>
          <a:prstGeom prst="rect">
            <a:avLst/>
          </a:prstGeom>
          <a:noFill/>
          <a:ln/>
        </p:spPr>
        <p:txBody>
          <a:bodyPr wrap="none" lIns="0" tIns="0" rIns="0" bIns="0" rtlCol="0" anchor="t"/>
          <a:lstStyle/>
          <a:p>
            <a:pPr marL="0" indent="0" algn="l">
              <a:lnSpc>
                <a:spcPct val="104000"/>
              </a:lnSpc>
              <a:buNone/>
            </a:pPr>
            <a:r>
              <a:rPr lang="en-US" sz="2400" dirty="0">
                <a:solidFill>
                  <a:srgbClr val="1D1D1B"/>
                </a:solidFill>
                <a:latin typeface="Tomorrow Semi Bold" pitchFamily="34" charset="0"/>
                <a:ea typeface="Tomorrow Semi Bold" pitchFamily="34" charset="-122"/>
                <a:cs typeface="Tomorrow Semi Bold" pitchFamily="34" charset="-120"/>
              </a:rPr>
              <a:t>Comparing Growth and Development</a:t>
            </a:r>
            <a:endParaRPr lang="en-US" sz="2400" dirty="0"/>
          </a:p>
        </p:txBody>
      </p:sp>
      <p:sp>
        <p:nvSpPr>
          <p:cNvPr id="3" name="Shape 1"/>
          <p:cNvSpPr/>
          <p:nvPr/>
        </p:nvSpPr>
        <p:spPr>
          <a:xfrm>
            <a:off x="496119" y="1270695"/>
            <a:ext cx="8151763" cy="2174230"/>
          </a:xfrm>
          <a:prstGeom prst="roundRect">
            <a:avLst>
              <a:gd name="adj" fmla="val 856"/>
            </a:avLst>
          </a:prstGeom>
          <a:noFill/>
          <a:ln w="4763">
            <a:solidFill>
              <a:srgbClr val="000000">
                <a:alpha val="8000"/>
              </a:srgbClr>
            </a:solidFill>
            <a:prstDash val="solid"/>
          </a:ln>
        </p:spPr>
        <p:txBody>
          <a:bodyPr/>
          <a:lstStyle/>
          <a:p>
            <a:endParaRPr lang="en-PH"/>
          </a:p>
        </p:txBody>
      </p:sp>
      <p:sp>
        <p:nvSpPr>
          <p:cNvPr id="4" name="Text 2"/>
          <p:cNvSpPr/>
          <p:nvPr/>
        </p:nvSpPr>
        <p:spPr>
          <a:xfrm>
            <a:off x="625004" y="1354634"/>
            <a:ext cx="2975223" cy="198462"/>
          </a:xfrm>
          <a:prstGeom prst="rect">
            <a:avLst/>
          </a:prstGeom>
          <a:noFill/>
          <a:ln/>
        </p:spPr>
        <p:txBody>
          <a:bodyPr wrap="none" lIns="0" tIns="0" rIns="0" bIns="0" rtlCol="0" anchor="t"/>
          <a:lstStyle/>
          <a:p>
            <a:pPr marL="0" indent="0" algn="l">
              <a:lnSpc>
                <a:spcPct val="133000"/>
              </a:lnSpc>
              <a:buNone/>
            </a:pPr>
            <a:r>
              <a:rPr lang="en-US" sz="950" b="1" dirty="0">
                <a:solidFill>
                  <a:srgbClr val="61615C"/>
                </a:solidFill>
                <a:latin typeface="Tomorrow" pitchFamily="34" charset="0"/>
                <a:ea typeface="Tomorrow" pitchFamily="34" charset="-122"/>
                <a:cs typeface="Tomorrow" pitchFamily="34" charset="-120"/>
              </a:rPr>
              <a:t>Dimension</a:t>
            </a:r>
            <a:endParaRPr lang="en-US" sz="950" dirty="0"/>
          </a:p>
        </p:txBody>
      </p:sp>
      <p:sp>
        <p:nvSpPr>
          <p:cNvPr id="5" name="Text 3"/>
          <p:cNvSpPr/>
          <p:nvPr/>
        </p:nvSpPr>
        <p:spPr>
          <a:xfrm>
            <a:off x="3395737" y="1354634"/>
            <a:ext cx="2891358" cy="198462"/>
          </a:xfrm>
          <a:prstGeom prst="rect">
            <a:avLst/>
          </a:prstGeom>
          <a:noFill/>
          <a:ln/>
        </p:spPr>
        <p:txBody>
          <a:bodyPr wrap="none" lIns="0" tIns="0" rIns="0" bIns="0" rtlCol="0" anchor="t"/>
          <a:lstStyle/>
          <a:p>
            <a:pPr marL="0" indent="0" algn="l">
              <a:lnSpc>
                <a:spcPct val="133000"/>
              </a:lnSpc>
              <a:buNone/>
            </a:pPr>
            <a:r>
              <a:rPr lang="en-US" sz="950" b="1" dirty="0">
                <a:solidFill>
                  <a:srgbClr val="61615C"/>
                </a:solidFill>
                <a:latin typeface="Tomorrow" pitchFamily="34" charset="0"/>
                <a:ea typeface="Tomorrow" pitchFamily="34" charset="-122"/>
                <a:cs typeface="Tomorrow" pitchFamily="34" charset="-120"/>
              </a:rPr>
              <a:t>Economic Growth</a:t>
            </a:r>
            <a:endParaRPr lang="en-US" sz="950" dirty="0"/>
          </a:p>
        </p:txBody>
      </p:sp>
      <p:sp>
        <p:nvSpPr>
          <p:cNvPr id="6" name="Text 4"/>
          <p:cNvSpPr/>
          <p:nvPr/>
        </p:nvSpPr>
        <p:spPr>
          <a:xfrm>
            <a:off x="6082605" y="1354634"/>
            <a:ext cx="2893740" cy="198462"/>
          </a:xfrm>
          <a:prstGeom prst="rect">
            <a:avLst/>
          </a:prstGeom>
          <a:noFill/>
          <a:ln/>
        </p:spPr>
        <p:txBody>
          <a:bodyPr wrap="none" lIns="0" tIns="0" rIns="0" bIns="0" rtlCol="0" anchor="t"/>
          <a:lstStyle/>
          <a:p>
            <a:pPr marL="0" indent="0" algn="l">
              <a:lnSpc>
                <a:spcPct val="133000"/>
              </a:lnSpc>
              <a:buNone/>
            </a:pPr>
            <a:r>
              <a:rPr lang="en-US" sz="950" b="1" dirty="0">
                <a:solidFill>
                  <a:srgbClr val="61615C"/>
                </a:solidFill>
                <a:latin typeface="Tomorrow" pitchFamily="34" charset="0"/>
                <a:ea typeface="Tomorrow" pitchFamily="34" charset="-122"/>
                <a:cs typeface="Tomorrow" pitchFamily="34" charset="-120"/>
              </a:rPr>
              <a:t>Economic Development</a:t>
            </a:r>
            <a:endParaRPr lang="en-US" sz="950" dirty="0"/>
          </a:p>
        </p:txBody>
      </p:sp>
      <p:sp>
        <p:nvSpPr>
          <p:cNvPr id="7" name="Text 5"/>
          <p:cNvSpPr/>
          <p:nvPr/>
        </p:nvSpPr>
        <p:spPr>
          <a:xfrm>
            <a:off x="625004" y="1716212"/>
            <a:ext cx="2975223" cy="198462"/>
          </a:xfrm>
          <a:prstGeom prst="rect">
            <a:avLst/>
          </a:prstGeom>
          <a:noFill/>
          <a:ln/>
        </p:spPr>
        <p:txBody>
          <a:bodyPr wrap="none" lIns="0" tIns="0" rIns="0" bIns="0" rtlCol="0" anchor="t"/>
          <a:lstStyle/>
          <a:p>
            <a:pPr marL="0" indent="0" algn="l">
              <a:lnSpc>
                <a:spcPct val="133000"/>
              </a:lnSpc>
              <a:buNone/>
            </a:pPr>
            <a:r>
              <a:rPr lang="en-US" sz="950" dirty="0">
                <a:solidFill>
                  <a:srgbClr val="61615C"/>
                </a:solidFill>
                <a:latin typeface="Tomorrow" pitchFamily="34" charset="0"/>
                <a:ea typeface="Tomorrow" pitchFamily="34" charset="-122"/>
                <a:cs typeface="Tomorrow" pitchFamily="34" charset="-120"/>
              </a:rPr>
              <a:t>Primary Focus</a:t>
            </a:r>
            <a:endParaRPr lang="en-US" sz="950" dirty="0"/>
          </a:p>
        </p:txBody>
      </p:sp>
      <p:sp>
        <p:nvSpPr>
          <p:cNvPr id="8" name="Text 6"/>
          <p:cNvSpPr/>
          <p:nvPr/>
        </p:nvSpPr>
        <p:spPr>
          <a:xfrm>
            <a:off x="3395737" y="1716212"/>
            <a:ext cx="2891358" cy="198462"/>
          </a:xfrm>
          <a:prstGeom prst="rect">
            <a:avLst/>
          </a:prstGeom>
          <a:noFill/>
          <a:ln/>
        </p:spPr>
        <p:txBody>
          <a:bodyPr wrap="none" lIns="0" tIns="0" rIns="0" bIns="0" rtlCol="0" anchor="t"/>
          <a:lstStyle/>
          <a:p>
            <a:pPr marL="0" indent="0" algn="l">
              <a:lnSpc>
                <a:spcPct val="133000"/>
              </a:lnSpc>
              <a:buNone/>
            </a:pPr>
            <a:r>
              <a:rPr lang="en-US" sz="950" dirty="0">
                <a:solidFill>
                  <a:srgbClr val="61615C"/>
                </a:solidFill>
                <a:latin typeface="Tomorrow" pitchFamily="34" charset="0"/>
                <a:ea typeface="Tomorrow" pitchFamily="34" charset="-122"/>
                <a:cs typeface="Tomorrow" pitchFamily="34" charset="-120"/>
              </a:rPr>
              <a:t>Increase in GDP</a:t>
            </a:r>
            <a:endParaRPr lang="en-US" sz="950" dirty="0"/>
          </a:p>
        </p:txBody>
      </p:sp>
      <p:sp>
        <p:nvSpPr>
          <p:cNvPr id="9" name="Text 7"/>
          <p:cNvSpPr/>
          <p:nvPr/>
        </p:nvSpPr>
        <p:spPr>
          <a:xfrm>
            <a:off x="6082605" y="1716212"/>
            <a:ext cx="2893740" cy="198462"/>
          </a:xfrm>
          <a:prstGeom prst="rect">
            <a:avLst/>
          </a:prstGeom>
          <a:noFill/>
          <a:ln/>
        </p:spPr>
        <p:txBody>
          <a:bodyPr wrap="none" lIns="0" tIns="0" rIns="0" bIns="0" rtlCol="0" anchor="t"/>
          <a:lstStyle/>
          <a:p>
            <a:pPr marL="0" indent="0" algn="l">
              <a:lnSpc>
                <a:spcPct val="133000"/>
              </a:lnSpc>
              <a:buNone/>
            </a:pPr>
            <a:r>
              <a:rPr lang="en-US" sz="950" dirty="0">
                <a:solidFill>
                  <a:srgbClr val="61615C"/>
                </a:solidFill>
                <a:latin typeface="Tomorrow" pitchFamily="34" charset="0"/>
                <a:ea typeface="Tomorrow" pitchFamily="34" charset="-122"/>
                <a:cs typeface="Tomorrow" pitchFamily="34" charset="-120"/>
              </a:rPr>
              <a:t>Improvement in quality of life</a:t>
            </a:r>
            <a:endParaRPr lang="en-US" sz="950" dirty="0"/>
          </a:p>
        </p:txBody>
      </p:sp>
      <p:sp>
        <p:nvSpPr>
          <p:cNvPr id="10" name="Text 8"/>
          <p:cNvSpPr/>
          <p:nvPr/>
        </p:nvSpPr>
        <p:spPr>
          <a:xfrm>
            <a:off x="625004" y="2077789"/>
            <a:ext cx="2975223" cy="198462"/>
          </a:xfrm>
          <a:prstGeom prst="rect">
            <a:avLst/>
          </a:prstGeom>
          <a:noFill/>
          <a:ln/>
        </p:spPr>
        <p:txBody>
          <a:bodyPr wrap="none" lIns="0" tIns="0" rIns="0" bIns="0" rtlCol="0" anchor="t"/>
          <a:lstStyle/>
          <a:p>
            <a:pPr marL="0" indent="0" algn="l">
              <a:lnSpc>
                <a:spcPct val="133000"/>
              </a:lnSpc>
              <a:buNone/>
            </a:pPr>
            <a:r>
              <a:rPr lang="en-US" sz="950" dirty="0">
                <a:solidFill>
                  <a:srgbClr val="61615C"/>
                </a:solidFill>
                <a:latin typeface="Tomorrow" pitchFamily="34" charset="0"/>
                <a:ea typeface="Tomorrow" pitchFamily="34" charset="-122"/>
                <a:cs typeface="Tomorrow" pitchFamily="34" charset="-120"/>
              </a:rPr>
              <a:t>Nature</a:t>
            </a:r>
            <a:endParaRPr lang="en-US" sz="950" dirty="0"/>
          </a:p>
        </p:txBody>
      </p:sp>
      <p:sp>
        <p:nvSpPr>
          <p:cNvPr id="11" name="Text 9"/>
          <p:cNvSpPr/>
          <p:nvPr/>
        </p:nvSpPr>
        <p:spPr>
          <a:xfrm>
            <a:off x="3395737" y="2077789"/>
            <a:ext cx="2891358" cy="198462"/>
          </a:xfrm>
          <a:prstGeom prst="rect">
            <a:avLst/>
          </a:prstGeom>
          <a:noFill/>
          <a:ln/>
        </p:spPr>
        <p:txBody>
          <a:bodyPr wrap="none" lIns="0" tIns="0" rIns="0" bIns="0" rtlCol="0" anchor="t"/>
          <a:lstStyle/>
          <a:p>
            <a:pPr marL="0" indent="0" algn="l">
              <a:lnSpc>
                <a:spcPct val="133000"/>
              </a:lnSpc>
              <a:buNone/>
            </a:pPr>
            <a:r>
              <a:rPr lang="en-US" sz="950" dirty="0">
                <a:solidFill>
                  <a:srgbClr val="61615C"/>
                </a:solidFill>
                <a:latin typeface="Tomorrow" pitchFamily="34" charset="0"/>
                <a:ea typeface="Tomorrow" pitchFamily="34" charset="-122"/>
                <a:cs typeface="Tomorrow" pitchFamily="34" charset="-120"/>
              </a:rPr>
              <a:t>Quantitative</a:t>
            </a:r>
            <a:endParaRPr lang="en-US" sz="950" dirty="0"/>
          </a:p>
        </p:txBody>
      </p:sp>
      <p:sp>
        <p:nvSpPr>
          <p:cNvPr id="12" name="Text 10"/>
          <p:cNvSpPr/>
          <p:nvPr/>
        </p:nvSpPr>
        <p:spPr>
          <a:xfrm>
            <a:off x="6082605" y="2077789"/>
            <a:ext cx="2893740" cy="198462"/>
          </a:xfrm>
          <a:prstGeom prst="rect">
            <a:avLst/>
          </a:prstGeom>
          <a:noFill/>
          <a:ln/>
        </p:spPr>
        <p:txBody>
          <a:bodyPr wrap="none" lIns="0" tIns="0" rIns="0" bIns="0" rtlCol="0" anchor="t"/>
          <a:lstStyle/>
          <a:p>
            <a:pPr marL="0" indent="0" algn="l">
              <a:lnSpc>
                <a:spcPct val="133000"/>
              </a:lnSpc>
              <a:buNone/>
            </a:pPr>
            <a:r>
              <a:rPr lang="en-US" sz="950" dirty="0">
                <a:solidFill>
                  <a:srgbClr val="61615C"/>
                </a:solidFill>
                <a:latin typeface="Tomorrow" pitchFamily="34" charset="0"/>
                <a:ea typeface="Tomorrow" pitchFamily="34" charset="-122"/>
                <a:cs typeface="Tomorrow" pitchFamily="34" charset="-120"/>
              </a:rPr>
              <a:t>Quantitative and qualitative</a:t>
            </a:r>
            <a:endParaRPr lang="en-US" sz="950" dirty="0"/>
          </a:p>
        </p:txBody>
      </p:sp>
      <p:sp>
        <p:nvSpPr>
          <p:cNvPr id="13" name="Text 11"/>
          <p:cNvSpPr/>
          <p:nvPr/>
        </p:nvSpPr>
        <p:spPr>
          <a:xfrm>
            <a:off x="625004" y="2439367"/>
            <a:ext cx="2975223" cy="198462"/>
          </a:xfrm>
          <a:prstGeom prst="rect">
            <a:avLst/>
          </a:prstGeom>
          <a:noFill/>
          <a:ln/>
        </p:spPr>
        <p:txBody>
          <a:bodyPr wrap="none" lIns="0" tIns="0" rIns="0" bIns="0" rtlCol="0" anchor="t"/>
          <a:lstStyle/>
          <a:p>
            <a:pPr marL="0" indent="0" algn="l">
              <a:lnSpc>
                <a:spcPct val="133000"/>
              </a:lnSpc>
              <a:buNone/>
            </a:pPr>
            <a:r>
              <a:rPr lang="en-US" sz="950" dirty="0">
                <a:solidFill>
                  <a:srgbClr val="61615C"/>
                </a:solidFill>
                <a:latin typeface="Tomorrow" pitchFamily="34" charset="0"/>
                <a:ea typeface="Tomorrow" pitchFamily="34" charset="-122"/>
                <a:cs typeface="Tomorrow" pitchFamily="34" charset="-120"/>
              </a:rPr>
              <a:t>Scope</a:t>
            </a:r>
            <a:endParaRPr lang="en-US" sz="950" dirty="0"/>
          </a:p>
        </p:txBody>
      </p:sp>
      <p:sp>
        <p:nvSpPr>
          <p:cNvPr id="14" name="Text 12"/>
          <p:cNvSpPr/>
          <p:nvPr/>
        </p:nvSpPr>
        <p:spPr>
          <a:xfrm>
            <a:off x="3395737" y="2439367"/>
            <a:ext cx="2891358" cy="198462"/>
          </a:xfrm>
          <a:prstGeom prst="rect">
            <a:avLst/>
          </a:prstGeom>
          <a:noFill/>
          <a:ln/>
        </p:spPr>
        <p:txBody>
          <a:bodyPr wrap="none" lIns="0" tIns="0" rIns="0" bIns="0" rtlCol="0" anchor="t"/>
          <a:lstStyle/>
          <a:p>
            <a:pPr marL="0" indent="0" algn="l">
              <a:lnSpc>
                <a:spcPct val="133000"/>
              </a:lnSpc>
              <a:buNone/>
            </a:pPr>
            <a:r>
              <a:rPr lang="en-US" sz="950" dirty="0">
                <a:solidFill>
                  <a:srgbClr val="61615C"/>
                </a:solidFill>
                <a:latin typeface="Tomorrow" pitchFamily="34" charset="0"/>
                <a:ea typeface="Tomorrow" pitchFamily="34" charset="-122"/>
                <a:cs typeface="Tomorrow" pitchFamily="34" charset="-120"/>
              </a:rPr>
              <a:t>Narrow concept</a:t>
            </a:r>
            <a:endParaRPr lang="en-US" sz="950" dirty="0"/>
          </a:p>
        </p:txBody>
      </p:sp>
      <p:sp>
        <p:nvSpPr>
          <p:cNvPr id="15" name="Text 13"/>
          <p:cNvSpPr/>
          <p:nvPr/>
        </p:nvSpPr>
        <p:spPr>
          <a:xfrm>
            <a:off x="6082605" y="2439367"/>
            <a:ext cx="2893740" cy="198462"/>
          </a:xfrm>
          <a:prstGeom prst="rect">
            <a:avLst/>
          </a:prstGeom>
          <a:noFill/>
          <a:ln/>
        </p:spPr>
        <p:txBody>
          <a:bodyPr wrap="none" lIns="0" tIns="0" rIns="0" bIns="0" rtlCol="0" anchor="t"/>
          <a:lstStyle/>
          <a:p>
            <a:pPr marL="0" indent="0" algn="l">
              <a:lnSpc>
                <a:spcPct val="133000"/>
              </a:lnSpc>
              <a:buNone/>
            </a:pPr>
            <a:r>
              <a:rPr lang="en-US" sz="950" dirty="0">
                <a:solidFill>
                  <a:srgbClr val="61615C"/>
                </a:solidFill>
                <a:latin typeface="Tomorrow" pitchFamily="34" charset="0"/>
                <a:ea typeface="Tomorrow" pitchFamily="34" charset="-122"/>
                <a:cs typeface="Tomorrow" pitchFamily="34" charset="-120"/>
              </a:rPr>
              <a:t>Broad concept</a:t>
            </a:r>
            <a:endParaRPr lang="en-US" sz="950" dirty="0"/>
          </a:p>
        </p:txBody>
      </p:sp>
      <p:sp>
        <p:nvSpPr>
          <p:cNvPr id="16" name="Text 14"/>
          <p:cNvSpPr/>
          <p:nvPr/>
        </p:nvSpPr>
        <p:spPr>
          <a:xfrm>
            <a:off x="625004" y="2800945"/>
            <a:ext cx="2975223" cy="198462"/>
          </a:xfrm>
          <a:prstGeom prst="rect">
            <a:avLst/>
          </a:prstGeom>
          <a:noFill/>
          <a:ln/>
        </p:spPr>
        <p:txBody>
          <a:bodyPr wrap="none" lIns="0" tIns="0" rIns="0" bIns="0" rtlCol="0" anchor="t"/>
          <a:lstStyle/>
          <a:p>
            <a:pPr marL="0" indent="0" algn="l">
              <a:lnSpc>
                <a:spcPct val="133000"/>
              </a:lnSpc>
              <a:buNone/>
            </a:pPr>
            <a:r>
              <a:rPr lang="en-US" sz="950" dirty="0">
                <a:solidFill>
                  <a:srgbClr val="61615C"/>
                </a:solidFill>
                <a:latin typeface="Tomorrow" pitchFamily="34" charset="0"/>
                <a:ea typeface="Tomorrow" pitchFamily="34" charset="-122"/>
                <a:cs typeface="Tomorrow" pitchFamily="34" charset="-120"/>
              </a:rPr>
              <a:t>Emphasis</a:t>
            </a:r>
            <a:endParaRPr lang="en-US" sz="950" dirty="0"/>
          </a:p>
        </p:txBody>
      </p:sp>
      <p:sp>
        <p:nvSpPr>
          <p:cNvPr id="17" name="Text 15"/>
          <p:cNvSpPr/>
          <p:nvPr/>
        </p:nvSpPr>
        <p:spPr>
          <a:xfrm>
            <a:off x="3395737" y="2800945"/>
            <a:ext cx="2891358" cy="198462"/>
          </a:xfrm>
          <a:prstGeom prst="rect">
            <a:avLst/>
          </a:prstGeom>
          <a:noFill/>
          <a:ln/>
        </p:spPr>
        <p:txBody>
          <a:bodyPr wrap="none" lIns="0" tIns="0" rIns="0" bIns="0" rtlCol="0" anchor="t"/>
          <a:lstStyle/>
          <a:p>
            <a:pPr marL="0" indent="0" algn="l">
              <a:lnSpc>
                <a:spcPct val="133000"/>
              </a:lnSpc>
              <a:buNone/>
            </a:pPr>
            <a:r>
              <a:rPr lang="en-US" sz="950" dirty="0">
                <a:solidFill>
                  <a:srgbClr val="61615C"/>
                </a:solidFill>
                <a:latin typeface="Tomorrow" pitchFamily="34" charset="0"/>
                <a:ea typeface="Tomorrow" pitchFamily="34" charset="-122"/>
                <a:cs typeface="Tomorrow" pitchFamily="34" charset="-120"/>
              </a:rPr>
              <a:t>Focus on output</a:t>
            </a:r>
            <a:endParaRPr lang="en-US" sz="950" dirty="0"/>
          </a:p>
        </p:txBody>
      </p:sp>
      <p:sp>
        <p:nvSpPr>
          <p:cNvPr id="18" name="Text 16"/>
          <p:cNvSpPr/>
          <p:nvPr/>
        </p:nvSpPr>
        <p:spPr>
          <a:xfrm>
            <a:off x="6082605" y="2800945"/>
            <a:ext cx="2893740" cy="198462"/>
          </a:xfrm>
          <a:prstGeom prst="rect">
            <a:avLst/>
          </a:prstGeom>
          <a:noFill/>
          <a:ln/>
        </p:spPr>
        <p:txBody>
          <a:bodyPr wrap="none" lIns="0" tIns="0" rIns="0" bIns="0" rtlCol="0" anchor="t"/>
          <a:lstStyle/>
          <a:p>
            <a:pPr marL="0" indent="0" algn="l">
              <a:lnSpc>
                <a:spcPct val="133000"/>
              </a:lnSpc>
              <a:buNone/>
            </a:pPr>
            <a:r>
              <a:rPr lang="en-US" sz="950" dirty="0">
                <a:solidFill>
                  <a:srgbClr val="61615C"/>
                </a:solidFill>
                <a:latin typeface="Tomorrow" pitchFamily="34" charset="0"/>
                <a:ea typeface="Tomorrow" pitchFamily="34" charset="-122"/>
                <a:cs typeface="Tomorrow" pitchFamily="34" charset="-120"/>
              </a:rPr>
              <a:t>Focus on welfare</a:t>
            </a:r>
            <a:endParaRPr lang="en-US" sz="950" dirty="0"/>
          </a:p>
        </p:txBody>
      </p:sp>
      <p:sp>
        <p:nvSpPr>
          <p:cNvPr id="19" name="Text 17"/>
          <p:cNvSpPr/>
          <p:nvPr/>
        </p:nvSpPr>
        <p:spPr>
          <a:xfrm>
            <a:off x="625004" y="3162523"/>
            <a:ext cx="2975223" cy="198462"/>
          </a:xfrm>
          <a:prstGeom prst="rect">
            <a:avLst/>
          </a:prstGeom>
          <a:noFill/>
          <a:ln/>
        </p:spPr>
        <p:txBody>
          <a:bodyPr wrap="none" lIns="0" tIns="0" rIns="0" bIns="0" rtlCol="0" anchor="t"/>
          <a:lstStyle/>
          <a:p>
            <a:pPr marL="0" indent="0" algn="l">
              <a:lnSpc>
                <a:spcPct val="133000"/>
              </a:lnSpc>
              <a:buNone/>
            </a:pPr>
            <a:r>
              <a:rPr lang="en-US" sz="950" dirty="0">
                <a:solidFill>
                  <a:srgbClr val="61615C"/>
                </a:solidFill>
                <a:latin typeface="Tomorrow" pitchFamily="34" charset="0"/>
                <a:ea typeface="Tomorrow" pitchFamily="34" charset="-122"/>
                <a:cs typeface="Tomorrow" pitchFamily="34" charset="-120"/>
              </a:rPr>
              <a:t>Inequality</a:t>
            </a:r>
            <a:endParaRPr lang="en-US" sz="950" dirty="0"/>
          </a:p>
        </p:txBody>
      </p:sp>
      <p:sp>
        <p:nvSpPr>
          <p:cNvPr id="20" name="Text 18"/>
          <p:cNvSpPr/>
          <p:nvPr/>
        </p:nvSpPr>
        <p:spPr>
          <a:xfrm>
            <a:off x="3395737" y="3162523"/>
            <a:ext cx="2891358" cy="198462"/>
          </a:xfrm>
          <a:prstGeom prst="rect">
            <a:avLst/>
          </a:prstGeom>
          <a:noFill/>
          <a:ln/>
        </p:spPr>
        <p:txBody>
          <a:bodyPr wrap="none" lIns="0" tIns="0" rIns="0" bIns="0" rtlCol="0" anchor="t"/>
          <a:lstStyle/>
          <a:p>
            <a:pPr marL="0" indent="0" algn="l">
              <a:lnSpc>
                <a:spcPct val="133000"/>
              </a:lnSpc>
              <a:buNone/>
            </a:pPr>
            <a:r>
              <a:rPr lang="en-US" sz="950" dirty="0">
                <a:solidFill>
                  <a:srgbClr val="61615C"/>
                </a:solidFill>
                <a:latin typeface="Tomorrow" pitchFamily="34" charset="0"/>
                <a:ea typeface="Tomorrow" pitchFamily="34" charset="-122"/>
                <a:cs typeface="Tomorrow" pitchFamily="34" charset="-120"/>
              </a:rPr>
              <a:t>May not reduce inequality</a:t>
            </a:r>
            <a:endParaRPr lang="en-US" sz="950" dirty="0"/>
          </a:p>
        </p:txBody>
      </p:sp>
      <p:sp>
        <p:nvSpPr>
          <p:cNvPr id="21" name="Text 19"/>
          <p:cNvSpPr/>
          <p:nvPr/>
        </p:nvSpPr>
        <p:spPr>
          <a:xfrm>
            <a:off x="6082605" y="3162523"/>
            <a:ext cx="2893740" cy="198462"/>
          </a:xfrm>
          <a:prstGeom prst="rect">
            <a:avLst/>
          </a:prstGeom>
          <a:noFill/>
          <a:ln/>
        </p:spPr>
        <p:txBody>
          <a:bodyPr wrap="none" lIns="0" tIns="0" rIns="0" bIns="0" rtlCol="0" anchor="t"/>
          <a:lstStyle/>
          <a:p>
            <a:pPr marL="0" indent="0" algn="l">
              <a:lnSpc>
                <a:spcPct val="133000"/>
              </a:lnSpc>
              <a:buNone/>
            </a:pPr>
            <a:r>
              <a:rPr lang="en-US" sz="950" dirty="0">
                <a:solidFill>
                  <a:srgbClr val="61615C"/>
                </a:solidFill>
                <a:latin typeface="Tomorrow" pitchFamily="34" charset="0"/>
                <a:ea typeface="Tomorrow" pitchFamily="34" charset="-122"/>
                <a:cs typeface="Tomorrow" pitchFamily="34" charset="-120"/>
              </a:rPr>
              <a:t>Aims to reduce poverty and inequality</a:t>
            </a:r>
            <a:endParaRPr lang="en-US" sz="950" dirty="0"/>
          </a:p>
        </p:txBody>
      </p:sp>
      <p:sp>
        <p:nvSpPr>
          <p:cNvPr id="22" name="Shape 20"/>
          <p:cNvSpPr/>
          <p:nvPr/>
        </p:nvSpPr>
        <p:spPr>
          <a:xfrm>
            <a:off x="496119" y="3584451"/>
            <a:ext cx="8151763" cy="923925"/>
          </a:xfrm>
          <a:prstGeom prst="roundRect">
            <a:avLst>
              <a:gd name="adj" fmla="val 2014"/>
            </a:avLst>
          </a:prstGeom>
          <a:solidFill>
            <a:srgbClr val="DADAD7"/>
          </a:solidFill>
          <a:ln/>
        </p:spPr>
        <p:txBody>
          <a:bodyPr/>
          <a:lstStyle/>
          <a:p>
            <a:endParaRPr lang="en-PH"/>
          </a:p>
        </p:txBody>
      </p:sp>
      <p:pic>
        <p:nvPicPr>
          <p:cNvPr id="23" name="Image 0" descr="preencoded.png"/>
          <p:cNvPicPr>
            <a:picLocks noChangeAspect="1"/>
          </p:cNvPicPr>
          <p:nvPr/>
        </p:nvPicPr>
        <p:blipFill>
          <a:blip r:embed="rId3"/>
          <a:stretch>
            <a:fillRect/>
          </a:stretch>
        </p:blipFill>
        <p:spPr>
          <a:xfrm>
            <a:off x="620092" y="3778523"/>
            <a:ext cx="155004" cy="123974"/>
          </a:xfrm>
          <a:prstGeom prst="rect">
            <a:avLst/>
          </a:prstGeom>
        </p:spPr>
      </p:pic>
      <p:sp>
        <p:nvSpPr>
          <p:cNvPr id="24" name="Text 21"/>
          <p:cNvSpPr/>
          <p:nvPr/>
        </p:nvSpPr>
        <p:spPr>
          <a:xfrm>
            <a:off x="899071" y="3739381"/>
            <a:ext cx="7624837" cy="595387"/>
          </a:xfrm>
          <a:prstGeom prst="rect">
            <a:avLst/>
          </a:prstGeom>
          <a:noFill/>
          <a:ln/>
        </p:spPr>
        <p:txBody>
          <a:bodyPr wrap="square" lIns="0" tIns="0" rIns="0" bIns="0" rtlCol="0" anchor="t">
            <a:normAutofit/>
          </a:bodyPr>
          <a:lstStyle/>
          <a:p>
            <a:pPr marL="0" indent="0" algn="l">
              <a:lnSpc>
                <a:spcPct val="133000"/>
              </a:lnSpc>
              <a:buNone/>
            </a:pPr>
            <a:r>
              <a:rPr lang="en-US" sz="950" dirty="0">
                <a:solidFill>
                  <a:srgbClr val="000000"/>
                </a:solidFill>
                <a:latin typeface="Tomorrow" pitchFamily="34" charset="0"/>
                <a:ea typeface="Tomorrow" pitchFamily="34" charset="-122"/>
                <a:cs typeface="Tomorrow" pitchFamily="34" charset="-120"/>
              </a:rPr>
              <a:t>Before the pandemic, the Philippines experienced strong economic growth. However, poverty persisted, traffic congestion worsened, healthcare access remained unequal, and informal employment remained high — showing that economic growth does not always mean economic development.</a:t>
            </a:r>
            <a:endParaRPr lang="en-US" sz="950"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 11">
    <p:spTree>
      <p:nvGrpSpPr>
        <p:cNvPr id="1" name=""/>
        <p:cNvGrpSpPr/>
        <p:nvPr/>
      </p:nvGrpSpPr>
      <p:grpSpPr>
        <a:xfrm>
          <a:off x="0" y="0"/>
          <a:ext cx="0" cy="0"/>
          <a:chOff x="0" y="0"/>
          <a:chExt cx="0" cy="0"/>
        </a:xfrm>
      </p:grpSpPr>
      <p:sp>
        <p:nvSpPr>
          <p:cNvPr id="2" name="Text 0"/>
          <p:cNvSpPr/>
          <p:nvPr/>
        </p:nvSpPr>
        <p:spPr>
          <a:xfrm>
            <a:off x="496119" y="747415"/>
            <a:ext cx="6485855" cy="387548"/>
          </a:xfrm>
          <a:prstGeom prst="rect">
            <a:avLst/>
          </a:prstGeom>
          <a:noFill/>
          <a:ln/>
        </p:spPr>
        <p:txBody>
          <a:bodyPr wrap="none" lIns="0" tIns="0" rIns="0" bIns="0" rtlCol="0" anchor="t"/>
          <a:lstStyle/>
          <a:p>
            <a:pPr marL="0" indent="0" algn="l">
              <a:lnSpc>
                <a:spcPct val="104000"/>
              </a:lnSpc>
              <a:buNone/>
            </a:pPr>
            <a:r>
              <a:rPr lang="en-US" sz="2400" dirty="0">
                <a:solidFill>
                  <a:srgbClr val="1D1D1B"/>
                </a:solidFill>
                <a:latin typeface="Tomorrow Semi Bold" pitchFamily="34" charset="0"/>
                <a:ea typeface="Tomorrow Semi Bold" pitchFamily="34" charset="-122"/>
                <a:cs typeface="Tomorrow Semi Bold" pitchFamily="34" charset="-120"/>
              </a:rPr>
              <a:t>The Three Core Values of Development</a:t>
            </a:r>
            <a:endParaRPr lang="en-US" sz="2400" dirty="0"/>
          </a:p>
        </p:txBody>
      </p:sp>
      <p:sp>
        <p:nvSpPr>
          <p:cNvPr id="3" name="Shape 1"/>
          <p:cNvSpPr/>
          <p:nvPr/>
        </p:nvSpPr>
        <p:spPr>
          <a:xfrm>
            <a:off x="496119" y="1382985"/>
            <a:ext cx="1312962" cy="233214"/>
          </a:xfrm>
          <a:prstGeom prst="roundRect">
            <a:avLst>
              <a:gd name="adj" fmla="val 6383"/>
            </a:avLst>
          </a:prstGeom>
          <a:solidFill>
            <a:srgbClr val="E6E6E5"/>
          </a:solidFill>
          <a:ln/>
        </p:spPr>
        <p:txBody>
          <a:bodyPr/>
          <a:lstStyle/>
          <a:p>
            <a:endParaRPr lang="en-PH"/>
          </a:p>
        </p:txBody>
      </p:sp>
      <p:sp>
        <p:nvSpPr>
          <p:cNvPr id="4" name="Text 2"/>
          <p:cNvSpPr/>
          <p:nvPr/>
        </p:nvSpPr>
        <p:spPr>
          <a:xfrm>
            <a:off x="570533" y="1420192"/>
            <a:ext cx="1621334" cy="158800"/>
          </a:xfrm>
          <a:prstGeom prst="rect">
            <a:avLst/>
          </a:prstGeom>
          <a:noFill/>
          <a:ln/>
        </p:spPr>
        <p:txBody>
          <a:bodyPr wrap="none" lIns="0" tIns="0" rIns="0" bIns="0" rtlCol="0" anchor="t"/>
          <a:lstStyle/>
          <a:p>
            <a:pPr marL="0" indent="0" algn="l">
              <a:lnSpc>
                <a:spcPct val="133000"/>
              </a:lnSpc>
              <a:buNone/>
            </a:pPr>
            <a:r>
              <a:rPr lang="en-US" sz="750" dirty="0">
                <a:solidFill>
                  <a:srgbClr val="61615C"/>
                </a:solidFill>
                <a:latin typeface="Tomorrow" pitchFamily="34" charset="0"/>
                <a:ea typeface="Tomorrow" pitchFamily="34" charset="-122"/>
                <a:cs typeface="Tomorrow" pitchFamily="34" charset="-120"/>
              </a:rPr>
              <a:t>PART C — DENIS GOULET</a:t>
            </a:r>
            <a:endParaRPr lang="en-US" sz="750" dirty="0"/>
          </a:p>
        </p:txBody>
      </p:sp>
      <p:sp>
        <p:nvSpPr>
          <p:cNvPr id="5" name="Text 3"/>
          <p:cNvSpPr/>
          <p:nvPr/>
        </p:nvSpPr>
        <p:spPr>
          <a:xfrm>
            <a:off x="496119" y="1755725"/>
            <a:ext cx="8151763" cy="396925"/>
          </a:xfrm>
          <a:prstGeom prst="rect">
            <a:avLst/>
          </a:prstGeom>
          <a:noFill/>
          <a:ln/>
        </p:spPr>
        <p:txBody>
          <a:bodyPr wrap="square" lIns="0" tIns="0" rIns="0" bIns="0" rtlCol="0" anchor="t">
            <a:normAutofit/>
          </a:bodyPr>
          <a:lstStyle/>
          <a:p>
            <a:pPr marL="0" indent="0" algn="l">
              <a:lnSpc>
                <a:spcPct val="133000"/>
              </a:lnSpc>
              <a:buNone/>
            </a:pPr>
            <a:r>
              <a:rPr lang="en-US" sz="950" dirty="0">
                <a:solidFill>
                  <a:srgbClr val="61615C"/>
                </a:solidFill>
                <a:latin typeface="Tomorrow" pitchFamily="34" charset="0"/>
                <a:ea typeface="Tomorrow" pitchFamily="34" charset="-122"/>
                <a:cs typeface="Tomorrow" pitchFamily="34" charset="-120"/>
              </a:rPr>
              <a:t>According to </a:t>
            </a:r>
            <a:r>
              <a:rPr lang="en-US" sz="950" b="1" dirty="0">
                <a:solidFill>
                  <a:srgbClr val="61615C"/>
                </a:solidFill>
                <a:latin typeface="Tomorrow" pitchFamily="34" charset="0"/>
                <a:ea typeface="Tomorrow" pitchFamily="34" charset="-122"/>
                <a:cs typeface="Tomorrow" pitchFamily="34" charset="-120"/>
              </a:rPr>
              <a:t>Denis Goulet</a:t>
            </a:r>
            <a:r>
              <a:rPr lang="en-US" sz="950" dirty="0">
                <a:solidFill>
                  <a:srgbClr val="61615C"/>
                </a:solidFill>
                <a:latin typeface="Tomorrow" pitchFamily="34" charset="0"/>
                <a:ea typeface="Tomorrow" pitchFamily="34" charset="-122"/>
                <a:cs typeface="Tomorrow" pitchFamily="34" charset="-120"/>
              </a:rPr>
              <a:t>, development has three core values that must be fulfilled for true human progress. These values go beyond income and GDP to address the fundamental needs and dignity of every person.</a:t>
            </a:r>
            <a:endParaRPr lang="en-US" sz="950" dirty="0"/>
          </a:p>
        </p:txBody>
      </p:sp>
      <p:sp>
        <p:nvSpPr>
          <p:cNvPr id="6" name="Shape 4"/>
          <p:cNvSpPr/>
          <p:nvPr/>
        </p:nvSpPr>
        <p:spPr>
          <a:xfrm>
            <a:off x="496119" y="2292176"/>
            <a:ext cx="8151763" cy="2103909"/>
          </a:xfrm>
          <a:prstGeom prst="roundRect">
            <a:avLst>
              <a:gd name="adj" fmla="val 884"/>
            </a:avLst>
          </a:prstGeom>
          <a:solidFill>
            <a:srgbClr val="F0EAEA"/>
          </a:solidFill>
          <a:ln/>
        </p:spPr>
        <p:txBody>
          <a:bodyPr/>
          <a:lstStyle/>
          <a:p>
            <a:endParaRPr lang="en-PH"/>
          </a:p>
        </p:txBody>
      </p:sp>
      <p:sp>
        <p:nvSpPr>
          <p:cNvPr id="7" name="Shape 5"/>
          <p:cNvSpPr/>
          <p:nvPr/>
        </p:nvSpPr>
        <p:spPr>
          <a:xfrm>
            <a:off x="496119" y="2292176"/>
            <a:ext cx="2717229" cy="2103909"/>
          </a:xfrm>
          <a:prstGeom prst="roundRect">
            <a:avLst>
              <a:gd name="adj" fmla="val 884"/>
            </a:avLst>
          </a:prstGeom>
          <a:solidFill>
            <a:srgbClr val="F0EAEA"/>
          </a:solidFill>
          <a:ln/>
        </p:spPr>
        <p:txBody>
          <a:bodyPr/>
          <a:lstStyle/>
          <a:p>
            <a:endParaRPr lang="en-PH"/>
          </a:p>
        </p:txBody>
      </p:sp>
      <p:sp>
        <p:nvSpPr>
          <p:cNvPr id="8" name="Text 6"/>
          <p:cNvSpPr/>
          <p:nvPr/>
        </p:nvSpPr>
        <p:spPr>
          <a:xfrm>
            <a:off x="620092" y="2416150"/>
            <a:ext cx="2007766" cy="193849"/>
          </a:xfrm>
          <a:prstGeom prst="rect">
            <a:avLst/>
          </a:prstGeom>
          <a:noFill/>
          <a:ln/>
        </p:spPr>
        <p:txBody>
          <a:bodyPr wrap="none" lIns="0" tIns="0" rIns="0" bIns="0" rtlCol="0" anchor="t"/>
          <a:lstStyle/>
          <a:p>
            <a:pPr marL="0" indent="0" algn="l">
              <a:lnSpc>
                <a:spcPct val="104000"/>
              </a:lnSpc>
              <a:buNone/>
            </a:pPr>
            <a:r>
              <a:rPr lang="en-US" sz="1200" dirty="0">
                <a:solidFill>
                  <a:srgbClr val="61615C"/>
                </a:solidFill>
                <a:latin typeface="Tomorrow Semi Bold" pitchFamily="34" charset="0"/>
                <a:ea typeface="Tomorrow Semi Bold" pitchFamily="34" charset="-122"/>
                <a:cs typeface="Tomorrow Semi Bold" pitchFamily="34" charset="-120"/>
              </a:rPr>
              <a:t>1. Sustenance</a:t>
            </a:r>
            <a:endParaRPr lang="en-US" sz="1200" dirty="0"/>
          </a:p>
        </p:txBody>
      </p:sp>
      <p:sp>
        <p:nvSpPr>
          <p:cNvPr id="9" name="Text 7"/>
          <p:cNvSpPr/>
          <p:nvPr/>
        </p:nvSpPr>
        <p:spPr>
          <a:xfrm>
            <a:off x="620092" y="2684413"/>
            <a:ext cx="2283172" cy="1389236"/>
          </a:xfrm>
          <a:prstGeom prst="rect">
            <a:avLst/>
          </a:prstGeom>
          <a:noFill/>
          <a:ln/>
        </p:spPr>
        <p:txBody>
          <a:bodyPr wrap="square" lIns="0" tIns="0" rIns="0" bIns="0" rtlCol="0" anchor="t">
            <a:normAutofit/>
          </a:bodyPr>
          <a:lstStyle/>
          <a:p>
            <a:pPr marL="0" indent="0" algn="l">
              <a:lnSpc>
                <a:spcPct val="133000"/>
              </a:lnSpc>
              <a:buNone/>
            </a:pPr>
            <a:r>
              <a:rPr lang="en-US" sz="950" dirty="0">
                <a:solidFill>
                  <a:srgbClr val="61615C"/>
                </a:solidFill>
                <a:latin typeface="Tomorrow" pitchFamily="34" charset="0"/>
                <a:ea typeface="Tomorrow" pitchFamily="34" charset="-122"/>
                <a:cs typeface="Tomorrow" pitchFamily="34" charset="-120"/>
              </a:rPr>
              <a:t>Fulfillment of basic human needs: food, shelter, healthcare, and safety. Many Filipino families continue to struggle with hunger and malnutrition. Government feeding programs and social welfare initiatives attempt to address these problems.</a:t>
            </a:r>
            <a:endParaRPr lang="en-US" sz="950" dirty="0"/>
          </a:p>
        </p:txBody>
      </p:sp>
      <p:sp>
        <p:nvSpPr>
          <p:cNvPr id="10" name="Shape 8"/>
          <p:cNvSpPr/>
          <p:nvPr/>
        </p:nvSpPr>
        <p:spPr>
          <a:xfrm>
            <a:off x="3213348" y="2292176"/>
            <a:ext cx="2717229" cy="2103909"/>
          </a:xfrm>
          <a:prstGeom prst="rect">
            <a:avLst/>
          </a:prstGeom>
          <a:solidFill>
            <a:srgbClr val="F0EAEA"/>
          </a:solidFill>
          <a:ln/>
        </p:spPr>
        <p:txBody>
          <a:bodyPr/>
          <a:lstStyle/>
          <a:p>
            <a:endParaRPr lang="en-PH"/>
          </a:p>
        </p:txBody>
      </p:sp>
      <p:sp>
        <p:nvSpPr>
          <p:cNvPr id="11" name="Shape 9"/>
          <p:cNvSpPr/>
          <p:nvPr/>
        </p:nvSpPr>
        <p:spPr>
          <a:xfrm>
            <a:off x="3213348" y="2292176"/>
            <a:ext cx="14288" cy="2103909"/>
          </a:xfrm>
          <a:prstGeom prst="roundRect">
            <a:avLst>
              <a:gd name="adj" fmla="val 130228"/>
            </a:avLst>
          </a:prstGeom>
          <a:solidFill>
            <a:srgbClr val="D6D0D0"/>
          </a:solidFill>
          <a:ln/>
        </p:spPr>
        <p:txBody>
          <a:bodyPr/>
          <a:lstStyle/>
          <a:p>
            <a:endParaRPr lang="en-PH"/>
          </a:p>
        </p:txBody>
      </p:sp>
      <p:sp>
        <p:nvSpPr>
          <p:cNvPr id="12" name="Text 10"/>
          <p:cNvSpPr/>
          <p:nvPr/>
        </p:nvSpPr>
        <p:spPr>
          <a:xfrm>
            <a:off x="3523431" y="2416150"/>
            <a:ext cx="2007766" cy="193849"/>
          </a:xfrm>
          <a:prstGeom prst="rect">
            <a:avLst/>
          </a:prstGeom>
          <a:noFill/>
          <a:ln/>
        </p:spPr>
        <p:txBody>
          <a:bodyPr wrap="none" lIns="0" tIns="0" rIns="0" bIns="0" rtlCol="0" anchor="t"/>
          <a:lstStyle/>
          <a:p>
            <a:pPr marL="0" indent="0" algn="l">
              <a:lnSpc>
                <a:spcPct val="104000"/>
              </a:lnSpc>
              <a:buNone/>
            </a:pPr>
            <a:r>
              <a:rPr lang="en-US" sz="1200" dirty="0">
                <a:solidFill>
                  <a:srgbClr val="61615C"/>
                </a:solidFill>
                <a:latin typeface="Tomorrow Semi Bold" pitchFamily="34" charset="0"/>
                <a:ea typeface="Tomorrow Semi Bold" pitchFamily="34" charset="-122"/>
                <a:cs typeface="Tomorrow Semi Bold" pitchFamily="34" charset="-120"/>
              </a:rPr>
              <a:t>2. Self-Esteem</a:t>
            </a:r>
            <a:endParaRPr lang="en-US" sz="1200" dirty="0"/>
          </a:p>
        </p:txBody>
      </p:sp>
      <p:sp>
        <p:nvSpPr>
          <p:cNvPr id="13" name="Text 11"/>
          <p:cNvSpPr/>
          <p:nvPr/>
        </p:nvSpPr>
        <p:spPr>
          <a:xfrm>
            <a:off x="3523431" y="2684413"/>
            <a:ext cx="2097063" cy="1587698"/>
          </a:xfrm>
          <a:prstGeom prst="rect">
            <a:avLst/>
          </a:prstGeom>
          <a:noFill/>
          <a:ln/>
        </p:spPr>
        <p:txBody>
          <a:bodyPr wrap="square" lIns="0" tIns="0" rIns="0" bIns="0" rtlCol="0" anchor="t">
            <a:normAutofit/>
          </a:bodyPr>
          <a:lstStyle/>
          <a:p>
            <a:pPr marL="0" indent="0" algn="l">
              <a:lnSpc>
                <a:spcPct val="133000"/>
              </a:lnSpc>
              <a:buNone/>
            </a:pPr>
            <a:r>
              <a:rPr lang="en-US" sz="950" dirty="0">
                <a:solidFill>
                  <a:srgbClr val="61615C"/>
                </a:solidFill>
                <a:latin typeface="Tomorrow" pitchFamily="34" charset="0"/>
                <a:ea typeface="Tomorrow" pitchFamily="34" charset="-122"/>
                <a:cs typeface="Tomorrow" pitchFamily="34" charset="-120"/>
              </a:rPr>
              <a:t>Dignity, respect, and self-worth. Economic inequality may affect dignity and opportunities. Many Filipinos experience social exclusion because of poverty. Development should empower citizens and improve their sense of worth.</a:t>
            </a:r>
            <a:endParaRPr lang="en-US" sz="950" dirty="0"/>
          </a:p>
        </p:txBody>
      </p:sp>
      <p:sp>
        <p:nvSpPr>
          <p:cNvPr id="14" name="Shape 12"/>
          <p:cNvSpPr/>
          <p:nvPr/>
        </p:nvSpPr>
        <p:spPr>
          <a:xfrm>
            <a:off x="3058344" y="3189052"/>
            <a:ext cx="310083" cy="310083"/>
          </a:xfrm>
          <a:prstGeom prst="roundRect">
            <a:avLst>
              <a:gd name="adj" fmla="val 6001"/>
            </a:avLst>
          </a:prstGeom>
          <a:solidFill>
            <a:srgbClr val="FCFCFC"/>
          </a:solidFill>
          <a:ln w="14288">
            <a:solidFill>
              <a:srgbClr val="D6D0D0"/>
            </a:solidFill>
            <a:prstDash val="solid"/>
          </a:ln>
        </p:spPr>
        <p:txBody>
          <a:bodyPr/>
          <a:lstStyle/>
          <a:p>
            <a:endParaRPr lang="en-PH"/>
          </a:p>
        </p:txBody>
      </p:sp>
      <p:pic>
        <p:nvPicPr>
          <p:cNvPr id="15" name="Image 0" descr="preencoded.png"/>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3135883" y="3266517"/>
            <a:ext cx="155004" cy="155004"/>
          </a:xfrm>
          <a:prstGeom prst="rect">
            <a:avLst/>
          </a:prstGeom>
        </p:spPr>
      </p:pic>
      <p:sp>
        <p:nvSpPr>
          <p:cNvPr id="16" name="Shape 13"/>
          <p:cNvSpPr/>
          <p:nvPr/>
        </p:nvSpPr>
        <p:spPr>
          <a:xfrm>
            <a:off x="5930578" y="2292176"/>
            <a:ext cx="2717229" cy="2103909"/>
          </a:xfrm>
          <a:prstGeom prst="rect">
            <a:avLst/>
          </a:prstGeom>
          <a:solidFill>
            <a:srgbClr val="F0EAEA"/>
          </a:solidFill>
          <a:ln/>
        </p:spPr>
        <p:txBody>
          <a:bodyPr/>
          <a:lstStyle/>
          <a:p>
            <a:endParaRPr lang="en-PH"/>
          </a:p>
        </p:txBody>
      </p:sp>
      <p:sp>
        <p:nvSpPr>
          <p:cNvPr id="17" name="Shape 14"/>
          <p:cNvSpPr/>
          <p:nvPr/>
        </p:nvSpPr>
        <p:spPr>
          <a:xfrm>
            <a:off x="5930578" y="2292176"/>
            <a:ext cx="14288" cy="2103909"/>
          </a:xfrm>
          <a:prstGeom prst="roundRect">
            <a:avLst>
              <a:gd name="adj" fmla="val 130228"/>
            </a:avLst>
          </a:prstGeom>
          <a:solidFill>
            <a:srgbClr val="D6D0D0"/>
          </a:solidFill>
          <a:ln/>
        </p:spPr>
        <p:txBody>
          <a:bodyPr/>
          <a:lstStyle/>
          <a:p>
            <a:endParaRPr lang="en-PH"/>
          </a:p>
        </p:txBody>
      </p:sp>
      <p:sp>
        <p:nvSpPr>
          <p:cNvPr id="18" name="Text 15"/>
          <p:cNvSpPr/>
          <p:nvPr/>
        </p:nvSpPr>
        <p:spPr>
          <a:xfrm>
            <a:off x="6240661" y="2416150"/>
            <a:ext cx="2570857" cy="193849"/>
          </a:xfrm>
          <a:prstGeom prst="rect">
            <a:avLst/>
          </a:prstGeom>
          <a:noFill/>
          <a:ln/>
        </p:spPr>
        <p:txBody>
          <a:bodyPr wrap="none" lIns="0" tIns="0" rIns="0" bIns="0" rtlCol="0" anchor="t"/>
          <a:lstStyle/>
          <a:p>
            <a:pPr marL="0" indent="0" algn="l">
              <a:lnSpc>
                <a:spcPct val="104000"/>
              </a:lnSpc>
              <a:buNone/>
            </a:pPr>
            <a:r>
              <a:rPr lang="en-US" sz="1200" dirty="0">
                <a:solidFill>
                  <a:srgbClr val="61615C"/>
                </a:solidFill>
                <a:latin typeface="Tomorrow Semi Bold" pitchFamily="34" charset="0"/>
                <a:ea typeface="Tomorrow Semi Bold" pitchFamily="34" charset="-122"/>
                <a:cs typeface="Tomorrow Semi Bold" pitchFamily="34" charset="-120"/>
              </a:rPr>
              <a:t>3. Freedom from Servitude</a:t>
            </a:r>
            <a:endParaRPr lang="en-US" sz="1200" dirty="0"/>
          </a:p>
        </p:txBody>
      </p:sp>
      <p:sp>
        <p:nvSpPr>
          <p:cNvPr id="19" name="Text 16"/>
          <p:cNvSpPr/>
          <p:nvPr/>
        </p:nvSpPr>
        <p:spPr>
          <a:xfrm>
            <a:off x="6240661" y="2684413"/>
            <a:ext cx="2283172" cy="1389236"/>
          </a:xfrm>
          <a:prstGeom prst="rect">
            <a:avLst/>
          </a:prstGeom>
          <a:noFill/>
          <a:ln/>
        </p:spPr>
        <p:txBody>
          <a:bodyPr wrap="square" lIns="0" tIns="0" rIns="0" bIns="0" rtlCol="0" anchor="t">
            <a:normAutofit/>
          </a:bodyPr>
          <a:lstStyle/>
          <a:p>
            <a:pPr marL="0" indent="0" algn="l">
              <a:lnSpc>
                <a:spcPct val="133000"/>
              </a:lnSpc>
              <a:buNone/>
            </a:pPr>
            <a:r>
              <a:rPr lang="en-US" sz="950" dirty="0">
                <a:solidFill>
                  <a:srgbClr val="61615C"/>
                </a:solidFill>
                <a:latin typeface="Tomorrow" pitchFamily="34" charset="0"/>
                <a:ea typeface="Tomorrow" pitchFamily="34" charset="-122"/>
                <a:cs typeface="Tomorrow" pitchFamily="34" charset="-120"/>
              </a:rPr>
              <a:t>Having opportunities and choices. When Filipinos have access to education, decent jobs, healthcare, and political participation, they gain greater freedom. Poverty limits people's ability to make meaningful choices.</a:t>
            </a:r>
            <a:endParaRPr lang="en-US" sz="950" dirty="0"/>
          </a:p>
        </p:txBody>
      </p:sp>
      <p:sp>
        <p:nvSpPr>
          <p:cNvPr id="20" name="Shape 17"/>
          <p:cNvSpPr/>
          <p:nvPr/>
        </p:nvSpPr>
        <p:spPr>
          <a:xfrm>
            <a:off x="5775573" y="3189052"/>
            <a:ext cx="310083" cy="310083"/>
          </a:xfrm>
          <a:prstGeom prst="roundRect">
            <a:avLst>
              <a:gd name="adj" fmla="val 6001"/>
            </a:avLst>
          </a:prstGeom>
          <a:solidFill>
            <a:srgbClr val="FCFCFC"/>
          </a:solidFill>
          <a:ln w="14288">
            <a:solidFill>
              <a:srgbClr val="D6D0D0"/>
            </a:solidFill>
            <a:prstDash val="solid"/>
          </a:ln>
        </p:spPr>
        <p:txBody>
          <a:bodyPr/>
          <a:lstStyle/>
          <a:p>
            <a:endParaRPr lang="en-PH"/>
          </a:p>
        </p:txBody>
      </p:sp>
      <p:pic>
        <p:nvPicPr>
          <p:cNvPr id="21" name="Image 1" descr="preencoded.png"/>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5853113" y="3266517"/>
            <a:ext cx="155004" cy="155004"/>
          </a:xfrm>
          <a:prstGeom prst="rect">
            <a:avLst/>
          </a:prstGeom>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 12">
    <p:spTree>
      <p:nvGrpSpPr>
        <p:cNvPr id="1" name=""/>
        <p:cNvGrpSpPr/>
        <p:nvPr/>
      </p:nvGrpSpPr>
      <p:grpSpPr>
        <a:xfrm>
          <a:off x="0" y="0"/>
          <a:ext cx="0" cy="0"/>
          <a:chOff x="0" y="0"/>
          <a:chExt cx="0" cy="0"/>
        </a:xfrm>
      </p:grpSpPr>
      <p:sp>
        <p:nvSpPr>
          <p:cNvPr id="2" name="Text 0"/>
          <p:cNvSpPr/>
          <p:nvPr/>
        </p:nvSpPr>
        <p:spPr>
          <a:xfrm>
            <a:off x="496119" y="494630"/>
            <a:ext cx="7252097" cy="329431"/>
          </a:xfrm>
          <a:prstGeom prst="rect">
            <a:avLst/>
          </a:prstGeom>
          <a:noFill/>
          <a:ln/>
        </p:spPr>
        <p:txBody>
          <a:bodyPr wrap="none" lIns="0" tIns="0" rIns="0" bIns="0" rtlCol="0" anchor="t"/>
          <a:lstStyle/>
          <a:p>
            <a:pPr marL="0" indent="0" algn="l">
              <a:lnSpc>
                <a:spcPct val="104000"/>
              </a:lnSpc>
              <a:buNone/>
            </a:pPr>
            <a:r>
              <a:rPr lang="en-US" sz="2050" dirty="0">
                <a:solidFill>
                  <a:srgbClr val="1D1D1B"/>
                </a:solidFill>
                <a:latin typeface="Tomorrow Semi Bold" pitchFamily="34" charset="0"/>
                <a:ea typeface="Tomorrow Semi Bold" pitchFamily="34" charset="-122"/>
                <a:cs typeface="Tomorrow Semi Bold" pitchFamily="34" charset="-120"/>
              </a:rPr>
              <a:t>Self-Esteem and Freedom in the Philippine Context</a:t>
            </a:r>
            <a:endParaRPr lang="en-US" sz="2050" dirty="0"/>
          </a:p>
        </p:txBody>
      </p:sp>
      <p:sp>
        <p:nvSpPr>
          <p:cNvPr id="3" name="Shape 1"/>
          <p:cNvSpPr/>
          <p:nvPr/>
        </p:nvSpPr>
        <p:spPr>
          <a:xfrm>
            <a:off x="420216" y="958453"/>
            <a:ext cx="3678585" cy="3690342"/>
          </a:xfrm>
          <a:prstGeom prst="roundRect">
            <a:avLst>
              <a:gd name="adj" fmla="val 430"/>
            </a:avLst>
          </a:prstGeom>
          <a:solidFill>
            <a:srgbClr val="1D1D1B"/>
          </a:solidFill>
          <a:ln/>
        </p:spPr>
        <p:txBody>
          <a:bodyPr/>
          <a:lstStyle/>
          <a:p>
            <a:endParaRPr lang="en-PH"/>
          </a:p>
        </p:txBody>
      </p:sp>
      <p:sp>
        <p:nvSpPr>
          <p:cNvPr id="4" name="Text 2"/>
          <p:cNvSpPr/>
          <p:nvPr/>
        </p:nvSpPr>
        <p:spPr>
          <a:xfrm>
            <a:off x="525587" y="1048048"/>
            <a:ext cx="1775147" cy="164678"/>
          </a:xfrm>
          <a:prstGeom prst="rect">
            <a:avLst/>
          </a:prstGeom>
          <a:noFill/>
          <a:ln/>
        </p:spPr>
        <p:txBody>
          <a:bodyPr wrap="none" lIns="0" tIns="0" rIns="0" bIns="0" rtlCol="0" anchor="t"/>
          <a:lstStyle/>
          <a:p>
            <a:pPr marL="0" indent="0" algn="l">
              <a:lnSpc>
                <a:spcPct val="104000"/>
              </a:lnSpc>
              <a:buNone/>
            </a:pPr>
            <a:r>
              <a:rPr lang="en-US" sz="1000" dirty="0">
                <a:solidFill>
                  <a:srgbClr val="FFFFFF"/>
                </a:solidFill>
                <a:latin typeface="Tomorrow Semi Bold" pitchFamily="34" charset="0"/>
                <a:ea typeface="Tomorrow Semi Bold" pitchFamily="34" charset="-122"/>
                <a:cs typeface="Tomorrow Semi Bold" pitchFamily="34" charset="-120"/>
              </a:rPr>
              <a:t>Self-Esteem</a:t>
            </a:r>
            <a:endParaRPr lang="en-US" sz="1000" dirty="0"/>
          </a:p>
        </p:txBody>
      </p:sp>
      <p:sp>
        <p:nvSpPr>
          <p:cNvPr id="5" name="Text 3"/>
          <p:cNvSpPr/>
          <p:nvPr/>
        </p:nvSpPr>
        <p:spPr>
          <a:xfrm>
            <a:off x="525587" y="1302321"/>
            <a:ext cx="3467844" cy="468139"/>
          </a:xfrm>
          <a:prstGeom prst="rect">
            <a:avLst/>
          </a:prstGeom>
          <a:noFill/>
          <a:ln/>
        </p:spPr>
        <p:txBody>
          <a:bodyPr wrap="square" lIns="0" tIns="0" rIns="0" bIns="0" rtlCol="0" anchor="t">
            <a:normAutofit/>
          </a:bodyPr>
          <a:lstStyle/>
          <a:p>
            <a:pPr marL="0" indent="0" algn="l">
              <a:lnSpc>
                <a:spcPct val="123000"/>
              </a:lnSpc>
              <a:buNone/>
            </a:pPr>
            <a:r>
              <a:rPr lang="en-US" sz="800" dirty="0">
                <a:solidFill>
                  <a:srgbClr val="FFFFFF"/>
                </a:solidFill>
                <a:latin typeface="Tomorrow" pitchFamily="34" charset="0"/>
                <a:ea typeface="Tomorrow" pitchFamily="34" charset="-122"/>
                <a:cs typeface="Tomorrow" pitchFamily="34" charset="-120"/>
              </a:rPr>
              <a:t>Self-esteem refers to </a:t>
            </a:r>
            <a:r>
              <a:rPr lang="en-US" sz="800" b="1" dirty="0">
                <a:solidFill>
                  <a:srgbClr val="FFFFFF"/>
                </a:solidFill>
                <a:latin typeface="Tomorrow" pitchFamily="34" charset="0"/>
                <a:ea typeface="Tomorrow" pitchFamily="34" charset="-122"/>
                <a:cs typeface="Tomorrow" pitchFamily="34" charset="-120"/>
              </a:rPr>
              <a:t>dignity, respect, and self-worth</a:t>
            </a:r>
            <a:r>
              <a:rPr lang="en-US" sz="800" dirty="0">
                <a:solidFill>
                  <a:srgbClr val="FFFFFF"/>
                </a:solidFill>
                <a:latin typeface="Tomorrow" pitchFamily="34" charset="0"/>
                <a:ea typeface="Tomorrow" pitchFamily="34" charset="-122"/>
                <a:cs typeface="Tomorrow" pitchFamily="34" charset="-120"/>
              </a:rPr>
              <a:t>. Economic inequality may affect dignity and opportunities. Many Filipinos experience social exclusion because of poverty.</a:t>
            </a:r>
            <a:endParaRPr lang="en-US" sz="800" dirty="0"/>
          </a:p>
        </p:txBody>
      </p:sp>
      <p:sp>
        <p:nvSpPr>
          <p:cNvPr id="6" name="Text 4"/>
          <p:cNvSpPr/>
          <p:nvPr/>
        </p:nvSpPr>
        <p:spPr>
          <a:xfrm>
            <a:off x="525587" y="1851050"/>
            <a:ext cx="3467844" cy="468139"/>
          </a:xfrm>
          <a:prstGeom prst="rect">
            <a:avLst/>
          </a:prstGeom>
          <a:noFill/>
          <a:ln/>
        </p:spPr>
        <p:txBody>
          <a:bodyPr wrap="square" lIns="0" tIns="0" rIns="0" bIns="0" rtlCol="0" anchor="t">
            <a:normAutofit/>
          </a:bodyPr>
          <a:lstStyle/>
          <a:p>
            <a:pPr marL="0" indent="0" algn="l">
              <a:lnSpc>
                <a:spcPct val="123000"/>
              </a:lnSpc>
              <a:buNone/>
            </a:pPr>
            <a:r>
              <a:rPr lang="en-US" sz="800" dirty="0">
                <a:solidFill>
                  <a:srgbClr val="FFFFFF"/>
                </a:solidFill>
                <a:latin typeface="Tomorrow" pitchFamily="34" charset="0"/>
                <a:ea typeface="Tomorrow" pitchFamily="34" charset="-122"/>
                <a:cs typeface="Tomorrow" pitchFamily="34" charset="-120"/>
              </a:rPr>
              <a:t>Development should empower citizens and improve their sense of worth — not just provide material resources, but restore confidence and agency.</a:t>
            </a:r>
            <a:endParaRPr lang="en-US" sz="800" dirty="0"/>
          </a:p>
        </p:txBody>
      </p:sp>
      <p:sp>
        <p:nvSpPr>
          <p:cNvPr id="7" name="Shape 5"/>
          <p:cNvSpPr/>
          <p:nvPr/>
        </p:nvSpPr>
        <p:spPr>
          <a:xfrm>
            <a:off x="525587" y="2419945"/>
            <a:ext cx="3467844" cy="561305"/>
          </a:xfrm>
          <a:prstGeom prst="roundRect">
            <a:avLst>
              <a:gd name="adj" fmla="val 2818"/>
            </a:avLst>
          </a:prstGeom>
          <a:solidFill>
            <a:srgbClr val="B6D6FC"/>
          </a:solidFill>
          <a:ln/>
        </p:spPr>
        <p:txBody>
          <a:bodyPr/>
          <a:lstStyle/>
          <a:p>
            <a:endParaRPr lang="en-PH"/>
          </a:p>
        </p:txBody>
      </p:sp>
      <p:pic>
        <p:nvPicPr>
          <p:cNvPr id="8" name="Image 0" descr="preencoded.png"/>
          <p:cNvPicPr>
            <a:picLocks noChangeAspect="1"/>
          </p:cNvPicPr>
          <p:nvPr/>
        </p:nvPicPr>
        <p:blipFill>
          <a:blip r:embed="rId3"/>
          <a:stretch>
            <a:fillRect/>
          </a:stretch>
        </p:blipFill>
        <p:spPr>
          <a:xfrm>
            <a:off x="630957" y="2578522"/>
            <a:ext cx="131787" cy="105370"/>
          </a:xfrm>
          <a:prstGeom prst="rect">
            <a:avLst/>
          </a:prstGeom>
        </p:spPr>
      </p:pic>
      <p:sp>
        <p:nvSpPr>
          <p:cNvPr id="9" name="Text 6"/>
          <p:cNvSpPr/>
          <p:nvPr/>
        </p:nvSpPr>
        <p:spPr>
          <a:xfrm>
            <a:off x="868114" y="2535882"/>
            <a:ext cx="3019946" cy="312093"/>
          </a:xfrm>
          <a:prstGeom prst="rect">
            <a:avLst/>
          </a:prstGeom>
          <a:noFill/>
          <a:ln/>
        </p:spPr>
        <p:txBody>
          <a:bodyPr wrap="square" lIns="0" tIns="0" rIns="0" bIns="0" rtlCol="0" anchor="t">
            <a:normAutofit/>
          </a:bodyPr>
          <a:lstStyle/>
          <a:p>
            <a:pPr marL="0" indent="0" algn="l">
              <a:lnSpc>
                <a:spcPct val="123000"/>
              </a:lnSpc>
              <a:buNone/>
            </a:pPr>
            <a:r>
              <a:rPr lang="en-US" sz="800" dirty="0">
                <a:solidFill>
                  <a:srgbClr val="000000"/>
                </a:solidFill>
                <a:latin typeface="Tomorrow" pitchFamily="34" charset="0"/>
                <a:ea typeface="Tomorrow" pitchFamily="34" charset="-122"/>
                <a:cs typeface="Tomorrow" pitchFamily="34" charset="-120"/>
              </a:rPr>
              <a:t>True development lifts people's dignity, not just their income.</a:t>
            </a:r>
            <a:endParaRPr lang="en-US" sz="800" dirty="0"/>
          </a:p>
        </p:txBody>
      </p:sp>
      <p:sp>
        <p:nvSpPr>
          <p:cNvPr id="10" name="Text 7"/>
          <p:cNvSpPr/>
          <p:nvPr/>
        </p:nvSpPr>
        <p:spPr>
          <a:xfrm>
            <a:off x="4284836" y="1048048"/>
            <a:ext cx="2095723" cy="164678"/>
          </a:xfrm>
          <a:prstGeom prst="rect">
            <a:avLst/>
          </a:prstGeom>
          <a:noFill/>
          <a:ln/>
        </p:spPr>
        <p:txBody>
          <a:bodyPr wrap="none" lIns="0" tIns="0" rIns="0" bIns="0" rtlCol="0" anchor="t"/>
          <a:lstStyle/>
          <a:p>
            <a:pPr marL="0" indent="0" algn="l">
              <a:lnSpc>
                <a:spcPct val="104000"/>
              </a:lnSpc>
              <a:buNone/>
            </a:pPr>
            <a:r>
              <a:rPr lang="en-US" sz="1000" dirty="0">
                <a:solidFill>
                  <a:srgbClr val="1D1D1B"/>
                </a:solidFill>
                <a:latin typeface="Tomorrow Semi Bold" pitchFamily="34" charset="0"/>
                <a:ea typeface="Tomorrow Semi Bold" pitchFamily="34" charset="-122"/>
                <a:cs typeface="Tomorrow Semi Bold" pitchFamily="34" charset="-120"/>
              </a:rPr>
              <a:t>Freedom from Servitude</a:t>
            </a:r>
            <a:endParaRPr lang="en-US" sz="1000" dirty="0"/>
          </a:p>
        </p:txBody>
      </p:sp>
      <p:sp>
        <p:nvSpPr>
          <p:cNvPr id="11" name="Text 8"/>
          <p:cNvSpPr/>
          <p:nvPr/>
        </p:nvSpPr>
        <p:spPr>
          <a:xfrm>
            <a:off x="4284836" y="1302321"/>
            <a:ext cx="4367733" cy="468139"/>
          </a:xfrm>
          <a:prstGeom prst="rect">
            <a:avLst/>
          </a:prstGeom>
          <a:noFill/>
          <a:ln/>
        </p:spPr>
        <p:txBody>
          <a:bodyPr wrap="square" lIns="0" tIns="0" rIns="0" bIns="0" rtlCol="0" anchor="t">
            <a:normAutofit/>
          </a:bodyPr>
          <a:lstStyle/>
          <a:p>
            <a:pPr marL="0" indent="0" algn="l">
              <a:lnSpc>
                <a:spcPct val="123000"/>
              </a:lnSpc>
              <a:buNone/>
            </a:pPr>
            <a:r>
              <a:rPr lang="en-US" sz="800" dirty="0">
                <a:solidFill>
                  <a:srgbClr val="61615C"/>
                </a:solidFill>
                <a:latin typeface="Tomorrow" pitchFamily="34" charset="0"/>
                <a:ea typeface="Tomorrow" pitchFamily="34" charset="-122"/>
                <a:cs typeface="Tomorrow" pitchFamily="34" charset="-120"/>
              </a:rPr>
              <a:t>Freedom means having </a:t>
            </a:r>
            <a:r>
              <a:rPr lang="en-US" sz="800" b="1" dirty="0">
                <a:solidFill>
                  <a:srgbClr val="61615C"/>
                </a:solidFill>
                <a:latin typeface="Tomorrow" pitchFamily="34" charset="0"/>
                <a:ea typeface="Tomorrow" pitchFamily="34" charset="-122"/>
                <a:cs typeface="Tomorrow" pitchFamily="34" charset="-120"/>
              </a:rPr>
              <a:t>opportunities and choices</a:t>
            </a:r>
            <a:r>
              <a:rPr lang="en-US" sz="800" dirty="0">
                <a:solidFill>
                  <a:srgbClr val="61615C"/>
                </a:solidFill>
                <a:latin typeface="Tomorrow" pitchFamily="34" charset="0"/>
                <a:ea typeface="Tomorrow" pitchFamily="34" charset="-122"/>
                <a:cs typeface="Tomorrow" pitchFamily="34" charset="-120"/>
              </a:rPr>
              <a:t>. When Filipinos have access to education, decent jobs, healthcare, and political participation, they gain greater freedom.</a:t>
            </a:r>
            <a:endParaRPr lang="en-US" sz="800" dirty="0"/>
          </a:p>
        </p:txBody>
      </p:sp>
      <p:sp>
        <p:nvSpPr>
          <p:cNvPr id="12" name="Text 9"/>
          <p:cNvSpPr/>
          <p:nvPr/>
        </p:nvSpPr>
        <p:spPr>
          <a:xfrm>
            <a:off x="4284836" y="1851050"/>
            <a:ext cx="4367733" cy="468139"/>
          </a:xfrm>
          <a:prstGeom prst="rect">
            <a:avLst/>
          </a:prstGeom>
          <a:noFill/>
          <a:ln/>
        </p:spPr>
        <p:txBody>
          <a:bodyPr wrap="square" lIns="0" tIns="0" rIns="0" bIns="0" rtlCol="0" anchor="t">
            <a:normAutofit/>
          </a:bodyPr>
          <a:lstStyle/>
          <a:p>
            <a:pPr marL="0" indent="0" algn="l">
              <a:lnSpc>
                <a:spcPct val="123000"/>
              </a:lnSpc>
              <a:buNone/>
            </a:pPr>
            <a:r>
              <a:rPr lang="en-US" sz="800" dirty="0">
                <a:solidFill>
                  <a:srgbClr val="61615C"/>
                </a:solidFill>
                <a:latin typeface="Tomorrow" pitchFamily="34" charset="0"/>
                <a:ea typeface="Tomorrow" pitchFamily="34" charset="-122"/>
                <a:cs typeface="Tomorrow" pitchFamily="34" charset="-120"/>
              </a:rPr>
              <a:t>Poverty limits people's ability to make meaningful choices. A person who cannot afford education, healthcare, or basic needs is not truly free — even if they live in a democratic society.</a:t>
            </a:r>
            <a:endParaRPr lang="en-US" sz="800" dirty="0"/>
          </a:p>
        </p:txBody>
      </p:sp>
      <p:sp>
        <p:nvSpPr>
          <p:cNvPr id="13" name="Shape 10"/>
          <p:cNvSpPr/>
          <p:nvPr/>
        </p:nvSpPr>
        <p:spPr>
          <a:xfrm>
            <a:off x="4284836" y="2419945"/>
            <a:ext cx="4367733" cy="649635"/>
          </a:xfrm>
          <a:prstGeom prst="roundRect">
            <a:avLst>
              <a:gd name="adj" fmla="val 10557"/>
            </a:avLst>
          </a:prstGeom>
          <a:solidFill>
            <a:srgbClr val="FCFCFC"/>
          </a:solidFill>
          <a:ln w="14288">
            <a:solidFill>
              <a:srgbClr val="D6D0D0"/>
            </a:solidFill>
            <a:prstDash val="solid"/>
          </a:ln>
        </p:spPr>
        <p:txBody>
          <a:bodyPr/>
          <a:lstStyle/>
          <a:p>
            <a:endParaRPr lang="en-PH"/>
          </a:p>
        </p:txBody>
      </p:sp>
      <p:sp>
        <p:nvSpPr>
          <p:cNvPr id="14" name="Shape 11"/>
          <p:cNvSpPr/>
          <p:nvPr/>
        </p:nvSpPr>
        <p:spPr>
          <a:xfrm>
            <a:off x="4270549" y="2419945"/>
            <a:ext cx="57150" cy="649635"/>
          </a:xfrm>
          <a:prstGeom prst="roundRect">
            <a:avLst>
              <a:gd name="adj" fmla="val 27674"/>
            </a:avLst>
          </a:prstGeom>
          <a:solidFill>
            <a:srgbClr val="1D1D1B"/>
          </a:solidFill>
          <a:ln/>
        </p:spPr>
        <p:txBody>
          <a:bodyPr/>
          <a:lstStyle/>
          <a:p>
            <a:endParaRPr lang="en-PH"/>
          </a:p>
        </p:txBody>
      </p:sp>
      <p:sp>
        <p:nvSpPr>
          <p:cNvPr id="15" name="Text 12"/>
          <p:cNvSpPr/>
          <p:nvPr/>
        </p:nvSpPr>
        <p:spPr>
          <a:xfrm>
            <a:off x="4447356" y="2539603"/>
            <a:ext cx="1775147" cy="164678"/>
          </a:xfrm>
          <a:prstGeom prst="rect">
            <a:avLst/>
          </a:prstGeom>
          <a:noFill/>
          <a:ln/>
        </p:spPr>
        <p:txBody>
          <a:bodyPr wrap="none" lIns="0" tIns="0" rIns="0" bIns="0" rtlCol="0" anchor="t"/>
          <a:lstStyle/>
          <a:p>
            <a:pPr marL="0" indent="0" algn="l">
              <a:lnSpc>
                <a:spcPct val="104000"/>
              </a:lnSpc>
              <a:buNone/>
            </a:pPr>
            <a:r>
              <a:rPr lang="en-US" sz="1000" dirty="0">
                <a:solidFill>
                  <a:srgbClr val="61615C"/>
                </a:solidFill>
                <a:latin typeface="Tomorrow Semi Bold" pitchFamily="34" charset="0"/>
                <a:ea typeface="Tomorrow Semi Bold" pitchFamily="34" charset="-122"/>
                <a:cs typeface="Tomorrow Semi Bold" pitchFamily="34" charset="-120"/>
              </a:rPr>
              <a:t>Education Access</a:t>
            </a:r>
            <a:endParaRPr lang="en-US" sz="1000" dirty="0"/>
          </a:p>
        </p:txBody>
      </p:sp>
      <p:sp>
        <p:nvSpPr>
          <p:cNvPr id="16" name="Text 13"/>
          <p:cNvSpPr/>
          <p:nvPr/>
        </p:nvSpPr>
        <p:spPr>
          <a:xfrm>
            <a:off x="4447356" y="2793876"/>
            <a:ext cx="4542755" cy="156046"/>
          </a:xfrm>
          <a:prstGeom prst="rect">
            <a:avLst/>
          </a:prstGeom>
          <a:noFill/>
          <a:ln/>
        </p:spPr>
        <p:txBody>
          <a:bodyPr wrap="none" lIns="0" tIns="0" rIns="0" bIns="0" rtlCol="0" anchor="t"/>
          <a:lstStyle/>
          <a:p>
            <a:pPr marL="0" indent="0" algn="l">
              <a:lnSpc>
                <a:spcPct val="123000"/>
              </a:lnSpc>
              <a:buNone/>
            </a:pPr>
            <a:r>
              <a:rPr lang="en-US" sz="800" dirty="0">
                <a:solidFill>
                  <a:srgbClr val="61615C"/>
                </a:solidFill>
                <a:latin typeface="Tomorrow" pitchFamily="34" charset="0"/>
                <a:ea typeface="Tomorrow" pitchFamily="34" charset="-122"/>
                <a:cs typeface="Tomorrow" pitchFamily="34" charset="-120"/>
              </a:rPr>
              <a:t>Opens doors to better opportunities</a:t>
            </a:r>
            <a:endParaRPr lang="en-US" sz="800" dirty="0"/>
          </a:p>
        </p:txBody>
      </p:sp>
      <p:sp>
        <p:nvSpPr>
          <p:cNvPr id="17" name="Shape 14"/>
          <p:cNvSpPr/>
          <p:nvPr/>
        </p:nvSpPr>
        <p:spPr>
          <a:xfrm>
            <a:off x="4284836" y="3159175"/>
            <a:ext cx="4367733" cy="649635"/>
          </a:xfrm>
          <a:prstGeom prst="roundRect">
            <a:avLst>
              <a:gd name="adj" fmla="val 10557"/>
            </a:avLst>
          </a:prstGeom>
          <a:solidFill>
            <a:srgbClr val="FCFCFC"/>
          </a:solidFill>
          <a:ln w="14288">
            <a:solidFill>
              <a:srgbClr val="D6D0D0"/>
            </a:solidFill>
            <a:prstDash val="solid"/>
          </a:ln>
        </p:spPr>
        <p:txBody>
          <a:bodyPr/>
          <a:lstStyle/>
          <a:p>
            <a:endParaRPr lang="en-PH"/>
          </a:p>
        </p:txBody>
      </p:sp>
      <p:sp>
        <p:nvSpPr>
          <p:cNvPr id="18" name="Shape 15"/>
          <p:cNvSpPr/>
          <p:nvPr/>
        </p:nvSpPr>
        <p:spPr>
          <a:xfrm>
            <a:off x="4270549" y="3159175"/>
            <a:ext cx="57150" cy="649635"/>
          </a:xfrm>
          <a:prstGeom prst="roundRect">
            <a:avLst>
              <a:gd name="adj" fmla="val 27674"/>
            </a:avLst>
          </a:prstGeom>
          <a:solidFill>
            <a:srgbClr val="1D1D1B"/>
          </a:solidFill>
          <a:ln/>
        </p:spPr>
        <p:txBody>
          <a:bodyPr/>
          <a:lstStyle/>
          <a:p>
            <a:endParaRPr lang="en-PH"/>
          </a:p>
        </p:txBody>
      </p:sp>
      <p:sp>
        <p:nvSpPr>
          <p:cNvPr id="19" name="Text 16"/>
          <p:cNvSpPr/>
          <p:nvPr/>
        </p:nvSpPr>
        <p:spPr>
          <a:xfrm>
            <a:off x="4447356" y="3278832"/>
            <a:ext cx="1823517" cy="164678"/>
          </a:xfrm>
          <a:prstGeom prst="rect">
            <a:avLst/>
          </a:prstGeom>
          <a:noFill/>
          <a:ln/>
        </p:spPr>
        <p:txBody>
          <a:bodyPr wrap="none" lIns="0" tIns="0" rIns="0" bIns="0" rtlCol="0" anchor="t"/>
          <a:lstStyle/>
          <a:p>
            <a:pPr marL="0" indent="0" algn="l">
              <a:lnSpc>
                <a:spcPct val="104000"/>
              </a:lnSpc>
              <a:buNone/>
            </a:pPr>
            <a:r>
              <a:rPr lang="en-US" sz="1000" dirty="0">
                <a:solidFill>
                  <a:srgbClr val="61615C"/>
                </a:solidFill>
                <a:latin typeface="Tomorrow Semi Bold" pitchFamily="34" charset="0"/>
                <a:ea typeface="Tomorrow Semi Bold" pitchFamily="34" charset="-122"/>
                <a:cs typeface="Tomorrow Semi Bold" pitchFamily="34" charset="-120"/>
              </a:rPr>
              <a:t>Decent Employment</a:t>
            </a:r>
            <a:endParaRPr lang="en-US" sz="1000" dirty="0"/>
          </a:p>
        </p:txBody>
      </p:sp>
      <p:sp>
        <p:nvSpPr>
          <p:cNvPr id="20" name="Text 17"/>
          <p:cNvSpPr/>
          <p:nvPr/>
        </p:nvSpPr>
        <p:spPr>
          <a:xfrm>
            <a:off x="4447356" y="3533105"/>
            <a:ext cx="4542755" cy="156046"/>
          </a:xfrm>
          <a:prstGeom prst="rect">
            <a:avLst/>
          </a:prstGeom>
          <a:noFill/>
          <a:ln/>
        </p:spPr>
        <p:txBody>
          <a:bodyPr wrap="none" lIns="0" tIns="0" rIns="0" bIns="0" rtlCol="0" anchor="t"/>
          <a:lstStyle/>
          <a:p>
            <a:pPr marL="0" indent="0" algn="l">
              <a:lnSpc>
                <a:spcPct val="123000"/>
              </a:lnSpc>
              <a:buNone/>
            </a:pPr>
            <a:r>
              <a:rPr lang="en-US" sz="800" dirty="0">
                <a:solidFill>
                  <a:srgbClr val="61615C"/>
                </a:solidFill>
                <a:latin typeface="Tomorrow" pitchFamily="34" charset="0"/>
                <a:ea typeface="Tomorrow" pitchFamily="34" charset="-122"/>
                <a:cs typeface="Tomorrow" pitchFamily="34" charset="-120"/>
              </a:rPr>
              <a:t>Provides stable income and dignity</a:t>
            </a:r>
            <a:endParaRPr lang="en-US" sz="800" dirty="0"/>
          </a:p>
        </p:txBody>
      </p:sp>
      <p:sp>
        <p:nvSpPr>
          <p:cNvPr id="21" name="Shape 18"/>
          <p:cNvSpPr/>
          <p:nvPr/>
        </p:nvSpPr>
        <p:spPr>
          <a:xfrm>
            <a:off x="4284836" y="3898404"/>
            <a:ext cx="4367733" cy="649635"/>
          </a:xfrm>
          <a:prstGeom prst="roundRect">
            <a:avLst>
              <a:gd name="adj" fmla="val 10557"/>
            </a:avLst>
          </a:prstGeom>
          <a:solidFill>
            <a:srgbClr val="FCFCFC"/>
          </a:solidFill>
          <a:ln w="14288">
            <a:solidFill>
              <a:srgbClr val="D6D0D0"/>
            </a:solidFill>
            <a:prstDash val="solid"/>
          </a:ln>
        </p:spPr>
        <p:txBody>
          <a:bodyPr/>
          <a:lstStyle/>
          <a:p>
            <a:endParaRPr lang="en-PH"/>
          </a:p>
        </p:txBody>
      </p:sp>
      <p:sp>
        <p:nvSpPr>
          <p:cNvPr id="22" name="Shape 19"/>
          <p:cNvSpPr/>
          <p:nvPr/>
        </p:nvSpPr>
        <p:spPr>
          <a:xfrm>
            <a:off x="4270549" y="3898404"/>
            <a:ext cx="57150" cy="649635"/>
          </a:xfrm>
          <a:prstGeom prst="roundRect">
            <a:avLst>
              <a:gd name="adj" fmla="val 27674"/>
            </a:avLst>
          </a:prstGeom>
          <a:solidFill>
            <a:srgbClr val="1D1D1B"/>
          </a:solidFill>
          <a:ln/>
        </p:spPr>
        <p:txBody>
          <a:bodyPr/>
          <a:lstStyle/>
          <a:p>
            <a:endParaRPr lang="en-PH"/>
          </a:p>
        </p:txBody>
      </p:sp>
      <p:sp>
        <p:nvSpPr>
          <p:cNvPr id="23" name="Text 20"/>
          <p:cNvSpPr/>
          <p:nvPr/>
        </p:nvSpPr>
        <p:spPr>
          <a:xfrm>
            <a:off x="4447356" y="4018062"/>
            <a:ext cx="1866677" cy="164678"/>
          </a:xfrm>
          <a:prstGeom prst="rect">
            <a:avLst/>
          </a:prstGeom>
          <a:noFill/>
          <a:ln/>
        </p:spPr>
        <p:txBody>
          <a:bodyPr wrap="none" lIns="0" tIns="0" rIns="0" bIns="0" rtlCol="0" anchor="t"/>
          <a:lstStyle/>
          <a:p>
            <a:pPr marL="0" indent="0" algn="l">
              <a:lnSpc>
                <a:spcPct val="104000"/>
              </a:lnSpc>
              <a:buNone/>
            </a:pPr>
            <a:r>
              <a:rPr lang="en-US" sz="1000" dirty="0">
                <a:solidFill>
                  <a:srgbClr val="61615C"/>
                </a:solidFill>
                <a:latin typeface="Tomorrow Semi Bold" pitchFamily="34" charset="0"/>
                <a:ea typeface="Tomorrow Semi Bold" pitchFamily="34" charset="-122"/>
                <a:cs typeface="Tomorrow Semi Bold" pitchFamily="34" charset="-120"/>
              </a:rPr>
              <a:t>Political Participation</a:t>
            </a:r>
            <a:endParaRPr lang="en-US" sz="1000" dirty="0"/>
          </a:p>
        </p:txBody>
      </p:sp>
      <p:sp>
        <p:nvSpPr>
          <p:cNvPr id="24" name="Text 21"/>
          <p:cNvSpPr/>
          <p:nvPr/>
        </p:nvSpPr>
        <p:spPr>
          <a:xfrm>
            <a:off x="4447356" y="4272335"/>
            <a:ext cx="4542755" cy="156046"/>
          </a:xfrm>
          <a:prstGeom prst="rect">
            <a:avLst/>
          </a:prstGeom>
          <a:noFill/>
          <a:ln/>
        </p:spPr>
        <p:txBody>
          <a:bodyPr wrap="none" lIns="0" tIns="0" rIns="0" bIns="0" rtlCol="0" anchor="t"/>
          <a:lstStyle/>
          <a:p>
            <a:pPr marL="0" indent="0" algn="l">
              <a:lnSpc>
                <a:spcPct val="123000"/>
              </a:lnSpc>
              <a:buNone/>
            </a:pPr>
            <a:r>
              <a:rPr lang="en-US" sz="800" dirty="0">
                <a:solidFill>
                  <a:srgbClr val="61615C"/>
                </a:solidFill>
                <a:latin typeface="Tomorrow" pitchFamily="34" charset="0"/>
                <a:ea typeface="Tomorrow" pitchFamily="34" charset="-122"/>
                <a:cs typeface="Tomorrow" pitchFamily="34" charset="-120"/>
              </a:rPr>
              <a:t>Gives voice and agency to citizens</a:t>
            </a:r>
            <a:endParaRPr lang="en-US" sz="800"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 13">
    <p:spTree>
      <p:nvGrpSpPr>
        <p:cNvPr id="1" name=""/>
        <p:cNvGrpSpPr/>
        <p:nvPr/>
      </p:nvGrpSpPr>
      <p:grpSpPr>
        <a:xfrm>
          <a:off x="0" y="0"/>
          <a:ext cx="0" cy="0"/>
          <a:chOff x="0" y="0"/>
          <a:chExt cx="0" cy="0"/>
        </a:xfrm>
      </p:grpSpPr>
      <p:sp>
        <p:nvSpPr>
          <p:cNvPr id="2" name="Text 0"/>
          <p:cNvSpPr/>
          <p:nvPr/>
        </p:nvSpPr>
        <p:spPr>
          <a:xfrm>
            <a:off x="496119" y="690042"/>
            <a:ext cx="5741268" cy="368201"/>
          </a:xfrm>
          <a:prstGeom prst="rect">
            <a:avLst/>
          </a:prstGeom>
          <a:noFill/>
          <a:ln/>
        </p:spPr>
        <p:txBody>
          <a:bodyPr wrap="none" lIns="0" tIns="0" rIns="0" bIns="0" rtlCol="0" anchor="t"/>
          <a:lstStyle/>
          <a:p>
            <a:pPr marL="0" indent="0" algn="l">
              <a:lnSpc>
                <a:spcPct val="104000"/>
              </a:lnSpc>
              <a:buNone/>
            </a:pPr>
            <a:r>
              <a:rPr lang="en-US" sz="2300" dirty="0">
                <a:solidFill>
                  <a:srgbClr val="1D1D1B"/>
                </a:solidFill>
                <a:latin typeface="Tomorrow Semi Bold" pitchFamily="34" charset="0"/>
                <a:ea typeface="Tomorrow Semi Bold" pitchFamily="34" charset="-122"/>
                <a:cs typeface="Tomorrow Semi Bold" pitchFamily="34" charset="-120"/>
              </a:rPr>
              <a:t>Amartya Sen's Capability Approach</a:t>
            </a:r>
            <a:endParaRPr lang="en-US" sz="2300" dirty="0"/>
          </a:p>
        </p:txBody>
      </p:sp>
      <p:sp>
        <p:nvSpPr>
          <p:cNvPr id="3" name="Shape 1"/>
          <p:cNvSpPr/>
          <p:nvPr/>
        </p:nvSpPr>
        <p:spPr>
          <a:xfrm>
            <a:off x="496119" y="1282080"/>
            <a:ext cx="709389" cy="217736"/>
          </a:xfrm>
          <a:prstGeom prst="roundRect">
            <a:avLst>
              <a:gd name="adj" fmla="val 6495"/>
            </a:avLst>
          </a:prstGeom>
          <a:solidFill>
            <a:srgbClr val="E6E6E5"/>
          </a:solidFill>
          <a:ln/>
        </p:spPr>
        <p:txBody>
          <a:bodyPr/>
          <a:lstStyle/>
          <a:p>
            <a:endParaRPr lang="en-PH"/>
          </a:p>
        </p:txBody>
      </p:sp>
      <p:sp>
        <p:nvSpPr>
          <p:cNvPr id="4" name="Text 2"/>
          <p:cNvSpPr/>
          <p:nvPr/>
        </p:nvSpPr>
        <p:spPr>
          <a:xfrm>
            <a:off x="566812" y="1317427"/>
            <a:ext cx="1025203" cy="147042"/>
          </a:xfrm>
          <a:prstGeom prst="rect">
            <a:avLst/>
          </a:prstGeom>
          <a:noFill/>
          <a:ln/>
        </p:spPr>
        <p:txBody>
          <a:bodyPr wrap="none" lIns="0" tIns="0" rIns="0" bIns="0" rtlCol="0" anchor="t"/>
          <a:lstStyle/>
          <a:p>
            <a:pPr marL="0" indent="0" algn="l">
              <a:lnSpc>
                <a:spcPct val="130000"/>
              </a:lnSpc>
              <a:buNone/>
            </a:pPr>
            <a:r>
              <a:rPr lang="en-US" sz="700" dirty="0">
                <a:solidFill>
                  <a:srgbClr val="61615C"/>
                </a:solidFill>
                <a:latin typeface="Tomorrow" pitchFamily="34" charset="0"/>
                <a:ea typeface="Tomorrow" pitchFamily="34" charset="-122"/>
                <a:cs typeface="Tomorrow" pitchFamily="34" charset="-120"/>
              </a:rPr>
              <a:t>KEY THEORY</a:t>
            </a:r>
            <a:endParaRPr lang="en-US" sz="700" dirty="0"/>
          </a:p>
        </p:txBody>
      </p:sp>
      <p:sp>
        <p:nvSpPr>
          <p:cNvPr id="5" name="Text 3"/>
          <p:cNvSpPr/>
          <p:nvPr/>
        </p:nvSpPr>
        <p:spPr>
          <a:xfrm>
            <a:off x="496119" y="1625724"/>
            <a:ext cx="8151763" cy="551631"/>
          </a:xfrm>
          <a:prstGeom prst="rect">
            <a:avLst/>
          </a:prstGeom>
          <a:noFill/>
          <a:ln/>
        </p:spPr>
        <p:txBody>
          <a:bodyPr wrap="square" lIns="0" tIns="0" rIns="0" bIns="0" rtlCol="0" anchor="t">
            <a:normAutofit/>
          </a:bodyPr>
          <a:lstStyle/>
          <a:p>
            <a:pPr marL="0" indent="0" algn="l">
              <a:lnSpc>
                <a:spcPct val="130000"/>
              </a:lnSpc>
              <a:buNone/>
            </a:pPr>
            <a:r>
              <a:rPr lang="en-US" sz="900" b="1" dirty="0">
                <a:solidFill>
                  <a:srgbClr val="61615C"/>
                </a:solidFill>
                <a:latin typeface="Tomorrow" pitchFamily="34" charset="0"/>
                <a:ea typeface="Tomorrow" pitchFamily="34" charset="-122"/>
                <a:cs typeface="Tomorrow" pitchFamily="34" charset="-120"/>
              </a:rPr>
              <a:t>Amartya Sen</a:t>
            </a:r>
            <a:r>
              <a:rPr lang="en-US" sz="900" dirty="0">
                <a:solidFill>
                  <a:srgbClr val="61615C"/>
                </a:solidFill>
                <a:latin typeface="Tomorrow" pitchFamily="34" charset="0"/>
                <a:ea typeface="Tomorrow" pitchFamily="34" charset="-122"/>
                <a:cs typeface="Tomorrow" pitchFamily="34" charset="-120"/>
              </a:rPr>
              <a:t> introduced the Capability Approach, which argues that development should focus on </a:t>
            </a:r>
            <a:r>
              <a:rPr lang="en-US" sz="900" b="1" dirty="0">
                <a:solidFill>
                  <a:srgbClr val="61615C"/>
                </a:solidFill>
                <a:latin typeface="Tomorrow" pitchFamily="34" charset="0"/>
                <a:ea typeface="Tomorrow" pitchFamily="34" charset="-122"/>
                <a:cs typeface="Tomorrow" pitchFamily="34" charset="-120"/>
              </a:rPr>
              <a:t>expanding human freedoms and opportunities</a:t>
            </a:r>
            <a:r>
              <a:rPr lang="en-US" sz="900" dirty="0">
                <a:solidFill>
                  <a:srgbClr val="61615C"/>
                </a:solidFill>
                <a:latin typeface="Tomorrow" pitchFamily="34" charset="0"/>
                <a:ea typeface="Tomorrow" pitchFamily="34" charset="-122"/>
                <a:cs typeface="Tomorrow" pitchFamily="34" charset="-120"/>
              </a:rPr>
              <a:t>. According to Sen, development is not only about increasing wealth — it should focus on what people are </a:t>
            </a:r>
            <a:r>
              <a:rPr lang="en-US" sz="900" i="1" dirty="0">
                <a:solidFill>
                  <a:srgbClr val="61615C"/>
                </a:solidFill>
                <a:latin typeface="Tomorrow" pitchFamily="34" charset="0"/>
                <a:ea typeface="Tomorrow" pitchFamily="34" charset="-122"/>
                <a:cs typeface="Tomorrow" pitchFamily="34" charset="-120"/>
              </a:rPr>
              <a:t>capable of doing and becoming</a:t>
            </a:r>
            <a:r>
              <a:rPr lang="en-US" sz="900" dirty="0">
                <a:solidFill>
                  <a:srgbClr val="61615C"/>
                </a:solidFill>
                <a:latin typeface="Tomorrow" pitchFamily="34" charset="0"/>
                <a:ea typeface="Tomorrow" pitchFamily="34" charset="-122"/>
                <a:cs typeface="Tomorrow" pitchFamily="34" charset="-120"/>
              </a:rPr>
              <a:t>.</a:t>
            </a:r>
            <a:endParaRPr lang="en-US" sz="900" dirty="0"/>
          </a:p>
        </p:txBody>
      </p:sp>
      <p:sp>
        <p:nvSpPr>
          <p:cNvPr id="6" name="Shape 4"/>
          <p:cNvSpPr/>
          <p:nvPr/>
        </p:nvSpPr>
        <p:spPr>
          <a:xfrm>
            <a:off x="496119" y="2303264"/>
            <a:ext cx="2642592" cy="2150194"/>
          </a:xfrm>
          <a:prstGeom prst="roundRect">
            <a:avLst>
              <a:gd name="adj" fmla="val 822"/>
            </a:avLst>
          </a:prstGeom>
          <a:solidFill>
            <a:srgbClr val="FCFCFC"/>
          </a:solidFill>
          <a:ln w="14288">
            <a:solidFill>
              <a:srgbClr val="D6D0D0"/>
            </a:solidFill>
            <a:prstDash val="solid"/>
          </a:ln>
        </p:spPr>
        <p:txBody>
          <a:bodyPr/>
          <a:lstStyle/>
          <a:p>
            <a:endParaRPr lang="en-PH"/>
          </a:p>
        </p:txBody>
      </p:sp>
      <p:sp>
        <p:nvSpPr>
          <p:cNvPr id="7" name="Shape 5"/>
          <p:cNvSpPr/>
          <p:nvPr/>
        </p:nvSpPr>
        <p:spPr>
          <a:xfrm>
            <a:off x="510406" y="2317552"/>
            <a:ext cx="2614017" cy="353467"/>
          </a:xfrm>
          <a:prstGeom prst="roundRect">
            <a:avLst>
              <a:gd name="adj" fmla="val 150"/>
            </a:avLst>
          </a:prstGeom>
          <a:solidFill>
            <a:srgbClr val="F0EAEA"/>
          </a:solidFill>
          <a:ln/>
        </p:spPr>
        <p:txBody>
          <a:bodyPr/>
          <a:lstStyle/>
          <a:p>
            <a:endParaRPr lang="en-PH"/>
          </a:p>
        </p:txBody>
      </p:sp>
      <p:sp>
        <p:nvSpPr>
          <p:cNvPr id="8" name="Text 6"/>
          <p:cNvSpPr/>
          <p:nvPr/>
        </p:nvSpPr>
        <p:spPr>
          <a:xfrm>
            <a:off x="1500411" y="2383780"/>
            <a:ext cx="405333" cy="220935"/>
          </a:xfrm>
          <a:prstGeom prst="rect">
            <a:avLst/>
          </a:prstGeom>
          <a:noFill/>
          <a:ln/>
        </p:spPr>
        <p:txBody>
          <a:bodyPr wrap="none" lIns="0" tIns="0" rIns="0" bIns="0" rtlCol="0" anchor="ctr"/>
          <a:lstStyle/>
          <a:p>
            <a:pPr marL="0" indent="0" algn="ctr">
              <a:lnSpc>
                <a:spcPct val="100000"/>
              </a:lnSpc>
              <a:buNone/>
            </a:pPr>
            <a:r>
              <a:rPr lang="en-US" sz="1350" dirty="0">
                <a:solidFill>
                  <a:srgbClr val="61615C"/>
                </a:solidFill>
                <a:latin typeface="Tomorrow Semi Bold" pitchFamily="34" charset="0"/>
                <a:ea typeface="Tomorrow Semi Bold" pitchFamily="34" charset="-122"/>
                <a:cs typeface="Tomorrow Semi Bold" pitchFamily="34" charset="-120"/>
              </a:rPr>
              <a:t>1</a:t>
            </a:r>
            <a:endParaRPr lang="en-US" sz="1350" dirty="0"/>
          </a:p>
        </p:txBody>
      </p:sp>
      <p:sp>
        <p:nvSpPr>
          <p:cNvPr id="9" name="Text 7"/>
          <p:cNvSpPr/>
          <p:nvPr/>
        </p:nvSpPr>
        <p:spPr>
          <a:xfrm>
            <a:off x="628204" y="2782937"/>
            <a:ext cx="2040954" cy="184175"/>
          </a:xfrm>
          <a:prstGeom prst="rect">
            <a:avLst/>
          </a:prstGeom>
          <a:noFill/>
          <a:ln/>
        </p:spPr>
        <p:txBody>
          <a:bodyPr wrap="none" lIns="0" tIns="0" rIns="0" bIns="0" rtlCol="0" anchor="t"/>
          <a:lstStyle/>
          <a:p>
            <a:pPr marL="0" indent="0" algn="l">
              <a:lnSpc>
                <a:spcPct val="104000"/>
              </a:lnSpc>
              <a:buNone/>
            </a:pPr>
            <a:r>
              <a:rPr lang="en-US" sz="1150" dirty="0">
                <a:solidFill>
                  <a:srgbClr val="61615C"/>
                </a:solidFill>
                <a:latin typeface="Tomorrow Semi Bold" pitchFamily="34" charset="0"/>
                <a:ea typeface="Tomorrow Semi Bold" pitchFamily="34" charset="-122"/>
                <a:cs typeface="Tomorrow Semi Bold" pitchFamily="34" charset="-120"/>
              </a:rPr>
              <a:t>Difference in Abilities</a:t>
            </a:r>
            <a:endParaRPr lang="en-US" sz="1150" dirty="0"/>
          </a:p>
        </p:txBody>
      </p:sp>
      <p:sp>
        <p:nvSpPr>
          <p:cNvPr id="10" name="Text 8"/>
          <p:cNvSpPr/>
          <p:nvPr/>
        </p:nvSpPr>
        <p:spPr>
          <a:xfrm>
            <a:off x="628204" y="3034233"/>
            <a:ext cx="2378422" cy="1287140"/>
          </a:xfrm>
          <a:prstGeom prst="rect">
            <a:avLst/>
          </a:prstGeom>
          <a:noFill/>
          <a:ln/>
        </p:spPr>
        <p:txBody>
          <a:bodyPr wrap="square" lIns="0" tIns="0" rIns="0" bIns="0" rtlCol="0" anchor="t">
            <a:normAutofit/>
          </a:bodyPr>
          <a:lstStyle/>
          <a:p>
            <a:pPr marL="0" indent="0" algn="l">
              <a:lnSpc>
                <a:spcPct val="130000"/>
              </a:lnSpc>
              <a:buNone/>
            </a:pPr>
            <a:r>
              <a:rPr lang="en-US" sz="900" dirty="0">
                <a:solidFill>
                  <a:srgbClr val="61615C"/>
                </a:solidFill>
                <a:latin typeface="Tomorrow" pitchFamily="34" charset="0"/>
                <a:ea typeface="Tomorrow" pitchFamily="34" charset="-122"/>
                <a:cs typeface="Tomorrow" pitchFamily="34" charset="-120"/>
              </a:rPr>
              <a:t>People have different abilities to use resources. Two students may receive the same educational support, but one may struggle because of poor internet access, malnutrition, disabilities, or family responsibilities. </a:t>
            </a:r>
            <a:r>
              <a:rPr lang="en-US" sz="900" b="1" dirty="0">
                <a:solidFill>
                  <a:srgbClr val="61615C"/>
                </a:solidFill>
                <a:latin typeface="Tomorrow" pitchFamily="34" charset="0"/>
                <a:ea typeface="Tomorrow" pitchFamily="34" charset="-122"/>
                <a:cs typeface="Tomorrow" pitchFamily="34" charset="-120"/>
              </a:rPr>
              <a:t>Equal resources do not always produce equal opportunities.</a:t>
            </a:r>
            <a:endParaRPr lang="en-US" sz="900" dirty="0"/>
          </a:p>
        </p:txBody>
      </p:sp>
      <p:sp>
        <p:nvSpPr>
          <p:cNvPr id="11" name="Shape 9"/>
          <p:cNvSpPr/>
          <p:nvPr/>
        </p:nvSpPr>
        <p:spPr>
          <a:xfrm>
            <a:off x="3250629" y="2303264"/>
            <a:ext cx="2642667" cy="2150194"/>
          </a:xfrm>
          <a:prstGeom prst="roundRect">
            <a:avLst>
              <a:gd name="adj" fmla="val 822"/>
            </a:avLst>
          </a:prstGeom>
          <a:solidFill>
            <a:srgbClr val="FCFCFC"/>
          </a:solidFill>
          <a:ln w="14288">
            <a:solidFill>
              <a:srgbClr val="D6D0D0"/>
            </a:solidFill>
            <a:prstDash val="solid"/>
          </a:ln>
        </p:spPr>
        <p:txBody>
          <a:bodyPr/>
          <a:lstStyle/>
          <a:p>
            <a:endParaRPr lang="en-PH"/>
          </a:p>
        </p:txBody>
      </p:sp>
      <p:sp>
        <p:nvSpPr>
          <p:cNvPr id="12" name="Shape 10"/>
          <p:cNvSpPr/>
          <p:nvPr/>
        </p:nvSpPr>
        <p:spPr>
          <a:xfrm>
            <a:off x="3264917" y="2317552"/>
            <a:ext cx="2614092" cy="353467"/>
          </a:xfrm>
          <a:prstGeom prst="roundRect">
            <a:avLst>
              <a:gd name="adj" fmla="val 150"/>
            </a:avLst>
          </a:prstGeom>
          <a:solidFill>
            <a:srgbClr val="F0EAEA"/>
          </a:solidFill>
          <a:ln/>
        </p:spPr>
        <p:txBody>
          <a:bodyPr/>
          <a:lstStyle/>
          <a:p>
            <a:endParaRPr lang="en-PH"/>
          </a:p>
        </p:txBody>
      </p:sp>
      <p:sp>
        <p:nvSpPr>
          <p:cNvPr id="13" name="Text 11"/>
          <p:cNvSpPr/>
          <p:nvPr/>
        </p:nvSpPr>
        <p:spPr>
          <a:xfrm>
            <a:off x="4254996" y="2383780"/>
            <a:ext cx="405333" cy="220935"/>
          </a:xfrm>
          <a:prstGeom prst="rect">
            <a:avLst/>
          </a:prstGeom>
          <a:noFill/>
          <a:ln/>
        </p:spPr>
        <p:txBody>
          <a:bodyPr wrap="none" lIns="0" tIns="0" rIns="0" bIns="0" rtlCol="0" anchor="ctr"/>
          <a:lstStyle/>
          <a:p>
            <a:pPr marL="0" indent="0" algn="ctr">
              <a:lnSpc>
                <a:spcPct val="100000"/>
              </a:lnSpc>
              <a:buNone/>
            </a:pPr>
            <a:r>
              <a:rPr lang="en-US" sz="1350" dirty="0">
                <a:solidFill>
                  <a:srgbClr val="61615C"/>
                </a:solidFill>
                <a:latin typeface="Tomorrow Semi Bold" pitchFamily="34" charset="0"/>
                <a:ea typeface="Tomorrow Semi Bold" pitchFamily="34" charset="-122"/>
                <a:cs typeface="Tomorrow Semi Bold" pitchFamily="34" charset="-120"/>
              </a:rPr>
              <a:t>2</a:t>
            </a:r>
            <a:endParaRPr lang="en-US" sz="1350" dirty="0"/>
          </a:p>
        </p:txBody>
      </p:sp>
      <p:sp>
        <p:nvSpPr>
          <p:cNvPr id="14" name="Text 12"/>
          <p:cNvSpPr/>
          <p:nvPr/>
        </p:nvSpPr>
        <p:spPr>
          <a:xfrm>
            <a:off x="3382714" y="2782937"/>
            <a:ext cx="2059037" cy="184175"/>
          </a:xfrm>
          <a:prstGeom prst="rect">
            <a:avLst/>
          </a:prstGeom>
          <a:noFill/>
          <a:ln/>
        </p:spPr>
        <p:txBody>
          <a:bodyPr wrap="none" lIns="0" tIns="0" rIns="0" bIns="0" rtlCol="0" anchor="t"/>
          <a:lstStyle/>
          <a:p>
            <a:pPr marL="0" indent="0" algn="l">
              <a:lnSpc>
                <a:spcPct val="104000"/>
              </a:lnSpc>
              <a:buNone/>
            </a:pPr>
            <a:r>
              <a:rPr lang="en-US" sz="1150" dirty="0">
                <a:solidFill>
                  <a:srgbClr val="61615C"/>
                </a:solidFill>
                <a:latin typeface="Tomorrow Semi Bold" pitchFamily="34" charset="0"/>
                <a:ea typeface="Tomorrow Semi Bold" pitchFamily="34" charset="-122"/>
                <a:cs typeface="Tomorrow Semi Bold" pitchFamily="34" charset="-120"/>
              </a:rPr>
              <a:t>Adaptive Preferences</a:t>
            </a:r>
            <a:endParaRPr lang="en-US" sz="1150" dirty="0"/>
          </a:p>
        </p:txBody>
      </p:sp>
      <p:sp>
        <p:nvSpPr>
          <p:cNvPr id="15" name="Text 13"/>
          <p:cNvSpPr/>
          <p:nvPr/>
        </p:nvSpPr>
        <p:spPr>
          <a:xfrm>
            <a:off x="3382714" y="3034233"/>
            <a:ext cx="2378497" cy="1287140"/>
          </a:xfrm>
          <a:prstGeom prst="rect">
            <a:avLst/>
          </a:prstGeom>
          <a:noFill/>
          <a:ln/>
        </p:spPr>
        <p:txBody>
          <a:bodyPr wrap="square" lIns="0" tIns="0" rIns="0" bIns="0" rtlCol="0" anchor="t">
            <a:normAutofit/>
          </a:bodyPr>
          <a:lstStyle/>
          <a:p>
            <a:pPr marL="0" indent="0" algn="l">
              <a:lnSpc>
                <a:spcPct val="130000"/>
              </a:lnSpc>
              <a:buNone/>
            </a:pPr>
            <a:r>
              <a:rPr lang="en-US" sz="900" dirty="0">
                <a:solidFill>
                  <a:srgbClr val="61615C"/>
                </a:solidFill>
                <a:latin typeface="Tomorrow" pitchFamily="34" charset="0"/>
                <a:ea typeface="Tomorrow" pitchFamily="34" charset="-122"/>
                <a:cs typeface="Tomorrow" pitchFamily="34" charset="-120"/>
              </a:rPr>
              <a:t>People may stop dreaming of better lives when poverty becomes normal. Some marginalized communities accept poverty because they believe opportunities are unattainable. Development programs should therefore </a:t>
            </a:r>
            <a:r>
              <a:rPr lang="en-US" sz="900" b="1" dirty="0">
                <a:solidFill>
                  <a:srgbClr val="61615C"/>
                </a:solidFill>
                <a:latin typeface="Tomorrow" pitchFamily="34" charset="0"/>
                <a:ea typeface="Tomorrow" pitchFamily="34" charset="-122"/>
                <a:cs typeface="Tomorrow" pitchFamily="34" charset="-120"/>
              </a:rPr>
              <a:t>empower people and provide hope</a:t>
            </a:r>
            <a:r>
              <a:rPr lang="en-US" sz="900" dirty="0">
                <a:solidFill>
                  <a:srgbClr val="61615C"/>
                </a:solidFill>
                <a:latin typeface="Tomorrow" pitchFamily="34" charset="0"/>
                <a:ea typeface="Tomorrow" pitchFamily="34" charset="-122"/>
                <a:cs typeface="Tomorrow" pitchFamily="34" charset="-120"/>
              </a:rPr>
              <a:t>.</a:t>
            </a:r>
            <a:endParaRPr lang="en-US" sz="900" dirty="0"/>
          </a:p>
        </p:txBody>
      </p:sp>
      <p:sp>
        <p:nvSpPr>
          <p:cNvPr id="16" name="Shape 14"/>
          <p:cNvSpPr/>
          <p:nvPr/>
        </p:nvSpPr>
        <p:spPr>
          <a:xfrm>
            <a:off x="6005215" y="2303264"/>
            <a:ext cx="2642592" cy="2150194"/>
          </a:xfrm>
          <a:prstGeom prst="roundRect">
            <a:avLst>
              <a:gd name="adj" fmla="val 822"/>
            </a:avLst>
          </a:prstGeom>
          <a:solidFill>
            <a:srgbClr val="FCFCFC"/>
          </a:solidFill>
          <a:ln w="14288">
            <a:solidFill>
              <a:srgbClr val="D6D0D0"/>
            </a:solidFill>
            <a:prstDash val="solid"/>
          </a:ln>
        </p:spPr>
        <p:txBody>
          <a:bodyPr/>
          <a:lstStyle/>
          <a:p>
            <a:endParaRPr lang="en-PH"/>
          </a:p>
        </p:txBody>
      </p:sp>
      <p:sp>
        <p:nvSpPr>
          <p:cNvPr id="17" name="Shape 15"/>
          <p:cNvSpPr/>
          <p:nvPr/>
        </p:nvSpPr>
        <p:spPr>
          <a:xfrm>
            <a:off x="6019502" y="2317552"/>
            <a:ext cx="2614017" cy="353467"/>
          </a:xfrm>
          <a:prstGeom prst="roundRect">
            <a:avLst>
              <a:gd name="adj" fmla="val 150"/>
            </a:avLst>
          </a:prstGeom>
          <a:solidFill>
            <a:srgbClr val="F0EAEA"/>
          </a:solidFill>
          <a:ln/>
        </p:spPr>
        <p:txBody>
          <a:bodyPr/>
          <a:lstStyle/>
          <a:p>
            <a:endParaRPr lang="en-PH"/>
          </a:p>
        </p:txBody>
      </p:sp>
      <p:sp>
        <p:nvSpPr>
          <p:cNvPr id="18" name="Text 16"/>
          <p:cNvSpPr/>
          <p:nvPr/>
        </p:nvSpPr>
        <p:spPr>
          <a:xfrm>
            <a:off x="7009507" y="2383780"/>
            <a:ext cx="405333" cy="220935"/>
          </a:xfrm>
          <a:prstGeom prst="rect">
            <a:avLst/>
          </a:prstGeom>
          <a:noFill/>
          <a:ln/>
        </p:spPr>
        <p:txBody>
          <a:bodyPr wrap="none" lIns="0" tIns="0" rIns="0" bIns="0" rtlCol="0" anchor="ctr"/>
          <a:lstStyle/>
          <a:p>
            <a:pPr marL="0" indent="0" algn="ctr">
              <a:lnSpc>
                <a:spcPct val="100000"/>
              </a:lnSpc>
              <a:buNone/>
            </a:pPr>
            <a:r>
              <a:rPr lang="en-US" sz="1350" dirty="0">
                <a:solidFill>
                  <a:srgbClr val="61615C"/>
                </a:solidFill>
                <a:latin typeface="Tomorrow Semi Bold" pitchFamily="34" charset="0"/>
                <a:ea typeface="Tomorrow Semi Bold" pitchFamily="34" charset="-122"/>
                <a:cs typeface="Tomorrow Semi Bold" pitchFamily="34" charset="-120"/>
              </a:rPr>
              <a:t>3</a:t>
            </a:r>
            <a:endParaRPr lang="en-US" sz="1350" dirty="0"/>
          </a:p>
        </p:txBody>
      </p:sp>
      <p:sp>
        <p:nvSpPr>
          <p:cNvPr id="19" name="Text 17"/>
          <p:cNvSpPr/>
          <p:nvPr/>
        </p:nvSpPr>
        <p:spPr>
          <a:xfrm>
            <a:off x="6137300" y="2782937"/>
            <a:ext cx="2566690" cy="184175"/>
          </a:xfrm>
          <a:prstGeom prst="rect">
            <a:avLst/>
          </a:prstGeom>
          <a:noFill/>
          <a:ln/>
        </p:spPr>
        <p:txBody>
          <a:bodyPr wrap="none" lIns="0" tIns="0" rIns="0" bIns="0" rtlCol="0" anchor="t"/>
          <a:lstStyle/>
          <a:p>
            <a:pPr marL="0" indent="0" algn="l">
              <a:lnSpc>
                <a:spcPct val="104000"/>
              </a:lnSpc>
              <a:buNone/>
            </a:pPr>
            <a:r>
              <a:rPr lang="en-US" sz="1150" dirty="0">
                <a:solidFill>
                  <a:srgbClr val="61615C"/>
                </a:solidFill>
                <a:latin typeface="Tomorrow Semi Bold" pitchFamily="34" charset="0"/>
                <a:ea typeface="Tomorrow Semi Bold" pitchFamily="34" charset="-122"/>
                <a:cs typeface="Tomorrow Semi Bold" pitchFamily="34" charset="-120"/>
              </a:rPr>
              <a:t>Achievements and Freedom</a:t>
            </a:r>
            <a:endParaRPr lang="en-US" sz="1150" dirty="0"/>
          </a:p>
        </p:txBody>
      </p:sp>
      <p:sp>
        <p:nvSpPr>
          <p:cNvPr id="20" name="Text 18"/>
          <p:cNvSpPr/>
          <p:nvPr/>
        </p:nvSpPr>
        <p:spPr>
          <a:xfrm>
            <a:off x="6137300" y="3034233"/>
            <a:ext cx="2378422" cy="1103263"/>
          </a:xfrm>
          <a:prstGeom prst="rect">
            <a:avLst/>
          </a:prstGeom>
          <a:noFill/>
          <a:ln/>
        </p:spPr>
        <p:txBody>
          <a:bodyPr wrap="square" lIns="0" tIns="0" rIns="0" bIns="0" rtlCol="0" anchor="t">
            <a:normAutofit/>
          </a:bodyPr>
          <a:lstStyle/>
          <a:p>
            <a:pPr marL="0" indent="0" algn="l">
              <a:lnSpc>
                <a:spcPct val="130000"/>
              </a:lnSpc>
              <a:buNone/>
            </a:pPr>
            <a:r>
              <a:rPr lang="en-US" sz="900" dirty="0">
                <a:solidFill>
                  <a:srgbClr val="61615C"/>
                </a:solidFill>
                <a:latin typeface="Tomorrow" pitchFamily="34" charset="0"/>
                <a:ea typeface="Tomorrow" pitchFamily="34" charset="-122"/>
                <a:cs typeface="Tomorrow" pitchFamily="34" charset="-120"/>
              </a:rPr>
              <a:t>Development should increase genuine opportunities. Many Filipinos work abroad because local employment opportunities are limited. </a:t>
            </a:r>
            <a:r>
              <a:rPr lang="en-US" sz="900" b="1" dirty="0">
                <a:solidFill>
                  <a:srgbClr val="61615C"/>
                </a:solidFill>
                <a:latin typeface="Tomorrow" pitchFamily="34" charset="0"/>
                <a:ea typeface="Tomorrow" pitchFamily="34" charset="-122"/>
                <a:cs typeface="Tomorrow" pitchFamily="34" charset="-120"/>
              </a:rPr>
              <a:t>True freedom means having decent choices within one's own country.</a:t>
            </a:r>
            <a:endParaRPr lang="en-US" sz="900"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 14">
    <p:spTree>
      <p:nvGrpSpPr>
        <p:cNvPr id="1" name=""/>
        <p:cNvGrpSpPr/>
        <p:nvPr/>
      </p:nvGrpSpPr>
      <p:grpSpPr>
        <a:xfrm>
          <a:off x="0" y="0"/>
          <a:ext cx="0" cy="0"/>
          <a:chOff x="0" y="0"/>
          <a:chExt cx="0" cy="0"/>
        </a:xfrm>
      </p:grpSpPr>
      <p:sp>
        <p:nvSpPr>
          <p:cNvPr id="2" name="Text 0"/>
          <p:cNvSpPr/>
          <p:nvPr/>
        </p:nvSpPr>
        <p:spPr>
          <a:xfrm>
            <a:off x="496119" y="656406"/>
            <a:ext cx="7868841" cy="348853"/>
          </a:xfrm>
          <a:prstGeom prst="rect">
            <a:avLst/>
          </a:prstGeom>
          <a:noFill/>
          <a:ln/>
        </p:spPr>
        <p:txBody>
          <a:bodyPr wrap="none" lIns="0" tIns="0" rIns="0" bIns="0" rtlCol="0" anchor="t"/>
          <a:lstStyle/>
          <a:p>
            <a:pPr marL="0" indent="0" algn="l">
              <a:lnSpc>
                <a:spcPct val="104000"/>
              </a:lnSpc>
              <a:buNone/>
            </a:pPr>
            <a:r>
              <a:rPr lang="en-US" sz="2150" dirty="0">
                <a:solidFill>
                  <a:srgbClr val="1D1D1B"/>
                </a:solidFill>
                <a:latin typeface="Tomorrow Semi Bold" pitchFamily="34" charset="0"/>
                <a:ea typeface="Tomorrow Semi Bold" pitchFamily="34" charset="-122"/>
                <a:cs typeface="Tomorrow Semi Bold" pitchFamily="34" charset="-120"/>
              </a:rPr>
              <a:t>Complexity of Human Life — Sen's Fourth Dimension</a:t>
            </a:r>
            <a:endParaRPr lang="en-US" sz="2150" dirty="0"/>
          </a:p>
        </p:txBody>
      </p:sp>
      <p:sp>
        <p:nvSpPr>
          <p:cNvPr id="3" name="Text 1"/>
          <p:cNvSpPr/>
          <p:nvPr/>
        </p:nvSpPr>
        <p:spPr>
          <a:xfrm>
            <a:off x="496119" y="1206178"/>
            <a:ext cx="8151763" cy="339328"/>
          </a:xfrm>
          <a:prstGeom prst="rect">
            <a:avLst/>
          </a:prstGeom>
          <a:noFill/>
          <a:ln/>
        </p:spPr>
        <p:txBody>
          <a:bodyPr wrap="square" lIns="0" tIns="0" rIns="0" bIns="0" rtlCol="0" anchor="t">
            <a:normAutofit/>
          </a:bodyPr>
          <a:lstStyle/>
          <a:p>
            <a:pPr marL="0" indent="0" algn="l">
              <a:lnSpc>
                <a:spcPct val="127000"/>
              </a:lnSpc>
              <a:buNone/>
            </a:pPr>
            <a:r>
              <a:rPr lang="en-US" sz="850" dirty="0">
                <a:solidFill>
                  <a:srgbClr val="61615C"/>
                </a:solidFill>
                <a:latin typeface="Tomorrow" pitchFamily="34" charset="0"/>
                <a:ea typeface="Tomorrow" pitchFamily="34" charset="-122"/>
                <a:cs typeface="Tomorrow" pitchFamily="34" charset="-120"/>
              </a:rPr>
              <a:t>Development must consider </a:t>
            </a:r>
            <a:r>
              <a:rPr lang="en-US" sz="850" b="1" dirty="0">
                <a:solidFill>
                  <a:srgbClr val="61615C"/>
                </a:solidFill>
                <a:latin typeface="Tomorrow" pitchFamily="34" charset="0"/>
                <a:ea typeface="Tomorrow" pitchFamily="34" charset="-122"/>
                <a:cs typeface="Tomorrow" pitchFamily="34" charset="-120"/>
              </a:rPr>
              <a:t>multiple dimensions of life</a:t>
            </a:r>
            <a:r>
              <a:rPr lang="en-US" sz="850" dirty="0">
                <a:solidFill>
                  <a:srgbClr val="61615C"/>
                </a:solidFill>
                <a:latin typeface="Tomorrow" pitchFamily="34" charset="0"/>
                <a:ea typeface="Tomorrow" pitchFamily="34" charset="-122"/>
                <a:cs typeface="Tomorrow" pitchFamily="34" charset="-120"/>
              </a:rPr>
              <a:t>. A Filipino family's well-being cannot be reduced to a single number. This proves that GDP alone cannot measure development.</a:t>
            </a:r>
            <a:endParaRPr lang="en-US" sz="850" dirty="0"/>
          </a:p>
        </p:txBody>
      </p:sp>
      <p:pic>
        <p:nvPicPr>
          <p:cNvPr id="4" name="Image 0" descr="preencoded.png"/>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496119" y="1658541"/>
            <a:ext cx="279053" cy="279053"/>
          </a:xfrm>
          <a:prstGeom prst="rect">
            <a:avLst/>
          </a:prstGeom>
        </p:spPr>
      </p:pic>
      <p:sp>
        <p:nvSpPr>
          <p:cNvPr id="5" name="Text 2"/>
          <p:cNvSpPr/>
          <p:nvPr/>
        </p:nvSpPr>
        <p:spPr>
          <a:xfrm>
            <a:off x="496119" y="2063130"/>
            <a:ext cx="1852687" cy="174352"/>
          </a:xfrm>
          <a:prstGeom prst="rect">
            <a:avLst/>
          </a:prstGeom>
          <a:noFill/>
          <a:ln/>
        </p:spPr>
        <p:txBody>
          <a:bodyPr wrap="none" lIns="0" tIns="0" rIns="0" bIns="0" rtlCol="0" anchor="t"/>
          <a:lstStyle/>
          <a:p>
            <a:pPr marL="0" indent="0" algn="l">
              <a:lnSpc>
                <a:spcPct val="104000"/>
              </a:lnSpc>
              <a:buNone/>
            </a:pPr>
            <a:r>
              <a:rPr lang="en-US" sz="1050" dirty="0">
                <a:solidFill>
                  <a:srgbClr val="61615C"/>
                </a:solidFill>
                <a:latin typeface="Tomorrow Semi Bold" pitchFamily="34" charset="0"/>
                <a:ea typeface="Tomorrow Semi Bold" pitchFamily="34" charset="-122"/>
                <a:cs typeface="Tomorrow Semi Bold" pitchFamily="34" charset="-120"/>
              </a:rPr>
              <a:t>Income</a:t>
            </a:r>
            <a:endParaRPr lang="en-US" sz="1050" dirty="0"/>
          </a:p>
        </p:txBody>
      </p:sp>
      <p:sp>
        <p:nvSpPr>
          <p:cNvPr id="6" name="Text 3"/>
          <p:cNvSpPr/>
          <p:nvPr/>
        </p:nvSpPr>
        <p:spPr>
          <a:xfrm>
            <a:off x="496119" y="2297757"/>
            <a:ext cx="4470276" cy="169664"/>
          </a:xfrm>
          <a:prstGeom prst="rect">
            <a:avLst/>
          </a:prstGeom>
          <a:noFill/>
          <a:ln/>
        </p:spPr>
        <p:txBody>
          <a:bodyPr wrap="none" lIns="0" tIns="0" rIns="0" bIns="0" rtlCol="0" anchor="t"/>
          <a:lstStyle/>
          <a:p>
            <a:pPr marL="0" indent="0" algn="l">
              <a:lnSpc>
                <a:spcPct val="127000"/>
              </a:lnSpc>
              <a:buNone/>
            </a:pPr>
            <a:r>
              <a:rPr lang="en-US" sz="850" dirty="0">
                <a:solidFill>
                  <a:srgbClr val="61615C"/>
                </a:solidFill>
                <a:latin typeface="Tomorrow" pitchFamily="34" charset="0"/>
                <a:ea typeface="Tomorrow" pitchFamily="34" charset="-122"/>
                <a:cs typeface="Tomorrow" pitchFamily="34" charset="-120"/>
              </a:rPr>
              <a:t>Financial resources to meet daily needs and plan for the future</a:t>
            </a:r>
            <a:endParaRPr lang="en-US" sz="850" dirty="0"/>
          </a:p>
        </p:txBody>
      </p:sp>
      <p:pic>
        <p:nvPicPr>
          <p:cNvPr id="7" name="Image 1" descr="preencoded.png"/>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4634731" y="1658541"/>
            <a:ext cx="279053" cy="279053"/>
          </a:xfrm>
          <a:prstGeom prst="rect">
            <a:avLst/>
          </a:prstGeom>
        </p:spPr>
      </p:pic>
      <p:sp>
        <p:nvSpPr>
          <p:cNvPr id="8" name="Text 4"/>
          <p:cNvSpPr/>
          <p:nvPr/>
        </p:nvSpPr>
        <p:spPr>
          <a:xfrm>
            <a:off x="4634731" y="2063130"/>
            <a:ext cx="1852687" cy="174352"/>
          </a:xfrm>
          <a:prstGeom prst="rect">
            <a:avLst/>
          </a:prstGeom>
          <a:noFill/>
          <a:ln/>
        </p:spPr>
        <p:txBody>
          <a:bodyPr wrap="none" lIns="0" tIns="0" rIns="0" bIns="0" rtlCol="0" anchor="t"/>
          <a:lstStyle/>
          <a:p>
            <a:pPr marL="0" indent="0" algn="l">
              <a:lnSpc>
                <a:spcPct val="104000"/>
              </a:lnSpc>
              <a:buNone/>
            </a:pPr>
            <a:r>
              <a:rPr lang="en-US" sz="1050" dirty="0">
                <a:solidFill>
                  <a:srgbClr val="61615C"/>
                </a:solidFill>
                <a:latin typeface="Tomorrow Semi Bold" pitchFamily="34" charset="0"/>
                <a:ea typeface="Tomorrow Semi Bold" pitchFamily="34" charset="-122"/>
                <a:cs typeface="Tomorrow Semi Bold" pitchFamily="34" charset="-120"/>
              </a:rPr>
              <a:t>Education</a:t>
            </a:r>
            <a:endParaRPr lang="en-US" sz="1050" dirty="0"/>
          </a:p>
        </p:txBody>
      </p:sp>
      <p:sp>
        <p:nvSpPr>
          <p:cNvPr id="9" name="Text 5"/>
          <p:cNvSpPr/>
          <p:nvPr/>
        </p:nvSpPr>
        <p:spPr>
          <a:xfrm>
            <a:off x="4634731" y="2297757"/>
            <a:ext cx="4470350" cy="169664"/>
          </a:xfrm>
          <a:prstGeom prst="rect">
            <a:avLst/>
          </a:prstGeom>
          <a:noFill/>
          <a:ln/>
        </p:spPr>
        <p:txBody>
          <a:bodyPr wrap="none" lIns="0" tIns="0" rIns="0" bIns="0" rtlCol="0" anchor="t"/>
          <a:lstStyle/>
          <a:p>
            <a:pPr marL="0" indent="0" algn="l">
              <a:lnSpc>
                <a:spcPct val="127000"/>
              </a:lnSpc>
              <a:buNone/>
            </a:pPr>
            <a:r>
              <a:rPr lang="en-US" sz="850" dirty="0">
                <a:solidFill>
                  <a:srgbClr val="61615C"/>
                </a:solidFill>
                <a:latin typeface="Tomorrow" pitchFamily="34" charset="0"/>
                <a:ea typeface="Tomorrow" pitchFamily="34" charset="-122"/>
                <a:cs typeface="Tomorrow" pitchFamily="34" charset="-120"/>
              </a:rPr>
              <a:t>Access to quality learning at all levels of life</a:t>
            </a:r>
            <a:endParaRPr lang="en-US" sz="850" dirty="0"/>
          </a:p>
        </p:txBody>
      </p:sp>
      <p:pic>
        <p:nvPicPr>
          <p:cNvPr id="10" name="Image 2" descr="preencoded.png"/>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496119" y="2668339"/>
            <a:ext cx="279053" cy="279053"/>
          </a:xfrm>
          <a:prstGeom prst="rect">
            <a:avLst/>
          </a:prstGeom>
        </p:spPr>
      </p:pic>
      <p:sp>
        <p:nvSpPr>
          <p:cNvPr id="11" name="Text 6"/>
          <p:cNvSpPr/>
          <p:nvPr/>
        </p:nvSpPr>
        <p:spPr>
          <a:xfrm>
            <a:off x="496119" y="3072929"/>
            <a:ext cx="1852687" cy="174352"/>
          </a:xfrm>
          <a:prstGeom prst="rect">
            <a:avLst/>
          </a:prstGeom>
          <a:noFill/>
          <a:ln/>
        </p:spPr>
        <p:txBody>
          <a:bodyPr wrap="none" lIns="0" tIns="0" rIns="0" bIns="0" rtlCol="0" anchor="t"/>
          <a:lstStyle/>
          <a:p>
            <a:pPr marL="0" indent="0" algn="l">
              <a:lnSpc>
                <a:spcPct val="104000"/>
              </a:lnSpc>
              <a:buNone/>
            </a:pPr>
            <a:r>
              <a:rPr lang="en-US" sz="1050" dirty="0">
                <a:solidFill>
                  <a:srgbClr val="61615C"/>
                </a:solidFill>
                <a:latin typeface="Tomorrow Semi Bold" pitchFamily="34" charset="0"/>
                <a:ea typeface="Tomorrow Semi Bold" pitchFamily="34" charset="-122"/>
                <a:cs typeface="Tomorrow Semi Bold" pitchFamily="34" charset="-120"/>
              </a:rPr>
              <a:t>Health</a:t>
            </a:r>
            <a:endParaRPr lang="en-US" sz="1050" dirty="0"/>
          </a:p>
        </p:txBody>
      </p:sp>
      <p:sp>
        <p:nvSpPr>
          <p:cNvPr id="12" name="Text 7"/>
          <p:cNvSpPr/>
          <p:nvPr/>
        </p:nvSpPr>
        <p:spPr>
          <a:xfrm>
            <a:off x="496119" y="3307556"/>
            <a:ext cx="4470276" cy="169664"/>
          </a:xfrm>
          <a:prstGeom prst="rect">
            <a:avLst/>
          </a:prstGeom>
          <a:noFill/>
          <a:ln/>
        </p:spPr>
        <p:txBody>
          <a:bodyPr wrap="none" lIns="0" tIns="0" rIns="0" bIns="0" rtlCol="0" anchor="t"/>
          <a:lstStyle/>
          <a:p>
            <a:pPr marL="0" indent="0" algn="l">
              <a:lnSpc>
                <a:spcPct val="127000"/>
              </a:lnSpc>
              <a:buNone/>
            </a:pPr>
            <a:r>
              <a:rPr lang="en-US" sz="850" dirty="0">
                <a:solidFill>
                  <a:srgbClr val="61615C"/>
                </a:solidFill>
                <a:latin typeface="Tomorrow" pitchFamily="34" charset="0"/>
                <a:ea typeface="Tomorrow" pitchFamily="34" charset="-122"/>
                <a:cs typeface="Tomorrow" pitchFamily="34" charset="-120"/>
              </a:rPr>
              <a:t>Physical and mental well-being for all family members</a:t>
            </a:r>
            <a:endParaRPr lang="en-US" sz="850" dirty="0"/>
          </a:p>
        </p:txBody>
      </p:sp>
      <p:pic>
        <p:nvPicPr>
          <p:cNvPr id="13" name="Image 3" descr="preencoded.png"/>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4634731" y="2668339"/>
            <a:ext cx="279053" cy="279053"/>
          </a:xfrm>
          <a:prstGeom prst="rect">
            <a:avLst/>
          </a:prstGeom>
        </p:spPr>
      </p:pic>
      <p:sp>
        <p:nvSpPr>
          <p:cNvPr id="14" name="Text 8"/>
          <p:cNvSpPr/>
          <p:nvPr/>
        </p:nvSpPr>
        <p:spPr>
          <a:xfrm>
            <a:off x="4634731" y="3072929"/>
            <a:ext cx="1852687" cy="174352"/>
          </a:xfrm>
          <a:prstGeom prst="rect">
            <a:avLst/>
          </a:prstGeom>
          <a:noFill/>
          <a:ln/>
        </p:spPr>
        <p:txBody>
          <a:bodyPr wrap="none" lIns="0" tIns="0" rIns="0" bIns="0" rtlCol="0" anchor="t"/>
          <a:lstStyle/>
          <a:p>
            <a:pPr marL="0" indent="0" algn="l">
              <a:lnSpc>
                <a:spcPct val="104000"/>
              </a:lnSpc>
              <a:buNone/>
            </a:pPr>
            <a:r>
              <a:rPr lang="en-US" sz="1050" dirty="0">
                <a:solidFill>
                  <a:srgbClr val="61615C"/>
                </a:solidFill>
                <a:latin typeface="Tomorrow Semi Bold" pitchFamily="34" charset="0"/>
                <a:ea typeface="Tomorrow Semi Bold" pitchFamily="34" charset="-122"/>
                <a:cs typeface="Tomorrow Semi Bold" pitchFamily="34" charset="-120"/>
              </a:rPr>
              <a:t>Safety</a:t>
            </a:r>
            <a:endParaRPr lang="en-US" sz="1050" dirty="0"/>
          </a:p>
        </p:txBody>
      </p:sp>
      <p:sp>
        <p:nvSpPr>
          <p:cNvPr id="15" name="Text 9"/>
          <p:cNvSpPr/>
          <p:nvPr/>
        </p:nvSpPr>
        <p:spPr>
          <a:xfrm>
            <a:off x="4634731" y="3307556"/>
            <a:ext cx="4470350" cy="169664"/>
          </a:xfrm>
          <a:prstGeom prst="rect">
            <a:avLst/>
          </a:prstGeom>
          <a:noFill/>
          <a:ln/>
        </p:spPr>
        <p:txBody>
          <a:bodyPr wrap="none" lIns="0" tIns="0" rIns="0" bIns="0" rtlCol="0" anchor="t"/>
          <a:lstStyle/>
          <a:p>
            <a:pPr marL="0" indent="0" algn="l">
              <a:lnSpc>
                <a:spcPct val="127000"/>
              </a:lnSpc>
              <a:buNone/>
            </a:pPr>
            <a:r>
              <a:rPr lang="en-US" sz="850" dirty="0">
                <a:solidFill>
                  <a:srgbClr val="61615C"/>
                </a:solidFill>
                <a:latin typeface="Tomorrow" pitchFamily="34" charset="0"/>
                <a:ea typeface="Tomorrow" pitchFamily="34" charset="-122"/>
                <a:cs typeface="Tomorrow" pitchFamily="34" charset="-120"/>
              </a:rPr>
              <a:t>Protection from crime, disaster, and social harm</a:t>
            </a:r>
            <a:endParaRPr lang="en-US" sz="850" dirty="0"/>
          </a:p>
        </p:txBody>
      </p:sp>
      <p:pic>
        <p:nvPicPr>
          <p:cNvPr id="16" name="Image 4" descr="preencoded.png"/>
          <p:cNvPicPr>
            <a:picLocks noChangeAspect="1"/>
          </p:cNvPicPr>
          <p:nvPr/>
        </p:nvPicPr>
        <p:blipFill>
          <a:blip>
            <a:extLst>
              <a:ext uri="{96DAC541-7B7A-43D3-8B79-37D633B846F1}">
                <asvg:svgBlip xmlns:asvg="http://schemas.microsoft.com/office/drawing/2016/SVG/main" r:embed="rId7"/>
              </a:ext>
            </a:extLst>
          </a:blip>
          <a:stretch>
            <a:fillRect/>
          </a:stretch>
        </p:blipFill>
        <p:spPr>
          <a:xfrm>
            <a:off x="496119" y="3678138"/>
            <a:ext cx="279053" cy="279053"/>
          </a:xfrm>
          <a:prstGeom prst="rect">
            <a:avLst/>
          </a:prstGeom>
        </p:spPr>
      </p:pic>
      <p:sp>
        <p:nvSpPr>
          <p:cNvPr id="17" name="Text 10"/>
          <p:cNvSpPr/>
          <p:nvPr/>
        </p:nvSpPr>
        <p:spPr>
          <a:xfrm>
            <a:off x="496119" y="4082728"/>
            <a:ext cx="1852687" cy="174352"/>
          </a:xfrm>
          <a:prstGeom prst="rect">
            <a:avLst/>
          </a:prstGeom>
          <a:noFill/>
          <a:ln/>
        </p:spPr>
        <p:txBody>
          <a:bodyPr wrap="none" lIns="0" tIns="0" rIns="0" bIns="0" rtlCol="0" anchor="t"/>
          <a:lstStyle/>
          <a:p>
            <a:pPr marL="0" indent="0" algn="l">
              <a:lnSpc>
                <a:spcPct val="104000"/>
              </a:lnSpc>
              <a:buNone/>
            </a:pPr>
            <a:r>
              <a:rPr lang="en-US" sz="1050" dirty="0">
                <a:solidFill>
                  <a:srgbClr val="61615C"/>
                </a:solidFill>
                <a:latin typeface="Tomorrow Semi Bold" pitchFamily="34" charset="0"/>
                <a:ea typeface="Tomorrow Semi Bold" pitchFamily="34" charset="-122"/>
                <a:cs typeface="Tomorrow Semi Bold" pitchFamily="34" charset="-120"/>
              </a:rPr>
              <a:t>Environment</a:t>
            </a:r>
            <a:endParaRPr lang="en-US" sz="1050" dirty="0"/>
          </a:p>
        </p:txBody>
      </p:sp>
      <p:sp>
        <p:nvSpPr>
          <p:cNvPr id="18" name="Text 11"/>
          <p:cNvSpPr/>
          <p:nvPr/>
        </p:nvSpPr>
        <p:spPr>
          <a:xfrm>
            <a:off x="496119" y="4317355"/>
            <a:ext cx="4470276" cy="169664"/>
          </a:xfrm>
          <a:prstGeom prst="rect">
            <a:avLst/>
          </a:prstGeom>
          <a:noFill/>
          <a:ln/>
        </p:spPr>
        <p:txBody>
          <a:bodyPr wrap="none" lIns="0" tIns="0" rIns="0" bIns="0" rtlCol="0" anchor="t"/>
          <a:lstStyle/>
          <a:p>
            <a:pPr marL="0" indent="0" algn="l">
              <a:lnSpc>
                <a:spcPct val="127000"/>
              </a:lnSpc>
              <a:buNone/>
            </a:pPr>
            <a:r>
              <a:rPr lang="en-US" sz="850" dirty="0">
                <a:solidFill>
                  <a:srgbClr val="61615C"/>
                </a:solidFill>
                <a:latin typeface="Tomorrow" pitchFamily="34" charset="0"/>
                <a:ea typeface="Tomorrow" pitchFamily="34" charset="-122"/>
                <a:cs typeface="Tomorrow" pitchFamily="34" charset="-120"/>
              </a:rPr>
              <a:t>Clean air, water, and a sustainable natural world</a:t>
            </a:r>
            <a:endParaRPr lang="en-US" sz="850" dirty="0"/>
          </a:p>
        </p:txBody>
      </p:sp>
      <p:pic>
        <p:nvPicPr>
          <p:cNvPr id="19" name="Image 5" descr="preencoded.png"/>
          <p:cNvPicPr>
            <a:picLocks noChangeAspect="1"/>
          </p:cNvPicPr>
          <p:nvPr/>
        </p:nvPicPr>
        <p:blipFill>
          <a:blip>
            <a:extLst>
              <a:ext uri="{96DAC541-7B7A-43D3-8B79-37D633B846F1}">
                <asvg:svgBlip xmlns:asvg="http://schemas.microsoft.com/office/drawing/2016/SVG/main" r:embed="rId8"/>
              </a:ext>
            </a:extLst>
          </a:blip>
          <a:stretch>
            <a:fillRect/>
          </a:stretch>
        </p:blipFill>
        <p:spPr>
          <a:xfrm>
            <a:off x="4634731" y="3678138"/>
            <a:ext cx="279053" cy="279053"/>
          </a:xfrm>
          <a:prstGeom prst="rect">
            <a:avLst/>
          </a:prstGeom>
        </p:spPr>
      </p:pic>
      <p:sp>
        <p:nvSpPr>
          <p:cNvPr id="20" name="Text 12"/>
          <p:cNvSpPr/>
          <p:nvPr/>
        </p:nvSpPr>
        <p:spPr>
          <a:xfrm>
            <a:off x="4634731" y="4082728"/>
            <a:ext cx="1852687" cy="174352"/>
          </a:xfrm>
          <a:prstGeom prst="rect">
            <a:avLst/>
          </a:prstGeom>
          <a:noFill/>
          <a:ln/>
        </p:spPr>
        <p:txBody>
          <a:bodyPr wrap="none" lIns="0" tIns="0" rIns="0" bIns="0" rtlCol="0" anchor="t"/>
          <a:lstStyle/>
          <a:p>
            <a:pPr marL="0" indent="0" algn="l">
              <a:lnSpc>
                <a:spcPct val="104000"/>
              </a:lnSpc>
              <a:buNone/>
            </a:pPr>
            <a:r>
              <a:rPr lang="en-US" sz="1050" dirty="0">
                <a:solidFill>
                  <a:srgbClr val="61615C"/>
                </a:solidFill>
                <a:latin typeface="Tomorrow Semi Bold" pitchFamily="34" charset="0"/>
                <a:ea typeface="Tomorrow Semi Bold" pitchFamily="34" charset="-122"/>
                <a:cs typeface="Tomorrow Semi Bold" pitchFamily="34" charset="-120"/>
              </a:rPr>
              <a:t>Relationships</a:t>
            </a:r>
            <a:endParaRPr lang="en-US" sz="1050" dirty="0"/>
          </a:p>
        </p:txBody>
      </p:sp>
      <p:sp>
        <p:nvSpPr>
          <p:cNvPr id="21" name="Text 13"/>
          <p:cNvSpPr/>
          <p:nvPr/>
        </p:nvSpPr>
        <p:spPr>
          <a:xfrm>
            <a:off x="4634731" y="4317355"/>
            <a:ext cx="4470350" cy="169664"/>
          </a:xfrm>
          <a:prstGeom prst="rect">
            <a:avLst/>
          </a:prstGeom>
          <a:noFill/>
          <a:ln/>
        </p:spPr>
        <p:txBody>
          <a:bodyPr wrap="none" lIns="0" tIns="0" rIns="0" bIns="0" rtlCol="0" anchor="t"/>
          <a:lstStyle/>
          <a:p>
            <a:pPr marL="0" indent="0" algn="l">
              <a:lnSpc>
                <a:spcPct val="127000"/>
              </a:lnSpc>
              <a:buNone/>
            </a:pPr>
            <a:r>
              <a:rPr lang="en-US" sz="850" dirty="0">
                <a:solidFill>
                  <a:srgbClr val="61615C"/>
                </a:solidFill>
                <a:latin typeface="Tomorrow" pitchFamily="34" charset="0"/>
                <a:ea typeface="Tomorrow" pitchFamily="34" charset="-122"/>
                <a:cs typeface="Tomorrow" pitchFamily="34" charset="-120"/>
              </a:rPr>
              <a:t>Social bonds, family ties, and community belonging</a:t>
            </a:r>
            <a:endParaRPr lang="en-US" sz="850"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 15">
    <p:spTree>
      <p:nvGrpSpPr>
        <p:cNvPr id="1" name=""/>
        <p:cNvGrpSpPr/>
        <p:nvPr/>
      </p:nvGrpSpPr>
      <p:grpSpPr>
        <a:xfrm>
          <a:off x="0" y="0"/>
          <a:ext cx="0" cy="0"/>
          <a:chOff x="0" y="0"/>
          <a:chExt cx="0" cy="0"/>
        </a:xfrm>
      </p:grpSpPr>
      <p:sp>
        <p:nvSpPr>
          <p:cNvPr id="2" name="Text 0"/>
          <p:cNvSpPr/>
          <p:nvPr/>
        </p:nvSpPr>
        <p:spPr>
          <a:xfrm>
            <a:off x="496119" y="452512"/>
            <a:ext cx="3406378" cy="251966"/>
          </a:xfrm>
          <a:prstGeom prst="rect">
            <a:avLst/>
          </a:prstGeom>
          <a:noFill/>
          <a:ln/>
        </p:spPr>
        <p:txBody>
          <a:bodyPr wrap="none" lIns="0" tIns="0" rIns="0" bIns="0" rtlCol="0" anchor="t"/>
          <a:lstStyle/>
          <a:p>
            <a:pPr marL="0" indent="0" algn="l">
              <a:lnSpc>
                <a:spcPct val="104000"/>
              </a:lnSpc>
              <a:buNone/>
            </a:pPr>
            <a:r>
              <a:rPr lang="en-US" sz="1550" dirty="0">
                <a:solidFill>
                  <a:srgbClr val="1D1D1B"/>
                </a:solidFill>
                <a:latin typeface="Tomorrow Semi Bold" pitchFamily="34" charset="0"/>
                <a:ea typeface="Tomorrow Semi Bold" pitchFamily="34" charset="-122"/>
                <a:cs typeface="Tomorrow Semi Bold" pitchFamily="34" charset="-120"/>
              </a:rPr>
              <a:t>Development and Happiness</a:t>
            </a:r>
            <a:endParaRPr lang="en-US" sz="1550" dirty="0"/>
          </a:p>
        </p:txBody>
      </p:sp>
      <p:sp>
        <p:nvSpPr>
          <p:cNvPr id="3" name="Text 1"/>
          <p:cNvSpPr/>
          <p:nvPr/>
        </p:nvSpPr>
        <p:spPr>
          <a:xfrm>
            <a:off x="496119" y="835447"/>
            <a:ext cx="1690092" cy="125909"/>
          </a:xfrm>
          <a:prstGeom prst="rect">
            <a:avLst/>
          </a:prstGeom>
          <a:noFill/>
          <a:ln/>
        </p:spPr>
        <p:txBody>
          <a:bodyPr wrap="none" lIns="0" tIns="0" rIns="0" bIns="0" rtlCol="0" anchor="t"/>
          <a:lstStyle/>
          <a:p>
            <a:pPr marL="0" indent="0" algn="l">
              <a:lnSpc>
                <a:spcPct val="104000"/>
              </a:lnSpc>
              <a:buNone/>
            </a:pPr>
            <a:r>
              <a:rPr lang="en-US" sz="750" dirty="0">
                <a:solidFill>
                  <a:srgbClr val="1D1D1B"/>
                </a:solidFill>
                <a:latin typeface="Tomorrow Semi Bold" pitchFamily="34" charset="0"/>
                <a:ea typeface="Tomorrow Semi Bold" pitchFamily="34" charset="-122"/>
                <a:cs typeface="Tomorrow Semi Bold" pitchFamily="34" charset="-120"/>
              </a:rPr>
              <a:t>World Happiness Report</a:t>
            </a:r>
            <a:endParaRPr lang="en-US" sz="750" dirty="0"/>
          </a:p>
        </p:txBody>
      </p:sp>
      <p:sp>
        <p:nvSpPr>
          <p:cNvPr id="4" name="Text 2"/>
          <p:cNvSpPr/>
          <p:nvPr/>
        </p:nvSpPr>
        <p:spPr>
          <a:xfrm>
            <a:off x="496119" y="1013743"/>
            <a:ext cx="4434780" cy="106412"/>
          </a:xfrm>
          <a:prstGeom prst="rect">
            <a:avLst/>
          </a:prstGeom>
          <a:noFill/>
          <a:ln/>
        </p:spPr>
        <p:txBody>
          <a:bodyPr wrap="none" lIns="0" tIns="0" rIns="0" bIns="0" rtlCol="0" anchor="t"/>
          <a:lstStyle/>
          <a:p>
            <a:pPr marL="0" indent="0" algn="l">
              <a:lnSpc>
                <a:spcPct val="110000"/>
              </a:lnSpc>
              <a:buNone/>
            </a:pPr>
            <a:r>
              <a:rPr lang="en-US" sz="600" dirty="0">
                <a:solidFill>
                  <a:srgbClr val="61615C"/>
                </a:solidFill>
                <a:latin typeface="Tomorrow" pitchFamily="34" charset="0"/>
                <a:ea typeface="Tomorrow" pitchFamily="34" charset="-122"/>
                <a:cs typeface="Tomorrow" pitchFamily="34" charset="-120"/>
              </a:rPr>
              <a:t>The World Happiness Report measures well-being using six key dimensions:</a:t>
            </a:r>
            <a:endParaRPr lang="en-US" sz="600" dirty="0"/>
          </a:p>
        </p:txBody>
      </p:sp>
      <p:sp>
        <p:nvSpPr>
          <p:cNvPr id="5" name="Text 3"/>
          <p:cNvSpPr/>
          <p:nvPr/>
        </p:nvSpPr>
        <p:spPr>
          <a:xfrm>
            <a:off x="496119" y="1179091"/>
            <a:ext cx="618455" cy="100757"/>
          </a:xfrm>
          <a:prstGeom prst="rect">
            <a:avLst/>
          </a:prstGeom>
          <a:noFill/>
          <a:ln/>
        </p:spPr>
        <p:txBody>
          <a:bodyPr wrap="none" lIns="0" tIns="0" rIns="0" bIns="0" rtlCol="0" anchor="ctr"/>
          <a:lstStyle/>
          <a:p>
            <a:pPr marL="0" indent="0" algn="l">
              <a:lnSpc>
                <a:spcPct val="100000"/>
              </a:lnSpc>
              <a:buNone/>
            </a:pPr>
            <a:r>
              <a:rPr lang="en-US" sz="600" dirty="0">
                <a:solidFill>
                  <a:srgbClr val="61615C"/>
                </a:solidFill>
                <a:latin typeface="Tomorrow Light" pitchFamily="34" charset="0"/>
                <a:ea typeface="Tomorrow Light" pitchFamily="34" charset="-122"/>
                <a:cs typeface="Tomorrow Light" pitchFamily="34" charset="-120"/>
              </a:rPr>
              <a:t>01</a:t>
            </a:r>
            <a:endParaRPr lang="en-US" sz="600" dirty="0"/>
          </a:p>
        </p:txBody>
      </p:sp>
      <p:sp>
        <p:nvSpPr>
          <p:cNvPr id="6" name="Shape 4"/>
          <p:cNvSpPr/>
          <p:nvPr/>
        </p:nvSpPr>
        <p:spPr>
          <a:xfrm>
            <a:off x="496119" y="1306488"/>
            <a:ext cx="3977580" cy="9525"/>
          </a:xfrm>
          <a:prstGeom prst="rect">
            <a:avLst/>
          </a:prstGeom>
          <a:solidFill>
            <a:srgbClr val="1D1D1B"/>
          </a:solidFill>
          <a:ln/>
        </p:spPr>
        <p:txBody>
          <a:bodyPr/>
          <a:lstStyle/>
          <a:p>
            <a:endParaRPr lang="en-PH"/>
          </a:p>
        </p:txBody>
      </p:sp>
      <p:sp>
        <p:nvSpPr>
          <p:cNvPr id="7" name="Text 5"/>
          <p:cNvSpPr/>
          <p:nvPr/>
        </p:nvSpPr>
        <p:spPr>
          <a:xfrm>
            <a:off x="496119" y="1365796"/>
            <a:ext cx="1465064" cy="125909"/>
          </a:xfrm>
          <a:prstGeom prst="rect">
            <a:avLst/>
          </a:prstGeom>
          <a:noFill/>
          <a:ln/>
        </p:spPr>
        <p:txBody>
          <a:bodyPr wrap="none" lIns="0" tIns="0" rIns="0" bIns="0" rtlCol="0" anchor="t"/>
          <a:lstStyle/>
          <a:p>
            <a:pPr marL="0" indent="0" algn="l">
              <a:lnSpc>
                <a:spcPct val="104000"/>
              </a:lnSpc>
              <a:buNone/>
            </a:pPr>
            <a:r>
              <a:rPr lang="en-US" sz="750" dirty="0">
                <a:solidFill>
                  <a:srgbClr val="61615C"/>
                </a:solidFill>
                <a:latin typeface="Tomorrow Semi Bold" pitchFamily="34" charset="0"/>
                <a:ea typeface="Tomorrow Semi Bold" pitchFamily="34" charset="-122"/>
                <a:cs typeface="Tomorrow Semi Bold" pitchFamily="34" charset="-120"/>
              </a:rPr>
              <a:t>Income</a:t>
            </a:r>
            <a:endParaRPr lang="en-US" sz="750" dirty="0"/>
          </a:p>
        </p:txBody>
      </p:sp>
      <p:sp>
        <p:nvSpPr>
          <p:cNvPr id="8" name="Text 6"/>
          <p:cNvSpPr/>
          <p:nvPr/>
        </p:nvSpPr>
        <p:spPr>
          <a:xfrm>
            <a:off x="496119" y="1544092"/>
            <a:ext cx="4434780" cy="106412"/>
          </a:xfrm>
          <a:prstGeom prst="rect">
            <a:avLst/>
          </a:prstGeom>
          <a:noFill/>
          <a:ln/>
        </p:spPr>
        <p:txBody>
          <a:bodyPr wrap="none" lIns="0" tIns="0" rIns="0" bIns="0" rtlCol="0" anchor="t"/>
          <a:lstStyle/>
          <a:p>
            <a:pPr marL="0" indent="0" algn="l">
              <a:lnSpc>
                <a:spcPct val="110000"/>
              </a:lnSpc>
              <a:buNone/>
            </a:pPr>
            <a:r>
              <a:rPr lang="en-US" sz="600" dirty="0">
                <a:solidFill>
                  <a:srgbClr val="61615C"/>
                </a:solidFill>
                <a:latin typeface="Tomorrow" pitchFamily="34" charset="0"/>
                <a:ea typeface="Tomorrow" pitchFamily="34" charset="-122"/>
                <a:cs typeface="Tomorrow" pitchFamily="34" charset="-120"/>
              </a:rPr>
              <a:t>Economic resources and material well-being</a:t>
            </a:r>
            <a:endParaRPr lang="en-US" sz="600" dirty="0"/>
          </a:p>
        </p:txBody>
      </p:sp>
      <p:sp>
        <p:nvSpPr>
          <p:cNvPr id="9" name="Text 7"/>
          <p:cNvSpPr/>
          <p:nvPr/>
        </p:nvSpPr>
        <p:spPr>
          <a:xfrm>
            <a:off x="496119" y="1763316"/>
            <a:ext cx="618455" cy="100757"/>
          </a:xfrm>
          <a:prstGeom prst="rect">
            <a:avLst/>
          </a:prstGeom>
          <a:noFill/>
          <a:ln/>
        </p:spPr>
        <p:txBody>
          <a:bodyPr wrap="none" lIns="0" tIns="0" rIns="0" bIns="0" rtlCol="0" anchor="ctr"/>
          <a:lstStyle/>
          <a:p>
            <a:pPr marL="0" indent="0" algn="l">
              <a:lnSpc>
                <a:spcPct val="100000"/>
              </a:lnSpc>
              <a:buNone/>
            </a:pPr>
            <a:r>
              <a:rPr lang="en-US" sz="600" dirty="0">
                <a:solidFill>
                  <a:srgbClr val="61615C"/>
                </a:solidFill>
                <a:latin typeface="Tomorrow Light" pitchFamily="34" charset="0"/>
                <a:ea typeface="Tomorrow Light" pitchFamily="34" charset="-122"/>
                <a:cs typeface="Tomorrow Light" pitchFamily="34" charset="-120"/>
              </a:rPr>
              <a:t>02</a:t>
            </a:r>
            <a:endParaRPr lang="en-US" sz="600" dirty="0"/>
          </a:p>
        </p:txBody>
      </p:sp>
      <p:sp>
        <p:nvSpPr>
          <p:cNvPr id="10" name="Shape 8"/>
          <p:cNvSpPr/>
          <p:nvPr/>
        </p:nvSpPr>
        <p:spPr>
          <a:xfrm>
            <a:off x="496119" y="1890713"/>
            <a:ext cx="3977580" cy="9525"/>
          </a:xfrm>
          <a:prstGeom prst="rect">
            <a:avLst/>
          </a:prstGeom>
          <a:solidFill>
            <a:srgbClr val="1D1D1B"/>
          </a:solidFill>
          <a:ln/>
        </p:spPr>
        <p:txBody>
          <a:bodyPr/>
          <a:lstStyle/>
          <a:p>
            <a:endParaRPr lang="en-PH"/>
          </a:p>
        </p:txBody>
      </p:sp>
      <p:sp>
        <p:nvSpPr>
          <p:cNvPr id="11" name="Text 9"/>
          <p:cNvSpPr/>
          <p:nvPr/>
        </p:nvSpPr>
        <p:spPr>
          <a:xfrm>
            <a:off x="496119" y="1950021"/>
            <a:ext cx="1465064" cy="125909"/>
          </a:xfrm>
          <a:prstGeom prst="rect">
            <a:avLst/>
          </a:prstGeom>
          <a:noFill/>
          <a:ln/>
        </p:spPr>
        <p:txBody>
          <a:bodyPr wrap="none" lIns="0" tIns="0" rIns="0" bIns="0" rtlCol="0" anchor="t"/>
          <a:lstStyle/>
          <a:p>
            <a:pPr marL="0" indent="0" algn="l">
              <a:lnSpc>
                <a:spcPct val="104000"/>
              </a:lnSpc>
              <a:buNone/>
            </a:pPr>
            <a:r>
              <a:rPr lang="en-US" sz="750" dirty="0">
                <a:solidFill>
                  <a:srgbClr val="61615C"/>
                </a:solidFill>
                <a:latin typeface="Tomorrow Semi Bold" pitchFamily="34" charset="0"/>
                <a:ea typeface="Tomorrow Semi Bold" pitchFamily="34" charset="-122"/>
                <a:cs typeface="Tomorrow Semi Bold" pitchFamily="34" charset="-120"/>
              </a:rPr>
              <a:t>Social Support</a:t>
            </a:r>
            <a:endParaRPr lang="en-US" sz="750" dirty="0"/>
          </a:p>
        </p:txBody>
      </p:sp>
      <p:sp>
        <p:nvSpPr>
          <p:cNvPr id="12" name="Text 10"/>
          <p:cNvSpPr/>
          <p:nvPr/>
        </p:nvSpPr>
        <p:spPr>
          <a:xfrm>
            <a:off x="496119" y="2128317"/>
            <a:ext cx="4434780" cy="106412"/>
          </a:xfrm>
          <a:prstGeom prst="rect">
            <a:avLst/>
          </a:prstGeom>
          <a:noFill/>
          <a:ln/>
        </p:spPr>
        <p:txBody>
          <a:bodyPr wrap="none" lIns="0" tIns="0" rIns="0" bIns="0" rtlCol="0" anchor="t"/>
          <a:lstStyle/>
          <a:p>
            <a:pPr marL="0" indent="0" algn="l">
              <a:lnSpc>
                <a:spcPct val="110000"/>
              </a:lnSpc>
              <a:buNone/>
            </a:pPr>
            <a:r>
              <a:rPr lang="en-US" sz="600" dirty="0">
                <a:solidFill>
                  <a:srgbClr val="61615C"/>
                </a:solidFill>
                <a:latin typeface="Tomorrow" pitchFamily="34" charset="0"/>
                <a:ea typeface="Tomorrow" pitchFamily="34" charset="-122"/>
                <a:cs typeface="Tomorrow" pitchFamily="34" charset="-120"/>
              </a:rPr>
              <a:t>Having someone to count on in times of need</a:t>
            </a:r>
            <a:endParaRPr lang="en-US" sz="600" dirty="0"/>
          </a:p>
        </p:txBody>
      </p:sp>
      <p:sp>
        <p:nvSpPr>
          <p:cNvPr id="13" name="Text 11"/>
          <p:cNvSpPr/>
          <p:nvPr/>
        </p:nvSpPr>
        <p:spPr>
          <a:xfrm>
            <a:off x="496119" y="2347540"/>
            <a:ext cx="618455" cy="100757"/>
          </a:xfrm>
          <a:prstGeom prst="rect">
            <a:avLst/>
          </a:prstGeom>
          <a:noFill/>
          <a:ln/>
        </p:spPr>
        <p:txBody>
          <a:bodyPr wrap="none" lIns="0" tIns="0" rIns="0" bIns="0" rtlCol="0" anchor="ctr"/>
          <a:lstStyle/>
          <a:p>
            <a:pPr marL="0" indent="0" algn="l">
              <a:lnSpc>
                <a:spcPct val="100000"/>
              </a:lnSpc>
              <a:buNone/>
            </a:pPr>
            <a:r>
              <a:rPr lang="en-US" sz="600" dirty="0">
                <a:solidFill>
                  <a:srgbClr val="61615C"/>
                </a:solidFill>
                <a:latin typeface="Tomorrow Light" pitchFamily="34" charset="0"/>
                <a:ea typeface="Tomorrow Light" pitchFamily="34" charset="-122"/>
                <a:cs typeface="Tomorrow Light" pitchFamily="34" charset="-120"/>
              </a:rPr>
              <a:t>03</a:t>
            </a:r>
            <a:endParaRPr lang="en-US" sz="600" dirty="0"/>
          </a:p>
        </p:txBody>
      </p:sp>
      <p:sp>
        <p:nvSpPr>
          <p:cNvPr id="14" name="Shape 12"/>
          <p:cNvSpPr/>
          <p:nvPr/>
        </p:nvSpPr>
        <p:spPr>
          <a:xfrm>
            <a:off x="496119" y="2474937"/>
            <a:ext cx="3977580" cy="9525"/>
          </a:xfrm>
          <a:prstGeom prst="rect">
            <a:avLst/>
          </a:prstGeom>
          <a:solidFill>
            <a:srgbClr val="1D1D1B"/>
          </a:solidFill>
          <a:ln/>
        </p:spPr>
        <p:txBody>
          <a:bodyPr/>
          <a:lstStyle/>
          <a:p>
            <a:endParaRPr lang="en-PH"/>
          </a:p>
        </p:txBody>
      </p:sp>
      <p:sp>
        <p:nvSpPr>
          <p:cNvPr id="15" name="Text 13"/>
          <p:cNvSpPr/>
          <p:nvPr/>
        </p:nvSpPr>
        <p:spPr>
          <a:xfrm>
            <a:off x="496119" y="2534245"/>
            <a:ext cx="1465064" cy="125909"/>
          </a:xfrm>
          <a:prstGeom prst="rect">
            <a:avLst/>
          </a:prstGeom>
          <a:noFill/>
          <a:ln/>
        </p:spPr>
        <p:txBody>
          <a:bodyPr wrap="none" lIns="0" tIns="0" rIns="0" bIns="0" rtlCol="0" anchor="t"/>
          <a:lstStyle/>
          <a:p>
            <a:pPr marL="0" indent="0" algn="l">
              <a:lnSpc>
                <a:spcPct val="104000"/>
              </a:lnSpc>
              <a:buNone/>
            </a:pPr>
            <a:r>
              <a:rPr lang="en-US" sz="750" dirty="0">
                <a:solidFill>
                  <a:srgbClr val="61615C"/>
                </a:solidFill>
                <a:latin typeface="Tomorrow Semi Bold" pitchFamily="34" charset="0"/>
                <a:ea typeface="Tomorrow Semi Bold" pitchFamily="34" charset="-122"/>
                <a:cs typeface="Tomorrow Semi Bold" pitchFamily="34" charset="-120"/>
              </a:rPr>
              <a:t>Life Expectancy</a:t>
            </a:r>
            <a:endParaRPr lang="en-US" sz="750" dirty="0"/>
          </a:p>
        </p:txBody>
      </p:sp>
      <p:sp>
        <p:nvSpPr>
          <p:cNvPr id="16" name="Text 14"/>
          <p:cNvSpPr/>
          <p:nvPr/>
        </p:nvSpPr>
        <p:spPr>
          <a:xfrm>
            <a:off x="496119" y="2712541"/>
            <a:ext cx="4434780" cy="106412"/>
          </a:xfrm>
          <a:prstGeom prst="rect">
            <a:avLst/>
          </a:prstGeom>
          <a:noFill/>
          <a:ln/>
        </p:spPr>
        <p:txBody>
          <a:bodyPr wrap="none" lIns="0" tIns="0" rIns="0" bIns="0" rtlCol="0" anchor="t"/>
          <a:lstStyle/>
          <a:p>
            <a:pPr marL="0" indent="0" algn="l">
              <a:lnSpc>
                <a:spcPct val="110000"/>
              </a:lnSpc>
              <a:buNone/>
            </a:pPr>
            <a:r>
              <a:rPr lang="en-US" sz="600" dirty="0">
                <a:solidFill>
                  <a:srgbClr val="61615C"/>
                </a:solidFill>
                <a:latin typeface="Tomorrow" pitchFamily="34" charset="0"/>
                <a:ea typeface="Tomorrow" pitchFamily="34" charset="-122"/>
                <a:cs typeface="Tomorrow" pitchFamily="34" charset="-120"/>
              </a:rPr>
              <a:t>Healthy years of life available to citizens</a:t>
            </a:r>
            <a:endParaRPr lang="en-US" sz="600" dirty="0"/>
          </a:p>
        </p:txBody>
      </p:sp>
      <p:sp>
        <p:nvSpPr>
          <p:cNvPr id="17" name="Text 15"/>
          <p:cNvSpPr/>
          <p:nvPr/>
        </p:nvSpPr>
        <p:spPr>
          <a:xfrm>
            <a:off x="496119" y="2931765"/>
            <a:ext cx="618455" cy="100757"/>
          </a:xfrm>
          <a:prstGeom prst="rect">
            <a:avLst/>
          </a:prstGeom>
          <a:noFill/>
          <a:ln/>
        </p:spPr>
        <p:txBody>
          <a:bodyPr wrap="none" lIns="0" tIns="0" rIns="0" bIns="0" rtlCol="0" anchor="ctr"/>
          <a:lstStyle/>
          <a:p>
            <a:pPr marL="0" indent="0" algn="l">
              <a:lnSpc>
                <a:spcPct val="100000"/>
              </a:lnSpc>
              <a:buNone/>
            </a:pPr>
            <a:r>
              <a:rPr lang="en-US" sz="600" dirty="0">
                <a:solidFill>
                  <a:srgbClr val="61615C"/>
                </a:solidFill>
                <a:latin typeface="Tomorrow Light" pitchFamily="34" charset="0"/>
                <a:ea typeface="Tomorrow Light" pitchFamily="34" charset="-122"/>
                <a:cs typeface="Tomorrow Light" pitchFamily="34" charset="-120"/>
              </a:rPr>
              <a:t>04</a:t>
            </a:r>
            <a:endParaRPr lang="en-US" sz="600" dirty="0"/>
          </a:p>
        </p:txBody>
      </p:sp>
      <p:sp>
        <p:nvSpPr>
          <p:cNvPr id="18" name="Shape 16"/>
          <p:cNvSpPr/>
          <p:nvPr/>
        </p:nvSpPr>
        <p:spPr>
          <a:xfrm>
            <a:off x="496119" y="3059162"/>
            <a:ext cx="3977580" cy="9525"/>
          </a:xfrm>
          <a:prstGeom prst="rect">
            <a:avLst/>
          </a:prstGeom>
          <a:solidFill>
            <a:srgbClr val="1D1D1B"/>
          </a:solidFill>
          <a:ln/>
        </p:spPr>
        <p:txBody>
          <a:bodyPr/>
          <a:lstStyle/>
          <a:p>
            <a:endParaRPr lang="en-PH"/>
          </a:p>
        </p:txBody>
      </p:sp>
      <p:sp>
        <p:nvSpPr>
          <p:cNvPr id="19" name="Text 17"/>
          <p:cNvSpPr/>
          <p:nvPr/>
        </p:nvSpPr>
        <p:spPr>
          <a:xfrm>
            <a:off x="496119" y="3118470"/>
            <a:ext cx="1465064" cy="125909"/>
          </a:xfrm>
          <a:prstGeom prst="rect">
            <a:avLst/>
          </a:prstGeom>
          <a:noFill/>
          <a:ln/>
        </p:spPr>
        <p:txBody>
          <a:bodyPr wrap="none" lIns="0" tIns="0" rIns="0" bIns="0" rtlCol="0" anchor="t"/>
          <a:lstStyle/>
          <a:p>
            <a:pPr marL="0" indent="0" algn="l">
              <a:lnSpc>
                <a:spcPct val="104000"/>
              </a:lnSpc>
              <a:buNone/>
            </a:pPr>
            <a:r>
              <a:rPr lang="en-US" sz="750" dirty="0">
                <a:solidFill>
                  <a:srgbClr val="61615C"/>
                </a:solidFill>
                <a:latin typeface="Tomorrow Semi Bold" pitchFamily="34" charset="0"/>
                <a:ea typeface="Tomorrow Semi Bold" pitchFamily="34" charset="-122"/>
                <a:cs typeface="Tomorrow Semi Bold" pitchFamily="34" charset="-120"/>
              </a:rPr>
              <a:t>Freedom</a:t>
            </a:r>
            <a:endParaRPr lang="en-US" sz="750" dirty="0"/>
          </a:p>
        </p:txBody>
      </p:sp>
      <p:sp>
        <p:nvSpPr>
          <p:cNvPr id="20" name="Text 18"/>
          <p:cNvSpPr/>
          <p:nvPr/>
        </p:nvSpPr>
        <p:spPr>
          <a:xfrm>
            <a:off x="496119" y="3296766"/>
            <a:ext cx="4434780" cy="106412"/>
          </a:xfrm>
          <a:prstGeom prst="rect">
            <a:avLst/>
          </a:prstGeom>
          <a:noFill/>
          <a:ln/>
        </p:spPr>
        <p:txBody>
          <a:bodyPr wrap="none" lIns="0" tIns="0" rIns="0" bIns="0" rtlCol="0" anchor="t"/>
          <a:lstStyle/>
          <a:p>
            <a:pPr marL="0" indent="0" algn="l">
              <a:lnSpc>
                <a:spcPct val="110000"/>
              </a:lnSpc>
              <a:buNone/>
            </a:pPr>
            <a:r>
              <a:rPr lang="en-US" sz="600" dirty="0">
                <a:solidFill>
                  <a:srgbClr val="61615C"/>
                </a:solidFill>
                <a:latin typeface="Tomorrow" pitchFamily="34" charset="0"/>
                <a:ea typeface="Tomorrow" pitchFamily="34" charset="-122"/>
                <a:cs typeface="Tomorrow" pitchFamily="34" charset="-120"/>
              </a:rPr>
              <a:t>Ability to make life choices freely</a:t>
            </a:r>
            <a:endParaRPr lang="en-US" sz="600" dirty="0"/>
          </a:p>
        </p:txBody>
      </p:sp>
      <p:sp>
        <p:nvSpPr>
          <p:cNvPr id="21" name="Text 19"/>
          <p:cNvSpPr/>
          <p:nvPr/>
        </p:nvSpPr>
        <p:spPr>
          <a:xfrm>
            <a:off x="496119" y="3515990"/>
            <a:ext cx="618455" cy="100757"/>
          </a:xfrm>
          <a:prstGeom prst="rect">
            <a:avLst/>
          </a:prstGeom>
          <a:noFill/>
          <a:ln/>
        </p:spPr>
        <p:txBody>
          <a:bodyPr wrap="none" lIns="0" tIns="0" rIns="0" bIns="0" rtlCol="0" anchor="ctr"/>
          <a:lstStyle/>
          <a:p>
            <a:pPr marL="0" indent="0" algn="l">
              <a:lnSpc>
                <a:spcPct val="100000"/>
              </a:lnSpc>
              <a:buNone/>
            </a:pPr>
            <a:r>
              <a:rPr lang="en-US" sz="600" dirty="0">
                <a:solidFill>
                  <a:srgbClr val="61615C"/>
                </a:solidFill>
                <a:latin typeface="Tomorrow Light" pitchFamily="34" charset="0"/>
                <a:ea typeface="Tomorrow Light" pitchFamily="34" charset="-122"/>
                <a:cs typeface="Tomorrow Light" pitchFamily="34" charset="-120"/>
              </a:rPr>
              <a:t>05</a:t>
            </a:r>
            <a:endParaRPr lang="en-US" sz="600" dirty="0"/>
          </a:p>
        </p:txBody>
      </p:sp>
      <p:sp>
        <p:nvSpPr>
          <p:cNvPr id="22" name="Shape 20"/>
          <p:cNvSpPr/>
          <p:nvPr/>
        </p:nvSpPr>
        <p:spPr>
          <a:xfrm>
            <a:off x="496119" y="3643387"/>
            <a:ext cx="3977580" cy="9525"/>
          </a:xfrm>
          <a:prstGeom prst="rect">
            <a:avLst/>
          </a:prstGeom>
          <a:solidFill>
            <a:srgbClr val="1D1D1B"/>
          </a:solidFill>
          <a:ln/>
        </p:spPr>
        <p:txBody>
          <a:bodyPr/>
          <a:lstStyle/>
          <a:p>
            <a:endParaRPr lang="en-PH"/>
          </a:p>
        </p:txBody>
      </p:sp>
      <p:sp>
        <p:nvSpPr>
          <p:cNvPr id="23" name="Text 21"/>
          <p:cNvSpPr/>
          <p:nvPr/>
        </p:nvSpPr>
        <p:spPr>
          <a:xfrm>
            <a:off x="496119" y="3702695"/>
            <a:ext cx="1465064" cy="125909"/>
          </a:xfrm>
          <a:prstGeom prst="rect">
            <a:avLst/>
          </a:prstGeom>
          <a:noFill/>
          <a:ln/>
        </p:spPr>
        <p:txBody>
          <a:bodyPr wrap="none" lIns="0" tIns="0" rIns="0" bIns="0" rtlCol="0" anchor="t"/>
          <a:lstStyle/>
          <a:p>
            <a:pPr marL="0" indent="0" algn="l">
              <a:lnSpc>
                <a:spcPct val="104000"/>
              </a:lnSpc>
              <a:buNone/>
            </a:pPr>
            <a:r>
              <a:rPr lang="en-US" sz="750" dirty="0">
                <a:solidFill>
                  <a:srgbClr val="61615C"/>
                </a:solidFill>
                <a:latin typeface="Tomorrow Semi Bold" pitchFamily="34" charset="0"/>
                <a:ea typeface="Tomorrow Semi Bold" pitchFamily="34" charset="-122"/>
                <a:cs typeface="Tomorrow Semi Bold" pitchFamily="34" charset="-120"/>
              </a:rPr>
              <a:t>Generosity</a:t>
            </a:r>
            <a:endParaRPr lang="en-US" sz="750" dirty="0"/>
          </a:p>
        </p:txBody>
      </p:sp>
      <p:sp>
        <p:nvSpPr>
          <p:cNvPr id="24" name="Text 22"/>
          <p:cNvSpPr/>
          <p:nvPr/>
        </p:nvSpPr>
        <p:spPr>
          <a:xfrm>
            <a:off x="496119" y="3880991"/>
            <a:ext cx="4434780" cy="106412"/>
          </a:xfrm>
          <a:prstGeom prst="rect">
            <a:avLst/>
          </a:prstGeom>
          <a:noFill/>
          <a:ln/>
        </p:spPr>
        <p:txBody>
          <a:bodyPr wrap="none" lIns="0" tIns="0" rIns="0" bIns="0" rtlCol="0" anchor="t"/>
          <a:lstStyle/>
          <a:p>
            <a:pPr marL="0" indent="0" algn="l">
              <a:lnSpc>
                <a:spcPct val="110000"/>
              </a:lnSpc>
              <a:buNone/>
            </a:pPr>
            <a:r>
              <a:rPr lang="en-US" sz="600" dirty="0">
                <a:solidFill>
                  <a:srgbClr val="61615C"/>
                </a:solidFill>
                <a:latin typeface="Tomorrow" pitchFamily="34" charset="0"/>
                <a:ea typeface="Tomorrow" pitchFamily="34" charset="-122"/>
                <a:cs typeface="Tomorrow" pitchFamily="34" charset="-120"/>
              </a:rPr>
              <a:t>Culture of giving and community care</a:t>
            </a:r>
            <a:endParaRPr lang="en-US" sz="600" dirty="0"/>
          </a:p>
        </p:txBody>
      </p:sp>
      <p:sp>
        <p:nvSpPr>
          <p:cNvPr id="25" name="Text 23"/>
          <p:cNvSpPr/>
          <p:nvPr/>
        </p:nvSpPr>
        <p:spPr>
          <a:xfrm>
            <a:off x="496119" y="4100215"/>
            <a:ext cx="618455" cy="100757"/>
          </a:xfrm>
          <a:prstGeom prst="rect">
            <a:avLst/>
          </a:prstGeom>
          <a:noFill/>
          <a:ln/>
        </p:spPr>
        <p:txBody>
          <a:bodyPr wrap="none" lIns="0" tIns="0" rIns="0" bIns="0" rtlCol="0" anchor="ctr"/>
          <a:lstStyle/>
          <a:p>
            <a:pPr marL="0" indent="0" algn="l">
              <a:lnSpc>
                <a:spcPct val="100000"/>
              </a:lnSpc>
              <a:buNone/>
            </a:pPr>
            <a:r>
              <a:rPr lang="en-US" sz="600" dirty="0">
                <a:solidFill>
                  <a:srgbClr val="61615C"/>
                </a:solidFill>
                <a:latin typeface="Tomorrow Light" pitchFamily="34" charset="0"/>
                <a:ea typeface="Tomorrow Light" pitchFamily="34" charset="-122"/>
                <a:cs typeface="Tomorrow Light" pitchFamily="34" charset="-120"/>
              </a:rPr>
              <a:t>06</a:t>
            </a:r>
            <a:endParaRPr lang="en-US" sz="600" dirty="0"/>
          </a:p>
        </p:txBody>
      </p:sp>
      <p:sp>
        <p:nvSpPr>
          <p:cNvPr id="26" name="Shape 24"/>
          <p:cNvSpPr/>
          <p:nvPr/>
        </p:nvSpPr>
        <p:spPr>
          <a:xfrm>
            <a:off x="496119" y="4227612"/>
            <a:ext cx="3977580" cy="9525"/>
          </a:xfrm>
          <a:prstGeom prst="rect">
            <a:avLst/>
          </a:prstGeom>
          <a:solidFill>
            <a:srgbClr val="1D1D1B"/>
          </a:solidFill>
          <a:ln/>
        </p:spPr>
        <p:txBody>
          <a:bodyPr/>
          <a:lstStyle/>
          <a:p>
            <a:endParaRPr lang="en-PH"/>
          </a:p>
        </p:txBody>
      </p:sp>
      <p:sp>
        <p:nvSpPr>
          <p:cNvPr id="27" name="Text 25"/>
          <p:cNvSpPr/>
          <p:nvPr/>
        </p:nvSpPr>
        <p:spPr>
          <a:xfrm>
            <a:off x="496119" y="4286920"/>
            <a:ext cx="1465064" cy="125909"/>
          </a:xfrm>
          <a:prstGeom prst="rect">
            <a:avLst/>
          </a:prstGeom>
          <a:noFill/>
          <a:ln/>
        </p:spPr>
        <p:txBody>
          <a:bodyPr wrap="none" lIns="0" tIns="0" rIns="0" bIns="0" rtlCol="0" anchor="t"/>
          <a:lstStyle/>
          <a:p>
            <a:pPr marL="0" indent="0" algn="l">
              <a:lnSpc>
                <a:spcPct val="104000"/>
              </a:lnSpc>
              <a:buNone/>
            </a:pPr>
            <a:r>
              <a:rPr lang="en-US" sz="750" dirty="0">
                <a:solidFill>
                  <a:srgbClr val="61615C"/>
                </a:solidFill>
                <a:latin typeface="Tomorrow Semi Bold" pitchFamily="34" charset="0"/>
                <a:ea typeface="Tomorrow Semi Bold" pitchFamily="34" charset="-122"/>
                <a:cs typeface="Tomorrow Semi Bold" pitchFamily="34" charset="-120"/>
              </a:rPr>
              <a:t>Trust in Institutions</a:t>
            </a:r>
            <a:endParaRPr lang="en-US" sz="750" dirty="0"/>
          </a:p>
        </p:txBody>
      </p:sp>
      <p:sp>
        <p:nvSpPr>
          <p:cNvPr id="28" name="Text 26"/>
          <p:cNvSpPr/>
          <p:nvPr/>
        </p:nvSpPr>
        <p:spPr>
          <a:xfrm>
            <a:off x="496119" y="4465216"/>
            <a:ext cx="4434780" cy="106412"/>
          </a:xfrm>
          <a:prstGeom prst="rect">
            <a:avLst/>
          </a:prstGeom>
          <a:noFill/>
          <a:ln/>
        </p:spPr>
        <p:txBody>
          <a:bodyPr wrap="none" lIns="0" tIns="0" rIns="0" bIns="0" rtlCol="0" anchor="t"/>
          <a:lstStyle/>
          <a:p>
            <a:pPr marL="0" indent="0" algn="l">
              <a:lnSpc>
                <a:spcPct val="110000"/>
              </a:lnSpc>
              <a:buNone/>
            </a:pPr>
            <a:r>
              <a:rPr lang="en-US" sz="600" dirty="0">
                <a:solidFill>
                  <a:srgbClr val="61615C"/>
                </a:solidFill>
                <a:latin typeface="Tomorrow" pitchFamily="34" charset="0"/>
                <a:ea typeface="Tomorrow" pitchFamily="34" charset="-122"/>
                <a:cs typeface="Tomorrow" pitchFamily="34" charset="-120"/>
              </a:rPr>
              <a:t>Confidence in government and public systems</a:t>
            </a:r>
            <a:endParaRPr lang="en-US" sz="600" dirty="0"/>
          </a:p>
        </p:txBody>
      </p:sp>
      <p:sp>
        <p:nvSpPr>
          <p:cNvPr id="29" name="Shape 27"/>
          <p:cNvSpPr/>
          <p:nvPr/>
        </p:nvSpPr>
        <p:spPr>
          <a:xfrm>
            <a:off x="4617021" y="783059"/>
            <a:ext cx="4093666" cy="3907929"/>
          </a:xfrm>
          <a:prstGeom prst="roundRect">
            <a:avLst>
              <a:gd name="adj" fmla="val 309"/>
            </a:avLst>
          </a:prstGeom>
          <a:solidFill>
            <a:srgbClr val="1D1D1B"/>
          </a:solidFill>
          <a:ln/>
        </p:spPr>
        <p:txBody>
          <a:bodyPr/>
          <a:lstStyle/>
          <a:p>
            <a:endParaRPr lang="en-PH"/>
          </a:p>
        </p:txBody>
      </p:sp>
      <p:sp>
        <p:nvSpPr>
          <p:cNvPr id="30" name="Text 28"/>
          <p:cNvSpPr/>
          <p:nvPr/>
        </p:nvSpPr>
        <p:spPr>
          <a:xfrm>
            <a:off x="4697611" y="835447"/>
            <a:ext cx="1465064" cy="125909"/>
          </a:xfrm>
          <a:prstGeom prst="rect">
            <a:avLst/>
          </a:prstGeom>
          <a:noFill/>
          <a:ln/>
        </p:spPr>
        <p:txBody>
          <a:bodyPr wrap="none" lIns="0" tIns="0" rIns="0" bIns="0" rtlCol="0" anchor="t"/>
          <a:lstStyle/>
          <a:p>
            <a:pPr marL="0" indent="0" algn="l">
              <a:lnSpc>
                <a:spcPct val="104000"/>
              </a:lnSpc>
              <a:buNone/>
            </a:pPr>
            <a:r>
              <a:rPr lang="en-US" sz="750" dirty="0">
                <a:solidFill>
                  <a:srgbClr val="FFFFFF"/>
                </a:solidFill>
                <a:latin typeface="Tomorrow Semi Bold" pitchFamily="34" charset="0"/>
                <a:ea typeface="Tomorrow Semi Bold" pitchFamily="34" charset="-122"/>
                <a:cs typeface="Tomorrow Semi Bold" pitchFamily="34" charset="-120"/>
              </a:rPr>
              <a:t>Philippine Context</a:t>
            </a:r>
            <a:endParaRPr lang="en-US" sz="750" dirty="0"/>
          </a:p>
        </p:txBody>
      </p:sp>
      <p:sp>
        <p:nvSpPr>
          <p:cNvPr id="31" name="Text 29"/>
          <p:cNvSpPr/>
          <p:nvPr/>
        </p:nvSpPr>
        <p:spPr>
          <a:xfrm>
            <a:off x="4697611" y="1013743"/>
            <a:ext cx="3932486" cy="212824"/>
          </a:xfrm>
          <a:prstGeom prst="rect">
            <a:avLst/>
          </a:prstGeom>
          <a:noFill/>
          <a:ln/>
        </p:spPr>
        <p:txBody>
          <a:bodyPr wrap="square" lIns="0" tIns="0" rIns="0" bIns="0" rtlCol="0" anchor="t">
            <a:normAutofit/>
          </a:bodyPr>
          <a:lstStyle/>
          <a:p>
            <a:pPr marL="0" indent="0" algn="l">
              <a:lnSpc>
                <a:spcPct val="110000"/>
              </a:lnSpc>
              <a:buNone/>
            </a:pPr>
            <a:r>
              <a:rPr lang="en-US" sz="600" dirty="0">
                <a:solidFill>
                  <a:srgbClr val="FFFFFF"/>
                </a:solidFill>
                <a:latin typeface="Tomorrow" pitchFamily="34" charset="0"/>
                <a:ea typeface="Tomorrow" pitchFamily="34" charset="-122"/>
                <a:cs typeface="Tomorrow" pitchFamily="34" charset="-120"/>
              </a:rPr>
              <a:t>Filipinos are often known for their </a:t>
            </a:r>
            <a:r>
              <a:rPr lang="en-US" sz="600" b="1" dirty="0">
                <a:solidFill>
                  <a:srgbClr val="FFFFFF"/>
                </a:solidFill>
                <a:latin typeface="Tomorrow" pitchFamily="34" charset="0"/>
                <a:ea typeface="Tomorrow" pitchFamily="34" charset="-122"/>
                <a:cs typeface="Tomorrow" pitchFamily="34" charset="-120"/>
              </a:rPr>
              <a:t>strong family ties, religious faith, community support, and resilience</a:t>
            </a:r>
            <a:r>
              <a:rPr lang="en-US" sz="600" dirty="0">
                <a:solidFill>
                  <a:srgbClr val="FFFFFF"/>
                </a:solidFill>
                <a:latin typeface="Tomorrow" pitchFamily="34" charset="0"/>
                <a:ea typeface="Tomorrow" pitchFamily="34" charset="-122"/>
                <a:cs typeface="Tomorrow" pitchFamily="34" charset="-120"/>
              </a:rPr>
              <a:t> — qualities that contribute to happiness even amid hardship.</a:t>
            </a:r>
            <a:endParaRPr lang="en-US" sz="600" dirty="0"/>
          </a:p>
        </p:txBody>
      </p:sp>
      <p:sp>
        <p:nvSpPr>
          <p:cNvPr id="32" name="Text 30"/>
          <p:cNvSpPr/>
          <p:nvPr/>
        </p:nvSpPr>
        <p:spPr>
          <a:xfrm>
            <a:off x="4697611" y="1273671"/>
            <a:ext cx="4389686" cy="106412"/>
          </a:xfrm>
          <a:prstGeom prst="rect">
            <a:avLst/>
          </a:prstGeom>
          <a:noFill/>
          <a:ln/>
        </p:spPr>
        <p:txBody>
          <a:bodyPr wrap="none" lIns="0" tIns="0" rIns="0" bIns="0" rtlCol="0" anchor="t"/>
          <a:lstStyle/>
          <a:p>
            <a:pPr marL="0" indent="0" algn="l">
              <a:lnSpc>
                <a:spcPct val="110000"/>
              </a:lnSpc>
              <a:buNone/>
            </a:pPr>
            <a:r>
              <a:rPr lang="en-US" sz="600" dirty="0">
                <a:solidFill>
                  <a:srgbClr val="FFFFFF"/>
                </a:solidFill>
                <a:latin typeface="Tomorrow" pitchFamily="34" charset="0"/>
                <a:ea typeface="Tomorrow" pitchFamily="34" charset="-122"/>
                <a:cs typeface="Tomorrow" pitchFamily="34" charset="-120"/>
              </a:rPr>
              <a:t>However, the following continue to affect happiness and well-being:</a:t>
            </a:r>
            <a:endParaRPr lang="en-US" sz="600" dirty="0"/>
          </a:p>
        </p:txBody>
      </p:sp>
      <p:sp>
        <p:nvSpPr>
          <p:cNvPr id="33" name="Text 31"/>
          <p:cNvSpPr/>
          <p:nvPr/>
        </p:nvSpPr>
        <p:spPr>
          <a:xfrm>
            <a:off x="4697611" y="1427187"/>
            <a:ext cx="3932486" cy="605284"/>
          </a:xfrm>
          <a:prstGeom prst="rect">
            <a:avLst/>
          </a:prstGeom>
          <a:noFill/>
          <a:ln/>
        </p:spPr>
        <p:txBody>
          <a:bodyPr wrap="square" lIns="0" tIns="0" rIns="0" bIns="0" rtlCol="0" anchor="t">
            <a:normAutofit/>
          </a:bodyPr>
          <a:lstStyle/>
          <a:p>
            <a:pPr marL="342900" indent="-342900" algn="l">
              <a:lnSpc>
                <a:spcPct val="110000"/>
              </a:lnSpc>
              <a:buSzPct val="100000"/>
              <a:buChar char="•"/>
            </a:pPr>
            <a:r>
              <a:rPr lang="en-US" sz="600" dirty="0">
                <a:solidFill>
                  <a:srgbClr val="FFFFFF"/>
                </a:solidFill>
                <a:latin typeface="Tomorrow" pitchFamily="34" charset="0"/>
                <a:ea typeface="Tomorrow" pitchFamily="34" charset="-122"/>
                <a:cs typeface="Tomorrow" pitchFamily="34" charset="-120"/>
              </a:rPr>
              <a:t>Inflation and rising prices</a:t>
            </a:r>
            <a:endParaRPr lang="en-US" sz="600" dirty="0"/>
          </a:p>
          <a:p>
            <a:pPr marL="342900" indent="-342900" algn="l">
              <a:lnSpc>
                <a:spcPct val="110000"/>
              </a:lnSpc>
              <a:buSzPct val="100000"/>
              <a:buChar char="•"/>
            </a:pPr>
            <a:r>
              <a:rPr lang="en-US" sz="600" dirty="0">
                <a:solidFill>
                  <a:srgbClr val="FFFFFF"/>
                </a:solidFill>
                <a:latin typeface="Tomorrow" pitchFamily="34" charset="0"/>
                <a:ea typeface="Tomorrow" pitchFamily="34" charset="-122"/>
                <a:cs typeface="Tomorrow" pitchFamily="34" charset="-120"/>
              </a:rPr>
              <a:t>Persistent poverty</a:t>
            </a:r>
            <a:endParaRPr lang="en-US" sz="600" dirty="0"/>
          </a:p>
          <a:p>
            <a:pPr marL="342900" indent="-342900" algn="l">
              <a:lnSpc>
                <a:spcPct val="110000"/>
              </a:lnSpc>
              <a:buSzPct val="100000"/>
              <a:buChar char="•"/>
            </a:pPr>
            <a:r>
              <a:rPr lang="en-US" sz="600" dirty="0">
                <a:solidFill>
                  <a:srgbClr val="FFFFFF"/>
                </a:solidFill>
                <a:latin typeface="Tomorrow" pitchFamily="34" charset="0"/>
                <a:ea typeface="Tomorrow" pitchFamily="34" charset="-122"/>
                <a:cs typeface="Tomorrow" pitchFamily="34" charset="-120"/>
              </a:rPr>
              <a:t>Traffic congestion in urban areas</a:t>
            </a:r>
            <a:endParaRPr lang="en-US" sz="600" dirty="0"/>
          </a:p>
          <a:p>
            <a:pPr marL="342900" indent="-342900" algn="l">
              <a:lnSpc>
                <a:spcPct val="110000"/>
              </a:lnSpc>
              <a:buSzPct val="100000"/>
              <a:buChar char="•"/>
            </a:pPr>
            <a:r>
              <a:rPr lang="en-US" sz="600" dirty="0">
                <a:solidFill>
                  <a:srgbClr val="FFFFFF"/>
                </a:solidFill>
                <a:latin typeface="Tomorrow" pitchFamily="34" charset="0"/>
                <a:ea typeface="Tomorrow" pitchFamily="34" charset="-122"/>
                <a:cs typeface="Tomorrow" pitchFamily="34" charset="-120"/>
              </a:rPr>
              <a:t>Natural disasters and climate vulnerability</a:t>
            </a:r>
            <a:endParaRPr lang="en-US" sz="600" dirty="0"/>
          </a:p>
          <a:p>
            <a:pPr marL="342900" indent="-342900" algn="l">
              <a:lnSpc>
                <a:spcPct val="110000"/>
              </a:lnSpc>
              <a:buSzPct val="100000"/>
              <a:buChar char="•"/>
            </a:pPr>
            <a:r>
              <a:rPr lang="en-US" sz="600" dirty="0">
                <a:solidFill>
                  <a:srgbClr val="FFFFFF"/>
                </a:solidFill>
                <a:latin typeface="Tomorrow" pitchFamily="34" charset="0"/>
                <a:ea typeface="Tomorrow" pitchFamily="34" charset="-122"/>
                <a:cs typeface="Tomorrow" pitchFamily="34" charset="-120"/>
              </a:rPr>
              <a:t>Growing mental health concerns</a:t>
            </a:r>
            <a:endParaRPr lang="en-US" sz="600"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 16">
    <p:spTree>
      <p:nvGrpSpPr>
        <p:cNvPr id="1" name=""/>
        <p:cNvGrpSpPr/>
        <p:nvPr/>
      </p:nvGrpSpPr>
      <p:grpSpPr>
        <a:xfrm>
          <a:off x="0" y="0"/>
          <a:ext cx="0" cy="0"/>
          <a:chOff x="0" y="0"/>
          <a:chExt cx="0" cy="0"/>
        </a:xfrm>
      </p:grpSpPr>
      <p:sp>
        <p:nvSpPr>
          <p:cNvPr id="2" name="Text 0"/>
          <p:cNvSpPr/>
          <p:nvPr/>
        </p:nvSpPr>
        <p:spPr>
          <a:xfrm>
            <a:off x="496119" y="829419"/>
            <a:ext cx="6965975" cy="329431"/>
          </a:xfrm>
          <a:prstGeom prst="rect">
            <a:avLst/>
          </a:prstGeom>
          <a:noFill/>
          <a:ln/>
        </p:spPr>
        <p:txBody>
          <a:bodyPr wrap="none" lIns="0" tIns="0" rIns="0" bIns="0" rtlCol="0" anchor="t"/>
          <a:lstStyle/>
          <a:p>
            <a:pPr marL="0" indent="0" algn="l">
              <a:lnSpc>
                <a:spcPct val="104000"/>
              </a:lnSpc>
              <a:buNone/>
            </a:pPr>
            <a:r>
              <a:rPr lang="en-US" sz="2050" dirty="0">
                <a:solidFill>
                  <a:srgbClr val="1D1D1B"/>
                </a:solidFill>
                <a:latin typeface="Tomorrow Semi Bold" pitchFamily="34" charset="0"/>
                <a:ea typeface="Tomorrow Semi Bold" pitchFamily="34" charset="-122"/>
                <a:cs typeface="Tomorrow Semi Bold" pitchFamily="34" charset="-120"/>
              </a:rPr>
              <a:t>South Korea and the Limits of Economic Success</a:t>
            </a:r>
            <a:endParaRPr lang="en-US" sz="2050" dirty="0"/>
          </a:p>
        </p:txBody>
      </p:sp>
      <p:sp>
        <p:nvSpPr>
          <p:cNvPr id="3" name="Text 1"/>
          <p:cNvSpPr/>
          <p:nvPr/>
        </p:nvSpPr>
        <p:spPr>
          <a:xfrm>
            <a:off x="496119" y="1382837"/>
            <a:ext cx="1952699" cy="164678"/>
          </a:xfrm>
          <a:prstGeom prst="rect">
            <a:avLst/>
          </a:prstGeom>
          <a:noFill/>
          <a:ln/>
        </p:spPr>
        <p:txBody>
          <a:bodyPr wrap="none" lIns="0" tIns="0" rIns="0" bIns="0" rtlCol="0" anchor="t"/>
          <a:lstStyle/>
          <a:p>
            <a:pPr marL="0" indent="0" algn="l">
              <a:lnSpc>
                <a:spcPct val="104000"/>
              </a:lnSpc>
              <a:buNone/>
            </a:pPr>
            <a:r>
              <a:rPr lang="en-US" sz="1000" dirty="0">
                <a:solidFill>
                  <a:srgbClr val="1D1D1B"/>
                </a:solidFill>
                <a:latin typeface="Tomorrow Semi Bold" pitchFamily="34" charset="0"/>
                <a:ea typeface="Tomorrow Semi Bold" pitchFamily="34" charset="-122"/>
                <a:cs typeface="Tomorrow Semi Bold" pitchFamily="34" charset="-120"/>
              </a:rPr>
              <a:t>South Korea's Paradox</a:t>
            </a:r>
            <a:endParaRPr lang="en-US" sz="1000" dirty="0"/>
          </a:p>
        </p:txBody>
      </p:sp>
      <p:sp>
        <p:nvSpPr>
          <p:cNvPr id="4" name="Text 2"/>
          <p:cNvSpPr/>
          <p:nvPr/>
        </p:nvSpPr>
        <p:spPr>
          <a:xfrm>
            <a:off x="496119" y="1637109"/>
            <a:ext cx="3526780" cy="312093"/>
          </a:xfrm>
          <a:prstGeom prst="rect">
            <a:avLst/>
          </a:prstGeom>
          <a:noFill/>
          <a:ln/>
        </p:spPr>
        <p:txBody>
          <a:bodyPr wrap="square" lIns="0" tIns="0" rIns="0" bIns="0" rtlCol="0" anchor="t">
            <a:normAutofit/>
          </a:bodyPr>
          <a:lstStyle/>
          <a:p>
            <a:pPr marL="0" indent="0" algn="l">
              <a:lnSpc>
                <a:spcPct val="123000"/>
              </a:lnSpc>
              <a:buNone/>
            </a:pPr>
            <a:r>
              <a:rPr lang="en-US" sz="800" dirty="0">
                <a:solidFill>
                  <a:srgbClr val="61615C"/>
                </a:solidFill>
                <a:latin typeface="Tomorrow" pitchFamily="34" charset="0"/>
                <a:ea typeface="Tomorrow" pitchFamily="34" charset="-122"/>
                <a:cs typeface="Tomorrow" pitchFamily="34" charset="-120"/>
              </a:rPr>
              <a:t>South Korea is economically advanced but still faces significant issues related to:</a:t>
            </a:r>
            <a:endParaRPr lang="en-US" sz="800" dirty="0"/>
          </a:p>
        </p:txBody>
      </p:sp>
      <p:sp>
        <p:nvSpPr>
          <p:cNvPr id="5" name="Text 3"/>
          <p:cNvSpPr/>
          <p:nvPr/>
        </p:nvSpPr>
        <p:spPr>
          <a:xfrm>
            <a:off x="496119" y="2029792"/>
            <a:ext cx="3526780" cy="718170"/>
          </a:xfrm>
          <a:prstGeom prst="rect">
            <a:avLst/>
          </a:prstGeom>
          <a:noFill/>
          <a:ln/>
        </p:spPr>
        <p:txBody>
          <a:bodyPr wrap="square" lIns="0" tIns="0" rIns="0" bIns="0" rtlCol="0" anchor="t">
            <a:normAutofit/>
          </a:bodyPr>
          <a:lstStyle/>
          <a:p>
            <a:pPr marL="342900" indent="-342900" algn="l">
              <a:lnSpc>
                <a:spcPct val="123000"/>
              </a:lnSpc>
              <a:buSzPct val="100000"/>
              <a:buChar char="•"/>
            </a:pPr>
            <a:r>
              <a:rPr lang="en-US" sz="800" dirty="0">
                <a:solidFill>
                  <a:srgbClr val="61615C"/>
                </a:solidFill>
                <a:latin typeface="Tomorrow" pitchFamily="34" charset="0"/>
                <a:ea typeface="Tomorrow" pitchFamily="34" charset="-122"/>
                <a:cs typeface="Tomorrow" pitchFamily="34" charset="-120"/>
              </a:rPr>
              <a:t>Intense work pressure and burnout culture</a:t>
            </a:r>
            <a:endParaRPr lang="en-US" sz="800" dirty="0"/>
          </a:p>
          <a:p>
            <a:pPr marL="342900" indent="-342900" algn="l">
              <a:lnSpc>
                <a:spcPct val="123000"/>
              </a:lnSpc>
              <a:buSzPct val="100000"/>
              <a:buChar char="•"/>
            </a:pPr>
            <a:r>
              <a:rPr lang="en-US" sz="800" dirty="0">
                <a:solidFill>
                  <a:srgbClr val="61615C"/>
                </a:solidFill>
                <a:latin typeface="Tomorrow" pitchFamily="34" charset="0"/>
                <a:ea typeface="Tomorrow" pitchFamily="34" charset="-122"/>
                <a:cs typeface="Tomorrow" pitchFamily="34" charset="-120"/>
              </a:rPr>
              <a:t>Rising mental health challenges</a:t>
            </a:r>
            <a:endParaRPr lang="en-US" sz="800" dirty="0"/>
          </a:p>
          <a:p>
            <a:pPr marL="342900" indent="-342900" algn="l">
              <a:lnSpc>
                <a:spcPct val="123000"/>
              </a:lnSpc>
              <a:buSzPct val="100000"/>
              <a:buChar char="•"/>
            </a:pPr>
            <a:r>
              <a:rPr lang="en-US" sz="800" dirty="0">
                <a:solidFill>
                  <a:srgbClr val="61615C"/>
                </a:solidFill>
                <a:latin typeface="Tomorrow" pitchFamily="34" charset="0"/>
                <a:ea typeface="Tomorrow" pitchFamily="34" charset="-122"/>
                <a:cs typeface="Tomorrow" pitchFamily="34" charset="-120"/>
              </a:rPr>
              <a:t>Extreme social competition</a:t>
            </a:r>
            <a:endParaRPr lang="en-US" sz="800" dirty="0"/>
          </a:p>
          <a:p>
            <a:pPr marL="342900" indent="-342900" algn="l">
              <a:lnSpc>
                <a:spcPct val="123000"/>
              </a:lnSpc>
              <a:buSzPct val="100000"/>
              <a:buChar char="•"/>
            </a:pPr>
            <a:r>
              <a:rPr lang="en-US" sz="800" dirty="0">
                <a:solidFill>
                  <a:srgbClr val="61615C"/>
                </a:solidFill>
                <a:latin typeface="Tomorrow" pitchFamily="34" charset="0"/>
                <a:ea typeface="Tomorrow" pitchFamily="34" charset="-122"/>
                <a:cs typeface="Tomorrow" pitchFamily="34" charset="-120"/>
              </a:rPr>
              <a:t>One of the world's lowest birth rates</a:t>
            </a:r>
            <a:endParaRPr lang="en-US" sz="800" dirty="0"/>
          </a:p>
        </p:txBody>
      </p:sp>
      <p:sp>
        <p:nvSpPr>
          <p:cNvPr id="6" name="Shape 4"/>
          <p:cNvSpPr/>
          <p:nvPr/>
        </p:nvSpPr>
        <p:spPr>
          <a:xfrm>
            <a:off x="496119" y="2848719"/>
            <a:ext cx="3526780" cy="561305"/>
          </a:xfrm>
          <a:prstGeom prst="roundRect">
            <a:avLst>
              <a:gd name="adj" fmla="val 2818"/>
            </a:avLst>
          </a:prstGeom>
          <a:solidFill>
            <a:srgbClr val="DADAD7"/>
          </a:solidFill>
          <a:ln/>
        </p:spPr>
        <p:txBody>
          <a:bodyPr/>
          <a:lstStyle/>
          <a:p>
            <a:endParaRPr lang="en-PH"/>
          </a:p>
        </p:txBody>
      </p:sp>
      <p:pic>
        <p:nvPicPr>
          <p:cNvPr id="7" name="Image 0" descr="preencoded.png"/>
          <p:cNvPicPr>
            <a:picLocks noChangeAspect="1"/>
          </p:cNvPicPr>
          <p:nvPr/>
        </p:nvPicPr>
        <p:blipFill>
          <a:blip r:embed="rId3"/>
          <a:stretch>
            <a:fillRect/>
          </a:stretch>
        </p:blipFill>
        <p:spPr>
          <a:xfrm>
            <a:off x="601489" y="3007296"/>
            <a:ext cx="131787" cy="105370"/>
          </a:xfrm>
          <a:prstGeom prst="rect">
            <a:avLst/>
          </a:prstGeom>
        </p:spPr>
      </p:pic>
      <p:sp>
        <p:nvSpPr>
          <p:cNvPr id="8" name="Text 5"/>
          <p:cNvSpPr/>
          <p:nvPr/>
        </p:nvSpPr>
        <p:spPr>
          <a:xfrm>
            <a:off x="838646" y="2964656"/>
            <a:ext cx="3078882" cy="312093"/>
          </a:xfrm>
          <a:prstGeom prst="rect">
            <a:avLst/>
          </a:prstGeom>
          <a:noFill/>
          <a:ln/>
        </p:spPr>
        <p:txBody>
          <a:bodyPr wrap="square" lIns="0" tIns="0" rIns="0" bIns="0" rtlCol="0" anchor="t">
            <a:normAutofit/>
          </a:bodyPr>
          <a:lstStyle/>
          <a:p>
            <a:pPr marL="0" indent="0" algn="l">
              <a:lnSpc>
                <a:spcPct val="123000"/>
              </a:lnSpc>
              <a:buNone/>
            </a:pPr>
            <a:r>
              <a:rPr lang="en-US" sz="800" dirty="0">
                <a:solidFill>
                  <a:srgbClr val="000000"/>
                </a:solidFill>
                <a:latin typeface="Tomorrow" pitchFamily="34" charset="0"/>
                <a:ea typeface="Tomorrow" pitchFamily="34" charset="-122"/>
                <a:cs typeface="Tomorrow" pitchFamily="34" charset="-120"/>
              </a:rPr>
              <a:t>This shows that economic success alone does not guarantee happiness or human flourishing.</a:t>
            </a:r>
            <a:endParaRPr lang="en-US" sz="800" dirty="0"/>
          </a:p>
        </p:txBody>
      </p:sp>
      <p:sp>
        <p:nvSpPr>
          <p:cNvPr id="9" name="Text 6"/>
          <p:cNvSpPr/>
          <p:nvPr/>
        </p:nvSpPr>
        <p:spPr>
          <a:xfrm>
            <a:off x="4284836" y="1382837"/>
            <a:ext cx="2399630" cy="164678"/>
          </a:xfrm>
          <a:prstGeom prst="rect">
            <a:avLst/>
          </a:prstGeom>
          <a:noFill/>
          <a:ln/>
        </p:spPr>
        <p:txBody>
          <a:bodyPr wrap="none" lIns="0" tIns="0" rIns="0" bIns="0" rtlCol="0" anchor="t"/>
          <a:lstStyle/>
          <a:p>
            <a:pPr marL="0" indent="0" algn="l">
              <a:lnSpc>
                <a:spcPct val="104000"/>
              </a:lnSpc>
              <a:buNone/>
            </a:pPr>
            <a:r>
              <a:rPr lang="en-US" sz="1000" dirty="0">
                <a:solidFill>
                  <a:srgbClr val="1D1D1B"/>
                </a:solidFill>
                <a:latin typeface="Tomorrow Semi Bold" pitchFamily="34" charset="0"/>
                <a:ea typeface="Tomorrow Semi Bold" pitchFamily="34" charset="-122"/>
                <a:cs typeface="Tomorrow Semi Bold" pitchFamily="34" charset="-120"/>
              </a:rPr>
              <a:t>Application to the Philippines</a:t>
            </a:r>
            <a:endParaRPr lang="en-US" sz="1000" dirty="0"/>
          </a:p>
        </p:txBody>
      </p:sp>
      <p:sp>
        <p:nvSpPr>
          <p:cNvPr id="10" name="Text 7"/>
          <p:cNvSpPr/>
          <p:nvPr/>
        </p:nvSpPr>
        <p:spPr>
          <a:xfrm>
            <a:off x="4284836" y="1637109"/>
            <a:ext cx="4824933" cy="156046"/>
          </a:xfrm>
          <a:prstGeom prst="rect">
            <a:avLst/>
          </a:prstGeom>
          <a:noFill/>
          <a:ln/>
        </p:spPr>
        <p:txBody>
          <a:bodyPr wrap="none" lIns="0" tIns="0" rIns="0" bIns="0" rtlCol="0" anchor="t"/>
          <a:lstStyle/>
          <a:p>
            <a:pPr marL="0" indent="0" algn="l">
              <a:lnSpc>
                <a:spcPct val="123000"/>
              </a:lnSpc>
              <a:buNone/>
            </a:pPr>
            <a:r>
              <a:rPr lang="en-US" sz="800" dirty="0">
                <a:solidFill>
                  <a:srgbClr val="61615C"/>
                </a:solidFill>
                <a:latin typeface="Tomorrow" pitchFamily="34" charset="0"/>
                <a:ea typeface="Tomorrow" pitchFamily="34" charset="-122"/>
                <a:cs typeface="Tomorrow" pitchFamily="34" charset="-120"/>
              </a:rPr>
              <a:t>The Philippines can improve development by focusing on people-centered progress:</a:t>
            </a:r>
            <a:endParaRPr lang="en-US" sz="800" dirty="0"/>
          </a:p>
        </p:txBody>
      </p:sp>
      <p:sp>
        <p:nvSpPr>
          <p:cNvPr id="11" name="Shape 8"/>
          <p:cNvSpPr/>
          <p:nvPr/>
        </p:nvSpPr>
        <p:spPr>
          <a:xfrm>
            <a:off x="4284836" y="1893912"/>
            <a:ext cx="237232" cy="237232"/>
          </a:xfrm>
          <a:prstGeom prst="roundRect">
            <a:avLst>
              <a:gd name="adj" fmla="val 6667"/>
            </a:avLst>
          </a:prstGeom>
          <a:solidFill>
            <a:srgbClr val="F0EAEA"/>
          </a:solidFill>
          <a:ln/>
        </p:spPr>
        <p:txBody>
          <a:bodyPr/>
          <a:lstStyle/>
          <a:p>
            <a:endParaRPr lang="en-PH"/>
          </a:p>
        </p:txBody>
      </p:sp>
      <p:sp>
        <p:nvSpPr>
          <p:cNvPr id="12" name="Text 9"/>
          <p:cNvSpPr/>
          <p:nvPr/>
        </p:nvSpPr>
        <p:spPr>
          <a:xfrm>
            <a:off x="4095787" y="1913706"/>
            <a:ext cx="386730" cy="197644"/>
          </a:xfrm>
          <a:prstGeom prst="rect">
            <a:avLst/>
          </a:prstGeom>
          <a:noFill/>
          <a:ln/>
        </p:spPr>
        <p:txBody>
          <a:bodyPr wrap="none" lIns="0" tIns="0" rIns="0" bIns="0" rtlCol="0" anchor="ctr"/>
          <a:lstStyle/>
          <a:p>
            <a:pPr marL="0" indent="0" algn="ctr">
              <a:lnSpc>
                <a:spcPct val="100000"/>
              </a:lnSpc>
              <a:buNone/>
            </a:pPr>
            <a:r>
              <a:rPr lang="en-US" sz="1200" dirty="0">
                <a:solidFill>
                  <a:srgbClr val="61615C"/>
                </a:solidFill>
                <a:latin typeface="Tomorrow Semi Bold" pitchFamily="34" charset="0"/>
                <a:ea typeface="Tomorrow Semi Bold" pitchFamily="34" charset="-122"/>
                <a:cs typeface="Tomorrow Semi Bold" pitchFamily="34" charset="-120"/>
              </a:rPr>
              <a:t>1</a:t>
            </a:r>
            <a:endParaRPr lang="en-US" sz="1200" dirty="0"/>
          </a:p>
        </p:txBody>
      </p:sp>
      <p:sp>
        <p:nvSpPr>
          <p:cNvPr id="13" name="Text 10"/>
          <p:cNvSpPr/>
          <p:nvPr/>
        </p:nvSpPr>
        <p:spPr>
          <a:xfrm>
            <a:off x="4611663" y="1930152"/>
            <a:ext cx="2767087" cy="164678"/>
          </a:xfrm>
          <a:prstGeom prst="rect">
            <a:avLst/>
          </a:prstGeom>
          <a:noFill/>
          <a:ln/>
        </p:spPr>
        <p:txBody>
          <a:bodyPr wrap="none" lIns="0" tIns="0" rIns="0" bIns="0" rtlCol="0" anchor="t"/>
          <a:lstStyle/>
          <a:p>
            <a:pPr marL="0" indent="0" algn="l">
              <a:lnSpc>
                <a:spcPct val="104000"/>
              </a:lnSpc>
              <a:buNone/>
            </a:pPr>
            <a:r>
              <a:rPr lang="en-US" sz="1000" dirty="0">
                <a:solidFill>
                  <a:srgbClr val="61615C"/>
                </a:solidFill>
                <a:latin typeface="Tomorrow Semi Bold" pitchFamily="34" charset="0"/>
                <a:ea typeface="Tomorrow Semi Bold" pitchFamily="34" charset="-122"/>
                <a:cs typeface="Tomorrow Semi Bold" pitchFamily="34" charset="-120"/>
              </a:rPr>
              <a:t>Invest in education and healthcare</a:t>
            </a:r>
            <a:endParaRPr lang="en-US" sz="1000" dirty="0"/>
          </a:p>
        </p:txBody>
      </p:sp>
      <p:sp>
        <p:nvSpPr>
          <p:cNvPr id="14" name="Shape 11"/>
          <p:cNvSpPr/>
          <p:nvPr/>
        </p:nvSpPr>
        <p:spPr>
          <a:xfrm>
            <a:off x="4284836" y="2310333"/>
            <a:ext cx="237232" cy="237232"/>
          </a:xfrm>
          <a:prstGeom prst="roundRect">
            <a:avLst>
              <a:gd name="adj" fmla="val 6667"/>
            </a:avLst>
          </a:prstGeom>
          <a:solidFill>
            <a:srgbClr val="F0EAEA"/>
          </a:solidFill>
          <a:ln/>
        </p:spPr>
        <p:txBody>
          <a:bodyPr/>
          <a:lstStyle/>
          <a:p>
            <a:endParaRPr lang="en-PH"/>
          </a:p>
        </p:txBody>
      </p:sp>
      <p:sp>
        <p:nvSpPr>
          <p:cNvPr id="15" name="Text 12"/>
          <p:cNvSpPr/>
          <p:nvPr/>
        </p:nvSpPr>
        <p:spPr>
          <a:xfrm>
            <a:off x="4095787" y="2330128"/>
            <a:ext cx="386730" cy="197644"/>
          </a:xfrm>
          <a:prstGeom prst="rect">
            <a:avLst/>
          </a:prstGeom>
          <a:noFill/>
          <a:ln/>
        </p:spPr>
        <p:txBody>
          <a:bodyPr wrap="none" lIns="0" tIns="0" rIns="0" bIns="0" rtlCol="0" anchor="ctr"/>
          <a:lstStyle/>
          <a:p>
            <a:pPr marL="0" indent="0" algn="ctr">
              <a:lnSpc>
                <a:spcPct val="100000"/>
              </a:lnSpc>
              <a:buNone/>
            </a:pPr>
            <a:r>
              <a:rPr lang="en-US" sz="1200" dirty="0">
                <a:solidFill>
                  <a:srgbClr val="61615C"/>
                </a:solidFill>
                <a:latin typeface="Tomorrow Semi Bold" pitchFamily="34" charset="0"/>
                <a:ea typeface="Tomorrow Semi Bold" pitchFamily="34" charset="-122"/>
                <a:cs typeface="Tomorrow Semi Bold" pitchFamily="34" charset="-120"/>
              </a:rPr>
              <a:t>2</a:t>
            </a:r>
            <a:endParaRPr lang="en-US" sz="1200" dirty="0"/>
          </a:p>
        </p:txBody>
      </p:sp>
      <p:sp>
        <p:nvSpPr>
          <p:cNvPr id="16" name="Text 13"/>
          <p:cNvSpPr/>
          <p:nvPr/>
        </p:nvSpPr>
        <p:spPr>
          <a:xfrm>
            <a:off x="4611663" y="2346573"/>
            <a:ext cx="3546277" cy="164678"/>
          </a:xfrm>
          <a:prstGeom prst="rect">
            <a:avLst/>
          </a:prstGeom>
          <a:noFill/>
          <a:ln/>
        </p:spPr>
        <p:txBody>
          <a:bodyPr wrap="none" lIns="0" tIns="0" rIns="0" bIns="0" rtlCol="0" anchor="t"/>
          <a:lstStyle/>
          <a:p>
            <a:pPr marL="0" indent="0" algn="l">
              <a:lnSpc>
                <a:spcPct val="104000"/>
              </a:lnSpc>
              <a:buNone/>
            </a:pPr>
            <a:r>
              <a:rPr lang="en-US" sz="1000" dirty="0">
                <a:solidFill>
                  <a:srgbClr val="61615C"/>
                </a:solidFill>
                <a:latin typeface="Tomorrow Semi Bold" pitchFamily="34" charset="0"/>
                <a:ea typeface="Tomorrow Semi Bold" pitchFamily="34" charset="-122"/>
                <a:cs typeface="Tomorrow Semi Bold" pitchFamily="34" charset="-120"/>
              </a:rPr>
              <a:t>Reduce corruption and strengthen institutions</a:t>
            </a:r>
            <a:endParaRPr lang="en-US" sz="1000" dirty="0"/>
          </a:p>
        </p:txBody>
      </p:sp>
      <p:sp>
        <p:nvSpPr>
          <p:cNvPr id="17" name="Shape 14"/>
          <p:cNvSpPr/>
          <p:nvPr/>
        </p:nvSpPr>
        <p:spPr>
          <a:xfrm>
            <a:off x="4284836" y="2726754"/>
            <a:ext cx="237232" cy="237232"/>
          </a:xfrm>
          <a:prstGeom prst="roundRect">
            <a:avLst>
              <a:gd name="adj" fmla="val 6667"/>
            </a:avLst>
          </a:prstGeom>
          <a:solidFill>
            <a:srgbClr val="F0EAEA"/>
          </a:solidFill>
          <a:ln/>
        </p:spPr>
        <p:txBody>
          <a:bodyPr/>
          <a:lstStyle/>
          <a:p>
            <a:endParaRPr lang="en-PH"/>
          </a:p>
        </p:txBody>
      </p:sp>
      <p:sp>
        <p:nvSpPr>
          <p:cNvPr id="18" name="Text 15"/>
          <p:cNvSpPr/>
          <p:nvPr/>
        </p:nvSpPr>
        <p:spPr>
          <a:xfrm>
            <a:off x="4095787" y="2746549"/>
            <a:ext cx="386730" cy="197644"/>
          </a:xfrm>
          <a:prstGeom prst="rect">
            <a:avLst/>
          </a:prstGeom>
          <a:noFill/>
          <a:ln/>
        </p:spPr>
        <p:txBody>
          <a:bodyPr wrap="none" lIns="0" tIns="0" rIns="0" bIns="0" rtlCol="0" anchor="ctr"/>
          <a:lstStyle/>
          <a:p>
            <a:pPr marL="0" indent="0" algn="ctr">
              <a:lnSpc>
                <a:spcPct val="100000"/>
              </a:lnSpc>
              <a:buNone/>
            </a:pPr>
            <a:r>
              <a:rPr lang="en-US" sz="1200" dirty="0">
                <a:solidFill>
                  <a:srgbClr val="61615C"/>
                </a:solidFill>
                <a:latin typeface="Tomorrow Semi Bold" pitchFamily="34" charset="0"/>
                <a:ea typeface="Tomorrow Semi Bold" pitchFamily="34" charset="-122"/>
                <a:cs typeface="Tomorrow Semi Bold" pitchFamily="34" charset="-120"/>
              </a:rPr>
              <a:t>3</a:t>
            </a:r>
            <a:endParaRPr lang="en-US" sz="1200" dirty="0"/>
          </a:p>
        </p:txBody>
      </p:sp>
      <p:sp>
        <p:nvSpPr>
          <p:cNvPr id="19" name="Text 16"/>
          <p:cNvSpPr/>
          <p:nvPr/>
        </p:nvSpPr>
        <p:spPr>
          <a:xfrm>
            <a:off x="4611663" y="2762994"/>
            <a:ext cx="2474788" cy="164678"/>
          </a:xfrm>
          <a:prstGeom prst="rect">
            <a:avLst/>
          </a:prstGeom>
          <a:noFill/>
          <a:ln/>
        </p:spPr>
        <p:txBody>
          <a:bodyPr wrap="none" lIns="0" tIns="0" rIns="0" bIns="0" rtlCol="0" anchor="t"/>
          <a:lstStyle/>
          <a:p>
            <a:pPr marL="0" indent="0" algn="l">
              <a:lnSpc>
                <a:spcPct val="104000"/>
              </a:lnSpc>
              <a:buNone/>
            </a:pPr>
            <a:r>
              <a:rPr lang="en-US" sz="1000" dirty="0">
                <a:solidFill>
                  <a:srgbClr val="61615C"/>
                </a:solidFill>
                <a:latin typeface="Tomorrow Semi Bold" pitchFamily="34" charset="0"/>
                <a:ea typeface="Tomorrow Semi Bold" pitchFamily="34" charset="-122"/>
                <a:cs typeface="Tomorrow Semi Bold" pitchFamily="34" charset="-120"/>
              </a:rPr>
              <a:t>Improve public transportation</a:t>
            </a:r>
            <a:endParaRPr lang="en-US" sz="1000" dirty="0"/>
          </a:p>
        </p:txBody>
      </p:sp>
      <p:sp>
        <p:nvSpPr>
          <p:cNvPr id="20" name="Shape 17"/>
          <p:cNvSpPr/>
          <p:nvPr/>
        </p:nvSpPr>
        <p:spPr>
          <a:xfrm>
            <a:off x="4284836" y="3143176"/>
            <a:ext cx="237232" cy="237232"/>
          </a:xfrm>
          <a:prstGeom prst="roundRect">
            <a:avLst>
              <a:gd name="adj" fmla="val 6667"/>
            </a:avLst>
          </a:prstGeom>
          <a:solidFill>
            <a:srgbClr val="F0EAEA"/>
          </a:solidFill>
          <a:ln/>
        </p:spPr>
        <p:txBody>
          <a:bodyPr/>
          <a:lstStyle/>
          <a:p>
            <a:endParaRPr lang="en-PH"/>
          </a:p>
        </p:txBody>
      </p:sp>
      <p:sp>
        <p:nvSpPr>
          <p:cNvPr id="21" name="Text 18"/>
          <p:cNvSpPr/>
          <p:nvPr/>
        </p:nvSpPr>
        <p:spPr>
          <a:xfrm>
            <a:off x="4095787" y="3162970"/>
            <a:ext cx="386730" cy="197644"/>
          </a:xfrm>
          <a:prstGeom prst="rect">
            <a:avLst/>
          </a:prstGeom>
          <a:noFill/>
          <a:ln/>
        </p:spPr>
        <p:txBody>
          <a:bodyPr wrap="none" lIns="0" tIns="0" rIns="0" bIns="0" rtlCol="0" anchor="ctr"/>
          <a:lstStyle/>
          <a:p>
            <a:pPr marL="0" indent="0" algn="ctr">
              <a:lnSpc>
                <a:spcPct val="100000"/>
              </a:lnSpc>
              <a:buNone/>
            </a:pPr>
            <a:r>
              <a:rPr lang="en-US" sz="1200" dirty="0">
                <a:solidFill>
                  <a:srgbClr val="61615C"/>
                </a:solidFill>
                <a:latin typeface="Tomorrow Semi Bold" pitchFamily="34" charset="0"/>
                <a:ea typeface="Tomorrow Semi Bold" pitchFamily="34" charset="-122"/>
                <a:cs typeface="Tomorrow Semi Bold" pitchFamily="34" charset="-120"/>
              </a:rPr>
              <a:t>4</a:t>
            </a:r>
            <a:endParaRPr lang="en-US" sz="1200" dirty="0"/>
          </a:p>
        </p:txBody>
      </p:sp>
      <p:sp>
        <p:nvSpPr>
          <p:cNvPr id="22" name="Text 19"/>
          <p:cNvSpPr/>
          <p:nvPr/>
        </p:nvSpPr>
        <p:spPr>
          <a:xfrm>
            <a:off x="4611663" y="3179415"/>
            <a:ext cx="2958629" cy="164678"/>
          </a:xfrm>
          <a:prstGeom prst="rect">
            <a:avLst/>
          </a:prstGeom>
          <a:noFill/>
          <a:ln/>
        </p:spPr>
        <p:txBody>
          <a:bodyPr wrap="none" lIns="0" tIns="0" rIns="0" bIns="0" rtlCol="0" anchor="t"/>
          <a:lstStyle/>
          <a:p>
            <a:pPr marL="0" indent="0" algn="l">
              <a:lnSpc>
                <a:spcPct val="104000"/>
              </a:lnSpc>
              <a:buNone/>
            </a:pPr>
            <a:r>
              <a:rPr lang="en-US" sz="1000" dirty="0">
                <a:solidFill>
                  <a:srgbClr val="61615C"/>
                </a:solidFill>
                <a:latin typeface="Tomorrow Semi Bold" pitchFamily="34" charset="0"/>
                <a:ea typeface="Tomorrow Semi Bold" pitchFamily="34" charset="-122"/>
                <a:cs typeface="Tomorrow Semi Bold" pitchFamily="34" charset="-120"/>
              </a:rPr>
              <a:t>Support environmental sustainability</a:t>
            </a:r>
            <a:endParaRPr lang="en-US" sz="1000" dirty="0"/>
          </a:p>
        </p:txBody>
      </p:sp>
      <p:sp>
        <p:nvSpPr>
          <p:cNvPr id="23" name="Shape 20"/>
          <p:cNvSpPr/>
          <p:nvPr/>
        </p:nvSpPr>
        <p:spPr>
          <a:xfrm>
            <a:off x="4284836" y="3559597"/>
            <a:ext cx="237232" cy="237232"/>
          </a:xfrm>
          <a:prstGeom prst="roundRect">
            <a:avLst>
              <a:gd name="adj" fmla="val 6667"/>
            </a:avLst>
          </a:prstGeom>
          <a:solidFill>
            <a:srgbClr val="F0EAEA"/>
          </a:solidFill>
          <a:ln/>
        </p:spPr>
        <p:txBody>
          <a:bodyPr/>
          <a:lstStyle/>
          <a:p>
            <a:endParaRPr lang="en-PH"/>
          </a:p>
        </p:txBody>
      </p:sp>
      <p:sp>
        <p:nvSpPr>
          <p:cNvPr id="24" name="Text 21"/>
          <p:cNvSpPr/>
          <p:nvPr/>
        </p:nvSpPr>
        <p:spPr>
          <a:xfrm>
            <a:off x="4095787" y="3579391"/>
            <a:ext cx="386730" cy="197644"/>
          </a:xfrm>
          <a:prstGeom prst="rect">
            <a:avLst/>
          </a:prstGeom>
          <a:noFill/>
          <a:ln/>
        </p:spPr>
        <p:txBody>
          <a:bodyPr wrap="none" lIns="0" tIns="0" rIns="0" bIns="0" rtlCol="0" anchor="ctr"/>
          <a:lstStyle/>
          <a:p>
            <a:pPr marL="0" indent="0" algn="ctr">
              <a:lnSpc>
                <a:spcPct val="100000"/>
              </a:lnSpc>
              <a:buNone/>
            </a:pPr>
            <a:r>
              <a:rPr lang="en-US" sz="1200" dirty="0">
                <a:solidFill>
                  <a:srgbClr val="61615C"/>
                </a:solidFill>
                <a:latin typeface="Tomorrow Semi Bold" pitchFamily="34" charset="0"/>
                <a:ea typeface="Tomorrow Semi Bold" pitchFamily="34" charset="-122"/>
                <a:cs typeface="Tomorrow Semi Bold" pitchFamily="34" charset="-120"/>
              </a:rPr>
              <a:t>5</a:t>
            </a:r>
            <a:endParaRPr lang="en-US" sz="1200" dirty="0"/>
          </a:p>
        </p:txBody>
      </p:sp>
      <p:sp>
        <p:nvSpPr>
          <p:cNvPr id="25" name="Text 22"/>
          <p:cNvSpPr/>
          <p:nvPr/>
        </p:nvSpPr>
        <p:spPr>
          <a:xfrm>
            <a:off x="4611663" y="3595836"/>
            <a:ext cx="2699668" cy="164678"/>
          </a:xfrm>
          <a:prstGeom prst="rect">
            <a:avLst/>
          </a:prstGeom>
          <a:noFill/>
          <a:ln/>
        </p:spPr>
        <p:txBody>
          <a:bodyPr wrap="none" lIns="0" tIns="0" rIns="0" bIns="0" rtlCol="0" anchor="t"/>
          <a:lstStyle/>
          <a:p>
            <a:pPr marL="0" indent="0" algn="l">
              <a:lnSpc>
                <a:spcPct val="104000"/>
              </a:lnSpc>
              <a:buNone/>
            </a:pPr>
            <a:r>
              <a:rPr lang="en-US" sz="1000" dirty="0">
                <a:solidFill>
                  <a:srgbClr val="61615C"/>
                </a:solidFill>
                <a:latin typeface="Tomorrow Semi Bold" pitchFamily="34" charset="0"/>
                <a:ea typeface="Tomorrow Semi Bold" pitchFamily="34" charset="-122"/>
                <a:cs typeface="Tomorrow Semi Bold" pitchFamily="34" charset="-120"/>
              </a:rPr>
              <a:t>Expand digital access nationwide</a:t>
            </a:r>
            <a:endParaRPr lang="en-US" sz="1000" dirty="0"/>
          </a:p>
        </p:txBody>
      </p:sp>
      <p:sp>
        <p:nvSpPr>
          <p:cNvPr id="26" name="Shape 23"/>
          <p:cNvSpPr/>
          <p:nvPr/>
        </p:nvSpPr>
        <p:spPr>
          <a:xfrm>
            <a:off x="4284836" y="3976018"/>
            <a:ext cx="237232" cy="237232"/>
          </a:xfrm>
          <a:prstGeom prst="roundRect">
            <a:avLst>
              <a:gd name="adj" fmla="val 6667"/>
            </a:avLst>
          </a:prstGeom>
          <a:solidFill>
            <a:srgbClr val="F0EAEA"/>
          </a:solidFill>
          <a:ln/>
        </p:spPr>
        <p:txBody>
          <a:bodyPr/>
          <a:lstStyle/>
          <a:p>
            <a:endParaRPr lang="en-PH"/>
          </a:p>
        </p:txBody>
      </p:sp>
      <p:sp>
        <p:nvSpPr>
          <p:cNvPr id="27" name="Text 24"/>
          <p:cNvSpPr/>
          <p:nvPr/>
        </p:nvSpPr>
        <p:spPr>
          <a:xfrm>
            <a:off x="4095787" y="3995812"/>
            <a:ext cx="386730" cy="197644"/>
          </a:xfrm>
          <a:prstGeom prst="rect">
            <a:avLst/>
          </a:prstGeom>
          <a:noFill/>
          <a:ln/>
        </p:spPr>
        <p:txBody>
          <a:bodyPr wrap="none" lIns="0" tIns="0" rIns="0" bIns="0" rtlCol="0" anchor="ctr"/>
          <a:lstStyle/>
          <a:p>
            <a:pPr marL="0" indent="0" algn="ctr">
              <a:lnSpc>
                <a:spcPct val="100000"/>
              </a:lnSpc>
              <a:buNone/>
            </a:pPr>
            <a:r>
              <a:rPr lang="en-US" sz="1200" dirty="0">
                <a:solidFill>
                  <a:srgbClr val="61615C"/>
                </a:solidFill>
                <a:latin typeface="Tomorrow Semi Bold" pitchFamily="34" charset="0"/>
                <a:ea typeface="Tomorrow Semi Bold" pitchFamily="34" charset="-122"/>
                <a:cs typeface="Tomorrow Semi Bold" pitchFamily="34" charset="-120"/>
              </a:rPr>
              <a:t>6</a:t>
            </a:r>
            <a:endParaRPr lang="en-US" sz="1200" dirty="0"/>
          </a:p>
        </p:txBody>
      </p:sp>
      <p:sp>
        <p:nvSpPr>
          <p:cNvPr id="28" name="Text 25"/>
          <p:cNvSpPr/>
          <p:nvPr/>
        </p:nvSpPr>
        <p:spPr>
          <a:xfrm>
            <a:off x="4611663" y="4012257"/>
            <a:ext cx="3202112" cy="164678"/>
          </a:xfrm>
          <a:prstGeom prst="rect">
            <a:avLst/>
          </a:prstGeom>
          <a:noFill/>
          <a:ln/>
        </p:spPr>
        <p:txBody>
          <a:bodyPr wrap="none" lIns="0" tIns="0" rIns="0" bIns="0" rtlCol="0" anchor="t"/>
          <a:lstStyle/>
          <a:p>
            <a:pPr marL="0" indent="0" algn="l">
              <a:lnSpc>
                <a:spcPct val="104000"/>
              </a:lnSpc>
              <a:buNone/>
            </a:pPr>
            <a:r>
              <a:rPr lang="en-US" sz="1000" dirty="0">
                <a:solidFill>
                  <a:srgbClr val="61615C"/>
                </a:solidFill>
                <a:latin typeface="Tomorrow Semi Bold" pitchFamily="34" charset="0"/>
                <a:ea typeface="Tomorrow Semi Bold" pitchFamily="34" charset="-122"/>
                <a:cs typeface="Tomorrow Semi Bold" pitchFamily="34" charset="-120"/>
              </a:rPr>
              <a:t>Create quality employment opportunities</a:t>
            </a:r>
            <a:endParaRPr lang="en-US" sz="1000"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 17">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5715000" y="0"/>
            <a:ext cx="3429000" cy="5143500"/>
          </a:xfrm>
          <a:prstGeom prst="rect">
            <a:avLst/>
          </a:prstGeom>
        </p:spPr>
      </p:pic>
      <p:sp>
        <p:nvSpPr>
          <p:cNvPr id="3" name="Text 0"/>
          <p:cNvSpPr/>
          <p:nvPr/>
        </p:nvSpPr>
        <p:spPr>
          <a:xfrm>
            <a:off x="496119" y="793626"/>
            <a:ext cx="3248174" cy="348853"/>
          </a:xfrm>
          <a:prstGeom prst="rect">
            <a:avLst/>
          </a:prstGeom>
          <a:noFill/>
          <a:ln/>
        </p:spPr>
        <p:txBody>
          <a:bodyPr wrap="none" lIns="0" tIns="0" rIns="0" bIns="0" rtlCol="0" anchor="t"/>
          <a:lstStyle/>
          <a:p>
            <a:pPr marL="0" indent="0" algn="l">
              <a:lnSpc>
                <a:spcPct val="104000"/>
              </a:lnSpc>
              <a:buNone/>
            </a:pPr>
            <a:r>
              <a:rPr lang="en-US" sz="2150" dirty="0">
                <a:solidFill>
                  <a:srgbClr val="1D1D1B"/>
                </a:solidFill>
                <a:latin typeface="Tomorrow Semi Bold" pitchFamily="34" charset="0"/>
                <a:ea typeface="Tomorrow Semi Bold" pitchFamily="34" charset="-122"/>
                <a:cs typeface="Tomorrow Semi Bold" pitchFamily="34" charset="-120"/>
              </a:rPr>
              <a:t>Conclusion</a:t>
            </a:r>
            <a:endParaRPr lang="en-US" sz="2150" dirty="0"/>
          </a:p>
        </p:txBody>
      </p:sp>
      <p:sp>
        <p:nvSpPr>
          <p:cNvPr id="4" name="Text 1"/>
          <p:cNvSpPr/>
          <p:nvPr/>
        </p:nvSpPr>
        <p:spPr>
          <a:xfrm>
            <a:off x="663550" y="1406203"/>
            <a:ext cx="4555331" cy="339328"/>
          </a:xfrm>
          <a:prstGeom prst="rect">
            <a:avLst/>
          </a:prstGeom>
          <a:noFill/>
          <a:ln/>
        </p:spPr>
        <p:txBody>
          <a:bodyPr wrap="square" lIns="0" tIns="0" rIns="0" bIns="0" rtlCol="0" anchor="t">
            <a:normAutofit/>
          </a:bodyPr>
          <a:lstStyle/>
          <a:p>
            <a:pPr marL="0" indent="0" algn="l">
              <a:lnSpc>
                <a:spcPct val="127000"/>
              </a:lnSpc>
              <a:buNone/>
            </a:pPr>
            <a:r>
              <a:rPr lang="en-US" sz="850" dirty="0">
                <a:solidFill>
                  <a:srgbClr val="61615C"/>
                </a:solidFill>
                <a:latin typeface="Tomorrow" pitchFamily="34" charset="0"/>
                <a:ea typeface="Tomorrow" pitchFamily="34" charset="-122"/>
                <a:cs typeface="Tomorrow" pitchFamily="34" charset="-120"/>
              </a:rPr>
              <a:t>"Real development happens when people gain the freedom and capability to live meaningful and productive lives." — </a:t>
            </a:r>
            <a:r>
              <a:rPr lang="en-US" sz="850" b="1" dirty="0">
                <a:solidFill>
                  <a:srgbClr val="61615C"/>
                </a:solidFill>
                <a:latin typeface="Tomorrow" pitchFamily="34" charset="0"/>
                <a:ea typeface="Tomorrow" pitchFamily="34" charset="-122"/>
                <a:cs typeface="Tomorrow" pitchFamily="34" charset="-120"/>
              </a:rPr>
              <a:t>Amartya Sen</a:t>
            </a:r>
            <a:endParaRPr lang="en-US" sz="850" dirty="0"/>
          </a:p>
        </p:txBody>
      </p:sp>
      <p:sp>
        <p:nvSpPr>
          <p:cNvPr id="5" name="Shape 2"/>
          <p:cNvSpPr/>
          <p:nvPr/>
        </p:nvSpPr>
        <p:spPr>
          <a:xfrm>
            <a:off x="496119" y="1293168"/>
            <a:ext cx="14288" cy="565398"/>
          </a:xfrm>
          <a:prstGeom prst="rect">
            <a:avLst/>
          </a:prstGeom>
          <a:solidFill>
            <a:srgbClr val="1D1D1B"/>
          </a:solidFill>
          <a:ln/>
        </p:spPr>
        <p:txBody>
          <a:bodyPr/>
          <a:lstStyle/>
          <a:p>
            <a:endParaRPr lang="en-PH"/>
          </a:p>
        </p:txBody>
      </p:sp>
      <p:sp>
        <p:nvSpPr>
          <p:cNvPr id="6" name="Shape 3"/>
          <p:cNvSpPr/>
          <p:nvPr/>
        </p:nvSpPr>
        <p:spPr>
          <a:xfrm>
            <a:off x="496119" y="1971601"/>
            <a:ext cx="2311152" cy="1480542"/>
          </a:xfrm>
          <a:prstGeom prst="roundRect">
            <a:avLst>
              <a:gd name="adj" fmla="val 1131"/>
            </a:avLst>
          </a:prstGeom>
          <a:solidFill>
            <a:srgbClr val="F0EAEA"/>
          </a:solidFill>
          <a:ln/>
        </p:spPr>
        <p:txBody>
          <a:bodyPr/>
          <a:lstStyle/>
          <a:p>
            <a:endParaRPr lang="en-PH"/>
          </a:p>
        </p:txBody>
      </p:sp>
      <p:sp>
        <p:nvSpPr>
          <p:cNvPr id="7" name="Text 4"/>
          <p:cNvSpPr/>
          <p:nvPr/>
        </p:nvSpPr>
        <p:spPr>
          <a:xfrm>
            <a:off x="607740" y="2083222"/>
            <a:ext cx="2292176" cy="174352"/>
          </a:xfrm>
          <a:prstGeom prst="rect">
            <a:avLst/>
          </a:prstGeom>
          <a:noFill/>
          <a:ln/>
        </p:spPr>
        <p:txBody>
          <a:bodyPr wrap="none" lIns="0" tIns="0" rIns="0" bIns="0" rtlCol="0" anchor="t"/>
          <a:lstStyle/>
          <a:p>
            <a:pPr marL="0" indent="0" algn="l">
              <a:lnSpc>
                <a:spcPct val="104000"/>
              </a:lnSpc>
              <a:buNone/>
            </a:pPr>
            <a:r>
              <a:rPr lang="en-US" sz="1050" dirty="0">
                <a:solidFill>
                  <a:srgbClr val="61615C"/>
                </a:solidFill>
                <a:latin typeface="Tomorrow Semi Bold" pitchFamily="34" charset="0"/>
                <a:ea typeface="Tomorrow Semi Bold" pitchFamily="34" charset="-122"/>
                <a:cs typeface="Tomorrow Semi Bold" pitchFamily="34" charset="-120"/>
              </a:rPr>
              <a:t>Multidimensional Process</a:t>
            </a:r>
            <a:endParaRPr lang="en-US" sz="1050" dirty="0"/>
          </a:p>
        </p:txBody>
      </p:sp>
      <p:sp>
        <p:nvSpPr>
          <p:cNvPr id="8" name="Text 5"/>
          <p:cNvSpPr/>
          <p:nvPr/>
        </p:nvSpPr>
        <p:spPr>
          <a:xfrm>
            <a:off x="607740" y="2317849"/>
            <a:ext cx="2087910" cy="678656"/>
          </a:xfrm>
          <a:prstGeom prst="rect">
            <a:avLst/>
          </a:prstGeom>
          <a:noFill/>
          <a:ln/>
        </p:spPr>
        <p:txBody>
          <a:bodyPr wrap="square" lIns="0" tIns="0" rIns="0" bIns="0" rtlCol="0" anchor="t">
            <a:normAutofit/>
          </a:bodyPr>
          <a:lstStyle/>
          <a:p>
            <a:pPr marL="0" indent="0" algn="l">
              <a:lnSpc>
                <a:spcPct val="127000"/>
              </a:lnSpc>
              <a:buNone/>
            </a:pPr>
            <a:r>
              <a:rPr lang="en-US" sz="850" dirty="0">
                <a:solidFill>
                  <a:srgbClr val="61615C"/>
                </a:solidFill>
                <a:latin typeface="Tomorrow" pitchFamily="34" charset="0"/>
                <a:ea typeface="Tomorrow" pitchFamily="34" charset="-122"/>
                <a:cs typeface="Tomorrow" pitchFamily="34" charset="-120"/>
              </a:rPr>
              <a:t>Economic Development improves people's quality of life through economic, social, political, and institutional progress — not GDP alone.</a:t>
            </a:r>
            <a:endParaRPr lang="en-US" sz="850" dirty="0"/>
          </a:p>
        </p:txBody>
      </p:sp>
      <p:sp>
        <p:nvSpPr>
          <p:cNvPr id="9" name="Shape 6"/>
          <p:cNvSpPr/>
          <p:nvPr/>
        </p:nvSpPr>
        <p:spPr>
          <a:xfrm>
            <a:off x="2907729" y="1971601"/>
            <a:ext cx="2311152" cy="1480542"/>
          </a:xfrm>
          <a:prstGeom prst="roundRect">
            <a:avLst>
              <a:gd name="adj" fmla="val 1131"/>
            </a:avLst>
          </a:prstGeom>
          <a:solidFill>
            <a:srgbClr val="F0EAEA"/>
          </a:solidFill>
          <a:ln/>
        </p:spPr>
        <p:txBody>
          <a:bodyPr/>
          <a:lstStyle/>
          <a:p>
            <a:endParaRPr lang="en-PH"/>
          </a:p>
        </p:txBody>
      </p:sp>
      <p:sp>
        <p:nvSpPr>
          <p:cNvPr id="10" name="Text 7"/>
          <p:cNvSpPr/>
          <p:nvPr/>
        </p:nvSpPr>
        <p:spPr>
          <a:xfrm>
            <a:off x="3019351" y="2083222"/>
            <a:ext cx="2087910" cy="348704"/>
          </a:xfrm>
          <a:prstGeom prst="rect">
            <a:avLst/>
          </a:prstGeom>
          <a:noFill/>
          <a:ln/>
        </p:spPr>
        <p:txBody>
          <a:bodyPr wrap="square" lIns="0" tIns="0" rIns="0" bIns="0" rtlCol="0" anchor="t">
            <a:normAutofit/>
          </a:bodyPr>
          <a:lstStyle/>
          <a:p>
            <a:pPr marL="0" indent="0" algn="l">
              <a:lnSpc>
                <a:spcPct val="104000"/>
              </a:lnSpc>
              <a:buNone/>
            </a:pPr>
            <a:r>
              <a:rPr lang="en-US" sz="1050" dirty="0">
                <a:solidFill>
                  <a:srgbClr val="61615C"/>
                </a:solidFill>
                <a:latin typeface="Tomorrow Semi Bold" pitchFamily="34" charset="0"/>
                <a:ea typeface="Tomorrow Semi Bold" pitchFamily="34" charset="-122"/>
                <a:cs typeface="Tomorrow Semi Bold" pitchFamily="34" charset="-120"/>
              </a:rPr>
              <a:t>Philippine Challenges Remain</a:t>
            </a:r>
            <a:endParaRPr lang="en-US" sz="1050" dirty="0"/>
          </a:p>
        </p:txBody>
      </p:sp>
      <p:sp>
        <p:nvSpPr>
          <p:cNvPr id="11" name="Text 8"/>
          <p:cNvSpPr/>
          <p:nvPr/>
        </p:nvSpPr>
        <p:spPr>
          <a:xfrm>
            <a:off x="3019351" y="2492201"/>
            <a:ext cx="2087910" cy="848320"/>
          </a:xfrm>
          <a:prstGeom prst="rect">
            <a:avLst/>
          </a:prstGeom>
          <a:noFill/>
          <a:ln/>
        </p:spPr>
        <p:txBody>
          <a:bodyPr wrap="square" lIns="0" tIns="0" rIns="0" bIns="0" rtlCol="0" anchor="t">
            <a:normAutofit/>
          </a:bodyPr>
          <a:lstStyle/>
          <a:p>
            <a:pPr marL="0" indent="0" algn="l">
              <a:lnSpc>
                <a:spcPct val="127000"/>
              </a:lnSpc>
              <a:buNone/>
            </a:pPr>
            <a:r>
              <a:rPr lang="en-US" sz="850" dirty="0">
                <a:solidFill>
                  <a:srgbClr val="61615C"/>
                </a:solidFill>
                <a:latin typeface="Tomorrow" pitchFamily="34" charset="0"/>
                <a:ea typeface="Tomorrow" pitchFamily="34" charset="-122"/>
                <a:cs typeface="Tomorrow" pitchFamily="34" charset="-120"/>
              </a:rPr>
              <a:t>The Philippines continues to experience economic growth, but major challenges remain: poverty, inequality, inflation, corruption, and climate vulnerability.</a:t>
            </a:r>
            <a:endParaRPr lang="en-US" sz="850" dirty="0"/>
          </a:p>
        </p:txBody>
      </p:sp>
      <p:sp>
        <p:nvSpPr>
          <p:cNvPr id="12" name="Shape 9"/>
          <p:cNvSpPr/>
          <p:nvPr/>
        </p:nvSpPr>
        <p:spPr>
          <a:xfrm>
            <a:off x="496119" y="3552602"/>
            <a:ext cx="4722763" cy="797198"/>
          </a:xfrm>
          <a:prstGeom prst="roundRect">
            <a:avLst>
              <a:gd name="adj" fmla="val 2101"/>
            </a:avLst>
          </a:prstGeom>
          <a:solidFill>
            <a:srgbClr val="F0EAEA"/>
          </a:solidFill>
          <a:ln/>
        </p:spPr>
        <p:txBody>
          <a:bodyPr/>
          <a:lstStyle/>
          <a:p>
            <a:endParaRPr lang="en-PH"/>
          </a:p>
        </p:txBody>
      </p:sp>
      <p:sp>
        <p:nvSpPr>
          <p:cNvPr id="13" name="Text 10"/>
          <p:cNvSpPr/>
          <p:nvPr/>
        </p:nvSpPr>
        <p:spPr>
          <a:xfrm>
            <a:off x="607740" y="3664223"/>
            <a:ext cx="2631728" cy="174352"/>
          </a:xfrm>
          <a:prstGeom prst="rect">
            <a:avLst/>
          </a:prstGeom>
          <a:noFill/>
          <a:ln/>
        </p:spPr>
        <p:txBody>
          <a:bodyPr wrap="none" lIns="0" tIns="0" rIns="0" bIns="0" rtlCol="0" anchor="t"/>
          <a:lstStyle/>
          <a:p>
            <a:pPr marL="0" indent="0" algn="l">
              <a:lnSpc>
                <a:spcPct val="104000"/>
              </a:lnSpc>
              <a:buNone/>
            </a:pPr>
            <a:r>
              <a:rPr lang="en-US" sz="1050" dirty="0">
                <a:solidFill>
                  <a:srgbClr val="61615C"/>
                </a:solidFill>
                <a:latin typeface="Tomorrow Semi Bold" pitchFamily="34" charset="0"/>
                <a:ea typeface="Tomorrow Semi Bold" pitchFamily="34" charset="-122"/>
                <a:cs typeface="Tomorrow Semi Bold" pitchFamily="34" charset="-120"/>
              </a:rPr>
              <a:t>People-Centered Development</a:t>
            </a:r>
            <a:endParaRPr lang="en-US" sz="1050" dirty="0"/>
          </a:p>
        </p:txBody>
      </p:sp>
      <p:sp>
        <p:nvSpPr>
          <p:cNvPr id="14" name="Text 11"/>
          <p:cNvSpPr/>
          <p:nvPr/>
        </p:nvSpPr>
        <p:spPr>
          <a:xfrm>
            <a:off x="607740" y="3898850"/>
            <a:ext cx="4499521" cy="339328"/>
          </a:xfrm>
          <a:prstGeom prst="rect">
            <a:avLst/>
          </a:prstGeom>
          <a:noFill/>
          <a:ln/>
        </p:spPr>
        <p:txBody>
          <a:bodyPr wrap="square" lIns="0" tIns="0" rIns="0" bIns="0" rtlCol="0" anchor="t">
            <a:normAutofit/>
          </a:bodyPr>
          <a:lstStyle/>
          <a:p>
            <a:pPr marL="0" indent="0" algn="l">
              <a:lnSpc>
                <a:spcPct val="127000"/>
              </a:lnSpc>
              <a:buNone/>
            </a:pPr>
            <a:r>
              <a:rPr lang="en-US" sz="850" dirty="0">
                <a:solidFill>
                  <a:srgbClr val="61615C"/>
                </a:solidFill>
                <a:latin typeface="Tomorrow" pitchFamily="34" charset="0"/>
                <a:ea typeface="Tomorrow" pitchFamily="34" charset="-122"/>
                <a:cs typeface="Tomorrow" pitchFamily="34" charset="-120"/>
              </a:rPr>
              <a:t>Development must focus on improving human dignity, freedom, equality, and opportunities for all Filipinos — not just increasing national output.</a:t>
            </a:r>
            <a:endParaRPr lang="en-US" sz="850"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 18">
    <p:spTree>
      <p:nvGrpSpPr>
        <p:cNvPr id="1" name=""/>
        <p:cNvGrpSpPr/>
        <p:nvPr/>
      </p:nvGrpSpPr>
      <p:grpSpPr>
        <a:xfrm>
          <a:off x="0" y="0"/>
          <a:ext cx="0" cy="0"/>
          <a:chOff x="0" y="0"/>
          <a:chExt cx="0" cy="0"/>
        </a:xfrm>
      </p:grpSpPr>
      <p:sp>
        <p:nvSpPr>
          <p:cNvPr id="2" name="Text 0"/>
          <p:cNvSpPr/>
          <p:nvPr/>
        </p:nvSpPr>
        <p:spPr>
          <a:xfrm>
            <a:off x="496119" y="1062558"/>
            <a:ext cx="3558332" cy="387548"/>
          </a:xfrm>
          <a:prstGeom prst="rect">
            <a:avLst/>
          </a:prstGeom>
          <a:noFill/>
          <a:ln/>
        </p:spPr>
        <p:txBody>
          <a:bodyPr wrap="none" lIns="0" tIns="0" rIns="0" bIns="0" rtlCol="0" anchor="t"/>
          <a:lstStyle/>
          <a:p>
            <a:pPr marL="0" indent="0" algn="l">
              <a:lnSpc>
                <a:spcPct val="104000"/>
              </a:lnSpc>
              <a:buNone/>
            </a:pPr>
            <a:r>
              <a:rPr lang="en-US" sz="2400" dirty="0">
                <a:solidFill>
                  <a:srgbClr val="1D1D1B"/>
                </a:solidFill>
                <a:latin typeface="Tomorrow Semi Bold" pitchFamily="34" charset="0"/>
                <a:ea typeface="Tomorrow Semi Bold" pitchFamily="34" charset="-122"/>
                <a:cs typeface="Tomorrow Semi Bold" pitchFamily="34" charset="-120"/>
              </a:rPr>
              <a:t>References</a:t>
            </a:r>
            <a:endParaRPr lang="en-US" sz="2400" dirty="0"/>
          </a:p>
        </p:txBody>
      </p:sp>
      <p:sp>
        <p:nvSpPr>
          <p:cNvPr id="3" name="Shape 1"/>
          <p:cNvSpPr/>
          <p:nvPr/>
        </p:nvSpPr>
        <p:spPr>
          <a:xfrm>
            <a:off x="496119" y="1698129"/>
            <a:ext cx="1160264" cy="242739"/>
          </a:xfrm>
          <a:prstGeom prst="roundRect">
            <a:avLst>
              <a:gd name="adj" fmla="val 6132"/>
            </a:avLst>
          </a:prstGeom>
          <a:noFill/>
          <a:ln w="4763">
            <a:solidFill>
              <a:srgbClr val="1D1D1B"/>
            </a:solidFill>
            <a:prstDash val="solid"/>
          </a:ln>
        </p:spPr>
        <p:txBody>
          <a:bodyPr/>
          <a:lstStyle/>
          <a:p>
            <a:endParaRPr lang="en-PH"/>
          </a:p>
        </p:txBody>
      </p:sp>
      <p:sp>
        <p:nvSpPr>
          <p:cNvPr id="4" name="Text 2"/>
          <p:cNvSpPr/>
          <p:nvPr/>
        </p:nvSpPr>
        <p:spPr>
          <a:xfrm>
            <a:off x="575295" y="1740098"/>
            <a:ext cx="1459111" cy="158800"/>
          </a:xfrm>
          <a:prstGeom prst="rect">
            <a:avLst/>
          </a:prstGeom>
          <a:noFill/>
          <a:ln/>
        </p:spPr>
        <p:txBody>
          <a:bodyPr wrap="none" lIns="0" tIns="0" rIns="0" bIns="0" rtlCol="0" anchor="t"/>
          <a:lstStyle/>
          <a:p>
            <a:pPr marL="0" indent="0" algn="l">
              <a:lnSpc>
                <a:spcPct val="133000"/>
              </a:lnSpc>
              <a:buNone/>
            </a:pPr>
            <a:r>
              <a:rPr lang="en-US" sz="750" dirty="0">
                <a:solidFill>
                  <a:srgbClr val="1D1D1B"/>
                </a:solidFill>
                <a:latin typeface="Tomorrow" pitchFamily="34" charset="0"/>
                <a:ea typeface="Tomorrow" pitchFamily="34" charset="-122"/>
                <a:cs typeface="Tomorrow" pitchFamily="34" charset="-120"/>
              </a:rPr>
              <a:t>ACADEMIC SOURCES</a:t>
            </a:r>
            <a:endParaRPr lang="en-US" sz="750" dirty="0"/>
          </a:p>
        </p:txBody>
      </p:sp>
      <p:sp>
        <p:nvSpPr>
          <p:cNvPr id="5" name="Shape 3"/>
          <p:cNvSpPr/>
          <p:nvPr/>
        </p:nvSpPr>
        <p:spPr>
          <a:xfrm>
            <a:off x="496119" y="2080394"/>
            <a:ext cx="2634555" cy="1135559"/>
          </a:xfrm>
          <a:prstGeom prst="roundRect">
            <a:avLst>
              <a:gd name="adj" fmla="val 6039"/>
            </a:avLst>
          </a:prstGeom>
          <a:solidFill>
            <a:srgbClr val="FCFCFC"/>
          </a:solidFill>
          <a:ln w="14288">
            <a:solidFill>
              <a:srgbClr val="D6D0D0"/>
            </a:solidFill>
            <a:prstDash val="solid"/>
          </a:ln>
        </p:spPr>
        <p:txBody>
          <a:bodyPr/>
          <a:lstStyle/>
          <a:p>
            <a:endParaRPr lang="en-PH"/>
          </a:p>
        </p:txBody>
      </p:sp>
      <p:sp>
        <p:nvSpPr>
          <p:cNvPr id="6" name="Shape 4"/>
          <p:cNvSpPr/>
          <p:nvPr/>
        </p:nvSpPr>
        <p:spPr>
          <a:xfrm>
            <a:off x="481831" y="2080394"/>
            <a:ext cx="57150" cy="1135559"/>
          </a:xfrm>
          <a:prstGeom prst="roundRect">
            <a:avLst>
              <a:gd name="adj" fmla="val 32558"/>
            </a:avLst>
          </a:prstGeom>
          <a:solidFill>
            <a:srgbClr val="1D1D1B"/>
          </a:solidFill>
          <a:ln/>
        </p:spPr>
        <p:txBody>
          <a:bodyPr/>
          <a:lstStyle/>
          <a:p>
            <a:endParaRPr lang="en-PH"/>
          </a:p>
        </p:txBody>
      </p:sp>
      <p:sp>
        <p:nvSpPr>
          <p:cNvPr id="7" name="Text 5"/>
          <p:cNvSpPr/>
          <p:nvPr/>
        </p:nvSpPr>
        <p:spPr>
          <a:xfrm>
            <a:off x="677242" y="2218655"/>
            <a:ext cx="2007766" cy="193849"/>
          </a:xfrm>
          <a:prstGeom prst="rect">
            <a:avLst/>
          </a:prstGeom>
          <a:noFill/>
          <a:ln/>
        </p:spPr>
        <p:txBody>
          <a:bodyPr wrap="none" lIns="0" tIns="0" rIns="0" bIns="0" rtlCol="0" anchor="t"/>
          <a:lstStyle/>
          <a:p>
            <a:pPr marL="0" indent="0" algn="l">
              <a:lnSpc>
                <a:spcPct val="104000"/>
              </a:lnSpc>
              <a:buNone/>
            </a:pPr>
            <a:r>
              <a:rPr lang="en-US" sz="1200" dirty="0">
                <a:solidFill>
                  <a:srgbClr val="61615C"/>
                </a:solidFill>
                <a:latin typeface="Tomorrow Semi Bold" pitchFamily="34" charset="0"/>
                <a:ea typeface="Tomorrow Semi Bold" pitchFamily="34" charset="-122"/>
                <a:cs typeface="Tomorrow Semi Bold" pitchFamily="34" charset="-120"/>
              </a:rPr>
              <a:t>Sen, A. (1999)</a:t>
            </a:r>
            <a:endParaRPr lang="en-US" sz="1200" dirty="0"/>
          </a:p>
        </p:txBody>
      </p:sp>
      <p:sp>
        <p:nvSpPr>
          <p:cNvPr id="8" name="Text 6"/>
          <p:cNvSpPr/>
          <p:nvPr/>
        </p:nvSpPr>
        <p:spPr>
          <a:xfrm>
            <a:off x="677242" y="2486918"/>
            <a:ext cx="2315170" cy="396925"/>
          </a:xfrm>
          <a:prstGeom prst="rect">
            <a:avLst/>
          </a:prstGeom>
          <a:noFill/>
          <a:ln/>
        </p:spPr>
        <p:txBody>
          <a:bodyPr wrap="square" lIns="0" tIns="0" rIns="0" bIns="0" rtlCol="0" anchor="t">
            <a:normAutofit/>
          </a:bodyPr>
          <a:lstStyle/>
          <a:p>
            <a:pPr marL="0" indent="0" algn="l">
              <a:lnSpc>
                <a:spcPct val="133000"/>
              </a:lnSpc>
              <a:buNone/>
            </a:pPr>
            <a:r>
              <a:rPr lang="en-US" sz="950" i="1" dirty="0">
                <a:solidFill>
                  <a:srgbClr val="61615C"/>
                </a:solidFill>
                <a:latin typeface="Tomorrow" pitchFamily="34" charset="0"/>
                <a:ea typeface="Tomorrow" pitchFamily="34" charset="-122"/>
                <a:cs typeface="Tomorrow" pitchFamily="34" charset="-120"/>
              </a:rPr>
              <a:t>Development as Freedom.</a:t>
            </a:r>
            <a:r>
              <a:rPr lang="en-US" sz="950" dirty="0">
                <a:solidFill>
                  <a:srgbClr val="61615C"/>
                </a:solidFill>
                <a:latin typeface="Tomorrow" pitchFamily="34" charset="0"/>
                <a:ea typeface="Tomorrow" pitchFamily="34" charset="-122"/>
                <a:cs typeface="Tomorrow" pitchFamily="34" charset="-120"/>
              </a:rPr>
              <a:t> Oxford University Press.</a:t>
            </a:r>
            <a:endParaRPr lang="en-US" sz="950" dirty="0"/>
          </a:p>
        </p:txBody>
      </p:sp>
      <p:sp>
        <p:nvSpPr>
          <p:cNvPr id="9" name="Shape 7"/>
          <p:cNvSpPr/>
          <p:nvPr/>
        </p:nvSpPr>
        <p:spPr>
          <a:xfrm>
            <a:off x="3254648" y="2080394"/>
            <a:ext cx="2634630" cy="1135559"/>
          </a:xfrm>
          <a:prstGeom prst="roundRect">
            <a:avLst>
              <a:gd name="adj" fmla="val 6039"/>
            </a:avLst>
          </a:prstGeom>
          <a:solidFill>
            <a:srgbClr val="FCFCFC"/>
          </a:solidFill>
          <a:ln w="14288">
            <a:solidFill>
              <a:srgbClr val="D6D0D0"/>
            </a:solidFill>
            <a:prstDash val="solid"/>
          </a:ln>
        </p:spPr>
        <p:txBody>
          <a:bodyPr/>
          <a:lstStyle/>
          <a:p>
            <a:endParaRPr lang="en-PH"/>
          </a:p>
        </p:txBody>
      </p:sp>
      <p:sp>
        <p:nvSpPr>
          <p:cNvPr id="10" name="Shape 8"/>
          <p:cNvSpPr/>
          <p:nvPr/>
        </p:nvSpPr>
        <p:spPr>
          <a:xfrm>
            <a:off x="3240360" y="2080394"/>
            <a:ext cx="57150" cy="1135559"/>
          </a:xfrm>
          <a:prstGeom prst="roundRect">
            <a:avLst>
              <a:gd name="adj" fmla="val 32558"/>
            </a:avLst>
          </a:prstGeom>
          <a:solidFill>
            <a:srgbClr val="1D1D1B"/>
          </a:solidFill>
          <a:ln/>
        </p:spPr>
        <p:txBody>
          <a:bodyPr/>
          <a:lstStyle/>
          <a:p>
            <a:endParaRPr lang="en-PH"/>
          </a:p>
        </p:txBody>
      </p:sp>
      <p:sp>
        <p:nvSpPr>
          <p:cNvPr id="11" name="Text 9"/>
          <p:cNvSpPr/>
          <p:nvPr/>
        </p:nvSpPr>
        <p:spPr>
          <a:xfrm>
            <a:off x="3435772" y="2218655"/>
            <a:ext cx="2315245" cy="387697"/>
          </a:xfrm>
          <a:prstGeom prst="rect">
            <a:avLst/>
          </a:prstGeom>
          <a:noFill/>
          <a:ln/>
        </p:spPr>
        <p:txBody>
          <a:bodyPr wrap="square" lIns="0" tIns="0" rIns="0" bIns="0" rtlCol="0" anchor="t">
            <a:normAutofit/>
          </a:bodyPr>
          <a:lstStyle/>
          <a:p>
            <a:pPr marL="0" indent="0" algn="l">
              <a:lnSpc>
                <a:spcPct val="104000"/>
              </a:lnSpc>
              <a:buNone/>
            </a:pPr>
            <a:r>
              <a:rPr lang="en-US" sz="1200" dirty="0">
                <a:solidFill>
                  <a:srgbClr val="61615C"/>
                </a:solidFill>
                <a:latin typeface="Tomorrow Semi Bold" pitchFamily="34" charset="0"/>
                <a:ea typeface="Tomorrow Semi Bold" pitchFamily="34" charset="-122"/>
                <a:cs typeface="Tomorrow Semi Bold" pitchFamily="34" charset="-120"/>
              </a:rPr>
              <a:t>Todaro, M. P., &amp; Smith, S. C. (2021)</a:t>
            </a:r>
            <a:endParaRPr lang="en-US" sz="1200" dirty="0"/>
          </a:p>
        </p:txBody>
      </p:sp>
      <p:sp>
        <p:nvSpPr>
          <p:cNvPr id="12" name="Text 10"/>
          <p:cNvSpPr/>
          <p:nvPr/>
        </p:nvSpPr>
        <p:spPr>
          <a:xfrm>
            <a:off x="3435772" y="2680767"/>
            <a:ext cx="2315245" cy="396925"/>
          </a:xfrm>
          <a:prstGeom prst="rect">
            <a:avLst/>
          </a:prstGeom>
          <a:noFill/>
          <a:ln/>
        </p:spPr>
        <p:txBody>
          <a:bodyPr wrap="square" lIns="0" tIns="0" rIns="0" bIns="0" rtlCol="0" anchor="t">
            <a:normAutofit/>
          </a:bodyPr>
          <a:lstStyle/>
          <a:p>
            <a:pPr marL="0" indent="0" algn="l">
              <a:lnSpc>
                <a:spcPct val="133000"/>
              </a:lnSpc>
              <a:buNone/>
            </a:pPr>
            <a:r>
              <a:rPr lang="en-US" sz="950" i="1" dirty="0">
                <a:solidFill>
                  <a:srgbClr val="61615C"/>
                </a:solidFill>
                <a:latin typeface="Tomorrow" pitchFamily="34" charset="0"/>
                <a:ea typeface="Tomorrow" pitchFamily="34" charset="-122"/>
                <a:cs typeface="Tomorrow" pitchFamily="34" charset="-120"/>
              </a:rPr>
              <a:t>Economic Development</a:t>
            </a:r>
            <a:r>
              <a:rPr lang="en-US" sz="950" dirty="0">
                <a:solidFill>
                  <a:srgbClr val="61615C"/>
                </a:solidFill>
                <a:latin typeface="Tomorrow" pitchFamily="34" charset="0"/>
                <a:ea typeface="Tomorrow" pitchFamily="34" charset="-122"/>
                <a:cs typeface="Tomorrow" pitchFamily="34" charset="-120"/>
              </a:rPr>
              <a:t> (13th ed.). Pearson.</a:t>
            </a:r>
            <a:endParaRPr lang="en-US" sz="950" dirty="0"/>
          </a:p>
        </p:txBody>
      </p:sp>
      <p:sp>
        <p:nvSpPr>
          <p:cNvPr id="13" name="Shape 11"/>
          <p:cNvSpPr/>
          <p:nvPr/>
        </p:nvSpPr>
        <p:spPr>
          <a:xfrm>
            <a:off x="6013252" y="2080394"/>
            <a:ext cx="2634555" cy="1135559"/>
          </a:xfrm>
          <a:prstGeom prst="roundRect">
            <a:avLst>
              <a:gd name="adj" fmla="val 6039"/>
            </a:avLst>
          </a:prstGeom>
          <a:solidFill>
            <a:srgbClr val="FCFCFC"/>
          </a:solidFill>
          <a:ln w="14288">
            <a:solidFill>
              <a:srgbClr val="D6D0D0"/>
            </a:solidFill>
            <a:prstDash val="solid"/>
          </a:ln>
        </p:spPr>
        <p:txBody>
          <a:bodyPr/>
          <a:lstStyle/>
          <a:p>
            <a:endParaRPr lang="en-PH"/>
          </a:p>
        </p:txBody>
      </p:sp>
      <p:sp>
        <p:nvSpPr>
          <p:cNvPr id="14" name="Shape 12"/>
          <p:cNvSpPr/>
          <p:nvPr/>
        </p:nvSpPr>
        <p:spPr>
          <a:xfrm>
            <a:off x="5998964" y="2080394"/>
            <a:ext cx="57150" cy="1135559"/>
          </a:xfrm>
          <a:prstGeom prst="roundRect">
            <a:avLst>
              <a:gd name="adj" fmla="val 32558"/>
            </a:avLst>
          </a:prstGeom>
          <a:solidFill>
            <a:srgbClr val="1D1D1B"/>
          </a:solidFill>
          <a:ln/>
        </p:spPr>
        <p:txBody>
          <a:bodyPr/>
          <a:lstStyle/>
          <a:p>
            <a:endParaRPr lang="en-PH"/>
          </a:p>
        </p:txBody>
      </p:sp>
      <p:sp>
        <p:nvSpPr>
          <p:cNvPr id="15" name="Text 13"/>
          <p:cNvSpPr/>
          <p:nvPr/>
        </p:nvSpPr>
        <p:spPr>
          <a:xfrm>
            <a:off x="6194375" y="2218655"/>
            <a:ext cx="2315170" cy="387697"/>
          </a:xfrm>
          <a:prstGeom prst="rect">
            <a:avLst/>
          </a:prstGeom>
          <a:noFill/>
          <a:ln/>
        </p:spPr>
        <p:txBody>
          <a:bodyPr wrap="square" lIns="0" tIns="0" rIns="0" bIns="0" rtlCol="0" anchor="t">
            <a:normAutofit/>
          </a:bodyPr>
          <a:lstStyle/>
          <a:p>
            <a:pPr marL="0" indent="0" algn="l">
              <a:lnSpc>
                <a:spcPct val="104000"/>
              </a:lnSpc>
              <a:buNone/>
            </a:pPr>
            <a:r>
              <a:rPr lang="en-US" sz="1200" dirty="0">
                <a:solidFill>
                  <a:srgbClr val="61615C"/>
                </a:solidFill>
                <a:latin typeface="Tomorrow Semi Bold" pitchFamily="34" charset="0"/>
                <a:ea typeface="Tomorrow Semi Bold" pitchFamily="34" charset="-122"/>
                <a:cs typeface="Tomorrow Semi Bold" pitchFamily="34" charset="-120"/>
              </a:rPr>
              <a:t>United Nations Development Programme (2024)</a:t>
            </a:r>
            <a:endParaRPr lang="en-US" sz="1200" dirty="0"/>
          </a:p>
        </p:txBody>
      </p:sp>
      <p:sp>
        <p:nvSpPr>
          <p:cNvPr id="16" name="Text 14"/>
          <p:cNvSpPr/>
          <p:nvPr/>
        </p:nvSpPr>
        <p:spPr>
          <a:xfrm>
            <a:off x="6194375" y="2680767"/>
            <a:ext cx="2315170" cy="396925"/>
          </a:xfrm>
          <a:prstGeom prst="rect">
            <a:avLst/>
          </a:prstGeom>
          <a:noFill/>
          <a:ln/>
        </p:spPr>
        <p:txBody>
          <a:bodyPr wrap="square" lIns="0" tIns="0" rIns="0" bIns="0" rtlCol="0" anchor="t">
            <a:normAutofit/>
          </a:bodyPr>
          <a:lstStyle/>
          <a:p>
            <a:pPr marL="0" indent="0" algn="l">
              <a:lnSpc>
                <a:spcPct val="133000"/>
              </a:lnSpc>
              <a:buNone/>
            </a:pPr>
            <a:r>
              <a:rPr lang="en-US" sz="950" i="1" dirty="0">
                <a:solidFill>
                  <a:srgbClr val="61615C"/>
                </a:solidFill>
                <a:latin typeface="Tomorrow" pitchFamily="34" charset="0"/>
                <a:ea typeface="Tomorrow" pitchFamily="34" charset="-122"/>
                <a:cs typeface="Tomorrow" pitchFamily="34" charset="-120"/>
              </a:rPr>
              <a:t>Human Development Report 2023/2024.</a:t>
            </a:r>
            <a:r>
              <a:rPr lang="en-US" sz="950" dirty="0">
                <a:solidFill>
                  <a:srgbClr val="61615C"/>
                </a:solidFill>
                <a:latin typeface="Tomorrow" pitchFamily="34" charset="0"/>
                <a:ea typeface="Tomorrow" pitchFamily="34" charset="-122"/>
                <a:cs typeface="Tomorrow" pitchFamily="34" charset="-120"/>
              </a:rPr>
              <a:t> UNDP.</a:t>
            </a:r>
            <a:endParaRPr lang="en-US" sz="950" dirty="0"/>
          </a:p>
        </p:txBody>
      </p:sp>
      <p:sp>
        <p:nvSpPr>
          <p:cNvPr id="17" name="Shape 15"/>
          <p:cNvSpPr/>
          <p:nvPr/>
        </p:nvSpPr>
        <p:spPr>
          <a:xfrm>
            <a:off x="496119" y="3355479"/>
            <a:ext cx="8151763" cy="725463"/>
          </a:xfrm>
          <a:prstGeom prst="roundRect">
            <a:avLst>
              <a:gd name="adj" fmla="val 2565"/>
            </a:avLst>
          </a:prstGeom>
          <a:solidFill>
            <a:srgbClr val="B6D6FC"/>
          </a:solidFill>
          <a:ln/>
        </p:spPr>
        <p:txBody>
          <a:bodyPr/>
          <a:lstStyle/>
          <a:p>
            <a:endParaRPr lang="en-PH"/>
          </a:p>
        </p:txBody>
      </p:sp>
      <p:pic>
        <p:nvPicPr>
          <p:cNvPr id="18" name="Image 0" descr="preencoded.png"/>
          <p:cNvPicPr>
            <a:picLocks noChangeAspect="1"/>
          </p:cNvPicPr>
          <p:nvPr/>
        </p:nvPicPr>
        <p:blipFill>
          <a:blip r:embed="rId3"/>
          <a:stretch>
            <a:fillRect/>
          </a:stretch>
        </p:blipFill>
        <p:spPr>
          <a:xfrm>
            <a:off x="620092" y="3549551"/>
            <a:ext cx="155004" cy="123974"/>
          </a:xfrm>
          <a:prstGeom prst="rect">
            <a:avLst/>
          </a:prstGeom>
        </p:spPr>
      </p:pic>
      <p:sp>
        <p:nvSpPr>
          <p:cNvPr id="19" name="Text 16"/>
          <p:cNvSpPr/>
          <p:nvPr/>
        </p:nvSpPr>
        <p:spPr>
          <a:xfrm>
            <a:off x="899071" y="3510409"/>
            <a:ext cx="7624837" cy="396925"/>
          </a:xfrm>
          <a:prstGeom prst="rect">
            <a:avLst/>
          </a:prstGeom>
          <a:noFill/>
          <a:ln/>
        </p:spPr>
        <p:txBody>
          <a:bodyPr wrap="square" lIns="0" tIns="0" rIns="0" bIns="0" rtlCol="0" anchor="t">
            <a:normAutofit/>
          </a:bodyPr>
          <a:lstStyle/>
          <a:p>
            <a:pPr marL="0" indent="0" algn="l">
              <a:lnSpc>
                <a:spcPct val="133000"/>
              </a:lnSpc>
              <a:buNone/>
            </a:pPr>
            <a:r>
              <a:rPr lang="en-US" sz="950" dirty="0">
                <a:solidFill>
                  <a:srgbClr val="000000"/>
                </a:solidFill>
                <a:latin typeface="Tomorrow" pitchFamily="34" charset="0"/>
                <a:ea typeface="Tomorrow" pitchFamily="34" charset="-122"/>
                <a:cs typeface="Tomorrow" pitchFamily="34" charset="-120"/>
              </a:rPr>
              <a:t>These foundational texts provide the theoretical and empirical basis for understanding economic development, human capabilities, and the measurement of well-being across nations.</a:t>
            </a:r>
            <a:endParaRPr lang="en-US" sz="950" dirty="0"/>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1</TotalTime>
  <Words>2267</Words>
  <Application>Microsoft Office PowerPoint</Application>
  <PresentationFormat>On-screen Show (16:9)</PresentationFormat>
  <Paragraphs>281</Paragraphs>
  <Slides>18</Slides>
  <Notes>18</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18</vt:i4>
      </vt:variant>
    </vt:vector>
  </HeadingPairs>
  <TitlesOfParts>
    <vt:vector size="23" baseType="lpstr">
      <vt:lpstr>Arial</vt:lpstr>
      <vt:lpstr>Tomorrow</vt:lpstr>
      <vt:lpstr>Tomorrow Light</vt:lpstr>
      <vt:lpstr>Tomorrow Semi Bold</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subject/>
  <dc:creator/>
  <cp:lastModifiedBy>Abdon Alfred D. Ticsay</cp:lastModifiedBy>
  <cp:revision>3</cp:revision>
  <dcterms:created xsi:type="dcterms:W3CDTF">2026-05-17T12:41:20Z</dcterms:created>
  <dcterms:modified xsi:type="dcterms:W3CDTF">2026-06-04T23:40:25Z</dcterms:modified>
</cp:coreProperties>
</file>