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5143500" type="screen16x9"/>
  <p:notesSz cx="5143500" cy="9144000"/>
  <p:embeddedFontLst>
    <p:embeddedFont>
      <p:font typeface="Lora" pitchFamily="2" charset="0"/>
      <p:regular r:id="rId23"/>
    </p:embeddedFont>
    <p:embeddedFont>
      <p:font typeface="Source Sans 3" panose="020B0604020202020204" charset="0"/>
      <p:regular r:id="rId24"/>
    </p:embeddedFont>
    <p:embeddedFont>
      <p:font typeface="Tomorrow"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8" d="100"/>
          <a:sy n="98" d="100"/>
        </p:scale>
        <p:origin x="3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649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txBody>
          <a:bodyPr/>
          <a:lstStyle/>
          <a:p>
            <a:endParaRPr lang="en-PH"/>
          </a:p>
        </p:txBody>
      </p:sp>
      <p:sp>
        <p:nvSpPr>
          <p:cNvPr id="3" name="Shape 1"/>
          <p:cNvSpPr/>
          <p:nvPr/>
        </p:nvSpPr>
        <p:spPr>
          <a:xfrm>
            <a:off x="0" y="0"/>
            <a:ext cx="9144000" cy="5143500"/>
          </a:xfrm>
          <a:prstGeom prst="rect">
            <a:avLst/>
          </a:prstGeom>
          <a:solidFill>
            <a:srgbClr val="FEF5E7"/>
          </a:solidFill>
          <a:ln/>
        </p:spPr>
        <p:txBody>
          <a:bodyPr/>
          <a:lstStyle/>
          <a:p>
            <a:endParaRPr lang="en-P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2E4CF"/>
          </a:solidFill>
          <a:ln/>
        </p:spPr>
      </p:sp>
      <p:sp>
        <p:nvSpPr>
          <p:cNvPr id="3" name="Shape 1"/>
          <p:cNvSpPr/>
          <p:nvPr/>
        </p:nvSpPr>
        <p:spPr>
          <a:xfrm>
            <a:off x="0" y="0"/>
            <a:ext cx="9144000" cy="51435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952577" y="1485379"/>
            <a:ext cx="4667845" cy="1154832"/>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Understanding Economic Development and Poverty in the Philippine Context</a:t>
            </a:r>
            <a:endParaRPr lang="en-US" sz="2400" dirty="0"/>
          </a:p>
        </p:txBody>
      </p:sp>
      <p:sp>
        <p:nvSpPr>
          <p:cNvPr id="4" name="Text 1"/>
          <p:cNvSpPr/>
          <p:nvPr/>
        </p:nvSpPr>
        <p:spPr>
          <a:xfrm>
            <a:off x="3952577" y="2836515"/>
            <a:ext cx="4667845" cy="418802"/>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Module 2 — A comprehensive exploration of economic indicators, poverty causes, and human development in the Philippines</a:t>
            </a:r>
            <a:endParaRPr lang="en-US" sz="1000" dirty="0"/>
          </a:p>
        </p:txBody>
      </p:sp>
      <p:sp>
        <p:nvSpPr>
          <p:cNvPr id="5" name="Shape 2"/>
          <p:cNvSpPr/>
          <p:nvPr/>
        </p:nvSpPr>
        <p:spPr>
          <a:xfrm>
            <a:off x="3952577" y="3407346"/>
            <a:ext cx="613618" cy="245938"/>
          </a:xfrm>
          <a:prstGeom prst="roundRect">
            <a:avLst>
              <a:gd name="adj" fmla="val 6388"/>
            </a:avLst>
          </a:prstGeom>
          <a:solidFill>
            <a:srgbClr val="E2ECDF"/>
          </a:solidFill>
          <a:ln/>
        </p:spPr>
        <p:txBody>
          <a:bodyPr/>
          <a:lstStyle/>
          <a:p>
            <a:endParaRPr lang="en-PH"/>
          </a:p>
        </p:txBody>
      </p:sp>
      <p:sp>
        <p:nvSpPr>
          <p:cNvPr id="6" name="Text 3"/>
          <p:cNvSpPr/>
          <p:nvPr/>
        </p:nvSpPr>
        <p:spPr>
          <a:xfrm>
            <a:off x="4031084" y="3446562"/>
            <a:ext cx="913805" cy="167506"/>
          </a:xfrm>
          <a:prstGeom prst="rect">
            <a:avLst/>
          </a:prstGeom>
          <a:noFill/>
          <a:ln/>
        </p:spPr>
        <p:txBody>
          <a:bodyPr wrap="none" lIns="0" tIns="0" rIns="0" bIns="0" rtlCol="0" anchor="t"/>
          <a:lstStyle/>
          <a:p>
            <a:pPr marL="0" indent="0" algn="l">
              <a:lnSpc>
                <a:spcPct val="133000"/>
              </a:lnSpc>
              <a:buNone/>
            </a:pPr>
            <a:r>
              <a:rPr lang="en-US" sz="800" dirty="0">
                <a:solidFill>
                  <a:srgbClr val="3A3630"/>
                </a:solidFill>
                <a:latin typeface="Source Sans 3" pitchFamily="34" charset="0"/>
                <a:ea typeface="Source Sans 3" pitchFamily="34" charset="-122"/>
                <a:cs typeface="Source Sans 3" pitchFamily="34" charset="-120"/>
              </a:rPr>
              <a:t>MODULE 2</a:t>
            </a:r>
            <a:endParaRPr lang="en-US" sz="800" dirty="0"/>
          </a:p>
        </p:txBody>
      </p:sp>
      <p:sp>
        <p:nvSpPr>
          <p:cNvPr id="7" name="Shape 4"/>
          <p:cNvSpPr/>
          <p:nvPr/>
        </p:nvSpPr>
        <p:spPr>
          <a:xfrm>
            <a:off x="4631606" y="3402583"/>
            <a:ext cx="1468487" cy="255463"/>
          </a:xfrm>
          <a:prstGeom prst="roundRect">
            <a:avLst>
              <a:gd name="adj" fmla="val 6149"/>
            </a:avLst>
          </a:prstGeom>
          <a:noFill/>
          <a:ln w="4763">
            <a:solidFill>
              <a:srgbClr val="38512F"/>
            </a:solidFill>
            <a:prstDash val="solid"/>
          </a:ln>
        </p:spPr>
        <p:txBody>
          <a:bodyPr/>
          <a:lstStyle/>
          <a:p>
            <a:endParaRPr lang="en-PH"/>
          </a:p>
        </p:txBody>
      </p:sp>
      <p:sp>
        <p:nvSpPr>
          <p:cNvPr id="8" name="Text 5"/>
          <p:cNvSpPr/>
          <p:nvPr/>
        </p:nvSpPr>
        <p:spPr>
          <a:xfrm>
            <a:off x="4714875" y="3446562"/>
            <a:ext cx="1759148" cy="167506"/>
          </a:xfrm>
          <a:prstGeom prst="rect">
            <a:avLst/>
          </a:prstGeom>
          <a:noFill/>
          <a:ln/>
        </p:spPr>
        <p:txBody>
          <a:bodyPr wrap="none" lIns="0" tIns="0" rIns="0" bIns="0" rtlCol="0" anchor="t"/>
          <a:lstStyle/>
          <a:p>
            <a:pPr marL="0" indent="0" algn="l">
              <a:lnSpc>
                <a:spcPct val="133000"/>
              </a:lnSpc>
              <a:buNone/>
            </a:pPr>
            <a:r>
              <a:rPr lang="en-US" sz="800" dirty="0">
                <a:solidFill>
                  <a:srgbClr val="38512F"/>
                </a:solidFill>
                <a:latin typeface="Source Sans 3" pitchFamily="34" charset="0"/>
                <a:ea typeface="Source Sans 3" pitchFamily="34" charset="-122"/>
                <a:cs typeface="Source Sans 3" pitchFamily="34" charset="-120"/>
              </a:rPr>
              <a:t>ECONOMICS &amp; DEVELOPMENT</a:t>
            </a:r>
            <a:endParaRPr lang="en-US" sz="800" dirty="0"/>
          </a:p>
        </p:txBody>
      </p:sp>
      <p:sp>
        <p:nvSpPr>
          <p:cNvPr id="9" name="TextBox 8">
            <a:extLst>
              <a:ext uri="{FF2B5EF4-FFF2-40B4-BE49-F238E27FC236}">
                <a16:creationId xmlns:a16="http://schemas.microsoft.com/office/drawing/2014/main" id="{C33F7797-6A60-987A-0ED3-971069B6A8E1}"/>
              </a:ext>
            </a:extLst>
          </p:cNvPr>
          <p:cNvSpPr txBox="1"/>
          <p:nvPr/>
        </p:nvSpPr>
        <p:spPr>
          <a:xfrm>
            <a:off x="3838416" y="4373677"/>
            <a:ext cx="4523353" cy="830997"/>
          </a:xfrm>
          <a:prstGeom prst="rect">
            <a:avLst/>
          </a:prstGeom>
          <a:noFill/>
        </p:spPr>
        <p:txBody>
          <a:bodyPr wrap="square" rtlCol="0">
            <a:spAutoFit/>
          </a:bodyPr>
          <a:lstStyle/>
          <a:p>
            <a:r>
              <a:rPr lang="en-PH" sz="1200" b="1" dirty="0">
                <a:latin typeface="Tomorrow" panose="020B0604020202020204" charset="0"/>
                <a:ea typeface="Cambria" panose="02040503050406030204" pitchFamily="18" charset="0"/>
              </a:rPr>
              <a:t>Prepared by:</a:t>
            </a:r>
          </a:p>
          <a:p>
            <a:endParaRPr lang="en-PH" sz="1200" b="1" dirty="0">
              <a:latin typeface="Tomorrow" panose="020B0604020202020204" charset="0"/>
              <a:ea typeface="Cambria" panose="02040503050406030204" pitchFamily="18" charset="0"/>
            </a:endParaRPr>
          </a:p>
          <a:p>
            <a:r>
              <a:rPr lang="en-PH" sz="1200" b="1" dirty="0">
                <a:latin typeface="Tomorrow" panose="020B0604020202020204" charset="0"/>
                <a:ea typeface="Cambria" panose="02040503050406030204" pitchFamily="18" charset="0"/>
              </a:rPr>
              <a:t>Professor Irene F. Sibug, </a:t>
            </a:r>
            <a:r>
              <a:rPr lang="en-PH" sz="1200" b="1" dirty="0" err="1">
                <a:latin typeface="Tomorrow" panose="020B0604020202020204" charset="0"/>
                <a:ea typeface="Cambria" panose="02040503050406030204" pitchFamily="18" charset="0"/>
              </a:rPr>
              <a:t>PhDBA</a:t>
            </a:r>
            <a:endParaRPr lang="en-PH" sz="1200" b="1" dirty="0">
              <a:latin typeface="Tomorrow" panose="020B0604020202020204" charset="0"/>
              <a:ea typeface="Cambria" panose="02040503050406030204" pitchFamily="18" charset="0"/>
            </a:endParaRPr>
          </a:p>
          <a:p>
            <a:endParaRPr lang="en-PH" sz="1200" b="1" dirty="0">
              <a:latin typeface="Tomorrow" panose="020B0604020202020204" charset="0"/>
              <a:ea typeface="Cambria" panose="020405030504060302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952577" y="500435"/>
            <a:ext cx="4667845" cy="769888"/>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What Is Economic Development?</a:t>
            </a:r>
            <a:endParaRPr lang="en-US" sz="2400" dirty="0"/>
          </a:p>
        </p:txBody>
      </p:sp>
      <p:sp>
        <p:nvSpPr>
          <p:cNvPr id="4" name="Shape 1"/>
          <p:cNvSpPr/>
          <p:nvPr/>
        </p:nvSpPr>
        <p:spPr>
          <a:xfrm>
            <a:off x="3858295" y="1466627"/>
            <a:ext cx="2362795" cy="3176364"/>
          </a:xfrm>
          <a:prstGeom prst="roundRect">
            <a:avLst>
              <a:gd name="adj" fmla="val 831"/>
            </a:avLst>
          </a:prstGeom>
          <a:solidFill>
            <a:srgbClr val="38512F"/>
          </a:solidFill>
          <a:ln/>
        </p:spPr>
        <p:txBody>
          <a:bodyPr/>
          <a:lstStyle/>
          <a:p>
            <a:endParaRPr lang="en-PH"/>
          </a:p>
        </p:txBody>
      </p:sp>
      <p:sp>
        <p:nvSpPr>
          <p:cNvPr id="5" name="Text 2"/>
          <p:cNvSpPr/>
          <p:nvPr/>
        </p:nvSpPr>
        <p:spPr>
          <a:xfrm>
            <a:off x="3989189" y="1597521"/>
            <a:ext cx="1997273" cy="19250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Lora" pitchFamily="34" charset="0"/>
                <a:ea typeface="Lora" pitchFamily="34" charset="-122"/>
                <a:cs typeface="Lora" pitchFamily="34" charset="-120"/>
              </a:rPr>
              <a:t>Beyond GDP</a:t>
            </a:r>
            <a:endParaRPr lang="en-US" sz="1200" dirty="0"/>
          </a:p>
        </p:txBody>
      </p:sp>
      <p:sp>
        <p:nvSpPr>
          <p:cNvPr id="6" name="Text 3"/>
          <p:cNvSpPr/>
          <p:nvPr/>
        </p:nvSpPr>
        <p:spPr>
          <a:xfrm>
            <a:off x="3989189" y="1920925"/>
            <a:ext cx="2101007" cy="1256407"/>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FFFFFF"/>
                </a:solidFill>
                <a:latin typeface="Source Sans 3" pitchFamily="34" charset="0"/>
                <a:ea typeface="Source Sans 3" pitchFamily="34" charset="-122"/>
                <a:cs typeface="Source Sans 3" pitchFamily="34" charset="-120"/>
              </a:rPr>
              <a:t>Economic development refers to the process of improving the economic welfare and quality of life of people in a country. It goes beyond merely increasing national income or Gross Domestic Product (GDP).</a:t>
            </a:r>
            <a:endParaRPr lang="en-US" sz="1000" dirty="0"/>
          </a:p>
        </p:txBody>
      </p:sp>
      <p:sp>
        <p:nvSpPr>
          <p:cNvPr id="7" name="Text 4"/>
          <p:cNvSpPr/>
          <p:nvPr/>
        </p:nvSpPr>
        <p:spPr>
          <a:xfrm>
            <a:off x="6450955" y="1597521"/>
            <a:ext cx="2437209" cy="192509"/>
          </a:xfrm>
          <a:prstGeom prst="rect">
            <a:avLst/>
          </a:prstGeom>
          <a:noFill/>
          <a:ln/>
        </p:spPr>
        <p:txBody>
          <a:bodyPr wrap="none" lIns="0" tIns="0" rIns="0" bIns="0" rtlCol="0" anchor="t"/>
          <a:lstStyle/>
          <a:p>
            <a:pPr marL="0" indent="0" algn="l">
              <a:lnSpc>
                <a:spcPct val="104000"/>
              </a:lnSpc>
              <a:buNone/>
            </a:pPr>
            <a:r>
              <a:rPr lang="en-US" sz="1200" dirty="0">
                <a:solidFill>
                  <a:srgbClr val="38512F"/>
                </a:solidFill>
                <a:latin typeface="Lora" pitchFamily="34" charset="0"/>
                <a:ea typeface="Lora" pitchFamily="34" charset="-122"/>
                <a:cs typeface="Lora" pitchFamily="34" charset="-120"/>
              </a:rPr>
              <a:t>True Development Includes</a:t>
            </a:r>
            <a:endParaRPr lang="en-US" sz="1200" dirty="0"/>
          </a:p>
        </p:txBody>
      </p:sp>
      <p:sp>
        <p:nvSpPr>
          <p:cNvPr id="8" name="Text 5"/>
          <p:cNvSpPr/>
          <p:nvPr/>
        </p:nvSpPr>
        <p:spPr>
          <a:xfrm>
            <a:off x="6450955" y="1920925"/>
            <a:ext cx="2174230" cy="1858268"/>
          </a:xfrm>
          <a:prstGeom prst="rect">
            <a:avLst/>
          </a:prstGeom>
          <a:noFill/>
          <a:ln/>
        </p:spPr>
        <p:txBody>
          <a:bodyPr wrap="square" lIns="0" tIns="0" rIns="0" bIns="0" rtlCol="0" anchor="t">
            <a:normAutofit/>
          </a:bodyPr>
          <a:lstStyle/>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Improving healthcare and education</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Expanding employment opportunities</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Building sustainable infrastructure</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Ensuring environmental sustainability</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Maintaining political stability</a:t>
            </a:r>
            <a:endParaRPr lang="en-US" sz="1000" dirty="0"/>
          </a:p>
        </p:txBody>
      </p:sp>
      <p:sp>
        <p:nvSpPr>
          <p:cNvPr id="9" name="Text 6"/>
          <p:cNvSpPr/>
          <p:nvPr/>
        </p:nvSpPr>
        <p:spPr>
          <a:xfrm>
            <a:off x="6450955" y="3896990"/>
            <a:ext cx="2174230"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In simple terms, development means helping people live longer, healthier, and more productive lives.</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23577" y="1211461"/>
            <a:ext cx="6121524" cy="384944"/>
          </a:xfrm>
          <a:prstGeom prst="rect">
            <a:avLst/>
          </a:prstGeom>
          <a:noFill/>
          <a:ln/>
        </p:spPr>
        <p:txBody>
          <a:bodyPr wrap="none" lIns="0" tIns="0" rIns="0" bIns="0" rtlCol="0" anchor="t"/>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The Philippine Development Landscape</a:t>
            </a:r>
            <a:endParaRPr lang="en-US" sz="2400" dirty="0"/>
          </a:p>
        </p:txBody>
      </p:sp>
      <p:sp>
        <p:nvSpPr>
          <p:cNvPr id="3" name="Text 1"/>
          <p:cNvSpPr/>
          <p:nvPr/>
        </p:nvSpPr>
        <p:spPr>
          <a:xfrm>
            <a:off x="523577" y="1858194"/>
            <a:ext cx="8096845" cy="418802"/>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Philippines is considered a developing country — the economy continues to grow, yet social and economic problems persist. Development remains uneven across regions.</a:t>
            </a:r>
            <a:endParaRPr lang="en-US" sz="1000" dirty="0"/>
          </a:p>
        </p:txBody>
      </p:sp>
      <p:sp>
        <p:nvSpPr>
          <p:cNvPr id="4" name="Shape 2"/>
          <p:cNvSpPr/>
          <p:nvPr/>
        </p:nvSpPr>
        <p:spPr>
          <a:xfrm>
            <a:off x="523577" y="2424261"/>
            <a:ext cx="2611636" cy="1507703"/>
          </a:xfrm>
          <a:prstGeom prst="roundRect">
            <a:avLst>
              <a:gd name="adj" fmla="val 1302"/>
            </a:avLst>
          </a:prstGeom>
          <a:solidFill>
            <a:srgbClr val="F3E7D4"/>
          </a:solidFill>
          <a:ln/>
        </p:spPr>
        <p:txBody>
          <a:bodyPr/>
          <a:lstStyle/>
          <a:p>
            <a:endParaRPr lang="en-PH"/>
          </a:p>
        </p:txBody>
      </p:sp>
      <p:sp>
        <p:nvSpPr>
          <p:cNvPr id="5" name="Text 3"/>
          <p:cNvSpPr/>
          <p:nvPr/>
        </p:nvSpPr>
        <p:spPr>
          <a:xfrm>
            <a:off x="654472" y="2555156"/>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Growth Drivers</a:t>
            </a:r>
            <a:endParaRPr lang="en-US" sz="1200" dirty="0"/>
          </a:p>
        </p:txBody>
      </p:sp>
      <p:sp>
        <p:nvSpPr>
          <p:cNvPr id="6" name="Text 4"/>
          <p:cNvSpPr/>
          <p:nvPr/>
        </p:nvSpPr>
        <p:spPr>
          <a:xfrm>
            <a:off x="654472" y="2826172"/>
            <a:ext cx="2349847" cy="974899"/>
          </a:xfrm>
          <a:prstGeom prst="rect">
            <a:avLst/>
          </a:prstGeom>
          <a:noFill/>
          <a:ln/>
        </p:spPr>
        <p:txBody>
          <a:bodyPr wrap="square" lIns="0" tIns="0" rIns="0" bIns="0" rtlCol="0" anchor="t">
            <a:normAutofit/>
          </a:bodyPr>
          <a:lstStyle/>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Business Process Outsourcing (BPO)</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OFW remittances</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Tourism &amp; construction</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Digital services</a:t>
            </a:r>
            <a:endParaRPr lang="en-US" sz="1000" dirty="0"/>
          </a:p>
        </p:txBody>
      </p:sp>
      <p:sp>
        <p:nvSpPr>
          <p:cNvPr id="7" name="Shape 5"/>
          <p:cNvSpPr/>
          <p:nvPr/>
        </p:nvSpPr>
        <p:spPr>
          <a:xfrm>
            <a:off x="3266108" y="2424261"/>
            <a:ext cx="2611710" cy="1507703"/>
          </a:xfrm>
          <a:prstGeom prst="roundRect">
            <a:avLst>
              <a:gd name="adj" fmla="val 1302"/>
            </a:avLst>
          </a:prstGeom>
          <a:solidFill>
            <a:srgbClr val="F3E7D4"/>
          </a:solidFill>
          <a:ln/>
        </p:spPr>
        <p:txBody>
          <a:bodyPr/>
          <a:lstStyle/>
          <a:p>
            <a:endParaRPr lang="en-PH"/>
          </a:p>
        </p:txBody>
      </p:sp>
      <p:sp>
        <p:nvSpPr>
          <p:cNvPr id="8" name="Text 6"/>
          <p:cNvSpPr/>
          <p:nvPr/>
        </p:nvSpPr>
        <p:spPr>
          <a:xfrm>
            <a:off x="3397002" y="2555156"/>
            <a:ext cx="1542008"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Persistent Challenges</a:t>
            </a:r>
            <a:endParaRPr lang="en-US" sz="1200" dirty="0"/>
          </a:p>
        </p:txBody>
      </p:sp>
      <p:sp>
        <p:nvSpPr>
          <p:cNvPr id="9" name="Text 7"/>
          <p:cNvSpPr/>
          <p:nvPr/>
        </p:nvSpPr>
        <p:spPr>
          <a:xfrm>
            <a:off x="3397002" y="2826172"/>
            <a:ext cx="2349922" cy="974899"/>
          </a:xfrm>
          <a:prstGeom prst="rect">
            <a:avLst/>
          </a:prstGeom>
          <a:noFill/>
          <a:ln/>
        </p:spPr>
        <p:txBody>
          <a:bodyPr wrap="square" lIns="0" tIns="0" rIns="0" bIns="0" rtlCol="0" anchor="t">
            <a:normAutofit/>
          </a:bodyPr>
          <a:lstStyle/>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Widespread poverty</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Unemployment &amp; inflation</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Income inequality</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Uneven regional growth</a:t>
            </a:r>
            <a:endParaRPr lang="en-US" sz="1000" dirty="0"/>
          </a:p>
        </p:txBody>
      </p:sp>
      <p:sp>
        <p:nvSpPr>
          <p:cNvPr id="10" name="Shape 8"/>
          <p:cNvSpPr/>
          <p:nvPr/>
        </p:nvSpPr>
        <p:spPr>
          <a:xfrm>
            <a:off x="6008712" y="2424261"/>
            <a:ext cx="2611710" cy="1507703"/>
          </a:xfrm>
          <a:prstGeom prst="roundRect">
            <a:avLst>
              <a:gd name="adj" fmla="val 1302"/>
            </a:avLst>
          </a:prstGeom>
          <a:solidFill>
            <a:srgbClr val="F3E7D4"/>
          </a:solidFill>
          <a:ln/>
        </p:spPr>
        <p:txBody>
          <a:bodyPr/>
          <a:lstStyle/>
          <a:p>
            <a:endParaRPr lang="en-PH"/>
          </a:p>
        </p:txBody>
      </p:sp>
      <p:sp>
        <p:nvSpPr>
          <p:cNvPr id="11" name="Text 9"/>
          <p:cNvSpPr/>
          <p:nvPr/>
        </p:nvSpPr>
        <p:spPr>
          <a:xfrm>
            <a:off x="6139607" y="2555156"/>
            <a:ext cx="1544910"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Urban vs Rural Divide</a:t>
            </a:r>
            <a:endParaRPr lang="en-US" sz="1200" dirty="0"/>
          </a:p>
        </p:txBody>
      </p:sp>
      <p:sp>
        <p:nvSpPr>
          <p:cNvPr id="12" name="Text 10"/>
          <p:cNvSpPr/>
          <p:nvPr/>
        </p:nvSpPr>
        <p:spPr>
          <a:xfrm>
            <a:off x="6139607" y="2826172"/>
            <a:ext cx="2349922" cy="929134"/>
          </a:xfrm>
          <a:prstGeom prst="rect">
            <a:avLst/>
          </a:prstGeom>
          <a:noFill/>
          <a:ln/>
        </p:spPr>
        <p:txBody>
          <a:bodyPr wrap="square" lIns="0" tIns="0" rIns="0" bIns="0" rtlCol="0" anchor="t">
            <a:normAutofit/>
          </a:bodyPr>
          <a:lstStyle/>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Metro Manila, Cebu &amp; Davao attract more investment</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Rural provinces lag behind</a:t>
            </a:r>
            <a:endParaRPr lang="en-US" sz="1000" dirty="0"/>
          </a:p>
          <a:p>
            <a:pPr marL="342900" indent="-342900" algn="l">
              <a:lnSpc>
                <a:spcPct val="133000"/>
              </a:lnSpc>
              <a:buSzPct val="100000"/>
              <a:buChar char="•"/>
            </a:pPr>
            <a:r>
              <a:rPr lang="en-US" sz="1000" dirty="0">
                <a:solidFill>
                  <a:srgbClr val="3A3630"/>
                </a:solidFill>
                <a:latin typeface="Source Sans 3" pitchFamily="34" charset="0"/>
                <a:ea typeface="Source Sans 3" pitchFamily="34" charset="-122"/>
                <a:cs typeface="Source Sans 3" pitchFamily="34" charset="-120"/>
              </a:rPr>
              <a:t>Infrastructure gaps remain wide</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23577" y="568747"/>
            <a:ext cx="6091163" cy="365745"/>
          </a:xfrm>
          <a:prstGeom prst="rect">
            <a:avLst/>
          </a:prstGeom>
          <a:noFill/>
          <a:ln/>
        </p:spPr>
        <p:txBody>
          <a:bodyPr wrap="none" lIns="0" tIns="0" rIns="0" bIns="0" rtlCol="0" anchor="t"/>
          <a:lstStyle/>
          <a:p>
            <a:pPr marL="0" indent="0" algn="l">
              <a:lnSpc>
                <a:spcPct val="104000"/>
              </a:lnSpc>
              <a:buNone/>
            </a:pPr>
            <a:r>
              <a:rPr lang="en-US" sz="2300" dirty="0">
                <a:solidFill>
                  <a:srgbClr val="38512F"/>
                </a:solidFill>
                <a:latin typeface="Lora" pitchFamily="34" charset="0"/>
                <a:ea typeface="Lora" pitchFamily="34" charset="-122"/>
                <a:cs typeface="Lora" pitchFamily="34" charset="-120"/>
              </a:rPr>
              <a:t>Key Indicators of Economic Development</a:t>
            </a:r>
            <a:endParaRPr lang="en-US" sz="2300" dirty="0"/>
          </a:p>
        </p:txBody>
      </p:sp>
      <p:sp>
        <p:nvSpPr>
          <p:cNvPr id="3" name="Text 1"/>
          <p:cNvSpPr/>
          <p:nvPr/>
        </p:nvSpPr>
        <p:spPr>
          <a:xfrm>
            <a:off x="523577" y="1170756"/>
            <a:ext cx="8554045" cy="193923"/>
          </a:xfrm>
          <a:prstGeom prst="rect">
            <a:avLst/>
          </a:prstGeom>
          <a:noFill/>
          <a:ln/>
        </p:spPr>
        <p:txBody>
          <a:bodyPr wrap="none" lIns="0" tIns="0" rIns="0" bIns="0" rtlCol="0" anchor="t"/>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Measuring development requires looking beyond a single number. The following indicators paint a fuller picture of the Philippines' progress and challenges.</a:t>
            </a:r>
            <a:endParaRPr lang="en-US" sz="950" dirty="0"/>
          </a:p>
        </p:txBody>
      </p:sp>
      <p:sp>
        <p:nvSpPr>
          <p:cNvPr id="4" name="Shape 2"/>
          <p:cNvSpPr/>
          <p:nvPr/>
        </p:nvSpPr>
        <p:spPr>
          <a:xfrm>
            <a:off x="523577" y="1497583"/>
            <a:ext cx="3989338" cy="1479500"/>
          </a:xfrm>
          <a:prstGeom prst="roundRect">
            <a:avLst>
              <a:gd name="adj" fmla="val 1261"/>
            </a:avLst>
          </a:prstGeom>
          <a:solidFill>
            <a:srgbClr val="FEF5E7"/>
          </a:solidFill>
          <a:ln w="14288">
            <a:solidFill>
              <a:srgbClr val="D9CDBA"/>
            </a:solidFill>
            <a:prstDash val="solid"/>
          </a:ln>
        </p:spPr>
        <p:txBody>
          <a:bodyPr/>
          <a:lstStyle/>
          <a:p>
            <a:endParaRPr lang="en-PH"/>
          </a:p>
        </p:txBody>
      </p:sp>
      <p:sp>
        <p:nvSpPr>
          <p:cNvPr id="5" name="Shape 3"/>
          <p:cNvSpPr/>
          <p:nvPr/>
        </p:nvSpPr>
        <p:spPr>
          <a:xfrm>
            <a:off x="537865" y="1511871"/>
            <a:ext cx="3960763" cy="373038"/>
          </a:xfrm>
          <a:prstGeom prst="roundRect">
            <a:avLst>
              <a:gd name="adj" fmla="val 405"/>
            </a:avLst>
          </a:prstGeom>
          <a:solidFill>
            <a:srgbClr val="F3E7D4"/>
          </a:solidFill>
          <a:ln/>
        </p:spPr>
        <p:txBody>
          <a:bodyPr/>
          <a:lstStyle/>
          <a:p>
            <a:endParaRPr lang="en-PH"/>
          </a:p>
        </p:txBody>
      </p:sp>
      <p:sp>
        <p:nvSpPr>
          <p:cNvPr id="6" name="Text 4"/>
          <p:cNvSpPr/>
          <p:nvPr/>
        </p:nvSpPr>
        <p:spPr>
          <a:xfrm>
            <a:off x="2425005" y="1581820"/>
            <a:ext cx="186482" cy="233139"/>
          </a:xfrm>
          <a:prstGeom prst="rect">
            <a:avLst/>
          </a:prstGeom>
          <a:noFill/>
          <a:ln/>
        </p:spPr>
        <p:txBody>
          <a:bodyPr wrap="none" lIns="0" tIns="0" rIns="0" bIns="0" rtlCol="0" anchor="ctr"/>
          <a:lstStyle/>
          <a:p>
            <a:pPr marL="0" indent="0" algn="ctr">
              <a:lnSpc>
                <a:spcPct val="100000"/>
              </a:lnSpc>
              <a:buNone/>
            </a:pPr>
            <a:r>
              <a:rPr lang="en-US" sz="1450" dirty="0">
                <a:solidFill>
                  <a:srgbClr val="3A3630"/>
                </a:solidFill>
                <a:latin typeface="Lora" pitchFamily="34" charset="0"/>
                <a:ea typeface="Lora" pitchFamily="34" charset="-122"/>
                <a:cs typeface="Lora" pitchFamily="34" charset="-120"/>
              </a:rPr>
              <a:t>1</a:t>
            </a:r>
            <a:endParaRPr lang="en-US" sz="1450" dirty="0"/>
          </a:p>
        </p:txBody>
      </p:sp>
      <p:sp>
        <p:nvSpPr>
          <p:cNvPr id="7" name="Text 5"/>
          <p:cNvSpPr/>
          <p:nvPr/>
        </p:nvSpPr>
        <p:spPr>
          <a:xfrm>
            <a:off x="662211" y="2003003"/>
            <a:ext cx="1463055"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Real GDP per Capita</a:t>
            </a:r>
            <a:endParaRPr lang="en-US" sz="1150" dirty="0"/>
          </a:p>
        </p:txBody>
      </p:sp>
      <p:sp>
        <p:nvSpPr>
          <p:cNvPr id="8" name="Text 6"/>
          <p:cNvSpPr/>
          <p:nvPr/>
        </p:nvSpPr>
        <p:spPr>
          <a:xfrm>
            <a:off x="662211" y="2256681"/>
            <a:ext cx="3712071" cy="581769"/>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Measures average income per person. The Philippines has recorded growth post-COVID-19, but high inflation and unequal wealth distribution continue to affect ordinary Filipinos.</a:t>
            </a:r>
            <a:endParaRPr lang="en-US" sz="950" dirty="0"/>
          </a:p>
        </p:txBody>
      </p:sp>
      <p:sp>
        <p:nvSpPr>
          <p:cNvPr id="9" name="Shape 7"/>
          <p:cNvSpPr/>
          <p:nvPr/>
        </p:nvSpPr>
        <p:spPr>
          <a:xfrm>
            <a:off x="4631010" y="1497583"/>
            <a:ext cx="3989412" cy="1479500"/>
          </a:xfrm>
          <a:prstGeom prst="roundRect">
            <a:avLst>
              <a:gd name="adj" fmla="val 1261"/>
            </a:avLst>
          </a:prstGeom>
          <a:solidFill>
            <a:srgbClr val="FEF5E7"/>
          </a:solidFill>
          <a:ln w="14288">
            <a:solidFill>
              <a:srgbClr val="D9CDBA"/>
            </a:solidFill>
            <a:prstDash val="solid"/>
          </a:ln>
        </p:spPr>
        <p:txBody>
          <a:bodyPr/>
          <a:lstStyle/>
          <a:p>
            <a:endParaRPr lang="en-PH"/>
          </a:p>
        </p:txBody>
      </p:sp>
      <p:sp>
        <p:nvSpPr>
          <p:cNvPr id="10" name="Shape 8"/>
          <p:cNvSpPr/>
          <p:nvPr/>
        </p:nvSpPr>
        <p:spPr>
          <a:xfrm>
            <a:off x="4645298" y="1511871"/>
            <a:ext cx="3960837" cy="373038"/>
          </a:xfrm>
          <a:prstGeom prst="roundRect">
            <a:avLst>
              <a:gd name="adj" fmla="val 405"/>
            </a:avLst>
          </a:prstGeom>
          <a:solidFill>
            <a:srgbClr val="F3E7D4"/>
          </a:solidFill>
          <a:ln/>
        </p:spPr>
        <p:txBody>
          <a:bodyPr/>
          <a:lstStyle/>
          <a:p>
            <a:endParaRPr lang="en-PH"/>
          </a:p>
        </p:txBody>
      </p:sp>
      <p:sp>
        <p:nvSpPr>
          <p:cNvPr id="11" name="Text 9"/>
          <p:cNvSpPr/>
          <p:nvPr/>
        </p:nvSpPr>
        <p:spPr>
          <a:xfrm>
            <a:off x="6532438" y="1581820"/>
            <a:ext cx="186482" cy="233139"/>
          </a:xfrm>
          <a:prstGeom prst="rect">
            <a:avLst/>
          </a:prstGeom>
          <a:noFill/>
          <a:ln/>
        </p:spPr>
        <p:txBody>
          <a:bodyPr wrap="none" lIns="0" tIns="0" rIns="0" bIns="0" rtlCol="0" anchor="ctr"/>
          <a:lstStyle/>
          <a:p>
            <a:pPr marL="0" indent="0" algn="ctr">
              <a:lnSpc>
                <a:spcPct val="100000"/>
              </a:lnSpc>
              <a:buNone/>
            </a:pPr>
            <a:r>
              <a:rPr lang="en-US" sz="1450" dirty="0">
                <a:solidFill>
                  <a:srgbClr val="3A3630"/>
                </a:solidFill>
                <a:latin typeface="Lora" pitchFamily="34" charset="0"/>
                <a:ea typeface="Lora" pitchFamily="34" charset="-122"/>
                <a:cs typeface="Lora" pitchFamily="34" charset="-120"/>
              </a:rPr>
              <a:t>2</a:t>
            </a:r>
            <a:endParaRPr lang="en-US" sz="1450" dirty="0"/>
          </a:p>
        </p:txBody>
      </p:sp>
      <p:sp>
        <p:nvSpPr>
          <p:cNvPr id="12" name="Text 10"/>
          <p:cNvSpPr/>
          <p:nvPr/>
        </p:nvSpPr>
        <p:spPr>
          <a:xfrm>
            <a:off x="4769644" y="2003003"/>
            <a:ext cx="2059037"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Purchasing Power Parity (PPP)</a:t>
            </a:r>
            <a:endParaRPr lang="en-US" sz="1150" dirty="0"/>
          </a:p>
        </p:txBody>
      </p:sp>
      <p:sp>
        <p:nvSpPr>
          <p:cNvPr id="13" name="Text 11"/>
          <p:cNvSpPr/>
          <p:nvPr/>
        </p:nvSpPr>
        <p:spPr>
          <a:xfrm>
            <a:off x="4769644" y="2256681"/>
            <a:ext cx="3712146" cy="581769"/>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Rising prices of food, transportation, electricity, and fuel reduce the purchasing power of minimum wage earners, weakening the actual value of income.</a:t>
            </a:r>
            <a:endParaRPr lang="en-US" sz="950" dirty="0"/>
          </a:p>
        </p:txBody>
      </p:sp>
      <p:sp>
        <p:nvSpPr>
          <p:cNvPr id="14" name="Shape 12"/>
          <p:cNvSpPr/>
          <p:nvPr/>
        </p:nvSpPr>
        <p:spPr>
          <a:xfrm>
            <a:off x="523577" y="3095179"/>
            <a:ext cx="3989338" cy="1479500"/>
          </a:xfrm>
          <a:prstGeom prst="roundRect">
            <a:avLst>
              <a:gd name="adj" fmla="val 1261"/>
            </a:avLst>
          </a:prstGeom>
          <a:solidFill>
            <a:srgbClr val="FEF5E7"/>
          </a:solidFill>
          <a:ln w="14288">
            <a:solidFill>
              <a:srgbClr val="D9CDBA"/>
            </a:solidFill>
            <a:prstDash val="solid"/>
          </a:ln>
        </p:spPr>
        <p:txBody>
          <a:bodyPr/>
          <a:lstStyle/>
          <a:p>
            <a:endParaRPr lang="en-PH"/>
          </a:p>
        </p:txBody>
      </p:sp>
      <p:sp>
        <p:nvSpPr>
          <p:cNvPr id="15" name="Shape 13"/>
          <p:cNvSpPr/>
          <p:nvPr/>
        </p:nvSpPr>
        <p:spPr>
          <a:xfrm>
            <a:off x="537865" y="3109466"/>
            <a:ext cx="3960763" cy="373038"/>
          </a:xfrm>
          <a:prstGeom prst="roundRect">
            <a:avLst>
              <a:gd name="adj" fmla="val 405"/>
            </a:avLst>
          </a:prstGeom>
          <a:solidFill>
            <a:srgbClr val="F3E7D4"/>
          </a:solidFill>
          <a:ln/>
        </p:spPr>
        <p:txBody>
          <a:bodyPr/>
          <a:lstStyle/>
          <a:p>
            <a:endParaRPr lang="en-PH"/>
          </a:p>
        </p:txBody>
      </p:sp>
      <p:sp>
        <p:nvSpPr>
          <p:cNvPr id="16" name="Text 14"/>
          <p:cNvSpPr/>
          <p:nvPr/>
        </p:nvSpPr>
        <p:spPr>
          <a:xfrm>
            <a:off x="2425005" y="3179415"/>
            <a:ext cx="186482" cy="233139"/>
          </a:xfrm>
          <a:prstGeom prst="rect">
            <a:avLst/>
          </a:prstGeom>
          <a:noFill/>
          <a:ln/>
        </p:spPr>
        <p:txBody>
          <a:bodyPr wrap="none" lIns="0" tIns="0" rIns="0" bIns="0" rtlCol="0" anchor="ctr"/>
          <a:lstStyle/>
          <a:p>
            <a:pPr marL="0" indent="0" algn="ctr">
              <a:lnSpc>
                <a:spcPct val="100000"/>
              </a:lnSpc>
              <a:buNone/>
            </a:pPr>
            <a:r>
              <a:rPr lang="en-US" sz="1450" dirty="0">
                <a:solidFill>
                  <a:srgbClr val="3A3630"/>
                </a:solidFill>
                <a:latin typeface="Lora" pitchFamily="34" charset="0"/>
                <a:ea typeface="Lora" pitchFamily="34" charset="-122"/>
                <a:cs typeface="Lora" pitchFamily="34" charset="-120"/>
              </a:rPr>
              <a:t>3</a:t>
            </a:r>
            <a:endParaRPr lang="en-US" sz="1450" dirty="0"/>
          </a:p>
        </p:txBody>
      </p:sp>
      <p:sp>
        <p:nvSpPr>
          <p:cNvPr id="17" name="Text 15"/>
          <p:cNvSpPr/>
          <p:nvPr/>
        </p:nvSpPr>
        <p:spPr>
          <a:xfrm>
            <a:off x="662211" y="3600599"/>
            <a:ext cx="1463055"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Poverty Incidence</a:t>
            </a:r>
            <a:endParaRPr lang="en-US" sz="1150" dirty="0"/>
          </a:p>
        </p:txBody>
      </p:sp>
      <p:sp>
        <p:nvSpPr>
          <p:cNvPr id="18" name="Text 16"/>
          <p:cNvSpPr/>
          <p:nvPr/>
        </p:nvSpPr>
        <p:spPr>
          <a:xfrm>
            <a:off x="662211" y="3854276"/>
            <a:ext cx="3712071" cy="581769"/>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According to the PSA, poverty incidence declined to approximately </a:t>
            </a:r>
            <a:r>
              <a:rPr lang="en-US" sz="950" b="1" dirty="0">
                <a:solidFill>
                  <a:srgbClr val="3A3630"/>
                </a:solidFill>
                <a:latin typeface="Source Sans 3" pitchFamily="34" charset="0"/>
                <a:ea typeface="Source Sans 3" pitchFamily="34" charset="-122"/>
                <a:cs typeface="Source Sans 3" pitchFamily="34" charset="-120"/>
              </a:rPr>
              <a:t>15.5% in 2023</a:t>
            </a:r>
            <a:r>
              <a:rPr lang="en-US" sz="950" dirty="0">
                <a:solidFill>
                  <a:srgbClr val="3A3630"/>
                </a:solidFill>
                <a:latin typeface="Source Sans 3" pitchFamily="34" charset="0"/>
                <a:ea typeface="Source Sans 3" pitchFamily="34" charset="-122"/>
                <a:cs typeface="Source Sans 3" pitchFamily="34" charset="-120"/>
              </a:rPr>
              <a:t> from 18.1% in 2021. Millions still face financial insecurity, especially farmers and fisherfolk.</a:t>
            </a:r>
            <a:endParaRPr lang="en-US" sz="950" dirty="0"/>
          </a:p>
        </p:txBody>
      </p:sp>
      <p:sp>
        <p:nvSpPr>
          <p:cNvPr id="19" name="Shape 17"/>
          <p:cNvSpPr/>
          <p:nvPr/>
        </p:nvSpPr>
        <p:spPr>
          <a:xfrm>
            <a:off x="4631010" y="3095179"/>
            <a:ext cx="3989412" cy="1479500"/>
          </a:xfrm>
          <a:prstGeom prst="roundRect">
            <a:avLst>
              <a:gd name="adj" fmla="val 1261"/>
            </a:avLst>
          </a:prstGeom>
          <a:solidFill>
            <a:srgbClr val="FEF5E7"/>
          </a:solidFill>
          <a:ln w="14288">
            <a:solidFill>
              <a:srgbClr val="D9CDBA"/>
            </a:solidFill>
            <a:prstDash val="solid"/>
          </a:ln>
        </p:spPr>
        <p:txBody>
          <a:bodyPr/>
          <a:lstStyle/>
          <a:p>
            <a:endParaRPr lang="en-PH"/>
          </a:p>
        </p:txBody>
      </p:sp>
      <p:sp>
        <p:nvSpPr>
          <p:cNvPr id="20" name="Shape 18"/>
          <p:cNvSpPr/>
          <p:nvPr/>
        </p:nvSpPr>
        <p:spPr>
          <a:xfrm>
            <a:off x="4645298" y="3109466"/>
            <a:ext cx="3960837" cy="373038"/>
          </a:xfrm>
          <a:prstGeom prst="roundRect">
            <a:avLst>
              <a:gd name="adj" fmla="val 405"/>
            </a:avLst>
          </a:prstGeom>
          <a:solidFill>
            <a:srgbClr val="F3E7D4"/>
          </a:solidFill>
          <a:ln/>
        </p:spPr>
        <p:txBody>
          <a:bodyPr/>
          <a:lstStyle/>
          <a:p>
            <a:endParaRPr lang="en-PH"/>
          </a:p>
        </p:txBody>
      </p:sp>
      <p:sp>
        <p:nvSpPr>
          <p:cNvPr id="21" name="Text 19"/>
          <p:cNvSpPr/>
          <p:nvPr/>
        </p:nvSpPr>
        <p:spPr>
          <a:xfrm>
            <a:off x="6532438" y="3179415"/>
            <a:ext cx="186482" cy="233139"/>
          </a:xfrm>
          <a:prstGeom prst="rect">
            <a:avLst/>
          </a:prstGeom>
          <a:noFill/>
          <a:ln/>
        </p:spPr>
        <p:txBody>
          <a:bodyPr wrap="none" lIns="0" tIns="0" rIns="0" bIns="0" rtlCol="0" anchor="ctr"/>
          <a:lstStyle/>
          <a:p>
            <a:pPr marL="0" indent="0" algn="ctr">
              <a:lnSpc>
                <a:spcPct val="100000"/>
              </a:lnSpc>
              <a:buNone/>
            </a:pPr>
            <a:r>
              <a:rPr lang="en-US" sz="1450" dirty="0">
                <a:solidFill>
                  <a:srgbClr val="3A3630"/>
                </a:solidFill>
                <a:latin typeface="Lora" pitchFamily="34" charset="0"/>
                <a:ea typeface="Lora" pitchFamily="34" charset="-122"/>
                <a:cs typeface="Lora" pitchFamily="34" charset="-120"/>
              </a:rPr>
              <a:t>4</a:t>
            </a:r>
            <a:endParaRPr lang="en-US" sz="1450" dirty="0"/>
          </a:p>
        </p:txBody>
      </p:sp>
      <p:sp>
        <p:nvSpPr>
          <p:cNvPr id="22" name="Text 20"/>
          <p:cNvSpPr/>
          <p:nvPr/>
        </p:nvSpPr>
        <p:spPr>
          <a:xfrm>
            <a:off x="4769644" y="3600599"/>
            <a:ext cx="1463055"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Malnutrition Levels</a:t>
            </a:r>
            <a:endParaRPr lang="en-US" sz="1150" dirty="0"/>
          </a:p>
        </p:txBody>
      </p:sp>
      <p:sp>
        <p:nvSpPr>
          <p:cNvPr id="23" name="Text 21"/>
          <p:cNvSpPr/>
          <p:nvPr/>
        </p:nvSpPr>
        <p:spPr>
          <a:xfrm>
            <a:off x="4769644" y="3854276"/>
            <a:ext cx="3712146" cy="387846"/>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Child malnutrition and stunting remain serious issues driven by poverty, unemployment, and high food prices during early childhood.</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523577" y="383009"/>
            <a:ext cx="4667845" cy="731490"/>
          </a:xfrm>
          <a:prstGeom prst="rect">
            <a:avLst/>
          </a:prstGeom>
          <a:noFill/>
          <a:ln/>
        </p:spPr>
        <p:txBody>
          <a:bodyPr wrap="square" lIns="0" tIns="0" rIns="0" bIns="0" rtlCol="0" anchor="t">
            <a:normAutofit/>
          </a:bodyPr>
          <a:lstStyle/>
          <a:p>
            <a:pPr marL="0" indent="0" algn="l">
              <a:lnSpc>
                <a:spcPct val="104000"/>
              </a:lnSpc>
              <a:buNone/>
            </a:pPr>
            <a:r>
              <a:rPr lang="en-US" sz="2300" dirty="0">
                <a:solidFill>
                  <a:srgbClr val="38512F"/>
                </a:solidFill>
                <a:latin typeface="Lora" pitchFamily="34" charset="0"/>
                <a:ea typeface="Lora" pitchFamily="34" charset="-122"/>
                <a:cs typeface="Lora" pitchFamily="34" charset="-120"/>
              </a:rPr>
              <a:t>Education, Health &amp; Infrastructure Indicators</a:t>
            </a:r>
            <a:endParaRPr lang="en-US" sz="2300" dirty="0"/>
          </a:p>
        </p:txBody>
      </p:sp>
      <p:pic>
        <p:nvPicPr>
          <p:cNvPr id="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3577" y="1291679"/>
            <a:ext cx="310902" cy="310902"/>
          </a:xfrm>
          <a:prstGeom prst="rect">
            <a:avLst/>
          </a:prstGeom>
        </p:spPr>
      </p:pic>
      <p:sp>
        <p:nvSpPr>
          <p:cNvPr id="5" name="Text 1"/>
          <p:cNvSpPr/>
          <p:nvPr/>
        </p:nvSpPr>
        <p:spPr>
          <a:xfrm>
            <a:off x="982117" y="1291679"/>
            <a:ext cx="1463055"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Literacy &amp; Education</a:t>
            </a:r>
            <a:endParaRPr lang="en-US" sz="1150" dirty="0"/>
          </a:p>
        </p:txBody>
      </p:sp>
      <p:sp>
        <p:nvSpPr>
          <p:cNvPr id="6" name="Text 2"/>
          <p:cNvSpPr/>
          <p:nvPr/>
        </p:nvSpPr>
        <p:spPr>
          <a:xfrm>
            <a:off x="982117" y="1545357"/>
            <a:ext cx="4209306" cy="581769"/>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The Philippines has a relatively high literacy rate, but educational quality remains a challenge. Pandemic-related learning losses and under-resourced public schools in poor communities persist.</a:t>
            </a:r>
            <a:endParaRPr lang="en-US" sz="950" dirty="0"/>
          </a:p>
        </p:txBody>
      </p:sp>
      <p:pic>
        <p:nvPicPr>
          <p:cNvPr id="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23577" y="2363391"/>
            <a:ext cx="310902" cy="310902"/>
          </a:xfrm>
          <a:prstGeom prst="rect">
            <a:avLst/>
          </a:prstGeom>
        </p:spPr>
      </p:pic>
      <p:sp>
        <p:nvSpPr>
          <p:cNvPr id="8" name="Text 3"/>
          <p:cNvSpPr/>
          <p:nvPr/>
        </p:nvSpPr>
        <p:spPr>
          <a:xfrm>
            <a:off x="982117" y="2363391"/>
            <a:ext cx="1463055"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Healthcare Access</a:t>
            </a:r>
            <a:endParaRPr lang="en-US" sz="1150" dirty="0"/>
          </a:p>
        </p:txBody>
      </p:sp>
      <p:sp>
        <p:nvSpPr>
          <p:cNvPr id="9" name="Text 4"/>
          <p:cNvSpPr/>
          <p:nvPr/>
        </p:nvSpPr>
        <p:spPr>
          <a:xfrm>
            <a:off x="982117" y="2617068"/>
            <a:ext cx="4209306" cy="387846"/>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Urban centres have more hospitals and specialists. Rural communities often lack doctors, medicines, and facilities. Universal Health Care aims to bridge this gap.</a:t>
            </a:r>
            <a:endParaRPr lang="en-US" sz="950" dirty="0"/>
          </a:p>
        </p:txBody>
      </p:sp>
      <p:pic>
        <p:nvPicPr>
          <p:cNvPr id="1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23577" y="3241179"/>
            <a:ext cx="310902" cy="310902"/>
          </a:xfrm>
          <a:prstGeom prst="rect">
            <a:avLst/>
          </a:prstGeom>
        </p:spPr>
      </p:pic>
      <p:sp>
        <p:nvSpPr>
          <p:cNvPr id="11" name="Text 5"/>
          <p:cNvSpPr/>
          <p:nvPr/>
        </p:nvSpPr>
        <p:spPr>
          <a:xfrm>
            <a:off x="982117" y="3241179"/>
            <a:ext cx="1611064"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Safe Water &amp; Sanitation</a:t>
            </a:r>
            <a:endParaRPr lang="en-US" sz="1150" dirty="0"/>
          </a:p>
        </p:txBody>
      </p:sp>
      <p:sp>
        <p:nvSpPr>
          <p:cNvPr id="12" name="Text 6"/>
          <p:cNvSpPr/>
          <p:nvPr/>
        </p:nvSpPr>
        <p:spPr>
          <a:xfrm>
            <a:off x="982117" y="3494856"/>
            <a:ext cx="4209306" cy="387846"/>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Many rural and informal communities still face water shortages. Reliance on unsafe water sources increases the risk of disease.</a:t>
            </a:r>
            <a:endParaRPr lang="en-US" sz="950" dirty="0"/>
          </a:p>
        </p:txBody>
      </p:sp>
      <p:pic>
        <p:nvPicPr>
          <p:cNvPr id="13"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23577" y="4118967"/>
            <a:ext cx="310902" cy="310902"/>
          </a:xfrm>
          <a:prstGeom prst="rect">
            <a:avLst/>
          </a:prstGeom>
        </p:spPr>
      </p:pic>
      <p:sp>
        <p:nvSpPr>
          <p:cNvPr id="14" name="Text 7"/>
          <p:cNvSpPr/>
          <p:nvPr/>
        </p:nvSpPr>
        <p:spPr>
          <a:xfrm>
            <a:off x="982117" y="4118967"/>
            <a:ext cx="1907009"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Infrastructure Development</a:t>
            </a:r>
            <a:endParaRPr lang="en-US" sz="1150" dirty="0"/>
          </a:p>
        </p:txBody>
      </p:sp>
      <p:sp>
        <p:nvSpPr>
          <p:cNvPr id="15" name="Text 8"/>
          <p:cNvSpPr/>
          <p:nvPr/>
        </p:nvSpPr>
        <p:spPr>
          <a:xfrm>
            <a:off x="982117" y="4372645"/>
            <a:ext cx="4209306" cy="387846"/>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The "Build Better More" programme aims to improve transportation, communication, and logistics — stimulating growth and attracting investment.</a:t>
            </a:r>
            <a:endParaRPr lang="en-US" sz="9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23577" y="473646"/>
            <a:ext cx="4709592" cy="346472"/>
          </a:xfrm>
          <a:prstGeom prst="rect">
            <a:avLst/>
          </a:prstGeom>
          <a:noFill/>
          <a:ln/>
        </p:spPr>
        <p:txBody>
          <a:bodyPr wrap="none" lIns="0" tIns="0" rIns="0" bIns="0" rtlCol="0" anchor="t"/>
          <a:lstStyle/>
          <a:p>
            <a:pPr marL="0" indent="0" algn="l">
              <a:lnSpc>
                <a:spcPct val="104000"/>
              </a:lnSpc>
              <a:buNone/>
            </a:pPr>
            <a:r>
              <a:rPr lang="en-US" sz="2150" dirty="0">
                <a:solidFill>
                  <a:srgbClr val="38512F"/>
                </a:solidFill>
                <a:latin typeface="Lora" pitchFamily="34" charset="0"/>
                <a:ea typeface="Lora" pitchFamily="34" charset="-122"/>
                <a:cs typeface="Lora" pitchFamily="34" charset="-120"/>
              </a:rPr>
              <a:t>Poverty Incidence: A Closer Look</a:t>
            </a:r>
            <a:endParaRPr lang="en-US" sz="2150" dirty="0"/>
          </a:p>
        </p:txBody>
      </p:sp>
      <p:sp>
        <p:nvSpPr>
          <p:cNvPr id="3" name="Text 1"/>
          <p:cNvSpPr/>
          <p:nvPr/>
        </p:nvSpPr>
        <p:spPr>
          <a:xfrm>
            <a:off x="523577" y="1085106"/>
            <a:ext cx="2329011" cy="173236"/>
          </a:xfrm>
          <a:prstGeom prst="rect">
            <a:avLst/>
          </a:prstGeom>
          <a:noFill/>
          <a:ln/>
        </p:spPr>
        <p:txBody>
          <a:bodyPr wrap="none" lIns="0" tIns="0" rIns="0" bIns="0" rtlCol="0" anchor="t"/>
          <a:lstStyle/>
          <a:p>
            <a:pPr marL="0" indent="0" algn="l">
              <a:lnSpc>
                <a:spcPct val="104000"/>
              </a:lnSpc>
              <a:buNone/>
            </a:pPr>
            <a:r>
              <a:rPr lang="en-US" sz="1050" dirty="0">
                <a:solidFill>
                  <a:srgbClr val="38512F"/>
                </a:solidFill>
                <a:latin typeface="Lora" pitchFamily="34" charset="0"/>
                <a:ea typeface="Lora" pitchFamily="34" charset="-122"/>
                <a:cs typeface="Lora" pitchFamily="34" charset="-120"/>
              </a:rPr>
              <a:t>Declining but Still Significant</a:t>
            </a:r>
            <a:endParaRPr lang="en-US" sz="1050" dirty="0"/>
          </a:p>
        </p:txBody>
      </p:sp>
      <p:sp>
        <p:nvSpPr>
          <p:cNvPr id="4" name="Text 2"/>
          <p:cNvSpPr/>
          <p:nvPr/>
        </p:nvSpPr>
        <p:spPr>
          <a:xfrm>
            <a:off x="523577" y="1364307"/>
            <a:ext cx="3904729" cy="537121"/>
          </a:xfrm>
          <a:prstGeom prst="rect">
            <a:avLst/>
          </a:prstGeom>
          <a:noFill/>
          <a:ln/>
        </p:spPr>
        <p:txBody>
          <a:bodyPr wrap="square" lIns="0" tIns="0" rIns="0" bIns="0" rtlCol="0" anchor="t">
            <a:normAutofit/>
          </a:bodyPr>
          <a:lstStyle/>
          <a:p>
            <a:pPr marL="0" indent="0" algn="l">
              <a:lnSpc>
                <a:spcPct val="127000"/>
              </a:lnSpc>
              <a:buNone/>
            </a:pPr>
            <a:r>
              <a:rPr lang="en-US" sz="900" dirty="0">
                <a:solidFill>
                  <a:srgbClr val="3A3630"/>
                </a:solidFill>
                <a:latin typeface="Source Sans 3" pitchFamily="34" charset="0"/>
                <a:ea typeface="Source Sans 3" pitchFamily="34" charset="-122"/>
                <a:cs typeface="Source Sans 3" pitchFamily="34" charset="-120"/>
              </a:rPr>
              <a:t>The Philippine Statistics Authority (PSA) reports a meaningful decline in poverty incidence over recent years. However, millions of Filipinos remain financially insecure.</a:t>
            </a:r>
            <a:endParaRPr lang="en-US" sz="900" dirty="0"/>
          </a:p>
        </p:txBody>
      </p:sp>
      <p:pic>
        <p:nvPicPr>
          <p:cNvPr id="5" name="Image 0" descr="preencoded.png"/>
          <p:cNvPicPr>
            <a:picLocks noChangeAspect="1"/>
          </p:cNvPicPr>
          <p:nvPr/>
        </p:nvPicPr>
        <p:blipFill>
          <a:blip r:embed="rId3"/>
          <a:stretch>
            <a:fillRect/>
          </a:stretch>
        </p:blipFill>
        <p:spPr>
          <a:xfrm>
            <a:off x="523577" y="2020714"/>
            <a:ext cx="3514204" cy="2529855"/>
          </a:xfrm>
          <a:prstGeom prst="rect">
            <a:avLst/>
          </a:prstGeom>
        </p:spPr>
      </p:pic>
      <p:sp>
        <p:nvSpPr>
          <p:cNvPr id="6" name="Text 3"/>
          <p:cNvSpPr/>
          <p:nvPr/>
        </p:nvSpPr>
        <p:spPr>
          <a:xfrm>
            <a:off x="4720456" y="1085106"/>
            <a:ext cx="1911028" cy="173236"/>
          </a:xfrm>
          <a:prstGeom prst="rect">
            <a:avLst/>
          </a:prstGeom>
          <a:noFill/>
          <a:ln/>
        </p:spPr>
        <p:txBody>
          <a:bodyPr wrap="none" lIns="0" tIns="0" rIns="0" bIns="0" rtlCol="0" anchor="t"/>
          <a:lstStyle/>
          <a:p>
            <a:pPr marL="0" indent="0" algn="l">
              <a:lnSpc>
                <a:spcPct val="104000"/>
              </a:lnSpc>
              <a:buNone/>
            </a:pPr>
            <a:r>
              <a:rPr lang="en-US" sz="1050" dirty="0">
                <a:solidFill>
                  <a:srgbClr val="38512F"/>
                </a:solidFill>
                <a:latin typeface="Lora" pitchFamily="34" charset="0"/>
                <a:ea typeface="Lora" pitchFamily="34" charset="-122"/>
                <a:cs typeface="Lora" pitchFamily="34" charset="-120"/>
              </a:rPr>
              <a:t>Who Is Most Affected?</a:t>
            </a:r>
            <a:endParaRPr lang="en-US" sz="1050" dirty="0"/>
          </a:p>
        </p:txBody>
      </p:sp>
      <p:sp>
        <p:nvSpPr>
          <p:cNvPr id="7" name="Text 4"/>
          <p:cNvSpPr/>
          <p:nvPr/>
        </p:nvSpPr>
        <p:spPr>
          <a:xfrm>
            <a:off x="4720456" y="1364307"/>
            <a:ext cx="3904729" cy="358080"/>
          </a:xfrm>
          <a:prstGeom prst="rect">
            <a:avLst/>
          </a:prstGeom>
          <a:noFill/>
          <a:ln/>
        </p:spPr>
        <p:txBody>
          <a:bodyPr wrap="square" lIns="0" tIns="0" rIns="0" bIns="0" rtlCol="0" anchor="t">
            <a:normAutofit/>
          </a:bodyPr>
          <a:lstStyle/>
          <a:p>
            <a:pPr marL="0" indent="0" algn="l">
              <a:lnSpc>
                <a:spcPct val="127000"/>
              </a:lnSpc>
              <a:buNone/>
            </a:pPr>
            <a:r>
              <a:rPr lang="en-US" sz="900" dirty="0">
                <a:solidFill>
                  <a:srgbClr val="3A3630"/>
                </a:solidFill>
                <a:latin typeface="Source Sans 3" pitchFamily="34" charset="0"/>
                <a:ea typeface="Source Sans 3" pitchFamily="34" charset="-122"/>
                <a:cs typeface="Source Sans 3" pitchFamily="34" charset="-120"/>
              </a:rPr>
              <a:t>Poverty is not evenly distributed. Certain groups remain disproportionately vulnerable:</a:t>
            </a:r>
            <a:endParaRPr lang="en-US" sz="900" dirty="0"/>
          </a:p>
        </p:txBody>
      </p:sp>
      <p:sp>
        <p:nvSpPr>
          <p:cNvPr id="8" name="Text 5"/>
          <p:cNvSpPr/>
          <p:nvPr/>
        </p:nvSpPr>
        <p:spPr>
          <a:xfrm>
            <a:off x="4720456" y="1817787"/>
            <a:ext cx="3904729" cy="1043434"/>
          </a:xfrm>
          <a:prstGeom prst="rect">
            <a:avLst/>
          </a:prstGeom>
          <a:noFill/>
          <a:ln/>
        </p:spPr>
        <p:txBody>
          <a:bodyPr wrap="square" lIns="0" tIns="0" rIns="0" bIns="0" rtlCol="0" anchor="t">
            <a:normAutofit/>
          </a:bodyPr>
          <a:lstStyle/>
          <a:p>
            <a:pPr marL="342900" indent="-342900" algn="l">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Farmers and fisherfolk</a:t>
            </a:r>
            <a:endParaRPr lang="en-US" sz="900" dirty="0"/>
          </a:p>
          <a:p>
            <a:pPr marL="342900" indent="-342900" algn="l">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Indigenous peoples</a:t>
            </a:r>
            <a:endParaRPr lang="en-US" sz="900" dirty="0"/>
          </a:p>
          <a:p>
            <a:pPr marL="342900" indent="-342900" algn="l">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Families in remote provinces</a:t>
            </a:r>
            <a:endParaRPr lang="en-US" sz="900" dirty="0"/>
          </a:p>
          <a:p>
            <a:pPr marL="342900" indent="-342900" algn="l">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Informal settlers in urban areas</a:t>
            </a:r>
            <a:endParaRPr lang="en-US" sz="900" dirty="0"/>
          </a:p>
          <a:p>
            <a:pPr marL="342900" indent="-342900" algn="l">
              <a:lnSpc>
                <a:spcPct val="127000"/>
              </a:lnSpc>
              <a:buSzPct val="100000"/>
              <a:buChar char="•"/>
            </a:pPr>
            <a:r>
              <a:rPr lang="en-US" sz="900" dirty="0">
                <a:solidFill>
                  <a:srgbClr val="3A3630"/>
                </a:solidFill>
                <a:latin typeface="Source Sans 3" pitchFamily="34" charset="0"/>
                <a:ea typeface="Source Sans 3" pitchFamily="34" charset="-122"/>
                <a:cs typeface="Source Sans 3" pitchFamily="34" charset="-120"/>
              </a:rPr>
              <a:t>Households affected by natural disasters</a:t>
            </a:r>
            <a:endParaRPr lang="en-US" sz="900" dirty="0"/>
          </a:p>
        </p:txBody>
      </p:sp>
      <p:sp>
        <p:nvSpPr>
          <p:cNvPr id="9" name="Shape 6"/>
          <p:cNvSpPr/>
          <p:nvPr/>
        </p:nvSpPr>
        <p:spPr>
          <a:xfrm>
            <a:off x="4720456" y="2980506"/>
            <a:ext cx="3904729" cy="647700"/>
          </a:xfrm>
          <a:prstGeom prst="roundRect">
            <a:avLst>
              <a:gd name="adj" fmla="val 2729"/>
            </a:avLst>
          </a:prstGeom>
          <a:solidFill>
            <a:srgbClr val="B6D6FC"/>
          </a:solidFill>
          <a:ln/>
        </p:spPr>
        <p:txBody>
          <a:bodyPr/>
          <a:lstStyle/>
          <a:p>
            <a:endParaRPr lang="en-PH"/>
          </a:p>
        </p:txBody>
      </p:sp>
      <p:pic>
        <p:nvPicPr>
          <p:cNvPr id="10" name="Image 1" descr="preencoded.png"/>
          <p:cNvPicPr>
            <a:picLocks noChangeAspect="1"/>
          </p:cNvPicPr>
          <p:nvPr/>
        </p:nvPicPr>
        <p:blipFill>
          <a:blip r:embed="rId4"/>
          <a:stretch>
            <a:fillRect/>
          </a:stretch>
        </p:blipFill>
        <p:spPr>
          <a:xfrm>
            <a:off x="4838254" y="3148385"/>
            <a:ext cx="147265" cy="117797"/>
          </a:xfrm>
          <a:prstGeom prst="rect">
            <a:avLst/>
          </a:prstGeom>
        </p:spPr>
      </p:pic>
      <p:sp>
        <p:nvSpPr>
          <p:cNvPr id="11" name="Text 7"/>
          <p:cNvSpPr/>
          <p:nvPr/>
        </p:nvSpPr>
        <p:spPr>
          <a:xfrm>
            <a:off x="5103316" y="3115866"/>
            <a:ext cx="3404071" cy="358080"/>
          </a:xfrm>
          <a:prstGeom prst="rect">
            <a:avLst/>
          </a:prstGeom>
          <a:noFill/>
          <a:ln/>
        </p:spPr>
        <p:txBody>
          <a:bodyPr wrap="square" lIns="0" tIns="0" rIns="0" bIns="0" rtlCol="0" anchor="t">
            <a:normAutofit/>
          </a:bodyPr>
          <a:lstStyle/>
          <a:p>
            <a:pPr marL="0" indent="0" algn="l">
              <a:lnSpc>
                <a:spcPct val="127000"/>
              </a:lnSpc>
              <a:buNone/>
            </a:pPr>
            <a:r>
              <a:rPr lang="en-US" sz="900" dirty="0">
                <a:solidFill>
                  <a:srgbClr val="000000"/>
                </a:solidFill>
                <a:latin typeface="Source Sans 3" pitchFamily="34" charset="0"/>
                <a:ea typeface="Source Sans 3" pitchFamily="34" charset="-122"/>
                <a:cs typeface="Source Sans 3" pitchFamily="34" charset="-120"/>
              </a:rPr>
              <a:t>Despite progress, poverty remains more common in rural areas and among marginalised communities.</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23577" y="1339453"/>
            <a:ext cx="6834708" cy="384944"/>
          </a:xfrm>
          <a:prstGeom prst="rect">
            <a:avLst/>
          </a:prstGeom>
          <a:noFill/>
          <a:ln/>
        </p:spPr>
        <p:txBody>
          <a:bodyPr wrap="none" lIns="0" tIns="0" rIns="0" bIns="0" rtlCol="0" anchor="t"/>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Life Expectancy, Governance &amp; Environment</a:t>
            </a:r>
            <a:endParaRPr lang="en-US" sz="2400" dirty="0"/>
          </a:p>
        </p:txBody>
      </p:sp>
      <p:sp>
        <p:nvSpPr>
          <p:cNvPr id="3" name="Shape 1"/>
          <p:cNvSpPr/>
          <p:nvPr/>
        </p:nvSpPr>
        <p:spPr>
          <a:xfrm>
            <a:off x="523577" y="1986186"/>
            <a:ext cx="2611636" cy="1817787"/>
          </a:xfrm>
          <a:prstGeom prst="roundRect">
            <a:avLst>
              <a:gd name="adj" fmla="val 3773"/>
            </a:avLst>
          </a:prstGeom>
          <a:solidFill>
            <a:srgbClr val="FEF5E7"/>
          </a:solidFill>
          <a:ln w="14288">
            <a:solidFill>
              <a:srgbClr val="D9CDBA"/>
            </a:solidFill>
            <a:prstDash val="solid"/>
          </a:ln>
        </p:spPr>
        <p:txBody>
          <a:bodyPr/>
          <a:lstStyle/>
          <a:p>
            <a:endParaRPr lang="en-PH"/>
          </a:p>
        </p:txBody>
      </p:sp>
      <p:sp>
        <p:nvSpPr>
          <p:cNvPr id="4" name="Shape 2"/>
          <p:cNvSpPr/>
          <p:nvPr/>
        </p:nvSpPr>
        <p:spPr>
          <a:xfrm>
            <a:off x="509290" y="1986186"/>
            <a:ext cx="57150" cy="1817787"/>
          </a:xfrm>
          <a:prstGeom prst="roundRect">
            <a:avLst>
              <a:gd name="adj" fmla="val 34360"/>
            </a:avLst>
          </a:prstGeom>
          <a:solidFill>
            <a:srgbClr val="38512F"/>
          </a:solidFill>
          <a:ln/>
        </p:spPr>
        <p:txBody>
          <a:bodyPr/>
          <a:lstStyle/>
          <a:p>
            <a:endParaRPr lang="en-PH"/>
          </a:p>
        </p:txBody>
      </p:sp>
      <p:sp>
        <p:nvSpPr>
          <p:cNvPr id="5" name="Text 3"/>
          <p:cNvSpPr/>
          <p:nvPr/>
        </p:nvSpPr>
        <p:spPr>
          <a:xfrm>
            <a:off x="711622" y="2131368"/>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Life Expectancy</a:t>
            </a:r>
            <a:endParaRPr lang="en-US" sz="1200" dirty="0"/>
          </a:p>
        </p:txBody>
      </p:sp>
      <p:sp>
        <p:nvSpPr>
          <p:cNvPr id="6" name="Text 4"/>
          <p:cNvSpPr/>
          <p:nvPr/>
        </p:nvSpPr>
        <p:spPr>
          <a:xfrm>
            <a:off x="711622" y="2402384"/>
            <a:ext cx="2278410" cy="1256407"/>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Life expectancy in the Philippines has gradually improved due to better healthcare and medicine. However, poor communities continue to face health risks caused by malnutrition, pollution, and inadequate medical services.</a:t>
            </a:r>
            <a:endParaRPr lang="en-US" sz="1000" dirty="0"/>
          </a:p>
        </p:txBody>
      </p:sp>
      <p:sp>
        <p:nvSpPr>
          <p:cNvPr id="7" name="Shape 5"/>
          <p:cNvSpPr/>
          <p:nvPr/>
        </p:nvSpPr>
        <p:spPr>
          <a:xfrm>
            <a:off x="3266108" y="1986186"/>
            <a:ext cx="2611710" cy="1817787"/>
          </a:xfrm>
          <a:prstGeom prst="roundRect">
            <a:avLst>
              <a:gd name="adj" fmla="val 3773"/>
            </a:avLst>
          </a:prstGeom>
          <a:solidFill>
            <a:srgbClr val="FEF5E7"/>
          </a:solidFill>
          <a:ln w="14288">
            <a:solidFill>
              <a:srgbClr val="D9CDBA"/>
            </a:solidFill>
            <a:prstDash val="solid"/>
          </a:ln>
        </p:spPr>
        <p:txBody>
          <a:bodyPr/>
          <a:lstStyle/>
          <a:p>
            <a:endParaRPr lang="en-PH"/>
          </a:p>
        </p:txBody>
      </p:sp>
      <p:sp>
        <p:nvSpPr>
          <p:cNvPr id="8" name="Shape 6"/>
          <p:cNvSpPr/>
          <p:nvPr/>
        </p:nvSpPr>
        <p:spPr>
          <a:xfrm>
            <a:off x="3251820" y="1986186"/>
            <a:ext cx="57150" cy="1817787"/>
          </a:xfrm>
          <a:prstGeom prst="roundRect">
            <a:avLst>
              <a:gd name="adj" fmla="val 34360"/>
            </a:avLst>
          </a:prstGeom>
          <a:solidFill>
            <a:srgbClr val="38512F"/>
          </a:solidFill>
          <a:ln/>
        </p:spPr>
        <p:txBody>
          <a:bodyPr/>
          <a:lstStyle/>
          <a:p>
            <a:endParaRPr lang="en-PH"/>
          </a:p>
        </p:txBody>
      </p:sp>
      <p:sp>
        <p:nvSpPr>
          <p:cNvPr id="9" name="Text 7"/>
          <p:cNvSpPr/>
          <p:nvPr/>
        </p:nvSpPr>
        <p:spPr>
          <a:xfrm>
            <a:off x="3454152" y="2131368"/>
            <a:ext cx="2255565"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Political Stability &amp; Governance</a:t>
            </a:r>
            <a:endParaRPr lang="en-US" sz="1200" dirty="0"/>
          </a:p>
        </p:txBody>
      </p:sp>
      <p:sp>
        <p:nvSpPr>
          <p:cNvPr id="10" name="Text 8"/>
          <p:cNvSpPr/>
          <p:nvPr/>
        </p:nvSpPr>
        <p:spPr>
          <a:xfrm>
            <a:off x="3454152" y="2402384"/>
            <a:ext cx="2278484" cy="1256407"/>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Political stability encourages business confidence and foreign investment. However, corruption, political dynasties, and weak governance continue to affect development outcomes in some areas of the country.</a:t>
            </a:r>
            <a:endParaRPr lang="en-US" sz="1000" dirty="0"/>
          </a:p>
        </p:txBody>
      </p:sp>
      <p:sp>
        <p:nvSpPr>
          <p:cNvPr id="11" name="Shape 9"/>
          <p:cNvSpPr/>
          <p:nvPr/>
        </p:nvSpPr>
        <p:spPr>
          <a:xfrm>
            <a:off x="6008712" y="1986186"/>
            <a:ext cx="2611710" cy="1817787"/>
          </a:xfrm>
          <a:prstGeom prst="roundRect">
            <a:avLst>
              <a:gd name="adj" fmla="val 3773"/>
            </a:avLst>
          </a:prstGeom>
          <a:solidFill>
            <a:srgbClr val="FEF5E7"/>
          </a:solidFill>
          <a:ln w="14288">
            <a:solidFill>
              <a:srgbClr val="D9CDBA"/>
            </a:solidFill>
            <a:prstDash val="solid"/>
          </a:ln>
        </p:spPr>
        <p:txBody>
          <a:bodyPr/>
          <a:lstStyle/>
          <a:p>
            <a:endParaRPr lang="en-PH"/>
          </a:p>
        </p:txBody>
      </p:sp>
      <p:sp>
        <p:nvSpPr>
          <p:cNvPr id="12" name="Shape 10"/>
          <p:cNvSpPr/>
          <p:nvPr/>
        </p:nvSpPr>
        <p:spPr>
          <a:xfrm>
            <a:off x="5994425" y="1986186"/>
            <a:ext cx="57150" cy="1817787"/>
          </a:xfrm>
          <a:prstGeom prst="roundRect">
            <a:avLst>
              <a:gd name="adj" fmla="val 34360"/>
            </a:avLst>
          </a:prstGeom>
          <a:solidFill>
            <a:srgbClr val="38512F"/>
          </a:solidFill>
          <a:ln/>
        </p:spPr>
        <p:txBody>
          <a:bodyPr/>
          <a:lstStyle/>
          <a:p>
            <a:endParaRPr lang="en-PH"/>
          </a:p>
        </p:txBody>
      </p:sp>
      <p:sp>
        <p:nvSpPr>
          <p:cNvPr id="13" name="Text 11"/>
          <p:cNvSpPr/>
          <p:nvPr/>
        </p:nvSpPr>
        <p:spPr>
          <a:xfrm>
            <a:off x="6196757" y="2131368"/>
            <a:ext cx="2058070"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Environmental Sustainability</a:t>
            </a:r>
            <a:endParaRPr lang="en-US" sz="1200" dirty="0"/>
          </a:p>
        </p:txBody>
      </p:sp>
      <p:sp>
        <p:nvSpPr>
          <p:cNvPr id="14" name="Text 12"/>
          <p:cNvSpPr/>
          <p:nvPr/>
        </p:nvSpPr>
        <p:spPr>
          <a:xfrm>
            <a:off x="6196757" y="2402384"/>
            <a:ext cx="2278484" cy="1256407"/>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Philippines is highly vulnerable to climate change, typhoons, flooding, and rising sea levels. Sustainable development requires balancing economic growth with environmental protection.</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952577" y="1030114"/>
            <a:ext cx="4667845" cy="769888"/>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Poverty in the Philippine Context</a:t>
            </a:r>
            <a:endParaRPr lang="en-US" sz="2400" dirty="0"/>
          </a:p>
        </p:txBody>
      </p:sp>
      <p:sp>
        <p:nvSpPr>
          <p:cNvPr id="4" name="Text 1"/>
          <p:cNvSpPr/>
          <p:nvPr/>
        </p:nvSpPr>
        <p:spPr>
          <a:xfrm>
            <a:off x="3952577" y="1996306"/>
            <a:ext cx="4667845" cy="837605"/>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Poverty refers to the inability to meet basic human needs such as food, shelter, clothing, healthcare, and education. In the Philippines, poverty is not only about low income — it also includes lack of opportunities, poor access to services, social exclusion, and vulnerability to disasters.</a:t>
            </a:r>
            <a:endParaRPr lang="en-US" sz="1000" dirty="0"/>
          </a:p>
        </p:txBody>
      </p:sp>
      <p:sp>
        <p:nvSpPr>
          <p:cNvPr id="5" name="Text 2"/>
          <p:cNvSpPr/>
          <p:nvPr/>
        </p:nvSpPr>
        <p:spPr>
          <a:xfrm>
            <a:off x="4148882" y="3128442"/>
            <a:ext cx="4471541" cy="837605"/>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Although the country's economy continues to grow, poverty persists because economic opportunities are unevenly distributed. Many Filipinos remain trapped in cycles of unemployment, low wages, poor education, and limited healthcare access.</a:t>
            </a:r>
            <a:endParaRPr lang="en-US" sz="1000" dirty="0"/>
          </a:p>
        </p:txBody>
      </p:sp>
      <p:sp>
        <p:nvSpPr>
          <p:cNvPr id="6" name="Shape 3"/>
          <p:cNvSpPr/>
          <p:nvPr/>
        </p:nvSpPr>
        <p:spPr>
          <a:xfrm>
            <a:off x="3952577" y="2981176"/>
            <a:ext cx="14288" cy="1132136"/>
          </a:xfrm>
          <a:prstGeom prst="rect">
            <a:avLst/>
          </a:prstGeom>
          <a:solidFill>
            <a:srgbClr val="38512F"/>
          </a:solidFill>
          <a:ln/>
        </p:spPr>
        <p:txBody>
          <a:bodyPr/>
          <a:lstStyle/>
          <a:p>
            <a:endParaRPr lang="en-P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23577" y="498351"/>
            <a:ext cx="4876279" cy="384944"/>
          </a:xfrm>
          <a:prstGeom prst="rect">
            <a:avLst/>
          </a:prstGeom>
          <a:noFill/>
          <a:ln/>
        </p:spPr>
        <p:txBody>
          <a:bodyPr wrap="none" lIns="0" tIns="0" rIns="0" bIns="0" rtlCol="0" anchor="t"/>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Major Causes of Poverty: Part 1</a:t>
            </a:r>
            <a:endParaRPr lang="en-US" sz="2400" dirty="0"/>
          </a:p>
        </p:txBody>
      </p:sp>
      <p:sp>
        <p:nvSpPr>
          <p:cNvPr id="3" name="Shape 1"/>
          <p:cNvSpPr/>
          <p:nvPr/>
        </p:nvSpPr>
        <p:spPr>
          <a:xfrm>
            <a:off x="523577" y="1145084"/>
            <a:ext cx="3982938" cy="1893987"/>
          </a:xfrm>
          <a:prstGeom prst="roundRect">
            <a:avLst>
              <a:gd name="adj" fmla="val 1037"/>
            </a:avLst>
          </a:prstGeom>
          <a:solidFill>
            <a:srgbClr val="F3E7D4"/>
          </a:solidFill>
          <a:ln/>
        </p:spPr>
        <p:txBody>
          <a:bodyPr/>
          <a:lstStyle/>
          <a:p>
            <a:endParaRPr lang="en-PH"/>
          </a:p>
        </p:txBody>
      </p:sp>
      <p:sp>
        <p:nvSpPr>
          <p:cNvPr id="4" name="Shape 2"/>
          <p:cNvSpPr/>
          <p:nvPr/>
        </p:nvSpPr>
        <p:spPr>
          <a:xfrm>
            <a:off x="654472" y="1275978"/>
            <a:ext cx="392683" cy="392683"/>
          </a:xfrm>
          <a:prstGeom prst="roundRect">
            <a:avLst>
              <a:gd name="adj" fmla="val 14552269"/>
            </a:avLst>
          </a:prstGeom>
          <a:solidFill>
            <a:srgbClr val="38512F"/>
          </a:solidFill>
          <a:ln/>
        </p:spPr>
        <p:txBody>
          <a:bodyPr/>
          <a:lstStyle/>
          <a:p>
            <a:endParaRPr lang="en-PH"/>
          </a:p>
        </p:txBody>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2446" y="1383953"/>
            <a:ext cx="176659" cy="176659"/>
          </a:xfrm>
          <a:prstGeom prst="rect">
            <a:avLst/>
          </a:prstGeom>
        </p:spPr>
      </p:pic>
      <p:sp>
        <p:nvSpPr>
          <p:cNvPr id="6" name="Text 3"/>
          <p:cNvSpPr/>
          <p:nvPr/>
        </p:nvSpPr>
        <p:spPr>
          <a:xfrm>
            <a:off x="654472" y="1799555"/>
            <a:ext cx="2016175"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Inequality &amp; Marginalisation</a:t>
            </a:r>
            <a:endParaRPr lang="en-US" sz="1200" dirty="0"/>
          </a:p>
        </p:txBody>
      </p:sp>
      <p:sp>
        <p:nvSpPr>
          <p:cNvPr id="7" name="Text 4"/>
          <p:cNvSpPr/>
          <p:nvPr/>
        </p:nvSpPr>
        <p:spPr>
          <a:xfrm>
            <a:off x="654472" y="2070571"/>
            <a:ext cx="3721150" cy="837605"/>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Economic opportunities are concentrated in urban centres, leaving rural communities behind. Indigenous peoples, informal settlers, and marginalised groups face discrimination and limited access to education and jobs.</a:t>
            </a:r>
            <a:endParaRPr lang="en-US" sz="1000" dirty="0"/>
          </a:p>
        </p:txBody>
      </p:sp>
      <p:sp>
        <p:nvSpPr>
          <p:cNvPr id="8" name="Shape 5"/>
          <p:cNvSpPr/>
          <p:nvPr/>
        </p:nvSpPr>
        <p:spPr>
          <a:xfrm>
            <a:off x="4637410" y="1145084"/>
            <a:ext cx="3983013" cy="1893987"/>
          </a:xfrm>
          <a:prstGeom prst="roundRect">
            <a:avLst>
              <a:gd name="adj" fmla="val 1037"/>
            </a:avLst>
          </a:prstGeom>
          <a:solidFill>
            <a:srgbClr val="F3E7D4"/>
          </a:solidFill>
          <a:ln/>
        </p:spPr>
        <p:txBody>
          <a:bodyPr/>
          <a:lstStyle/>
          <a:p>
            <a:endParaRPr lang="en-PH"/>
          </a:p>
        </p:txBody>
      </p:sp>
      <p:sp>
        <p:nvSpPr>
          <p:cNvPr id="9" name="Shape 6"/>
          <p:cNvSpPr/>
          <p:nvPr/>
        </p:nvSpPr>
        <p:spPr>
          <a:xfrm>
            <a:off x="4768304" y="1275978"/>
            <a:ext cx="392683" cy="392683"/>
          </a:xfrm>
          <a:prstGeom prst="roundRect">
            <a:avLst>
              <a:gd name="adj" fmla="val 14552269"/>
            </a:avLst>
          </a:prstGeom>
          <a:solidFill>
            <a:srgbClr val="38512F"/>
          </a:solidFill>
          <a:ln/>
        </p:spPr>
        <p:txBody>
          <a:bodyPr/>
          <a:lstStyle/>
          <a:p>
            <a:endParaRPr lang="en-PH"/>
          </a:p>
        </p:txBody>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76279" y="1383953"/>
            <a:ext cx="176659" cy="176659"/>
          </a:xfrm>
          <a:prstGeom prst="rect">
            <a:avLst/>
          </a:prstGeom>
        </p:spPr>
      </p:pic>
      <p:sp>
        <p:nvSpPr>
          <p:cNvPr id="11" name="Text 7"/>
          <p:cNvSpPr/>
          <p:nvPr/>
        </p:nvSpPr>
        <p:spPr>
          <a:xfrm>
            <a:off x="4768304" y="1799555"/>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Armed Conflict</a:t>
            </a:r>
            <a:endParaRPr lang="en-US" sz="1200" dirty="0"/>
          </a:p>
        </p:txBody>
      </p:sp>
      <p:sp>
        <p:nvSpPr>
          <p:cNvPr id="12" name="Text 8"/>
          <p:cNvSpPr/>
          <p:nvPr/>
        </p:nvSpPr>
        <p:spPr>
          <a:xfrm>
            <a:off x="4768304" y="2070571"/>
            <a:ext cx="3721224"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Conflicts in parts of Mindanao have displaced families, disrupted education, and weakened local economies. Conflict prevents long-term investments and development.</a:t>
            </a:r>
            <a:endParaRPr lang="en-US" sz="1000" dirty="0"/>
          </a:p>
        </p:txBody>
      </p:sp>
      <p:sp>
        <p:nvSpPr>
          <p:cNvPr id="13" name="Shape 9"/>
          <p:cNvSpPr/>
          <p:nvPr/>
        </p:nvSpPr>
        <p:spPr>
          <a:xfrm>
            <a:off x="523577" y="3169965"/>
            <a:ext cx="3982938" cy="1475184"/>
          </a:xfrm>
          <a:prstGeom prst="roundRect">
            <a:avLst>
              <a:gd name="adj" fmla="val 1331"/>
            </a:avLst>
          </a:prstGeom>
          <a:solidFill>
            <a:srgbClr val="F3E7D4"/>
          </a:solidFill>
          <a:ln/>
        </p:spPr>
        <p:txBody>
          <a:bodyPr/>
          <a:lstStyle/>
          <a:p>
            <a:endParaRPr lang="en-PH"/>
          </a:p>
        </p:txBody>
      </p:sp>
      <p:sp>
        <p:nvSpPr>
          <p:cNvPr id="14" name="Shape 10"/>
          <p:cNvSpPr/>
          <p:nvPr/>
        </p:nvSpPr>
        <p:spPr>
          <a:xfrm>
            <a:off x="654472" y="3300859"/>
            <a:ext cx="392683" cy="392683"/>
          </a:xfrm>
          <a:prstGeom prst="roundRect">
            <a:avLst>
              <a:gd name="adj" fmla="val 14552269"/>
            </a:avLst>
          </a:prstGeom>
          <a:solidFill>
            <a:srgbClr val="38512F"/>
          </a:solidFill>
          <a:ln/>
        </p:spPr>
        <p:txBody>
          <a:bodyPr/>
          <a:lstStyle/>
          <a:p>
            <a:endParaRPr lang="en-PH"/>
          </a:p>
        </p:txBody>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62446" y="3408834"/>
            <a:ext cx="176659" cy="176659"/>
          </a:xfrm>
          <a:prstGeom prst="rect">
            <a:avLst/>
          </a:prstGeom>
        </p:spPr>
      </p:pic>
      <p:sp>
        <p:nvSpPr>
          <p:cNvPr id="16" name="Text 11"/>
          <p:cNvSpPr/>
          <p:nvPr/>
        </p:nvSpPr>
        <p:spPr>
          <a:xfrm>
            <a:off x="654472" y="3824436"/>
            <a:ext cx="1631454"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Hunger &amp; Malnutrition</a:t>
            </a:r>
            <a:endParaRPr lang="en-US" sz="1200" dirty="0"/>
          </a:p>
        </p:txBody>
      </p:sp>
      <p:sp>
        <p:nvSpPr>
          <p:cNvPr id="17" name="Text 12"/>
          <p:cNvSpPr/>
          <p:nvPr/>
        </p:nvSpPr>
        <p:spPr>
          <a:xfrm>
            <a:off x="654472" y="4095452"/>
            <a:ext cx="3721150" cy="418802"/>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Rising food prices affect poor families the most. Hunger weakens productivity and affects children's learning capacity and health.</a:t>
            </a:r>
            <a:endParaRPr lang="en-US" sz="1000" dirty="0"/>
          </a:p>
        </p:txBody>
      </p:sp>
      <p:sp>
        <p:nvSpPr>
          <p:cNvPr id="18" name="Shape 13"/>
          <p:cNvSpPr/>
          <p:nvPr/>
        </p:nvSpPr>
        <p:spPr>
          <a:xfrm>
            <a:off x="4637410" y="3169965"/>
            <a:ext cx="3983013" cy="1475184"/>
          </a:xfrm>
          <a:prstGeom prst="roundRect">
            <a:avLst>
              <a:gd name="adj" fmla="val 1331"/>
            </a:avLst>
          </a:prstGeom>
          <a:solidFill>
            <a:srgbClr val="F3E7D4"/>
          </a:solidFill>
          <a:ln/>
        </p:spPr>
        <p:txBody>
          <a:bodyPr/>
          <a:lstStyle/>
          <a:p>
            <a:endParaRPr lang="en-PH"/>
          </a:p>
        </p:txBody>
      </p:sp>
      <p:sp>
        <p:nvSpPr>
          <p:cNvPr id="19" name="Shape 14"/>
          <p:cNvSpPr/>
          <p:nvPr/>
        </p:nvSpPr>
        <p:spPr>
          <a:xfrm>
            <a:off x="4768304" y="3300859"/>
            <a:ext cx="392683" cy="392683"/>
          </a:xfrm>
          <a:prstGeom prst="roundRect">
            <a:avLst>
              <a:gd name="adj" fmla="val 14552269"/>
            </a:avLst>
          </a:prstGeom>
          <a:solidFill>
            <a:srgbClr val="38512F"/>
          </a:solidFill>
          <a:ln/>
        </p:spPr>
        <p:txBody>
          <a:bodyPr/>
          <a:lstStyle/>
          <a:p>
            <a:endParaRPr lang="en-PH"/>
          </a:p>
        </p:txBody>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76279" y="3408834"/>
            <a:ext cx="176659" cy="176659"/>
          </a:xfrm>
          <a:prstGeom prst="rect">
            <a:avLst/>
          </a:prstGeom>
        </p:spPr>
      </p:pic>
      <p:sp>
        <p:nvSpPr>
          <p:cNvPr id="21" name="Text 15"/>
          <p:cNvSpPr/>
          <p:nvPr/>
        </p:nvSpPr>
        <p:spPr>
          <a:xfrm>
            <a:off x="4768304" y="3824436"/>
            <a:ext cx="1847552"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Weak Healthcare Systems</a:t>
            </a:r>
            <a:endParaRPr lang="en-US" sz="1200" dirty="0"/>
          </a:p>
        </p:txBody>
      </p:sp>
      <p:sp>
        <p:nvSpPr>
          <p:cNvPr id="22" name="Text 16"/>
          <p:cNvSpPr/>
          <p:nvPr/>
        </p:nvSpPr>
        <p:spPr>
          <a:xfrm>
            <a:off x="4768304" y="4095452"/>
            <a:ext cx="3721224" cy="418802"/>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Many public hospitals remain overcrowded and underfunded. Poor families often cannot afford medicines or specialised treatments.</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23577" y="498351"/>
            <a:ext cx="4929560" cy="384944"/>
          </a:xfrm>
          <a:prstGeom prst="rect">
            <a:avLst/>
          </a:prstGeom>
          <a:noFill/>
          <a:ln/>
        </p:spPr>
        <p:txBody>
          <a:bodyPr wrap="none" lIns="0" tIns="0" rIns="0" bIns="0" rtlCol="0" anchor="t"/>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Major Causes of Poverty: Part 2</a:t>
            </a:r>
            <a:endParaRPr lang="en-US" sz="2400" dirty="0"/>
          </a:p>
        </p:txBody>
      </p:sp>
      <p:sp>
        <p:nvSpPr>
          <p:cNvPr id="3" name="Shape 1"/>
          <p:cNvSpPr/>
          <p:nvPr/>
        </p:nvSpPr>
        <p:spPr>
          <a:xfrm>
            <a:off x="523577" y="1145084"/>
            <a:ext cx="3982938" cy="1684586"/>
          </a:xfrm>
          <a:prstGeom prst="roundRect">
            <a:avLst>
              <a:gd name="adj" fmla="val 1166"/>
            </a:avLst>
          </a:prstGeom>
          <a:solidFill>
            <a:srgbClr val="F3E7D4"/>
          </a:solidFill>
          <a:ln/>
        </p:spPr>
        <p:txBody>
          <a:bodyPr/>
          <a:lstStyle/>
          <a:p>
            <a:endParaRPr lang="en-PH"/>
          </a:p>
        </p:txBody>
      </p:sp>
      <p:sp>
        <p:nvSpPr>
          <p:cNvPr id="4" name="Shape 2"/>
          <p:cNvSpPr/>
          <p:nvPr/>
        </p:nvSpPr>
        <p:spPr>
          <a:xfrm>
            <a:off x="654472" y="1275978"/>
            <a:ext cx="392683" cy="392683"/>
          </a:xfrm>
          <a:prstGeom prst="roundRect">
            <a:avLst>
              <a:gd name="adj" fmla="val 14552269"/>
            </a:avLst>
          </a:prstGeom>
          <a:solidFill>
            <a:srgbClr val="38512F"/>
          </a:solidFill>
          <a:ln/>
        </p:spPr>
        <p:txBody>
          <a:bodyPr/>
          <a:lstStyle/>
          <a:p>
            <a:endParaRPr lang="en-PH"/>
          </a:p>
        </p:txBody>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62446" y="1383953"/>
            <a:ext cx="176659" cy="176659"/>
          </a:xfrm>
          <a:prstGeom prst="rect">
            <a:avLst/>
          </a:prstGeom>
        </p:spPr>
      </p:pic>
      <p:sp>
        <p:nvSpPr>
          <p:cNvPr id="6" name="Text 3"/>
          <p:cNvSpPr/>
          <p:nvPr/>
        </p:nvSpPr>
        <p:spPr>
          <a:xfrm>
            <a:off x="654472" y="1799555"/>
            <a:ext cx="2390031"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Limited Clean Water &amp; Sanitation</a:t>
            </a:r>
            <a:endParaRPr lang="en-US" sz="1200" dirty="0"/>
          </a:p>
        </p:txBody>
      </p:sp>
      <p:sp>
        <p:nvSpPr>
          <p:cNvPr id="7" name="Text 4"/>
          <p:cNvSpPr/>
          <p:nvPr/>
        </p:nvSpPr>
        <p:spPr>
          <a:xfrm>
            <a:off x="654472" y="2070571"/>
            <a:ext cx="3721150"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Some communities still lack access to clean drinking water and proper sanitation facilities, contributing to diseases and poor health conditions.</a:t>
            </a:r>
            <a:endParaRPr lang="en-US" sz="1000" dirty="0"/>
          </a:p>
        </p:txBody>
      </p:sp>
      <p:sp>
        <p:nvSpPr>
          <p:cNvPr id="8" name="Shape 5"/>
          <p:cNvSpPr/>
          <p:nvPr/>
        </p:nvSpPr>
        <p:spPr>
          <a:xfrm>
            <a:off x="4637410" y="1145084"/>
            <a:ext cx="3983013" cy="1684586"/>
          </a:xfrm>
          <a:prstGeom prst="roundRect">
            <a:avLst>
              <a:gd name="adj" fmla="val 1166"/>
            </a:avLst>
          </a:prstGeom>
          <a:solidFill>
            <a:srgbClr val="F3E7D4"/>
          </a:solidFill>
          <a:ln/>
        </p:spPr>
        <p:txBody>
          <a:bodyPr/>
          <a:lstStyle/>
          <a:p>
            <a:endParaRPr lang="en-PH"/>
          </a:p>
        </p:txBody>
      </p:sp>
      <p:sp>
        <p:nvSpPr>
          <p:cNvPr id="9" name="Shape 6"/>
          <p:cNvSpPr/>
          <p:nvPr/>
        </p:nvSpPr>
        <p:spPr>
          <a:xfrm>
            <a:off x="4768304" y="1275978"/>
            <a:ext cx="392683" cy="392683"/>
          </a:xfrm>
          <a:prstGeom prst="roundRect">
            <a:avLst>
              <a:gd name="adj" fmla="val 14552269"/>
            </a:avLst>
          </a:prstGeom>
          <a:solidFill>
            <a:srgbClr val="38512F"/>
          </a:solidFill>
          <a:ln/>
        </p:spPr>
        <p:txBody>
          <a:bodyPr/>
          <a:lstStyle/>
          <a:p>
            <a:endParaRPr lang="en-PH"/>
          </a:p>
        </p:txBody>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76279" y="1383953"/>
            <a:ext cx="176659" cy="176659"/>
          </a:xfrm>
          <a:prstGeom prst="rect">
            <a:avLst/>
          </a:prstGeom>
        </p:spPr>
      </p:pic>
      <p:sp>
        <p:nvSpPr>
          <p:cNvPr id="11" name="Text 7"/>
          <p:cNvSpPr/>
          <p:nvPr/>
        </p:nvSpPr>
        <p:spPr>
          <a:xfrm>
            <a:off x="4768304" y="1799555"/>
            <a:ext cx="1981870"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Climate Change &amp; Disasters</a:t>
            </a:r>
            <a:endParaRPr lang="en-US" sz="1200" dirty="0"/>
          </a:p>
        </p:txBody>
      </p:sp>
      <p:sp>
        <p:nvSpPr>
          <p:cNvPr id="12" name="Text 8"/>
          <p:cNvSpPr/>
          <p:nvPr/>
        </p:nvSpPr>
        <p:spPr>
          <a:xfrm>
            <a:off x="4768304" y="2070571"/>
            <a:ext cx="3721224"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Philippines regularly experiences typhoons, earthquakes, floods, and volcanic eruptions. These disasters destroy homes, farms, fisheries, and livelihoods.</a:t>
            </a:r>
            <a:endParaRPr lang="en-US" sz="1000" dirty="0"/>
          </a:p>
        </p:txBody>
      </p:sp>
      <p:sp>
        <p:nvSpPr>
          <p:cNvPr id="13" name="Shape 9"/>
          <p:cNvSpPr/>
          <p:nvPr/>
        </p:nvSpPr>
        <p:spPr>
          <a:xfrm>
            <a:off x="523577" y="2960563"/>
            <a:ext cx="3982938" cy="1684586"/>
          </a:xfrm>
          <a:prstGeom prst="roundRect">
            <a:avLst>
              <a:gd name="adj" fmla="val 1166"/>
            </a:avLst>
          </a:prstGeom>
          <a:solidFill>
            <a:srgbClr val="F3E7D4"/>
          </a:solidFill>
          <a:ln/>
        </p:spPr>
        <p:txBody>
          <a:bodyPr/>
          <a:lstStyle/>
          <a:p>
            <a:endParaRPr lang="en-PH"/>
          </a:p>
        </p:txBody>
      </p:sp>
      <p:sp>
        <p:nvSpPr>
          <p:cNvPr id="14" name="Shape 10"/>
          <p:cNvSpPr/>
          <p:nvPr/>
        </p:nvSpPr>
        <p:spPr>
          <a:xfrm>
            <a:off x="654472" y="3091458"/>
            <a:ext cx="392683" cy="392683"/>
          </a:xfrm>
          <a:prstGeom prst="roundRect">
            <a:avLst>
              <a:gd name="adj" fmla="val 14552269"/>
            </a:avLst>
          </a:prstGeom>
          <a:solidFill>
            <a:srgbClr val="38512F"/>
          </a:solidFill>
          <a:ln/>
        </p:spPr>
        <p:txBody>
          <a:bodyPr/>
          <a:lstStyle/>
          <a:p>
            <a:endParaRPr lang="en-PH"/>
          </a:p>
        </p:txBody>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62446" y="3199433"/>
            <a:ext cx="176659" cy="176659"/>
          </a:xfrm>
          <a:prstGeom prst="rect">
            <a:avLst/>
          </a:prstGeom>
        </p:spPr>
      </p:pic>
      <p:sp>
        <p:nvSpPr>
          <p:cNvPr id="16" name="Text 11"/>
          <p:cNvSpPr/>
          <p:nvPr/>
        </p:nvSpPr>
        <p:spPr>
          <a:xfrm>
            <a:off x="654472" y="3615035"/>
            <a:ext cx="1848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Lack of Quality Education</a:t>
            </a:r>
            <a:endParaRPr lang="en-US" sz="1200" dirty="0"/>
          </a:p>
        </p:txBody>
      </p:sp>
      <p:sp>
        <p:nvSpPr>
          <p:cNvPr id="17" name="Text 12"/>
          <p:cNvSpPr/>
          <p:nvPr/>
        </p:nvSpPr>
        <p:spPr>
          <a:xfrm>
            <a:off x="654472" y="3886051"/>
            <a:ext cx="3721150"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Educational inequality is evident between urban and rural schools. Students from poor families often stop studying due to financial difficulties.</a:t>
            </a:r>
            <a:endParaRPr lang="en-US" sz="1000" dirty="0"/>
          </a:p>
        </p:txBody>
      </p:sp>
      <p:sp>
        <p:nvSpPr>
          <p:cNvPr id="18" name="Shape 13"/>
          <p:cNvSpPr/>
          <p:nvPr/>
        </p:nvSpPr>
        <p:spPr>
          <a:xfrm>
            <a:off x="4637410" y="2960563"/>
            <a:ext cx="3983013" cy="1684586"/>
          </a:xfrm>
          <a:prstGeom prst="roundRect">
            <a:avLst>
              <a:gd name="adj" fmla="val 1166"/>
            </a:avLst>
          </a:prstGeom>
          <a:solidFill>
            <a:srgbClr val="F3E7D4"/>
          </a:solidFill>
          <a:ln/>
        </p:spPr>
        <p:txBody>
          <a:bodyPr/>
          <a:lstStyle/>
          <a:p>
            <a:endParaRPr lang="en-PH"/>
          </a:p>
        </p:txBody>
      </p:sp>
      <p:sp>
        <p:nvSpPr>
          <p:cNvPr id="19" name="Shape 14"/>
          <p:cNvSpPr/>
          <p:nvPr/>
        </p:nvSpPr>
        <p:spPr>
          <a:xfrm>
            <a:off x="4768304" y="3091458"/>
            <a:ext cx="392683" cy="392683"/>
          </a:xfrm>
          <a:prstGeom prst="roundRect">
            <a:avLst>
              <a:gd name="adj" fmla="val 14552269"/>
            </a:avLst>
          </a:prstGeom>
          <a:solidFill>
            <a:srgbClr val="38512F"/>
          </a:solidFill>
          <a:ln/>
        </p:spPr>
        <p:txBody>
          <a:bodyPr/>
          <a:lstStyle/>
          <a:p>
            <a:endParaRPr lang="en-PH"/>
          </a:p>
        </p:txBody>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76279" y="3199433"/>
            <a:ext cx="176659" cy="176659"/>
          </a:xfrm>
          <a:prstGeom prst="rect">
            <a:avLst/>
          </a:prstGeom>
        </p:spPr>
      </p:pic>
      <p:sp>
        <p:nvSpPr>
          <p:cNvPr id="21" name="Text 15"/>
          <p:cNvSpPr/>
          <p:nvPr/>
        </p:nvSpPr>
        <p:spPr>
          <a:xfrm>
            <a:off x="4768304" y="3615035"/>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Weak Infrastructure</a:t>
            </a:r>
            <a:endParaRPr lang="en-US" sz="1200" dirty="0"/>
          </a:p>
        </p:txBody>
      </p:sp>
      <p:sp>
        <p:nvSpPr>
          <p:cNvPr id="22" name="Text 16"/>
          <p:cNvSpPr/>
          <p:nvPr/>
        </p:nvSpPr>
        <p:spPr>
          <a:xfrm>
            <a:off x="4768304" y="3886051"/>
            <a:ext cx="3721224"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Poor transportation systems increase costs for businesses and farmers. Limited digital infrastructure also affects online learning and economic opportunities.</a:t>
            </a:r>
            <a:endParaRPr lang="en-US"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23577" y="1139726"/>
            <a:ext cx="4935736" cy="384944"/>
          </a:xfrm>
          <a:prstGeom prst="rect">
            <a:avLst/>
          </a:prstGeom>
          <a:noFill/>
          <a:ln/>
        </p:spPr>
        <p:txBody>
          <a:bodyPr wrap="none" lIns="0" tIns="0" rIns="0" bIns="0" rtlCol="0" anchor="t"/>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Major Causes of Poverty: Part 3</a:t>
            </a:r>
            <a:endParaRPr lang="en-US" sz="2400" dirty="0"/>
          </a:p>
        </p:txBody>
      </p:sp>
      <p:sp>
        <p:nvSpPr>
          <p:cNvPr id="3" name="Shape 1"/>
          <p:cNvSpPr/>
          <p:nvPr/>
        </p:nvSpPr>
        <p:spPr>
          <a:xfrm>
            <a:off x="429295" y="1720974"/>
            <a:ext cx="4077295" cy="2282800"/>
          </a:xfrm>
          <a:prstGeom prst="roundRect">
            <a:avLst>
              <a:gd name="adj" fmla="val 860"/>
            </a:avLst>
          </a:prstGeom>
          <a:solidFill>
            <a:srgbClr val="38512F"/>
          </a:solidFill>
          <a:ln/>
        </p:spPr>
        <p:txBody>
          <a:bodyPr/>
          <a:lstStyle/>
          <a:p>
            <a:endParaRPr lang="en-PH"/>
          </a:p>
        </p:txBody>
      </p:sp>
      <p:sp>
        <p:nvSpPr>
          <p:cNvPr id="4" name="Text 2"/>
          <p:cNvSpPr/>
          <p:nvPr/>
        </p:nvSpPr>
        <p:spPr>
          <a:xfrm>
            <a:off x="560189" y="1851868"/>
            <a:ext cx="2743870" cy="19250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Lora" pitchFamily="34" charset="0"/>
                <a:ea typeface="Lora" pitchFamily="34" charset="-122"/>
                <a:cs typeface="Lora" pitchFamily="34" charset="-120"/>
              </a:rPr>
              <a:t>Corruption &amp; Weak Governance</a:t>
            </a:r>
            <a:endParaRPr lang="en-US" sz="1200" dirty="0"/>
          </a:p>
        </p:txBody>
      </p:sp>
      <p:sp>
        <p:nvSpPr>
          <p:cNvPr id="5" name="Text 3"/>
          <p:cNvSpPr/>
          <p:nvPr/>
        </p:nvSpPr>
        <p:spPr>
          <a:xfrm>
            <a:off x="560189" y="2175272"/>
            <a:ext cx="3815507"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FFFFFF"/>
                </a:solidFill>
                <a:latin typeface="Source Sans 3" pitchFamily="34" charset="0"/>
                <a:ea typeface="Source Sans 3" pitchFamily="34" charset="-122"/>
                <a:cs typeface="Source Sans 3" pitchFamily="34" charset="-120"/>
              </a:rPr>
              <a:t>Corruption reduces the effectiveness of government programmes and weakens public trust. Funds intended for social services may not fully reach beneficiaries.</a:t>
            </a:r>
            <a:endParaRPr lang="en-US" sz="1000" dirty="0"/>
          </a:p>
        </p:txBody>
      </p:sp>
      <p:sp>
        <p:nvSpPr>
          <p:cNvPr id="6" name="Text 4"/>
          <p:cNvSpPr/>
          <p:nvPr/>
        </p:nvSpPr>
        <p:spPr>
          <a:xfrm>
            <a:off x="4736455" y="1851868"/>
            <a:ext cx="3100313" cy="192509"/>
          </a:xfrm>
          <a:prstGeom prst="rect">
            <a:avLst/>
          </a:prstGeom>
          <a:noFill/>
          <a:ln/>
        </p:spPr>
        <p:txBody>
          <a:bodyPr wrap="none" lIns="0" tIns="0" rIns="0" bIns="0" rtlCol="0" anchor="t"/>
          <a:lstStyle/>
          <a:p>
            <a:pPr marL="0" indent="0" algn="l">
              <a:lnSpc>
                <a:spcPct val="104000"/>
              </a:lnSpc>
              <a:buNone/>
            </a:pPr>
            <a:r>
              <a:rPr lang="en-US" sz="1200" dirty="0">
                <a:solidFill>
                  <a:srgbClr val="38512F"/>
                </a:solidFill>
                <a:latin typeface="Lora" pitchFamily="34" charset="0"/>
                <a:ea typeface="Lora" pitchFamily="34" charset="-122"/>
                <a:cs typeface="Lora" pitchFamily="34" charset="-120"/>
              </a:rPr>
              <a:t>Unemployment &amp; Underemployment</a:t>
            </a:r>
            <a:endParaRPr lang="en-US" sz="1200" dirty="0"/>
          </a:p>
        </p:txBody>
      </p:sp>
      <p:sp>
        <p:nvSpPr>
          <p:cNvPr id="7" name="Text 5"/>
          <p:cNvSpPr/>
          <p:nvPr/>
        </p:nvSpPr>
        <p:spPr>
          <a:xfrm>
            <a:off x="4736455" y="2175272"/>
            <a:ext cx="3888730"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Many Filipinos work in informal jobs with unstable income and limited benefits. Underemployment remains a major issue, especially among young workers.</a:t>
            </a:r>
            <a:endParaRPr lang="en-US" sz="1000" dirty="0"/>
          </a:p>
        </p:txBody>
      </p:sp>
      <p:sp>
        <p:nvSpPr>
          <p:cNvPr id="8" name="Text 6"/>
          <p:cNvSpPr/>
          <p:nvPr/>
        </p:nvSpPr>
        <p:spPr>
          <a:xfrm>
            <a:off x="4736455" y="2934370"/>
            <a:ext cx="2962796" cy="192509"/>
          </a:xfrm>
          <a:prstGeom prst="rect">
            <a:avLst/>
          </a:prstGeom>
          <a:noFill/>
          <a:ln/>
        </p:spPr>
        <p:txBody>
          <a:bodyPr wrap="none" lIns="0" tIns="0" rIns="0" bIns="0" rtlCol="0" anchor="t"/>
          <a:lstStyle/>
          <a:p>
            <a:pPr marL="0" indent="0" algn="l">
              <a:lnSpc>
                <a:spcPct val="104000"/>
              </a:lnSpc>
              <a:buNone/>
            </a:pPr>
            <a:r>
              <a:rPr lang="en-US" sz="1200" dirty="0">
                <a:solidFill>
                  <a:srgbClr val="38512F"/>
                </a:solidFill>
                <a:latin typeface="Lora" pitchFamily="34" charset="0"/>
                <a:ea typeface="Lora" pitchFamily="34" charset="-122"/>
                <a:cs typeface="Lora" pitchFamily="34" charset="-120"/>
              </a:rPr>
              <a:t>Lack of Savings &amp; Social Protection</a:t>
            </a:r>
            <a:endParaRPr lang="en-US" sz="1200" dirty="0"/>
          </a:p>
        </p:txBody>
      </p:sp>
      <p:sp>
        <p:nvSpPr>
          <p:cNvPr id="9" name="Text 7"/>
          <p:cNvSpPr/>
          <p:nvPr/>
        </p:nvSpPr>
        <p:spPr>
          <a:xfrm>
            <a:off x="4736455" y="3257773"/>
            <a:ext cx="3888730"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Poor households are highly vulnerable during emergencies because they lack financial reserves, insurance, and savings. Without a safety net, a single crisis can push a family deeper into poverty.</a:t>
            </a:r>
            <a:endParaRPr lang="en-US"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00869" y="290959"/>
            <a:ext cx="4410670" cy="294754"/>
          </a:xfrm>
          <a:prstGeom prst="rect">
            <a:avLst/>
          </a:prstGeom>
          <a:noFill/>
          <a:ln/>
        </p:spPr>
        <p:txBody>
          <a:bodyPr wrap="none" lIns="0" tIns="0" rIns="0" bIns="0" rtlCol="0" anchor="t"/>
          <a:lstStyle/>
          <a:p>
            <a:pPr marL="0" indent="0" algn="l">
              <a:lnSpc>
                <a:spcPct val="104000"/>
              </a:lnSpc>
              <a:buNone/>
            </a:pPr>
            <a:r>
              <a:rPr lang="en-US" sz="1850" dirty="0">
                <a:solidFill>
                  <a:srgbClr val="38512F"/>
                </a:solidFill>
                <a:latin typeface="Lora" pitchFamily="34" charset="0"/>
                <a:ea typeface="Lora" pitchFamily="34" charset="-122"/>
                <a:cs typeface="Lora" pitchFamily="34" charset="-120"/>
              </a:rPr>
              <a:t>The Poverty Cycle in the Philippines</a:t>
            </a:r>
            <a:endParaRPr lang="en-US" sz="1850" dirty="0"/>
          </a:p>
        </p:txBody>
      </p:sp>
      <p:sp>
        <p:nvSpPr>
          <p:cNvPr id="3" name="Text 1"/>
          <p:cNvSpPr/>
          <p:nvPr/>
        </p:nvSpPr>
        <p:spPr>
          <a:xfrm>
            <a:off x="400869" y="739155"/>
            <a:ext cx="8743131" cy="141536"/>
          </a:xfrm>
          <a:prstGeom prst="rect">
            <a:avLst/>
          </a:prstGeom>
          <a:noFill/>
          <a:ln/>
        </p:spPr>
        <p:txBody>
          <a:bodyPr wrap="none" lIns="0" tIns="0" rIns="0" bIns="0" rtlCol="0" anchor="t"/>
          <a:lstStyle/>
          <a:p>
            <a:pPr marL="0" indent="0" algn="l">
              <a:lnSpc>
                <a:spcPct val="118000"/>
              </a:lnSpc>
              <a:buNone/>
            </a:pPr>
            <a:r>
              <a:rPr lang="en-US" sz="750" dirty="0">
                <a:solidFill>
                  <a:srgbClr val="3A3630"/>
                </a:solidFill>
                <a:latin typeface="Source Sans 3" pitchFamily="34" charset="0"/>
                <a:ea typeface="Source Sans 3" pitchFamily="34" charset="-122"/>
                <a:cs typeface="Source Sans 3" pitchFamily="34" charset="-120"/>
              </a:rPr>
              <a:t>Poverty in the Philippines is self-reinforcing. Understanding the cycle helps identify where interventions can break the chain.</a:t>
            </a:r>
            <a:endParaRPr lang="en-US" sz="750" dirty="0"/>
          </a:p>
        </p:txBody>
      </p:sp>
      <p:pic>
        <p:nvPicPr>
          <p:cNvPr id="4" name="Image 0" descr="preencoded.png"/>
          <p:cNvPicPr>
            <a:picLocks noChangeAspect="1"/>
          </p:cNvPicPr>
          <p:nvPr/>
        </p:nvPicPr>
        <p:blipFill>
          <a:blip r:embed="rId3"/>
          <a:stretch>
            <a:fillRect/>
          </a:stretch>
        </p:blipFill>
        <p:spPr>
          <a:xfrm>
            <a:off x="400869" y="967011"/>
            <a:ext cx="6553200" cy="3657600"/>
          </a:xfrm>
          <a:prstGeom prst="rect">
            <a:avLst/>
          </a:prstGeom>
        </p:spPr>
      </p:pic>
      <p:pic>
        <p:nvPicPr>
          <p:cNvPr id="5" name="Image 1" descr="preencoded.png"/>
          <p:cNvPicPr>
            <a:picLocks noChangeAspect="1"/>
          </p:cNvPicPr>
          <p:nvPr/>
        </p:nvPicPr>
        <p:blipFill>
          <a:blip r:embed="rId4"/>
          <a:stretch>
            <a:fillRect/>
          </a:stretch>
        </p:blipFill>
        <p:spPr>
          <a:xfrm>
            <a:off x="400869" y="967011"/>
            <a:ext cx="6553200" cy="3657600"/>
          </a:xfrm>
          <a:prstGeom prst="rect">
            <a:avLst/>
          </a:prstGeom>
        </p:spPr>
      </p:pic>
      <p:sp>
        <p:nvSpPr>
          <p:cNvPr id="6" name="Text 2"/>
          <p:cNvSpPr/>
          <p:nvPr/>
        </p:nvSpPr>
        <p:spPr>
          <a:xfrm>
            <a:off x="400869" y="4710931"/>
            <a:ext cx="8743131" cy="141536"/>
          </a:xfrm>
          <a:prstGeom prst="rect">
            <a:avLst/>
          </a:prstGeom>
          <a:noFill/>
          <a:ln/>
        </p:spPr>
        <p:txBody>
          <a:bodyPr wrap="none" lIns="0" tIns="0" rIns="0" bIns="0" rtlCol="0" anchor="t"/>
          <a:lstStyle/>
          <a:p>
            <a:pPr marL="0" indent="0" algn="l">
              <a:lnSpc>
                <a:spcPct val="118000"/>
              </a:lnSpc>
              <a:buNone/>
            </a:pPr>
            <a:r>
              <a:rPr lang="en-US" sz="750" dirty="0">
                <a:solidFill>
                  <a:srgbClr val="3A3630"/>
                </a:solidFill>
                <a:latin typeface="Source Sans 3" pitchFamily="34" charset="0"/>
                <a:ea typeface="Source Sans 3" pitchFamily="34" charset="-122"/>
                <a:cs typeface="Source Sans 3" pitchFamily="34" charset="-120"/>
              </a:rPr>
              <a:t>Breaking this cycle requires simultaneous interventions in education, healthcare, employment, and social protection — not just economic growth alone.</a:t>
            </a:r>
            <a:endParaRPr lang="en-US" sz="7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523577" y="418058"/>
            <a:ext cx="4667845" cy="769888"/>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The Human Development Index (HDI)</a:t>
            </a:r>
            <a:endParaRPr lang="en-US" sz="2400" dirty="0"/>
          </a:p>
        </p:txBody>
      </p:sp>
      <p:sp>
        <p:nvSpPr>
          <p:cNvPr id="4" name="Text 1"/>
          <p:cNvSpPr/>
          <p:nvPr/>
        </p:nvSpPr>
        <p:spPr>
          <a:xfrm>
            <a:off x="523577" y="1384250"/>
            <a:ext cx="4667845" cy="837605"/>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Human Development Index (HDI) was introduced by the </a:t>
            </a:r>
            <a:r>
              <a:rPr lang="en-US" sz="1000" b="1" dirty="0">
                <a:solidFill>
                  <a:srgbClr val="3A3630"/>
                </a:solidFill>
                <a:latin typeface="Source Sans 3" pitchFamily="34" charset="0"/>
                <a:ea typeface="Source Sans 3" pitchFamily="34" charset="-122"/>
                <a:cs typeface="Source Sans 3" pitchFamily="34" charset="-120"/>
              </a:rPr>
              <a:t>United Nations Development Programme (UNDP)</a:t>
            </a:r>
            <a:r>
              <a:rPr lang="en-US" sz="1000" dirty="0">
                <a:solidFill>
                  <a:srgbClr val="3A3630"/>
                </a:solidFill>
                <a:latin typeface="Source Sans 3" pitchFamily="34" charset="0"/>
                <a:ea typeface="Source Sans 3" pitchFamily="34" charset="-122"/>
                <a:cs typeface="Source Sans 3" pitchFamily="34" charset="-120"/>
              </a:rPr>
              <a:t> to measure development based on three core dimensions — recognising that development is not only about economic growth but also about improving human well-being.</a:t>
            </a:r>
            <a:endParaRPr lang="en-US" sz="1000" dirty="0"/>
          </a:p>
        </p:txBody>
      </p:sp>
      <p:pic>
        <p:nvPicPr>
          <p:cNvPr id="5" name="Image 1" descr="preencoded.png"/>
          <p:cNvPicPr>
            <a:picLocks noChangeAspect="1"/>
          </p:cNvPicPr>
          <p:nvPr/>
        </p:nvPicPr>
        <p:blipFill>
          <a:blip r:embed="rId4"/>
          <a:stretch>
            <a:fillRect/>
          </a:stretch>
        </p:blipFill>
        <p:spPr>
          <a:xfrm>
            <a:off x="523577" y="2369121"/>
            <a:ext cx="654546" cy="785440"/>
          </a:xfrm>
          <a:prstGeom prst="rect">
            <a:avLst/>
          </a:prstGeom>
        </p:spPr>
      </p:pic>
      <p:sp>
        <p:nvSpPr>
          <p:cNvPr id="6" name="Text 2"/>
          <p:cNvSpPr/>
          <p:nvPr/>
        </p:nvSpPr>
        <p:spPr>
          <a:xfrm>
            <a:off x="1309018" y="2500015"/>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Health</a:t>
            </a:r>
            <a:endParaRPr lang="en-US" sz="1200" dirty="0"/>
          </a:p>
        </p:txBody>
      </p:sp>
      <p:sp>
        <p:nvSpPr>
          <p:cNvPr id="7" name="Text 3"/>
          <p:cNvSpPr/>
          <p:nvPr/>
        </p:nvSpPr>
        <p:spPr>
          <a:xfrm>
            <a:off x="1309018" y="2771031"/>
            <a:ext cx="3882405"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Measured through </a:t>
            </a:r>
            <a:r>
              <a:rPr lang="en-US" sz="1000" b="1" dirty="0">
                <a:solidFill>
                  <a:srgbClr val="3A3630"/>
                </a:solidFill>
                <a:latin typeface="Source Sans 3" pitchFamily="34" charset="0"/>
                <a:ea typeface="Source Sans 3" pitchFamily="34" charset="-122"/>
                <a:cs typeface="Source Sans 3" pitchFamily="34" charset="-120"/>
              </a:rPr>
              <a:t>life expectancy</a:t>
            </a:r>
            <a:r>
              <a:rPr lang="en-US" sz="1000" dirty="0">
                <a:solidFill>
                  <a:srgbClr val="3A3630"/>
                </a:solidFill>
                <a:latin typeface="Source Sans 3" pitchFamily="34" charset="0"/>
                <a:ea typeface="Source Sans 3" pitchFamily="34" charset="-122"/>
                <a:cs typeface="Source Sans 3" pitchFamily="34" charset="-120"/>
              </a:rPr>
              <a:t> at birth</a:t>
            </a:r>
            <a:endParaRPr lang="en-US" sz="1000" dirty="0"/>
          </a:p>
        </p:txBody>
      </p:sp>
      <p:pic>
        <p:nvPicPr>
          <p:cNvPr id="8" name="Image 2" descr="preencoded.png"/>
          <p:cNvPicPr>
            <a:picLocks noChangeAspect="1"/>
          </p:cNvPicPr>
          <p:nvPr/>
        </p:nvPicPr>
        <p:blipFill>
          <a:blip r:embed="rId5"/>
          <a:stretch>
            <a:fillRect/>
          </a:stretch>
        </p:blipFill>
        <p:spPr>
          <a:xfrm>
            <a:off x="523577" y="3154561"/>
            <a:ext cx="654546" cy="785440"/>
          </a:xfrm>
          <a:prstGeom prst="rect">
            <a:avLst/>
          </a:prstGeom>
        </p:spPr>
      </p:pic>
      <p:sp>
        <p:nvSpPr>
          <p:cNvPr id="9" name="Text 4"/>
          <p:cNvSpPr/>
          <p:nvPr/>
        </p:nvSpPr>
        <p:spPr>
          <a:xfrm>
            <a:off x="1309018" y="3285455"/>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Education</a:t>
            </a:r>
            <a:endParaRPr lang="en-US" sz="1200" dirty="0"/>
          </a:p>
        </p:txBody>
      </p:sp>
      <p:sp>
        <p:nvSpPr>
          <p:cNvPr id="10" name="Text 5"/>
          <p:cNvSpPr/>
          <p:nvPr/>
        </p:nvSpPr>
        <p:spPr>
          <a:xfrm>
            <a:off x="1309018" y="3556471"/>
            <a:ext cx="3882405"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Measured through </a:t>
            </a:r>
            <a:r>
              <a:rPr lang="en-US" sz="1000" b="1" dirty="0">
                <a:solidFill>
                  <a:srgbClr val="3A3630"/>
                </a:solidFill>
                <a:latin typeface="Source Sans 3" pitchFamily="34" charset="0"/>
                <a:ea typeface="Source Sans 3" pitchFamily="34" charset="-122"/>
                <a:cs typeface="Source Sans 3" pitchFamily="34" charset="-120"/>
              </a:rPr>
              <a:t>years of schooling</a:t>
            </a:r>
            <a:r>
              <a:rPr lang="en-US" sz="1000" dirty="0">
                <a:solidFill>
                  <a:srgbClr val="3A3630"/>
                </a:solidFill>
                <a:latin typeface="Source Sans 3" pitchFamily="34" charset="0"/>
                <a:ea typeface="Source Sans 3" pitchFamily="34" charset="-122"/>
                <a:cs typeface="Source Sans 3" pitchFamily="34" charset="-120"/>
              </a:rPr>
              <a:t> — expected and mean</a:t>
            </a:r>
            <a:endParaRPr lang="en-US" sz="1000" dirty="0"/>
          </a:p>
        </p:txBody>
      </p:sp>
      <p:pic>
        <p:nvPicPr>
          <p:cNvPr id="11" name="Image 3" descr="preencoded.png"/>
          <p:cNvPicPr>
            <a:picLocks noChangeAspect="1"/>
          </p:cNvPicPr>
          <p:nvPr/>
        </p:nvPicPr>
        <p:blipFill>
          <a:blip r:embed="rId6"/>
          <a:stretch>
            <a:fillRect/>
          </a:stretch>
        </p:blipFill>
        <p:spPr>
          <a:xfrm>
            <a:off x="523577" y="3940001"/>
            <a:ext cx="654546" cy="785440"/>
          </a:xfrm>
          <a:prstGeom prst="rect">
            <a:avLst/>
          </a:prstGeom>
        </p:spPr>
      </p:pic>
      <p:sp>
        <p:nvSpPr>
          <p:cNvPr id="12" name="Text 6"/>
          <p:cNvSpPr/>
          <p:nvPr/>
        </p:nvSpPr>
        <p:spPr>
          <a:xfrm>
            <a:off x="1309018" y="4070896"/>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Standard of Living</a:t>
            </a:r>
            <a:endParaRPr lang="en-US" sz="1200" dirty="0"/>
          </a:p>
        </p:txBody>
      </p:sp>
      <p:sp>
        <p:nvSpPr>
          <p:cNvPr id="13" name="Text 7"/>
          <p:cNvSpPr/>
          <p:nvPr/>
        </p:nvSpPr>
        <p:spPr>
          <a:xfrm>
            <a:off x="1309018" y="4341912"/>
            <a:ext cx="3882405"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Measured through </a:t>
            </a:r>
            <a:r>
              <a:rPr lang="en-US" sz="1000" b="1" dirty="0">
                <a:solidFill>
                  <a:srgbClr val="3A3630"/>
                </a:solidFill>
                <a:latin typeface="Source Sans 3" pitchFamily="34" charset="0"/>
                <a:ea typeface="Source Sans 3" pitchFamily="34" charset="-122"/>
                <a:cs typeface="Source Sans 3" pitchFamily="34" charset="-120"/>
              </a:rPr>
              <a:t>Gross National Income (GNI)</a:t>
            </a:r>
            <a:r>
              <a:rPr lang="en-US" sz="1000" dirty="0">
                <a:solidFill>
                  <a:srgbClr val="3A3630"/>
                </a:solidFill>
                <a:latin typeface="Source Sans 3" pitchFamily="34" charset="0"/>
                <a:ea typeface="Source Sans 3" pitchFamily="34" charset="-122"/>
                <a:cs typeface="Source Sans 3" pitchFamily="34" charset="-120"/>
              </a:rPr>
              <a:t> per capita</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82724" y="454744"/>
            <a:ext cx="5702647" cy="354955"/>
          </a:xfrm>
          <a:prstGeom prst="rect">
            <a:avLst/>
          </a:prstGeom>
          <a:noFill/>
          <a:ln/>
        </p:spPr>
        <p:txBody>
          <a:bodyPr wrap="none" lIns="0" tIns="0" rIns="0" bIns="0" rtlCol="0" anchor="t"/>
          <a:lstStyle/>
          <a:p>
            <a:pPr marL="0" indent="0" algn="l">
              <a:lnSpc>
                <a:spcPct val="104000"/>
              </a:lnSpc>
              <a:buNone/>
            </a:pPr>
            <a:r>
              <a:rPr lang="en-US" sz="2200" dirty="0">
                <a:solidFill>
                  <a:srgbClr val="38512F"/>
                </a:solidFill>
                <a:latin typeface="Lora" pitchFamily="34" charset="0"/>
                <a:ea typeface="Lora" pitchFamily="34" charset="-122"/>
                <a:cs typeface="Lora" pitchFamily="34" charset="-120"/>
              </a:rPr>
              <a:t>Philippines HDI: 2025 Report Highlights</a:t>
            </a:r>
            <a:endParaRPr lang="en-US" sz="2200" dirty="0"/>
          </a:p>
        </p:txBody>
      </p:sp>
      <p:sp>
        <p:nvSpPr>
          <p:cNvPr id="3" name="Text 1"/>
          <p:cNvSpPr/>
          <p:nvPr/>
        </p:nvSpPr>
        <p:spPr>
          <a:xfrm>
            <a:off x="482724" y="1087785"/>
            <a:ext cx="2003450" cy="177478"/>
          </a:xfrm>
          <a:prstGeom prst="rect">
            <a:avLst/>
          </a:prstGeom>
          <a:noFill/>
          <a:ln/>
        </p:spPr>
        <p:txBody>
          <a:bodyPr wrap="none" lIns="0" tIns="0" rIns="0" bIns="0" rtlCol="0" anchor="t"/>
          <a:lstStyle/>
          <a:p>
            <a:pPr marL="0" indent="0" algn="l">
              <a:lnSpc>
                <a:spcPct val="104000"/>
              </a:lnSpc>
              <a:buNone/>
            </a:pPr>
            <a:r>
              <a:rPr lang="en-US" sz="1100" dirty="0">
                <a:solidFill>
                  <a:srgbClr val="38512F"/>
                </a:solidFill>
                <a:latin typeface="Lora" pitchFamily="34" charset="0"/>
                <a:ea typeface="Lora" pitchFamily="34" charset="-122"/>
                <a:cs typeface="Lora" pitchFamily="34" charset="-120"/>
              </a:rPr>
              <a:t>Key Figures (2023 Data)</a:t>
            </a:r>
            <a:endParaRPr lang="en-US" sz="1100" dirty="0"/>
          </a:p>
        </p:txBody>
      </p:sp>
      <p:sp>
        <p:nvSpPr>
          <p:cNvPr id="4" name="Text 2"/>
          <p:cNvSpPr/>
          <p:nvPr/>
        </p:nvSpPr>
        <p:spPr>
          <a:xfrm>
            <a:off x="482724" y="1450628"/>
            <a:ext cx="3942085" cy="398264"/>
          </a:xfrm>
          <a:prstGeom prst="rect">
            <a:avLst/>
          </a:prstGeom>
          <a:noFill/>
          <a:ln/>
        </p:spPr>
        <p:txBody>
          <a:bodyPr wrap="none" lIns="0" tIns="0" rIns="0" bIns="0" rtlCol="0" anchor="t"/>
          <a:lstStyle/>
          <a:p>
            <a:pPr marL="0" indent="0" algn="ctr">
              <a:lnSpc>
                <a:spcPct val="83000"/>
              </a:lnSpc>
              <a:buNone/>
            </a:pPr>
            <a:r>
              <a:rPr lang="en-US" sz="3100" dirty="0">
                <a:solidFill>
                  <a:srgbClr val="3A3630"/>
                </a:solidFill>
                <a:latin typeface="Lora" pitchFamily="34" charset="0"/>
                <a:ea typeface="Lora" pitchFamily="34" charset="-122"/>
                <a:cs typeface="Lora" pitchFamily="34" charset="-120"/>
              </a:rPr>
              <a:t>0.720</a:t>
            </a:r>
            <a:endParaRPr lang="en-US" sz="3100" dirty="0"/>
          </a:p>
        </p:txBody>
      </p:sp>
      <p:sp>
        <p:nvSpPr>
          <p:cNvPr id="5" name="Text 3"/>
          <p:cNvSpPr/>
          <p:nvPr/>
        </p:nvSpPr>
        <p:spPr>
          <a:xfrm>
            <a:off x="1743894" y="1992585"/>
            <a:ext cx="1419746" cy="177478"/>
          </a:xfrm>
          <a:prstGeom prst="rect">
            <a:avLst/>
          </a:prstGeom>
          <a:noFill/>
          <a:ln/>
        </p:spPr>
        <p:txBody>
          <a:bodyPr wrap="none" lIns="0" tIns="0" rIns="0" bIns="0" rtlCol="0" anchor="t"/>
          <a:lstStyle/>
          <a:p>
            <a:pPr marL="0" indent="0" algn="ctr">
              <a:lnSpc>
                <a:spcPct val="104000"/>
              </a:lnSpc>
              <a:buNone/>
            </a:pPr>
            <a:r>
              <a:rPr lang="en-US" sz="1100" dirty="0">
                <a:solidFill>
                  <a:srgbClr val="3A3630"/>
                </a:solidFill>
                <a:latin typeface="Lora" pitchFamily="34" charset="0"/>
                <a:ea typeface="Lora" pitchFamily="34" charset="-122"/>
                <a:cs typeface="Lora" pitchFamily="34" charset="-120"/>
              </a:rPr>
              <a:t>HDI Score</a:t>
            </a:r>
            <a:endParaRPr lang="en-US" sz="1100" dirty="0"/>
          </a:p>
        </p:txBody>
      </p:sp>
      <p:sp>
        <p:nvSpPr>
          <p:cNvPr id="6" name="Text 4"/>
          <p:cNvSpPr/>
          <p:nvPr/>
        </p:nvSpPr>
        <p:spPr>
          <a:xfrm>
            <a:off x="482724" y="2281312"/>
            <a:ext cx="3942085" cy="185514"/>
          </a:xfrm>
          <a:prstGeom prst="rect">
            <a:avLst/>
          </a:prstGeom>
          <a:noFill/>
          <a:ln/>
        </p:spPr>
        <p:txBody>
          <a:bodyPr wrap="none" lIns="0" tIns="0" rIns="0" bIns="0" rtlCol="0" anchor="t"/>
          <a:lstStyle/>
          <a:p>
            <a:pPr marL="0" indent="0" algn="ctr">
              <a:lnSpc>
                <a:spcPct val="128000"/>
              </a:lnSpc>
              <a:buNone/>
            </a:pPr>
            <a:r>
              <a:rPr lang="en-US" sz="950" dirty="0">
                <a:solidFill>
                  <a:srgbClr val="3A3630"/>
                </a:solidFill>
                <a:latin typeface="Source Sans 3" pitchFamily="34" charset="0"/>
                <a:ea typeface="Source Sans 3" pitchFamily="34" charset="-122"/>
                <a:cs typeface="Source Sans 3" pitchFamily="34" charset="-120"/>
              </a:rPr>
              <a:t>Philippines 2023 HDI value</a:t>
            </a:r>
            <a:endParaRPr lang="en-US" sz="950" dirty="0"/>
          </a:p>
        </p:txBody>
      </p:sp>
      <p:sp>
        <p:nvSpPr>
          <p:cNvPr id="7" name="Text 5"/>
          <p:cNvSpPr/>
          <p:nvPr/>
        </p:nvSpPr>
        <p:spPr>
          <a:xfrm>
            <a:off x="482724" y="2749600"/>
            <a:ext cx="3942085" cy="398264"/>
          </a:xfrm>
          <a:prstGeom prst="rect">
            <a:avLst/>
          </a:prstGeom>
          <a:noFill/>
          <a:ln/>
        </p:spPr>
        <p:txBody>
          <a:bodyPr wrap="none" lIns="0" tIns="0" rIns="0" bIns="0" rtlCol="0" anchor="t"/>
          <a:lstStyle/>
          <a:p>
            <a:pPr marL="0" indent="0" algn="ctr">
              <a:lnSpc>
                <a:spcPct val="83000"/>
              </a:lnSpc>
              <a:buNone/>
            </a:pPr>
            <a:r>
              <a:rPr lang="en-US" sz="3100" dirty="0">
                <a:solidFill>
                  <a:srgbClr val="3A3630"/>
                </a:solidFill>
                <a:latin typeface="Lora" pitchFamily="34" charset="0"/>
                <a:ea typeface="Lora" pitchFamily="34" charset="-122"/>
                <a:cs typeface="Lora" pitchFamily="34" charset="-120"/>
              </a:rPr>
              <a:t>117th</a:t>
            </a:r>
            <a:endParaRPr lang="en-US" sz="3100" dirty="0"/>
          </a:p>
        </p:txBody>
      </p:sp>
      <p:sp>
        <p:nvSpPr>
          <p:cNvPr id="8" name="Text 6"/>
          <p:cNvSpPr/>
          <p:nvPr/>
        </p:nvSpPr>
        <p:spPr>
          <a:xfrm>
            <a:off x="1743894" y="3291557"/>
            <a:ext cx="1419746" cy="177478"/>
          </a:xfrm>
          <a:prstGeom prst="rect">
            <a:avLst/>
          </a:prstGeom>
          <a:noFill/>
          <a:ln/>
        </p:spPr>
        <p:txBody>
          <a:bodyPr wrap="none" lIns="0" tIns="0" rIns="0" bIns="0" rtlCol="0" anchor="t"/>
          <a:lstStyle/>
          <a:p>
            <a:pPr marL="0" indent="0" algn="ctr">
              <a:lnSpc>
                <a:spcPct val="104000"/>
              </a:lnSpc>
              <a:buNone/>
            </a:pPr>
            <a:r>
              <a:rPr lang="en-US" sz="1100" dirty="0">
                <a:solidFill>
                  <a:srgbClr val="3A3630"/>
                </a:solidFill>
                <a:latin typeface="Lora" pitchFamily="34" charset="0"/>
                <a:ea typeface="Lora" pitchFamily="34" charset="-122"/>
                <a:cs typeface="Lora" pitchFamily="34" charset="-120"/>
              </a:rPr>
              <a:t>Global Rank</a:t>
            </a:r>
            <a:endParaRPr lang="en-US" sz="1100" dirty="0"/>
          </a:p>
        </p:txBody>
      </p:sp>
      <p:sp>
        <p:nvSpPr>
          <p:cNvPr id="9" name="Text 7"/>
          <p:cNvSpPr/>
          <p:nvPr/>
        </p:nvSpPr>
        <p:spPr>
          <a:xfrm>
            <a:off x="482724" y="3580284"/>
            <a:ext cx="3942085" cy="185514"/>
          </a:xfrm>
          <a:prstGeom prst="rect">
            <a:avLst/>
          </a:prstGeom>
          <a:noFill/>
          <a:ln/>
        </p:spPr>
        <p:txBody>
          <a:bodyPr wrap="none" lIns="0" tIns="0" rIns="0" bIns="0" rtlCol="0" anchor="t"/>
          <a:lstStyle/>
          <a:p>
            <a:pPr marL="0" indent="0" algn="ctr">
              <a:lnSpc>
                <a:spcPct val="128000"/>
              </a:lnSpc>
              <a:buNone/>
            </a:pPr>
            <a:r>
              <a:rPr lang="en-US" sz="950" dirty="0">
                <a:solidFill>
                  <a:srgbClr val="3A3630"/>
                </a:solidFill>
                <a:latin typeface="Source Sans 3" pitchFamily="34" charset="0"/>
                <a:ea typeface="Source Sans 3" pitchFamily="34" charset="-122"/>
                <a:cs typeface="Source Sans 3" pitchFamily="34" charset="-120"/>
              </a:rPr>
              <a:t>Out of 193 countries</a:t>
            </a:r>
            <a:endParaRPr lang="en-US" sz="950" dirty="0"/>
          </a:p>
        </p:txBody>
      </p:sp>
      <p:sp>
        <p:nvSpPr>
          <p:cNvPr id="10" name="Shape 8"/>
          <p:cNvSpPr/>
          <p:nvPr/>
        </p:nvSpPr>
        <p:spPr>
          <a:xfrm>
            <a:off x="482724" y="3890888"/>
            <a:ext cx="3942085" cy="672778"/>
          </a:xfrm>
          <a:prstGeom prst="roundRect">
            <a:avLst>
              <a:gd name="adj" fmla="val 2691"/>
            </a:avLst>
          </a:prstGeom>
          <a:solidFill>
            <a:srgbClr val="B6FCB8"/>
          </a:solidFill>
          <a:ln/>
        </p:spPr>
        <p:txBody>
          <a:bodyPr/>
          <a:lstStyle/>
          <a:p>
            <a:endParaRPr lang="en-PH"/>
          </a:p>
        </p:txBody>
      </p:sp>
      <p:pic>
        <p:nvPicPr>
          <p:cNvPr id="11" name="Image 0" descr="preencoded.png"/>
          <p:cNvPicPr>
            <a:picLocks noChangeAspect="1"/>
          </p:cNvPicPr>
          <p:nvPr/>
        </p:nvPicPr>
        <p:blipFill>
          <a:blip r:embed="rId3"/>
          <a:stretch>
            <a:fillRect/>
          </a:stretch>
        </p:blipFill>
        <p:spPr>
          <a:xfrm>
            <a:off x="603349" y="4064645"/>
            <a:ext cx="150837" cy="120625"/>
          </a:xfrm>
          <a:prstGeom prst="rect">
            <a:avLst/>
          </a:prstGeom>
        </p:spPr>
      </p:pic>
      <p:sp>
        <p:nvSpPr>
          <p:cNvPr id="12" name="Text 9"/>
          <p:cNvSpPr/>
          <p:nvPr/>
        </p:nvSpPr>
        <p:spPr>
          <a:xfrm>
            <a:off x="874812" y="4032275"/>
            <a:ext cx="3429372" cy="371029"/>
          </a:xfrm>
          <a:prstGeom prst="rect">
            <a:avLst/>
          </a:prstGeom>
          <a:noFill/>
          <a:ln/>
        </p:spPr>
        <p:txBody>
          <a:bodyPr wrap="square" lIns="0" tIns="0" rIns="0" bIns="0" rtlCol="0" anchor="t">
            <a:normAutofit/>
          </a:bodyPr>
          <a:lstStyle/>
          <a:p>
            <a:pPr marL="0" indent="0" algn="l">
              <a:lnSpc>
                <a:spcPct val="128000"/>
              </a:lnSpc>
              <a:buNone/>
            </a:pPr>
            <a:r>
              <a:rPr lang="en-US" sz="950" dirty="0">
                <a:solidFill>
                  <a:srgbClr val="000000"/>
                </a:solidFill>
                <a:latin typeface="Source Sans 3" pitchFamily="34" charset="0"/>
                <a:ea typeface="Source Sans 3" pitchFamily="34" charset="-122"/>
                <a:cs typeface="Source Sans 3" pitchFamily="34" charset="-120"/>
              </a:rPr>
              <a:t>The Philippines belongs to the </a:t>
            </a:r>
            <a:r>
              <a:rPr lang="en-US" sz="950" b="1" dirty="0">
                <a:solidFill>
                  <a:srgbClr val="000000"/>
                </a:solidFill>
                <a:latin typeface="Source Sans 3" pitchFamily="34" charset="0"/>
                <a:ea typeface="Source Sans 3" pitchFamily="34" charset="-122"/>
                <a:cs typeface="Source Sans 3" pitchFamily="34" charset="-120"/>
              </a:rPr>
              <a:t>High Human Development</a:t>
            </a:r>
            <a:r>
              <a:rPr lang="en-US" sz="950" dirty="0">
                <a:solidFill>
                  <a:srgbClr val="000000"/>
                </a:solidFill>
                <a:latin typeface="Source Sans 3" pitchFamily="34" charset="0"/>
                <a:ea typeface="Source Sans 3" pitchFamily="34" charset="-122"/>
                <a:cs typeface="Source Sans 3" pitchFamily="34" charset="-120"/>
              </a:rPr>
              <a:t> category according to the 2025 UNDP Human Development Report.</a:t>
            </a:r>
            <a:endParaRPr lang="en-US" sz="950" dirty="0"/>
          </a:p>
        </p:txBody>
      </p:sp>
      <p:sp>
        <p:nvSpPr>
          <p:cNvPr id="13" name="Text 10"/>
          <p:cNvSpPr/>
          <p:nvPr/>
        </p:nvSpPr>
        <p:spPr>
          <a:xfrm>
            <a:off x="4723954" y="1087785"/>
            <a:ext cx="2203252" cy="177478"/>
          </a:xfrm>
          <a:prstGeom prst="rect">
            <a:avLst/>
          </a:prstGeom>
          <a:noFill/>
          <a:ln/>
        </p:spPr>
        <p:txBody>
          <a:bodyPr wrap="none" lIns="0" tIns="0" rIns="0" bIns="0" rtlCol="0" anchor="t"/>
          <a:lstStyle/>
          <a:p>
            <a:pPr marL="0" indent="0" algn="l">
              <a:lnSpc>
                <a:spcPct val="104000"/>
              </a:lnSpc>
              <a:buNone/>
            </a:pPr>
            <a:r>
              <a:rPr lang="en-US" sz="1100" dirty="0">
                <a:solidFill>
                  <a:srgbClr val="38512F"/>
                </a:solidFill>
                <a:latin typeface="Lora" pitchFamily="34" charset="0"/>
                <a:ea typeface="Lora" pitchFamily="34" charset="-122"/>
                <a:cs typeface="Lora" pitchFamily="34" charset="-120"/>
              </a:rPr>
              <a:t>What the Ranking Reflects</a:t>
            </a:r>
            <a:endParaRPr lang="en-US" sz="1100" dirty="0"/>
          </a:p>
        </p:txBody>
      </p:sp>
      <p:sp>
        <p:nvSpPr>
          <p:cNvPr id="14" name="Text 11"/>
          <p:cNvSpPr/>
          <p:nvPr/>
        </p:nvSpPr>
        <p:spPr>
          <a:xfrm>
            <a:off x="4723954" y="1376511"/>
            <a:ext cx="4399285" cy="185514"/>
          </a:xfrm>
          <a:prstGeom prst="rect">
            <a:avLst/>
          </a:prstGeom>
          <a:noFill/>
          <a:ln/>
        </p:spPr>
        <p:txBody>
          <a:bodyPr wrap="none" lIns="0" tIns="0" rIns="0" bIns="0" rtlCol="0" anchor="t"/>
          <a:lstStyle/>
          <a:p>
            <a:pPr marL="0" indent="0" algn="l">
              <a:lnSpc>
                <a:spcPct val="128000"/>
              </a:lnSpc>
              <a:buNone/>
            </a:pPr>
            <a:r>
              <a:rPr lang="en-US" sz="950" dirty="0">
                <a:solidFill>
                  <a:srgbClr val="3A3630"/>
                </a:solidFill>
                <a:latin typeface="Source Sans 3" pitchFamily="34" charset="0"/>
                <a:ea typeface="Source Sans 3" pitchFamily="34" charset="-122"/>
                <a:cs typeface="Source Sans 3" pitchFamily="34" charset="-120"/>
              </a:rPr>
              <a:t>Improvements in:</a:t>
            </a:r>
            <a:endParaRPr lang="en-US" sz="950" dirty="0"/>
          </a:p>
        </p:txBody>
      </p:sp>
      <p:sp>
        <p:nvSpPr>
          <p:cNvPr id="15" name="Text 12"/>
          <p:cNvSpPr/>
          <p:nvPr/>
        </p:nvSpPr>
        <p:spPr>
          <a:xfrm>
            <a:off x="4723954" y="1662113"/>
            <a:ext cx="3942085" cy="634380"/>
          </a:xfrm>
          <a:prstGeom prst="rect">
            <a:avLst/>
          </a:prstGeom>
          <a:noFill/>
          <a:ln/>
        </p:spPr>
        <p:txBody>
          <a:bodyPr wrap="square" lIns="0" tIns="0" rIns="0" bIns="0" rtlCol="0" anchor="t">
            <a:normAutofit/>
          </a:bodyPr>
          <a:lstStyle/>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Healthcare access</a:t>
            </a:r>
            <a:endParaRPr lang="en-US" sz="950" dirty="0"/>
          </a:p>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Educational participation</a:t>
            </a:r>
            <a:endParaRPr lang="en-US" sz="950" dirty="0"/>
          </a:p>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Economic recovery after the pandemic</a:t>
            </a:r>
            <a:endParaRPr lang="en-US" sz="950" dirty="0"/>
          </a:p>
        </p:txBody>
      </p:sp>
      <p:sp>
        <p:nvSpPr>
          <p:cNvPr id="16" name="Text 13"/>
          <p:cNvSpPr/>
          <p:nvPr/>
        </p:nvSpPr>
        <p:spPr>
          <a:xfrm>
            <a:off x="4723954" y="2396579"/>
            <a:ext cx="4399285" cy="185514"/>
          </a:xfrm>
          <a:prstGeom prst="rect">
            <a:avLst/>
          </a:prstGeom>
          <a:noFill/>
          <a:ln/>
        </p:spPr>
        <p:txBody>
          <a:bodyPr wrap="none" lIns="0" tIns="0" rIns="0" bIns="0" rtlCol="0" anchor="t"/>
          <a:lstStyle/>
          <a:p>
            <a:pPr marL="0" indent="0" algn="l">
              <a:lnSpc>
                <a:spcPct val="128000"/>
              </a:lnSpc>
              <a:buNone/>
            </a:pPr>
            <a:r>
              <a:rPr lang="en-US" sz="950" dirty="0">
                <a:solidFill>
                  <a:srgbClr val="3A3630"/>
                </a:solidFill>
                <a:latin typeface="Source Sans 3" pitchFamily="34" charset="0"/>
                <a:ea typeface="Source Sans 3" pitchFamily="34" charset="-122"/>
                <a:cs typeface="Source Sans 3" pitchFamily="34" charset="-120"/>
              </a:rPr>
              <a:t>Remaining challenges:</a:t>
            </a:r>
            <a:endParaRPr lang="en-US" sz="950" dirty="0"/>
          </a:p>
        </p:txBody>
      </p:sp>
      <p:sp>
        <p:nvSpPr>
          <p:cNvPr id="17" name="Text 14"/>
          <p:cNvSpPr/>
          <p:nvPr/>
        </p:nvSpPr>
        <p:spPr>
          <a:xfrm>
            <a:off x="4723954" y="2682180"/>
            <a:ext cx="3942085" cy="1083246"/>
          </a:xfrm>
          <a:prstGeom prst="rect">
            <a:avLst/>
          </a:prstGeom>
          <a:noFill/>
          <a:ln/>
        </p:spPr>
        <p:txBody>
          <a:bodyPr wrap="square" lIns="0" tIns="0" rIns="0" bIns="0" rtlCol="0" anchor="t">
            <a:normAutofit/>
          </a:bodyPr>
          <a:lstStyle/>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Poverty and inequality</a:t>
            </a:r>
            <a:endParaRPr lang="en-US" sz="950" dirty="0"/>
          </a:p>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Unemployment</a:t>
            </a:r>
            <a:endParaRPr lang="en-US" sz="950" dirty="0"/>
          </a:p>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Weak educational outcomes</a:t>
            </a:r>
            <a:endParaRPr lang="en-US" sz="950" dirty="0"/>
          </a:p>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Disaster vulnerability</a:t>
            </a:r>
            <a:endParaRPr lang="en-US" sz="950" dirty="0"/>
          </a:p>
          <a:p>
            <a:pPr marL="342900" indent="-342900" algn="l">
              <a:lnSpc>
                <a:spcPct val="128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Uneven regional development</a:t>
            </a:r>
            <a:endParaRPr lang="en-US" sz="9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523577" y="469106"/>
            <a:ext cx="6205314" cy="384944"/>
          </a:xfrm>
          <a:prstGeom prst="rect">
            <a:avLst/>
          </a:prstGeom>
          <a:noFill/>
          <a:ln/>
        </p:spPr>
        <p:txBody>
          <a:bodyPr wrap="none" lIns="0" tIns="0" rIns="0" bIns="0" rtlCol="0" anchor="t"/>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Philippines vs Highly Developed Nations</a:t>
            </a:r>
            <a:endParaRPr lang="en-US" sz="2400" dirty="0"/>
          </a:p>
        </p:txBody>
      </p:sp>
      <p:sp>
        <p:nvSpPr>
          <p:cNvPr id="3" name="Text 1"/>
          <p:cNvSpPr/>
          <p:nvPr/>
        </p:nvSpPr>
        <p:spPr>
          <a:xfrm>
            <a:off x="523577" y="1115839"/>
            <a:ext cx="8554045"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Compared to top-ranked countries, the Philippines still needs major improvements across several dimensions of human development.</a:t>
            </a:r>
            <a:endParaRPr lang="en-US" sz="1000" dirty="0"/>
          </a:p>
        </p:txBody>
      </p:sp>
      <p:sp>
        <p:nvSpPr>
          <p:cNvPr id="4" name="Shape 2"/>
          <p:cNvSpPr/>
          <p:nvPr/>
        </p:nvSpPr>
        <p:spPr>
          <a:xfrm>
            <a:off x="523577" y="1472505"/>
            <a:ext cx="8096845" cy="2288977"/>
          </a:xfrm>
          <a:prstGeom prst="roundRect">
            <a:avLst>
              <a:gd name="adj" fmla="val 858"/>
            </a:avLst>
          </a:prstGeom>
          <a:noFill/>
          <a:ln w="4763">
            <a:solidFill>
              <a:srgbClr val="000000">
                <a:alpha val="8000"/>
              </a:srgbClr>
            </a:solidFill>
            <a:prstDash val="solid"/>
          </a:ln>
        </p:spPr>
        <p:txBody>
          <a:bodyPr/>
          <a:lstStyle/>
          <a:p>
            <a:endParaRPr lang="en-PH"/>
          </a:p>
        </p:txBody>
      </p:sp>
      <p:sp>
        <p:nvSpPr>
          <p:cNvPr id="5" name="Text 3"/>
          <p:cNvSpPr/>
          <p:nvPr/>
        </p:nvSpPr>
        <p:spPr>
          <a:xfrm>
            <a:off x="659383" y="1560537"/>
            <a:ext cx="2619226" cy="209401"/>
          </a:xfrm>
          <a:prstGeom prst="rect">
            <a:avLst/>
          </a:prstGeom>
          <a:noFill/>
          <a:ln/>
        </p:spPr>
        <p:txBody>
          <a:bodyPr wrap="none" lIns="0" tIns="0" rIns="0" bIns="0" rtlCol="0" anchor="t"/>
          <a:lstStyle/>
          <a:p>
            <a:pPr marL="0" indent="0" algn="l">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Dimension</a:t>
            </a:r>
            <a:endParaRPr lang="en-US" sz="1000" dirty="0"/>
          </a:p>
        </p:txBody>
      </p:sp>
      <p:sp>
        <p:nvSpPr>
          <p:cNvPr id="6" name="Text 4"/>
          <p:cNvSpPr/>
          <p:nvPr/>
        </p:nvSpPr>
        <p:spPr>
          <a:xfrm>
            <a:off x="3087960" y="1560537"/>
            <a:ext cx="1565449" cy="209401"/>
          </a:xfrm>
          <a:prstGeom prst="rect">
            <a:avLst/>
          </a:prstGeom>
          <a:noFill/>
          <a:ln/>
        </p:spPr>
        <p:txBody>
          <a:bodyPr wrap="none" lIns="0" tIns="0" rIns="0" bIns="0" rtlCol="0" anchor="t"/>
          <a:lstStyle/>
          <a:p>
            <a:pPr marL="0" indent="0" algn="l">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Norway</a:t>
            </a:r>
            <a:endParaRPr lang="en-US" sz="1000" dirty="0"/>
          </a:p>
        </p:txBody>
      </p:sp>
      <p:sp>
        <p:nvSpPr>
          <p:cNvPr id="7" name="Text 5"/>
          <p:cNvSpPr/>
          <p:nvPr/>
        </p:nvSpPr>
        <p:spPr>
          <a:xfrm>
            <a:off x="4462760" y="1560537"/>
            <a:ext cx="1565449" cy="209401"/>
          </a:xfrm>
          <a:prstGeom prst="rect">
            <a:avLst/>
          </a:prstGeom>
          <a:noFill/>
          <a:ln/>
        </p:spPr>
        <p:txBody>
          <a:bodyPr wrap="none" lIns="0" tIns="0" rIns="0" bIns="0" rtlCol="0" anchor="t"/>
          <a:lstStyle/>
          <a:p>
            <a:pPr marL="0" indent="0" algn="l">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Switzerland</a:t>
            </a:r>
            <a:endParaRPr lang="en-US" sz="1000" dirty="0"/>
          </a:p>
        </p:txBody>
      </p:sp>
      <p:sp>
        <p:nvSpPr>
          <p:cNvPr id="8" name="Text 6"/>
          <p:cNvSpPr/>
          <p:nvPr/>
        </p:nvSpPr>
        <p:spPr>
          <a:xfrm>
            <a:off x="5837560" y="1560537"/>
            <a:ext cx="1646337" cy="209401"/>
          </a:xfrm>
          <a:prstGeom prst="rect">
            <a:avLst/>
          </a:prstGeom>
          <a:noFill/>
          <a:ln/>
        </p:spPr>
        <p:txBody>
          <a:bodyPr wrap="none" lIns="0" tIns="0" rIns="0" bIns="0" rtlCol="0" anchor="t"/>
          <a:lstStyle/>
          <a:p>
            <a:pPr marL="0" indent="0" algn="l">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Iceland</a:t>
            </a:r>
            <a:endParaRPr lang="en-US" sz="1000" dirty="0"/>
          </a:p>
        </p:txBody>
      </p:sp>
      <p:sp>
        <p:nvSpPr>
          <p:cNvPr id="9" name="Text 7"/>
          <p:cNvSpPr/>
          <p:nvPr/>
        </p:nvSpPr>
        <p:spPr>
          <a:xfrm>
            <a:off x="7293248" y="1560537"/>
            <a:ext cx="1648718" cy="209401"/>
          </a:xfrm>
          <a:prstGeom prst="rect">
            <a:avLst/>
          </a:prstGeom>
          <a:noFill/>
          <a:ln/>
        </p:spPr>
        <p:txBody>
          <a:bodyPr wrap="none" lIns="0" tIns="0" rIns="0" bIns="0" rtlCol="0" anchor="t"/>
          <a:lstStyle/>
          <a:p>
            <a:pPr marL="0" indent="0" algn="l">
              <a:lnSpc>
                <a:spcPct val="133000"/>
              </a:lnSpc>
              <a:buNone/>
            </a:pPr>
            <a:r>
              <a:rPr lang="en-US" sz="1000" b="1" dirty="0">
                <a:solidFill>
                  <a:srgbClr val="3A3630"/>
                </a:solidFill>
                <a:latin typeface="Source Sans 3" pitchFamily="34" charset="0"/>
                <a:ea typeface="Source Sans 3" pitchFamily="34" charset="-122"/>
                <a:cs typeface="Source Sans 3" pitchFamily="34" charset="-120"/>
              </a:rPr>
              <a:t>Philippines</a:t>
            </a:r>
            <a:endParaRPr lang="en-US" sz="1000" dirty="0"/>
          </a:p>
        </p:txBody>
      </p:sp>
      <p:sp>
        <p:nvSpPr>
          <p:cNvPr id="10" name="Text 8"/>
          <p:cNvSpPr/>
          <p:nvPr/>
        </p:nvSpPr>
        <p:spPr>
          <a:xfrm>
            <a:off x="659383" y="1941240"/>
            <a:ext cx="2619226"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HDI Category</a:t>
            </a:r>
            <a:endParaRPr lang="en-US" sz="1000" dirty="0"/>
          </a:p>
        </p:txBody>
      </p:sp>
      <p:sp>
        <p:nvSpPr>
          <p:cNvPr id="11" name="Text 9"/>
          <p:cNvSpPr/>
          <p:nvPr/>
        </p:nvSpPr>
        <p:spPr>
          <a:xfrm>
            <a:off x="3087960" y="1941240"/>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Very High</a:t>
            </a:r>
            <a:endParaRPr lang="en-US" sz="1000" dirty="0"/>
          </a:p>
        </p:txBody>
      </p:sp>
      <p:sp>
        <p:nvSpPr>
          <p:cNvPr id="12" name="Text 10"/>
          <p:cNvSpPr/>
          <p:nvPr/>
        </p:nvSpPr>
        <p:spPr>
          <a:xfrm>
            <a:off x="4462760" y="1941240"/>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Very High</a:t>
            </a:r>
            <a:endParaRPr lang="en-US" sz="1000" dirty="0"/>
          </a:p>
        </p:txBody>
      </p:sp>
      <p:sp>
        <p:nvSpPr>
          <p:cNvPr id="13" name="Text 11"/>
          <p:cNvSpPr/>
          <p:nvPr/>
        </p:nvSpPr>
        <p:spPr>
          <a:xfrm>
            <a:off x="5837560" y="1941240"/>
            <a:ext cx="1646337"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Very High</a:t>
            </a:r>
            <a:endParaRPr lang="en-US" sz="1000" dirty="0"/>
          </a:p>
        </p:txBody>
      </p:sp>
      <p:sp>
        <p:nvSpPr>
          <p:cNvPr id="14" name="Text 12"/>
          <p:cNvSpPr/>
          <p:nvPr/>
        </p:nvSpPr>
        <p:spPr>
          <a:xfrm>
            <a:off x="7293248" y="1941240"/>
            <a:ext cx="1648718"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High</a:t>
            </a:r>
            <a:endParaRPr lang="en-US" sz="1000" dirty="0"/>
          </a:p>
        </p:txBody>
      </p:sp>
      <p:sp>
        <p:nvSpPr>
          <p:cNvPr id="15" name="Text 13"/>
          <p:cNvSpPr/>
          <p:nvPr/>
        </p:nvSpPr>
        <p:spPr>
          <a:xfrm>
            <a:off x="659383" y="2321942"/>
            <a:ext cx="2619226"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Healthcare Quality</a:t>
            </a:r>
            <a:endParaRPr lang="en-US" sz="1000" dirty="0"/>
          </a:p>
        </p:txBody>
      </p:sp>
      <p:sp>
        <p:nvSpPr>
          <p:cNvPr id="16" name="Text 14"/>
          <p:cNvSpPr/>
          <p:nvPr/>
        </p:nvSpPr>
        <p:spPr>
          <a:xfrm>
            <a:off x="3087960" y="2321942"/>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Excellent</a:t>
            </a:r>
            <a:endParaRPr lang="en-US" sz="1000" dirty="0"/>
          </a:p>
        </p:txBody>
      </p:sp>
      <p:sp>
        <p:nvSpPr>
          <p:cNvPr id="17" name="Text 15"/>
          <p:cNvSpPr/>
          <p:nvPr/>
        </p:nvSpPr>
        <p:spPr>
          <a:xfrm>
            <a:off x="4462760" y="2321942"/>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Excellent</a:t>
            </a:r>
            <a:endParaRPr lang="en-US" sz="1000" dirty="0"/>
          </a:p>
        </p:txBody>
      </p:sp>
      <p:sp>
        <p:nvSpPr>
          <p:cNvPr id="18" name="Text 16"/>
          <p:cNvSpPr/>
          <p:nvPr/>
        </p:nvSpPr>
        <p:spPr>
          <a:xfrm>
            <a:off x="5837560" y="2321942"/>
            <a:ext cx="1646337"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Excellent</a:t>
            </a:r>
            <a:endParaRPr lang="en-US" sz="1000" dirty="0"/>
          </a:p>
        </p:txBody>
      </p:sp>
      <p:sp>
        <p:nvSpPr>
          <p:cNvPr id="19" name="Text 17"/>
          <p:cNvSpPr/>
          <p:nvPr/>
        </p:nvSpPr>
        <p:spPr>
          <a:xfrm>
            <a:off x="7293248" y="2321942"/>
            <a:ext cx="1648718"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Developing</a:t>
            </a:r>
            <a:endParaRPr lang="en-US" sz="1000" dirty="0"/>
          </a:p>
        </p:txBody>
      </p:sp>
      <p:sp>
        <p:nvSpPr>
          <p:cNvPr id="20" name="Text 18"/>
          <p:cNvSpPr/>
          <p:nvPr/>
        </p:nvSpPr>
        <p:spPr>
          <a:xfrm>
            <a:off x="659383" y="2702644"/>
            <a:ext cx="2619226"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Innovation</a:t>
            </a:r>
            <a:endParaRPr lang="en-US" sz="1000" dirty="0"/>
          </a:p>
        </p:txBody>
      </p:sp>
      <p:sp>
        <p:nvSpPr>
          <p:cNvPr id="21" name="Text 19"/>
          <p:cNvSpPr/>
          <p:nvPr/>
        </p:nvSpPr>
        <p:spPr>
          <a:xfrm>
            <a:off x="3087960" y="2702644"/>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Very High</a:t>
            </a:r>
            <a:endParaRPr lang="en-US" sz="1000" dirty="0"/>
          </a:p>
        </p:txBody>
      </p:sp>
      <p:sp>
        <p:nvSpPr>
          <p:cNvPr id="22" name="Text 20"/>
          <p:cNvSpPr/>
          <p:nvPr/>
        </p:nvSpPr>
        <p:spPr>
          <a:xfrm>
            <a:off x="4462760" y="2702644"/>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Very High</a:t>
            </a:r>
            <a:endParaRPr lang="en-US" sz="1000" dirty="0"/>
          </a:p>
        </p:txBody>
      </p:sp>
      <p:sp>
        <p:nvSpPr>
          <p:cNvPr id="23" name="Text 21"/>
          <p:cNvSpPr/>
          <p:nvPr/>
        </p:nvSpPr>
        <p:spPr>
          <a:xfrm>
            <a:off x="5837560" y="2702644"/>
            <a:ext cx="1646337"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High</a:t>
            </a:r>
            <a:endParaRPr lang="en-US" sz="1000" dirty="0"/>
          </a:p>
        </p:txBody>
      </p:sp>
      <p:sp>
        <p:nvSpPr>
          <p:cNvPr id="24" name="Text 22"/>
          <p:cNvSpPr/>
          <p:nvPr/>
        </p:nvSpPr>
        <p:spPr>
          <a:xfrm>
            <a:off x="7293248" y="2702644"/>
            <a:ext cx="1648718"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Moderate</a:t>
            </a:r>
            <a:endParaRPr lang="en-US" sz="1000" dirty="0"/>
          </a:p>
        </p:txBody>
      </p:sp>
      <p:sp>
        <p:nvSpPr>
          <p:cNvPr id="25" name="Text 23"/>
          <p:cNvSpPr/>
          <p:nvPr/>
        </p:nvSpPr>
        <p:spPr>
          <a:xfrm>
            <a:off x="659383" y="3083347"/>
            <a:ext cx="2619226"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Public Services</a:t>
            </a:r>
            <a:endParaRPr lang="en-US" sz="1000" dirty="0"/>
          </a:p>
        </p:txBody>
      </p:sp>
      <p:sp>
        <p:nvSpPr>
          <p:cNvPr id="26" name="Text 24"/>
          <p:cNvSpPr/>
          <p:nvPr/>
        </p:nvSpPr>
        <p:spPr>
          <a:xfrm>
            <a:off x="3087960" y="3083347"/>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Comprehensive</a:t>
            </a:r>
            <a:endParaRPr lang="en-US" sz="1000" dirty="0"/>
          </a:p>
        </p:txBody>
      </p:sp>
      <p:sp>
        <p:nvSpPr>
          <p:cNvPr id="27" name="Text 25"/>
          <p:cNvSpPr/>
          <p:nvPr/>
        </p:nvSpPr>
        <p:spPr>
          <a:xfrm>
            <a:off x="4462760" y="3083347"/>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Comprehensive</a:t>
            </a:r>
            <a:endParaRPr lang="en-US" sz="1000" dirty="0"/>
          </a:p>
        </p:txBody>
      </p:sp>
      <p:sp>
        <p:nvSpPr>
          <p:cNvPr id="28" name="Text 26"/>
          <p:cNvSpPr/>
          <p:nvPr/>
        </p:nvSpPr>
        <p:spPr>
          <a:xfrm>
            <a:off x="5837560" y="3083347"/>
            <a:ext cx="1646337"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Comprehensive</a:t>
            </a:r>
            <a:endParaRPr lang="en-US" sz="1000" dirty="0"/>
          </a:p>
        </p:txBody>
      </p:sp>
      <p:sp>
        <p:nvSpPr>
          <p:cNvPr id="29" name="Text 27"/>
          <p:cNvSpPr/>
          <p:nvPr/>
        </p:nvSpPr>
        <p:spPr>
          <a:xfrm>
            <a:off x="7293248" y="3083347"/>
            <a:ext cx="1648718"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Uneven</a:t>
            </a:r>
            <a:endParaRPr lang="en-US" sz="1000" dirty="0"/>
          </a:p>
        </p:txBody>
      </p:sp>
      <p:sp>
        <p:nvSpPr>
          <p:cNvPr id="30" name="Text 28"/>
          <p:cNvSpPr/>
          <p:nvPr/>
        </p:nvSpPr>
        <p:spPr>
          <a:xfrm>
            <a:off x="659383" y="3464049"/>
            <a:ext cx="2619226"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Income Equality</a:t>
            </a:r>
            <a:endParaRPr lang="en-US" sz="1000" dirty="0"/>
          </a:p>
        </p:txBody>
      </p:sp>
      <p:sp>
        <p:nvSpPr>
          <p:cNvPr id="31" name="Text 29"/>
          <p:cNvSpPr/>
          <p:nvPr/>
        </p:nvSpPr>
        <p:spPr>
          <a:xfrm>
            <a:off x="3087960" y="3464049"/>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High</a:t>
            </a:r>
            <a:endParaRPr lang="en-US" sz="1000" dirty="0"/>
          </a:p>
        </p:txBody>
      </p:sp>
      <p:sp>
        <p:nvSpPr>
          <p:cNvPr id="32" name="Text 30"/>
          <p:cNvSpPr/>
          <p:nvPr/>
        </p:nvSpPr>
        <p:spPr>
          <a:xfrm>
            <a:off x="4462760" y="3464049"/>
            <a:ext cx="1565449"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High</a:t>
            </a:r>
            <a:endParaRPr lang="en-US" sz="1000" dirty="0"/>
          </a:p>
        </p:txBody>
      </p:sp>
      <p:sp>
        <p:nvSpPr>
          <p:cNvPr id="33" name="Text 31"/>
          <p:cNvSpPr/>
          <p:nvPr/>
        </p:nvSpPr>
        <p:spPr>
          <a:xfrm>
            <a:off x="5837560" y="3464049"/>
            <a:ext cx="1646337"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High</a:t>
            </a:r>
            <a:endParaRPr lang="en-US" sz="1000" dirty="0"/>
          </a:p>
        </p:txBody>
      </p:sp>
      <p:sp>
        <p:nvSpPr>
          <p:cNvPr id="34" name="Text 32"/>
          <p:cNvSpPr/>
          <p:nvPr/>
        </p:nvSpPr>
        <p:spPr>
          <a:xfrm>
            <a:off x="7293248" y="3464049"/>
            <a:ext cx="1648718"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Low</a:t>
            </a:r>
            <a:endParaRPr lang="en-US" sz="1000" dirty="0"/>
          </a:p>
        </p:txBody>
      </p:sp>
      <p:sp>
        <p:nvSpPr>
          <p:cNvPr id="35" name="Shape 33"/>
          <p:cNvSpPr/>
          <p:nvPr/>
        </p:nvSpPr>
        <p:spPr>
          <a:xfrm>
            <a:off x="523577" y="3908747"/>
            <a:ext cx="8096845" cy="765572"/>
          </a:xfrm>
          <a:prstGeom prst="roundRect">
            <a:avLst>
              <a:gd name="adj" fmla="val 2565"/>
            </a:avLst>
          </a:prstGeom>
          <a:solidFill>
            <a:srgbClr val="FCF2B5"/>
          </a:solidFill>
          <a:ln/>
        </p:spPr>
        <p:txBody>
          <a:bodyPr/>
          <a:lstStyle/>
          <a:p>
            <a:endParaRPr lang="en-PH"/>
          </a:p>
        </p:txBody>
      </p:sp>
      <p:pic>
        <p:nvPicPr>
          <p:cNvPr id="36" name="Image 0" descr="preencoded.png"/>
          <p:cNvPicPr>
            <a:picLocks noChangeAspect="1"/>
          </p:cNvPicPr>
          <p:nvPr/>
        </p:nvPicPr>
        <p:blipFill>
          <a:blip r:embed="rId3"/>
          <a:stretch>
            <a:fillRect/>
          </a:stretch>
        </p:blipFill>
        <p:spPr>
          <a:xfrm>
            <a:off x="654472" y="4100587"/>
            <a:ext cx="163637" cy="130894"/>
          </a:xfrm>
          <a:prstGeom prst="rect">
            <a:avLst/>
          </a:prstGeom>
        </p:spPr>
      </p:pic>
      <p:sp>
        <p:nvSpPr>
          <p:cNvPr id="37" name="Text 34"/>
          <p:cNvSpPr/>
          <p:nvPr/>
        </p:nvSpPr>
        <p:spPr>
          <a:xfrm>
            <a:off x="949003" y="4072310"/>
            <a:ext cx="7540526" cy="418802"/>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000000"/>
                </a:solidFill>
                <a:latin typeface="Source Sans 3" pitchFamily="34" charset="0"/>
                <a:ea typeface="Source Sans 3" pitchFamily="34" charset="-122"/>
                <a:cs typeface="Source Sans 3" pitchFamily="34" charset="-120"/>
              </a:rPr>
              <a:t>The Philippines must prioritise healthcare quality, innovation, public services, and income equality to close the gap with highly developed nations.</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523577" y="540990"/>
            <a:ext cx="4955009" cy="365745"/>
          </a:xfrm>
          <a:prstGeom prst="rect">
            <a:avLst/>
          </a:prstGeom>
          <a:noFill/>
          <a:ln/>
        </p:spPr>
        <p:txBody>
          <a:bodyPr wrap="none" lIns="0" tIns="0" rIns="0" bIns="0" rtlCol="0" anchor="t"/>
          <a:lstStyle/>
          <a:p>
            <a:pPr marL="0" indent="0" algn="l">
              <a:lnSpc>
                <a:spcPct val="104000"/>
              </a:lnSpc>
              <a:buNone/>
            </a:pPr>
            <a:r>
              <a:rPr lang="en-US" sz="2300" dirty="0">
                <a:solidFill>
                  <a:srgbClr val="38512F"/>
                </a:solidFill>
                <a:latin typeface="Lora" pitchFamily="34" charset="0"/>
                <a:ea typeface="Lora" pitchFamily="34" charset="-122"/>
                <a:cs typeface="Lora" pitchFamily="34" charset="-120"/>
              </a:rPr>
              <a:t>Regional Development Inequality</a:t>
            </a:r>
            <a:endParaRPr lang="en-US" sz="2300" dirty="0"/>
          </a:p>
        </p:txBody>
      </p:sp>
      <p:sp>
        <p:nvSpPr>
          <p:cNvPr id="4" name="Text 1"/>
          <p:cNvSpPr/>
          <p:nvPr/>
        </p:nvSpPr>
        <p:spPr>
          <a:xfrm>
            <a:off x="523577" y="1083915"/>
            <a:ext cx="4667845" cy="581769"/>
          </a:xfrm>
          <a:prstGeom prst="rect">
            <a:avLst/>
          </a:prstGeom>
          <a:noFill/>
          <a:ln/>
        </p:spPr>
        <p:txBody>
          <a:bodyPr wrap="square" lIns="0" tIns="0" rIns="0" bIns="0" rtlCol="0" anchor="t">
            <a:normAutofit/>
          </a:bodyPr>
          <a:lstStyle/>
          <a:p>
            <a:pPr marL="0" indent="0" algn="l">
              <a:lnSpc>
                <a:spcPct val="130000"/>
              </a:lnSpc>
              <a:buNone/>
            </a:pPr>
            <a:r>
              <a:rPr lang="en-US" sz="950" dirty="0">
                <a:solidFill>
                  <a:srgbClr val="3A3630"/>
                </a:solidFill>
                <a:latin typeface="Source Sans 3" pitchFamily="34" charset="0"/>
                <a:ea typeface="Source Sans 3" pitchFamily="34" charset="-122"/>
                <a:cs typeface="Source Sans 3" pitchFamily="34" charset="-120"/>
              </a:rPr>
              <a:t>One of the most persistent challenges in the Philippines is the uneven distribution of development across its regions. Urban centres enjoy significantly more resources, investment, and infrastructure than rural provinces.</a:t>
            </a:r>
            <a:endParaRPr lang="en-US" sz="950" dirty="0"/>
          </a:p>
        </p:txBody>
      </p:sp>
      <p:sp>
        <p:nvSpPr>
          <p:cNvPr id="5" name="Shape 2"/>
          <p:cNvSpPr/>
          <p:nvPr/>
        </p:nvSpPr>
        <p:spPr>
          <a:xfrm>
            <a:off x="523577" y="1798588"/>
            <a:ext cx="4667845" cy="2803922"/>
          </a:xfrm>
          <a:prstGeom prst="roundRect">
            <a:avLst>
              <a:gd name="adj" fmla="val 665"/>
            </a:avLst>
          </a:prstGeom>
          <a:solidFill>
            <a:srgbClr val="F3E7D4"/>
          </a:solidFill>
          <a:ln/>
        </p:spPr>
        <p:txBody>
          <a:bodyPr/>
          <a:lstStyle/>
          <a:p>
            <a:endParaRPr lang="en-PH"/>
          </a:p>
        </p:txBody>
      </p:sp>
      <p:sp>
        <p:nvSpPr>
          <p:cNvPr id="6" name="Shape 3"/>
          <p:cNvSpPr/>
          <p:nvPr/>
        </p:nvSpPr>
        <p:spPr>
          <a:xfrm>
            <a:off x="523577" y="1798588"/>
            <a:ext cx="4667845" cy="1401961"/>
          </a:xfrm>
          <a:prstGeom prst="roundRect">
            <a:avLst>
              <a:gd name="adj" fmla="val 1331"/>
            </a:avLst>
          </a:prstGeom>
          <a:solidFill>
            <a:srgbClr val="F3E7D4"/>
          </a:solidFill>
          <a:ln/>
        </p:spPr>
        <p:txBody>
          <a:bodyPr/>
          <a:lstStyle/>
          <a:p>
            <a:endParaRPr lang="en-PH"/>
          </a:p>
        </p:txBody>
      </p:sp>
      <p:sp>
        <p:nvSpPr>
          <p:cNvPr id="7" name="Text 4"/>
          <p:cNvSpPr/>
          <p:nvPr/>
        </p:nvSpPr>
        <p:spPr>
          <a:xfrm>
            <a:off x="647923" y="1922934"/>
            <a:ext cx="1463055"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Urban Centres</a:t>
            </a:r>
            <a:endParaRPr lang="en-US" sz="1150" dirty="0"/>
          </a:p>
        </p:txBody>
      </p:sp>
      <p:sp>
        <p:nvSpPr>
          <p:cNvPr id="8" name="Text 5"/>
          <p:cNvSpPr/>
          <p:nvPr/>
        </p:nvSpPr>
        <p:spPr>
          <a:xfrm>
            <a:off x="647923" y="2176611"/>
            <a:ext cx="4419154" cy="899592"/>
          </a:xfrm>
          <a:prstGeom prst="rect">
            <a:avLst/>
          </a:prstGeom>
          <a:noFill/>
          <a:ln/>
        </p:spPr>
        <p:txBody>
          <a:bodyPr wrap="square" lIns="0" tIns="0" rIns="0" bIns="0" rtlCol="0" anchor="t">
            <a:normAutofit/>
          </a:bodyPr>
          <a:lstStyle/>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Metro Manila, Cebu, Davao</a:t>
            </a:r>
            <a:endParaRPr lang="en-US" sz="950" dirty="0"/>
          </a:p>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Higher investment &amp; employment</a:t>
            </a:r>
            <a:endParaRPr lang="en-US" sz="950" dirty="0"/>
          </a:p>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Better hospitals &amp; schools</a:t>
            </a:r>
            <a:endParaRPr lang="en-US" sz="950" dirty="0"/>
          </a:p>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Modern infrastructure</a:t>
            </a:r>
            <a:endParaRPr lang="en-US" sz="950" dirty="0"/>
          </a:p>
        </p:txBody>
      </p:sp>
      <p:sp>
        <p:nvSpPr>
          <p:cNvPr id="9" name="Shape 6"/>
          <p:cNvSpPr/>
          <p:nvPr/>
        </p:nvSpPr>
        <p:spPr>
          <a:xfrm>
            <a:off x="523577" y="3200549"/>
            <a:ext cx="4667845" cy="1401961"/>
          </a:xfrm>
          <a:prstGeom prst="rect">
            <a:avLst/>
          </a:prstGeom>
          <a:solidFill>
            <a:srgbClr val="F3E7D4"/>
          </a:solidFill>
          <a:ln/>
        </p:spPr>
        <p:txBody>
          <a:bodyPr/>
          <a:lstStyle/>
          <a:p>
            <a:endParaRPr lang="en-PH"/>
          </a:p>
        </p:txBody>
      </p:sp>
      <p:sp>
        <p:nvSpPr>
          <p:cNvPr id="10" name="Shape 7"/>
          <p:cNvSpPr/>
          <p:nvPr/>
        </p:nvSpPr>
        <p:spPr>
          <a:xfrm>
            <a:off x="523577" y="3200549"/>
            <a:ext cx="4667845" cy="14288"/>
          </a:xfrm>
          <a:prstGeom prst="roundRect">
            <a:avLst>
              <a:gd name="adj" fmla="val 130563"/>
            </a:avLst>
          </a:prstGeom>
          <a:solidFill>
            <a:srgbClr val="D9CDBA"/>
          </a:solidFill>
          <a:ln/>
        </p:spPr>
        <p:txBody>
          <a:bodyPr/>
          <a:lstStyle/>
          <a:p>
            <a:endParaRPr lang="en-PH"/>
          </a:p>
        </p:txBody>
      </p:sp>
      <p:sp>
        <p:nvSpPr>
          <p:cNvPr id="11" name="Text 8"/>
          <p:cNvSpPr/>
          <p:nvPr/>
        </p:nvSpPr>
        <p:spPr>
          <a:xfrm>
            <a:off x="647923" y="3324895"/>
            <a:ext cx="1463055" cy="182835"/>
          </a:xfrm>
          <a:prstGeom prst="rect">
            <a:avLst/>
          </a:prstGeom>
          <a:noFill/>
          <a:ln/>
        </p:spPr>
        <p:txBody>
          <a:bodyPr wrap="none" lIns="0" tIns="0" rIns="0" bIns="0" rtlCol="0" anchor="t"/>
          <a:lstStyle/>
          <a:p>
            <a:pPr marL="0" indent="0" algn="l">
              <a:lnSpc>
                <a:spcPct val="104000"/>
              </a:lnSpc>
              <a:buNone/>
            </a:pPr>
            <a:r>
              <a:rPr lang="en-US" sz="1150" dirty="0">
                <a:solidFill>
                  <a:srgbClr val="3A3630"/>
                </a:solidFill>
                <a:latin typeface="Lora" pitchFamily="34" charset="0"/>
                <a:ea typeface="Lora" pitchFamily="34" charset="-122"/>
                <a:cs typeface="Lora" pitchFamily="34" charset="-120"/>
              </a:rPr>
              <a:t>Rural Provinces</a:t>
            </a:r>
            <a:endParaRPr lang="en-US" sz="1150" dirty="0"/>
          </a:p>
        </p:txBody>
      </p:sp>
      <p:sp>
        <p:nvSpPr>
          <p:cNvPr id="12" name="Text 9"/>
          <p:cNvSpPr/>
          <p:nvPr/>
        </p:nvSpPr>
        <p:spPr>
          <a:xfrm>
            <a:off x="647923" y="3578572"/>
            <a:ext cx="4419154" cy="899592"/>
          </a:xfrm>
          <a:prstGeom prst="rect">
            <a:avLst/>
          </a:prstGeom>
          <a:noFill/>
          <a:ln/>
        </p:spPr>
        <p:txBody>
          <a:bodyPr wrap="square" lIns="0" tIns="0" rIns="0" bIns="0" rtlCol="0" anchor="t">
            <a:normAutofit/>
          </a:bodyPr>
          <a:lstStyle/>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Limited job opportunities</a:t>
            </a:r>
            <a:endParaRPr lang="en-US" sz="950" dirty="0"/>
          </a:p>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Fewer healthcare facilities</a:t>
            </a:r>
            <a:endParaRPr lang="en-US" sz="950" dirty="0"/>
          </a:p>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Under-resourced schools</a:t>
            </a:r>
            <a:endParaRPr lang="en-US" sz="950" dirty="0"/>
          </a:p>
          <a:p>
            <a:pPr marL="342900" indent="-342900" algn="l">
              <a:lnSpc>
                <a:spcPct val="130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Poor road &amp; digital connectivity</a:t>
            </a:r>
            <a:endParaRPr lang="en-US" sz="9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523577" y="705073"/>
            <a:ext cx="6035576" cy="384944"/>
          </a:xfrm>
          <a:prstGeom prst="rect">
            <a:avLst/>
          </a:prstGeom>
          <a:noFill/>
          <a:ln/>
        </p:spPr>
        <p:txBody>
          <a:bodyPr wrap="none" lIns="0" tIns="0" rIns="0" bIns="0" rtlCol="0" anchor="t"/>
          <a:lstStyle/>
          <a:p>
            <a:pPr marL="0" indent="0" algn="l">
              <a:lnSpc>
                <a:spcPct val="104000"/>
              </a:lnSpc>
              <a:buNone/>
            </a:pPr>
            <a:r>
              <a:rPr lang="en-US" sz="2400" dirty="0">
                <a:solidFill>
                  <a:srgbClr val="38512F"/>
                </a:solidFill>
                <a:latin typeface="Lora" pitchFamily="34" charset="0"/>
                <a:ea typeface="Lora" pitchFamily="34" charset="-122"/>
                <a:cs typeface="Lora" pitchFamily="34" charset="-120"/>
              </a:rPr>
              <a:t>Government Responses &amp; Programmes</a:t>
            </a:r>
            <a:endParaRPr lang="en-US" sz="2400" dirty="0"/>
          </a:p>
        </p:txBody>
      </p:sp>
      <p:sp>
        <p:nvSpPr>
          <p:cNvPr id="3" name="Text 1"/>
          <p:cNvSpPr/>
          <p:nvPr/>
        </p:nvSpPr>
        <p:spPr>
          <a:xfrm>
            <a:off x="523577" y="1351806"/>
            <a:ext cx="8554045" cy="209401"/>
          </a:xfrm>
          <a:prstGeom prst="rect">
            <a:avLst/>
          </a:prstGeom>
          <a:noFill/>
          <a:ln/>
        </p:spPr>
        <p:txBody>
          <a:bodyPr wrap="none" lIns="0" tIns="0" rIns="0" bIns="0" rtlCol="0" anchor="t"/>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The Philippine government has launched several initiatives to address poverty and accelerate development across the country.</a:t>
            </a:r>
            <a:endParaRPr lang="en-US" sz="1000" dirty="0"/>
          </a:p>
        </p:txBody>
      </p:sp>
      <p:sp>
        <p:nvSpPr>
          <p:cNvPr id="4" name="Text 2"/>
          <p:cNvSpPr/>
          <p:nvPr/>
        </p:nvSpPr>
        <p:spPr>
          <a:xfrm>
            <a:off x="523577" y="1708472"/>
            <a:ext cx="261789" cy="163637"/>
          </a:xfrm>
          <a:prstGeom prst="rect">
            <a:avLst/>
          </a:prstGeom>
          <a:noFill/>
          <a:ln/>
        </p:spPr>
        <p:txBody>
          <a:bodyPr wrap="none" lIns="0" tIns="0" rIns="0" bIns="0" rtlCol="0" anchor="ctr"/>
          <a:lstStyle/>
          <a:p>
            <a:pPr marL="0" indent="0" algn="l">
              <a:lnSpc>
                <a:spcPct val="100000"/>
              </a:lnSpc>
              <a:buNone/>
            </a:pPr>
            <a:r>
              <a:rPr lang="en-US" sz="1000" dirty="0">
                <a:solidFill>
                  <a:srgbClr val="3A3630"/>
                </a:solidFill>
                <a:latin typeface="Lora Light" pitchFamily="34" charset="0"/>
                <a:ea typeface="Lora Light" pitchFamily="34" charset="-122"/>
                <a:cs typeface="Lora Light" pitchFamily="34" charset="-120"/>
              </a:rPr>
              <a:t>01</a:t>
            </a:r>
            <a:endParaRPr lang="en-US" sz="1000" dirty="0"/>
          </a:p>
        </p:txBody>
      </p:sp>
      <p:sp>
        <p:nvSpPr>
          <p:cNvPr id="5" name="Shape 3"/>
          <p:cNvSpPr/>
          <p:nvPr/>
        </p:nvSpPr>
        <p:spPr>
          <a:xfrm>
            <a:off x="523577" y="1916609"/>
            <a:ext cx="3982938" cy="14288"/>
          </a:xfrm>
          <a:prstGeom prst="rect">
            <a:avLst/>
          </a:prstGeom>
          <a:solidFill>
            <a:srgbClr val="38512F"/>
          </a:solidFill>
          <a:ln/>
        </p:spPr>
        <p:txBody>
          <a:bodyPr/>
          <a:lstStyle/>
          <a:p>
            <a:endParaRPr lang="en-PH"/>
          </a:p>
        </p:txBody>
      </p:sp>
      <p:sp>
        <p:nvSpPr>
          <p:cNvPr id="6" name="Text 4"/>
          <p:cNvSpPr/>
          <p:nvPr/>
        </p:nvSpPr>
        <p:spPr>
          <a:xfrm>
            <a:off x="523577" y="2010594"/>
            <a:ext cx="1540073"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Build Better More</a:t>
            </a:r>
            <a:endParaRPr lang="en-US" sz="1200" dirty="0"/>
          </a:p>
        </p:txBody>
      </p:sp>
      <p:sp>
        <p:nvSpPr>
          <p:cNvPr id="7" name="Text 5"/>
          <p:cNvSpPr/>
          <p:nvPr/>
        </p:nvSpPr>
        <p:spPr>
          <a:xfrm>
            <a:off x="523577" y="2281610"/>
            <a:ext cx="3982938"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 flagship infrastructure programme aimed at improving roads, bridges, airports, seaports, and internet connectivity to stimulate economic growth and attract investments.</a:t>
            </a:r>
            <a:endParaRPr lang="en-US" sz="1000" dirty="0"/>
          </a:p>
        </p:txBody>
      </p:sp>
      <p:sp>
        <p:nvSpPr>
          <p:cNvPr id="8" name="Text 6"/>
          <p:cNvSpPr/>
          <p:nvPr/>
        </p:nvSpPr>
        <p:spPr>
          <a:xfrm>
            <a:off x="4637410" y="1708472"/>
            <a:ext cx="261789" cy="163637"/>
          </a:xfrm>
          <a:prstGeom prst="rect">
            <a:avLst/>
          </a:prstGeom>
          <a:noFill/>
          <a:ln/>
        </p:spPr>
        <p:txBody>
          <a:bodyPr wrap="none" lIns="0" tIns="0" rIns="0" bIns="0" rtlCol="0" anchor="ctr"/>
          <a:lstStyle/>
          <a:p>
            <a:pPr marL="0" indent="0" algn="l">
              <a:lnSpc>
                <a:spcPct val="100000"/>
              </a:lnSpc>
              <a:buNone/>
            </a:pPr>
            <a:r>
              <a:rPr lang="en-US" sz="1000" dirty="0">
                <a:solidFill>
                  <a:srgbClr val="3A3630"/>
                </a:solidFill>
                <a:latin typeface="Lora Light" pitchFamily="34" charset="0"/>
                <a:ea typeface="Lora Light" pitchFamily="34" charset="-122"/>
                <a:cs typeface="Lora Light" pitchFamily="34" charset="-120"/>
              </a:rPr>
              <a:t>02</a:t>
            </a:r>
            <a:endParaRPr lang="en-US" sz="1000" dirty="0"/>
          </a:p>
        </p:txBody>
      </p:sp>
      <p:sp>
        <p:nvSpPr>
          <p:cNvPr id="9" name="Shape 7"/>
          <p:cNvSpPr/>
          <p:nvPr/>
        </p:nvSpPr>
        <p:spPr>
          <a:xfrm>
            <a:off x="4637410" y="1916609"/>
            <a:ext cx="3983013" cy="14288"/>
          </a:xfrm>
          <a:prstGeom prst="rect">
            <a:avLst/>
          </a:prstGeom>
          <a:solidFill>
            <a:srgbClr val="38512F"/>
          </a:solidFill>
          <a:ln/>
        </p:spPr>
        <p:txBody>
          <a:bodyPr/>
          <a:lstStyle/>
          <a:p>
            <a:endParaRPr lang="en-PH"/>
          </a:p>
        </p:txBody>
      </p:sp>
      <p:sp>
        <p:nvSpPr>
          <p:cNvPr id="10" name="Text 8"/>
          <p:cNvSpPr/>
          <p:nvPr/>
        </p:nvSpPr>
        <p:spPr>
          <a:xfrm>
            <a:off x="4637410" y="2010594"/>
            <a:ext cx="2038796"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Universal Health Care (UHC)</a:t>
            </a:r>
            <a:endParaRPr lang="en-US" sz="1200" dirty="0"/>
          </a:p>
        </p:txBody>
      </p:sp>
      <p:sp>
        <p:nvSpPr>
          <p:cNvPr id="11" name="Text 9"/>
          <p:cNvSpPr/>
          <p:nvPr/>
        </p:nvSpPr>
        <p:spPr>
          <a:xfrm>
            <a:off x="4637410" y="2281610"/>
            <a:ext cx="3983013"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Legislation designed to ensure all Filipinos have access to quality healthcare services, reducing the burden on poor families who cannot afford private medical care.</a:t>
            </a:r>
            <a:endParaRPr lang="en-US" sz="1000" dirty="0"/>
          </a:p>
        </p:txBody>
      </p:sp>
      <p:sp>
        <p:nvSpPr>
          <p:cNvPr id="12" name="Text 10"/>
          <p:cNvSpPr/>
          <p:nvPr/>
        </p:nvSpPr>
        <p:spPr>
          <a:xfrm>
            <a:off x="523577" y="3138860"/>
            <a:ext cx="261789" cy="163637"/>
          </a:xfrm>
          <a:prstGeom prst="rect">
            <a:avLst/>
          </a:prstGeom>
          <a:noFill/>
          <a:ln/>
        </p:spPr>
        <p:txBody>
          <a:bodyPr wrap="none" lIns="0" tIns="0" rIns="0" bIns="0" rtlCol="0" anchor="ctr"/>
          <a:lstStyle/>
          <a:p>
            <a:pPr marL="0" indent="0" algn="l">
              <a:lnSpc>
                <a:spcPct val="100000"/>
              </a:lnSpc>
              <a:buNone/>
            </a:pPr>
            <a:r>
              <a:rPr lang="en-US" sz="1000" dirty="0">
                <a:solidFill>
                  <a:srgbClr val="3A3630"/>
                </a:solidFill>
                <a:latin typeface="Lora Light" pitchFamily="34" charset="0"/>
                <a:ea typeface="Lora Light" pitchFamily="34" charset="-122"/>
                <a:cs typeface="Lora Light" pitchFamily="34" charset="-120"/>
              </a:rPr>
              <a:t>03</a:t>
            </a:r>
            <a:endParaRPr lang="en-US" sz="1000" dirty="0"/>
          </a:p>
        </p:txBody>
      </p:sp>
      <p:sp>
        <p:nvSpPr>
          <p:cNvPr id="13" name="Shape 11"/>
          <p:cNvSpPr/>
          <p:nvPr/>
        </p:nvSpPr>
        <p:spPr>
          <a:xfrm>
            <a:off x="523577" y="3346996"/>
            <a:ext cx="3982938" cy="14288"/>
          </a:xfrm>
          <a:prstGeom prst="rect">
            <a:avLst/>
          </a:prstGeom>
          <a:solidFill>
            <a:srgbClr val="38512F"/>
          </a:solidFill>
          <a:ln/>
        </p:spPr>
        <p:txBody>
          <a:bodyPr/>
          <a:lstStyle/>
          <a:p>
            <a:endParaRPr lang="en-PH"/>
          </a:p>
        </p:txBody>
      </p:sp>
      <p:sp>
        <p:nvSpPr>
          <p:cNvPr id="14" name="Text 12"/>
          <p:cNvSpPr/>
          <p:nvPr/>
        </p:nvSpPr>
        <p:spPr>
          <a:xfrm>
            <a:off x="523577" y="3440981"/>
            <a:ext cx="2875731"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Philippine Development Plan 2023–2028</a:t>
            </a:r>
            <a:endParaRPr lang="en-US" sz="1200" dirty="0"/>
          </a:p>
        </p:txBody>
      </p:sp>
      <p:sp>
        <p:nvSpPr>
          <p:cNvPr id="15" name="Text 13"/>
          <p:cNvSpPr/>
          <p:nvPr/>
        </p:nvSpPr>
        <p:spPr>
          <a:xfrm>
            <a:off x="523577" y="3711997"/>
            <a:ext cx="3982938"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A comprehensive national roadmap targeting inclusive growth, poverty reduction, and improved human development outcomes across all regions.</a:t>
            </a:r>
            <a:endParaRPr lang="en-US" sz="1000" dirty="0"/>
          </a:p>
        </p:txBody>
      </p:sp>
      <p:sp>
        <p:nvSpPr>
          <p:cNvPr id="16" name="Text 14"/>
          <p:cNvSpPr/>
          <p:nvPr/>
        </p:nvSpPr>
        <p:spPr>
          <a:xfrm>
            <a:off x="4637410" y="3138860"/>
            <a:ext cx="261789" cy="163637"/>
          </a:xfrm>
          <a:prstGeom prst="rect">
            <a:avLst/>
          </a:prstGeom>
          <a:noFill/>
          <a:ln/>
        </p:spPr>
        <p:txBody>
          <a:bodyPr wrap="none" lIns="0" tIns="0" rIns="0" bIns="0" rtlCol="0" anchor="ctr"/>
          <a:lstStyle/>
          <a:p>
            <a:pPr marL="0" indent="0" algn="l">
              <a:lnSpc>
                <a:spcPct val="100000"/>
              </a:lnSpc>
              <a:buNone/>
            </a:pPr>
            <a:r>
              <a:rPr lang="en-US" sz="1000" dirty="0">
                <a:solidFill>
                  <a:srgbClr val="3A3630"/>
                </a:solidFill>
                <a:latin typeface="Lora Light" pitchFamily="34" charset="0"/>
                <a:ea typeface="Lora Light" pitchFamily="34" charset="-122"/>
                <a:cs typeface="Lora Light" pitchFamily="34" charset="-120"/>
              </a:rPr>
              <a:t>04</a:t>
            </a:r>
            <a:endParaRPr lang="en-US" sz="1000" dirty="0"/>
          </a:p>
        </p:txBody>
      </p:sp>
      <p:sp>
        <p:nvSpPr>
          <p:cNvPr id="17" name="Shape 15"/>
          <p:cNvSpPr/>
          <p:nvPr/>
        </p:nvSpPr>
        <p:spPr>
          <a:xfrm>
            <a:off x="4637410" y="3346996"/>
            <a:ext cx="3983013" cy="14288"/>
          </a:xfrm>
          <a:prstGeom prst="rect">
            <a:avLst/>
          </a:prstGeom>
          <a:solidFill>
            <a:srgbClr val="38512F"/>
          </a:solidFill>
          <a:ln/>
        </p:spPr>
        <p:txBody>
          <a:bodyPr/>
          <a:lstStyle/>
          <a:p>
            <a:endParaRPr lang="en-PH"/>
          </a:p>
        </p:txBody>
      </p:sp>
      <p:sp>
        <p:nvSpPr>
          <p:cNvPr id="18" name="Text 16"/>
          <p:cNvSpPr/>
          <p:nvPr/>
        </p:nvSpPr>
        <p:spPr>
          <a:xfrm>
            <a:off x="4637410" y="3440981"/>
            <a:ext cx="2172742" cy="192509"/>
          </a:xfrm>
          <a:prstGeom prst="rect">
            <a:avLst/>
          </a:prstGeom>
          <a:noFill/>
          <a:ln/>
        </p:spPr>
        <p:txBody>
          <a:bodyPr wrap="none" lIns="0" tIns="0" rIns="0" bIns="0" rtlCol="0" anchor="t"/>
          <a:lstStyle/>
          <a:p>
            <a:pPr marL="0" indent="0" algn="l">
              <a:lnSpc>
                <a:spcPct val="104000"/>
              </a:lnSpc>
              <a:buNone/>
            </a:pPr>
            <a:r>
              <a:rPr lang="en-US" sz="1200" dirty="0">
                <a:solidFill>
                  <a:srgbClr val="3A3630"/>
                </a:solidFill>
                <a:latin typeface="Lora" pitchFamily="34" charset="0"/>
                <a:ea typeface="Lora" pitchFamily="34" charset="-122"/>
                <a:cs typeface="Lora" pitchFamily="34" charset="-120"/>
              </a:rPr>
              <a:t>Social Protection Programmes</a:t>
            </a:r>
            <a:endParaRPr lang="en-US" sz="1200" dirty="0"/>
          </a:p>
        </p:txBody>
      </p:sp>
      <p:sp>
        <p:nvSpPr>
          <p:cNvPr id="19" name="Text 17"/>
          <p:cNvSpPr/>
          <p:nvPr/>
        </p:nvSpPr>
        <p:spPr>
          <a:xfrm>
            <a:off x="4637410" y="3711997"/>
            <a:ext cx="3983013" cy="628204"/>
          </a:xfrm>
          <a:prstGeom prst="rect">
            <a:avLst/>
          </a:prstGeom>
          <a:noFill/>
          <a:ln/>
        </p:spPr>
        <p:txBody>
          <a:bodyPr wrap="square" lIns="0" tIns="0" rIns="0" bIns="0" rtlCol="0" anchor="t">
            <a:normAutofit/>
          </a:bodyPr>
          <a:lstStyle/>
          <a:p>
            <a:pPr marL="0" indent="0" algn="l">
              <a:lnSpc>
                <a:spcPct val="133000"/>
              </a:lnSpc>
              <a:buNone/>
            </a:pPr>
            <a:r>
              <a:rPr lang="en-US" sz="1000" dirty="0">
                <a:solidFill>
                  <a:srgbClr val="3A3630"/>
                </a:solidFill>
                <a:latin typeface="Source Sans 3" pitchFamily="34" charset="0"/>
                <a:ea typeface="Source Sans 3" pitchFamily="34" charset="-122"/>
                <a:cs typeface="Source Sans 3" pitchFamily="34" charset="-120"/>
              </a:rPr>
              <a:t>Conditional cash transfers and social welfare programmes aim to provide safety nets for the most vulnerable households, supporting education and healthcare participation.</a:t>
            </a:r>
            <a:endParaRPr lang="en-US" sz="1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00869" y="290959"/>
            <a:ext cx="3153445" cy="294754"/>
          </a:xfrm>
          <a:prstGeom prst="rect">
            <a:avLst/>
          </a:prstGeom>
          <a:noFill/>
          <a:ln/>
        </p:spPr>
        <p:txBody>
          <a:bodyPr wrap="none" lIns="0" tIns="0" rIns="0" bIns="0" rtlCol="0" anchor="t"/>
          <a:lstStyle/>
          <a:p>
            <a:pPr marL="0" indent="0" algn="l">
              <a:lnSpc>
                <a:spcPct val="104000"/>
              </a:lnSpc>
              <a:buNone/>
            </a:pPr>
            <a:r>
              <a:rPr lang="en-US" sz="1850" dirty="0">
                <a:solidFill>
                  <a:srgbClr val="38512F"/>
                </a:solidFill>
                <a:latin typeface="Lora" pitchFamily="34" charset="0"/>
                <a:ea typeface="Lora" pitchFamily="34" charset="-122"/>
                <a:cs typeface="Lora" pitchFamily="34" charset="-120"/>
              </a:rPr>
              <a:t>Pathways Out of Poverty</a:t>
            </a:r>
            <a:endParaRPr lang="en-US" sz="1850" dirty="0"/>
          </a:p>
        </p:txBody>
      </p:sp>
      <p:sp>
        <p:nvSpPr>
          <p:cNvPr id="3" name="Text 1"/>
          <p:cNvSpPr/>
          <p:nvPr/>
        </p:nvSpPr>
        <p:spPr>
          <a:xfrm>
            <a:off x="400869" y="739155"/>
            <a:ext cx="8743131" cy="141536"/>
          </a:xfrm>
          <a:prstGeom prst="rect">
            <a:avLst/>
          </a:prstGeom>
          <a:noFill/>
          <a:ln/>
        </p:spPr>
        <p:txBody>
          <a:bodyPr wrap="none" lIns="0" tIns="0" rIns="0" bIns="0" rtlCol="0" anchor="t"/>
          <a:lstStyle/>
          <a:p>
            <a:pPr marL="0" indent="0" algn="l">
              <a:lnSpc>
                <a:spcPct val="118000"/>
              </a:lnSpc>
              <a:buNone/>
            </a:pPr>
            <a:r>
              <a:rPr lang="en-US" sz="750" dirty="0">
                <a:solidFill>
                  <a:srgbClr val="3A3630"/>
                </a:solidFill>
                <a:latin typeface="Source Sans 3" pitchFamily="34" charset="0"/>
                <a:ea typeface="Source Sans 3" pitchFamily="34" charset="-122"/>
                <a:cs typeface="Source Sans 3" pitchFamily="34" charset="-120"/>
              </a:rPr>
              <a:t>Addressing poverty in the Philippines requires a multi-dimensional approach that tackles root causes simultaneously rather than in isolation.</a:t>
            </a:r>
            <a:endParaRPr lang="en-US" sz="750" dirty="0"/>
          </a:p>
        </p:txBody>
      </p:sp>
      <p:pic>
        <p:nvPicPr>
          <p:cNvPr id="4" name="Image 0" descr="preencoded.png"/>
          <p:cNvPicPr>
            <a:picLocks noChangeAspect="1"/>
          </p:cNvPicPr>
          <p:nvPr/>
        </p:nvPicPr>
        <p:blipFill>
          <a:blip r:embed="rId3"/>
          <a:stretch>
            <a:fillRect/>
          </a:stretch>
        </p:blipFill>
        <p:spPr>
          <a:xfrm>
            <a:off x="400869" y="967011"/>
            <a:ext cx="6553200" cy="3657600"/>
          </a:xfrm>
          <a:prstGeom prst="rect">
            <a:avLst/>
          </a:prstGeom>
        </p:spPr>
      </p:pic>
      <p:pic>
        <p:nvPicPr>
          <p:cNvPr id="5" name="Image 1" descr="preencoded.png"/>
          <p:cNvPicPr>
            <a:picLocks noChangeAspect="1"/>
          </p:cNvPicPr>
          <p:nvPr/>
        </p:nvPicPr>
        <p:blipFill>
          <a:blip r:embed="rId4"/>
          <a:stretch>
            <a:fillRect/>
          </a:stretch>
        </p:blipFill>
        <p:spPr>
          <a:xfrm>
            <a:off x="400869" y="967011"/>
            <a:ext cx="6553200" cy="3657600"/>
          </a:xfrm>
          <a:prstGeom prst="rect">
            <a:avLst/>
          </a:prstGeom>
        </p:spPr>
      </p:pic>
      <p:sp>
        <p:nvSpPr>
          <p:cNvPr id="6" name="Text 2"/>
          <p:cNvSpPr/>
          <p:nvPr/>
        </p:nvSpPr>
        <p:spPr>
          <a:xfrm>
            <a:off x="400869" y="4710931"/>
            <a:ext cx="8743131" cy="141536"/>
          </a:xfrm>
          <a:prstGeom prst="rect">
            <a:avLst/>
          </a:prstGeom>
          <a:noFill/>
          <a:ln/>
        </p:spPr>
        <p:txBody>
          <a:bodyPr wrap="none" lIns="0" tIns="0" rIns="0" bIns="0" rtlCol="0" anchor="t"/>
          <a:lstStyle/>
          <a:p>
            <a:pPr marL="0" indent="0" algn="l">
              <a:lnSpc>
                <a:spcPct val="118000"/>
              </a:lnSpc>
              <a:buNone/>
            </a:pPr>
            <a:r>
              <a:rPr lang="en-US" sz="750" dirty="0">
                <a:solidFill>
                  <a:srgbClr val="3A3630"/>
                </a:solidFill>
                <a:latin typeface="Source Sans 3" pitchFamily="34" charset="0"/>
                <a:ea typeface="Source Sans 3" pitchFamily="34" charset="-122"/>
                <a:cs typeface="Source Sans 3" pitchFamily="34" charset="-120"/>
              </a:rPr>
              <a:t>Each pathway reinforces the others — progress in one area accelerates gains across the entire system.</a:t>
            </a:r>
            <a:endParaRPr lang="en-US" sz="7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4021"/>
          </a:xfrm>
          <a:prstGeom prst="rect">
            <a:avLst/>
          </a:prstGeom>
        </p:spPr>
      </p:pic>
      <p:sp>
        <p:nvSpPr>
          <p:cNvPr id="3" name="Text 0"/>
          <p:cNvSpPr/>
          <p:nvPr/>
        </p:nvSpPr>
        <p:spPr>
          <a:xfrm>
            <a:off x="3919910" y="337468"/>
            <a:ext cx="4733181" cy="721965"/>
          </a:xfrm>
          <a:prstGeom prst="rect">
            <a:avLst/>
          </a:prstGeom>
          <a:noFill/>
          <a:ln/>
        </p:spPr>
        <p:txBody>
          <a:bodyPr wrap="square" lIns="0" tIns="0" rIns="0" bIns="0" rtlCol="0" anchor="t">
            <a:normAutofit/>
          </a:bodyPr>
          <a:lstStyle/>
          <a:p>
            <a:pPr marL="0" indent="0" algn="l">
              <a:lnSpc>
                <a:spcPct val="104000"/>
              </a:lnSpc>
              <a:buNone/>
            </a:pPr>
            <a:r>
              <a:rPr lang="en-US" sz="2250" dirty="0">
                <a:solidFill>
                  <a:srgbClr val="38512F"/>
                </a:solidFill>
                <a:latin typeface="Lora" pitchFamily="34" charset="0"/>
                <a:ea typeface="Lora" pitchFamily="34" charset="-122"/>
                <a:cs typeface="Lora" pitchFamily="34" charset="-120"/>
              </a:rPr>
              <a:t>The Role of Education &amp; Innovation</a:t>
            </a:r>
            <a:endParaRPr lang="en-US" sz="2250" dirty="0"/>
          </a:p>
        </p:txBody>
      </p:sp>
      <p:sp>
        <p:nvSpPr>
          <p:cNvPr id="4" name="Shape 1"/>
          <p:cNvSpPr/>
          <p:nvPr/>
        </p:nvSpPr>
        <p:spPr>
          <a:xfrm>
            <a:off x="3831506" y="1231999"/>
            <a:ext cx="2393677" cy="3574554"/>
          </a:xfrm>
          <a:prstGeom prst="roundRect">
            <a:avLst>
              <a:gd name="adj" fmla="val 769"/>
            </a:avLst>
          </a:prstGeom>
          <a:solidFill>
            <a:srgbClr val="38512F"/>
          </a:solidFill>
          <a:ln/>
        </p:spPr>
        <p:txBody>
          <a:bodyPr/>
          <a:lstStyle/>
          <a:p>
            <a:endParaRPr lang="en-PH"/>
          </a:p>
        </p:txBody>
      </p:sp>
      <p:sp>
        <p:nvSpPr>
          <p:cNvPr id="5" name="Text 2"/>
          <p:cNvSpPr/>
          <p:nvPr/>
        </p:nvSpPr>
        <p:spPr>
          <a:xfrm>
            <a:off x="3954214" y="1347043"/>
            <a:ext cx="2230413" cy="180454"/>
          </a:xfrm>
          <a:prstGeom prst="rect">
            <a:avLst/>
          </a:prstGeom>
          <a:noFill/>
          <a:ln/>
        </p:spPr>
        <p:txBody>
          <a:bodyPr wrap="none" lIns="0" tIns="0" rIns="0" bIns="0" rtlCol="0" anchor="t"/>
          <a:lstStyle/>
          <a:p>
            <a:pPr marL="0" indent="0" algn="l">
              <a:lnSpc>
                <a:spcPct val="104000"/>
              </a:lnSpc>
              <a:buNone/>
            </a:pPr>
            <a:r>
              <a:rPr lang="en-US" sz="1100" dirty="0">
                <a:solidFill>
                  <a:srgbClr val="FFFFFF"/>
                </a:solidFill>
                <a:latin typeface="Lora" pitchFamily="34" charset="0"/>
                <a:ea typeface="Lora" pitchFamily="34" charset="-122"/>
                <a:cs typeface="Lora" pitchFamily="34" charset="-120"/>
              </a:rPr>
              <a:t>Education as a Foundation</a:t>
            </a:r>
            <a:endParaRPr lang="en-US" sz="1100" dirty="0"/>
          </a:p>
        </p:txBody>
      </p:sp>
      <p:sp>
        <p:nvSpPr>
          <p:cNvPr id="6" name="Text 3"/>
          <p:cNvSpPr/>
          <p:nvPr/>
        </p:nvSpPr>
        <p:spPr>
          <a:xfrm>
            <a:off x="3954214" y="1642542"/>
            <a:ext cx="2148260" cy="1140768"/>
          </a:xfrm>
          <a:prstGeom prst="rect">
            <a:avLst/>
          </a:prstGeom>
          <a:noFill/>
          <a:ln/>
        </p:spPr>
        <p:txBody>
          <a:bodyPr wrap="square" lIns="0" tIns="0" rIns="0" bIns="0" rtlCol="0" anchor="t">
            <a:normAutofit/>
          </a:bodyPr>
          <a:lstStyle/>
          <a:p>
            <a:pPr marL="0" indent="0" algn="l">
              <a:lnSpc>
                <a:spcPct val="129000"/>
              </a:lnSpc>
              <a:buNone/>
            </a:pPr>
            <a:r>
              <a:rPr lang="en-US" sz="950" dirty="0">
                <a:solidFill>
                  <a:srgbClr val="FFFFFF"/>
                </a:solidFill>
                <a:latin typeface="Source Sans 3" pitchFamily="34" charset="0"/>
                <a:ea typeface="Source Sans 3" pitchFamily="34" charset="-122"/>
                <a:cs typeface="Source Sans 3" pitchFamily="34" charset="-120"/>
              </a:rPr>
              <a:t>Quality education is the single most powerful tool for breaking the poverty cycle. Investing in teachers, classrooms, digital access, and learning materials creates long-term economic returns for individuals and the nation.</a:t>
            </a:r>
            <a:endParaRPr lang="en-US" sz="950" dirty="0"/>
          </a:p>
        </p:txBody>
      </p:sp>
      <p:sp>
        <p:nvSpPr>
          <p:cNvPr id="7" name="Text 4"/>
          <p:cNvSpPr/>
          <p:nvPr/>
        </p:nvSpPr>
        <p:spPr>
          <a:xfrm>
            <a:off x="6440984" y="1347043"/>
            <a:ext cx="2193727" cy="180454"/>
          </a:xfrm>
          <a:prstGeom prst="rect">
            <a:avLst/>
          </a:prstGeom>
          <a:noFill/>
          <a:ln/>
        </p:spPr>
        <p:txBody>
          <a:bodyPr wrap="none" lIns="0" tIns="0" rIns="0" bIns="0" rtlCol="0" anchor="t"/>
          <a:lstStyle/>
          <a:p>
            <a:pPr marL="0" indent="0" algn="l">
              <a:lnSpc>
                <a:spcPct val="104000"/>
              </a:lnSpc>
              <a:buNone/>
            </a:pPr>
            <a:r>
              <a:rPr lang="en-US" sz="1100" dirty="0">
                <a:solidFill>
                  <a:srgbClr val="38512F"/>
                </a:solidFill>
                <a:latin typeface="Lora" pitchFamily="34" charset="0"/>
                <a:ea typeface="Lora" pitchFamily="34" charset="-122"/>
                <a:cs typeface="Lora" pitchFamily="34" charset="-120"/>
              </a:rPr>
              <a:t>Key Education Challenges</a:t>
            </a:r>
            <a:endParaRPr lang="en-US" sz="1100" dirty="0"/>
          </a:p>
        </p:txBody>
      </p:sp>
      <p:sp>
        <p:nvSpPr>
          <p:cNvPr id="8" name="Text 5"/>
          <p:cNvSpPr/>
          <p:nvPr/>
        </p:nvSpPr>
        <p:spPr>
          <a:xfrm>
            <a:off x="6440984" y="1642542"/>
            <a:ext cx="2216869" cy="1261542"/>
          </a:xfrm>
          <a:prstGeom prst="rect">
            <a:avLst/>
          </a:prstGeom>
          <a:noFill/>
          <a:ln/>
        </p:spPr>
        <p:txBody>
          <a:bodyPr wrap="square" lIns="0" tIns="0" rIns="0" bIns="0" rtlCol="0" anchor="t">
            <a:normAutofit lnSpcReduction="10000"/>
          </a:bodyPr>
          <a:lstStyle/>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Pandemic-related learning losses</a:t>
            </a:r>
            <a:endParaRPr lang="en-US" sz="950" dirty="0"/>
          </a:p>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Lack of classrooms and materials in poor communities</a:t>
            </a:r>
            <a:endParaRPr lang="en-US" sz="950" dirty="0"/>
          </a:p>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Limited internet access in rural schools</a:t>
            </a:r>
            <a:endParaRPr lang="en-US" sz="950" dirty="0"/>
          </a:p>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High dropout rates due to financial pressures</a:t>
            </a:r>
            <a:endParaRPr lang="en-US" sz="950" dirty="0"/>
          </a:p>
        </p:txBody>
      </p:sp>
      <p:sp>
        <p:nvSpPr>
          <p:cNvPr id="9" name="Text 6"/>
          <p:cNvSpPr/>
          <p:nvPr/>
        </p:nvSpPr>
        <p:spPr>
          <a:xfrm>
            <a:off x="6440984" y="3019127"/>
            <a:ext cx="1901056" cy="180454"/>
          </a:xfrm>
          <a:prstGeom prst="rect">
            <a:avLst/>
          </a:prstGeom>
          <a:noFill/>
          <a:ln/>
        </p:spPr>
        <p:txBody>
          <a:bodyPr wrap="none" lIns="0" tIns="0" rIns="0" bIns="0" rtlCol="0" anchor="t"/>
          <a:lstStyle/>
          <a:p>
            <a:pPr marL="0" indent="0" algn="l">
              <a:lnSpc>
                <a:spcPct val="104000"/>
              </a:lnSpc>
              <a:buNone/>
            </a:pPr>
            <a:r>
              <a:rPr lang="en-US" sz="1100" dirty="0">
                <a:solidFill>
                  <a:srgbClr val="38512F"/>
                </a:solidFill>
                <a:latin typeface="Lora" pitchFamily="34" charset="0"/>
                <a:ea typeface="Lora" pitchFamily="34" charset="-122"/>
                <a:cs typeface="Lora" pitchFamily="34" charset="-120"/>
              </a:rPr>
              <a:t>Opportunities Ahead</a:t>
            </a:r>
            <a:endParaRPr lang="en-US" sz="1100" dirty="0"/>
          </a:p>
        </p:txBody>
      </p:sp>
      <p:sp>
        <p:nvSpPr>
          <p:cNvPr id="10" name="Text 7"/>
          <p:cNvSpPr/>
          <p:nvPr/>
        </p:nvSpPr>
        <p:spPr>
          <a:xfrm>
            <a:off x="6440984" y="3314626"/>
            <a:ext cx="2216869" cy="1451670"/>
          </a:xfrm>
          <a:prstGeom prst="rect">
            <a:avLst/>
          </a:prstGeom>
          <a:noFill/>
          <a:ln/>
        </p:spPr>
        <p:txBody>
          <a:bodyPr wrap="square" lIns="0" tIns="0" rIns="0" bIns="0" rtlCol="0" anchor="t">
            <a:normAutofit lnSpcReduction="10000"/>
          </a:bodyPr>
          <a:lstStyle/>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Growth of BPO and digital economy sectors</a:t>
            </a:r>
            <a:endParaRPr lang="en-US" sz="950" dirty="0"/>
          </a:p>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Expanding technical-vocational education</a:t>
            </a:r>
            <a:endParaRPr lang="en-US" sz="950" dirty="0"/>
          </a:p>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Government scholarship programmes</a:t>
            </a:r>
            <a:endParaRPr lang="en-US" sz="950" dirty="0"/>
          </a:p>
          <a:p>
            <a:pPr marL="342900" indent="-342900" algn="l">
              <a:lnSpc>
                <a:spcPct val="129000"/>
              </a:lnSpc>
              <a:buSzPct val="100000"/>
              <a:buChar char="•"/>
            </a:pPr>
            <a:r>
              <a:rPr lang="en-US" sz="950" dirty="0">
                <a:solidFill>
                  <a:srgbClr val="3A3630"/>
                </a:solidFill>
                <a:latin typeface="Source Sans 3" pitchFamily="34" charset="0"/>
                <a:ea typeface="Source Sans 3" pitchFamily="34" charset="-122"/>
                <a:cs typeface="Source Sans 3" pitchFamily="34" charset="-120"/>
              </a:rPr>
              <a:t>International partnerships for curriculum development</a:t>
            </a:r>
            <a:endParaRPr lang="en-US" sz="9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523577" y="443136"/>
            <a:ext cx="3747195" cy="307925"/>
          </a:xfrm>
          <a:prstGeom prst="rect">
            <a:avLst/>
          </a:prstGeom>
          <a:noFill/>
          <a:ln/>
        </p:spPr>
        <p:txBody>
          <a:bodyPr wrap="none" lIns="0" tIns="0" rIns="0" bIns="0" rtlCol="0" anchor="t"/>
          <a:lstStyle/>
          <a:p>
            <a:pPr marL="0" indent="0" algn="l">
              <a:lnSpc>
                <a:spcPct val="104000"/>
              </a:lnSpc>
              <a:buNone/>
            </a:pPr>
            <a:r>
              <a:rPr lang="en-US" sz="1900" dirty="0">
                <a:solidFill>
                  <a:srgbClr val="38512F"/>
                </a:solidFill>
                <a:latin typeface="Lora" pitchFamily="34" charset="0"/>
                <a:ea typeface="Lora" pitchFamily="34" charset="-122"/>
                <a:cs typeface="Lora" pitchFamily="34" charset="-120"/>
              </a:rPr>
              <a:t>Key Takeaways &amp; References</a:t>
            </a:r>
            <a:endParaRPr lang="en-US" sz="1900" dirty="0"/>
          </a:p>
        </p:txBody>
      </p:sp>
      <p:sp>
        <p:nvSpPr>
          <p:cNvPr id="3" name="Shape 1"/>
          <p:cNvSpPr/>
          <p:nvPr/>
        </p:nvSpPr>
        <p:spPr>
          <a:xfrm>
            <a:off x="523577" y="1075655"/>
            <a:ext cx="4006528" cy="886569"/>
          </a:xfrm>
          <a:prstGeom prst="roundRect">
            <a:avLst>
              <a:gd name="adj" fmla="val 7735"/>
            </a:avLst>
          </a:prstGeom>
          <a:solidFill>
            <a:srgbClr val="FEF5E7"/>
          </a:solidFill>
          <a:ln w="14288">
            <a:solidFill>
              <a:srgbClr val="D9CDBA"/>
            </a:solidFill>
            <a:prstDash val="solid"/>
          </a:ln>
        </p:spPr>
        <p:txBody>
          <a:bodyPr/>
          <a:lstStyle/>
          <a:p>
            <a:endParaRPr lang="en-PH"/>
          </a:p>
        </p:txBody>
      </p:sp>
      <p:sp>
        <p:nvSpPr>
          <p:cNvPr id="4" name="Shape 2"/>
          <p:cNvSpPr/>
          <p:nvPr/>
        </p:nvSpPr>
        <p:spPr>
          <a:xfrm>
            <a:off x="523577" y="1061368"/>
            <a:ext cx="4006528" cy="57150"/>
          </a:xfrm>
          <a:prstGeom prst="roundRect">
            <a:avLst>
              <a:gd name="adj" fmla="val 27488"/>
            </a:avLst>
          </a:prstGeom>
          <a:solidFill>
            <a:srgbClr val="38512F"/>
          </a:solidFill>
          <a:ln/>
        </p:spPr>
        <p:txBody>
          <a:bodyPr/>
          <a:lstStyle/>
          <a:p>
            <a:endParaRPr lang="en-PH"/>
          </a:p>
        </p:txBody>
      </p:sp>
      <p:sp>
        <p:nvSpPr>
          <p:cNvPr id="5" name="Shape 3"/>
          <p:cNvSpPr/>
          <p:nvPr/>
        </p:nvSpPr>
        <p:spPr>
          <a:xfrm>
            <a:off x="2369716" y="918567"/>
            <a:ext cx="314176" cy="314176"/>
          </a:xfrm>
          <a:prstGeom prst="roundRect">
            <a:avLst>
              <a:gd name="adj" fmla="val 181904"/>
            </a:avLst>
          </a:prstGeom>
          <a:solidFill>
            <a:srgbClr val="38512F"/>
          </a:solidFill>
          <a:ln/>
        </p:spPr>
        <p:txBody>
          <a:bodyPr/>
          <a:lstStyle/>
          <a:p>
            <a:endParaRPr lang="en-PH"/>
          </a:p>
        </p:txBody>
      </p:sp>
      <p:sp>
        <p:nvSpPr>
          <p:cNvPr id="6" name="Text 4"/>
          <p:cNvSpPr/>
          <p:nvPr/>
        </p:nvSpPr>
        <p:spPr>
          <a:xfrm>
            <a:off x="2463998" y="997074"/>
            <a:ext cx="125611" cy="157088"/>
          </a:xfrm>
          <a:prstGeom prst="rect">
            <a:avLst/>
          </a:prstGeom>
          <a:noFill/>
          <a:ln/>
        </p:spPr>
        <p:txBody>
          <a:bodyPr wrap="none" lIns="0" tIns="0" rIns="0" bIns="0" rtlCol="0" anchor="ctr"/>
          <a:lstStyle/>
          <a:p>
            <a:pPr marL="0" indent="0" algn="ctr">
              <a:lnSpc>
                <a:spcPct val="100000"/>
              </a:lnSpc>
              <a:buNone/>
            </a:pPr>
            <a:r>
              <a:rPr lang="en-US" sz="950" dirty="0">
                <a:solidFill>
                  <a:srgbClr val="FFFFFF"/>
                </a:solidFill>
                <a:latin typeface="Lora" pitchFamily="34" charset="0"/>
                <a:ea typeface="Lora" pitchFamily="34" charset="-122"/>
                <a:cs typeface="Lora" pitchFamily="34" charset="-120"/>
              </a:rPr>
              <a:t>1</a:t>
            </a:r>
            <a:endParaRPr lang="en-US" sz="950" dirty="0"/>
          </a:p>
        </p:txBody>
      </p:sp>
      <p:sp>
        <p:nvSpPr>
          <p:cNvPr id="7" name="Text 5"/>
          <p:cNvSpPr/>
          <p:nvPr/>
        </p:nvSpPr>
        <p:spPr>
          <a:xfrm>
            <a:off x="642565" y="1337444"/>
            <a:ext cx="1923083" cy="154037"/>
          </a:xfrm>
          <a:prstGeom prst="rect">
            <a:avLst/>
          </a:prstGeom>
          <a:noFill/>
          <a:ln/>
        </p:spPr>
        <p:txBody>
          <a:bodyPr wrap="none" lIns="0" tIns="0" rIns="0" bIns="0" rtlCol="0" anchor="t"/>
          <a:lstStyle/>
          <a:p>
            <a:pPr marL="0" indent="0" algn="l">
              <a:lnSpc>
                <a:spcPct val="104000"/>
              </a:lnSpc>
              <a:buNone/>
            </a:pPr>
            <a:r>
              <a:rPr lang="en-US" sz="950" dirty="0">
                <a:solidFill>
                  <a:srgbClr val="3A3630"/>
                </a:solidFill>
                <a:latin typeface="Lora" pitchFamily="34" charset="0"/>
                <a:ea typeface="Lora" pitchFamily="34" charset="-122"/>
                <a:cs typeface="Lora" pitchFamily="34" charset="-120"/>
              </a:rPr>
              <a:t>Development Is Multidimensional</a:t>
            </a:r>
            <a:endParaRPr lang="en-US" sz="950" dirty="0"/>
          </a:p>
        </p:txBody>
      </p:sp>
      <p:sp>
        <p:nvSpPr>
          <p:cNvPr id="8" name="Text 6"/>
          <p:cNvSpPr/>
          <p:nvPr/>
        </p:nvSpPr>
        <p:spPr>
          <a:xfrm>
            <a:off x="642565" y="1541711"/>
            <a:ext cx="3768551" cy="301526"/>
          </a:xfrm>
          <a:prstGeom prst="rect">
            <a:avLst/>
          </a:prstGeom>
          <a:noFill/>
          <a:ln/>
        </p:spPr>
        <p:txBody>
          <a:bodyPr wrap="square" lIns="0" tIns="0" rIns="0" bIns="0" rtlCol="0" anchor="t">
            <a:normAutofit/>
          </a:bodyPr>
          <a:lstStyle/>
          <a:p>
            <a:pPr marL="0" indent="0" algn="l">
              <a:lnSpc>
                <a:spcPct val="120000"/>
              </a:lnSpc>
              <a:buNone/>
            </a:pPr>
            <a:r>
              <a:rPr lang="en-US" sz="800" dirty="0">
                <a:solidFill>
                  <a:srgbClr val="3A3630"/>
                </a:solidFill>
                <a:latin typeface="Source Sans 3" pitchFamily="34" charset="0"/>
                <a:ea typeface="Source Sans 3" pitchFamily="34" charset="-122"/>
                <a:cs typeface="Source Sans 3" pitchFamily="34" charset="-120"/>
              </a:rPr>
              <a:t>True economic development encompasses health, education, infrastructure, governance, and environmental sustainability — not GDP alone.</a:t>
            </a:r>
            <a:endParaRPr lang="en-US" sz="800" dirty="0"/>
          </a:p>
        </p:txBody>
      </p:sp>
      <p:sp>
        <p:nvSpPr>
          <p:cNvPr id="9" name="Shape 7"/>
          <p:cNvSpPr/>
          <p:nvPr/>
        </p:nvSpPr>
        <p:spPr>
          <a:xfrm>
            <a:off x="4613821" y="1075655"/>
            <a:ext cx="4006602" cy="886569"/>
          </a:xfrm>
          <a:prstGeom prst="roundRect">
            <a:avLst>
              <a:gd name="adj" fmla="val 7735"/>
            </a:avLst>
          </a:prstGeom>
          <a:solidFill>
            <a:srgbClr val="FEF5E7"/>
          </a:solidFill>
          <a:ln w="14288">
            <a:solidFill>
              <a:srgbClr val="D9CDBA"/>
            </a:solidFill>
            <a:prstDash val="solid"/>
          </a:ln>
        </p:spPr>
        <p:txBody>
          <a:bodyPr/>
          <a:lstStyle/>
          <a:p>
            <a:endParaRPr lang="en-PH"/>
          </a:p>
        </p:txBody>
      </p:sp>
      <p:sp>
        <p:nvSpPr>
          <p:cNvPr id="10" name="Shape 8"/>
          <p:cNvSpPr/>
          <p:nvPr/>
        </p:nvSpPr>
        <p:spPr>
          <a:xfrm>
            <a:off x="4613821" y="1061368"/>
            <a:ext cx="4006602" cy="57150"/>
          </a:xfrm>
          <a:prstGeom prst="roundRect">
            <a:avLst>
              <a:gd name="adj" fmla="val 27488"/>
            </a:avLst>
          </a:prstGeom>
          <a:solidFill>
            <a:srgbClr val="38512F"/>
          </a:solidFill>
          <a:ln/>
        </p:spPr>
        <p:txBody>
          <a:bodyPr/>
          <a:lstStyle/>
          <a:p>
            <a:endParaRPr lang="en-PH"/>
          </a:p>
        </p:txBody>
      </p:sp>
      <p:sp>
        <p:nvSpPr>
          <p:cNvPr id="11" name="Shape 9"/>
          <p:cNvSpPr/>
          <p:nvPr/>
        </p:nvSpPr>
        <p:spPr>
          <a:xfrm>
            <a:off x="6460034" y="918567"/>
            <a:ext cx="314176" cy="314176"/>
          </a:xfrm>
          <a:prstGeom prst="roundRect">
            <a:avLst>
              <a:gd name="adj" fmla="val 181904"/>
            </a:avLst>
          </a:prstGeom>
          <a:solidFill>
            <a:srgbClr val="38512F"/>
          </a:solidFill>
          <a:ln/>
        </p:spPr>
        <p:txBody>
          <a:bodyPr/>
          <a:lstStyle/>
          <a:p>
            <a:endParaRPr lang="en-PH"/>
          </a:p>
        </p:txBody>
      </p:sp>
      <p:sp>
        <p:nvSpPr>
          <p:cNvPr id="12" name="Text 10"/>
          <p:cNvSpPr/>
          <p:nvPr/>
        </p:nvSpPr>
        <p:spPr>
          <a:xfrm>
            <a:off x="6554316" y="997074"/>
            <a:ext cx="125611" cy="157088"/>
          </a:xfrm>
          <a:prstGeom prst="rect">
            <a:avLst/>
          </a:prstGeom>
          <a:noFill/>
          <a:ln/>
        </p:spPr>
        <p:txBody>
          <a:bodyPr wrap="none" lIns="0" tIns="0" rIns="0" bIns="0" rtlCol="0" anchor="ctr"/>
          <a:lstStyle/>
          <a:p>
            <a:pPr marL="0" indent="0" algn="ctr">
              <a:lnSpc>
                <a:spcPct val="100000"/>
              </a:lnSpc>
              <a:buNone/>
            </a:pPr>
            <a:r>
              <a:rPr lang="en-US" sz="950" dirty="0">
                <a:solidFill>
                  <a:srgbClr val="FFFFFF"/>
                </a:solidFill>
                <a:latin typeface="Lora" pitchFamily="34" charset="0"/>
                <a:ea typeface="Lora" pitchFamily="34" charset="-122"/>
                <a:cs typeface="Lora" pitchFamily="34" charset="-120"/>
              </a:rPr>
              <a:t>2</a:t>
            </a:r>
            <a:endParaRPr lang="en-US" sz="950" dirty="0"/>
          </a:p>
        </p:txBody>
      </p:sp>
      <p:sp>
        <p:nvSpPr>
          <p:cNvPr id="13" name="Text 11"/>
          <p:cNvSpPr/>
          <p:nvPr/>
        </p:nvSpPr>
        <p:spPr>
          <a:xfrm>
            <a:off x="4732809" y="1337444"/>
            <a:ext cx="1232074" cy="154037"/>
          </a:xfrm>
          <a:prstGeom prst="rect">
            <a:avLst/>
          </a:prstGeom>
          <a:noFill/>
          <a:ln/>
        </p:spPr>
        <p:txBody>
          <a:bodyPr wrap="none" lIns="0" tIns="0" rIns="0" bIns="0" rtlCol="0" anchor="t"/>
          <a:lstStyle/>
          <a:p>
            <a:pPr marL="0" indent="0" algn="l">
              <a:lnSpc>
                <a:spcPct val="104000"/>
              </a:lnSpc>
              <a:buNone/>
            </a:pPr>
            <a:r>
              <a:rPr lang="en-US" sz="950" dirty="0">
                <a:solidFill>
                  <a:srgbClr val="3A3630"/>
                </a:solidFill>
                <a:latin typeface="Lora" pitchFamily="34" charset="0"/>
                <a:ea typeface="Lora" pitchFamily="34" charset="-122"/>
                <a:cs typeface="Lora" pitchFamily="34" charset="-120"/>
              </a:rPr>
              <a:t>Poverty Is Complex</a:t>
            </a:r>
            <a:endParaRPr lang="en-US" sz="950" dirty="0"/>
          </a:p>
        </p:txBody>
      </p:sp>
      <p:sp>
        <p:nvSpPr>
          <p:cNvPr id="14" name="Text 12"/>
          <p:cNvSpPr/>
          <p:nvPr/>
        </p:nvSpPr>
        <p:spPr>
          <a:xfrm>
            <a:off x="4732809" y="1541711"/>
            <a:ext cx="3768626" cy="301526"/>
          </a:xfrm>
          <a:prstGeom prst="rect">
            <a:avLst/>
          </a:prstGeom>
          <a:noFill/>
          <a:ln/>
        </p:spPr>
        <p:txBody>
          <a:bodyPr wrap="square" lIns="0" tIns="0" rIns="0" bIns="0" rtlCol="0" anchor="t">
            <a:normAutofit/>
          </a:bodyPr>
          <a:lstStyle/>
          <a:p>
            <a:pPr marL="0" indent="0" algn="l">
              <a:lnSpc>
                <a:spcPct val="120000"/>
              </a:lnSpc>
              <a:buNone/>
            </a:pPr>
            <a:r>
              <a:rPr lang="en-US" sz="800" dirty="0">
                <a:solidFill>
                  <a:srgbClr val="3A3630"/>
                </a:solidFill>
                <a:latin typeface="Source Sans 3" pitchFamily="34" charset="0"/>
                <a:ea typeface="Source Sans 3" pitchFamily="34" charset="-122"/>
                <a:cs typeface="Source Sans 3" pitchFamily="34" charset="-120"/>
              </a:rPr>
              <a:t>Poverty in the Philippines stems from inequality, conflict, weak governance, climate vulnerability, and limited access to services — requiring holistic solutions.</a:t>
            </a:r>
            <a:endParaRPr lang="en-US" sz="800" dirty="0"/>
          </a:p>
        </p:txBody>
      </p:sp>
      <p:sp>
        <p:nvSpPr>
          <p:cNvPr id="15" name="Shape 13"/>
          <p:cNvSpPr/>
          <p:nvPr/>
        </p:nvSpPr>
        <p:spPr>
          <a:xfrm>
            <a:off x="523577" y="2203028"/>
            <a:ext cx="4006528" cy="886569"/>
          </a:xfrm>
          <a:prstGeom prst="roundRect">
            <a:avLst>
              <a:gd name="adj" fmla="val 7735"/>
            </a:avLst>
          </a:prstGeom>
          <a:solidFill>
            <a:srgbClr val="FEF5E7"/>
          </a:solidFill>
          <a:ln w="14288">
            <a:solidFill>
              <a:srgbClr val="D9CDBA"/>
            </a:solidFill>
            <a:prstDash val="solid"/>
          </a:ln>
        </p:spPr>
        <p:txBody>
          <a:bodyPr/>
          <a:lstStyle/>
          <a:p>
            <a:endParaRPr lang="en-PH"/>
          </a:p>
        </p:txBody>
      </p:sp>
      <p:sp>
        <p:nvSpPr>
          <p:cNvPr id="16" name="Shape 14"/>
          <p:cNvSpPr/>
          <p:nvPr/>
        </p:nvSpPr>
        <p:spPr>
          <a:xfrm>
            <a:off x="523577" y="2188741"/>
            <a:ext cx="4006528" cy="57150"/>
          </a:xfrm>
          <a:prstGeom prst="roundRect">
            <a:avLst>
              <a:gd name="adj" fmla="val 27488"/>
            </a:avLst>
          </a:prstGeom>
          <a:solidFill>
            <a:srgbClr val="38512F"/>
          </a:solidFill>
          <a:ln/>
        </p:spPr>
        <p:txBody>
          <a:bodyPr/>
          <a:lstStyle/>
          <a:p>
            <a:endParaRPr lang="en-PH"/>
          </a:p>
        </p:txBody>
      </p:sp>
      <p:sp>
        <p:nvSpPr>
          <p:cNvPr id="17" name="Shape 15"/>
          <p:cNvSpPr/>
          <p:nvPr/>
        </p:nvSpPr>
        <p:spPr>
          <a:xfrm>
            <a:off x="2369716" y="2045940"/>
            <a:ext cx="314176" cy="314176"/>
          </a:xfrm>
          <a:prstGeom prst="roundRect">
            <a:avLst>
              <a:gd name="adj" fmla="val 181904"/>
            </a:avLst>
          </a:prstGeom>
          <a:solidFill>
            <a:srgbClr val="38512F"/>
          </a:solidFill>
          <a:ln/>
        </p:spPr>
        <p:txBody>
          <a:bodyPr/>
          <a:lstStyle/>
          <a:p>
            <a:endParaRPr lang="en-PH"/>
          </a:p>
        </p:txBody>
      </p:sp>
      <p:sp>
        <p:nvSpPr>
          <p:cNvPr id="18" name="Text 16"/>
          <p:cNvSpPr/>
          <p:nvPr/>
        </p:nvSpPr>
        <p:spPr>
          <a:xfrm>
            <a:off x="2463998" y="2124447"/>
            <a:ext cx="125611" cy="157088"/>
          </a:xfrm>
          <a:prstGeom prst="rect">
            <a:avLst/>
          </a:prstGeom>
          <a:noFill/>
          <a:ln/>
        </p:spPr>
        <p:txBody>
          <a:bodyPr wrap="none" lIns="0" tIns="0" rIns="0" bIns="0" rtlCol="0" anchor="ctr"/>
          <a:lstStyle/>
          <a:p>
            <a:pPr marL="0" indent="0" algn="ctr">
              <a:lnSpc>
                <a:spcPct val="100000"/>
              </a:lnSpc>
              <a:buNone/>
            </a:pPr>
            <a:r>
              <a:rPr lang="en-US" sz="950" dirty="0">
                <a:solidFill>
                  <a:srgbClr val="FFFFFF"/>
                </a:solidFill>
                <a:latin typeface="Lora" pitchFamily="34" charset="0"/>
                <a:ea typeface="Lora" pitchFamily="34" charset="-122"/>
                <a:cs typeface="Lora" pitchFamily="34" charset="-120"/>
              </a:rPr>
              <a:t>3</a:t>
            </a:r>
            <a:endParaRPr lang="en-US" sz="950" dirty="0"/>
          </a:p>
        </p:txBody>
      </p:sp>
      <p:sp>
        <p:nvSpPr>
          <p:cNvPr id="19" name="Text 17"/>
          <p:cNvSpPr/>
          <p:nvPr/>
        </p:nvSpPr>
        <p:spPr>
          <a:xfrm>
            <a:off x="642565" y="2464817"/>
            <a:ext cx="1920255" cy="154037"/>
          </a:xfrm>
          <a:prstGeom prst="rect">
            <a:avLst/>
          </a:prstGeom>
          <a:noFill/>
          <a:ln/>
        </p:spPr>
        <p:txBody>
          <a:bodyPr wrap="none" lIns="0" tIns="0" rIns="0" bIns="0" rtlCol="0" anchor="t"/>
          <a:lstStyle/>
          <a:p>
            <a:pPr marL="0" indent="0" algn="l">
              <a:lnSpc>
                <a:spcPct val="104000"/>
              </a:lnSpc>
              <a:buNone/>
            </a:pPr>
            <a:r>
              <a:rPr lang="en-US" sz="950" dirty="0">
                <a:solidFill>
                  <a:srgbClr val="3A3630"/>
                </a:solidFill>
                <a:latin typeface="Lora" pitchFamily="34" charset="0"/>
                <a:ea typeface="Lora" pitchFamily="34" charset="-122"/>
                <a:cs typeface="Lora" pitchFamily="34" charset="-120"/>
              </a:rPr>
              <a:t>HDI Measures Human Well-Being</a:t>
            </a:r>
            <a:endParaRPr lang="en-US" sz="950" dirty="0"/>
          </a:p>
        </p:txBody>
      </p:sp>
      <p:sp>
        <p:nvSpPr>
          <p:cNvPr id="20" name="Text 18"/>
          <p:cNvSpPr/>
          <p:nvPr/>
        </p:nvSpPr>
        <p:spPr>
          <a:xfrm>
            <a:off x="642565" y="2669084"/>
            <a:ext cx="3768551" cy="301526"/>
          </a:xfrm>
          <a:prstGeom prst="rect">
            <a:avLst/>
          </a:prstGeom>
          <a:noFill/>
          <a:ln/>
        </p:spPr>
        <p:txBody>
          <a:bodyPr wrap="square" lIns="0" tIns="0" rIns="0" bIns="0" rtlCol="0" anchor="t">
            <a:normAutofit/>
          </a:bodyPr>
          <a:lstStyle/>
          <a:p>
            <a:pPr marL="0" indent="0" algn="l">
              <a:lnSpc>
                <a:spcPct val="120000"/>
              </a:lnSpc>
              <a:buNone/>
            </a:pPr>
            <a:r>
              <a:rPr lang="en-US" sz="800" dirty="0">
                <a:solidFill>
                  <a:srgbClr val="3A3630"/>
                </a:solidFill>
                <a:latin typeface="Source Sans 3" pitchFamily="34" charset="0"/>
                <a:ea typeface="Source Sans 3" pitchFamily="34" charset="-122"/>
                <a:cs typeface="Source Sans 3" pitchFamily="34" charset="-120"/>
              </a:rPr>
              <a:t>The Philippines' HDI score of 0.720 (rank 117/193) reflects progress but highlights the need for continued investment in health, education, and income equality.</a:t>
            </a:r>
            <a:endParaRPr lang="en-US" sz="800" dirty="0"/>
          </a:p>
        </p:txBody>
      </p:sp>
      <p:sp>
        <p:nvSpPr>
          <p:cNvPr id="21" name="Shape 19"/>
          <p:cNvSpPr/>
          <p:nvPr/>
        </p:nvSpPr>
        <p:spPr>
          <a:xfrm>
            <a:off x="4613821" y="2203028"/>
            <a:ext cx="4006602" cy="886569"/>
          </a:xfrm>
          <a:prstGeom prst="roundRect">
            <a:avLst>
              <a:gd name="adj" fmla="val 7735"/>
            </a:avLst>
          </a:prstGeom>
          <a:solidFill>
            <a:srgbClr val="FEF5E7"/>
          </a:solidFill>
          <a:ln w="14288">
            <a:solidFill>
              <a:srgbClr val="D9CDBA"/>
            </a:solidFill>
            <a:prstDash val="solid"/>
          </a:ln>
        </p:spPr>
        <p:txBody>
          <a:bodyPr/>
          <a:lstStyle/>
          <a:p>
            <a:endParaRPr lang="en-PH"/>
          </a:p>
        </p:txBody>
      </p:sp>
      <p:sp>
        <p:nvSpPr>
          <p:cNvPr id="22" name="Shape 20"/>
          <p:cNvSpPr/>
          <p:nvPr/>
        </p:nvSpPr>
        <p:spPr>
          <a:xfrm>
            <a:off x="4613821" y="2188741"/>
            <a:ext cx="4006602" cy="57150"/>
          </a:xfrm>
          <a:prstGeom prst="roundRect">
            <a:avLst>
              <a:gd name="adj" fmla="val 27488"/>
            </a:avLst>
          </a:prstGeom>
          <a:solidFill>
            <a:srgbClr val="38512F"/>
          </a:solidFill>
          <a:ln/>
        </p:spPr>
        <p:txBody>
          <a:bodyPr/>
          <a:lstStyle/>
          <a:p>
            <a:endParaRPr lang="en-PH"/>
          </a:p>
        </p:txBody>
      </p:sp>
      <p:sp>
        <p:nvSpPr>
          <p:cNvPr id="23" name="Shape 21"/>
          <p:cNvSpPr/>
          <p:nvPr/>
        </p:nvSpPr>
        <p:spPr>
          <a:xfrm>
            <a:off x="6460034" y="2045940"/>
            <a:ext cx="314176" cy="314176"/>
          </a:xfrm>
          <a:prstGeom prst="roundRect">
            <a:avLst>
              <a:gd name="adj" fmla="val 181904"/>
            </a:avLst>
          </a:prstGeom>
          <a:solidFill>
            <a:srgbClr val="38512F"/>
          </a:solidFill>
          <a:ln/>
        </p:spPr>
        <p:txBody>
          <a:bodyPr/>
          <a:lstStyle/>
          <a:p>
            <a:endParaRPr lang="en-PH"/>
          </a:p>
        </p:txBody>
      </p:sp>
      <p:sp>
        <p:nvSpPr>
          <p:cNvPr id="24" name="Text 22"/>
          <p:cNvSpPr/>
          <p:nvPr/>
        </p:nvSpPr>
        <p:spPr>
          <a:xfrm>
            <a:off x="6554316" y="2124447"/>
            <a:ext cx="125611" cy="157088"/>
          </a:xfrm>
          <a:prstGeom prst="rect">
            <a:avLst/>
          </a:prstGeom>
          <a:noFill/>
          <a:ln/>
        </p:spPr>
        <p:txBody>
          <a:bodyPr wrap="none" lIns="0" tIns="0" rIns="0" bIns="0" rtlCol="0" anchor="ctr"/>
          <a:lstStyle/>
          <a:p>
            <a:pPr marL="0" indent="0" algn="ctr">
              <a:lnSpc>
                <a:spcPct val="100000"/>
              </a:lnSpc>
              <a:buNone/>
            </a:pPr>
            <a:r>
              <a:rPr lang="en-US" sz="950" dirty="0">
                <a:solidFill>
                  <a:srgbClr val="FFFFFF"/>
                </a:solidFill>
                <a:latin typeface="Lora" pitchFamily="34" charset="0"/>
                <a:ea typeface="Lora" pitchFamily="34" charset="-122"/>
                <a:cs typeface="Lora" pitchFamily="34" charset="-120"/>
              </a:rPr>
              <a:t>4</a:t>
            </a:r>
            <a:endParaRPr lang="en-US" sz="950" dirty="0"/>
          </a:p>
        </p:txBody>
      </p:sp>
      <p:sp>
        <p:nvSpPr>
          <p:cNvPr id="25" name="Text 23"/>
          <p:cNvSpPr/>
          <p:nvPr/>
        </p:nvSpPr>
        <p:spPr>
          <a:xfrm>
            <a:off x="4732809" y="2464817"/>
            <a:ext cx="1649313" cy="154037"/>
          </a:xfrm>
          <a:prstGeom prst="rect">
            <a:avLst/>
          </a:prstGeom>
          <a:noFill/>
          <a:ln/>
        </p:spPr>
        <p:txBody>
          <a:bodyPr wrap="none" lIns="0" tIns="0" rIns="0" bIns="0" rtlCol="0" anchor="t"/>
          <a:lstStyle/>
          <a:p>
            <a:pPr marL="0" indent="0" algn="l">
              <a:lnSpc>
                <a:spcPct val="104000"/>
              </a:lnSpc>
              <a:buNone/>
            </a:pPr>
            <a:r>
              <a:rPr lang="en-US" sz="950" dirty="0">
                <a:solidFill>
                  <a:srgbClr val="3A3630"/>
                </a:solidFill>
                <a:latin typeface="Lora" pitchFamily="34" charset="0"/>
                <a:ea typeface="Lora" pitchFamily="34" charset="-122"/>
                <a:cs typeface="Lora" pitchFamily="34" charset="-120"/>
              </a:rPr>
              <a:t>Inclusive Growth Is Essential</a:t>
            </a:r>
            <a:endParaRPr lang="en-US" sz="950" dirty="0"/>
          </a:p>
        </p:txBody>
      </p:sp>
      <p:sp>
        <p:nvSpPr>
          <p:cNvPr id="26" name="Text 24"/>
          <p:cNvSpPr/>
          <p:nvPr/>
        </p:nvSpPr>
        <p:spPr>
          <a:xfrm>
            <a:off x="4732809" y="2669084"/>
            <a:ext cx="3768626" cy="301526"/>
          </a:xfrm>
          <a:prstGeom prst="rect">
            <a:avLst/>
          </a:prstGeom>
          <a:noFill/>
          <a:ln/>
        </p:spPr>
        <p:txBody>
          <a:bodyPr wrap="square" lIns="0" tIns="0" rIns="0" bIns="0" rtlCol="0" anchor="t">
            <a:normAutofit/>
          </a:bodyPr>
          <a:lstStyle/>
          <a:p>
            <a:pPr marL="0" indent="0" algn="l">
              <a:lnSpc>
                <a:spcPct val="120000"/>
              </a:lnSpc>
              <a:buNone/>
            </a:pPr>
            <a:r>
              <a:rPr lang="en-US" sz="800" dirty="0">
                <a:solidFill>
                  <a:srgbClr val="3A3630"/>
                </a:solidFill>
                <a:latin typeface="Source Sans 3" pitchFamily="34" charset="0"/>
                <a:ea typeface="Source Sans 3" pitchFamily="34" charset="-122"/>
                <a:cs typeface="Source Sans 3" pitchFamily="34" charset="-120"/>
              </a:rPr>
              <a:t>Economic growth must be accompanied by equitable distribution of opportunities, especially for marginalised communities in rural and conflict-affected areas.</a:t>
            </a:r>
            <a:endParaRPr lang="en-US" sz="800" dirty="0"/>
          </a:p>
        </p:txBody>
      </p:sp>
      <p:sp>
        <p:nvSpPr>
          <p:cNvPr id="27" name="Shape 25"/>
          <p:cNvSpPr/>
          <p:nvPr/>
        </p:nvSpPr>
        <p:spPr>
          <a:xfrm>
            <a:off x="523577" y="3209925"/>
            <a:ext cx="8096845" cy="7813"/>
          </a:xfrm>
          <a:prstGeom prst="rect">
            <a:avLst/>
          </a:prstGeom>
          <a:solidFill>
            <a:srgbClr val="3A3630">
              <a:alpha val="50000"/>
            </a:srgbClr>
          </a:solidFill>
          <a:ln/>
        </p:spPr>
        <p:txBody>
          <a:bodyPr/>
          <a:lstStyle/>
          <a:p>
            <a:endParaRPr lang="en-PH"/>
          </a:p>
        </p:txBody>
      </p:sp>
      <p:sp>
        <p:nvSpPr>
          <p:cNvPr id="28" name="Text 26"/>
          <p:cNvSpPr/>
          <p:nvPr/>
        </p:nvSpPr>
        <p:spPr>
          <a:xfrm>
            <a:off x="523577" y="3369469"/>
            <a:ext cx="1689274" cy="154037"/>
          </a:xfrm>
          <a:prstGeom prst="rect">
            <a:avLst/>
          </a:prstGeom>
          <a:noFill/>
          <a:ln/>
        </p:spPr>
        <p:txBody>
          <a:bodyPr wrap="none" lIns="0" tIns="0" rIns="0" bIns="0" rtlCol="0" anchor="t"/>
          <a:lstStyle/>
          <a:p>
            <a:pPr marL="0" indent="0" algn="l">
              <a:lnSpc>
                <a:spcPct val="104000"/>
              </a:lnSpc>
              <a:buNone/>
            </a:pPr>
            <a:r>
              <a:rPr lang="en-US" sz="950" dirty="0">
                <a:solidFill>
                  <a:srgbClr val="38512F"/>
                </a:solidFill>
                <a:latin typeface="Lora" pitchFamily="34" charset="0"/>
                <a:ea typeface="Lora" pitchFamily="34" charset="-122"/>
                <a:cs typeface="Lora" pitchFamily="34" charset="-120"/>
              </a:rPr>
              <a:t>References</a:t>
            </a:r>
            <a:endParaRPr lang="en-US" sz="950" dirty="0"/>
          </a:p>
        </p:txBody>
      </p:sp>
      <p:sp>
        <p:nvSpPr>
          <p:cNvPr id="29" name="Text 27"/>
          <p:cNvSpPr/>
          <p:nvPr/>
        </p:nvSpPr>
        <p:spPr>
          <a:xfrm>
            <a:off x="523577" y="3649117"/>
            <a:ext cx="8096845" cy="1051173"/>
          </a:xfrm>
          <a:prstGeom prst="rect">
            <a:avLst/>
          </a:prstGeom>
          <a:noFill/>
          <a:ln/>
        </p:spPr>
        <p:txBody>
          <a:bodyPr wrap="square" lIns="0" tIns="0" rIns="0" bIns="0" rtlCol="0" anchor="t">
            <a:normAutofit/>
          </a:bodyPr>
          <a:lstStyle/>
          <a:p>
            <a:pPr marL="342900" indent="-342900" algn="l">
              <a:lnSpc>
                <a:spcPct val="120000"/>
              </a:lnSpc>
              <a:buSzPct val="100000"/>
              <a:buChar char="•"/>
            </a:pPr>
            <a:r>
              <a:rPr lang="en-US" sz="800" dirty="0">
                <a:solidFill>
                  <a:srgbClr val="3A3630"/>
                </a:solidFill>
                <a:latin typeface="Source Sans 3" pitchFamily="34" charset="0"/>
                <a:ea typeface="Source Sans 3" pitchFamily="34" charset="-122"/>
                <a:cs typeface="Source Sans 3" pitchFamily="34" charset="-120"/>
              </a:rPr>
              <a:t>Todaro, M. &amp; Smith, S. (2021). </a:t>
            </a:r>
            <a:r>
              <a:rPr lang="en-US" sz="800" i="1" dirty="0">
                <a:solidFill>
                  <a:srgbClr val="3A3630"/>
                </a:solidFill>
                <a:latin typeface="Source Sans 3" pitchFamily="34" charset="0"/>
                <a:ea typeface="Source Sans 3" pitchFamily="34" charset="-122"/>
                <a:cs typeface="Source Sans 3" pitchFamily="34" charset="-120"/>
              </a:rPr>
              <a:t>Economic Development</a:t>
            </a:r>
            <a:r>
              <a:rPr lang="en-US" sz="800" dirty="0">
                <a:solidFill>
                  <a:srgbClr val="3A3630"/>
                </a:solidFill>
                <a:latin typeface="Source Sans 3" pitchFamily="34" charset="0"/>
                <a:ea typeface="Source Sans 3" pitchFamily="34" charset="-122"/>
                <a:cs typeface="Source Sans 3" pitchFamily="34" charset="-120"/>
              </a:rPr>
              <a:t>. Pearson Education.</a:t>
            </a:r>
            <a:endParaRPr lang="en-US" sz="800" dirty="0"/>
          </a:p>
          <a:p>
            <a:pPr marL="342900" indent="-342900" algn="l">
              <a:lnSpc>
                <a:spcPct val="120000"/>
              </a:lnSpc>
              <a:buSzPct val="100000"/>
              <a:buChar char="•"/>
            </a:pPr>
            <a:r>
              <a:rPr lang="en-US" sz="800" dirty="0">
                <a:solidFill>
                  <a:srgbClr val="3A3630"/>
                </a:solidFill>
                <a:latin typeface="Source Sans 3" pitchFamily="34" charset="0"/>
                <a:ea typeface="Source Sans 3" pitchFamily="34" charset="-122"/>
                <a:cs typeface="Source Sans 3" pitchFamily="34" charset="-120"/>
              </a:rPr>
              <a:t>Samuelson, P. &amp; Nordhaus, W. (2020). </a:t>
            </a:r>
            <a:r>
              <a:rPr lang="en-US" sz="800" i="1" dirty="0">
                <a:solidFill>
                  <a:srgbClr val="3A3630"/>
                </a:solidFill>
                <a:latin typeface="Source Sans 3" pitchFamily="34" charset="0"/>
                <a:ea typeface="Source Sans 3" pitchFamily="34" charset="-122"/>
                <a:cs typeface="Source Sans 3" pitchFamily="34" charset="-120"/>
              </a:rPr>
              <a:t>Economics</a:t>
            </a:r>
            <a:r>
              <a:rPr lang="en-US" sz="800" dirty="0">
                <a:solidFill>
                  <a:srgbClr val="3A3630"/>
                </a:solidFill>
                <a:latin typeface="Source Sans 3" pitchFamily="34" charset="0"/>
                <a:ea typeface="Source Sans 3" pitchFamily="34" charset="-122"/>
                <a:cs typeface="Source Sans 3" pitchFamily="34" charset="-120"/>
              </a:rPr>
              <a:t>. McGraw-Hill Education.</a:t>
            </a:r>
            <a:endParaRPr lang="en-US" sz="800" dirty="0"/>
          </a:p>
          <a:p>
            <a:pPr marL="342900" indent="-342900" algn="l">
              <a:lnSpc>
                <a:spcPct val="120000"/>
              </a:lnSpc>
              <a:buSzPct val="100000"/>
              <a:buChar char="•"/>
            </a:pPr>
            <a:r>
              <a:rPr lang="en-US" sz="800" dirty="0">
                <a:solidFill>
                  <a:srgbClr val="3A3630"/>
                </a:solidFill>
                <a:latin typeface="Source Sans 3" pitchFamily="34" charset="0"/>
                <a:ea typeface="Source Sans 3" pitchFamily="34" charset="-122"/>
                <a:cs typeface="Source Sans 3" pitchFamily="34" charset="-120"/>
              </a:rPr>
              <a:t>UNDP Human Development Report 2025</a:t>
            </a:r>
            <a:endParaRPr lang="en-US" sz="800" dirty="0"/>
          </a:p>
          <a:p>
            <a:pPr marL="342900" indent="-342900" algn="l">
              <a:lnSpc>
                <a:spcPct val="120000"/>
              </a:lnSpc>
              <a:buSzPct val="100000"/>
              <a:buChar char="•"/>
            </a:pPr>
            <a:r>
              <a:rPr lang="en-US" sz="800" dirty="0">
                <a:solidFill>
                  <a:srgbClr val="3A3630"/>
                </a:solidFill>
                <a:latin typeface="Source Sans 3" pitchFamily="34" charset="0"/>
                <a:ea typeface="Source Sans 3" pitchFamily="34" charset="-122"/>
                <a:cs typeface="Source Sans 3" pitchFamily="34" charset="-120"/>
              </a:rPr>
              <a:t>Philippine Statistics Authority (PSA) Poverty Statistics</a:t>
            </a:r>
            <a:endParaRPr lang="en-US" sz="800" dirty="0"/>
          </a:p>
          <a:p>
            <a:pPr marL="342900" indent="-342900" algn="l">
              <a:lnSpc>
                <a:spcPct val="120000"/>
              </a:lnSpc>
              <a:buSzPct val="100000"/>
              <a:buChar char="•"/>
            </a:pPr>
            <a:r>
              <a:rPr lang="en-US" sz="800" dirty="0">
                <a:solidFill>
                  <a:srgbClr val="3A3630"/>
                </a:solidFill>
                <a:latin typeface="Source Sans 3" pitchFamily="34" charset="0"/>
                <a:ea typeface="Source Sans 3" pitchFamily="34" charset="-122"/>
                <a:cs typeface="Source Sans 3" pitchFamily="34" charset="-120"/>
              </a:rPr>
              <a:t>World Bank Philippines Economic Update</a:t>
            </a:r>
            <a:endParaRPr lang="en-US" sz="800" dirty="0"/>
          </a:p>
          <a:p>
            <a:pPr marL="342900" indent="-342900" algn="l">
              <a:lnSpc>
                <a:spcPct val="120000"/>
              </a:lnSpc>
              <a:buSzPct val="100000"/>
              <a:buChar char="•"/>
            </a:pPr>
            <a:r>
              <a:rPr lang="en-US" sz="800" dirty="0">
                <a:solidFill>
                  <a:srgbClr val="3A3630"/>
                </a:solidFill>
                <a:latin typeface="Source Sans 3" pitchFamily="34" charset="0"/>
                <a:ea typeface="Source Sans 3" pitchFamily="34" charset="-122"/>
                <a:cs typeface="Source Sans 3" pitchFamily="34" charset="-120"/>
              </a:rPr>
              <a:t>Philippine Development Plan 2023–2028</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1914</Words>
  <Application>Microsoft Office PowerPoint</Application>
  <PresentationFormat>On-screen Show (16:9)</PresentationFormat>
  <Paragraphs>248</Paragraphs>
  <Slides>20</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Lora</vt:lpstr>
      <vt:lpstr>Arial</vt:lpstr>
      <vt:lpstr>Tomorrow</vt:lpstr>
      <vt:lpstr>Source Sans 3</vt:lpstr>
      <vt:lpstr>Lora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Abdon Alfred D. Ticsay</cp:lastModifiedBy>
  <cp:revision>2</cp:revision>
  <dcterms:created xsi:type="dcterms:W3CDTF">2026-05-21T02:03:14Z</dcterms:created>
  <dcterms:modified xsi:type="dcterms:W3CDTF">2026-06-04T23:40:47Z</dcterms:modified>
</cp:coreProperties>
</file>