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Lora"/>
      <p:regular r:id="rId201314"/>
    </p:embeddedFont>
    <p:embeddedFont>
      <p:font typeface="Lora Medium"/>
      <p:regular r:id="rId201315"/>
    </p:embeddedFont>
    <p:embeddedFont>
      <p:font typeface="Lora SemiBold"/>
      <p:regular r:id="rId201316"/>
    </p:embeddedFont>
    <p:embeddedFont>
      <p:font typeface="Lora Bold"/>
      <p:regular r:id="rId201317"/>
    </p:embeddedFont>
    <p:embeddedFont>
      <p:font typeface="Source Sans 3 ExtraLight"/>
      <p:regular r:id="rId201318"/>
    </p:embeddedFont>
    <p:embeddedFont>
      <p:font typeface="Source Sans 3 Light"/>
      <p:regular r:id="rId201319"/>
    </p:embeddedFont>
    <p:embeddedFont>
      <p:font typeface="Source Sans 3"/>
      <p:regular r:id="rId201320"/>
    </p:embeddedFont>
    <p:embeddedFont>
      <p:font typeface="Source Sans 3 Medium"/>
      <p:regular r:id="rId201321"/>
    </p:embeddedFont>
    <p:embeddedFont>
      <p:font typeface="Source Sans 3 SemiBold"/>
      <p:regular r:id="rId201322"/>
    </p:embeddedFont>
    <p:embeddedFont>
      <p:font typeface="Source Sans 3 Bold"/>
      <p:regular r:id="rId201323"/>
    </p:embeddedFont>
    <p:embeddedFont>
      <p:font typeface="Source Sans 3 ExtraBold"/>
      <p:regular r:id="rId201324"/>
    </p:embeddedFont>
    <p:embeddedFont>
      <p:font typeface="Source Sans 3 Black"/>
      <p:regular r:id="rId20132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Relationship Id="rId201326" Target="fonts/201326.fntdata" Type="http://schemas.openxmlformats.org/officeDocument/2006/relationships/font"/><Relationship Id="rId201327" Target="fonts/201327.fntdata" Type="http://schemas.openxmlformats.org/officeDocument/2006/relationships/font"/><Relationship Id="rId201328" Target="fonts/201328.fntdata" Type="http://schemas.openxmlformats.org/officeDocument/2006/relationships/font"/><Relationship Id="rId201329" Target="fonts/201329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EF5E7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svg"/><Relationship Id="rId3" Type="http://schemas.openxmlformats.org/officeDocument/2006/relationships/image" Target="../media/image-3-1.png"/><Relationship Id="rId4" Type="http://schemas.openxmlformats.org/officeDocument/2006/relationships/image" Target="../media/image-3-2.svg"/><Relationship Id="rId5" Type="http://schemas.openxmlformats.org/officeDocument/2006/relationships/image" Target="../media/image-3-1.png"/><Relationship Id="rId6" Type="http://schemas.openxmlformats.org/officeDocument/2006/relationships/image" Target="../media/image-3-2.svg"/><Relationship Id="rId7" Type="http://schemas.openxmlformats.org/officeDocument/2006/relationships/image" Target="../media/image-3-1.png"/><Relationship Id="rId8" Type="http://schemas.openxmlformats.org/officeDocument/2006/relationships/image" Target="../media/image-3-2.svg"/><Relationship Id="rId9" Type="http://schemas.openxmlformats.org/officeDocument/2006/relationships/image" Target="../media/image-3-1.png"/><Relationship Id="rId10" Type="http://schemas.openxmlformats.org/officeDocument/2006/relationships/image" Target="../media/image-3-2.svg"/><Relationship Id="rId11" Type="http://schemas.openxmlformats.org/officeDocument/2006/relationships/image" Target="../media/image-3-1.png"/><Relationship Id="rId12" Type="http://schemas.openxmlformats.org/officeDocument/2006/relationships/image" Target="../media/image-3-2.sv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svg"/><Relationship Id="rId3" Type="http://schemas.openxmlformats.org/officeDocument/2006/relationships/image" Target="../media/image-4-1.png"/><Relationship Id="rId4" Type="http://schemas.openxmlformats.org/officeDocument/2006/relationships/image" Target="../media/image-4-2.svg"/><Relationship Id="rId5" Type="http://schemas.openxmlformats.org/officeDocument/2006/relationships/image" Target="../media/image-4-1.png"/><Relationship Id="rId6" Type="http://schemas.openxmlformats.org/officeDocument/2006/relationships/image" Target="../media/image-4-2.svg"/><Relationship Id="rId7" Type="http://schemas.openxmlformats.org/officeDocument/2006/relationships/image" Target="../media/image-4-1.png"/><Relationship Id="rId8" Type="http://schemas.openxmlformats.org/officeDocument/2006/relationships/image" Target="../media/image-4-2.svg"/><Relationship Id="rId9" Type="http://schemas.openxmlformats.org/officeDocument/2006/relationships/image" Target="../media/image-4-1.png"/><Relationship Id="rId10" Type="http://schemas.openxmlformats.org/officeDocument/2006/relationships/image" Target="../media/image-4-2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image" Target="../media/image-7-2.jpeg"/><Relationship Id="rId3" Type="http://schemas.openxmlformats.org/officeDocument/2006/relationships/image" Target="../media/image-7-3.jpeg"/><Relationship Id="rId4" Type="http://schemas.openxmlformats.org/officeDocument/2006/relationships/image" Target="../media/image-7-4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svg"/><Relationship Id="rId3" Type="http://schemas.openxmlformats.org/officeDocument/2006/relationships/image" Target="../media/image-9-3.png"/><Relationship Id="rId4" Type="http://schemas.openxmlformats.org/officeDocument/2006/relationships/image" Target="../media/image-9-4.svg"/><Relationship Id="rId5" Type="http://schemas.openxmlformats.org/officeDocument/2006/relationships/image" Target="../media/image-9-5.png"/><Relationship Id="rId6" Type="http://schemas.openxmlformats.org/officeDocument/2006/relationships/image" Target="../media/image-9-6.svg"/><Relationship Id="rId7" Type="http://schemas.openxmlformats.org/officeDocument/2006/relationships/image" Target="../media/image-9-7.png"/><Relationship Id="rId8" Type="http://schemas.openxmlformats.org/officeDocument/2006/relationships/image" Target="../media/image-9-8.svg"/><Relationship Id="rId9" Type="http://schemas.openxmlformats.org/officeDocument/2006/relationships/image" Target="../media/image-9-9.png"/><Relationship Id="rId10" Type="http://schemas.openxmlformats.org/officeDocument/2006/relationships/image" Target="../media/image-9-10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2620863"/>
            <a:ext cx="6223638" cy="10265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Module 3: Theories on Economic Development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5269971" y="3909120"/>
            <a:ext cx="923406" cy="327918"/>
          </a:xfrm>
          <a:prstGeom prst="roundRect">
            <a:avLst>
              <a:gd name="adj" fmla="val 6387"/>
            </a:avLst>
          </a:prstGeom>
          <a:solidFill>
            <a:srgbClr val="E2ECDF"/>
          </a:solidFill>
          <a:ln/>
        </p:spPr>
      </p:sp>
      <p:sp>
        <p:nvSpPr>
          <p:cNvPr id="5" name="Text 2"/>
          <p:cNvSpPr/>
          <p:nvPr/>
        </p:nvSpPr>
        <p:spPr>
          <a:xfrm>
            <a:off x="5374644" y="3961408"/>
            <a:ext cx="1323644" cy="223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ECONOMICS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6280588" y="3909120"/>
            <a:ext cx="1625559" cy="327918"/>
          </a:xfrm>
          <a:prstGeom prst="roundRect">
            <a:avLst>
              <a:gd name="adj" fmla="val 6387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38512f">
                <a:alpha val="10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385261" y="3961408"/>
            <a:ext cx="2025798" cy="223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050" dirty="0">
                <a:solidFill>
                  <a:srgbClr val="38512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DEVELOPMENT STUDIES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2384921"/>
            <a:ext cx="6223638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Welcome, Learners!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698086" y="3159919"/>
            <a:ext cx="6223638" cy="13131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 this module, you will explore the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major theories</a:t>
            </a:r>
            <a:pPr algn="l" indent="0" marL="0">
              <a:lnSpc>
                <a:spcPct val="133000"/>
              </a:lnSpc>
              <a:spcAft>
                <a:spcPts val="1500"/>
              </a:spcAft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that explain how countries develop economically and improve the quality of life of their people.</a:t>
            </a:r>
            <a:endParaRPr lang="en-US" sz="13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You will discover how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8512F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industrialisation, investments, migration, technology, and innovation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influence national development and social progress.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497384"/>
            <a:ext cx="10795524" cy="379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What You Will Explore</a:t>
            </a:r>
            <a:endParaRPr lang="en-US" sz="2350" dirty="0"/>
          </a:p>
        </p:txBody>
      </p:sp>
      <p:sp>
        <p:nvSpPr>
          <p:cNvPr id="3" name="Text 1"/>
          <p:cNvSpPr/>
          <p:nvPr/>
        </p:nvSpPr>
        <p:spPr>
          <a:xfrm>
            <a:off x="698086" y="914400"/>
            <a:ext cx="1079552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 This Module, You Will Learn About:</a:t>
            </a:r>
            <a:endParaRPr lang="en-US" sz="11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8086" y="1246584"/>
            <a:ext cx="10795524" cy="7731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78163" y="1512292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1327613" y="1394420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Rostow's Stages of Economic Growth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327613" y="1640979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classic model of modernisation through sequential stages.</a:t>
            </a:r>
            <a:endParaRPr lang="en-US" sz="100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8086" y="2114748"/>
            <a:ext cx="10795524" cy="77311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78163" y="2380456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lang="en-US" sz="1500" dirty="0"/>
          </a:p>
        </p:txBody>
      </p:sp>
      <p:sp>
        <p:nvSpPr>
          <p:cNvPr id="10" name="Text 6"/>
          <p:cNvSpPr/>
          <p:nvPr/>
        </p:nvSpPr>
        <p:spPr>
          <a:xfrm>
            <a:off x="1327613" y="2262584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Harrod-Domar Growth Model</a:t>
            </a:r>
            <a:endParaRPr lang="en-US" sz="1150" dirty="0"/>
          </a:p>
        </p:txBody>
      </p:sp>
      <p:sp>
        <p:nvSpPr>
          <p:cNvPr id="11" name="Text 7"/>
          <p:cNvSpPr/>
          <p:nvPr/>
        </p:nvSpPr>
        <p:spPr>
          <a:xfrm>
            <a:off x="1327613" y="2509143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How savings and investment drive economic expansion.</a:t>
            </a:r>
            <a:endParaRPr lang="en-US" sz="1000" dirty="0"/>
          </a:p>
        </p:txBody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8086" y="2982913"/>
            <a:ext cx="10795524" cy="77311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78163" y="3248620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lang="en-US" sz="1500" dirty="0"/>
          </a:p>
        </p:txBody>
      </p:sp>
      <p:sp>
        <p:nvSpPr>
          <p:cNvPr id="14" name="Text 9"/>
          <p:cNvSpPr/>
          <p:nvPr/>
        </p:nvSpPr>
        <p:spPr>
          <a:xfrm>
            <a:off x="1327613" y="3130748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Lewis Model of Structural Economic Growth</a:t>
            </a:r>
            <a:endParaRPr lang="en-US" sz="1150" dirty="0"/>
          </a:p>
        </p:txBody>
      </p:sp>
      <p:sp>
        <p:nvSpPr>
          <p:cNvPr id="15" name="Text 10"/>
          <p:cNvSpPr/>
          <p:nvPr/>
        </p:nvSpPr>
        <p:spPr>
          <a:xfrm>
            <a:off x="1327613" y="3377307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Labour migration from agriculture to industry.</a:t>
            </a:r>
            <a:endParaRPr lang="en-US" sz="1000" dirty="0"/>
          </a:p>
        </p:txBody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8086" y="3851077"/>
            <a:ext cx="10795524" cy="773113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78163" y="4116784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4</a:t>
            </a:r>
            <a:endParaRPr lang="en-US" sz="1500" dirty="0"/>
          </a:p>
        </p:txBody>
      </p:sp>
      <p:sp>
        <p:nvSpPr>
          <p:cNvPr id="18" name="Text 12"/>
          <p:cNvSpPr/>
          <p:nvPr/>
        </p:nvSpPr>
        <p:spPr>
          <a:xfrm>
            <a:off x="1327613" y="3998912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Neoclassical Growth Theory</a:t>
            </a:r>
            <a:endParaRPr lang="en-US" sz="1150" dirty="0"/>
          </a:p>
        </p:txBody>
      </p:sp>
      <p:sp>
        <p:nvSpPr>
          <p:cNvPr id="19" name="Text 13"/>
          <p:cNvSpPr/>
          <p:nvPr/>
        </p:nvSpPr>
        <p:spPr>
          <a:xfrm>
            <a:off x="1327613" y="4245471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Technology and innovation as long-term growth drivers.</a:t>
            </a:r>
            <a:endParaRPr lang="en-US" sz="1000" dirty="0"/>
          </a:p>
        </p:txBody>
      </p:sp>
      <p:pic>
        <p:nvPicPr>
          <p:cNvPr id="20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8086" y="4719241"/>
            <a:ext cx="10795524" cy="773113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878163" y="4984948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5</a:t>
            </a:r>
            <a:endParaRPr lang="en-US" sz="1500" dirty="0"/>
          </a:p>
        </p:txBody>
      </p:sp>
      <p:sp>
        <p:nvSpPr>
          <p:cNvPr id="22" name="Text 15"/>
          <p:cNvSpPr/>
          <p:nvPr/>
        </p:nvSpPr>
        <p:spPr>
          <a:xfrm>
            <a:off x="1327613" y="4867077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Philippine Applications</a:t>
            </a:r>
            <a:endParaRPr lang="en-US" sz="1150" dirty="0"/>
          </a:p>
        </p:txBody>
      </p:sp>
      <p:sp>
        <p:nvSpPr>
          <p:cNvPr id="23" name="Text 16"/>
          <p:cNvSpPr/>
          <p:nvPr/>
        </p:nvSpPr>
        <p:spPr>
          <a:xfrm>
            <a:off x="1327613" y="5113635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Real-world examples and policy implications for the Philippines.</a:t>
            </a:r>
            <a:endParaRPr lang="en-US" sz="1000" dirty="0"/>
          </a:p>
        </p:txBody>
      </p:sp>
      <p:pic>
        <p:nvPicPr>
          <p:cNvPr id="24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8086" y="5587405"/>
            <a:ext cx="10795524" cy="773113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878163" y="5853113"/>
            <a:ext cx="193273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6</a:t>
            </a:r>
            <a:endParaRPr lang="en-US" sz="1500" dirty="0"/>
          </a:p>
        </p:txBody>
      </p:sp>
      <p:sp>
        <p:nvSpPr>
          <p:cNvPr id="26" name="Text 18"/>
          <p:cNvSpPr/>
          <p:nvPr/>
        </p:nvSpPr>
        <p:spPr>
          <a:xfrm>
            <a:off x="1327613" y="5735241"/>
            <a:ext cx="10018164" cy="189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Strengths &amp; Weaknesses</a:t>
            </a:r>
            <a:endParaRPr lang="en-US" sz="1150" dirty="0"/>
          </a:p>
        </p:txBody>
      </p:sp>
      <p:sp>
        <p:nvSpPr>
          <p:cNvPr id="27" name="Text 19"/>
          <p:cNvSpPr/>
          <p:nvPr/>
        </p:nvSpPr>
        <p:spPr>
          <a:xfrm>
            <a:off x="1327613" y="5981799"/>
            <a:ext cx="10018164" cy="1791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Critical evaluation of each development theory.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58403"/>
            <a:ext cx="10795524" cy="48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0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Why Study Development Theories?</a:t>
            </a:r>
            <a:endParaRPr lang="en-US" sz="3050" dirty="0"/>
          </a:p>
        </p:txBody>
      </p:sp>
      <p:sp>
        <p:nvSpPr>
          <p:cNvPr id="3" name="Text 1"/>
          <p:cNvSpPr/>
          <p:nvPr/>
        </p:nvSpPr>
        <p:spPr>
          <a:xfrm>
            <a:off x="698086" y="1361083"/>
            <a:ext cx="10795524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Development theories are essential tools for understanding the world around us. They provide frameworks that help us make sense of complex economic realities.</a:t>
            </a:r>
            <a:endParaRPr lang="en-US" sz="13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60294" y="2060476"/>
            <a:ext cx="248636" cy="24864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36929" y="2055416"/>
            <a:ext cx="1025668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Understand Economic Growth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1236929" y="2393652"/>
            <a:ext cx="1025668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Grasp how economies grow, modernise, and transition through different phases of development.</a:t>
            </a:r>
            <a:endParaRPr lang="en-US" sz="13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0294" y="2972296"/>
            <a:ext cx="248636" cy="24864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36929" y="2967236"/>
            <a:ext cx="1025668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Analyse Poverty &amp; Inequality</a:t>
            </a:r>
            <a:endParaRPr lang="en-US" sz="1500" dirty="0"/>
          </a:p>
        </p:txBody>
      </p:sp>
      <p:sp>
        <p:nvSpPr>
          <p:cNvPr id="9" name="Text 5"/>
          <p:cNvSpPr/>
          <p:nvPr/>
        </p:nvSpPr>
        <p:spPr>
          <a:xfrm>
            <a:off x="1236929" y="3305473"/>
            <a:ext cx="1025668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Examine the root causes of poverty and unequal distribution of wealth across societies.</a:t>
            </a:r>
            <a:endParaRPr lang="en-US" sz="130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0294" y="3884116"/>
            <a:ext cx="248636" cy="248642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36929" y="3879056"/>
            <a:ext cx="1025668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Examine Industrialisation &amp; Technology</a:t>
            </a:r>
            <a:endParaRPr lang="en-US" sz="1500" dirty="0"/>
          </a:p>
        </p:txBody>
      </p:sp>
      <p:sp>
        <p:nvSpPr>
          <p:cNvPr id="12" name="Text 7"/>
          <p:cNvSpPr/>
          <p:nvPr/>
        </p:nvSpPr>
        <p:spPr>
          <a:xfrm>
            <a:off x="1236929" y="4217293"/>
            <a:ext cx="1025668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Explore how industrial transformation and technological change reshape economies.</a:t>
            </a:r>
            <a:endParaRPr lang="en-US" sz="130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0294" y="4795937"/>
            <a:ext cx="248636" cy="248642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36929" y="4790877"/>
            <a:ext cx="1025668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Understand Philippine Development Challenges</a:t>
            </a:r>
            <a:endParaRPr lang="en-US" sz="1500" dirty="0"/>
          </a:p>
        </p:txBody>
      </p:sp>
      <p:sp>
        <p:nvSpPr>
          <p:cNvPr id="15" name="Text 9"/>
          <p:cNvSpPr/>
          <p:nvPr/>
        </p:nvSpPr>
        <p:spPr>
          <a:xfrm>
            <a:off x="1236929" y="5129113"/>
            <a:ext cx="1025668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Apply theoretical lenses to the specific context and challenges facing the Philippines.</a:t>
            </a:r>
            <a:endParaRPr lang="en-US" sz="1300" dirty="0"/>
          </a:p>
        </p:txBody>
      </p:sp>
      <p:pic>
        <p:nvPicPr>
          <p:cNvPr id="16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60294" y="5707757"/>
            <a:ext cx="248636" cy="248642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36929" y="5702697"/>
            <a:ext cx="1025668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Evaluate Policies &amp; Economic Strategies</a:t>
            </a:r>
            <a:endParaRPr lang="en-US" sz="1500" dirty="0"/>
          </a:p>
        </p:txBody>
      </p:sp>
      <p:sp>
        <p:nvSpPr>
          <p:cNvPr id="18" name="Text 11"/>
          <p:cNvSpPr/>
          <p:nvPr/>
        </p:nvSpPr>
        <p:spPr>
          <a:xfrm>
            <a:off x="1236929" y="6040934"/>
            <a:ext cx="1025668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Critically assess government policies and economic strategies using theoretical frameworks.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995065"/>
            <a:ext cx="6223638" cy="8725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Economic Development in the Philippines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698086" y="2056705"/>
            <a:ext cx="6223638" cy="4389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Despite decades of economic growth, the Philippines continues to face significant structural challenges that development theories help us understand and address.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591230" y="2637433"/>
            <a:ext cx="3144560" cy="3225403"/>
          </a:xfrm>
          <a:prstGeom prst="roundRect">
            <a:avLst>
              <a:gd name="adj" fmla="val 708"/>
            </a:avLst>
          </a:prstGeom>
          <a:solidFill>
            <a:srgbClr val="38512F"/>
          </a:solidFill>
          <a:ln/>
        </p:spPr>
      </p:sp>
      <p:sp>
        <p:nvSpPr>
          <p:cNvPr id="6" name="Text 3"/>
          <p:cNvSpPr/>
          <p:nvPr/>
        </p:nvSpPr>
        <p:spPr>
          <a:xfrm>
            <a:off x="739558" y="2763540"/>
            <a:ext cx="2847904" cy="218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Key Challenges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739558" y="3107730"/>
            <a:ext cx="2847904" cy="15370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Poverty and unemployment</a:t>
            </a:r>
            <a:endParaRPr lang="en-US" sz="1150" dirty="0"/>
          </a:p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Unequal regional development</a:t>
            </a:r>
            <a:endParaRPr lang="en-US" sz="1150" dirty="0"/>
          </a:p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Weak industrialisation</a:t>
            </a:r>
            <a:endParaRPr lang="en-US" sz="1150" dirty="0"/>
          </a:p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Infrastructure challenges</a:t>
            </a:r>
            <a:endParaRPr lang="en-US" sz="1150" dirty="0"/>
          </a:p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Climate vulnerability</a:t>
            </a:r>
            <a:endParaRPr lang="en-US" sz="1150" dirty="0"/>
          </a:p>
          <a:p>
            <a:pPr algn="l" marL="233680" indent="-233680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Urban congestion and migration issues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3997225" y="2779216"/>
            <a:ext cx="2930849" cy="739775"/>
          </a:xfrm>
          <a:prstGeom prst="roundRect">
            <a:avLst>
              <a:gd name="adj" fmla="val 3008"/>
            </a:avLst>
          </a:prstGeom>
          <a:solidFill>
            <a:srgbClr val="D9D9D9"/>
          </a:solidFill>
          <a:ln/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553" y="2987080"/>
            <a:ext cx="185435" cy="14833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479317" y="2929632"/>
            <a:ext cx="2300428" cy="4389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b="1" dirty="0">
                <a:solidFill>
                  <a:srgbClr val="00000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Key Question:</a:t>
            </a:r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Why do some countries develop faster than others?</a:t>
            </a:r>
            <a:endParaRPr lang="en-US" sz="1150" dirty="0"/>
          </a:p>
        </p:txBody>
      </p:sp>
      <p:sp>
        <p:nvSpPr>
          <p:cNvPr id="11" name="Text 7"/>
          <p:cNvSpPr/>
          <p:nvPr/>
        </p:nvSpPr>
        <p:spPr>
          <a:xfrm>
            <a:off x="3997225" y="3660775"/>
            <a:ext cx="2930849" cy="20886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spcAft>
                <a:spcPts val="850"/>
              </a:spcAft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This central question drives the study of development economics. The theories in this module offer different — and sometimes competing — answers that illuminate the complex pathways to national progress.</a:t>
            </a:r>
            <a:endParaRPr lang="en-US" sz="1150" dirty="0"/>
          </a:p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By examining the Philippine experience through these theoretical lenses, we can better understand both the progress made and the work that remains.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496590"/>
            <a:ext cx="10795524" cy="4190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Major Development Theories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698086" y="962124"/>
            <a:ext cx="10795524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Theories Discussed in This Module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698086" y="1346101"/>
            <a:ext cx="5339621" cy="978198"/>
          </a:xfrm>
          <a:prstGeom prst="roundRect">
            <a:avLst>
              <a:gd name="adj" fmla="val 2185"/>
            </a:avLst>
          </a:prstGeom>
          <a:solidFill>
            <a:srgbClr val="F3E7D4"/>
          </a:solidFill>
          <a:ln/>
        </p:spPr>
      </p:sp>
      <p:sp>
        <p:nvSpPr>
          <p:cNvPr id="5" name="Text 3"/>
          <p:cNvSpPr/>
          <p:nvPr/>
        </p:nvSpPr>
        <p:spPr>
          <a:xfrm>
            <a:off x="840560" y="1488579"/>
            <a:ext cx="5054672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1. Rostow's Stages of Growth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40560" y="1767880"/>
            <a:ext cx="5054672" cy="413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Development happens through </a:t>
            </a:r>
            <a:pPr algn="l" indent="0" marL="0">
              <a:lnSpc>
                <a:spcPct val="121000"/>
              </a:lnSpc>
              <a:buNone/>
            </a:pPr>
            <a:r>
              <a:rPr lang="en-US" sz="1100" b="1" dirty="0">
                <a:solidFill>
                  <a:srgbClr val="3A363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stages of modernisation and industrialisation</a:t>
            </a:r>
            <a:pPr algn="l" indent="0" marL="0">
              <a:lnSpc>
                <a:spcPct val="121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from traditional society to the age of high mass consumption.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153988" y="1346101"/>
            <a:ext cx="5339621" cy="978198"/>
          </a:xfrm>
          <a:prstGeom prst="roundRect">
            <a:avLst>
              <a:gd name="adj" fmla="val 2185"/>
            </a:avLst>
          </a:prstGeom>
          <a:solidFill>
            <a:srgbClr val="F3E7D4"/>
          </a:solidFill>
          <a:ln/>
        </p:spPr>
      </p:sp>
      <p:sp>
        <p:nvSpPr>
          <p:cNvPr id="8" name="Text 6"/>
          <p:cNvSpPr/>
          <p:nvPr/>
        </p:nvSpPr>
        <p:spPr>
          <a:xfrm>
            <a:off x="6296463" y="1488579"/>
            <a:ext cx="5054672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2. Harrod-Domar Model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296463" y="1767880"/>
            <a:ext cx="5054672" cy="413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100" b="1" dirty="0">
                <a:solidFill>
                  <a:srgbClr val="3A363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Savings and investments</a:t>
            </a:r>
            <a:pPr algn="l" indent="0" marL="0">
              <a:lnSpc>
                <a:spcPct val="121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drive economic growth. Higher savings rates lead to greater capital accumulation and faster development.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98086" y="2440583"/>
            <a:ext cx="5339621" cy="978198"/>
          </a:xfrm>
          <a:prstGeom prst="roundRect">
            <a:avLst>
              <a:gd name="adj" fmla="val 2185"/>
            </a:avLst>
          </a:prstGeom>
          <a:solidFill>
            <a:srgbClr val="F3E7D4"/>
          </a:solidFill>
          <a:ln/>
        </p:spPr>
      </p:sp>
      <p:sp>
        <p:nvSpPr>
          <p:cNvPr id="11" name="Text 9"/>
          <p:cNvSpPr/>
          <p:nvPr/>
        </p:nvSpPr>
        <p:spPr>
          <a:xfrm>
            <a:off x="840560" y="2583061"/>
            <a:ext cx="5054672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3. Lewis Model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840560" y="2862362"/>
            <a:ext cx="5054672" cy="413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100" b="1" dirty="0">
                <a:solidFill>
                  <a:srgbClr val="3A363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Labour moves from agriculture to industry</a:t>
            </a:r>
            <a:pPr algn="l" indent="0" marL="0">
              <a:lnSpc>
                <a:spcPct val="121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during development, fuelling industrial growth through surplus rural labour.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153988" y="2440583"/>
            <a:ext cx="5339621" cy="978198"/>
          </a:xfrm>
          <a:prstGeom prst="roundRect">
            <a:avLst>
              <a:gd name="adj" fmla="val 2185"/>
            </a:avLst>
          </a:prstGeom>
          <a:solidFill>
            <a:srgbClr val="F3E7D4"/>
          </a:solidFill>
          <a:ln/>
        </p:spPr>
      </p:sp>
      <p:sp>
        <p:nvSpPr>
          <p:cNvPr id="14" name="Text 12"/>
          <p:cNvSpPr/>
          <p:nvPr/>
        </p:nvSpPr>
        <p:spPr>
          <a:xfrm>
            <a:off x="6296463" y="2583061"/>
            <a:ext cx="5054672" cy="2095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4. Neoclassical Growth Theory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296463" y="2862362"/>
            <a:ext cx="5054672" cy="413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100" b="1" dirty="0">
                <a:solidFill>
                  <a:srgbClr val="3A3630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Technology and innovation</a:t>
            </a:r>
            <a:pPr algn="l" indent="0" marL="0">
              <a:lnSpc>
                <a:spcPct val="121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are the key drivers of long-term growth, beyond just capital and labour inputs.</a:t>
            </a:r>
            <a:endParaRPr lang="en-US" sz="1100" dirty="0"/>
          </a:p>
        </p:txBody>
      </p:sp>
      <p:pic>
        <p:nvPicPr>
          <p:cNvPr id="1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7954" y="3549650"/>
            <a:ext cx="10255688" cy="2811760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2204245" y="4565685"/>
            <a:ext cx="1549784" cy="261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Rostow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2204245" y="4905619"/>
            <a:ext cx="1549784" cy="6044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5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Sequential stages from traditional to mass consumption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4295907" y="4499394"/>
            <a:ext cx="1549784" cy="261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Harrod-Domar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4295907" y="4839328"/>
            <a:ext cx="1549784" cy="6044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5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Growth driven by savings and investment rates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6427034" y="4565685"/>
            <a:ext cx="1549784" cy="261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Lewis Model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6427034" y="4905619"/>
            <a:ext cx="1549784" cy="6044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5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Labor moves from agriculture to industry</a:t>
            </a:r>
            <a:endParaRPr lang="en-US" sz="1350" dirty="0"/>
          </a:p>
        </p:txBody>
      </p:sp>
      <p:sp>
        <p:nvSpPr>
          <p:cNvPr id="23" name="Text 20"/>
          <p:cNvSpPr/>
          <p:nvPr/>
        </p:nvSpPr>
        <p:spPr>
          <a:xfrm>
            <a:off x="8538428" y="4297900"/>
            <a:ext cx="1549784" cy="261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Neoclassical</a:t>
            </a:r>
            <a:endParaRPr lang="en-US" sz="1600" dirty="0"/>
          </a:p>
        </p:txBody>
      </p:sp>
      <p:sp>
        <p:nvSpPr>
          <p:cNvPr id="24" name="Text 21"/>
          <p:cNvSpPr/>
          <p:nvPr/>
        </p:nvSpPr>
        <p:spPr>
          <a:xfrm>
            <a:off x="8538428" y="4637834"/>
            <a:ext cx="1549784" cy="8059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5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Emphasis on technology, innovation, and markets</a:t>
            </a:r>
            <a:endParaRPr lang="en-US" sz="13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058763"/>
            <a:ext cx="10795524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Development Theories &amp; the Philippines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086" y="1641773"/>
            <a:ext cx="10795524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Philippine Examples of Development Theories in Action</a:t>
            </a:r>
            <a:endParaRPr lang="en-US" sz="16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086" y="2160191"/>
            <a:ext cx="1470385" cy="90874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98086" y="3287117"/>
            <a:ext cx="2535174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Growth of BPO Industries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698086" y="3648472"/>
            <a:ext cx="2535174" cy="1396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Business Process Outsourcing sector exemplifies structural transformation, shifting labour from agriculture towards services and technology.</a:t>
            </a:r>
            <a:endParaRPr lang="en-US" sz="13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436" y="2160191"/>
            <a:ext cx="1470385" cy="90874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51436" y="3287117"/>
            <a:ext cx="2535273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Rural-to-Urban Migration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3451436" y="3648472"/>
            <a:ext cx="2535273" cy="1396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Consistent with the Lewis Model, surplus agricultural labour continues to migrate to urban centres in search of industrial and service employment.</a:t>
            </a:r>
            <a:endParaRPr lang="en-US" sz="135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886" y="2160191"/>
            <a:ext cx="1470385" cy="90874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04886" y="3287117"/>
            <a:ext cx="2535273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Infrastructure Expansion</a:t>
            </a:r>
            <a:endParaRPr lang="en-US" sz="1600" dirty="0"/>
          </a:p>
        </p:txBody>
      </p:sp>
      <p:sp>
        <p:nvSpPr>
          <p:cNvPr id="12" name="Text 7"/>
          <p:cNvSpPr/>
          <p:nvPr/>
        </p:nvSpPr>
        <p:spPr>
          <a:xfrm>
            <a:off x="6204886" y="3648472"/>
            <a:ext cx="2535273" cy="1396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Major infrastructure programmes reflect Harrod-Domar principles — investment in capital drives productivity and long-term economic growth.</a:t>
            </a:r>
            <a:endParaRPr lang="en-US" sz="135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8336" y="2160191"/>
            <a:ext cx="1470385" cy="90874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58336" y="3287117"/>
            <a:ext cx="2535273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Digital Transformation</a:t>
            </a:r>
            <a:endParaRPr lang="en-US" sz="1600" dirty="0"/>
          </a:p>
        </p:txBody>
      </p:sp>
      <p:sp>
        <p:nvSpPr>
          <p:cNvPr id="15" name="Text 9"/>
          <p:cNvSpPr/>
          <p:nvPr/>
        </p:nvSpPr>
        <p:spPr>
          <a:xfrm>
            <a:off x="8958336" y="3648472"/>
            <a:ext cx="2535273" cy="1396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Technology adoption and online services align with Neoclassical Growth Theory, where innovation becomes the primary engine of sustained development.</a:t>
            </a:r>
            <a:endParaRPr lang="en-US" sz="1350" dirty="0"/>
          </a:p>
        </p:txBody>
      </p:sp>
      <p:sp>
        <p:nvSpPr>
          <p:cNvPr id="16" name="Text 10"/>
          <p:cNvSpPr/>
          <p:nvPr/>
        </p:nvSpPr>
        <p:spPr>
          <a:xfrm>
            <a:off x="698086" y="5240834"/>
            <a:ext cx="10795524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These examples show how development theories can be applied in real-life Philippine situations, bridging abstract economic concepts with tangible national realities.</a:t>
            </a:r>
            <a:endParaRPr lang="en-US" sz="13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14152"/>
            <a:ext cx="10795524" cy="385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Your Role as a Learner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98086" y="1144587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As a Learner, You Are Encouraged To: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698086" y="1447502"/>
            <a:ext cx="261733" cy="163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01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698086" y="1650802"/>
            <a:ext cx="5238123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6" name="Text 4"/>
          <p:cNvSpPr/>
          <p:nvPr/>
        </p:nvSpPr>
        <p:spPr>
          <a:xfrm>
            <a:off x="698086" y="1754287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Analyse Critically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98086" y="2044898"/>
            <a:ext cx="5238123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Examine economic issues with a questioning and evidence-based mindset.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698086" y="2424311"/>
            <a:ext cx="261733" cy="163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02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698086" y="2627610"/>
            <a:ext cx="5238123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0" name="Text 8"/>
          <p:cNvSpPr/>
          <p:nvPr/>
        </p:nvSpPr>
        <p:spPr>
          <a:xfrm>
            <a:off x="698086" y="2731095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Relate to Philippine Realities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698086" y="3021707"/>
            <a:ext cx="5238123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Connect theoretical frameworks to the lived experiences of Filipinos.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698086" y="3401120"/>
            <a:ext cx="261733" cy="163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03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698086" y="3604419"/>
            <a:ext cx="5238123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4" name="Text 12"/>
          <p:cNvSpPr/>
          <p:nvPr/>
        </p:nvSpPr>
        <p:spPr>
          <a:xfrm>
            <a:off x="698086" y="3707904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Participate Actively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698086" y="3998516"/>
            <a:ext cx="5238123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Engage in discussions, share perspectives, and challenge assumptions.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698086" y="4377928"/>
            <a:ext cx="261733" cy="163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04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698086" y="4581227"/>
            <a:ext cx="5238123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8" name="Text 16"/>
          <p:cNvSpPr/>
          <p:nvPr/>
        </p:nvSpPr>
        <p:spPr>
          <a:xfrm>
            <a:off x="698086" y="4684713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Evaluate Theories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98086" y="4975324"/>
            <a:ext cx="5238123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Assess the strengths and weaknesses of each development model.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698086" y="5354737"/>
            <a:ext cx="261733" cy="16361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05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698086" y="5558036"/>
            <a:ext cx="5238123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22" name="Text 20"/>
          <p:cNvSpPr/>
          <p:nvPr/>
        </p:nvSpPr>
        <p:spPr>
          <a:xfrm>
            <a:off x="698086" y="5661521"/>
            <a:ext cx="5238123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Propose Solutions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698086" y="5952133"/>
            <a:ext cx="5238123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Think creatively about possible solutions to development challenges.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6167581" y="1046460"/>
            <a:ext cx="5426634" cy="5297388"/>
          </a:xfrm>
          <a:prstGeom prst="roundRect">
            <a:avLst>
              <a:gd name="adj" fmla="val 371"/>
            </a:avLst>
          </a:prstGeom>
          <a:solidFill>
            <a:srgbClr val="38512F"/>
          </a:solidFill>
          <a:ln/>
        </p:spPr>
      </p:sp>
      <p:sp>
        <p:nvSpPr>
          <p:cNvPr id="25" name="Text 23"/>
          <p:cNvSpPr/>
          <p:nvPr/>
        </p:nvSpPr>
        <p:spPr>
          <a:xfrm>
            <a:off x="6298447" y="1144587"/>
            <a:ext cx="5164901" cy="192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By the End of This Module, You Should Be Able To: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6298447" y="1435199"/>
            <a:ext cx="5164901" cy="1053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03200" indent="-203200">
              <a:lnSpc>
                <a:spcPct val="117000"/>
              </a:lnSpc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Explain major development theories clearly</a:t>
            </a:r>
            <a:endParaRPr lang="en-US" sz="1000" dirty="0"/>
          </a:p>
          <a:p>
            <a:pPr algn="l" marL="203200" indent="-203200">
              <a:lnSpc>
                <a:spcPct val="117000"/>
              </a:lnSpc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Compare the different theories of economic development</a:t>
            </a:r>
            <a:endParaRPr lang="en-US" sz="1000" dirty="0"/>
          </a:p>
          <a:p>
            <a:pPr algn="l" marL="203200" indent="-203200">
              <a:lnSpc>
                <a:spcPct val="117000"/>
              </a:lnSpc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Apply theories to the Philippine context</a:t>
            </a:r>
            <a:endParaRPr lang="en-US" sz="1000" dirty="0"/>
          </a:p>
          <a:p>
            <a:pPr algn="l" marL="203200" indent="-203200">
              <a:lnSpc>
                <a:spcPct val="117000"/>
              </a:lnSpc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Analyse economic and social challenges</a:t>
            </a:r>
            <a:endParaRPr lang="en-US" sz="1000" dirty="0"/>
          </a:p>
          <a:p>
            <a:pPr algn="l" marL="203200" indent="-203200">
              <a:lnSpc>
                <a:spcPct val="117000"/>
              </a:lnSpc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Evaluate how development theories influence policies and progress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6298447" y="2598738"/>
            <a:ext cx="5164901" cy="425053"/>
          </a:xfrm>
          <a:prstGeom prst="roundRect">
            <a:avLst>
              <a:gd name="adj" fmla="val 4620"/>
            </a:avLst>
          </a:prstGeom>
          <a:solidFill>
            <a:srgbClr val="183A13"/>
          </a:solidFill>
          <a:ln/>
        </p:spPr>
      </p:sp>
      <p:pic>
        <p:nvPicPr>
          <p:cNvPr id="2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29313" y="2774652"/>
            <a:ext cx="163608" cy="13087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6723787" y="2719685"/>
            <a:ext cx="5218280" cy="18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These learning goals will guide your journey through Module 3.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84510"/>
            <a:ext cx="10795524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Learning Goals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086" y="1267520"/>
            <a:ext cx="10795524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By the End of This Module, You Should Be Able To: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698086" y="1785938"/>
            <a:ext cx="3482094" cy="2246114"/>
          </a:xfrm>
          <a:prstGeom prst="roundRect">
            <a:avLst>
              <a:gd name="adj" fmla="val 1166"/>
            </a:avLst>
          </a:prstGeom>
          <a:solidFill>
            <a:srgbClr val="F3E7D4"/>
          </a:solidFill>
          <a:ln/>
        </p:spPr>
      </p:sp>
      <p:sp>
        <p:nvSpPr>
          <p:cNvPr id="5" name="Shape 3"/>
          <p:cNvSpPr/>
          <p:nvPr/>
        </p:nvSpPr>
        <p:spPr>
          <a:xfrm>
            <a:off x="872607" y="1960463"/>
            <a:ext cx="523564" cy="523577"/>
          </a:xfrm>
          <a:prstGeom prst="ellipse">
            <a:avLst/>
          </a:prstGeom>
          <a:solidFill>
            <a:srgbClr val="38512F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570" y="2104430"/>
            <a:ext cx="235539" cy="23554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72607" y="2658566"/>
            <a:ext cx="3133051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Explain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72607" y="3019921"/>
            <a:ext cx="3133051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Articulate the major development theories clearly and accurately.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4354701" y="1785938"/>
            <a:ext cx="3482193" cy="2246114"/>
          </a:xfrm>
          <a:prstGeom prst="roundRect">
            <a:avLst>
              <a:gd name="adj" fmla="val 1166"/>
            </a:avLst>
          </a:prstGeom>
          <a:solidFill>
            <a:srgbClr val="F3E7D4"/>
          </a:solidFill>
          <a:ln/>
        </p:spPr>
      </p:sp>
      <p:sp>
        <p:nvSpPr>
          <p:cNvPr id="10" name="Shape 7"/>
          <p:cNvSpPr/>
          <p:nvPr/>
        </p:nvSpPr>
        <p:spPr>
          <a:xfrm>
            <a:off x="4529223" y="1960463"/>
            <a:ext cx="523564" cy="523577"/>
          </a:xfrm>
          <a:prstGeom prst="ellipse">
            <a:avLst/>
          </a:prstGeom>
          <a:solidFill>
            <a:srgbClr val="38512F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73185" y="2104430"/>
            <a:ext cx="235539" cy="23554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529223" y="2658566"/>
            <a:ext cx="3133151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Compare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4529223" y="3019921"/>
            <a:ext cx="3133151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Distinguish between the different theories of economic development and their assumptions.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8011416" y="1785938"/>
            <a:ext cx="3482193" cy="2246114"/>
          </a:xfrm>
          <a:prstGeom prst="roundRect">
            <a:avLst>
              <a:gd name="adj" fmla="val 1166"/>
            </a:avLst>
          </a:prstGeom>
          <a:solidFill>
            <a:srgbClr val="F3E7D4"/>
          </a:solidFill>
          <a:ln/>
        </p:spPr>
      </p:sp>
      <p:sp>
        <p:nvSpPr>
          <p:cNvPr id="15" name="Shape 11"/>
          <p:cNvSpPr/>
          <p:nvPr/>
        </p:nvSpPr>
        <p:spPr>
          <a:xfrm>
            <a:off x="8185937" y="1960463"/>
            <a:ext cx="523564" cy="523577"/>
          </a:xfrm>
          <a:prstGeom prst="ellipse">
            <a:avLst/>
          </a:prstGeom>
          <a:solidFill>
            <a:srgbClr val="38512F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29900" y="2104430"/>
            <a:ext cx="235539" cy="235545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185937" y="2658566"/>
            <a:ext cx="3133151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Apply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8185937" y="3019921"/>
            <a:ext cx="3133151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Connect theoretical frameworks to real Philippine development contexts and case studies.</a:t>
            </a:r>
            <a:endParaRPr lang="en-US" sz="1350" dirty="0"/>
          </a:p>
        </p:txBody>
      </p:sp>
      <p:sp>
        <p:nvSpPr>
          <p:cNvPr id="19" name="Shape 14"/>
          <p:cNvSpPr/>
          <p:nvPr/>
        </p:nvSpPr>
        <p:spPr>
          <a:xfrm>
            <a:off x="698086" y="4206577"/>
            <a:ext cx="5310452" cy="1966913"/>
          </a:xfrm>
          <a:prstGeom prst="roundRect">
            <a:avLst>
              <a:gd name="adj" fmla="val 1331"/>
            </a:avLst>
          </a:prstGeom>
          <a:solidFill>
            <a:srgbClr val="F3E7D4"/>
          </a:solidFill>
          <a:ln/>
        </p:spPr>
      </p:sp>
      <p:sp>
        <p:nvSpPr>
          <p:cNvPr id="20" name="Shape 15"/>
          <p:cNvSpPr/>
          <p:nvPr/>
        </p:nvSpPr>
        <p:spPr>
          <a:xfrm>
            <a:off x="872607" y="4381103"/>
            <a:ext cx="523564" cy="523577"/>
          </a:xfrm>
          <a:prstGeom prst="ellipse">
            <a:avLst/>
          </a:prstGeom>
          <a:solidFill>
            <a:srgbClr val="38512F"/>
          </a:solidFill>
          <a:ln/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6570" y="4525070"/>
            <a:ext cx="235539" cy="23554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72607" y="5079206"/>
            <a:ext cx="4961409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Analyse</a:t>
            </a:r>
            <a:endParaRPr lang="en-US" sz="1600" dirty="0"/>
          </a:p>
        </p:txBody>
      </p:sp>
      <p:sp>
        <p:nvSpPr>
          <p:cNvPr id="23" name="Text 17"/>
          <p:cNvSpPr/>
          <p:nvPr/>
        </p:nvSpPr>
        <p:spPr>
          <a:xfrm>
            <a:off x="872607" y="5440561"/>
            <a:ext cx="49614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Break down complex economic and social challenges using theoretical tools.</a:t>
            </a:r>
            <a:endParaRPr lang="en-US" sz="1350" dirty="0"/>
          </a:p>
        </p:txBody>
      </p:sp>
      <p:sp>
        <p:nvSpPr>
          <p:cNvPr id="24" name="Shape 18"/>
          <p:cNvSpPr/>
          <p:nvPr/>
        </p:nvSpPr>
        <p:spPr>
          <a:xfrm>
            <a:off x="6183059" y="4206577"/>
            <a:ext cx="5310551" cy="1966913"/>
          </a:xfrm>
          <a:prstGeom prst="roundRect">
            <a:avLst>
              <a:gd name="adj" fmla="val 1331"/>
            </a:avLst>
          </a:prstGeom>
          <a:solidFill>
            <a:srgbClr val="F3E7D4"/>
          </a:solidFill>
          <a:ln/>
        </p:spPr>
      </p:sp>
      <p:sp>
        <p:nvSpPr>
          <p:cNvPr id="25" name="Shape 19"/>
          <p:cNvSpPr/>
          <p:nvPr/>
        </p:nvSpPr>
        <p:spPr>
          <a:xfrm>
            <a:off x="6357580" y="4381103"/>
            <a:ext cx="523564" cy="523577"/>
          </a:xfrm>
          <a:prstGeom prst="ellipse">
            <a:avLst/>
          </a:prstGeom>
          <a:solidFill>
            <a:srgbClr val="38512F"/>
          </a:solidFill>
          <a:ln/>
        </p:spPr>
      </p:sp>
      <p:pic>
        <p:nvPicPr>
          <p:cNvPr id="26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01543" y="4525070"/>
            <a:ext cx="235539" cy="235545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6357580" y="5079206"/>
            <a:ext cx="4961508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Evaluate</a:t>
            </a:r>
            <a:endParaRPr lang="en-US" sz="1600" dirty="0"/>
          </a:p>
        </p:txBody>
      </p:sp>
      <p:sp>
        <p:nvSpPr>
          <p:cNvPr id="28" name="Text 21"/>
          <p:cNvSpPr/>
          <p:nvPr/>
        </p:nvSpPr>
        <p:spPr>
          <a:xfrm>
            <a:off x="6357580" y="5440561"/>
            <a:ext cx="4961508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Assess how development theories influence national policies and social progress.</a:t>
            </a:r>
            <a:endParaRPr lang="en-US" sz="13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1133971"/>
            <a:ext cx="6223638" cy="1539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Are You Ready to Explore Economic Development Theories?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5269971" y="2935486"/>
            <a:ext cx="19050" cy="951012"/>
          </a:xfrm>
          <a:prstGeom prst="roundRect">
            <a:avLst>
              <a:gd name="adj" fmla="val 59999"/>
            </a:avLst>
          </a:prstGeom>
          <a:solidFill>
            <a:srgbClr val="38512F"/>
          </a:solidFill>
          <a:ln/>
        </p:spPr>
      </p:sp>
      <p:sp>
        <p:nvSpPr>
          <p:cNvPr id="5" name="Text 2"/>
          <p:cNvSpPr/>
          <p:nvPr/>
        </p:nvSpPr>
        <p:spPr>
          <a:xfrm>
            <a:off x="5531704" y="3131840"/>
            <a:ext cx="5961906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Together, let us understand how nations grow, industrialise, innovate, and transform societies through different paths of development.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5269971" y="4082951"/>
            <a:ext cx="6223638" cy="11168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Module 3 invites you on an intellectual journey through the most influential frameworks in development economics. From Rostow's stages of growth to the Neoclassical emphasis on technology, each theory offers a unique lens through which to view the Philippine experience and the broader story of human progress.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269971" y="5396111"/>
            <a:ext cx="1878759" cy="327918"/>
          </a:xfrm>
          <a:prstGeom prst="roundRect">
            <a:avLst>
              <a:gd name="adj" fmla="val 6387"/>
            </a:avLst>
          </a:prstGeom>
          <a:solidFill>
            <a:srgbClr val="E2ECDF"/>
          </a:solidFill>
          <a:ln/>
        </p:spPr>
      </p:sp>
      <p:sp>
        <p:nvSpPr>
          <p:cNvPr id="8" name="Shape 5"/>
          <p:cNvSpPr/>
          <p:nvPr/>
        </p:nvSpPr>
        <p:spPr>
          <a:xfrm>
            <a:off x="5374644" y="5490270"/>
            <a:ext cx="139597" cy="139601"/>
          </a:xfrm>
          <a:prstGeom prst="rect">
            <a:avLst/>
          </a:prstGeom>
          <a:solidFill>
            <a:srgbClr val="3A3630"/>
          </a:solidFill>
          <a:ln/>
        </p:spPr>
      </p:sp>
      <p:sp>
        <p:nvSpPr>
          <p:cNvPr id="9" name="Text 6"/>
          <p:cNvSpPr/>
          <p:nvPr/>
        </p:nvSpPr>
        <p:spPr>
          <a:xfrm>
            <a:off x="5583991" y="5448399"/>
            <a:ext cx="2069651" cy="223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WELCOME TO MODULE 3!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2026-07-08T03:23:52Z</dcterms:created>
  <dcterms:modified xsi:type="dcterms:W3CDTF">2026-07-08T03:23:52Z</dcterms:modified>
</cp:coreProperties>
</file>