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9144000" cy="5143500"/>
  <p:notesSz cx="5143500" cy="9144000"/>
  <p:embeddedFontLst>
    <p:embeddedFont>
      <p:font typeface="Lora"/>
      <p:regular r:id="rId27"/>
    </p:embeddedFont>
    <p:embeddedFont>
      <p:font typeface="Lora Bold"/>
      <p:regular r:id="rId28"/>
    </p:embeddedFont>
    <p:embeddedFont>
      <p:font typeface="Source Sans 3"/>
      <p:regular r:id="rId29"/>
    </p:embeddedFont>
    <p:embeddedFont>
      <p:font typeface="Source Sans 3 Bold"/>
      <p:regular r:id="rId30"/>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7" Type="http://schemas.openxmlformats.org/officeDocument/2006/relationships/font" Target="fonts/font1.fntdata"/><Relationship Id="rId28" Type="http://schemas.openxmlformats.org/officeDocument/2006/relationships/font" Target="fonts/font2.fntdata"/><Relationship Id="rId29" Type="http://schemas.openxmlformats.org/officeDocument/2006/relationships/font" Target="fonts/font3.fntdata"/><Relationship Id="rId30" Type="http://schemas.openxmlformats.org/officeDocument/2006/relationships/font" Target="fonts/font4.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5.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6.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8.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3.png"/><Relationship Id="rId4" Type="http://schemas.openxmlformats.org/officeDocument/2006/relationships/image" Target="../media/image-8-4.svg"/><Relationship Id="rId5" Type="http://schemas.openxmlformats.org/officeDocument/2006/relationships/image" Target="../media/image-8-5.png"/><Relationship Id="rId6" Type="http://schemas.openxmlformats.org/officeDocument/2006/relationships/image" Target="../media/image-8-6.svg"/><Relationship Id="rId7" Type="http://schemas.openxmlformats.org/officeDocument/2006/relationships/image" Target="../media/image-8-7.png"/><Relationship Id="rId8" Type="http://schemas.openxmlformats.org/officeDocument/2006/relationships/image" Target="../media/image-8-8.svg"/><Relationship Id="rId9" Type="http://schemas.openxmlformats.org/officeDocument/2006/relationships/slideLayout" Target="../slideLayouts/slideLayout9.xml"/><Relationship Id="rId10"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4.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slideLayout" Target="../slideLayouts/slideLayout15.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png"/><Relationship Id="rId3" Type="http://schemas.openxmlformats.org/officeDocument/2006/relationships/image" Target="../media/image-15-3.png"/><Relationship Id="rId4" Type="http://schemas.openxmlformats.org/officeDocument/2006/relationships/image" Target="../media/image-15-4.png"/><Relationship Id="rId5" Type="http://schemas.openxmlformats.org/officeDocument/2006/relationships/slideLayout" Target="../slideLayouts/slideLayout16.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png"/><Relationship Id="rId3" Type="http://schemas.openxmlformats.org/officeDocument/2006/relationships/slideLayout" Target="../slideLayouts/slideLayout17.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8.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svg"/><Relationship Id="rId3" Type="http://schemas.openxmlformats.org/officeDocument/2006/relationships/image" Target="../media/image-18-3.png"/><Relationship Id="rId4" Type="http://schemas.openxmlformats.org/officeDocument/2006/relationships/image" Target="../media/image-18-4.svg"/><Relationship Id="rId5" Type="http://schemas.openxmlformats.org/officeDocument/2006/relationships/image" Target="../media/image-18-5.png"/><Relationship Id="rId6" Type="http://schemas.openxmlformats.org/officeDocument/2006/relationships/image" Target="../media/image-18-6.svg"/><Relationship Id="rId7" Type="http://schemas.openxmlformats.org/officeDocument/2006/relationships/image" Target="../media/image-18-7.png"/><Relationship Id="rId8" Type="http://schemas.openxmlformats.org/officeDocument/2006/relationships/image" Target="../media/image-18-8.svg"/><Relationship Id="rId9" Type="http://schemas.openxmlformats.org/officeDocument/2006/relationships/slideLayout" Target="../slideLayouts/slideLayout19.xml"/><Relationship Id="rId10"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png"/><Relationship Id="rId3" Type="http://schemas.openxmlformats.org/officeDocument/2006/relationships/image" Target="../media/image-19-3.svg"/><Relationship Id="rId4" Type="http://schemas.openxmlformats.org/officeDocument/2006/relationships/image" Target="../media/image-19-4.png"/><Relationship Id="rId5" Type="http://schemas.openxmlformats.org/officeDocument/2006/relationships/image" Target="../media/image-19-5.svg"/><Relationship Id="rId6" Type="http://schemas.openxmlformats.org/officeDocument/2006/relationships/image" Target="../media/image-19-6.png"/><Relationship Id="rId7" Type="http://schemas.openxmlformats.org/officeDocument/2006/relationships/image" Target="../media/image-19-7.svg"/><Relationship Id="rId8" Type="http://schemas.openxmlformats.org/officeDocument/2006/relationships/slideLayout" Target="../slideLayouts/slideLayout20.xml"/><Relationship Id="rId9"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www.guttmacher.org/" TargetMode="External"/><Relationship Id="rId2" Type="http://schemas.openxmlformats.org/officeDocument/2006/relationships/hyperlink" Target="https://www.populationpyramid.net/" TargetMode="External"/><Relationship Id="rId3" Type="http://schemas.openxmlformats.org/officeDocument/2006/relationships/image" Target="../media/image-20-1.png"/><Relationship Id="rId4" Type="http://schemas.openxmlformats.org/officeDocument/2006/relationships/slideLayout" Target="../slideLayouts/slideLayout21.xml"/><Relationship Id="rId5"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1682651"/>
            <a:ext cx="4667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Population Growth and Economic Development</a:t>
            </a:r>
            <a:endParaRPr lang="en-US" sz="2400" dirty="0"/>
          </a:p>
        </p:txBody>
      </p:sp>
      <p:sp>
        <p:nvSpPr>
          <p:cNvPr id="4" name="Text 1"/>
          <p:cNvSpPr/>
          <p:nvPr/>
        </p:nvSpPr>
        <p:spPr>
          <a:xfrm>
            <a:off x="3952577" y="2648843"/>
            <a:ext cx="4667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Module 4 — Understanding how population dynamics shape economic outcomes, with a focus on the Philippine context.</a:t>
            </a:r>
            <a:endParaRPr lang="en-US" sz="1000" dirty="0"/>
          </a:p>
        </p:txBody>
      </p:sp>
      <p:sp>
        <p:nvSpPr>
          <p:cNvPr id="5" name="Shape 2"/>
          <p:cNvSpPr/>
          <p:nvPr/>
        </p:nvSpPr>
        <p:spPr>
          <a:xfrm>
            <a:off x="3952577" y="3214911"/>
            <a:ext cx="613618" cy="245938"/>
          </a:xfrm>
          <a:prstGeom prst="roundRect">
            <a:avLst>
              <a:gd name="adj" fmla="val 6388"/>
            </a:avLst>
          </a:prstGeom>
          <a:solidFill>
            <a:srgbClr val="E2ECDF"/>
          </a:solidFill>
          <a:ln/>
        </p:spPr>
      </p:sp>
      <p:sp>
        <p:nvSpPr>
          <p:cNvPr id="6" name="Text 3"/>
          <p:cNvSpPr/>
          <p:nvPr/>
        </p:nvSpPr>
        <p:spPr>
          <a:xfrm>
            <a:off x="4031084" y="3254127"/>
            <a:ext cx="913805" cy="167506"/>
          </a:xfrm>
          <a:prstGeom prst="rect">
            <a:avLst/>
          </a:prstGeom>
          <a:noFill/>
          <a:ln/>
        </p:spPr>
        <p:txBody>
          <a:bodyPr wrap="none" lIns="0" tIns="0" rIns="0" bIns="0" rtlCol="0" anchor="t"/>
          <a:lstStyle/>
          <a:p>
            <a:pPr algn="l" indent="0" marL="0">
              <a:lnSpc>
                <a:spcPct val="133000"/>
              </a:lnSpc>
              <a:buNone/>
            </a:pPr>
            <a:r>
              <a:rPr lang="en-US" sz="800" dirty="0">
                <a:solidFill>
                  <a:srgbClr val="3A3630"/>
                </a:solidFill>
                <a:latin typeface="Source Sans 3" pitchFamily="34" charset="0"/>
                <a:ea typeface="Source Sans 3" pitchFamily="34" charset="-122"/>
                <a:cs typeface="Source Sans 3" pitchFamily="34" charset="-120"/>
              </a:rPr>
              <a:t>MODULE 4</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23577" y="1082129"/>
            <a:ext cx="353742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Module Overview</a:t>
            </a:r>
            <a:endParaRPr lang="en-US" sz="2400" dirty="0"/>
          </a:p>
        </p:txBody>
      </p:sp>
      <p:sp>
        <p:nvSpPr>
          <p:cNvPr id="3" name="Text 1"/>
          <p:cNvSpPr/>
          <p:nvPr/>
        </p:nvSpPr>
        <p:spPr>
          <a:xfrm>
            <a:off x="523577" y="1728862"/>
            <a:ext cx="8096845" cy="984870"/>
          </a:xfrm>
          <a:prstGeom prst="rect">
            <a:avLst/>
          </a:prstGeom>
          <a:noFill/>
          <a:ln/>
        </p:spPr>
        <p:txBody>
          <a:bodyPr wrap="square" lIns="0" tIns="0" rIns="0" bIns="0" rtlCol="0" anchor="t">
            <a:normAutofit/>
          </a:bodyPr>
          <a:lstStyle/>
          <a:p>
            <a:pPr algn="l" indent="0" marL="0">
              <a:lnSpc>
                <a:spcPct val="133000"/>
              </a:lnSpc>
              <a:spcAft>
                <a:spcPts val="1150"/>
              </a:spcAft>
              <a:buNone/>
            </a:pPr>
            <a:r>
              <a:rPr lang="en-US" sz="1000" dirty="0">
                <a:solidFill>
                  <a:srgbClr val="3A3630"/>
                </a:solidFill>
                <a:latin typeface="Source Sans 3" pitchFamily="34" charset="0"/>
                <a:ea typeface="Source Sans 3" pitchFamily="34" charset="-122"/>
                <a:cs typeface="Source Sans 3" pitchFamily="34" charset="-120"/>
              </a:rPr>
              <a:t>A growing population means more food, services, land, and jobs are needed. If governments cannot keep up with rapid population growth, the result is increased poverty and a decrease in quality of life.</a:t>
            </a:r>
            <a:endParaRPr lang="en-US" sz="1000" dirty="0"/>
          </a:p>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According to the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World Health Organization (WHO)</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there is a direct interrelationship between population and quality of life — when population growth is high, available resources become scarce and difficult to manage.</a:t>
            </a:r>
            <a:endParaRPr lang="en-US" sz="1000" dirty="0"/>
          </a:p>
        </p:txBody>
      </p:sp>
      <p:sp>
        <p:nvSpPr>
          <p:cNvPr id="4" name="Shape 2"/>
          <p:cNvSpPr/>
          <p:nvPr/>
        </p:nvSpPr>
        <p:spPr>
          <a:xfrm>
            <a:off x="429295" y="2860997"/>
            <a:ext cx="4077295" cy="1200299"/>
          </a:xfrm>
          <a:prstGeom prst="roundRect">
            <a:avLst>
              <a:gd name="adj" fmla="val 1636"/>
            </a:avLst>
          </a:prstGeom>
          <a:solidFill>
            <a:srgbClr val="38512F"/>
          </a:solidFill>
          <a:ln/>
        </p:spPr>
      </p:sp>
      <p:sp>
        <p:nvSpPr>
          <p:cNvPr id="5" name="Text 3"/>
          <p:cNvSpPr/>
          <p:nvPr/>
        </p:nvSpPr>
        <p:spPr>
          <a:xfrm>
            <a:off x="560189" y="2991892"/>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Philippine Reality</a:t>
            </a:r>
            <a:endParaRPr lang="en-US" sz="1200" dirty="0"/>
          </a:p>
        </p:txBody>
      </p:sp>
      <p:sp>
        <p:nvSpPr>
          <p:cNvPr id="6" name="Text 4"/>
          <p:cNvSpPr/>
          <p:nvPr/>
        </p:nvSpPr>
        <p:spPr>
          <a:xfrm>
            <a:off x="560189" y="3315295"/>
            <a:ext cx="3815507"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In Metro Manila, Cebu, and Davao, rapid growth has caused traffic congestion, overcrowded schools, unemployment, rising housing costs, and expanding informal settlements.</a:t>
            </a:r>
            <a:endParaRPr lang="en-US" sz="1000" dirty="0"/>
          </a:p>
        </p:txBody>
      </p:sp>
      <p:sp>
        <p:nvSpPr>
          <p:cNvPr id="7" name="Text 5"/>
          <p:cNvSpPr/>
          <p:nvPr/>
        </p:nvSpPr>
        <p:spPr>
          <a:xfrm>
            <a:off x="4736455" y="2991892"/>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The Core Challenge</a:t>
            </a:r>
            <a:endParaRPr lang="en-US" sz="1200" dirty="0"/>
          </a:p>
        </p:txBody>
      </p:sp>
      <p:sp>
        <p:nvSpPr>
          <p:cNvPr id="8" name="Text 6"/>
          <p:cNvSpPr/>
          <p:nvPr/>
        </p:nvSpPr>
        <p:spPr>
          <a:xfrm>
            <a:off x="4736455" y="3315295"/>
            <a:ext cx="3888730"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Although the Philippine economy continues to grow, many communities still struggle with poverty because resources and opportunities are unevenly distributed.</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23577" y="857473"/>
            <a:ext cx="4467076"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Desired Learning Outcomes</a:t>
            </a:r>
            <a:endParaRPr lang="en-US" sz="2400" dirty="0"/>
          </a:p>
        </p:txBody>
      </p:sp>
      <p:sp>
        <p:nvSpPr>
          <p:cNvPr id="3" name="Text 1"/>
          <p:cNvSpPr/>
          <p:nvPr/>
        </p:nvSpPr>
        <p:spPr>
          <a:xfrm>
            <a:off x="523577" y="1504206"/>
            <a:ext cx="8554045"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At the end of this module, students should be able to:</a:t>
            </a:r>
            <a:endParaRPr lang="en-US" sz="1000" dirty="0"/>
          </a:p>
        </p:txBody>
      </p:sp>
      <p:sp>
        <p:nvSpPr>
          <p:cNvPr id="4" name="Text 2"/>
          <p:cNvSpPr/>
          <p:nvPr/>
        </p:nvSpPr>
        <p:spPr>
          <a:xfrm>
            <a:off x="523577" y="1860872"/>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01</a:t>
            </a:r>
            <a:endParaRPr lang="en-US" sz="1000" dirty="0"/>
          </a:p>
        </p:txBody>
      </p:sp>
      <p:sp>
        <p:nvSpPr>
          <p:cNvPr id="5" name="Shape 3"/>
          <p:cNvSpPr/>
          <p:nvPr/>
        </p:nvSpPr>
        <p:spPr>
          <a:xfrm>
            <a:off x="523577" y="2069009"/>
            <a:ext cx="3982938" cy="14288"/>
          </a:xfrm>
          <a:prstGeom prst="rect">
            <a:avLst/>
          </a:prstGeom>
          <a:solidFill>
            <a:srgbClr val="38512F"/>
          </a:solidFill>
          <a:ln/>
        </p:spPr>
      </p:sp>
      <p:sp>
        <p:nvSpPr>
          <p:cNvPr id="6" name="Text 4"/>
          <p:cNvSpPr/>
          <p:nvPr/>
        </p:nvSpPr>
        <p:spPr>
          <a:xfrm>
            <a:off x="523577" y="2162994"/>
            <a:ext cx="3038177"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Describe the Philippine population in 2024</a:t>
            </a:r>
            <a:endParaRPr lang="en-US" sz="1200" dirty="0"/>
          </a:p>
        </p:txBody>
      </p:sp>
      <p:sp>
        <p:nvSpPr>
          <p:cNvPr id="7" name="Text 5"/>
          <p:cNvSpPr/>
          <p:nvPr/>
        </p:nvSpPr>
        <p:spPr>
          <a:xfrm>
            <a:off x="4637410" y="1860872"/>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02</a:t>
            </a:r>
            <a:endParaRPr lang="en-US" sz="1000" dirty="0"/>
          </a:p>
        </p:txBody>
      </p:sp>
      <p:sp>
        <p:nvSpPr>
          <p:cNvPr id="8" name="Shape 6"/>
          <p:cNvSpPr/>
          <p:nvPr/>
        </p:nvSpPr>
        <p:spPr>
          <a:xfrm>
            <a:off x="4637410" y="2069009"/>
            <a:ext cx="3983013" cy="14288"/>
          </a:xfrm>
          <a:prstGeom prst="rect">
            <a:avLst/>
          </a:prstGeom>
          <a:solidFill>
            <a:srgbClr val="38512F"/>
          </a:solidFill>
          <a:ln/>
        </p:spPr>
      </p:sp>
      <p:sp>
        <p:nvSpPr>
          <p:cNvPr id="9" name="Text 7"/>
          <p:cNvSpPr/>
          <p:nvPr/>
        </p:nvSpPr>
        <p:spPr>
          <a:xfrm>
            <a:off x="4637410" y="2162994"/>
            <a:ext cx="3983013"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Understand world population growth throughout history</a:t>
            </a:r>
            <a:endParaRPr lang="en-US" sz="1200" dirty="0"/>
          </a:p>
        </p:txBody>
      </p:sp>
      <p:sp>
        <p:nvSpPr>
          <p:cNvPr id="10" name="Text 8"/>
          <p:cNvSpPr/>
          <p:nvPr/>
        </p:nvSpPr>
        <p:spPr>
          <a:xfrm>
            <a:off x="523577" y="2777058"/>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03</a:t>
            </a:r>
            <a:endParaRPr lang="en-US" sz="1000" dirty="0"/>
          </a:p>
        </p:txBody>
      </p:sp>
      <p:sp>
        <p:nvSpPr>
          <p:cNvPr id="11" name="Shape 9"/>
          <p:cNvSpPr/>
          <p:nvPr/>
        </p:nvSpPr>
        <p:spPr>
          <a:xfrm>
            <a:off x="523577" y="2985195"/>
            <a:ext cx="3982938" cy="14288"/>
          </a:xfrm>
          <a:prstGeom prst="rect">
            <a:avLst/>
          </a:prstGeom>
          <a:solidFill>
            <a:srgbClr val="38512F"/>
          </a:solidFill>
          <a:ln/>
        </p:spPr>
      </p:sp>
      <p:sp>
        <p:nvSpPr>
          <p:cNvPr id="12" name="Text 10"/>
          <p:cNvSpPr/>
          <p:nvPr/>
        </p:nvSpPr>
        <p:spPr>
          <a:xfrm>
            <a:off x="523577" y="3079179"/>
            <a:ext cx="3979664"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Explain United Nations projections of future population</a:t>
            </a:r>
            <a:endParaRPr lang="en-US" sz="1200" dirty="0"/>
          </a:p>
        </p:txBody>
      </p:sp>
      <p:sp>
        <p:nvSpPr>
          <p:cNvPr id="13" name="Text 11"/>
          <p:cNvSpPr/>
          <p:nvPr/>
        </p:nvSpPr>
        <p:spPr>
          <a:xfrm>
            <a:off x="4637410" y="2777058"/>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04</a:t>
            </a:r>
            <a:endParaRPr lang="en-US" sz="1000" dirty="0"/>
          </a:p>
        </p:txBody>
      </p:sp>
      <p:sp>
        <p:nvSpPr>
          <p:cNvPr id="14" name="Shape 12"/>
          <p:cNvSpPr/>
          <p:nvPr/>
        </p:nvSpPr>
        <p:spPr>
          <a:xfrm>
            <a:off x="4637410" y="2985195"/>
            <a:ext cx="3983013" cy="14288"/>
          </a:xfrm>
          <a:prstGeom prst="rect">
            <a:avLst/>
          </a:prstGeom>
          <a:solidFill>
            <a:srgbClr val="38512F"/>
          </a:solidFill>
          <a:ln/>
        </p:spPr>
      </p:sp>
      <p:sp>
        <p:nvSpPr>
          <p:cNvPr id="15" name="Text 13"/>
          <p:cNvSpPr/>
          <p:nvPr/>
        </p:nvSpPr>
        <p:spPr>
          <a:xfrm>
            <a:off x="4637410" y="3079179"/>
            <a:ext cx="3143324"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Discuss fertility rates and population trends</a:t>
            </a:r>
            <a:endParaRPr lang="en-US" sz="1200" dirty="0"/>
          </a:p>
        </p:txBody>
      </p:sp>
      <p:sp>
        <p:nvSpPr>
          <p:cNvPr id="16" name="Text 14"/>
          <p:cNvSpPr/>
          <p:nvPr/>
        </p:nvSpPr>
        <p:spPr>
          <a:xfrm>
            <a:off x="523577" y="3500735"/>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05</a:t>
            </a:r>
            <a:endParaRPr lang="en-US" sz="1000" dirty="0"/>
          </a:p>
        </p:txBody>
      </p:sp>
      <p:sp>
        <p:nvSpPr>
          <p:cNvPr id="17" name="Shape 15"/>
          <p:cNvSpPr/>
          <p:nvPr/>
        </p:nvSpPr>
        <p:spPr>
          <a:xfrm>
            <a:off x="523577" y="3708871"/>
            <a:ext cx="3982938" cy="14288"/>
          </a:xfrm>
          <a:prstGeom prst="rect">
            <a:avLst/>
          </a:prstGeom>
          <a:solidFill>
            <a:srgbClr val="38512F"/>
          </a:solidFill>
          <a:ln/>
        </p:spPr>
      </p:sp>
      <p:sp>
        <p:nvSpPr>
          <p:cNvPr id="18" name="Text 16"/>
          <p:cNvSpPr/>
          <p:nvPr/>
        </p:nvSpPr>
        <p:spPr>
          <a:xfrm>
            <a:off x="523577" y="3802856"/>
            <a:ext cx="318663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Explain the Malthusian Theory of Population</a:t>
            </a:r>
            <a:endParaRPr lang="en-US" sz="1200" dirty="0"/>
          </a:p>
        </p:txBody>
      </p:sp>
      <p:sp>
        <p:nvSpPr>
          <p:cNvPr id="19" name="Text 17"/>
          <p:cNvSpPr/>
          <p:nvPr/>
        </p:nvSpPr>
        <p:spPr>
          <a:xfrm>
            <a:off x="4637410" y="3500735"/>
            <a:ext cx="261789" cy="163637"/>
          </a:xfrm>
          <a:prstGeom prst="rect">
            <a:avLst/>
          </a:prstGeom>
          <a:noFill/>
          <a:ln/>
        </p:spPr>
        <p:txBody>
          <a:bodyPr wrap="none" lIns="0" tIns="0" rIns="0" bIns="0" rtlCol="0" anchor="ctr"/>
          <a:lstStyle/>
          <a:p>
            <a:pPr algn="l" indent="0" marL="0">
              <a:lnSpc>
                <a:spcPct val="100000"/>
              </a:lnSpc>
              <a:buNone/>
            </a:pPr>
            <a:r>
              <a:rPr lang="en-US" sz="1000" dirty="0">
                <a:solidFill>
                  <a:srgbClr val="3A3630"/>
                </a:solidFill>
                <a:latin typeface="Lora Light" pitchFamily="34" charset="0"/>
                <a:ea typeface="Lora Light" pitchFamily="34" charset="-122"/>
                <a:cs typeface="Lora Light" pitchFamily="34" charset="-120"/>
              </a:rPr>
              <a:t>06</a:t>
            </a:r>
            <a:endParaRPr lang="en-US" sz="1000" dirty="0"/>
          </a:p>
        </p:txBody>
      </p:sp>
      <p:sp>
        <p:nvSpPr>
          <p:cNvPr id="20" name="Shape 18"/>
          <p:cNvSpPr/>
          <p:nvPr/>
        </p:nvSpPr>
        <p:spPr>
          <a:xfrm>
            <a:off x="4637410" y="3708871"/>
            <a:ext cx="3983013" cy="14288"/>
          </a:xfrm>
          <a:prstGeom prst="rect">
            <a:avLst/>
          </a:prstGeom>
          <a:solidFill>
            <a:srgbClr val="38512F"/>
          </a:solidFill>
          <a:ln/>
        </p:spPr>
      </p:sp>
      <p:sp>
        <p:nvSpPr>
          <p:cNvPr id="21" name="Text 19"/>
          <p:cNvSpPr/>
          <p:nvPr/>
        </p:nvSpPr>
        <p:spPr>
          <a:xfrm>
            <a:off x="4637410" y="3802856"/>
            <a:ext cx="3983013"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Relate theories to the Philippine context and analyze effects on economic development</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952577" y="656481"/>
            <a:ext cx="602754" cy="239241"/>
          </a:xfrm>
          <a:prstGeom prst="roundRect">
            <a:avLst>
              <a:gd name="adj" fmla="val 6238"/>
            </a:avLst>
          </a:prstGeom>
          <a:noFill/>
          <a:ln w="4763">
            <a:solidFill>
              <a:srgbClr val="38512F"/>
            </a:solidFill>
            <a:prstDash val="solid"/>
          </a:ln>
        </p:spPr>
      </p:sp>
      <p:sp>
        <p:nvSpPr>
          <p:cNvPr id="4" name="Text 1"/>
          <p:cNvSpPr/>
          <p:nvPr/>
        </p:nvSpPr>
        <p:spPr>
          <a:xfrm>
            <a:off x="4031903" y="698525"/>
            <a:ext cx="901303" cy="155153"/>
          </a:xfrm>
          <a:prstGeom prst="rect">
            <a:avLst/>
          </a:prstGeom>
          <a:noFill/>
          <a:ln/>
        </p:spPr>
        <p:txBody>
          <a:bodyPr wrap="none" lIns="0" tIns="0" rIns="0" bIns="0" rtlCol="0" anchor="t"/>
          <a:lstStyle/>
          <a:p>
            <a:pPr algn="l" indent="0" marL="0">
              <a:lnSpc>
                <a:spcPct val="130000"/>
              </a:lnSpc>
              <a:buNone/>
            </a:pPr>
            <a:r>
              <a:rPr lang="en-US" sz="750" dirty="0">
                <a:solidFill>
                  <a:srgbClr val="38512F"/>
                </a:solidFill>
                <a:latin typeface="Source Sans 3" pitchFamily="34" charset="0"/>
                <a:ea typeface="Source Sans 3" pitchFamily="34" charset="-122"/>
                <a:cs typeface="Source Sans 3" pitchFamily="34" charset="-120"/>
              </a:rPr>
              <a:t>SECTION A</a:t>
            </a:r>
            <a:endParaRPr lang="en-US" sz="750" dirty="0"/>
          </a:p>
        </p:txBody>
      </p:sp>
      <p:sp>
        <p:nvSpPr>
          <p:cNvPr id="5" name="Text 2"/>
          <p:cNvSpPr/>
          <p:nvPr/>
        </p:nvSpPr>
        <p:spPr>
          <a:xfrm>
            <a:off x="3952577" y="942975"/>
            <a:ext cx="5022354" cy="36574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The Philippine Population in 2024</a:t>
            </a:r>
            <a:endParaRPr lang="en-US" sz="2300" dirty="0"/>
          </a:p>
        </p:txBody>
      </p:sp>
      <p:sp>
        <p:nvSpPr>
          <p:cNvPr id="6" name="Text 3"/>
          <p:cNvSpPr/>
          <p:nvPr/>
        </p:nvSpPr>
        <p:spPr>
          <a:xfrm>
            <a:off x="3952577" y="1485900"/>
            <a:ext cx="4667845" cy="581769"/>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The Philippine population pyramid in 2024 shows a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relatively young population</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with a large percentage of children and young adults entering school age and eventually the labor force.</a:t>
            </a:r>
            <a:endParaRPr lang="en-US" sz="950" dirty="0"/>
          </a:p>
        </p:txBody>
      </p:sp>
      <p:sp>
        <p:nvSpPr>
          <p:cNvPr id="7" name="Shape 4"/>
          <p:cNvSpPr/>
          <p:nvPr/>
        </p:nvSpPr>
        <p:spPr>
          <a:xfrm>
            <a:off x="3952577" y="2200573"/>
            <a:ext cx="2274838" cy="1278062"/>
          </a:xfrm>
          <a:prstGeom prst="roundRect">
            <a:avLst>
              <a:gd name="adj" fmla="val 1460"/>
            </a:avLst>
          </a:prstGeom>
          <a:solidFill>
            <a:srgbClr val="F3E7D4"/>
          </a:solidFill>
          <a:ln/>
        </p:spPr>
      </p:sp>
      <p:sp>
        <p:nvSpPr>
          <p:cNvPr id="8" name="Text 5"/>
          <p:cNvSpPr/>
          <p:nvPr/>
        </p:nvSpPr>
        <p:spPr>
          <a:xfrm>
            <a:off x="4076923" y="2324919"/>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Opportunity</a:t>
            </a:r>
            <a:endParaRPr lang="en-US" sz="1150" dirty="0"/>
          </a:p>
        </p:txBody>
      </p:sp>
      <p:sp>
        <p:nvSpPr>
          <p:cNvPr id="9" name="Text 6"/>
          <p:cNvSpPr/>
          <p:nvPr/>
        </p:nvSpPr>
        <p:spPr>
          <a:xfrm>
            <a:off x="4076923" y="2578596"/>
            <a:ext cx="2026146"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A large working-age population can stimulate economic growth and productivity — if enough jobs are available.</a:t>
            </a:r>
            <a:endParaRPr lang="en-US" sz="950" dirty="0"/>
          </a:p>
        </p:txBody>
      </p:sp>
      <p:sp>
        <p:nvSpPr>
          <p:cNvPr id="10" name="Shape 7"/>
          <p:cNvSpPr/>
          <p:nvPr/>
        </p:nvSpPr>
        <p:spPr>
          <a:xfrm>
            <a:off x="6345510" y="2200573"/>
            <a:ext cx="2274912" cy="1278062"/>
          </a:xfrm>
          <a:prstGeom prst="roundRect">
            <a:avLst>
              <a:gd name="adj" fmla="val 1460"/>
            </a:avLst>
          </a:prstGeom>
          <a:solidFill>
            <a:srgbClr val="F3E7D4"/>
          </a:solidFill>
          <a:ln/>
        </p:spPr>
      </p:sp>
      <p:sp>
        <p:nvSpPr>
          <p:cNvPr id="11" name="Text 8"/>
          <p:cNvSpPr/>
          <p:nvPr/>
        </p:nvSpPr>
        <p:spPr>
          <a:xfrm>
            <a:off x="6469856" y="2324919"/>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Challenge</a:t>
            </a:r>
            <a:endParaRPr lang="en-US" sz="1150" dirty="0"/>
          </a:p>
        </p:txBody>
      </p:sp>
      <p:sp>
        <p:nvSpPr>
          <p:cNvPr id="12" name="Text 9"/>
          <p:cNvSpPr/>
          <p:nvPr/>
        </p:nvSpPr>
        <p:spPr>
          <a:xfrm>
            <a:off x="6469856" y="2578596"/>
            <a:ext cx="2026221"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Limited employment opportunities lead to unemployment and underemployment, pushing many Filipinos to seek work abroad as OFWs.</a:t>
            </a:r>
            <a:endParaRPr lang="en-US" sz="950" dirty="0"/>
          </a:p>
        </p:txBody>
      </p:sp>
      <p:sp>
        <p:nvSpPr>
          <p:cNvPr id="13" name="Shape 10"/>
          <p:cNvSpPr/>
          <p:nvPr/>
        </p:nvSpPr>
        <p:spPr>
          <a:xfrm>
            <a:off x="3952577" y="3596729"/>
            <a:ext cx="4667845" cy="890215"/>
          </a:xfrm>
          <a:prstGeom prst="roundRect">
            <a:avLst>
              <a:gd name="adj" fmla="val 2096"/>
            </a:avLst>
          </a:prstGeom>
          <a:solidFill>
            <a:srgbClr val="F3E7D4"/>
          </a:solidFill>
          <a:ln/>
        </p:spPr>
      </p:sp>
      <p:sp>
        <p:nvSpPr>
          <p:cNvPr id="14" name="Text 11"/>
          <p:cNvSpPr/>
          <p:nvPr/>
        </p:nvSpPr>
        <p:spPr>
          <a:xfrm>
            <a:off x="4076923" y="3721075"/>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Pressure on Services</a:t>
            </a:r>
            <a:endParaRPr lang="en-US" sz="1150" dirty="0"/>
          </a:p>
        </p:txBody>
      </p:sp>
      <p:sp>
        <p:nvSpPr>
          <p:cNvPr id="15" name="Text 12"/>
          <p:cNvSpPr/>
          <p:nvPr/>
        </p:nvSpPr>
        <p:spPr>
          <a:xfrm>
            <a:off x="4076923" y="3974753"/>
            <a:ext cx="4419154"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Schools become overcrowded, hospitals face shortages, and transportation systems become congested as population rises.</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Shape 0"/>
          <p:cNvSpPr/>
          <p:nvPr/>
        </p:nvSpPr>
        <p:spPr>
          <a:xfrm>
            <a:off x="523577" y="915814"/>
            <a:ext cx="1696343" cy="255463"/>
          </a:xfrm>
          <a:prstGeom prst="roundRect">
            <a:avLst>
              <a:gd name="adj" fmla="val 6149"/>
            </a:avLst>
          </a:prstGeom>
          <a:noFill/>
          <a:ln w="4763">
            <a:solidFill>
              <a:srgbClr val="38512F"/>
            </a:solidFill>
            <a:prstDash val="solid"/>
          </a:ln>
        </p:spPr>
      </p:sp>
      <p:sp>
        <p:nvSpPr>
          <p:cNvPr id="4" name="Text 1"/>
          <p:cNvSpPr/>
          <p:nvPr/>
        </p:nvSpPr>
        <p:spPr>
          <a:xfrm>
            <a:off x="606847" y="959793"/>
            <a:ext cx="1987004"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A — PHILIPPINE CONTEXT</a:t>
            </a:r>
            <a:endParaRPr lang="en-US" sz="800" dirty="0"/>
          </a:p>
        </p:txBody>
      </p:sp>
      <p:sp>
        <p:nvSpPr>
          <p:cNvPr id="5" name="Text 2"/>
          <p:cNvSpPr/>
          <p:nvPr/>
        </p:nvSpPr>
        <p:spPr>
          <a:xfrm>
            <a:off x="523577" y="1223590"/>
            <a:ext cx="4667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Urbanization and Migration in the Philippines</a:t>
            </a:r>
            <a:endParaRPr lang="en-US" sz="2400" dirty="0"/>
          </a:p>
        </p:txBody>
      </p:sp>
      <p:sp>
        <p:nvSpPr>
          <p:cNvPr id="6" name="Text 3"/>
          <p:cNvSpPr/>
          <p:nvPr/>
        </p:nvSpPr>
        <p:spPr>
          <a:xfrm>
            <a:off x="523577" y="2320677"/>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Metro Manila</a:t>
            </a:r>
            <a:endParaRPr lang="en-US" sz="1200" dirty="0"/>
          </a:p>
        </p:txBody>
      </p:sp>
      <p:sp>
        <p:nvSpPr>
          <p:cNvPr id="7" name="Text 4"/>
          <p:cNvSpPr/>
          <p:nvPr/>
        </p:nvSpPr>
        <p:spPr>
          <a:xfrm>
            <a:off x="523577" y="2644080"/>
            <a:ext cx="2174230" cy="1465808"/>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Rapid urbanization has contributed to heavy traffic congestion, overcrowded public transportation, and increasing housing demands. Informal settlements continue to grow as families migrate from provinces to cities in search of employment.</a:t>
            </a:r>
            <a:endParaRPr lang="en-US" sz="1000" dirty="0"/>
          </a:p>
        </p:txBody>
      </p:sp>
      <p:sp>
        <p:nvSpPr>
          <p:cNvPr id="8" name="Shape 5"/>
          <p:cNvSpPr/>
          <p:nvPr/>
        </p:nvSpPr>
        <p:spPr>
          <a:xfrm>
            <a:off x="2927672" y="2189783"/>
            <a:ext cx="2362795" cy="2037904"/>
          </a:xfrm>
          <a:prstGeom prst="roundRect">
            <a:avLst>
              <a:gd name="adj" fmla="val 964"/>
            </a:avLst>
          </a:prstGeom>
          <a:solidFill>
            <a:srgbClr val="38512F"/>
          </a:solidFill>
          <a:ln/>
        </p:spPr>
      </p:sp>
      <p:sp>
        <p:nvSpPr>
          <p:cNvPr id="9" name="Text 6"/>
          <p:cNvSpPr/>
          <p:nvPr/>
        </p:nvSpPr>
        <p:spPr>
          <a:xfrm>
            <a:off x="3058567" y="2320677"/>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Provincial Challenges</a:t>
            </a:r>
            <a:endParaRPr lang="en-US" sz="1200" dirty="0"/>
          </a:p>
        </p:txBody>
      </p:sp>
      <p:sp>
        <p:nvSpPr>
          <p:cNvPr id="10" name="Text 7"/>
          <p:cNvSpPr/>
          <p:nvPr/>
        </p:nvSpPr>
        <p:spPr>
          <a:xfrm>
            <a:off x="3058567" y="2644080"/>
            <a:ext cx="2101007" cy="1256407"/>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Provinces with high fertility rates face difficulties providing enough educational facilities, healthcare services, and employment opportunities for their growing populations.</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523577" y="412254"/>
            <a:ext cx="575890" cy="223317"/>
          </a:xfrm>
          <a:prstGeom prst="roundRect">
            <a:avLst>
              <a:gd name="adj" fmla="val 6331"/>
            </a:avLst>
          </a:prstGeom>
          <a:noFill/>
          <a:ln w="4763">
            <a:solidFill>
              <a:srgbClr val="38512F"/>
            </a:solidFill>
            <a:prstDash val="solid"/>
          </a:ln>
        </p:spPr>
      </p:sp>
      <p:sp>
        <p:nvSpPr>
          <p:cNvPr id="3" name="Text 1"/>
          <p:cNvSpPr/>
          <p:nvPr/>
        </p:nvSpPr>
        <p:spPr>
          <a:xfrm>
            <a:off x="598959" y="452289"/>
            <a:ext cx="882328" cy="143247"/>
          </a:xfrm>
          <a:prstGeom prst="rect">
            <a:avLst/>
          </a:prstGeom>
          <a:noFill/>
          <a:ln/>
        </p:spPr>
        <p:txBody>
          <a:bodyPr wrap="none" lIns="0" tIns="0" rIns="0" bIns="0" rtlCol="0" anchor="t"/>
          <a:lstStyle/>
          <a:p>
            <a:pPr algn="l" indent="0" marL="0">
              <a:lnSpc>
                <a:spcPct val="127000"/>
              </a:lnSpc>
              <a:buNone/>
            </a:pPr>
            <a:r>
              <a:rPr lang="en-US" sz="700" dirty="0">
                <a:solidFill>
                  <a:srgbClr val="38512F"/>
                </a:solidFill>
                <a:latin typeface="Source Sans 3" pitchFamily="34" charset="0"/>
                <a:ea typeface="Source Sans 3" pitchFamily="34" charset="-122"/>
                <a:cs typeface="Source Sans 3" pitchFamily="34" charset="-120"/>
              </a:rPr>
              <a:t>SECTION B</a:t>
            </a:r>
            <a:endParaRPr lang="en-US" sz="700" dirty="0"/>
          </a:p>
        </p:txBody>
      </p:sp>
      <p:sp>
        <p:nvSpPr>
          <p:cNvPr id="4" name="Text 2"/>
          <p:cNvSpPr/>
          <p:nvPr/>
        </p:nvSpPr>
        <p:spPr>
          <a:xfrm>
            <a:off x="523577" y="677912"/>
            <a:ext cx="6419701" cy="346472"/>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World Population Growth Throughout History</a:t>
            </a:r>
            <a:endParaRPr lang="en-US" sz="2150" dirty="0"/>
          </a:p>
        </p:txBody>
      </p:sp>
      <p:sp>
        <p:nvSpPr>
          <p:cNvPr id="5" name="Text 3"/>
          <p:cNvSpPr/>
          <p:nvPr/>
        </p:nvSpPr>
        <p:spPr>
          <a:xfrm>
            <a:off x="523577" y="1183407"/>
            <a:ext cx="8096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world population grew slowly for thousands of years, then rapidly increased during the modern period. The key driver of this acceleration was a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dramatic decrease in infant and child mortality</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 improvements in healthcare, sanitation, nutrition, and medicine allowed far more people to survive into adulthood.</a:t>
            </a:r>
            <a:endParaRPr lang="en-US" sz="900" dirty="0"/>
          </a:p>
        </p:txBody>
      </p:sp>
      <p:pic>
        <p:nvPicPr>
          <p:cNvPr id="6" name="Image 0" descr="preencoded.png">    </p:cNvPr>
          <p:cNvPicPr>
            <a:picLocks noChangeAspect="1"/>
          </p:cNvPicPr>
          <p:nvPr/>
        </p:nvPicPr>
        <p:blipFill>
          <a:blip r:embed="rId1"/>
          <a:stretch>
            <a:fillRect/>
          </a:stretch>
        </p:blipFill>
        <p:spPr>
          <a:xfrm>
            <a:off x="928390" y="1660773"/>
            <a:ext cx="7287146" cy="2593107"/>
          </a:xfrm>
          <a:prstGeom prst="rect">
            <a:avLst/>
          </a:prstGeom>
        </p:spPr>
      </p:pic>
      <p:sp>
        <p:nvSpPr>
          <p:cNvPr id="7" name="Text 4"/>
          <p:cNvSpPr/>
          <p:nvPr/>
        </p:nvSpPr>
        <p:spPr>
          <a:xfrm>
            <a:off x="2502284" y="2375597"/>
            <a:ext cx="1677507" cy="185412"/>
          </a:xfrm>
          <a:prstGeom prst="rect">
            <a:avLst/>
          </a:prstGeom>
          <a:noFill/>
          <a:ln/>
        </p:spPr>
        <p:txBody>
          <a:bodyPr wrap="none" lIns="0" tIns="0" rIns="0" bIns="0" rtlCol="0" anchor="t"/>
          <a:lstStyle/>
          <a:p>
            <a:pPr algn="ctr" indent="0" marL="0">
              <a:lnSpc>
                <a:spcPct val="104000"/>
              </a:lnSpc>
              <a:buNone/>
            </a:pPr>
            <a:r>
              <a:rPr lang="en-US" sz="1150" dirty="0">
                <a:solidFill>
                  <a:srgbClr val="38512F"/>
                </a:solidFill>
                <a:latin typeface="Lora" pitchFamily="34" charset="0"/>
                <a:ea typeface="Lora" pitchFamily="34" charset="-122"/>
                <a:cs typeface="Lora" pitchFamily="34" charset="-120"/>
              </a:rPr>
              <a:t>Slow Growth</a:t>
            </a:r>
            <a:endParaRPr lang="en-US" sz="1150" dirty="0"/>
          </a:p>
        </p:txBody>
      </p:sp>
      <p:sp>
        <p:nvSpPr>
          <p:cNvPr id="8" name="Text 5"/>
          <p:cNvSpPr/>
          <p:nvPr/>
        </p:nvSpPr>
        <p:spPr>
          <a:xfrm>
            <a:off x="2730884" y="2617082"/>
            <a:ext cx="1448907" cy="299638"/>
          </a:xfrm>
          <a:prstGeom prst="rect">
            <a:avLst/>
          </a:prstGeom>
          <a:noFill/>
          <a:ln/>
        </p:spPr>
        <p:txBody>
          <a:bodyPr wrap="square" lIns="0" tIns="0" rIns="0" bIns="0" rtlCol="0" anchor="t">
            <a:normAutofit/>
          </a:bodyPr>
          <a:lstStyle/>
          <a:p>
            <a:pPr algn="ctr" indent="0" marL="0">
              <a:lnSpc>
                <a:spcPct val="99000"/>
              </a:lnSpc>
              <a:buNone/>
            </a:pPr>
            <a:r>
              <a:rPr lang="en-US" sz="950" dirty="0">
                <a:solidFill>
                  <a:srgbClr val="3A3630"/>
                </a:solidFill>
                <a:latin typeface="Source Sans 3" pitchFamily="34" charset="0"/>
                <a:ea typeface="Source Sans 3" pitchFamily="34" charset="-122"/>
                <a:cs typeface="Source Sans 3" pitchFamily="34" charset="-120"/>
              </a:rPr>
              <a:t>Pre-1900, high mortality, low life expectancy</a:t>
            </a:r>
            <a:endParaRPr lang="en-US" sz="950" dirty="0"/>
          </a:p>
        </p:txBody>
      </p:sp>
      <p:sp>
        <p:nvSpPr>
          <p:cNvPr id="9" name="Text 6"/>
          <p:cNvSpPr/>
          <p:nvPr/>
        </p:nvSpPr>
        <p:spPr>
          <a:xfrm>
            <a:off x="4696123" y="2847943"/>
            <a:ext cx="1677507" cy="185412"/>
          </a:xfrm>
          <a:prstGeom prst="rect">
            <a:avLst/>
          </a:prstGeom>
          <a:noFill/>
          <a:ln/>
        </p:spPr>
        <p:txBody>
          <a:bodyPr wrap="none" lIns="0" tIns="0" rIns="0" bIns="0" rtlCol="0" anchor="t"/>
          <a:lstStyle/>
          <a:p>
            <a:pPr algn="ctr" indent="0" marL="0">
              <a:lnSpc>
                <a:spcPct val="104000"/>
              </a:lnSpc>
              <a:buNone/>
            </a:pPr>
            <a:r>
              <a:rPr lang="en-US" sz="1150" dirty="0">
                <a:solidFill>
                  <a:srgbClr val="38512F"/>
                </a:solidFill>
                <a:latin typeface="Lora" pitchFamily="34" charset="0"/>
                <a:ea typeface="Lora" pitchFamily="34" charset="-122"/>
                <a:cs typeface="Lora" pitchFamily="34" charset="-120"/>
              </a:rPr>
              <a:t>Rapid Growth</a:t>
            </a:r>
            <a:endParaRPr lang="en-US" sz="1150" dirty="0"/>
          </a:p>
        </p:txBody>
      </p:sp>
      <p:sp>
        <p:nvSpPr>
          <p:cNvPr id="10" name="Text 7"/>
          <p:cNvSpPr/>
          <p:nvPr/>
        </p:nvSpPr>
        <p:spPr>
          <a:xfrm>
            <a:off x="4924723" y="3089427"/>
            <a:ext cx="1448907" cy="449457"/>
          </a:xfrm>
          <a:prstGeom prst="rect">
            <a:avLst/>
          </a:prstGeom>
          <a:noFill/>
          <a:ln/>
        </p:spPr>
        <p:txBody>
          <a:bodyPr wrap="square" lIns="0" tIns="0" rIns="0" bIns="0" rtlCol="0" anchor="t">
            <a:normAutofit/>
          </a:bodyPr>
          <a:lstStyle/>
          <a:p>
            <a:pPr algn="ctr" indent="0" marL="0">
              <a:lnSpc>
                <a:spcPct val="99000"/>
              </a:lnSpc>
              <a:buNone/>
            </a:pPr>
            <a:r>
              <a:rPr lang="en-US" sz="950" dirty="0">
                <a:solidFill>
                  <a:srgbClr val="3A3630"/>
                </a:solidFill>
                <a:latin typeface="Source Sans 3" pitchFamily="34" charset="0"/>
                <a:ea typeface="Source Sans 3" pitchFamily="34" charset="-122"/>
                <a:cs typeface="Source Sans 3" pitchFamily="34" charset="-120"/>
              </a:rPr>
              <a:t>Modern era, improved healthcare, lower death rates</a:t>
            </a:r>
            <a:endParaRPr lang="en-US" sz="950" dirty="0"/>
          </a:p>
        </p:txBody>
      </p:sp>
      <p:sp>
        <p:nvSpPr>
          <p:cNvPr id="11" name="Text 8"/>
          <p:cNvSpPr/>
          <p:nvPr/>
        </p:nvSpPr>
        <p:spPr>
          <a:xfrm>
            <a:off x="523577" y="4373166"/>
            <a:ext cx="8096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Before the nineteenth century, life expectancy was lower and many children did not survive childhood. Advances in medicine and public health fundamentally changed this trajectory.</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Shape 0"/>
          <p:cNvSpPr/>
          <p:nvPr/>
        </p:nvSpPr>
        <p:spPr>
          <a:xfrm>
            <a:off x="523577" y="439341"/>
            <a:ext cx="1531516" cy="223317"/>
          </a:xfrm>
          <a:prstGeom prst="roundRect">
            <a:avLst>
              <a:gd name="adj" fmla="val 6331"/>
            </a:avLst>
          </a:prstGeom>
          <a:noFill/>
          <a:ln w="4763">
            <a:solidFill>
              <a:srgbClr val="38512F"/>
            </a:solidFill>
            <a:prstDash val="solid"/>
          </a:ln>
        </p:spPr>
      </p:sp>
      <p:sp>
        <p:nvSpPr>
          <p:cNvPr id="4" name="Text 1"/>
          <p:cNvSpPr/>
          <p:nvPr/>
        </p:nvSpPr>
        <p:spPr>
          <a:xfrm>
            <a:off x="598959" y="479375"/>
            <a:ext cx="1837953" cy="143247"/>
          </a:xfrm>
          <a:prstGeom prst="rect">
            <a:avLst/>
          </a:prstGeom>
          <a:noFill/>
          <a:ln/>
        </p:spPr>
        <p:txBody>
          <a:bodyPr wrap="none" lIns="0" tIns="0" rIns="0" bIns="0" rtlCol="0" anchor="t"/>
          <a:lstStyle/>
          <a:p>
            <a:pPr algn="l" indent="0" marL="0">
              <a:lnSpc>
                <a:spcPct val="127000"/>
              </a:lnSpc>
              <a:buNone/>
            </a:pPr>
            <a:r>
              <a:rPr lang="en-US" sz="700" dirty="0">
                <a:solidFill>
                  <a:srgbClr val="38512F"/>
                </a:solidFill>
                <a:latin typeface="Source Sans 3" pitchFamily="34" charset="0"/>
                <a:ea typeface="Source Sans 3" pitchFamily="34" charset="-122"/>
                <a:cs typeface="Source Sans 3" pitchFamily="34" charset="-120"/>
              </a:rPr>
              <a:t>SECTION B — PHILIPPINE CONTEXT</a:t>
            </a:r>
            <a:endParaRPr lang="en-US" sz="700" dirty="0"/>
          </a:p>
        </p:txBody>
      </p:sp>
      <p:sp>
        <p:nvSpPr>
          <p:cNvPr id="5" name="Text 2"/>
          <p:cNvSpPr/>
          <p:nvPr/>
        </p:nvSpPr>
        <p:spPr>
          <a:xfrm>
            <a:off x="523577" y="704999"/>
            <a:ext cx="4667845" cy="692944"/>
          </a:xfrm>
          <a:prstGeom prst="rect">
            <a:avLst/>
          </a:prstGeom>
          <a:noFill/>
          <a:ln/>
        </p:spPr>
        <p:txBody>
          <a:bodyPr wrap="square" lIns="0" tIns="0" rIns="0" bIns="0" rtlCol="0" anchor="t">
            <a:normAutofit/>
          </a:bodyPr>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Population Growth in the Philippine Historical Context</a:t>
            </a:r>
            <a:endParaRPr lang="en-US" sz="2150" dirty="0"/>
          </a:p>
        </p:txBody>
      </p:sp>
      <p:sp>
        <p:nvSpPr>
          <p:cNvPr id="6" name="Shape 3"/>
          <p:cNvSpPr/>
          <p:nvPr/>
        </p:nvSpPr>
        <p:spPr>
          <a:xfrm>
            <a:off x="523577" y="1556965"/>
            <a:ext cx="4667845" cy="859036"/>
          </a:xfrm>
          <a:prstGeom prst="roundRect">
            <a:avLst>
              <a:gd name="adj" fmla="val 7983"/>
            </a:avLst>
          </a:prstGeom>
          <a:solidFill>
            <a:srgbClr val="FEF5E7"/>
          </a:solidFill>
          <a:ln w="14288">
            <a:solidFill>
              <a:srgbClr val="D9CDBA"/>
            </a:solidFill>
            <a:prstDash val="solid"/>
          </a:ln>
        </p:spPr>
      </p:sp>
      <p:sp>
        <p:nvSpPr>
          <p:cNvPr id="7" name="Shape 4"/>
          <p:cNvSpPr/>
          <p:nvPr/>
        </p:nvSpPr>
        <p:spPr>
          <a:xfrm>
            <a:off x="509290" y="1556965"/>
            <a:ext cx="57150" cy="859036"/>
          </a:xfrm>
          <a:prstGeom prst="roundRect">
            <a:avLst>
              <a:gd name="adj" fmla="val 30924"/>
            </a:avLst>
          </a:prstGeom>
          <a:solidFill>
            <a:srgbClr val="38512F"/>
          </a:solidFill>
          <a:ln/>
        </p:spPr>
      </p:sp>
      <p:sp>
        <p:nvSpPr>
          <p:cNvPr id="8" name="Text 5"/>
          <p:cNvSpPr/>
          <p:nvPr/>
        </p:nvSpPr>
        <p:spPr>
          <a:xfrm>
            <a:off x="698525" y="1689050"/>
            <a:ext cx="1779984"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Improved Health Outcomes</a:t>
            </a:r>
            <a:endParaRPr lang="en-US" sz="1050" dirty="0"/>
          </a:p>
        </p:txBody>
      </p:sp>
      <p:sp>
        <p:nvSpPr>
          <p:cNvPr id="9" name="Text 6"/>
          <p:cNvSpPr/>
          <p:nvPr/>
        </p:nvSpPr>
        <p:spPr>
          <a:xfrm>
            <a:off x="698525" y="1925836"/>
            <a:ext cx="4360813"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Public health programs, vaccinations, improved hospitals, and better access to medicine have lowered death rates and increased life expectancy among Filipinos.</a:t>
            </a:r>
            <a:endParaRPr lang="en-US" sz="900" dirty="0"/>
          </a:p>
        </p:txBody>
      </p:sp>
      <p:sp>
        <p:nvSpPr>
          <p:cNvPr id="10" name="Shape 7"/>
          <p:cNvSpPr/>
          <p:nvPr/>
        </p:nvSpPr>
        <p:spPr>
          <a:xfrm>
            <a:off x="523577" y="2521967"/>
            <a:ext cx="4667845" cy="1038076"/>
          </a:xfrm>
          <a:prstGeom prst="roundRect">
            <a:avLst>
              <a:gd name="adj" fmla="val 6606"/>
            </a:avLst>
          </a:prstGeom>
          <a:solidFill>
            <a:srgbClr val="FEF5E7"/>
          </a:solidFill>
          <a:ln w="14288">
            <a:solidFill>
              <a:srgbClr val="D9CDBA"/>
            </a:solidFill>
            <a:prstDash val="solid"/>
          </a:ln>
        </p:spPr>
      </p:sp>
      <p:sp>
        <p:nvSpPr>
          <p:cNvPr id="11" name="Shape 8"/>
          <p:cNvSpPr/>
          <p:nvPr/>
        </p:nvSpPr>
        <p:spPr>
          <a:xfrm>
            <a:off x="509290" y="2521967"/>
            <a:ext cx="57150" cy="1038076"/>
          </a:xfrm>
          <a:prstGeom prst="roundRect">
            <a:avLst>
              <a:gd name="adj" fmla="val 30924"/>
            </a:avLst>
          </a:prstGeom>
          <a:solidFill>
            <a:srgbClr val="38512F"/>
          </a:solidFill>
          <a:ln/>
        </p:spPr>
      </p:sp>
      <p:sp>
        <p:nvSpPr>
          <p:cNvPr id="12" name="Text 9"/>
          <p:cNvSpPr/>
          <p:nvPr/>
        </p:nvSpPr>
        <p:spPr>
          <a:xfrm>
            <a:off x="698525" y="2654052"/>
            <a:ext cx="169783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Uneven Economic Growth</a:t>
            </a:r>
            <a:endParaRPr lang="en-US" sz="1050" dirty="0"/>
          </a:p>
        </p:txBody>
      </p:sp>
      <p:sp>
        <p:nvSpPr>
          <p:cNvPr id="13" name="Text 10"/>
          <p:cNvSpPr/>
          <p:nvPr/>
        </p:nvSpPr>
        <p:spPr>
          <a:xfrm>
            <a:off x="698525" y="2890838"/>
            <a:ext cx="4360813"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Economic opportunities have not always kept pace with population growth. Many rural communities still experience poverty, limited healthcare, and lack of access to quality education.</a:t>
            </a:r>
            <a:endParaRPr lang="en-US" sz="900" dirty="0"/>
          </a:p>
        </p:txBody>
      </p:sp>
      <p:sp>
        <p:nvSpPr>
          <p:cNvPr id="14" name="Shape 11"/>
          <p:cNvSpPr/>
          <p:nvPr/>
        </p:nvSpPr>
        <p:spPr>
          <a:xfrm>
            <a:off x="523577" y="3666009"/>
            <a:ext cx="4667845" cy="1038076"/>
          </a:xfrm>
          <a:prstGeom prst="roundRect">
            <a:avLst>
              <a:gd name="adj" fmla="val 6606"/>
            </a:avLst>
          </a:prstGeom>
          <a:solidFill>
            <a:srgbClr val="FEF5E7"/>
          </a:solidFill>
          <a:ln w="14288">
            <a:solidFill>
              <a:srgbClr val="D9CDBA"/>
            </a:solidFill>
            <a:prstDash val="solid"/>
          </a:ln>
        </p:spPr>
      </p:sp>
      <p:sp>
        <p:nvSpPr>
          <p:cNvPr id="15" name="Shape 12"/>
          <p:cNvSpPr/>
          <p:nvPr/>
        </p:nvSpPr>
        <p:spPr>
          <a:xfrm>
            <a:off x="509290" y="3666009"/>
            <a:ext cx="57150" cy="1038076"/>
          </a:xfrm>
          <a:prstGeom prst="roundRect">
            <a:avLst>
              <a:gd name="adj" fmla="val 30924"/>
            </a:avLst>
          </a:prstGeom>
          <a:solidFill>
            <a:srgbClr val="38512F"/>
          </a:solidFill>
          <a:ln/>
        </p:spPr>
      </p:sp>
      <p:sp>
        <p:nvSpPr>
          <p:cNvPr id="16" name="Text 13"/>
          <p:cNvSpPr/>
          <p:nvPr/>
        </p:nvSpPr>
        <p:spPr>
          <a:xfrm>
            <a:off x="698525" y="3798094"/>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Labor Migration</a:t>
            </a:r>
            <a:endParaRPr lang="en-US" sz="1050" dirty="0"/>
          </a:p>
        </p:txBody>
      </p:sp>
      <p:sp>
        <p:nvSpPr>
          <p:cNvPr id="17" name="Text 14"/>
          <p:cNvSpPr/>
          <p:nvPr/>
        </p:nvSpPr>
        <p:spPr>
          <a:xfrm>
            <a:off x="698525" y="4034879"/>
            <a:ext cx="4360813"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These conditions encourage migration — both internally to cities and internationally. The Philippines has become one of the world's leading labor-sending countries, with millions of OFWs contributing through remittances.</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523577" y="918790"/>
            <a:ext cx="637208" cy="255463"/>
          </a:xfrm>
          <a:prstGeom prst="roundRect">
            <a:avLst>
              <a:gd name="adj" fmla="val 6149"/>
            </a:avLst>
          </a:prstGeom>
          <a:noFill/>
          <a:ln w="4763">
            <a:solidFill>
              <a:srgbClr val="38512F"/>
            </a:solidFill>
            <a:prstDash val="solid"/>
          </a:ln>
        </p:spPr>
      </p:sp>
      <p:sp>
        <p:nvSpPr>
          <p:cNvPr id="3" name="Text 1"/>
          <p:cNvSpPr/>
          <p:nvPr/>
        </p:nvSpPr>
        <p:spPr>
          <a:xfrm>
            <a:off x="606847" y="962769"/>
            <a:ext cx="927869"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C</a:t>
            </a:r>
            <a:endParaRPr lang="en-US" sz="800" dirty="0"/>
          </a:p>
        </p:txBody>
      </p:sp>
      <p:sp>
        <p:nvSpPr>
          <p:cNvPr id="4" name="Text 2"/>
          <p:cNvSpPr/>
          <p:nvPr/>
        </p:nvSpPr>
        <p:spPr>
          <a:xfrm>
            <a:off x="523577" y="1226567"/>
            <a:ext cx="5646390"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UN Projections of Future Population</a:t>
            </a:r>
            <a:endParaRPr lang="en-US" sz="2400" dirty="0"/>
          </a:p>
        </p:txBody>
      </p:sp>
      <p:sp>
        <p:nvSpPr>
          <p:cNvPr id="5" name="Text 3"/>
          <p:cNvSpPr/>
          <p:nvPr/>
        </p:nvSpPr>
        <p:spPr>
          <a:xfrm>
            <a:off x="523577" y="1807815"/>
            <a:ext cx="8554045"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United Nations</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projects that the global population will continue to grow in the coming decades. Growth is shaped by four key factors:</a:t>
            </a:r>
            <a:endParaRPr lang="en-US" sz="1000" dirty="0"/>
          </a:p>
        </p:txBody>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523577" y="2164482"/>
            <a:ext cx="327273" cy="327273"/>
          </a:xfrm>
          <a:prstGeom prst="rect">
            <a:avLst/>
          </a:prstGeom>
        </p:spPr>
      </p:pic>
      <p:sp>
        <p:nvSpPr>
          <p:cNvPr id="7" name="Text 4"/>
          <p:cNvSpPr/>
          <p:nvPr/>
        </p:nvSpPr>
        <p:spPr>
          <a:xfrm>
            <a:off x="1014487" y="216448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Fertility Rates</a:t>
            </a:r>
            <a:endParaRPr lang="en-US" sz="1200" dirty="0"/>
          </a:p>
        </p:txBody>
      </p:sp>
      <p:sp>
        <p:nvSpPr>
          <p:cNvPr id="8" name="Text 5"/>
          <p:cNvSpPr/>
          <p:nvPr/>
        </p:nvSpPr>
        <p:spPr>
          <a:xfrm>
            <a:off x="1014487" y="2435498"/>
            <a:ext cx="3475658"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Total Fertility Rate (TFR) — the number of children a woman is likely to have — has declined in many countries due to education and family planning.</a:t>
            </a:r>
            <a:endParaRPr lang="en-US" sz="1000" dirty="0"/>
          </a:p>
        </p:txBody>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53781" y="2164482"/>
            <a:ext cx="327273" cy="327273"/>
          </a:xfrm>
          <a:prstGeom prst="rect">
            <a:avLst/>
          </a:prstGeom>
        </p:spPr>
      </p:pic>
      <p:sp>
        <p:nvSpPr>
          <p:cNvPr id="10" name="Text 6"/>
          <p:cNvSpPr/>
          <p:nvPr/>
        </p:nvSpPr>
        <p:spPr>
          <a:xfrm>
            <a:off x="5144691" y="216448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Death Rates</a:t>
            </a:r>
            <a:endParaRPr lang="en-US" sz="1200" dirty="0"/>
          </a:p>
        </p:txBody>
      </p:sp>
      <p:sp>
        <p:nvSpPr>
          <p:cNvPr id="11" name="Text 7"/>
          <p:cNvSpPr/>
          <p:nvPr/>
        </p:nvSpPr>
        <p:spPr>
          <a:xfrm>
            <a:off x="5144691" y="2435498"/>
            <a:ext cx="347573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Declining mortality rates, especially among children, continue to drive population increases globally.</a:t>
            </a:r>
            <a:endParaRPr lang="en-US" sz="10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3577" y="3325490"/>
            <a:ext cx="327273" cy="327273"/>
          </a:xfrm>
          <a:prstGeom prst="rect">
            <a:avLst/>
          </a:prstGeom>
        </p:spPr>
      </p:pic>
      <p:sp>
        <p:nvSpPr>
          <p:cNvPr id="13" name="Text 8"/>
          <p:cNvSpPr/>
          <p:nvPr/>
        </p:nvSpPr>
        <p:spPr>
          <a:xfrm>
            <a:off x="1014487" y="3325490"/>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Migration</a:t>
            </a:r>
            <a:endParaRPr lang="en-US" sz="1200" dirty="0"/>
          </a:p>
        </p:txBody>
      </p:sp>
      <p:sp>
        <p:nvSpPr>
          <p:cNvPr id="14" name="Text 9"/>
          <p:cNvSpPr/>
          <p:nvPr/>
        </p:nvSpPr>
        <p:spPr>
          <a:xfrm>
            <a:off x="1014487" y="3596506"/>
            <a:ext cx="3475658"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When immigration exceeds emigration, population numbers increase directly and may also raise birth rates in receiving countries.</a:t>
            </a:r>
            <a:endParaRPr lang="en-US" sz="1000" dirty="0"/>
          </a:p>
        </p:txBody>
      </p:sp>
      <p:pic>
        <p:nvPicPr>
          <p:cNvPr id="15"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53781" y="3325490"/>
            <a:ext cx="327273" cy="327273"/>
          </a:xfrm>
          <a:prstGeom prst="rect">
            <a:avLst/>
          </a:prstGeom>
        </p:spPr>
      </p:pic>
      <p:sp>
        <p:nvSpPr>
          <p:cNvPr id="16" name="Text 10"/>
          <p:cNvSpPr/>
          <p:nvPr/>
        </p:nvSpPr>
        <p:spPr>
          <a:xfrm>
            <a:off x="5144691" y="3325490"/>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Childbearing Age</a:t>
            </a:r>
            <a:endParaRPr lang="en-US" sz="1200" dirty="0"/>
          </a:p>
        </p:txBody>
      </p:sp>
      <p:sp>
        <p:nvSpPr>
          <p:cNvPr id="17" name="Text 11"/>
          <p:cNvSpPr/>
          <p:nvPr/>
        </p:nvSpPr>
        <p:spPr>
          <a:xfrm>
            <a:off x="5144691" y="3596506"/>
            <a:ext cx="3475732"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number of people currently in childbearing age significantly determines near-term population growth trajectories.</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523577" y="1154088"/>
            <a:ext cx="1699320" cy="255463"/>
          </a:xfrm>
          <a:prstGeom prst="roundRect">
            <a:avLst>
              <a:gd name="adj" fmla="val 6149"/>
            </a:avLst>
          </a:prstGeom>
          <a:noFill/>
          <a:ln w="4763">
            <a:solidFill>
              <a:srgbClr val="38512F"/>
            </a:solidFill>
            <a:prstDash val="solid"/>
          </a:ln>
        </p:spPr>
      </p:sp>
      <p:sp>
        <p:nvSpPr>
          <p:cNvPr id="3" name="Text 1"/>
          <p:cNvSpPr/>
          <p:nvPr/>
        </p:nvSpPr>
        <p:spPr>
          <a:xfrm>
            <a:off x="606847" y="1198066"/>
            <a:ext cx="1989981"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C — PHILIPPINE CONTEXT</a:t>
            </a:r>
            <a:endParaRPr lang="en-US" sz="800" dirty="0"/>
          </a:p>
        </p:txBody>
      </p:sp>
      <p:sp>
        <p:nvSpPr>
          <p:cNvPr id="4" name="Text 2"/>
          <p:cNvSpPr/>
          <p:nvPr/>
        </p:nvSpPr>
        <p:spPr>
          <a:xfrm>
            <a:off x="523577" y="1461864"/>
            <a:ext cx="7327702"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Fertility and Migration Trends in the Philippines</a:t>
            </a:r>
            <a:endParaRPr lang="en-US" sz="2400" dirty="0"/>
          </a:p>
        </p:txBody>
      </p:sp>
      <p:sp>
        <p:nvSpPr>
          <p:cNvPr id="5" name="Text 3"/>
          <p:cNvSpPr/>
          <p:nvPr/>
        </p:nvSpPr>
        <p:spPr>
          <a:xfrm>
            <a:off x="523577" y="2174007"/>
            <a:ext cx="2172221"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Declining Fertility Rates</a:t>
            </a:r>
            <a:endParaRPr lang="en-US" sz="1200" dirty="0"/>
          </a:p>
        </p:txBody>
      </p:sp>
      <p:sp>
        <p:nvSpPr>
          <p:cNvPr id="6" name="Text 4"/>
          <p:cNvSpPr/>
          <p:nvPr/>
        </p:nvSpPr>
        <p:spPr>
          <a:xfrm>
            <a:off x="523577" y="2497410"/>
            <a:ext cx="3888730" cy="1374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Fertility rates have gradually declined due to increased awareness of reproductive health. The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Responsible Parenthood and Reproductive Health (RPRH) Law</a:t>
            </a:r>
            <a:pPr algn="l" indent="0" marL="0">
              <a:lnSpc>
                <a:spcPct val="133000"/>
              </a:lnSpc>
              <a:spcAft>
                <a:spcPts val="900"/>
              </a:spcAft>
              <a:buNone/>
            </a:pPr>
            <a:r>
              <a:rPr lang="en-US" sz="1000" dirty="0">
                <a:solidFill>
                  <a:srgbClr val="3A3630"/>
                </a:solidFill>
                <a:latin typeface="Source Sans 3" pitchFamily="34" charset="0"/>
                <a:ea typeface="Source Sans 3" pitchFamily="34" charset="-122"/>
                <a:cs typeface="Source Sans 3" pitchFamily="34" charset="-120"/>
              </a:rPr>
              <a:t> encourages responsible parenthood and provides access to reproductive healthcare services.</a:t>
            </a:r>
            <a:endParaRPr lang="en-US" sz="1000" dirty="0"/>
          </a:p>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Despite this, rates remain relatively high in some provinces due to cultural traditions, religious beliefs, and unequal access to healthcare.</a:t>
            </a:r>
            <a:endParaRPr lang="en-US" sz="1000" dirty="0"/>
          </a:p>
        </p:txBody>
      </p:sp>
      <p:sp>
        <p:nvSpPr>
          <p:cNvPr id="7" name="Shape 5"/>
          <p:cNvSpPr/>
          <p:nvPr/>
        </p:nvSpPr>
        <p:spPr>
          <a:xfrm>
            <a:off x="4642172" y="2043112"/>
            <a:ext cx="4077295" cy="1946300"/>
          </a:xfrm>
          <a:prstGeom prst="roundRect">
            <a:avLst>
              <a:gd name="adj" fmla="val 1009"/>
            </a:avLst>
          </a:prstGeom>
          <a:solidFill>
            <a:srgbClr val="38512F"/>
          </a:solidFill>
          <a:ln/>
        </p:spPr>
      </p:sp>
      <p:sp>
        <p:nvSpPr>
          <p:cNvPr id="8" name="Text 6"/>
          <p:cNvSpPr/>
          <p:nvPr/>
        </p:nvSpPr>
        <p:spPr>
          <a:xfrm>
            <a:off x="4773067" y="2174007"/>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Migration's Impact</a:t>
            </a:r>
            <a:endParaRPr lang="en-US" sz="1200" dirty="0"/>
          </a:p>
        </p:txBody>
      </p:sp>
      <p:sp>
        <p:nvSpPr>
          <p:cNvPr id="9" name="Text 7"/>
          <p:cNvSpPr/>
          <p:nvPr/>
        </p:nvSpPr>
        <p:spPr>
          <a:xfrm>
            <a:off x="4773067" y="2497410"/>
            <a:ext cx="3815507"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Millions of Filipinos migrate abroad for employment, while internal migration from provinces to urban centers increases urban density. Metro Manila continues to experience overcrowding, pollution, and infrastructure strain from continuous rural-to-urban migration.</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952577" y="513011"/>
            <a:ext cx="641821" cy="255463"/>
          </a:xfrm>
          <a:prstGeom prst="roundRect">
            <a:avLst>
              <a:gd name="adj" fmla="val 6149"/>
            </a:avLst>
          </a:prstGeom>
          <a:noFill/>
          <a:ln w="4763">
            <a:solidFill>
              <a:srgbClr val="38512F"/>
            </a:solidFill>
            <a:prstDash val="solid"/>
          </a:ln>
        </p:spPr>
      </p:sp>
      <p:sp>
        <p:nvSpPr>
          <p:cNvPr id="4" name="Text 1"/>
          <p:cNvSpPr/>
          <p:nvPr/>
        </p:nvSpPr>
        <p:spPr>
          <a:xfrm>
            <a:off x="4035847" y="556989"/>
            <a:ext cx="932483"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D</a:t>
            </a:r>
            <a:endParaRPr lang="en-US" sz="800" dirty="0"/>
          </a:p>
        </p:txBody>
      </p:sp>
      <p:sp>
        <p:nvSpPr>
          <p:cNvPr id="5" name="Text 2"/>
          <p:cNvSpPr/>
          <p:nvPr/>
        </p:nvSpPr>
        <p:spPr>
          <a:xfrm>
            <a:off x="3952577" y="820787"/>
            <a:ext cx="4683175"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Fertility Rates and Population</a:t>
            </a:r>
            <a:endParaRPr lang="en-US" sz="2400" dirty="0"/>
          </a:p>
        </p:txBody>
      </p:sp>
      <p:sp>
        <p:nvSpPr>
          <p:cNvPr id="6" name="Text 3"/>
          <p:cNvSpPr/>
          <p:nvPr/>
        </p:nvSpPr>
        <p:spPr>
          <a:xfrm>
            <a:off x="3952577" y="1402035"/>
            <a:ext cx="4667845"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Fertility rates tend to decrease when countries become more affluent, when women become more empowered, when children stay in school longer, and when people have access to modern family planning.</a:t>
            </a:r>
            <a:endParaRPr lang="en-US" sz="1000" dirty="0"/>
          </a:p>
        </p:txBody>
      </p:sp>
      <p:sp>
        <p:nvSpPr>
          <p:cNvPr id="7" name="Shape 4"/>
          <p:cNvSpPr/>
          <p:nvPr/>
        </p:nvSpPr>
        <p:spPr>
          <a:xfrm>
            <a:off x="3952577" y="2177504"/>
            <a:ext cx="2268438" cy="1370409"/>
          </a:xfrm>
          <a:prstGeom prst="roundRect">
            <a:avLst>
              <a:gd name="adj" fmla="val 1433"/>
            </a:avLst>
          </a:prstGeom>
          <a:solidFill>
            <a:srgbClr val="F3E7D4"/>
          </a:solidFill>
          <a:ln/>
        </p:spPr>
      </p:sp>
      <p:sp>
        <p:nvSpPr>
          <p:cNvPr id="8" name="Text 5"/>
          <p:cNvSpPr/>
          <p:nvPr/>
        </p:nvSpPr>
        <p:spPr>
          <a:xfrm>
            <a:off x="4083472" y="2308399"/>
            <a:ext cx="1659731"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Socioeconomic Factors</a:t>
            </a:r>
            <a:endParaRPr lang="en-US" sz="1200" dirty="0"/>
          </a:p>
        </p:txBody>
      </p:sp>
      <p:sp>
        <p:nvSpPr>
          <p:cNvPr id="9" name="Text 6"/>
          <p:cNvSpPr/>
          <p:nvPr/>
        </p:nvSpPr>
        <p:spPr>
          <a:xfrm>
            <a:off x="4083472" y="2579415"/>
            <a:ext cx="2006650"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Affluence, women's empowerment, and extended education all correlate with lower desired family sizes.</a:t>
            </a:r>
            <a:endParaRPr lang="en-US" sz="1000" dirty="0"/>
          </a:p>
        </p:txBody>
      </p:sp>
      <p:sp>
        <p:nvSpPr>
          <p:cNvPr id="10" name="Shape 7"/>
          <p:cNvSpPr/>
          <p:nvPr/>
        </p:nvSpPr>
        <p:spPr>
          <a:xfrm>
            <a:off x="6351910" y="2177504"/>
            <a:ext cx="2268513" cy="1370409"/>
          </a:xfrm>
          <a:prstGeom prst="roundRect">
            <a:avLst>
              <a:gd name="adj" fmla="val 1433"/>
            </a:avLst>
          </a:prstGeom>
          <a:solidFill>
            <a:srgbClr val="F3E7D4"/>
          </a:solidFill>
          <a:ln/>
        </p:spPr>
      </p:sp>
      <p:sp>
        <p:nvSpPr>
          <p:cNvPr id="11" name="Text 8"/>
          <p:cNvSpPr/>
          <p:nvPr/>
        </p:nvSpPr>
        <p:spPr>
          <a:xfrm>
            <a:off x="6482804" y="2308399"/>
            <a:ext cx="1984325"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Cultural &amp; Religious Factors</a:t>
            </a:r>
            <a:endParaRPr lang="en-US" sz="1200" dirty="0"/>
          </a:p>
        </p:txBody>
      </p:sp>
      <p:sp>
        <p:nvSpPr>
          <p:cNvPr id="12" name="Text 9"/>
          <p:cNvSpPr/>
          <p:nvPr/>
        </p:nvSpPr>
        <p:spPr>
          <a:xfrm>
            <a:off x="6482804" y="2579415"/>
            <a:ext cx="2006724"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Religious, cultural, social, and political beliefs strongly influence desired family size across communities.</a:t>
            </a:r>
            <a:endParaRPr lang="en-US" sz="1000" dirty="0"/>
          </a:p>
        </p:txBody>
      </p:sp>
      <p:sp>
        <p:nvSpPr>
          <p:cNvPr id="13" name="Shape 10"/>
          <p:cNvSpPr/>
          <p:nvPr/>
        </p:nvSpPr>
        <p:spPr>
          <a:xfrm>
            <a:off x="3952577" y="3678808"/>
            <a:ext cx="4667845" cy="951607"/>
          </a:xfrm>
          <a:prstGeom prst="roundRect">
            <a:avLst>
              <a:gd name="adj" fmla="val 2064"/>
            </a:avLst>
          </a:prstGeom>
          <a:solidFill>
            <a:srgbClr val="F3E7D4"/>
          </a:solidFill>
          <a:ln/>
        </p:spPr>
      </p:sp>
      <p:sp>
        <p:nvSpPr>
          <p:cNvPr id="14" name="Text 11"/>
          <p:cNvSpPr/>
          <p:nvPr/>
        </p:nvSpPr>
        <p:spPr>
          <a:xfrm>
            <a:off x="4083472" y="380970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Safety Net Effect</a:t>
            </a:r>
            <a:endParaRPr lang="en-US" sz="1200" dirty="0"/>
          </a:p>
        </p:txBody>
      </p:sp>
      <p:sp>
        <p:nvSpPr>
          <p:cNvPr id="15" name="Text 12"/>
          <p:cNvSpPr/>
          <p:nvPr/>
        </p:nvSpPr>
        <p:spPr>
          <a:xfrm>
            <a:off x="4083472" y="4080718"/>
            <a:ext cx="4406057"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Where people cannot rely on the state for support, they tend to have larger families to ensure support in the future.</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523577" y="881137"/>
            <a:ext cx="1703859" cy="255463"/>
          </a:xfrm>
          <a:prstGeom prst="roundRect">
            <a:avLst>
              <a:gd name="adj" fmla="val 6149"/>
            </a:avLst>
          </a:prstGeom>
          <a:noFill/>
          <a:ln w="4763">
            <a:solidFill>
              <a:srgbClr val="38512F"/>
            </a:solidFill>
            <a:prstDash val="solid"/>
          </a:ln>
        </p:spPr>
      </p:sp>
      <p:sp>
        <p:nvSpPr>
          <p:cNvPr id="3" name="Text 1"/>
          <p:cNvSpPr/>
          <p:nvPr/>
        </p:nvSpPr>
        <p:spPr>
          <a:xfrm>
            <a:off x="606847" y="925116"/>
            <a:ext cx="1994520"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D — PHILIPPINE CONTEXT</a:t>
            </a:r>
            <a:endParaRPr lang="en-US" sz="800" dirty="0"/>
          </a:p>
        </p:txBody>
      </p:sp>
      <p:sp>
        <p:nvSpPr>
          <p:cNvPr id="4" name="Text 2"/>
          <p:cNvSpPr/>
          <p:nvPr/>
        </p:nvSpPr>
        <p:spPr>
          <a:xfrm>
            <a:off x="523577" y="1188913"/>
            <a:ext cx="5268590"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Family Planning in the Philippines</a:t>
            </a:r>
            <a:endParaRPr lang="en-US" sz="2400" dirty="0"/>
          </a:p>
        </p:txBody>
      </p:sp>
      <p:sp>
        <p:nvSpPr>
          <p:cNvPr id="5" name="Text 3"/>
          <p:cNvSpPr/>
          <p:nvPr/>
        </p:nvSpPr>
        <p:spPr>
          <a:xfrm>
            <a:off x="523577" y="1901056"/>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Progress</a:t>
            </a:r>
            <a:endParaRPr lang="en-US" sz="1200" dirty="0"/>
          </a:p>
        </p:txBody>
      </p:sp>
      <p:sp>
        <p:nvSpPr>
          <p:cNvPr id="6" name="Text 4"/>
          <p:cNvSpPr/>
          <p:nvPr/>
        </p:nvSpPr>
        <p:spPr>
          <a:xfrm>
            <a:off x="523577" y="2224460"/>
            <a:ext cx="4309542"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Filipino women today have greater access to education and employment than previous generations. Many now delay marriage and childbirth to pursue careers and financial stability. Government agencies and NGOs actively conduct family planning education programs.</a:t>
            </a:r>
            <a:endParaRPr lang="en-US" sz="1000" dirty="0"/>
          </a:p>
        </p:txBody>
      </p:sp>
      <p:sp>
        <p:nvSpPr>
          <p:cNvPr id="7" name="Text 5"/>
          <p:cNvSpPr/>
          <p:nvPr/>
        </p:nvSpPr>
        <p:spPr>
          <a:xfrm>
            <a:off x="523577" y="3192959"/>
            <a:ext cx="1999208"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Persistent Challenges</a:t>
            </a:r>
            <a:endParaRPr lang="en-US" sz="1200" dirty="0"/>
          </a:p>
        </p:txBody>
      </p:sp>
      <p:sp>
        <p:nvSpPr>
          <p:cNvPr id="8" name="Text 6"/>
          <p:cNvSpPr/>
          <p:nvPr/>
        </p:nvSpPr>
        <p:spPr>
          <a:xfrm>
            <a:off x="523577" y="3516362"/>
            <a:ext cx="4309542"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Some communities still oppose contraception due to religious and cultural beliefs. In many rural areas, access to healthcare and family planning services remains limited.</a:t>
            </a:r>
            <a:endParaRPr lang="en-US" sz="1000" dirty="0"/>
          </a:p>
        </p:txBody>
      </p:sp>
      <p:sp>
        <p:nvSpPr>
          <p:cNvPr id="9" name="Shape 7"/>
          <p:cNvSpPr/>
          <p:nvPr/>
        </p:nvSpPr>
        <p:spPr>
          <a:xfrm>
            <a:off x="5062984" y="1770162"/>
            <a:ext cx="3656484" cy="2492201"/>
          </a:xfrm>
          <a:prstGeom prst="roundRect">
            <a:avLst>
              <a:gd name="adj" fmla="val 788"/>
            </a:avLst>
          </a:prstGeom>
          <a:solidFill>
            <a:srgbClr val="38512F"/>
          </a:solidFill>
          <a:ln/>
        </p:spPr>
      </p:sp>
      <p:sp>
        <p:nvSpPr>
          <p:cNvPr id="10" name="Text 8"/>
          <p:cNvSpPr/>
          <p:nvPr/>
        </p:nvSpPr>
        <p:spPr>
          <a:xfrm>
            <a:off x="5193878" y="1901056"/>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The Balancing Act</a:t>
            </a:r>
            <a:endParaRPr lang="en-US" sz="1200" dirty="0"/>
          </a:p>
        </p:txBody>
      </p:sp>
      <p:sp>
        <p:nvSpPr>
          <p:cNvPr id="11" name="Text 9"/>
          <p:cNvSpPr/>
          <p:nvPr/>
        </p:nvSpPr>
        <p:spPr>
          <a:xfrm>
            <a:off x="5193878" y="2224460"/>
            <a:ext cx="3394695"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The Philippine government continues to face the challenge of balancing deeply held cultural values with the need for sustainable population management and long-term economic development.</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523577" y="442466"/>
            <a:ext cx="632594" cy="255463"/>
          </a:xfrm>
          <a:prstGeom prst="roundRect">
            <a:avLst>
              <a:gd name="adj" fmla="val 6149"/>
            </a:avLst>
          </a:prstGeom>
          <a:noFill/>
          <a:ln w="4763">
            <a:solidFill>
              <a:srgbClr val="38512F"/>
            </a:solidFill>
            <a:prstDash val="solid"/>
          </a:ln>
        </p:spPr>
      </p:sp>
      <p:sp>
        <p:nvSpPr>
          <p:cNvPr id="3" name="Text 1"/>
          <p:cNvSpPr/>
          <p:nvPr/>
        </p:nvSpPr>
        <p:spPr>
          <a:xfrm>
            <a:off x="606847" y="486445"/>
            <a:ext cx="923255"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E</a:t>
            </a:r>
            <a:endParaRPr lang="en-US" sz="800" dirty="0"/>
          </a:p>
        </p:txBody>
      </p:sp>
      <p:sp>
        <p:nvSpPr>
          <p:cNvPr id="4" name="Text 2"/>
          <p:cNvSpPr/>
          <p:nvPr/>
        </p:nvSpPr>
        <p:spPr>
          <a:xfrm>
            <a:off x="523577" y="750243"/>
            <a:ext cx="577267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The Malthusian Theory of Population</a:t>
            </a:r>
            <a:endParaRPr lang="en-US" sz="2400" dirty="0"/>
          </a:p>
        </p:txBody>
      </p:sp>
      <p:sp>
        <p:nvSpPr>
          <p:cNvPr id="5" name="Text 3"/>
          <p:cNvSpPr/>
          <p:nvPr/>
        </p:nvSpPr>
        <p:spPr>
          <a:xfrm>
            <a:off x="719882" y="1478756"/>
            <a:ext cx="7900541" cy="775469"/>
          </a:xfrm>
          <a:prstGeom prst="rect">
            <a:avLst/>
          </a:prstGeom>
          <a:noFill/>
          <a:ln/>
        </p:spPr>
        <p:txBody>
          <a:bodyPr wrap="square" lIns="0" tIns="0" rIns="0" bIns="0" rtlCol="0" anchor="t">
            <a:normAutofit/>
          </a:bodyPr>
          <a:lstStyle/>
          <a:p>
            <a:pPr algn="l" indent="0" marL="0">
              <a:lnSpc>
                <a:spcPct val="133000"/>
              </a:lnSpc>
              <a:spcAft>
                <a:spcPts val="1150"/>
              </a:spcAft>
              <a:buNone/>
            </a:pPr>
            <a:r>
              <a:rPr lang="en-US" sz="1000" dirty="0">
                <a:solidFill>
                  <a:srgbClr val="3A3630"/>
                </a:solidFill>
                <a:latin typeface="Source Sans 3" pitchFamily="34" charset="0"/>
                <a:ea typeface="Source Sans 3" pitchFamily="34" charset="-122"/>
                <a:cs typeface="Source Sans 3" pitchFamily="34" charset="-120"/>
              </a:rPr>
              <a:t>"Population increases geometrically while food production increases arithmetically — population growth may eventually exceed the available food supply."</a:t>
            </a:r>
            <a:endParaRPr lang="en-US" sz="1000" dirty="0"/>
          </a:p>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Thomas Robert Malthus</a:t>
            </a:r>
            <a:endParaRPr lang="en-US" sz="1000" dirty="0"/>
          </a:p>
        </p:txBody>
      </p:sp>
      <p:sp>
        <p:nvSpPr>
          <p:cNvPr id="6" name="Shape 4"/>
          <p:cNvSpPr/>
          <p:nvPr/>
        </p:nvSpPr>
        <p:spPr>
          <a:xfrm>
            <a:off x="523577" y="1331491"/>
            <a:ext cx="14288" cy="1070000"/>
          </a:xfrm>
          <a:prstGeom prst="rect">
            <a:avLst/>
          </a:prstGeom>
          <a:solidFill>
            <a:srgbClr val="38512F"/>
          </a:solidFill>
          <a:ln/>
        </p:spPr>
      </p:sp>
      <p:sp>
        <p:nvSpPr>
          <p:cNvPr id="7" name="Text 5"/>
          <p:cNvSpPr/>
          <p:nvPr/>
        </p:nvSpPr>
        <p:spPr>
          <a:xfrm>
            <a:off x="523577" y="2548756"/>
            <a:ext cx="8554045"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Malthus identified two categories of checks on population growth:</a:t>
            </a:r>
            <a:endParaRPr lang="en-US" sz="1000" dirty="0"/>
          </a:p>
        </p:txBody>
      </p:sp>
      <p:sp>
        <p:nvSpPr>
          <p:cNvPr id="8" name="Shape 6"/>
          <p:cNvSpPr/>
          <p:nvPr/>
        </p:nvSpPr>
        <p:spPr>
          <a:xfrm>
            <a:off x="523577" y="2905423"/>
            <a:ext cx="8096845" cy="1795611"/>
          </a:xfrm>
          <a:prstGeom prst="roundRect">
            <a:avLst>
              <a:gd name="adj" fmla="val 1094"/>
            </a:avLst>
          </a:prstGeom>
          <a:solidFill>
            <a:srgbClr val="F3E7D4"/>
          </a:solidFill>
          <a:ln/>
        </p:spPr>
      </p:sp>
      <p:sp>
        <p:nvSpPr>
          <p:cNvPr id="9" name="Shape 7"/>
          <p:cNvSpPr/>
          <p:nvPr/>
        </p:nvSpPr>
        <p:spPr>
          <a:xfrm>
            <a:off x="523577" y="2905423"/>
            <a:ext cx="4048423" cy="1795611"/>
          </a:xfrm>
          <a:prstGeom prst="roundRect">
            <a:avLst>
              <a:gd name="adj" fmla="val 1094"/>
            </a:avLst>
          </a:prstGeom>
          <a:solidFill>
            <a:srgbClr val="F3E7D4"/>
          </a:solidFill>
          <a:ln/>
        </p:spPr>
      </p:sp>
      <p:sp>
        <p:nvSpPr>
          <p:cNvPr id="10" name="Text 8"/>
          <p:cNvSpPr/>
          <p:nvPr/>
        </p:nvSpPr>
        <p:spPr>
          <a:xfrm>
            <a:off x="654472" y="3036317"/>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Preventive Checks</a:t>
            </a:r>
            <a:endParaRPr lang="en-US" sz="1200" dirty="0"/>
          </a:p>
        </p:txBody>
      </p:sp>
      <p:sp>
        <p:nvSpPr>
          <p:cNvPr id="11" name="Text 9"/>
          <p:cNvSpPr/>
          <p:nvPr/>
        </p:nvSpPr>
        <p:spPr>
          <a:xfrm>
            <a:off x="654472" y="3307333"/>
            <a:ext cx="3786634" cy="209401"/>
          </a:xfrm>
          <a:prstGeom prst="rect">
            <a:avLst/>
          </a:prstGeom>
          <a:noFill/>
          <a:ln/>
        </p:spPr>
        <p:txBody>
          <a:bodyPr wrap="none" lIns="0" tIns="0" rIns="0" bIns="0" rtlCol="0" anchor="t"/>
          <a:lstStyle/>
          <a:p>
            <a:pPr algn="l" indent="0" marL="0">
              <a:lnSpc>
                <a:spcPct val="133000"/>
              </a:lnSpc>
              <a:buNone/>
            </a:pPr>
            <a:r>
              <a:rPr lang="en-US" sz="1000" i="1" dirty="0">
                <a:solidFill>
                  <a:srgbClr val="3A3630"/>
                </a:solidFill>
                <a:latin typeface="Source Sans 3" pitchFamily="34" charset="0"/>
                <a:ea typeface="Source Sans 3" pitchFamily="34" charset="-122"/>
                <a:cs typeface="Source Sans 3" pitchFamily="34" charset="-120"/>
              </a:rPr>
              <a:t>Reduce the birth rate</a:t>
            </a:r>
            <a:endParaRPr lang="en-US" sz="1000" dirty="0"/>
          </a:p>
        </p:txBody>
      </p:sp>
      <p:sp>
        <p:nvSpPr>
          <p:cNvPr id="12" name="Text 10"/>
          <p:cNvSpPr/>
          <p:nvPr/>
        </p:nvSpPr>
        <p:spPr>
          <a:xfrm>
            <a:off x="654472" y="3595241"/>
            <a:ext cx="3786634" cy="974899"/>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Late marriage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Family planning</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Self-restraint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Limiting family size</a:t>
            </a:r>
            <a:endParaRPr lang="en-US" sz="1000" dirty="0"/>
          </a:p>
        </p:txBody>
      </p:sp>
      <p:sp>
        <p:nvSpPr>
          <p:cNvPr id="13" name="Shape 11"/>
          <p:cNvSpPr/>
          <p:nvPr/>
        </p:nvSpPr>
        <p:spPr>
          <a:xfrm>
            <a:off x="4572000" y="2905423"/>
            <a:ext cx="4048423" cy="1795611"/>
          </a:xfrm>
          <a:prstGeom prst="rect">
            <a:avLst/>
          </a:prstGeom>
          <a:solidFill>
            <a:srgbClr val="F3E7D4"/>
          </a:solidFill>
          <a:ln/>
        </p:spPr>
      </p:sp>
      <p:sp>
        <p:nvSpPr>
          <p:cNvPr id="14" name="Shape 12"/>
          <p:cNvSpPr/>
          <p:nvPr/>
        </p:nvSpPr>
        <p:spPr>
          <a:xfrm>
            <a:off x="4572000" y="2905423"/>
            <a:ext cx="14288" cy="1795611"/>
          </a:xfrm>
          <a:prstGeom prst="roundRect">
            <a:avLst>
              <a:gd name="adj" fmla="val 137435"/>
            </a:avLst>
          </a:prstGeom>
          <a:solidFill>
            <a:srgbClr val="D9CDBA"/>
          </a:solidFill>
          <a:ln/>
        </p:spPr>
      </p:sp>
      <p:sp>
        <p:nvSpPr>
          <p:cNvPr id="15" name="Text 13"/>
          <p:cNvSpPr/>
          <p:nvPr/>
        </p:nvSpPr>
        <p:spPr>
          <a:xfrm>
            <a:off x="4702894" y="3036317"/>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Positive Checks</a:t>
            </a:r>
            <a:endParaRPr lang="en-US" sz="1200" dirty="0"/>
          </a:p>
        </p:txBody>
      </p:sp>
      <p:sp>
        <p:nvSpPr>
          <p:cNvPr id="16" name="Text 14"/>
          <p:cNvSpPr/>
          <p:nvPr/>
        </p:nvSpPr>
        <p:spPr>
          <a:xfrm>
            <a:off x="4702894" y="3307333"/>
            <a:ext cx="3786634" cy="209401"/>
          </a:xfrm>
          <a:prstGeom prst="rect">
            <a:avLst/>
          </a:prstGeom>
          <a:noFill/>
          <a:ln/>
        </p:spPr>
        <p:txBody>
          <a:bodyPr wrap="none" lIns="0" tIns="0" rIns="0" bIns="0" rtlCol="0" anchor="t"/>
          <a:lstStyle/>
          <a:p>
            <a:pPr algn="l" indent="0" marL="0">
              <a:lnSpc>
                <a:spcPct val="133000"/>
              </a:lnSpc>
              <a:buNone/>
            </a:pPr>
            <a:r>
              <a:rPr lang="en-US" sz="1000" i="1" dirty="0">
                <a:solidFill>
                  <a:srgbClr val="3A3630"/>
                </a:solidFill>
                <a:latin typeface="Source Sans 3" pitchFamily="34" charset="0"/>
                <a:ea typeface="Source Sans 3" pitchFamily="34" charset="-122"/>
                <a:cs typeface="Source Sans 3" pitchFamily="34" charset="-120"/>
              </a:rPr>
              <a:t>Increase the death rate</a:t>
            </a:r>
            <a:endParaRPr lang="en-US" sz="1000" dirty="0"/>
          </a:p>
        </p:txBody>
      </p:sp>
      <p:sp>
        <p:nvSpPr>
          <p:cNvPr id="17" name="Text 15"/>
          <p:cNvSpPr/>
          <p:nvPr/>
        </p:nvSpPr>
        <p:spPr>
          <a:xfrm>
            <a:off x="4702894" y="3595241"/>
            <a:ext cx="3786634" cy="974899"/>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War and conflict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Disease and famine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Poverty</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Natural disasters</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952577" y="610121"/>
            <a:ext cx="1694706" cy="255463"/>
          </a:xfrm>
          <a:prstGeom prst="roundRect">
            <a:avLst>
              <a:gd name="adj" fmla="val 6149"/>
            </a:avLst>
          </a:prstGeom>
          <a:noFill/>
          <a:ln w="4763">
            <a:solidFill>
              <a:srgbClr val="38512F"/>
            </a:solidFill>
            <a:prstDash val="solid"/>
          </a:ln>
        </p:spPr>
      </p:sp>
      <p:sp>
        <p:nvSpPr>
          <p:cNvPr id="4" name="Text 1"/>
          <p:cNvSpPr/>
          <p:nvPr/>
        </p:nvSpPr>
        <p:spPr>
          <a:xfrm>
            <a:off x="4035847" y="654100"/>
            <a:ext cx="1985367" cy="167506"/>
          </a:xfrm>
          <a:prstGeom prst="rect">
            <a:avLst/>
          </a:prstGeom>
          <a:noFill/>
          <a:ln/>
        </p:spPr>
        <p:txBody>
          <a:bodyPr wrap="none" lIns="0" tIns="0" rIns="0" bIns="0" rtlCol="0" anchor="t"/>
          <a:lstStyle/>
          <a:p>
            <a:pPr algn="l" indent="0" marL="0">
              <a:lnSpc>
                <a:spcPct val="133000"/>
              </a:lnSpc>
              <a:buNone/>
            </a:pPr>
            <a:r>
              <a:rPr lang="en-US" sz="800" dirty="0">
                <a:solidFill>
                  <a:srgbClr val="38512F"/>
                </a:solidFill>
                <a:latin typeface="Source Sans 3" pitchFamily="34" charset="0"/>
                <a:ea typeface="Source Sans 3" pitchFamily="34" charset="-122"/>
                <a:cs typeface="Source Sans 3" pitchFamily="34" charset="-120"/>
              </a:rPr>
              <a:t>SECTION E — PHILIPPINE CONTEXT</a:t>
            </a:r>
            <a:endParaRPr lang="en-US" sz="800" dirty="0"/>
          </a:p>
        </p:txBody>
      </p:sp>
      <p:sp>
        <p:nvSpPr>
          <p:cNvPr id="5" name="Text 2"/>
          <p:cNvSpPr/>
          <p:nvPr/>
        </p:nvSpPr>
        <p:spPr>
          <a:xfrm>
            <a:off x="3952577" y="917897"/>
            <a:ext cx="4667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Malthus in the Philippine Context</a:t>
            </a:r>
            <a:endParaRPr lang="en-US" sz="2400" dirty="0"/>
          </a:p>
        </p:txBody>
      </p:sp>
      <p:sp>
        <p:nvSpPr>
          <p:cNvPr id="6" name="Text 3"/>
          <p:cNvSpPr/>
          <p:nvPr/>
        </p:nvSpPr>
        <p:spPr>
          <a:xfrm>
            <a:off x="3952577" y="2014984"/>
            <a:ext cx="2174230"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Where Malthus Remains Relevant</a:t>
            </a:r>
            <a:endParaRPr lang="en-US" sz="1200" dirty="0"/>
          </a:p>
        </p:txBody>
      </p:sp>
      <p:sp>
        <p:nvSpPr>
          <p:cNvPr id="7" name="Text 4"/>
          <p:cNvSpPr/>
          <p:nvPr/>
        </p:nvSpPr>
        <p:spPr>
          <a:xfrm>
            <a:off x="3952577" y="2530897"/>
            <a:ext cx="2174230" cy="1465808"/>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Rapid population growth places pressure on food supply, housing, employment, healthcare, and education. Poverty, malnutrition, unemployment, and environmental degradation remain major concerns in many communities.</a:t>
            </a:r>
            <a:endParaRPr lang="en-US" sz="1000" dirty="0"/>
          </a:p>
        </p:txBody>
      </p:sp>
      <p:sp>
        <p:nvSpPr>
          <p:cNvPr id="8" name="Shape 5"/>
          <p:cNvSpPr/>
          <p:nvPr/>
        </p:nvSpPr>
        <p:spPr>
          <a:xfrm>
            <a:off x="6356672" y="1884090"/>
            <a:ext cx="2362795" cy="2649215"/>
          </a:xfrm>
          <a:prstGeom prst="roundRect">
            <a:avLst>
              <a:gd name="adj" fmla="val 831"/>
            </a:avLst>
          </a:prstGeom>
          <a:solidFill>
            <a:srgbClr val="38512F"/>
          </a:solidFill>
          <a:ln/>
        </p:spPr>
      </p:sp>
      <p:sp>
        <p:nvSpPr>
          <p:cNvPr id="9" name="Text 6"/>
          <p:cNvSpPr/>
          <p:nvPr/>
        </p:nvSpPr>
        <p:spPr>
          <a:xfrm>
            <a:off x="6487567" y="2014984"/>
            <a:ext cx="2101007"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Where Modern Reality Differs</a:t>
            </a:r>
            <a:endParaRPr lang="en-US" sz="1200" dirty="0"/>
          </a:p>
        </p:txBody>
      </p:sp>
      <p:sp>
        <p:nvSpPr>
          <p:cNvPr id="10" name="Text 7"/>
          <p:cNvSpPr/>
          <p:nvPr/>
        </p:nvSpPr>
        <p:spPr>
          <a:xfrm>
            <a:off x="6487567" y="2530897"/>
            <a:ext cx="2101007" cy="1884611"/>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Agricultural innovations, food importation, and improved transportation challenge some of Malthus' predictions. Government programs help reduce negative effects — but deforestation, water shortages, and overcrowding show that sustainable management remains essential.</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25425" y="297359"/>
            <a:ext cx="4157737" cy="312762"/>
          </a:xfrm>
          <a:prstGeom prst="rect">
            <a:avLst/>
          </a:prstGeom>
          <a:noFill/>
          <a:ln/>
        </p:spPr>
        <p:txBody>
          <a:bodyPr wrap="none" lIns="0" tIns="0" rIns="0" bIns="0" rtlCol="0" anchor="t"/>
          <a:lstStyle/>
          <a:p>
            <a:pPr algn="l" indent="0" marL="0">
              <a:lnSpc>
                <a:spcPct val="104000"/>
              </a:lnSpc>
              <a:buNone/>
            </a:pPr>
            <a:r>
              <a:rPr lang="en-US" sz="1950" dirty="0">
                <a:solidFill>
                  <a:srgbClr val="38512F"/>
                </a:solidFill>
                <a:latin typeface="Lora" pitchFamily="34" charset="0"/>
                <a:ea typeface="Lora" pitchFamily="34" charset="-122"/>
                <a:cs typeface="Lora" pitchFamily="34" charset="-120"/>
              </a:rPr>
              <a:t>Comparing Population Theories</a:t>
            </a:r>
            <a:endParaRPr lang="en-US" sz="1950" dirty="0"/>
          </a:p>
        </p:txBody>
      </p:sp>
      <p:pic>
        <p:nvPicPr>
          <p:cNvPr id="3" name="Image 0" descr="preencoded.png">    </p:cNvPr>
          <p:cNvPicPr>
            <a:picLocks noChangeAspect="1"/>
          </p:cNvPicPr>
          <p:nvPr/>
        </p:nvPicPr>
        <p:blipFill>
          <a:blip r:embed="rId1"/>
          <a:stretch>
            <a:fillRect/>
          </a:stretch>
        </p:blipFill>
        <p:spPr>
          <a:xfrm>
            <a:off x="425425" y="782910"/>
            <a:ext cx="6553200" cy="3657600"/>
          </a:xfrm>
          <a:prstGeom prst="rect">
            <a:avLst/>
          </a:prstGeom>
        </p:spPr>
      </p:pic>
      <p:pic>
        <p:nvPicPr>
          <p:cNvPr id="4" name="Image 1" descr="preencoded.png">    </p:cNvPr>
          <p:cNvPicPr>
            <a:picLocks noChangeAspect="1"/>
          </p:cNvPicPr>
          <p:nvPr/>
        </p:nvPicPr>
        <p:blipFill>
          <a:blip r:embed="rId2"/>
          <a:stretch>
            <a:fillRect/>
          </a:stretch>
        </p:blipFill>
        <p:spPr>
          <a:xfrm>
            <a:off x="425425" y="782910"/>
            <a:ext cx="6553200" cy="3657600"/>
          </a:xfrm>
          <a:prstGeom prst="rect">
            <a:avLst/>
          </a:prstGeom>
        </p:spPr>
      </p:pic>
      <p:sp>
        <p:nvSpPr>
          <p:cNvPr id="5" name="Text 1"/>
          <p:cNvSpPr/>
          <p:nvPr/>
        </p:nvSpPr>
        <p:spPr>
          <a:xfrm>
            <a:off x="425425" y="4537695"/>
            <a:ext cx="8293150" cy="308372"/>
          </a:xfrm>
          <a:prstGeom prst="rect">
            <a:avLst/>
          </a:prstGeom>
          <a:noFill/>
          <a:ln/>
        </p:spPr>
        <p:txBody>
          <a:bodyPr wrap="square" lIns="0" tIns="0" rIns="0" bIns="0" rtlCol="0" anchor="t">
            <a:normAutofit/>
          </a:bodyPr>
          <a:lstStyle/>
          <a:p>
            <a:pPr algn="l" indent="0" marL="0">
              <a:lnSpc>
                <a:spcPct val="121000"/>
              </a:lnSpc>
              <a:buNone/>
            </a:pPr>
            <a:r>
              <a:rPr lang="en-US" sz="800" dirty="0">
                <a:solidFill>
                  <a:srgbClr val="3A3630"/>
                </a:solidFill>
                <a:latin typeface="Source Sans 3" pitchFamily="34" charset="0"/>
                <a:ea typeface="Source Sans 3" pitchFamily="34" charset="-122"/>
                <a:cs typeface="Source Sans 3" pitchFamily="34" charset="-120"/>
              </a:rPr>
              <a:t>While Malthus provided a foundational framework, modern economists emphasize that investment in education, healthcare, and technology can decouple population growth from resource scarcity.</a:t>
            </a:r>
            <a:endParaRPr lang="en-US" sz="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23577" y="1089199"/>
            <a:ext cx="5269185"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Key Drivers of Population Change</a:t>
            </a:r>
            <a:endParaRPr lang="en-US" sz="2400" dirty="0"/>
          </a:p>
        </p:txBody>
      </p:sp>
      <p:pic>
        <p:nvPicPr>
          <p:cNvPr id="3" name="Image 0" descr="preencoded.png">    </p:cNvPr>
          <p:cNvPicPr>
            <a:picLocks noChangeAspect="1"/>
          </p:cNvPicPr>
          <p:nvPr/>
        </p:nvPicPr>
        <p:blipFill>
          <a:blip r:embed="rId1"/>
          <a:stretch>
            <a:fillRect/>
          </a:stretch>
        </p:blipFill>
        <p:spPr>
          <a:xfrm>
            <a:off x="523577" y="1735931"/>
            <a:ext cx="836563" cy="836563"/>
          </a:xfrm>
          <a:prstGeom prst="rect">
            <a:avLst/>
          </a:prstGeom>
        </p:spPr>
      </p:pic>
      <p:sp>
        <p:nvSpPr>
          <p:cNvPr id="4" name="Text 1"/>
          <p:cNvSpPr/>
          <p:nvPr/>
        </p:nvSpPr>
        <p:spPr>
          <a:xfrm>
            <a:off x="523577" y="2736131"/>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Birth Rate</a:t>
            </a:r>
            <a:endParaRPr lang="en-US" sz="1200" dirty="0"/>
          </a:p>
        </p:txBody>
      </p:sp>
      <p:sp>
        <p:nvSpPr>
          <p:cNvPr id="5" name="Text 2"/>
          <p:cNvSpPr/>
          <p:nvPr/>
        </p:nvSpPr>
        <p:spPr>
          <a:xfrm>
            <a:off x="523577" y="3007147"/>
            <a:ext cx="1901428"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 fertility rates, especially among young populations, are the primary driver of population growth in developing nations.</a:t>
            </a:r>
            <a:endParaRPr lang="en-US" sz="1000" dirty="0"/>
          </a:p>
        </p:txBody>
      </p:sp>
      <p:pic>
        <p:nvPicPr>
          <p:cNvPr id="6" name="Image 1" descr="preencoded.png">    </p:cNvPr>
          <p:cNvPicPr>
            <a:picLocks noChangeAspect="1"/>
          </p:cNvPicPr>
          <p:nvPr/>
        </p:nvPicPr>
        <p:blipFill>
          <a:blip r:embed="rId2"/>
          <a:stretch>
            <a:fillRect/>
          </a:stretch>
        </p:blipFill>
        <p:spPr>
          <a:xfrm>
            <a:off x="2588642" y="1735931"/>
            <a:ext cx="836637" cy="836637"/>
          </a:xfrm>
          <a:prstGeom prst="rect">
            <a:avLst/>
          </a:prstGeom>
        </p:spPr>
      </p:pic>
      <p:sp>
        <p:nvSpPr>
          <p:cNvPr id="7" name="Text 3"/>
          <p:cNvSpPr/>
          <p:nvPr/>
        </p:nvSpPr>
        <p:spPr>
          <a:xfrm>
            <a:off x="2588642" y="273620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Death Rate</a:t>
            </a:r>
            <a:endParaRPr lang="en-US" sz="1200" dirty="0"/>
          </a:p>
        </p:txBody>
      </p:sp>
      <p:sp>
        <p:nvSpPr>
          <p:cNvPr id="8" name="Text 4"/>
          <p:cNvSpPr/>
          <p:nvPr/>
        </p:nvSpPr>
        <p:spPr>
          <a:xfrm>
            <a:off x="2588642" y="3007221"/>
            <a:ext cx="1901503"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Improved healthcare and medicine have dramatically reduced mortality rates, extending life expectancy worldwide.</a:t>
            </a:r>
            <a:endParaRPr lang="en-US" sz="1000" dirty="0"/>
          </a:p>
        </p:txBody>
      </p:sp>
      <p:pic>
        <p:nvPicPr>
          <p:cNvPr id="9" name="Image 2" descr="preencoded.png">    </p:cNvPr>
          <p:cNvPicPr>
            <a:picLocks noChangeAspect="1"/>
          </p:cNvPicPr>
          <p:nvPr/>
        </p:nvPicPr>
        <p:blipFill>
          <a:blip r:embed="rId3"/>
          <a:stretch>
            <a:fillRect/>
          </a:stretch>
        </p:blipFill>
        <p:spPr>
          <a:xfrm>
            <a:off x="4653781" y="1735931"/>
            <a:ext cx="836637" cy="836637"/>
          </a:xfrm>
          <a:prstGeom prst="rect">
            <a:avLst/>
          </a:prstGeom>
        </p:spPr>
      </p:pic>
      <p:sp>
        <p:nvSpPr>
          <p:cNvPr id="10" name="Text 5"/>
          <p:cNvSpPr/>
          <p:nvPr/>
        </p:nvSpPr>
        <p:spPr>
          <a:xfrm>
            <a:off x="4653781" y="273620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Migration</a:t>
            </a:r>
            <a:endParaRPr lang="en-US" sz="1200" dirty="0"/>
          </a:p>
        </p:txBody>
      </p:sp>
      <p:sp>
        <p:nvSpPr>
          <p:cNvPr id="11" name="Text 6"/>
          <p:cNvSpPr/>
          <p:nvPr/>
        </p:nvSpPr>
        <p:spPr>
          <a:xfrm>
            <a:off x="4653781" y="3007221"/>
            <a:ext cx="1901503"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Both international and internal migration redistribute populations, affecting urban density and economic productivity.</a:t>
            </a:r>
            <a:endParaRPr lang="en-US" sz="1000" dirty="0"/>
          </a:p>
        </p:txBody>
      </p:sp>
      <p:pic>
        <p:nvPicPr>
          <p:cNvPr id="12" name="Image 3" descr="preencoded.png">    </p:cNvPr>
          <p:cNvPicPr>
            <a:picLocks noChangeAspect="1"/>
          </p:cNvPicPr>
          <p:nvPr/>
        </p:nvPicPr>
        <p:blipFill>
          <a:blip r:embed="rId4"/>
          <a:stretch>
            <a:fillRect/>
          </a:stretch>
        </p:blipFill>
        <p:spPr>
          <a:xfrm>
            <a:off x="6718920" y="1735931"/>
            <a:ext cx="836637" cy="836637"/>
          </a:xfrm>
          <a:prstGeom prst="rect">
            <a:avLst/>
          </a:prstGeom>
        </p:spPr>
      </p:pic>
      <p:sp>
        <p:nvSpPr>
          <p:cNvPr id="13" name="Text 7"/>
          <p:cNvSpPr/>
          <p:nvPr/>
        </p:nvSpPr>
        <p:spPr>
          <a:xfrm>
            <a:off x="6718920" y="273620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Family Planning</a:t>
            </a:r>
            <a:endParaRPr lang="en-US" sz="1200" dirty="0"/>
          </a:p>
        </p:txBody>
      </p:sp>
      <p:sp>
        <p:nvSpPr>
          <p:cNvPr id="14" name="Text 8"/>
          <p:cNvSpPr/>
          <p:nvPr/>
        </p:nvSpPr>
        <p:spPr>
          <a:xfrm>
            <a:off x="6718920" y="3007221"/>
            <a:ext cx="1901503"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Access to reproductive health services and education is one of the most effective tools for managing population growth sustainably.</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466353" y="321097"/>
            <a:ext cx="7671643" cy="342900"/>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Effects of Population Growth on Economic Development</a:t>
            </a:r>
            <a:endParaRPr lang="en-US" sz="2150" dirty="0"/>
          </a:p>
        </p:txBody>
      </p:sp>
      <p:pic>
        <p:nvPicPr>
          <p:cNvPr id="3" name="Image 0" descr="preencoded.png">    </p:cNvPr>
          <p:cNvPicPr>
            <a:picLocks noChangeAspect="1"/>
          </p:cNvPicPr>
          <p:nvPr/>
        </p:nvPicPr>
        <p:blipFill>
          <a:blip r:embed="rId1"/>
          <a:stretch>
            <a:fillRect/>
          </a:stretch>
        </p:blipFill>
        <p:spPr>
          <a:xfrm>
            <a:off x="466353" y="871612"/>
            <a:ext cx="6553200" cy="3657600"/>
          </a:xfrm>
          <a:prstGeom prst="rect">
            <a:avLst/>
          </a:prstGeom>
        </p:spPr>
      </p:pic>
      <p:pic>
        <p:nvPicPr>
          <p:cNvPr id="4" name="Image 1" descr="preencoded.png">    </p:cNvPr>
          <p:cNvPicPr>
            <a:picLocks noChangeAspect="1"/>
          </p:cNvPicPr>
          <p:nvPr/>
        </p:nvPicPr>
        <p:blipFill>
          <a:blip r:embed="rId2"/>
          <a:stretch>
            <a:fillRect/>
          </a:stretch>
        </p:blipFill>
        <p:spPr>
          <a:xfrm>
            <a:off x="466353" y="871612"/>
            <a:ext cx="6553200" cy="3657600"/>
          </a:xfrm>
          <a:prstGeom prst="rect">
            <a:avLst/>
          </a:prstGeom>
        </p:spPr>
      </p:pic>
      <p:sp>
        <p:nvSpPr>
          <p:cNvPr id="5" name="Text 1"/>
          <p:cNvSpPr/>
          <p:nvPr/>
        </p:nvSpPr>
        <p:spPr>
          <a:xfrm>
            <a:off x="466353" y="4645968"/>
            <a:ext cx="8668494" cy="176361"/>
          </a:xfrm>
          <a:prstGeom prst="rect">
            <a:avLst/>
          </a:prstGeom>
          <a:noFill/>
          <a:ln/>
        </p:spPr>
        <p:txBody>
          <a:bodyPr wrap="none" lIns="0" tIns="0" rIns="0" bIns="0" rtlCol="0" anchor="t"/>
          <a:lstStyle/>
          <a:p>
            <a:pPr algn="l" indent="0" marL="0">
              <a:lnSpc>
                <a:spcPct val="126000"/>
              </a:lnSpc>
              <a:buNone/>
            </a:pPr>
            <a:r>
              <a:rPr lang="en-US" sz="900" dirty="0">
                <a:solidFill>
                  <a:srgbClr val="3A3630"/>
                </a:solidFill>
                <a:latin typeface="Source Sans 3" pitchFamily="34" charset="0"/>
                <a:ea typeface="Source Sans 3" pitchFamily="34" charset="-122"/>
                <a:cs typeface="Source Sans 3" pitchFamily="34" charset="-120"/>
              </a:rPr>
              <a:t>These interconnected pressures demonstrate why population management is inseparable from economic planning in the Philippines.</a:t>
            </a:r>
            <a:endParaRPr lang="en-US" sz="9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509364"/>
            <a:ext cx="4927253" cy="36574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Population as an Economic Asset</a:t>
            </a:r>
            <a:endParaRPr lang="en-US" sz="2300" dirty="0"/>
          </a:p>
        </p:txBody>
      </p:sp>
      <p:sp>
        <p:nvSpPr>
          <p:cNvPr id="4" name="Text 1"/>
          <p:cNvSpPr/>
          <p:nvPr/>
        </p:nvSpPr>
        <p:spPr>
          <a:xfrm>
            <a:off x="523577" y="1052289"/>
            <a:ext cx="4667845"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A large population is not inherently a burden — it can become a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powerful economic asset</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when properly managed.</a:t>
            </a:r>
            <a:endParaRPr lang="en-US" sz="950" dirty="0"/>
          </a:p>
        </p:txBody>
      </p:sp>
      <p:sp>
        <p:nvSpPr>
          <p:cNvPr id="5" name="Shape 2"/>
          <p:cNvSpPr/>
          <p:nvPr/>
        </p:nvSpPr>
        <p:spPr>
          <a:xfrm>
            <a:off x="523577" y="1759521"/>
            <a:ext cx="2274838" cy="1478905"/>
          </a:xfrm>
          <a:prstGeom prst="roundRect">
            <a:avLst>
              <a:gd name="adj" fmla="val 4637"/>
            </a:avLst>
          </a:prstGeom>
          <a:solidFill>
            <a:srgbClr val="FEF5E7"/>
          </a:solidFill>
          <a:ln w="14288">
            <a:solidFill>
              <a:srgbClr val="D9CDBA"/>
            </a:solidFill>
            <a:prstDash val="solid"/>
          </a:ln>
        </p:spPr>
      </p:sp>
      <p:sp>
        <p:nvSpPr>
          <p:cNvPr id="6" name="Shape 3"/>
          <p:cNvSpPr/>
          <p:nvPr/>
        </p:nvSpPr>
        <p:spPr>
          <a:xfrm>
            <a:off x="523577" y="1745233"/>
            <a:ext cx="2274838" cy="57150"/>
          </a:xfrm>
          <a:prstGeom prst="roundRect">
            <a:avLst>
              <a:gd name="adj" fmla="val 32642"/>
            </a:avLst>
          </a:prstGeom>
          <a:solidFill>
            <a:srgbClr val="38512F"/>
          </a:solidFill>
          <a:ln/>
        </p:spPr>
      </p:sp>
      <p:sp>
        <p:nvSpPr>
          <p:cNvPr id="7" name="Shape 4"/>
          <p:cNvSpPr/>
          <p:nvPr/>
        </p:nvSpPr>
        <p:spPr>
          <a:xfrm>
            <a:off x="1474477" y="1573039"/>
            <a:ext cx="373038" cy="373038"/>
          </a:xfrm>
          <a:prstGeom prst="roundRect">
            <a:avLst>
              <a:gd name="adj" fmla="val 153202"/>
            </a:avLst>
          </a:prstGeom>
          <a:solidFill>
            <a:srgbClr val="38512F"/>
          </a:solidFill>
          <a:ln/>
        </p:spPr>
      </p:sp>
      <p:sp>
        <p:nvSpPr>
          <p:cNvPr id="8" name="Text 5"/>
          <p:cNvSpPr/>
          <p:nvPr/>
        </p:nvSpPr>
        <p:spPr>
          <a:xfrm>
            <a:off x="1586396" y="1666280"/>
            <a:ext cx="149200" cy="186482"/>
          </a:xfrm>
          <a:prstGeom prst="rect">
            <a:avLst/>
          </a:prstGeom>
          <a:noFill/>
          <a:ln/>
        </p:spPr>
        <p:txBody>
          <a:bodyPr wrap="none" lIns="0" tIns="0" rIns="0" bIns="0" rtlCol="0" anchor="ctr"/>
          <a:lstStyle/>
          <a:p>
            <a:pPr algn="ctr" indent="0" marL="0">
              <a:lnSpc>
                <a:spcPct val="100000"/>
              </a:lnSpc>
              <a:buNone/>
            </a:pPr>
            <a:r>
              <a:rPr lang="en-US" sz="1150" dirty="0">
                <a:solidFill>
                  <a:srgbClr val="FFFFFF"/>
                </a:solidFill>
                <a:latin typeface="Lora" pitchFamily="34" charset="0"/>
                <a:ea typeface="Lora" pitchFamily="34" charset="-122"/>
                <a:cs typeface="Lora" pitchFamily="34" charset="-120"/>
              </a:rPr>
              <a:t>1</a:t>
            </a:r>
            <a:endParaRPr lang="en-US" sz="1150" dirty="0"/>
          </a:p>
        </p:txBody>
      </p:sp>
      <p:sp>
        <p:nvSpPr>
          <p:cNvPr id="9" name="Text 6"/>
          <p:cNvSpPr/>
          <p:nvPr/>
        </p:nvSpPr>
        <p:spPr>
          <a:xfrm>
            <a:off x="662211" y="2070422"/>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Large Labor Force</a:t>
            </a:r>
            <a:endParaRPr lang="en-US" sz="1150" dirty="0"/>
          </a:p>
        </p:txBody>
      </p:sp>
      <p:sp>
        <p:nvSpPr>
          <p:cNvPr id="10" name="Text 7"/>
          <p:cNvSpPr/>
          <p:nvPr/>
        </p:nvSpPr>
        <p:spPr>
          <a:xfrm>
            <a:off x="662211" y="2324100"/>
            <a:ext cx="1997571"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A young, working-age population drives productivity and economic output when employment opportunities are sufficient.</a:t>
            </a:r>
            <a:endParaRPr lang="en-US" sz="950" dirty="0"/>
          </a:p>
        </p:txBody>
      </p:sp>
      <p:sp>
        <p:nvSpPr>
          <p:cNvPr id="11" name="Shape 8"/>
          <p:cNvSpPr/>
          <p:nvPr/>
        </p:nvSpPr>
        <p:spPr>
          <a:xfrm>
            <a:off x="2916510" y="1759521"/>
            <a:ext cx="2274912" cy="1478905"/>
          </a:xfrm>
          <a:prstGeom prst="roundRect">
            <a:avLst>
              <a:gd name="adj" fmla="val 4637"/>
            </a:avLst>
          </a:prstGeom>
          <a:solidFill>
            <a:srgbClr val="FEF5E7"/>
          </a:solidFill>
          <a:ln w="14288">
            <a:solidFill>
              <a:srgbClr val="D9CDBA"/>
            </a:solidFill>
            <a:prstDash val="solid"/>
          </a:ln>
        </p:spPr>
      </p:sp>
      <p:sp>
        <p:nvSpPr>
          <p:cNvPr id="12" name="Shape 9"/>
          <p:cNvSpPr/>
          <p:nvPr/>
        </p:nvSpPr>
        <p:spPr>
          <a:xfrm>
            <a:off x="2916510" y="1745233"/>
            <a:ext cx="2274912" cy="57150"/>
          </a:xfrm>
          <a:prstGeom prst="roundRect">
            <a:avLst>
              <a:gd name="adj" fmla="val 32642"/>
            </a:avLst>
          </a:prstGeom>
          <a:solidFill>
            <a:srgbClr val="38512F"/>
          </a:solidFill>
          <a:ln/>
        </p:spPr>
      </p:sp>
      <p:sp>
        <p:nvSpPr>
          <p:cNvPr id="13" name="Shape 10"/>
          <p:cNvSpPr/>
          <p:nvPr/>
        </p:nvSpPr>
        <p:spPr>
          <a:xfrm>
            <a:off x="3867410" y="1573039"/>
            <a:ext cx="373038" cy="373038"/>
          </a:xfrm>
          <a:prstGeom prst="roundRect">
            <a:avLst>
              <a:gd name="adj" fmla="val 153202"/>
            </a:avLst>
          </a:prstGeom>
          <a:solidFill>
            <a:srgbClr val="38512F"/>
          </a:solidFill>
          <a:ln/>
        </p:spPr>
      </p:sp>
      <p:sp>
        <p:nvSpPr>
          <p:cNvPr id="14" name="Text 11"/>
          <p:cNvSpPr/>
          <p:nvPr/>
        </p:nvSpPr>
        <p:spPr>
          <a:xfrm>
            <a:off x="3979329" y="1666280"/>
            <a:ext cx="149200" cy="186482"/>
          </a:xfrm>
          <a:prstGeom prst="rect">
            <a:avLst/>
          </a:prstGeom>
          <a:noFill/>
          <a:ln/>
        </p:spPr>
        <p:txBody>
          <a:bodyPr wrap="none" lIns="0" tIns="0" rIns="0" bIns="0" rtlCol="0" anchor="ctr"/>
          <a:lstStyle/>
          <a:p>
            <a:pPr algn="ctr" indent="0" marL="0">
              <a:lnSpc>
                <a:spcPct val="100000"/>
              </a:lnSpc>
              <a:buNone/>
            </a:pPr>
            <a:r>
              <a:rPr lang="en-US" sz="1150" dirty="0">
                <a:solidFill>
                  <a:srgbClr val="FFFFFF"/>
                </a:solidFill>
                <a:latin typeface="Lora" pitchFamily="34" charset="0"/>
                <a:ea typeface="Lora" pitchFamily="34" charset="-122"/>
                <a:cs typeface="Lora" pitchFamily="34" charset="-120"/>
              </a:rPr>
              <a:t>2</a:t>
            </a:r>
            <a:endParaRPr lang="en-US" sz="1150" dirty="0"/>
          </a:p>
        </p:txBody>
      </p:sp>
      <p:sp>
        <p:nvSpPr>
          <p:cNvPr id="15" name="Text 12"/>
          <p:cNvSpPr/>
          <p:nvPr/>
        </p:nvSpPr>
        <p:spPr>
          <a:xfrm>
            <a:off x="3055144" y="2070422"/>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OFW Remittances</a:t>
            </a:r>
            <a:endParaRPr lang="en-US" sz="1150" dirty="0"/>
          </a:p>
        </p:txBody>
      </p:sp>
      <p:sp>
        <p:nvSpPr>
          <p:cNvPr id="16" name="Text 13"/>
          <p:cNvSpPr/>
          <p:nvPr/>
        </p:nvSpPr>
        <p:spPr>
          <a:xfrm>
            <a:off x="3055144" y="2324100"/>
            <a:ext cx="1997646"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Millions of Overseas Filipino Workers send remittances home, significantly contributing to household income and national GDP.</a:t>
            </a:r>
            <a:endParaRPr lang="en-US" sz="950" dirty="0"/>
          </a:p>
        </p:txBody>
      </p:sp>
      <p:sp>
        <p:nvSpPr>
          <p:cNvPr id="17" name="Shape 14"/>
          <p:cNvSpPr/>
          <p:nvPr/>
        </p:nvSpPr>
        <p:spPr>
          <a:xfrm>
            <a:off x="523577" y="3543002"/>
            <a:ext cx="4667845" cy="1091059"/>
          </a:xfrm>
          <a:prstGeom prst="roundRect">
            <a:avLst>
              <a:gd name="adj" fmla="val 6286"/>
            </a:avLst>
          </a:prstGeom>
          <a:solidFill>
            <a:srgbClr val="FEF5E7"/>
          </a:solidFill>
          <a:ln w="14288">
            <a:solidFill>
              <a:srgbClr val="D9CDBA"/>
            </a:solidFill>
            <a:prstDash val="solid"/>
          </a:ln>
        </p:spPr>
      </p:sp>
      <p:sp>
        <p:nvSpPr>
          <p:cNvPr id="18" name="Shape 15"/>
          <p:cNvSpPr/>
          <p:nvPr/>
        </p:nvSpPr>
        <p:spPr>
          <a:xfrm>
            <a:off x="523577" y="3528715"/>
            <a:ext cx="4667845" cy="57150"/>
          </a:xfrm>
          <a:prstGeom prst="roundRect">
            <a:avLst>
              <a:gd name="adj" fmla="val 32642"/>
            </a:avLst>
          </a:prstGeom>
          <a:solidFill>
            <a:srgbClr val="38512F"/>
          </a:solidFill>
          <a:ln/>
        </p:spPr>
      </p:sp>
      <p:sp>
        <p:nvSpPr>
          <p:cNvPr id="19" name="Shape 16"/>
          <p:cNvSpPr/>
          <p:nvPr/>
        </p:nvSpPr>
        <p:spPr>
          <a:xfrm>
            <a:off x="2670981" y="3356521"/>
            <a:ext cx="373038" cy="373038"/>
          </a:xfrm>
          <a:prstGeom prst="roundRect">
            <a:avLst>
              <a:gd name="adj" fmla="val 153202"/>
            </a:avLst>
          </a:prstGeom>
          <a:solidFill>
            <a:srgbClr val="38512F"/>
          </a:solidFill>
          <a:ln/>
        </p:spPr>
      </p:sp>
      <p:sp>
        <p:nvSpPr>
          <p:cNvPr id="20" name="Text 17"/>
          <p:cNvSpPr/>
          <p:nvPr/>
        </p:nvSpPr>
        <p:spPr>
          <a:xfrm>
            <a:off x="2782900" y="3449762"/>
            <a:ext cx="149200" cy="186482"/>
          </a:xfrm>
          <a:prstGeom prst="rect">
            <a:avLst/>
          </a:prstGeom>
          <a:noFill/>
          <a:ln/>
        </p:spPr>
        <p:txBody>
          <a:bodyPr wrap="none" lIns="0" tIns="0" rIns="0" bIns="0" rtlCol="0" anchor="ctr"/>
          <a:lstStyle/>
          <a:p>
            <a:pPr algn="ctr" indent="0" marL="0">
              <a:lnSpc>
                <a:spcPct val="100000"/>
              </a:lnSpc>
              <a:buNone/>
            </a:pPr>
            <a:r>
              <a:rPr lang="en-US" sz="1150" dirty="0">
                <a:solidFill>
                  <a:srgbClr val="FFFFFF"/>
                </a:solidFill>
                <a:latin typeface="Lora" pitchFamily="34" charset="0"/>
                <a:ea typeface="Lora" pitchFamily="34" charset="-122"/>
                <a:cs typeface="Lora" pitchFamily="34" charset="-120"/>
              </a:rPr>
              <a:t>3</a:t>
            </a:r>
            <a:endParaRPr lang="en-US" sz="1150" dirty="0"/>
          </a:p>
        </p:txBody>
      </p:sp>
      <p:sp>
        <p:nvSpPr>
          <p:cNvPr id="21" name="Text 18"/>
          <p:cNvSpPr/>
          <p:nvPr/>
        </p:nvSpPr>
        <p:spPr>
          <a:xfrm>
            <a:off x="662211" y="3853904"/>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Consumer Market</a:t>
            </a:r>
            <a:endParaRPr lang="en-US" sz="1150" dirty="0"/>
          </a:p>
        </p:txBody>
      </p:sp>
      <p:sp>
        <p:nvSpPr>
          <p:cNvPr id="22" name="Text 19"/>
          <p:cNvSpPr/>
          <p:nvPr/>
        </p:nvSpPr>
        <p:spPr>
          <a:xfrm>
            <a:off x="662211" y="4107582"/>
            <a:ext cx="4390579"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A large domestic population creates a substantial consumer market that can attract investment and stimulate local industries.</a:t>
            </a:r>
            <a:endParaRPr lang="en-US" sz="9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523577" y="603052"/>
            <a:ext cx="7633097"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Government Response: Key Programs and Policies</a:t>
            </a:r>
            <a:endParaRPr lang="en-US" sz="2400" dirty="0"/>
          </a:p>
        </p:txBody>
      </p:sp>
      <p:sp>
        <p:nvSpPr>
          <p:cNvPr id="3" name="Shape 1"/>
          <p:cNvSpPr/>
          <p:nvPr/>
        </p:nvSpPr>
        <p:spPr>
          <a:xfrm>
            <a:off x="523577" y="1249784"/>
            <a:ext cx="3982938" cy="1684586"/>
          </a:xfrm>
          <a:prstGeom prst="roundRect">
            <a:avLst>
              <a:gd name="adj" fmla="val 1166"/>
            </a:avLst>
          </a:prstGeom>
          <a:solidFill>
            <a:srgbClr val="F3E7D4"/>
          </a:solidFill>
          <a:ln/>
        </p:spPr>
      </p:sp>
      <p:sp>
        <p:nvSpPr>
          <p:cNvPr id="4" name="Shape 2"/>
          <p:cNvSpPr/>
          <p:nvPr/>
        </p:nvSpPr>
        <p:spPr>
          <a:xfrm>
            <a:off x="654472" y="1380679"/>
            <a:ext cx="392683" cy="392683"/>
          </a:xfrm>
          <a:prstGeom prst="roundRect">
            <a:avLst>
              <a:gd name="adj" fmla="val 14552269"/>
            </a:avLst>
          </a:prstGeom>
          <a:solidFill>
            <a:srgbClr val="38512F"/>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2446" y="1488653"/>
            <a:ext cx="176659" cy="176659"/>
          </a:xfrm>
          <a:prstGeom prst="rect">
            <a:avLst/>
          </a:prstGeom>
        </p:spPr>
      </p:pic>
      <p:sp>
        <p:nvSpPr>
          <p:cNvPr id="6" name="Text 3"/>
          <p:cNvSpPr/>
          <p:nvPr/>
        </p:nvSpPr>
        <p:spPr>
          <a:xfrm>
            <a:off x="654472" y="1904256"/>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RPRH Law</a:t>
            </a:r>
            <a:endParaRPr lang="en-US" sz="1200" dirty="0"/>
          </a:p>
        </p:txBody>
      </p:sp>
      <p:sp>
        <p:nvSpPr>
          <p:cNvPr id="7" name="Text 4"/>
          <p:cNvSpPr/>
          <p:nvPr/>
        </p:nvSpPr>
        <p:spPr>
          <a:xfrm>
            <a:off x="654472" y="2175272"/>
            <a:ext cx="3721150"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Responsible Parenthood and Reproductive Health Law provides access to family planning services and promotes responsible parenthood.</a:t>
            </a:r>
            <a:endParaRPr lang="en-US" sz="1000" dirty="0"/>
          </a:p>
        </p:txBody>
      </p:sp>
      <p:sp>
        <p:nvSpPr>
          <p:cNvPr id="8" name="Shape 5"/>
          <p:cNvSpPr/>
          <p:nvPr/>
        </p:nvSpPr>
        <p:spPr>
          <a:xfrm>
            <a:off x="4637410" y="1249784"/>
            <a:ext cx="3983013" cy="1684586"/>
          </a:xfrm>
          <a:prstGeom prst="roundRect">
            <a:avLst>
              <a:gd name="adj" fmla="val 1166"/>
            </a:avLst>
          </a:prstGeom>
          <a:solidFill>
            <a:srgbClr val="F3E7D4"/>
          </a:solidFill>
          <a:ln/>
        </p:spPr>
      </p:sp>
      <p:sp>
        <p:nvSpPr>
          <p:cNvPr id="9" name="Shape 6"/>
          <p:cNvSpPr/>
          <p:nvPr/>
        </p:nvSpPr>
        <p:spPr>
          <a:xfrm>
            <a:off x="4768304" y="1380679"/>
            <a:ext cx="392683" cy="392683"/>
          </a:xfrm>
          <a:prstGeom prst="roundRect">
            <a:avLst>
              <a:gd name="adj" fmla="val 14552269"/>
            </a:avLst>
          </a:prstGeom>
          <a:solidFill>
            <a:srgbClr val="38512F"/>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76279" y="1488653"/>
            <a:ext cx="176659" cy="176659"/>
          </a:xfrm>
          <a:prstGeom prst="rect">
            <a:avLst/>
          </a:prstGeom>
        </p:spPr>
      </p:pic>
      <p:sp>
        <p:nvSpPr>
          <p:cNvPr id="11" name="Text 7"/>
          <p:cNvSpPr/>
          <p:nvPr/>
        </p:nvSpPr>
        <p:spPr>
          <a:xfrm>
            <a:off x="4768304" y="1904256"/>
            <a:ext cx="1572146"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Education Investment</a:t>
            </a:r>
            <a:endParaRPr lang="en-US" sz="1200" dirty="0"/>
          </a:p>
        </p:txBody>
      </p:sp>
      <p:sp>
        <p:nvSpPr>
          <p:cNvPr id="12" name="Text 8"/>
          <p:cNvSpPr/>
          <p:nvPr/>
        </p:nvSpPr>
        <p:spPr>
          <a:xfrm>
            <a:off x="4768304" y="2175272"/>
            <a:ext cx="3721224"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Expanding school infrastructure and improving quality of education to accommodate a growing young population.</a:t>
            </a:r>
            <a:endParaRPr lang="en-US" sz="1000" dirty="0"/>
          </a:p>
        </p:txBody>
      </p:sp>
      <p:sp>
        <p:nvSpPr>
          <p:cNvPr id="13" name="Shape 9"/>
          <p:cNvSpPr/>
          <p:nvPr/>
        </p:nvSpPr>
        <p:spPr>
          <a:xfrm>
            <a:off x="523577" y="3065264"/>
            <a:ext cx="3982938" cy="1475184"/>
          </a:xfrm>
          <a:prstGeom prst="roundRect">
            <a:avLst>
              <a:gd name="adj" fmla="val 1331"/>
            </a:avLst>
          </a:prstGeom>
          <a:solidFill>
            <a:srgbClr val="F3E7D4"/>
          </a:solidFill>
          <a:ln/>
        </p:spPr>
      </p:sp>
      <p:sp>
        <p:nvSpPr>
          <p:cNvPr id="14" name="Shape 10"/>
          <p:cNvSpPr/>
          <p:nvPr/>
        </p:nvSpPr>
        <p:spPr>
          <a:xfrm>
            <a:off x="654472" y="3196158"/>
            <a:ext cx="392683" cy="392683"/>
          </a:xfrm>
          <a:prstGeom prst="roundRect">
            <a:avLst>
              <a:gd name="adj" fmla="val 14552269"/>
            </a:avLst>
          </a:prstGeom>
          <a:solidFill>
            <a:srgbClr val="38512F"/>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2446" y="3304133"/>
            <a:ext cx="176659" cy="176659"/>
          </a:xfrm>
          <a:prstGeom prst="rect">
            <a:avLst/>
          </a:prstGeom>
        </p:spPr>
      </p:pic>
      <p:sp>
        <p:nvSpPr>
          <p:cNvPr id="16" name="Text 11"/>
          <p:cNvSpPr/>
          <p:nvPr/>
        </p:nvSpPr>
        <p:spPr>
          <a:xfrm>
            <a:off x="654472" y="3719736"/>
            <a:ext cx="1638672"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Employment Programs</a:t>
            </a:r>
            <a:endParaRPr lang="en-US" sz="1200" dirty="0"/>
          </a:p>
        </p:txBody>
      </p:sp>
      <p:sp>
        <p:nvSpPr>
          <p:cNvPr id="17" name="Text 12"/>
          <p:cNvSpPr/>
          <p:nvPr/>
        </p:nvSpPr>
        <p:spPr>
          <a:xfrm>
            <a:off x="654472" y="3990752"/>
            <a:ext cx="372115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Job creation initiatives and livelihood programs to reduce unemployment and underemployment nationwide.</a:t>
            </a:r>
            <a:endParaRPr lang="en-US" sz="1000" dirty="0"/>
          </a:p>
        </p:txBody>
      </p:sp>
      <p:sp>
        <p:nvSpPr>
          <p:cNvPr id="18" name="Shape 13"/>
          <p:cNvSpPr/>
          <p:nvPr/>
        </p:nvSpPr>
        <p:spPr>
          <a:xfrm>
            <a:off x="4637410" y="3065264"/>
            <a:ext cx="3983013" cy="1475184"/>
          </a:xfrm>
          <a:prstGeom prst="roundRect">
            <a:avLst>
              <a:gd name="adj" fmla="val 1331"/>
            </a:avLst>
          </a:prstGeom>
          <a:solidFill>
            <a:srgbClr val="F3E7D4"/>
          </a:solidFill>
          <a:ln/>
        </p:spPr>
      </p:sp>
      <p:sp>
        <p:nvSpPr>
          <p:cNvPr id="19" name="Shape 14"/>
          <p:cNvSpPr/>
          <p:nvPr/>
        </p:nvSpPr>
        <p:spPr>
          <a:xfrm>
            <a:off x="4768304" y="3196158"/>
            <a:ext cx="392683" cy="392683"/>
          </a:xfrm>
          <a:prstGeom prst="roundRect">
            <a:avLst>
              <a:gd name="adj" fmla="val 14552269"/>
            </a:avLst>
          </a:prstGeom>
          <a:solidFill>
            <a:srgbClr val="38512F"/>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76279" y="3304133"/>
            <a:ext cx="176659" cy="176659"/>
          </a:xfrm>
          <a:prstGeom prst="rect">
            <a:avLst/>
          </a:prstGeom>
        </p:spPr>
      </p:pic>
      <p:sp>
        <p:nvSpPr>
          <p:cNvPr id="21" name="Text 15"/>
          <p:cNvSpPr/>
          <p:nvPr/>
        </p:nvSpPr>
        <p:spPr>
          <a:xfrm>
            <a:off x="4768304" y="3719736"/>
            <a:ext cx="2006947"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Infrastructure Development</a:t>
            </a:r>
            <a:endParaRPr lang="en-US" sz="1200" dirty="0"/>
          </a:p>
        </p:txBody>
      </p:sp>
      <p:sp>
        <p:nvSpPr>
          <p:cNvPr id="22" name="Text 16"/>
          <p:cNvSpPr/>
          <p:nvPr/>
        </p:nvSpPr>
        <p:spPr>
          <a:xfrm>
            <a:off x="4768304" y="3990752"/>
            <a:ext cx="3721224"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Transportation, housing, and urban planning programs to address the demands of a rapidly growing urban population.</a:t>
            </a:r>
            <a:endParaRPr 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404366"/>
            <a:ext cx="4667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Conclusion: Managing Population for Development</a:t>
            </a:r>
            <a:endParaRPr lang="en-US" sz="2400" dirty="0"/>
          </a:p>
        </p:txBody>
      </p:sp>
      <p:sp>
        <p:nvSpPr>
          <p:cNvPr id="4" name="Text 1"/>
          <p:cNvSpPr/>
          <p:nvPr/>
        </p:nvSpPr>
        <p:spPr>
          <a:xfrm>
            <a:off x="3952577" y="1370558"/>
            <a:ext cx="4667845"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Population growth has a significant impact on economic development. A growing population can become either a burden or an advantage — depending on how governments manage resources and opportunities.</a:t>
            </a:r>
            <a:endParaRPr lang="en-US" sz="10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001691" y="2150120"/>
            <a:ext cx="196304" cy="196304"/>
          </a:xfrm>
          <a:prstGeom prst="rect">
            <a:avLst/>
          </a:prstGeom>
        </p:spPr>
      </p:pic>
      <p:sp>
        <p:nvSpPr>
          <p:cNvPr id="6" name="Text 2"/>
          <p:cNvSpPr/>
          <p:nvPr/>
        </p:nvSpPr>
        <p:spPr>
          <a:xfrm>
            <a:off x="4378003" y="2146027"/>
            <a:ext cx="1716286"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Invest in Human Capital</a:t>
            </a:r>
            <a:endParaRPr lang="en-US" sz="1200" dirty="0"/>
          </a:p>
        </p:txBody>
      </p:sp>
      <p:sp>
        <p:nvSpPr>
          <p:cNvPr id="7" name="Text 3"/>
          <p:cNvSpPr/>
          <p:nvPr/>
        </p:nvSpPr>
        <p:spPr>
          <a:xfrm>
            <a:off x="4378003" y="2417043"/>
            <a:ext cx="424242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Quality education, healthcare, and job creation allow a large population to contribute positively to national development.</a:t>
            </a:r>
            <a:endParaRPr lang="en-US" sz="100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691" y="3101727"/>
            <a:ext cx="196304" cy="196304"/>
          </a:xfrm>
          <a:prstGeom prst="rect">
            <a:avLst/>
          </a:prstGeom>
        </p:spPr>
      </p:pic>
      <p:sp>
        <p:nvSpPr>
          <p:cNvPr id="9" name="Text 4"/>
          <p:cNvSpPr/>
          <p:nvPr/>
        </p:nvSpPr>
        <p:spPr>
          <a:xfrm>
            <a:off x="4378003" y="3097634"/>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Address Inequality</a:t>
            </a:r>
            <a:endParaRPr lang="en-US" sz="1200" dirty="0"/>
          </a:p>
        </p:txBody>
      </p:sp>
      <p:sp>
        <p:nvSpPr>
          <p:cNvPr id="10" name="Text 5"/>
          <p:cNvSpPr/>
          <p:nvPr/>
        </p:nvSpPr>
        <p:spPr>
          <a:xfrm>
            <a:off x="4378003" y="3368650"/>
            <a:ext cx="424242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If poverty, inequality, and lack of opportunities persist, rapid population growth will worsen economic and social problems.</a:t>
            </a:r>
            <a:endParaRPr lang="en-US" sz="100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001691" y="4053334"/>
            <a:ext cx="196304" cy="196304"/>
          </a:xfrm>
          <a:prstGeom prst="rect">
            <a:avLst/>
          </a:prstGeom>
        </p:spPr>
      </p:pic>
      <p:sp>
        <p:nvSpPr>
          <p:cNvPr id="12" name="Text 6"/>
          <p:cNvSpPr/>
          <p:nvPr/>
        </p:nvSpPr>
        <p:spPr>
          <a:xfrm>
            <a:off x="4378003" y="4049241"/>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Plan Sustainably</a:t>
            </a:r>
            <a:endParaRPr lang="en-US" sz="1200" dirty="0"/>
          </a:p>
        </p:txBody>
      </p:sp>
      <p:sp>
        <p:nvSpPr>
          <p:cNvPr id="13" name="Text 7"/>
          <p:cNvSpPr/>
          <p:nvPr/>
        </p:nvSpPr>
        <p:spPr>
          <a:xfrm>
            <a:off x="4378003" y="4320257"/>
            <a:ext cx="424242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Responsible population management and sustainable economic planning are essential for improving the quality of life of all Filipinos.</a:t>
            </a:r>
            <a:endParaRPr lang="en-US" sz="1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523577" y="971252"/>
            <a:ext cx="353742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References</a:t>
            </a:r>
            <a:endParaRPr lang="en-US" sz="2400" dirty="0"/>
          </a:p>
        </p:txBody>
      </p:sp>
      <p:sp>
        <p:nvSpPr>
          <p:cNvPr id="3" name="Shape 1"/>
          <p:cNvSpPr/>
          <p:nvPr/>
        </p:nvSpPr>
        <p:spPr>
          <a:xfrm>
            <a:off x="509290" y="1603697"/>
            <a:ext cx="28575" cy="718393"/>
          </a:xfrm>
          <a:prstGeom prst="rect">
            <a:avLst/>
          </a:prstGeom>
          <a:solidFill>
            <a:srgbClr val="38512F"/>
          </a:solidFill>
          <a:ln/>
        </p:spPr>
      </p:sp>
      <p:sp>
        <p:nvSpPr>
          <p:cNvPr id="4" name="Text 2"/>
          <p:cNvSpPr/>
          <p:nvPr/>
        </p:nvSpPr>
        <p:spPr>
          <a:xfrm>
            <a:off x="683047" y="1617985"/>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Academic Sources</a:t>
            </a:r>
            <a:endParaRPr lang="en-US" sz="1200" dirty="0"/>
          </a:p>
        </p:txBody>
      </p:sp>
      <p:sp>
        <p:nvSpPr>
          <p:cNvPr id="5" name="Text 3"/>
          <p:cNvSpPr/>
          <p:nvPr/>
        </p:nvSpPr>
        <p:spPr>
          <a:xfrm>
            <a:off x="683047" y="1889001"/>
            <a:ext cx="3807098"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Todaro, M. and Smith, S. (2015). </a:t>
            </a:r>
            <a:pPr algn="l" indent="0" marL="0">
              <a:lnSpc>
                <a:spcPct val="133000"/>
              </a:lnSpc>
              <a:buNone/>
            </a:pPr>
            <a:r>
              <a:rPr lang="en-US" sz="1000" i="1" dirty="0">
                <a:solidFill>
                  <a:srgbClr val="3A3630"/>
                </a:solidFill>
                <a:latin typeface="Source Sans 3" pitchFamily="34" charset="0"/>
                <a:ea typeface="Source Sans 3" pitchFamily="34" charset="-122"/>
                <a:cs typeface="Source Sans 3" pitchFamily="34" charset="-120"/>
              </a:rPr>
              <a:t>Economic Development</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Pearson.</a:t>
            </a:r>
            <a:endParaRPr lang="en-US" sz="1000" dirty="0"/>
          </a:p>
        </p:txBody>
      </p:sp>
      <p:sp>
        <p:nvSpPr>
          <p:cNvPr id="6" name="Shape 4"/>
          <p:cNvSpPr/>
          <p:nvPr/>
        </p:nvSpPr>
        <p:spPr>
          <a:xfrm>
            <a:off x="4639494" y="1603697"/>
            <a:ext cx="28575" cy="718393"/>
          </a:xfrm>
          <a:prstGeom prst="rect">
            <a:avLst/>
          </a:prstGeom>
          <a:solidFill>
            <a:srgbClr val="38512F"/>
          </a:solidFill>
          <a:ln/>
        </p:spPr>
      </p:sp>
      <p:sp>
        <p:nvSpPr>
          <p:cNvPr id="7" name="Text 5"/>
          <p:cNvSpPr/>
          <p:nvPr/>
        </p:nvSpPr>
        <p:spPr>
          <a:xfrm>
            <a:off x="4813250" y="1617985"/>
            <a:ext cx="1976289"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International Organizations</a:t>
            </a:r>
            <a:endParaRPr lang="en-US" sz="1200" dirty="0"/>
          </a:p>
        </p:txBody>
      </p:sp>
      <p:sp>
        <p:nvSpPr>
          <p:cNvPr id="8" name="Text 6"/>
          <p:cNvSpPr/>
          <p:nvPr/>
        </p:nvSpPr>
        <p:spPr>
          <a:xfrm>
            <a:off x="4813250" y="1889001"/>
            <a:ext cx="380717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World Health Organization (WHO) · United Nations Population Fund (UNFPA) · Guttmacher Institute (</a:t>
            </a:r>
            <a:pPr algn="l" indent="0" marL="0">
              <a:lnSpc>
                <a:spcPct val="133000"/>
              </a:lnSpc>
              <a:buNone/>
            </a:pPr>
            <a:r>
              <a:rPr lang="en-US" sz="1000" u="sng" dirty="0">
                <a:solidFill>
                  <a:srgbClr val="38512F"/>
                </a:solidFill>
                <a:latin typeface="Source Sans 3" pitchFamily="34" charset="0"/>
                <a:ea typeface="Source Sans 3" pitchFamily="34" charset="-122"/>
                <a:cs typeface="Source Sans 3" pitchFamily="34" charset="-120"/>
                <a:hlinkClick r:id="rId1" invalidUrl="" action="" tgtFrame="" tooltip="" history="1" highlightClick="0" endSnd="0">
                  <a:extLst>
                    <a:ext uri="{A12FA001-AC4F-418D-AE19-62706E023703}">
                      <ahyp:hlinkClr xmlns:ahyp="http://schemas.microsoft.com/office/drawing/2018/hyperlinkcolor" val="tx"/>
                    </a:ext>
                  </a:extLst>
                </a:hlinkClick>
              </a:rPr>
              <a:t>guttmacher.org</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t>
            </a:r>
            <a:endParaRPr lang="en-US" sz="1000" dirty="0"/>
          </a:p>
        </p:txBody>
      </p:sp>
      <p:sp>
        <p:nvSpPr>
          <p:cNvPr id="9" name="Shape 7"/>
          <p:cNvSpPr/>
          <p:nvPr/>
        </p:nvSpPr>
        <p:spPr>
          <a:xfrm>
            <a:off x="509290" y="2555304"/>
            <a:ext cx="28575" cy="718393"/>
          </a:xfrm>
          <a:prstGeom prst="rect">
            <a:avLst/>
          </a:prstGeom>
          <a:solidFill>
            <a:srgbClr val="38512F"/>
          </a:solidFill>
          <a:ln/>
        </p:spPr>
      </p:sp>
      <p:sp>
        <p:nvSpPr>
          <p:cNvPr id="10" name="Text 8"/>
          <p:cNvSpPr/>
          <p:nvPr/>
        </p:nvSpPr>
        <p:spPr>
          <a:xfrm>
            <a:off x="683047" y="2569592"/>
            <a:ext cx="226851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Philippine Government Sources</a:t>
            </a:r>
            <a:endParaRPr lang="en-US" sz="1200" dirty="0"/>
          </a:p>
        </p:txBody>
      </p:sp>
      <p:sp>
        <p:nvSpPr>
          <p:cNvPr id="11" name="Text 9"/>
          <p:cNvSpPr/>
          <p:nvPr/>
        </p:nvSpPr>
        <p:spPr>
          <a:xfrm>
            <a:off x="683047" y="2840608"/>
            <a:ext cx="3807098"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Philippine Statistics Authority (PSA) · Department of Health (DOH) · Commission on Population and Development (POPCOM)</a:t>
            </a:r>
            <a:endParaRPr lang="en-US" sz="1000" dirty="0"/>
          </a:p>
        </p:txBody>
      </p:sp>
      <p:sp>
        <p:nvSpPr>
          <p:cNvPr id="12" name="Shape 10"/>
          <p:cNvSpPr/>
          <p:nvPr/>
        </p:nvSpPr>
        <p:spPr>
          <a:xfrm>
            <a:off x="4639494" y="2555304"/>
            <a:ext cx="28575" cy="718393"/>
          </a:xfrm>
          <a:prstGeom prst="rect">
            <a:avLst/>
          </a:prstGeom>
          <a:solidFill>
            <a:srgbClr val="38512F"/>
          </a:solidFill>
          <a:ln/>
        </p:spPr>
      </p:sp>
      <p:sp>
        <p:nvSpPr>
          <p:cNvPr id="13" name="Text 11"/>
          <p:cNvSpPr/>
          <p:nvPr/>
        </p:nvSpPr>
        <p:spPr>
          <a:xfrm>
            <a:off x="4813250" y="2569592"/>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Data Tools</a:t>
            </a:r>
            <a:endParaRPr lang="en-US" sz="1200" dirty="0"/>
          </a:p>
        </p:txBody>
      </p:sp>
      <p:sp>
        <p:nvSpPr>
          <p:cNvPr id="14" name="Text 12"/>
          <p:cNvSpPr/>
          <p:nvPr/>
        </p:nvSpPr>
        <p:spPr>
          <a:xfrm>
            <a:off x="4813250" y="2840608"/>
            <a:ext cx="380717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Population Pyramid (</a:t>
            </a:r>
            <a:pPr algn="l" indent="0" marL="0">
              <a:lnSpc>
                <a:spcPct val="133000"/>
              </a:lnSpc>
              <a:buNone/>
            </a:pPr>
            <a:r>
              <a:rPr lang="en-US" sz="1000" u="sng" dirty="0">
                <a:solidFill>
                  <a:srgbClr val="38512F"/>
                </a:solidFill>
                <a:latin typeface="Source Sans 3" pitchFamily="34" charset="0"/>
                <a:ea typeface="Source Sans 3" pitchFamily="34" charset="-122"/>
                <a:cs typeface="Source Sans 3" pitchFamily="34" charset="-120"/>
                <a:hlinkClick r:id="rId2" invalidUrl="" action="" tgtFrame="" tooltip="" history="1" highlightClick="0" endSnd="0">
                  <a:extLst>
                    <a:ext uri="{A12FA001-AC4F-418D-AE19-62706E023703}">
                      <ahyp:hlinkClr xmlns:ahyp="http://schemas.microsoft.com/office/drawing/2018/hyperlinkcolor" val="tx"/>
                    </a:ext>
                  </a:extLst>
                </a:hlinkClick>
              </a:rPr>
              <a:t>populationpyramid.net</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 interactive global population data and age structure visualizations.</a:t>
            </a:r>
            <a:endParaRPr lang="en-US" sz="1000" dirty="0"/>
          </a:p>
        </p:txBody>
      </p:sp>
      <p:sp>
        <p:nvSpPr>
          <p:cNvPr id="15" name="Shape 13"/>
          <p:cNvSpPr/>
          <p:nvPr/>
        </p:nvSpPr>
        <p:spPr>
          <a:xfrm>
            <a:off x="523577" y="3406676"/>
            <a:ext cx="8096845" cy="765572"/>
          </a:xfrm>
          <a:prstGeom prst="roundRect">
            <a:avLst>
              <a:gd name="adj" fmla="val 2565"/>
            </a:avLst>
          </a:prstGeom>
          <a:solidFill>
            <a:srgbClr val="B6D6FC"/>
          </a:solidFill>
          <a:ln/>
        </p:spPr>
      </p:sp>
      <p:pic>
        <p:nvPicPr>
          <p:cNvPr id="16" name="Image 0" descr="preencoded.png">    </p:cNvPr>
          <p:cNvPicPr>
            <a:picLocks noChangeAspect="1"/>
          </p:cNvPicPr>
          <p:nvPr/>
        </p:nvPicPr>
        <p:blipFill>
          <a:blip r:embed="rId3"/>
          <a:stretch>
            <a:fillRect/>
          </a:stretch>
        </p:blipFill>
        <p:spPr>
          <a:xfrm>
            <a:off x="654472" y="3598515"/>
            <a:ext cx="163637" cy="130894"/>
          </a:xfrm>
          <a:prstGeom prst="rect">
            <a:avLst/>
          </a:prstGeom>
        </p:spPr>
      </p:pic>
      <p:sp>
        <p:nvSpPr>
          <p:cNvPr id="17" name="Text 14"/>
          <p:cNvSpPr/>
          <p:nvPr/>
        </p:nvSpPr>
        <p:spPr>
          <a:xfrm>
            <a:off x="949003" y="3570238"/>
            <a:ext cx="7540526"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000000"/>
                </a:solidFill>
                <a:latin typeface="Source Sans 3" pitchFamily="34" charset="0"/>
                <a:ea typeface="Source Sans 3" pitchFamily="34" charset="-122"/>
                <a:cs typeface="Source Sans 3" pitchFamily="34" charset="-120"/>
              </a:rPr>
              <a:t>This module is part of a course on Population and Economic Development. All facts, figures, and frameworks presented are drawn from the cited sources above.</a:t>
            </a:r>
            <a:endParaRPr lang="en-US" sz="1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2026-05-24T05:46:18Z</dcterms:created>
  <dcterms:modified xsi:type="dcterms:W3CDTF">2026-05-24T05:46:18Z</dcterms:modified>
</cp:coreProperties>
</file>