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9144000" cy="5143500"/>
  <p:notesSz cx="5143500" cy="9144000"/>
  <p:embeddedFontLst>
    <p:embeddedFont>
      <p:font typeface="Lora"/>
      <p:regular r:id="rId27"/>
    </p:embeddedFont>
    <p:embeddedFont>
      <p:font typeface="Lora Bold"/>
      <p:regular r:id="rId28"/>
    </p:embeddedFont>
    <p:embeddedFont>
      <p:font typeface="Source Sans 3"/>
      <p:regular r:id="rId29"/>
    </p:embeddedFont>
    <p:embeddedFont>
      <p:font typeface="Source Sans 3 Bold"/>
      <p:regular r:id="rId30"/>
    </p:embeddedFont>
  </p:embeddedFon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7" Type="http://schemas.openxmlformats.org/officeDocument/2006/relationships/font" Target="fonts/font1.fntdata"/><Relationship Id="rId28" Type="http://schemas.openxmlformats.org/officeDocument/2006/relationships/font" Target="fonts/font2.fntdata"/><Relationship Id="rId29" Type="http://schemas.openxmlformats.org/officeDocument/2006/relationships/font" Target="fonts/font3.fntdata"/><Relationship Id="rId30" Type="http://schemas.openxmlformats.org/officeDocument/2006/relationships/font" Target="fonts/font4.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3.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4.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5.png"/><Relationship Id="rId6" Type="http://schemas.openxmlformats.org/officeDocument/2006/relationships/slideLayout" Target="../slideLayouts/slideLayout5.xml"/><Relationship Id="rId7"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6.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7.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slideLayout" Target="../slideLayouts/slideLayout8.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9.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svg"/><Relationship Id="rId3" Type="http://schemas.openxmlformats.org/officeDocument/2006/relationships/image" Target="../media/image-9-3.png"/><Relationship Id="rId4" Type="http://schemas.openxmlformats.org/officeDocument/2006/relationships/image" Target="../media/image-9-4.svg"/><Relationship Id="rId5" Type="http://schemas.openxmlformats.org/officeDocument/2006/relationships/image" Target="../media/image-9-5.png"/><Relationship Id="rId6" Type="http://schemas.openxmlformats.org/officeDocument/2006/relationships/image" Target="../media/image-9-6.svg"/><Relationship Id="rId7" Type="http://schemas.openxmlformats.org/officeDocument/2006/relationships/image" Target="../media/image-9-7.png"/><Relationship Id="rId8" Type="http://schemas.openxmlformats.org/officeDocument/2006/relationships/image" Target="../media/image-9-8.svg"/><Relationship Id="rId9" Type="http://schemas.openxmlformats.org/officeDocument/2006/relationships/image" Target="../media/image-9-9.png"/><Relationship Id="rId10" Type="http://schemas.openxmlformats.org/officeDocument/2006/relationships/image" Target="../media/image-9-10.svg"/><Relationship Id="rId11" Type="http://schemas.openxmlformats.org/officeDocument/2006/relationships/image" Target="../media/image-9-11.png"/><Relationship Id="rId12" Type="http://schemas.openxmlformats.org/officeDocument/2006/relationships/image" Target="../media/image-9-12.svg"/><Relationship Id="rId13" Type="http://schemas.openxmlformats.org/officeDocument/2006/relationships/slideLayout" Target="../slideLayouts/slideLayout10.xml"/><Relationship Id="rId1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svg"/><Relationship Id="rId3" Type="http://schemas.openxmlformats.org/officeDocument/2006/relationships/image" Target="../media/image-12-3.png"/><Relationship Id="rId4" Type="http://schemas.openxmlformats.org/officeDocument/2006/relationships/image" Target="../media/image-12-4.svg"/><Relationship Id="rId5" Type="http://schemas.openxmlformats.org/officeDocument/2006/relationships/image" Target="../media/image-12-5.png"/><Relationship Id="rId6" Type="http://schemas.openxmlformats.org/officeDocument/2006/relationships/image" Target="../media/image-12-6.svg"/><Relationship Id="rId7" Type="http://schemas.openxmlformats.org/officeDocument/2006/relationships/slideLayout" Target="../slideLayouts/slideLayout13.xml"/><Relationship Id="rId8"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png"/><Relationship Id="rId3" Type="http://schemas.openxmlformats.org/officeDocument/2006/relationships/slideLayout" Target="../slideLayouts/slideLayout14.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15.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16.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slideLayout" Target="../slideLayouts/slideLayout17.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slideLayout" Target="../slideLayouts/slideLayout18.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19.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slideLayout" Target="../slideLayouts/slideLayout21.xml"/><Relationship Id="rId3"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523577" y="1682651"/>
            <a:ext cx="4667845" cy="769888"/>
          </a:xfrm>
          <a:prstGeom prst="rect">
            <a:avLst/>
          </a:prstGeom>
          <a:noFill/>
          <a:ln/>
        </p:spPr>
        <p:txBody>
          <a:bodyPr wrap="square" lIns="0" tIns="0" rIns="0" bIns="0" rtlCol="0" anchor="t">
            <a:normAutofit/>
          </a:bodyPr>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Urbanisation and Rural–Urban Migration</a:t>
            </a:r>
            <a:endParaRPr lang="en-US" sz="2400" dirty="0"/>
          </a:p>
        </p:txBody>
      </p:sp>
      <p:sp>
        <p:nvSpPr>
          <p:cNvPr id="4" name="Shape 1"/>
          <p:cNvSpPr/>
          <p:nvPr/>
        </p:nvSpPr>
        <p:spPr>
          <a:xfrm>
            <a:off x="523577" y="2648843"/>
            <a:ext cx="613618" cy="245938"/>
          </a:xfrm>
          <a:prstGeom prst="roundRect">
            <a:avLst>
              <a:gd name="adj" fmla="val 6388"/>
            </a:avLst>
          </a:prstGeom>
          <a:solidFill>
            <a:srgbClr val="E2ECDF"/>
          </a:solidFill>
          <a:ln/>
        </p:spPr>
      </p:sp>
      <p:sp>
        <p:nvSpPr>
          <p:cNvPr id="5" name="Text 2"/>
          <p:cNvSpPr/>
          <p:nvPr/>
        </p:nvSpPr>
        <p:spPr>
          <a:xfrm>
            <a:off x="602084" y="2688059"/>
            <a:ext cx="913805" cy="167506"/>
          </a:xfrm>
          <a:prstGeom prst="rect">
            <a:avLst/>
          </a:prstGeom>
          <a:noFill/>
          <a:ln/>
        </p:spPr>
        <p:txBody>
          <a:bodyPr wrap="none" lIns="0" tIns="0" rIns="0" bIns="0" rtlCol="0" anchor="t"/>
          <a:lstStyle/>
          <a:p>
            <a:pPr algn="l" indent="0" marL="0">
              <a:lnSpc>
                <a:spcPct val="133000"/>
              </a:lnSpc>
              <a:buNone/>
            </a:pPr>
            <a:r>
              <a:rPr lang="en-US" sz="800" dirty="0">
                <a:solidFill>
                  <a:srgbClr val="3A3630"/>
                </a:solidFill>
                <a:latin typeface="Source Sans 3" pitchFamily="34" charset="0"/>
                <a:ea typeface="Source Sans 3" pitchFamily="34" charset="-122"/>
                <a:cs typeface="Source Sans 3" pitchFamily="34" charset="-120"/>
              </a:rPr>
              <a:t>MODULE 5</a:t>
            </a:r>
            <a:endParaRPr lang="en-US" sz="800" dirty="0"/>
          </a:p>
        </p:txBody>
      </p:sp>
      <p:sp>
        <p:nvSpPr>
          <p:cNvPr id="6" name="Text 3"/>
          <p:cNvSpPr/>
          <p:nvPr/>
        </p:nvSpPr>
        <p:spPr>
          <a:xfrm>
            <a:off x="523577" y="3042047"/>
            <a:ext cx="4667845"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Exploring the forces, patterns, and consequences of urbanisation in the Philippines — and what it means for national development.</a:t>
            </a:r>
            <a:endParaRPr lang="en-US" sz="1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784473"/>
            <a:ext cx="3609156"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What is Urbanisation?</a:t>
            </a:r>
            <a:endParaRPr lang="en-US" sz="2400" dirty="0"/>
          </a:p>
        </p:txBody>
      </p:sp>
      <p:sp>
        <p:nvSpPr>
          <p:cNvPr id="4" name="Shape 1"/>
          <p:cNvSpPr/>
          <p:nvPr/>
        </p:nvSpPr>
        <p:spPr>
          <a:xfrm>
            <a:off x="3858295" y="1365721"/>
            <a:ext cx="2362795" cy="2993231"/>
          </a:xfrm>
          <a:prstGeom prst="roundRect">
            <a:avLst>
              <a:gd name="adj" fmla="val 831"/>
            </a:avLst>
          </a:prstGeom>
          <a:solidFill>
            <a:srgbClr val="38512F"/>
          </a:solidFill>
          <a:ln/>
        </p:spPr>
      </p:sp>
      <p:sp>
        <p:nvSpPr>
          <p:cNvPr id="5" name="Text 2"/>
          <p:cNvSpPr/>
          <p:nvPr/>
        </p:nvSpPr>
        <p:spPr>
          <a:xfrm>
            <a:off x="3989189" y="1496616"/>
            <a:ext cx="1997273" cy="192509"/>
          </a:xfrm>
          <a:prstGeom prst="rect">
            <a:avLst/>
          </a:prstGeom>
          <a:noFill/>
          <a:ln/>
        </p:spPr>
        <p:txBody>
          <a:bodyPr wrap="none" lIns="0" tIns="0" rIns="0" bIns="0" rtlCol="0" anchor="t"/>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Definition</a:t>
            </a:r>
            <a:endParaRPr lang="en-US" sz="1200" dirty="0"/>
          </a:p>
        </p:txBody>
      </p:sp>
      <p:sp>
        <p:nvSpPr>
          <p:cNvPr id="6" name="Text 3"/>
          <p:cNvSpPr/>
          <p:nvPr/>
        </p:nvSpPr>
        <p:spPr>
          <a:xfrm>
            <a:off x="3989189" y="1820019"/>
            <a:ext cx="2101007" cy="2211809"/>
          </a:xfrm>
          <a:prstGeom prst="rect">
            <a:avLst/>
          </a:prstGeom>
          <a:noFill/>
          <a:ln/>
        </p:spPr>
        <p:txBody>
          <a:bodyPr wrap="square" lIns="0" tIns="0" rIns="0" bIns="0" rtlCol="0" anchor="t">
            <a:normAutofit/>
          </a:bodyPr>
          <a:lstStyle/>
          <a:p>
            <a:pPr algn="l" indent="0" marL="0">
              <a:lnSpc>
                <a:spcPct val="133000"/>
              </a:lnSpc>
              <a:spcAft>
                <a:spcPts val="900"/>
              </a:spcAft>
              <a:buNone/>
            </a:pPr>
            <a:r>
              <a:rPr lang="en-US" sz="1000" dirty="0">
                <a:solidFill>
                  <a:srgbClr val="FFFFFF"/>
                </a:solidFill>
                <a:latin typeface="Source Sans 3" pitchFamily="34" charset="0"/>
                <a:ea typeface="Source Sans 3" pitchFamily="34" charset="-122"/>
                <a:cs typeface="Source Sans 3" pitchFamily="34" charset="-120"/>
              </a:rPr>
              <a:t>Urbanisation is the process by which an increasing number of people move from rural areas to urban areas, causing cities to grow in population, land area, and economic activity.</a:t>
            </a:r>
            <a:endParaRPr lang="en-US" sz="1000" dirty="0"/>
          </a:p>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It typically occurs alongside </a:t>
            </a:r>
            <a:pPr algn="l" indent="0" marL="0">
              <a:lnSpc>
                <a:spcPct val="133000"/>
              </a:lnSpc>
              <a:buNone/>
            </a:pPr>
            <a:r>
              <a:rPr lang="en-US" sz="1000" b="1" dirty="0">
                <a:solidFill>
                  <a:srgbClr val="FFFFFF"/>
                </a:solidFill>
                <a:latin typeface="Source Sans 3" pitchFamily="34" charset="0"/>
                <a:ea typeface="Source Sans 3" pitchFamily="34" charset="-122"/>
                <a:cs typeface="Source Sans 3" pitchFamily="34" charset="-120"/>
              </a:rPr>
              <a:t>industrialisation and economic development</a:t>
            </a:r>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 as cities offer more employment, education, healthcare, and modern lifestyles.</a:t>
            </a:r>
            <a:endParaRPr lang="en-US" sz="1000" dirty="0"/>
          </a:p>
        </p:txBody>
      </p:sp>
      <p:sp>
        <p:nvSpPr>
          <p:cNvPr id="7" name="Text 4"/>
          <p:cNvSpPr/>
          <p:nvPr/>
        </p:nvSpPr>
        <p:spPr>
          <a:xfrm>
            <a:off x="6450955" y="1496616"/>
            <a:ext cx="2247974"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In the Philippine Context</a:t>
            </a:r>
            <a:endParaRPr lang="en-US" sz="1200" dirty="0"/>
          </a:p>
        </p:txBody>
      </p:sp>
      <p:sp>
        <p:nvSpPr>
          <p:cNvPr id="8" name="Text 5"/>
          <p:cNvSpPr/>
          <p:nvPr/>
        </p:nvSpPr>
        <p:spPr>
          <a:xfrm>
            <a:off x="6450955" y="1820019"/>
            <a:ext cx="2631430" cy="209401"/>
          </a:xfrm>
          <a:prstGeom prst="rect">
            <a:avLst/>
          </a:prstGeom>
          <a:noFill/>
          <a:ln/>
        </p:spPr>
        <p:txBody>
          <a:bodyPr wrap="none" lIns="0" tIns="0" rIns="0" bIns="0" rtlCol="0" anchor="t"/>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Urbanisation is highly visible in:</a:t>
            </a:r>
            <a:endParaRPr lang="en-US" sz="1000" dirty="0"/>
          </a:p>
        </p:txBody>
      </p:sp>
      <p:sp>
        <p:nvSpPr>
          <p:cNvPr id="9" name="Text 6"/>
          <p:cNvSpPr/>
          <p:nvPr/>
        </p:nvSpPr>
        <p:spPr>
          <a:xfrm>
            <a:off x="6450955" y="2147218"/>
            <a:ext cx="2174230" cy="929134"/>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Metro Manila (Manila &amp; Quezon City)</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Cebu City</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Davao City</a:t>
            </a:r>
            <a:endParaRPr lang="en-US" sz="1000" dirty="0"/>
          </a:p>
        </p:txBody>
      </p:sp>
      <p:sp>
        <p:nvSpPr>
          <p:cNvPr id="10" name="Text 7"/>
          <p:cNvSpPr/>
          <p:nvPr/>
        </p:nvSpPr>
        <p:spPr>
          <a:xfrm>
            <a:off x="6450955" y="3194149"/>
            <a:ext cx="2174230"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These cities became centres of commerce, BPO, transportation, education, and government services — drawing millions of Filipinos from the provinces.</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23577" y="833512"/>
            <a:ext cx="4984328"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Urban–Rural Population Trends</a:t>
            </a:r>
            <a:endParaRPr lang="en-US" sz="2400" dirty="0"/>
          </a:p>
        </p:txBody>
      </p:sp>
      <p:sp>
        <p:nvSpPr>
          <p:cNvPr id="3" name="Text 1"/>
          <p:cNvSpPr/>
          <p:nvPr/>
        </p:nvSpPr>
        <p:spPr>
          <a:xfrm>
            <a:off x="523577" y="1480245"/>
            <a:ext cx="8096845"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world has become increasingly urbanised, with more than half of the global population now living in urban areas. The Philippines mirrors this global trend.</a:t>
            </a:r>
            <a:endParaRPr lang="en-US" sz="1000" dirty="0"/>
          </a:p>
        </p:txBody>
      </p:sp>
      <p:sp>
        <p:nvSpPr>
          <p:cNvPr id="4" name="Text 2"/>
          <p:cNvSpPr/>
          <p:nvPr/>
        </p:nvSpPr>
        <p:spPr>
          <a:xfrm>
            <a:off x="523577" y="2111722"/>
            <a:ext cx="2589833" cy="431974"/>
          </a:xfrm>
          <a:prstGeom prst="rect">
            <a:avLst/>
          </a:prstGeom>
          <a:noFill/>
          <a:ln/>
        </p:spPr>
        <p:txBody>
          <a:bodyPr wrap="none" lIns="0" tIns="0" rIns="0" bIns="0" rtlCol="0" anchor="t"/>
          <a:lstStyle/>
          <a:p>
            <a:pPr algn="ctr" indent="0" marL="0">
              <a:lnSpc>
                <a:spcPct val="83000"/>
              </a:lnSpc>
              <a:buNone/>
            </a:pPr>
            <a:r>
              <a:rPr lang="en-US" sz="3400" dirty="0">
                <a:solidFill>
                  <a:srgbClr val="3A3630"/>
                </a:solidFill>
                <a:latin typeface="Lora" pitchFamily="34" charset="0"/>
                <a:ea typeface="Lora" pitchFamily="34" charset="-122"/>
                <a:cs typeface="Lora" pitchFamily="34" charset="-120"/>
              </a:rPr>
              <a:t>&gt;50%</a:t>
            </a:r>
            <a:endParaRPr lang="en-US" sz="3400" dirty="0"/>
          </a:p>
        </p:txBody>
      </p:sp>
      <p:sp>
        <p:nvSpPr>
          <p:cNvPr id="5" name="Text 3"/>
          <p:cNvSpPr/>
          <p:nvPr/>
        </p:nvSpPr>
        <p:spPr>
          <a:xfrm>
            <a:off x="939626" y="2707258"/>
            <a:ext cx="1757660" cy="192509"/>
          </a:xfrm>
          <a:prstGeom prst="rect">
            <a:avLst/>
          </a:prstGeom>
          <a:noFill/>
          <a:ln/>
        </p:spPr>
        <p:txBody>
          <a:bodyPr wrap="none" lIns="0" tIns="0" rIns="0" bIns="0" rtlCol="0" anchor="t"/>
          <a:lstStyle/>
          <a:p>
            <a:pPr algn="ctr" indent="0" marL="0">
              <a:lnSpc>
                <a:spcPct val="104000"/>
              </a:lnSpc>
              <a:buNone/>
            </a:pPr>
            <a:r>
              <a:rPr lang="en-US" sz="1200" dirty="0">
                <a:solidFill>
                  <a:srgbClr val="3A3630"/>
                </a:solidFill>
                <a:latin typeface="Lora" pitchFamily="34" charset="0"/>
                <a:ea typeface="Lora" pitchFamily="34" charset="-122"/>
                <a:cs typeface="Lora" pitchFamily="34" charset="-120"/>
              </a:rPr>
              <a:t>Global Urban Population</a:t>
            </a:r>
            <a:endParaRPr lang="en-US" sz="1200" dirty="0"/>
          </a:p>
        </p:txBody>
      </p:sp>
      <p:sp>
        <p:nvSpPr>
          <p:cNvPr id="6" name="Text 4"/>
          <p:cNvSpPr/>
          <p:nvPr/>
        </p:nvSpPr>
        <p:spPr>
          <a:xfrm>
            <a:off x="523577" y="2978274"/>
            <a:ext cx="2589833" cy="418802"/>
          </a:xfrm>
          <a:prstGeom prst="rect">
            <a:avLst/>
          </a:prstGeom>
          <a:noFill/>
          <a:ln/>
        </p:spPr>
        <p:txBody>
          <a:bodyPr wrap="square" lIns="0" tIns="0" rIns="0" bIns="0" rtlCol="0" anchor="t">
            <a:normAutofit/>
          </a:bodyPr>
          <a:lstStyle/>
          <a:p>
            <a:pPr algn="ctr"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More than half of all people worldwide now live in urban areas.</a:t>
            </a:r>
            <a:endParaRPr lang="en-US" sz="1000" dirty="0"/>
          </a:p>
        </p:txBody>
      </p:sp>
      <p:sp>
        <p:nvSpPr>
          <p:cNvPr id="7" name="Text 5"/>
          <p:cNvSpPr/>
          <p:nvPr/>
        </p:nvSpPr>
        <p:spPr>
          <a:xfrm>
            <a:off x="3277046" y="2111722"/>
            <a:ext cx="2589833" cy="431974"/>
          </a:xfrm>
          <a:prstGeom prst="rect">
            <a:avLst/>
          </a:prstGeom>
          <a:noFill/>
          <a:ln/>
        </p:spPr>
        <p:txBody>
          <a:bodyPr wrap="none" lIns="0" tIns="0" rIns="0" bIns="0" rtlCol="0" anchor="t"/>
          <a:lstStyle/>
          <a:p>
            <a:pPr algn="ctr" indent="0" marL="0">
              <a:lnSpc>
                <a:spcPct val="83000"/>
              </a:lnSpc>
              <a:buNone/>
            </a:pPr>
            <a:r>
              <a:rPr lang="en-US" sz="3400" dirty="0">
                <a:solidFill>
                  <a:srgbClr val="3A3630"/>
                </a:solidFill>
                <a:latin typeface="Lora" pitchFamily="34" charset="0"/>
                <a:ea typeface="Lora" pitchFamily="34" charset="-122"/>
                <a:cs typeface="Lora" pitchFamily="34" charset="-120"/>
              </a:rPr>
              <a:t>#1</a:t>
            </a:r>
            <a:endParaRPr lang="en-US" sz="3400" dirty="0"/>
          </a:p>
        </p:txBody>
      </p:sp>
      <p:sp>
        <p:nvSpPr>
          <p:cNvPr id="8" name="Text 6"/>
          <p:cNvSpPr/>
          <p:nvPr/>
        </p:nvSpPr>
        <p:spPr>
          <a:xfrm>
            <a:off x="3801889" y="2707258"/>
            <a:ext cx="1540073" cy="192509"/>
          </a:xfrm>
          <a:prstGeom prst="rect">
            <a:avLst/>
          </a:prstGeom>
          <a:noFill/>
          <a:ln/>
        </p:spPr>
        <p:txBody>
          <a:bodyPr wrap="none" lIns="0" tIns="0" rIns="0" bIns="0" rtlCol="0" anchor="t"/>
          <a:lstStyle/>
          <a:p>
            <a:pPr algn="ctr" indent="0" marL="0">
              <a:lnSpc>
                <a:spcPct val="104000"/>
              </a:lnSpc>
              <a:buNone/>
            </a:pPr>
            <a:r>
              <a:rPr lang="en-US" sz="1200" dirty="0">
                <a:solidFill>
                  <a:srgbClr val="3A3630"/>
                </a:solidFill>
                <a:latin typeface="Lora" pitchFamily="34" charset="0"/>
                <a:ea typeface="Lora" pitchFamily="34" charset="-122"/>
                <a:cs typeface="Lora" pitchFamily="34" charset="-120"/>
              </a:rPr>
              <a:t>Metro Manila's Role</a:t>
            </a:r>
            <a:endParaRPr lang="en-US" sz="1200" dirty="0"/>
          </a:p>
        </p:txBody>
      </p:sp>
      <p:sp>
        <p:nvSpPr>
          <p:cNvPr id="9" name="Text 7"/>
          <p:cNvSpPr/>
          <p:nvPr/>
        </p:nvSpPr>
        <p:spPr>
          <a:xfrm>
            <a:off x="3277046" y="2978274"/>
            <a:ext cx="2589833" cy="418802"/>
          </a:xfrm>
          <a:prstGeom prst="rect">
            <a:avLst/>
          </a:prstGeom>
          <a:noFill/>
          <a:ln/>
        </p:spPr>
        <p:txBody>
          <a:bodyPr wrap="square" lIns="0" tIns="0" rIns="0" bIns="0" rtlCol="0" anchor="t">
            <a:normAutofit/>
          </a:bodyPr>
          <a:lstStyle/>
          <a:p>
            <a:pPr algn="ctr"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National Capital Region contributes the largest share of the country's GDP.</a:t>
            </a:r>
            <a:endParaRPr lang="en-US" sz="1000" dirty="0"/>
          </a:p>
        </p:txBody>
      </p:sp>
      <p:sp>
        <p:nvSpPr>
          <p:cNvPr id="10" name="Text 8"/>
          <p:cNvSpPr/>
          <p:nvPr/>
        </p:nvSpPr>
        <p:spPr>
          <a:xfrm>
            <a:off x="6030516" y="2111722"/>
            <a:ext cx="2589907" cy="431974"/>
          </a:xfrm>
          <a:prstGeom prst="rect">
            <a:avLst/>
          </a:prstGeom>
          <a:noFill/>
          <a:ln/>
        </p:spPr>
        <p:txBody>
          <a:bodyPr wrap="none" lIns="0" tIns="0" rIns="0" bIns="0" rtlCol="0" anchor="t"/>
          <a:lstStyle/>
          <a:p>
            <a:pPr algn="ctr" indent="0" marL="0">
              <a:lnSpc>
                <a:spcPct val="83000"/>
              </a:lnSpc>
              <a:buNone/>
            </a:pPr>
            <a:r>
              <a:rPr lang="en-US" sz="3400" dirty="0">
                <a:solidFill>
                  <a:srgbClr val="3A3630"/>
                </a:solidFill>
                <a:latin typeface="Lora" pitchFamily="34" charset="0"/>
                <a:ea typeface="Lora" pitchFamily="34" charset="-122"/>
                <a:cs typeface="Lora" pitchFamily="34" charset="-120"/>
              </a:rPr>
              <a:t>↑</a:t>
            </a:r>
            <a:endParaRPr lang="en-US" sz="3400" dirty="0"/>
          </a:p>
        </p:txBody>
      </p:sp>
      <p:sp>
        <p:nvSpPr>
          <p:cNvPr id="11" name="Text 9"/>
          <p:cNvSpPr/>
          <p:nvPr/>
        </p:nvSpPr>
        <p:spPr>
          <a:xfrm>
            <a:off x="6555432" y="2707258"/>
            <a:ext cx="1540073" cy="192509"/>
          </a:xfrm>
          <a:prstGeom prst="rect">
            <a:avLst/>
          </a:prstGeom>
          <a:noFill/>
          <a:ln/>
        </p:spPr>
        <p:txBody>
          <a:bodyPr wrap="none" lIns="0" tIns="0" rIns="0" bIns="0" rtlCol="0" anchor="t"/>
          <a:lstStyle/>
          <a:p>
            <a:pPr algn="ctr" indent="0" marL="0">
              <a:lnSpc>
                <a:spcPct val="104000"/>
              </a:lnSpc>
              <a:buNone/>
            </a:pPr>
            <a:r>
              <a:rPr lang="en-US" sz="1200" dirty="0">
                <a:solidFill>
                  <a:srgbClr val="3A3630"/>
                </a:solidFill>
                <a:latin typeface="Lora" pitchFamily="34" charset="0"/>
                <a:ea typeface="Lora" pitchFamily="34" charset="-122"/>
                <a:cs typeface="Lora" pitchFamily="34" charset="-120"/>
              </a:rPr>
              <a:t>Urban Density Rising</a:t>
            </a:r>
            <a:endParaRPr lang="en-US" sz="1200" dirty="0"/>
          </a:p>
        </p:txBody>
      </p:sp>
      <p:sp>
        <p:nvSpPr>
          <p:cNvPr id="12" name="Text 10"/>
          <p:cNvSpPr/>
          <p:nvPr/>
        </p:nvSpPr>
        <p:spPr>
          <a:xfrm>
            <a:off x="6030516" y="2978274"/>
            <a:ext cx="2589907" cy="418802"/>
          </a:xfrm>
          <a:prstGeom prst="rect">
            <a:avLst/>
          </a:prstGeom>
          <a:noFill/>
          <a:ln/>
        </p:spPr>
        <p:txBody>
          <a:bodyPr wrap="square" lIns="0" tIns="0" rIns="0" bIns="0" rtlCol="0" anchor="t">
            <a:normAutofit/>
          </a:bodyPr>
          <a:lstStyle/>
          <a:p>
            <a:pPr algn="ctr"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Population movement increases urban density while weakening rural economies.</a:t>
            </a:r>
            <a:endParaRPr lang="en-US" sz="1000" dirty="0"/>
          </a:p>
        </p:txBody>
      </p:sp>
      <p:sp>
        <p:nvSpPr>
          <p:cNvPr id="13" name="Shape 11"/>
          <p:cNvSpPr/>
          <p:nvPr/>
        </p:nvSpPr>
        <p:spPr>
          <a:xfrm>
            <a:off x="523577" y="3544342"/>
            <a:ext cx="8096845" cy="765572"/>
          </a:xfrm>
          <a:prstGeom prst="roundRect">
            <a:avLst>
              <a:gd name="adj" fmla="val 2565"/>
            </a:avLst>
          </a:prstGeom>
          <a:solidFill>
            <a:srgbClr val="B6D6FC"/>
          </a:solidFill>
          <a:ln/>
        </p:spPr>
      </p:sp>
      <p:pic>
        <p:nvPicPr>
          <p:cNvPr id="14" name="Image 0" descr="preencoded.png">    </p:cNvPr>
          <p:cNvPicPr>
            <a:picLocks noChangeAspect="1"/>
          </p:cNvPicPr>
          <p:nvPr/>
        </p:nvPicPr>
        <p:blipFill>
          <a:blip r:embed="rId1"/>
          <a:stretch>
            <a:fillRect/>
          </a:stretch>
        </p:blipFill>
        <p:spPr>
          <a:xfrm>
            <a:off x="654472" y="3736181"/>
            <a:ext cx="163637" cy="130894"/>
          </a:xfrm>
          <a:prstGeom prst="rect">
            <a:avLst/>
          </a:prstGeom>
        </p:spPr>
      </p:pic>
      <p:sp>
        <p:nvSpPr>
          <p:cNvPr id="15" name="Text 12"/>
          <p:cNvSpPr/>
          <p:nvPr/>
        </p:nvSpPr>
        <p:spPr>
          <a:xfrm>
            <a:off x="949003" y="3707904"/>
            <a:ext cx="7540526"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000000"/>
                </a:solidFill>
                <a:latin typeface="Source Sans 3" pitchFamily="34" charset="0"/>
                <a:ea typeface="Source Sans 3" pitchFamily="34" charset="-122"/>
                <a:cs typeface="Source Sans 3" pitchFamily="34" charset="-120"/>
              </a:rPr>
              <a:t>A farmer from Nueva Ecija may leave farming to work as a construction worker in Metro Manila because urban wages are generally higher than agricultural income. Nurses from Visayas or Mindanao similarly relocate to cities offering better salaries and opportunities.</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547613"/>
            <a:ext cx="3593009" cy="365745"/>
          </a:xfrm>
          <a:prstGeom prst="rect">
            <a:avLst/>
          </a:prstGeom>
          <a:noFill/>
          <a:ln/>
        </p:spPr>
        <p:txBody>
          <a:bodyPr wrap="none" lIns="0" tIns="0" rIns="0" bIns="0" rtlCol="0" anchor="t"/>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Causes of Urbanisation</a:t>
            </a:r>
            <a:endParaRPr lang="en-US" sz="2300" dirty="0"/>
          </a:p>
        </p:txBody>
      </p:sp>
      <p:sp>
        <p:nvSpPr>
          <p:cNvPr id="4" name="Text 1"/>
          <p:cNvSpPr/>
          <p:nvPr/>
        </p:nvSpPr>
        <p:spPr>
          <a:xfrm>
            <a:off x="3952577" y="1090538"/>
            <a:ext cx="4667845" cy="387846"/>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Multiple forces — both </a:t>
            </a:r>
            <a:pPr algn="l" indent="0" marL="0">
              <a:lnSpc>
                <a:spcPct val="130000"/>
              </a:lnSpc>
              <a:buNone/>
            </a:pPr>
            <a:r>
              <a:rPr lang="en-US" sz="950" b="1" dirty="0">
                <a:solidFill>
                  <a:srgbClr val="3A3630"/>
                </a:solidFill>
                <a:latin typeface="Source Sans 3" pitchFamily="34" charset="0"/>
                <a:ea typeface="Source Sans 3" pitchFamily="34" charset="-122"/>
                <a:cs typeface="Source Sans 3" pitchFamily="34" charset="-120"/>
              </a:rPr>
              <a:t>push</a:t>
            </a:r>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 and </a:t>
            </a:r>
            <a:pPr algn="l" indent="0" marL="0">
              <a:lnSpc>
                <a:spcPct val="130000"/>
              </a:lnSpc>
              <a:buNone/>
            </a:pPr>
            <a:r>
              <a:rPr lang="en-US" sz="950" b="1" dirty="0">
                <a:solidFill>
                  <a:srgbClr val="3A3630"/>
                </a:solidFill>
                <a:latin typeface="Source Sans 3" pitchFamily="34" charset="0"/>
                <a:ea typeface="Source Sans 3" pitchFamily="34" charset="-122"/>
                <a:cs typeface="Source Sans 3" pitchFamily="34" charset="-120"/>
              </a:rPr>
              <a:t>pull</a:t>
            </a:r>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 — drive people from rural communities to urban centres. The module identifies five key categories.</a:t>
            </a:r>
            <a:endParaRPr lang="en-US" sz="950" dirty="0"/>
          </a:p>
        </p:txBody>
      </p:sp>
      <p:pic>
        <p:nvPicPr>
          <p:cNvPr id="5" name="Image 1" descr="preencoded.png">    </p:cNvPr>
          <p:cNvPicPr>
            <a:picLocks noChangeAspect="1"/>
          </p:cNvPicPr>
          <p:nvPr/>
        </p:nvPicPr>
        <p:blipFill>
          <a:blip r:embed="rId2"/>
          <a:stretch>
            <a:fillRect/>
          </a:stretch>
        </p:blipFill>
        <p:spPr>
          <a:xfrm>
            <a:off x="3952577" y="1611288"/>
            <a:ext cx="621804" cy="746150"/>
          </a:xfrm>
          <a:prstGeom prst="rect">
            <a:avLst/>
          </a:prstGeom>
        </p:spPr>
      </p:pic>
      <p:sp>
        <p:nvSpPr>
          <p:cNvPr id="6" name="Text 2"/>
          <p:cNvSpPr/>
          <p:nvPr/>
        </p:nvSpPr>
        <p:spPr>
          <a:xfrm>
            <a:off x="4692476" y="1735634"/>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Economic</a:t>
            </a:r>
            <a:endParaRPr lang="en-US" sz="1150" dirty="0"/>
          </a:p>
        </p:txBody>
      </p:sp>
      <p:sp>
        <p:nvSpPr>
          <p:cNvPr id="7" name="Text 3"/>
          <p:cNvSpPr/>
          <p:nvPr/>
        </p:nvSpPr>
        <p:spPr>
          <a:xfrm>
            <a:off x="4692476" y="1989311"/>
            <a:ext cx="3927946" cy="193923"/>
          </a:xfrm>
          <a:prstGeom prst="rect">
            <a:avLst/>
          </a:prstGeom>
          <a:noFill/>
          <a:ln/>
        </p:spPr>
        <p:txBody>
          <a:bodyPr wrap="none" lIns="0" tIns="0" rIns="0" bIns="0" rtlCol="0" anchor="t"/>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Jobs, higher wages, industries</a:t>
            </a:r>
            <a:endParaRPr lang="en-US" sz="950" dirty="0"/>
          </a:p>
        </p:txBody>
      </p:sp>
      <p:pic>
        <p:nvPicPr>
          <p:cNvPr id="8" name="Image 2" descr="preencoded.png">    </p:cNvPr>
          <p:cNvPicPr>
            <a:picLocks noChangeAspect="1"/>
          </p:cNvPicPr>
          <p:nvPr/>
        </p:nvPicPr>
        <p:blipFill>
          <a:blip r:embed="rId3"/>
          <a:stretch>
            <a:fillRect/>
          </a:stretch>
        </p:blipFill>
        <p:spPr>
          <a:xfrm>
            <a:off x="3952577" y="2357438"/>
            <a:ext cx="621804" cy="746150"/>
          </a:xfrm>
          <a:prstGeom prst="rect">
            <a:avLst/>
          </a:prstGeom>
        </p:spPr>
      </p:pic>
      <p:sp>
        <p:nvSpPr>
          <p:cNvPr id="9" name="Text 4"/>
          <p:cNvSpPr/>
          <p:nvPr/>
        </p:nvSpPr>
        <p:spPr>
          <a:xfrm>
            <a:off x="4692476" y="2481783"/>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Educational</a:t>
            </a:r>
            <a:endParaRPr lang="en-US" sz="1150" dirty="0"/>
          </a:p>
        </p:txBody>
      </p:sp>
      <p:sp>
        <p:nvSpPr>
          <p:cNvPr id="10" name="Text 5"/>
          <p:cNvSpPr/>
          <p:nvPr/>
        </p:nvSpPr>
        <p:spPr>
          <a:xfrm>
            <a:off x="4692476" y="2735461"/>
            <a:ext cx="3927946" cy="193923"/>
          </a:xfrm>
          <a:prstGeom prst="rect">
            <a:avLst/>
          </a:prstGeom>
          <a:noFill/>
          <a:ln/>
        </p:spPr>
        <p:txBody>
          <a:bodyPr wrap="none" lIns="0" tIns="0" rIns="0" bIns="0" rtlCol="0" anchor="t"/>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Universities and training institutions</a:t>
            </a:r>
            <a:endParaRPr lang="en-US" sz="950" dirty="0"/>
          </a:p>
        </p:txBody>
      </p:sp>
      <p:pic>
        <p:nvPicPr>
          <p:cNvPr id="11" name="Image 3" descr="preencoded.png">    </p:cNvPr>
          <p:cNvPicPr>
            <a:picLocks noChangeAspect="1"/>
          </p:cNvPicPr>
          <p:nvPr/>
        </p:nvPicPr>
        <p:blipFill>
          <a:blip r:embed="rId4"/>
          <a:stretch>
            <a:fillRect/>
          </a:stretch>
        </p:blipFill>
        <p:spPr>
          <a:xfrm>
            <a:off x="3952577" y="3103587"/>
            <a:ext cx="621804" cy="746150"/>
          </a:xfrm>
          <a:prstGeom prst="rect">
            <a:avLst/>
          </a:prstGeom>
        </p:spPr>
      </p:pic>
      <p:sp>
        <p:nvSpPr>
          <p:cNvPr id="12" name="Text 6"/>
          <p:cNvSpPr/>
          <p:nvPr/>
        </p:nvSpPr>
        <p:spPr>
          <a:xfrm>
            <a:off x="4692476" y="3227933"/>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Environmental</a:t>
            </a:r>
            <a:endParaRPr lang="en-US" sz="1150" dirty="0"/>
          </a:p>
        </p:txBody>
      </p:sp>
      <p:sp>
        <p:nvSpPr>
          <p:cNvPr id="13" name="Text 7"/>
          <p:cNvSpPr/>
          <p:nvPr/>
        </p:nvSpPr>
        <p:spPr>
          <a:xfrm>
            <a:off x="4692476" y="3481611"/>
            <a:ext cx="3927946" cy="193923"/>
          </a:xfrm>
          <a:prstGeom prst="rect">
            <a:avLst/>
          </a:prstGeom>
          <a:noFill/>
          <a:ln/>
        </p:spPr>
        <p:txBody>
          <a:bodyPr wrap="none" lIns="0" tIns="0" rIns="0" bIns="0" rtlCol="0" anchor="t"/>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Typhoons, flooding, disasters</a:t>
            </a:r>
            <a:endParaRPr lang="en-US" sz="950" dirty="0"/>
          </a:p>
        </p:txBody>
      </p:sp>
      <p:pic>
        <p:nvPicPr>
          <p:cNvPr id="14" name="Image 4" descr="preencoded.png">    </p:cNvPr>
          <p:cNvPicPr>
            <a:picLocks noChangeAspect="1"/>
          </p:cNvPicPr>
          <p:nvPr/>
        </p:nvPicPr>
        <p:blipFill>
          <a:blip r:embed="rId5"/>
          <a:stretch>
            <a:fillRect/>
          </a:stretch>
        </p:blipFill>
        <p:spPr>
          <a:xfrm>
            <a:off x="3952577" y="3849737"/>
            <a:ext cx="621804" cy="746150"/>
          </a:xfrm>
          <a:prstGeom prst="rect">
            <a:avLst/>
          </a:prstGeom>
        </p:spPr>
      </p:pic>
      <p:sp>
        <p:nvSpPr>
          <p:cNvPr id="15" name="Text 8"/>
          <p:cNvSpPr/>
          <p:nvPr/>
        </p:nvSpPr>
        <p:spPr>
          <a:xfrm>
            <a:off x="4692476" y="3974083"/>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Social</a:t>
            </a:r>
            <a:endParaRPr lang="en-US" sz="1150" dirty="0"/>
          </a:p>
        </p:txBody>
      </p:sp>
      <p:sp>
        <p:nvSpPr>
          <p:cNvPr id="16" name="Text 9"/>
          <p:cNvSpPr/>
          <p:nvPr/>
        </p:nvSpPr>
        <p:spPr>
          <a:xfrm>
            <a:off x="4692476" y="4227761"/>
            <a:ext cx="3927946" cy="193923"/>
          </a:xfrm>
          <a:prstGeom prst="rect">
            <a:avLst/>
          </a:prstGeom>
          <a:noFill/>
          <a:ln/>
        </p:spPr>
        <p:txBody>
          <a:bodyPr wrap="none" lIns="0" tIns="0" rIns="0" bIns="0" rtlCol="0" anchor="t"/>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Modernisation, entertainment, mobility</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23577" y="895722"/>
            <a:ext cx="3537421"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Economic Causes</a:t>
            </a:r>
            <a:endParaRPr lang="en-US" sz="2400" dirty="0"/>
          </a:p>
        </p:txBody>
      </p:sp>
      <p:sp>
        <p:nvSpPr>
          <p:cNvPr id="3" name="Text 1"/>
          <p:cNvSpPr/>
          <p:nvPr/>
        </p:nvSpPr>
        <p:spPr>
          <a:xfrm>
            <a:off x="523577" y="1607865"/>
            <a:ext cx="2826246"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Pull Factors — Why Cities Attract</a:t>
            </a:r>
            <a:endParaRPr lang="en-US" sz="1200" dirty="0"/>
          </a:p>
        </p:txBody>
      </p:sp>
      <p:sp>
        <p:nvSpPr>
          <p:cNvPr id="4" name="Text 2"/>
          <p:cNvSpPr/>
          <p:nvPr/>
        </p:nvSpPr>
        <p:spPr>
          <a:xfrm>
            <a:off x="523577" y="1931268"/>
            <a:ext cx="3888730"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Economic opportunities are among the strongest pull factors attracting people to cities. Urban centres provide jobs in industries, transportation, retail, tourism, healthcare, and BPO sectors.</a:t>
            </a:r>
            <a:endParaRPr lang="en-US" sz="1000" dirty="0"/>
          </a:p>
        </p:txBody>
      </p:sp>
      <p:sp>
        <p:nvSpPr>
          <p:cNvPr id="5" name="Shape 3"/>
          <p:cNvSpPr/>
          <p:nvPr/>
        </p:nvSpPr>
        <p:spPr>
          <a:xfrm>
            <a:off x="523577" y="2706737"/>
            <a:ext cx="3888730" cy="1393775"/>
          </a:xfrm>
          <a:prstGeom prst="roundRect">
            <a:avLst>
              <a:gd name="adj" fmla="val 1409"/>
            </a:avLst>
          </a:prstGeom>
          <a:solidFill>
            <a:srgbClr val="B6FCB8"/>
          </a:solidFill>
          <a:ln/>
        </p:spPr>
      </p:sp>
      <p:pic>
        <p:nvPicPr>
          <p:cNvPr id="6" name="Image 0" descr="preencoded.png">    </p:cNvPr>
          <p:cNvPicPr>
            <a:picLocks noChangeAspect="1"/>
          </p:cNvPicPr>
          <p:nvPr/>
        </p:nvPicPr>
        <p:blipFill>
          <a:blip r:embed="rId1"/>
          <a:stretch>
            <a:fillRect/>
          </a:stretch>
        </p:blipFill>
        <p:spPr>
          <a:xfrm>
            <a:off x="654472" y="2898577"/>
            <a:ext cx="163637" cy="130894"/>
          </a:xfrm>
          <a:prstGeom prst="rect">
            <a:avLst/>
          </a:prstGeom>
        </p:spPr>
      </p:pic>
      <p:sp>
        <p:nvSpPr>
          <p:cNvPr id="7" name="Text 4"/>
          <p:cNvSpPr/>
          <p:nvPr/>
        </p:nvSpPr>
        <p:spPr>
          <a:xfrm>
            <a:off x="949003" y="2870299"/>
            <a:ext cx="3332411"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000000"/>
                </a:solidFill>
                <a:latin typeface="Source Sans 3" pitchFamily="34" charset="0"/>
                <a:ea typeface="Source Sans 3" pitchFamily="34" charset="-122"/>
                <a:cs typeface="Source Sans 3" pitchFamily="34" charset="-120"/>
              </a:rPr>
              <a:t>The rise of BPO companies in Makati, Taguig, and Quezon City has attracted thousands of workers from nearby provinces. Fresh graduates move to Metro Manila because call centres and corporate offices offer salaries far higher than rural employment.</a:t>
            </a:r>
            <a:endParaRPr lang="en-US" sz="1000" dirty="0"/>
          </a:p>
        </p:txBody>
      </p:sp>
      <p:sp>
        <p:nvSpPr>
          <p:cNvPr id="8" name="Text 5"/>
          <p:cNvSpPr/>
          <p:nvPr/>
        </p:nvSpPr>
        <p:spPr>
          <a:xfrm>
            <a:off x="4736455" y="1607865"/>
            <a:ext cx="2885256"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Push Factors — Why People Leave</a:t>
            </a:r>
            <a:endParaRPr lang="en-US" sz="1200" dirty="0"/>
          </a:p>
        </p:txBody>
      </p:sp>
      <p:sp>
        <p:nvSpPr>
          <p:cNvPr id="9" name="Text 6"/>
          <p:cNvSpPr/>
          <p:nvPr/>
        </p:nvSpPr>
        <p:spPr>
          <a:xfrm>
            <a:off x="4736455" y="1931268"/>
            <a:ext cx="3888730"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Meanwhile, conditions in rural areas force many Filipinos to leave their communities:</a:t>
            </a:r>
            <a:endParaRPr lang="en-US" sz="1000" dirty="0"/>
          </a:p>
        </p:txBody>
      </p:sp>
      <p:sp>
        <p:nvSpPr>
          <p:cNvPr id="10" name="Text 7"/>
          <p:cNvSpPr/>
          <p:nvPr/>
        </p:nvSpPr>
        <p:spPr>
          <a:xfrm>
            <a:off x="4736455" y="2467868"/>
            <a:ext cx="3888730" cy="1230064"/>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Low farm income</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Unemployment and underemployment</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Lack of local industries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Limited career advancement</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Poor infrastructure in provinces</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523577" y="750540"/>
            <a:ext cx="3229421" cy="346472"/>
          </a:xfrm>
          <a:prstGeom prst="rect">
            <a:avLst/>
          </a:prstGeom>
          <a:noFill/>
          <a:ln/>
        </p:spPr>
        <p:txBody>
          <a:bodyPr wrap="none" lIns="0" tIns="0" rIns="0" bIns="0" rtlCol="0" anchor="t"/>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Educational Causes</a:t>
            </a:r>
            <a:endParaRPr lang="en-US" sz="2150" dirty="0"/>
          </a:p>
        </p:txBody>
      </p:sp>
      <p:sp>
        <p:nvSpPr>
          <p:cNvPr id="4" name="Text 1"/>
          <p:cNvSpPr/>
          <p:nvPr/>
        </p:nvSpPr>
        <p:spPr>
          <a:xfrm>
            <a:off x="523577" y="1256035"/>
            <a:ext cx="466784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Urban areas typically have far more universities, technical schools, and training institutions than rural communities — making education a powerful driver of migration.</a:t>
            </a:r>
            <a:endParaRPr lang="en-US" sz="900" dirty="0"/>
          </a:p>
        </p:txBody>
      </p:sp>
      <p:sp>
        <p:nvSpPr>
          <p:cNvPr id="5" name="Shape 2"/>
          <p:cNvSpPr/>
          <p:nvPr/>
        </p:nvSpPr>
        <p:spPr>
          <a:xfrm>
            <a:off x="523577" y="1733401"/>
            <a:ext cx="2280940" cy="1217116"/>
          </a:xfrm>
          <a:prstGeom prst="roundRect">
            <a:avLst>
              <a:gd name="adj" fmla="val 1452"/>
            </a:avLst>
          </a:prstGeom>
          <a:solidFill>
            <a:srgbClr val="FEF5E7"/>
          </a:solidFill>
          <a:ln w="14288">
            <a:solidFill>
              <a:srgbClr val="D9CDBA"/>
            </a:solidFill>
            <a:prstDash val="solid"/>
          </a:ln>
        </p:spPr>
      </p:sp>
      <p:sp>
        <p:nvSpPr>
          <p:cNvPr id="6" name="Text 3"/>
          <p:cNvSpPr/>
          <p:nvPr/>
        </p:nvSpPr>
        <p:spPr>
          <a:xfrm>
            <a:off x="655662" y="1865486"/>
            <a:ext cx="1821656"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University of the Philippines</a:t>
            </a:r>
            <a:endParaRPr lang="en-US" sz="1050" dirty="0"/>
          </a:p>
        </p:txBody>
      </p:sp>
      <p:sp>
        <p:nvSpPr>
          <p:cNvPr id="7" name="Text 4"/>
          <p:cNvSpPr/>
          <p:nvPr/>
        </p:nvSpPr>
        <p:spPr>
          <a:xfrm>
            <a:off x="655662" y="2102272"/>
            <a:ext cx="2016770" cy="71616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Students from across the country relocate to Diliman, Quezon City for access to the country's premier state university.</a:t>
            </a:r>
            <a:endParaRPr lang="en-US" sz="900" dirty="0"/>
          </a:p>
        </p:txBody>
      </p:sp>
      <p:sp>
        <p:nvSpPr>
          <p:cNvPr id="8" name="Shape 5"/>
          <p:cNvSpPr/>
          <p:nvPr/>
        </p:nvSpPr>
        <p:spPr>
          <a:xfrm>
            <a:off x="2910483" y="1733401"/>
            <a:ext cx="2280940" cy="1217116"/>
          </a:xfrm>
          <a:prstGeom prst="roundRect">
            <a:avLst>
              <a:gd name="adj" fmla="val 1452"/>
            </a:avLst>
          </a:prstGeom>
          <a:solidFill>
            <a:srgbClr val="FEF5E7"/>
          </a:solidFill>
          <a:ln w="14288">
            <a:solidFill>
              <a:srgbClr val="D9CDBA"/>
            </a:solidFill>
            <a:prstDash val="solid"/>
          </a:ln>
        </p:spPr>
      </p:sp>
      <p:sp>
        <p:nvSpPr>
          <p:cNvPr id="9" name="Text 6"/>
          <p:cNvSpPr/>
          <p:nvPr/>
        </p:nvSpPr>
        <p:spPr>
          <a:xfrm>
            <a:off x="3042568" y="1865486"/>
            <a:ext cx="1690613"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University of Santo Tomas</a:t>
            </a:r>
            <a:endParaRPr lang="en-US" sz="1050" dirty="0"/>
          </a:p>
        </p:txBody>
      </p:sp>
      <p:sp>
        <p:nvSpPr>
          <p:cNvPr id="10" name="Text 7"/>
          <p:cNvSpPr/>
          <p:nvPr/>
        </p:nvSpPr>
        <p:spPr>
          <a:xfrm>
            <a:off x="3042568" y="2102272"/>
            <a:ext cx="2016770" cy="53712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One of Asia's oldest universities, attracting provincial students seeking medicine, law, and the arts.</a:t>
            </a:r>
            <a:endParaRPr lang="en-US" sz="900" dirty="0"/>
          </a:p>
        </p:txBody>
      </p:sp>
      <p:sp>
        <p:nvSpPr>
          <p:cNvPr id="11" name="Shape 8"/>
          <p:cNvSpPr/>
          <p:nvPr/>
        </p:nvSpPr>
        <p:spPr>
          <a:xfrm>
            <a:off x="523577" y="3056483"/>
            <a:ext cx="4667845" cy="859036"/>
          </a:xfrm>
          <a:prstGeom prst="roundRect">
            <a:avLst>
              <a:gd name="adj" fmla="val 2057"/>
            </a:avLst>
          </a:prstGeom>
          <a:solidFill>
            <a:srgbClr val="FEF5E7"/>
          </a:solidFill>
          <a:ln w="14288">
            <a:solidFill>
              <a:srgbClr val="D9CDBA"/>
            </a:solidFill>
            <a:prstDash val="solid"/>
          </a:ln>
        </p:spPr>
      </p:sp>
      <p:sp>
        <p:nvSpPr>
          <p:cNvPr id="12" name="Text 9"/>
          <p:cNvSpPr/>
          <p:nvPr/>
        </p:nvSpPr>
        <p:spPr>
          <a:xfrm>
            <a:off x="655662" y="3188568"/>
            <a:ext cx="1816298"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Ateneo de Manila University</a:t>
            </a:r>
            <a:endParaRPr lang="en-US" sz="1050" dirty="0"/>
          </a:p>
        </p:txBody>
      </p:sp>
      <p:sp>
        <p:nvSpPr>
          <p:cNvPr id="13" name="Text 10"/>
          <p:cNvSpPr/>
          <p:nvPr/>
        </p:nvSpPr>
        <p:spPr>
          <a:xfrm>
            <a:off x="655662" y="3425354"/>
            <a:ext cx="440367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Draws students from Mindanao, Visayas, and other regions seeking wider academic programmes and career opportunities.</a:t>
            </a:r>
            <a:endParaRPr lang="en-US" sz="900" dirty="0"/>
          </a:p>
        </p:txBody>
      </p:sp>
      <p:sp>
        <p:nvSpPr>
          <p:cNvPr id="14" name="Text 11"/>
          <p:cNvSpPr/>
          <p:nvPr/>
        </p:nvSpPr>
        <p:spPr>
          <a:xfrm>
            <a:off x="523577" y="4034805"/>
            <a:ext cx="466784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This </a:t>
            </a:r>
            <a:pPr algn="l" indent="0" marL="0">
              <a:lnSpc>
                <a:spcPct val="127000"/>
              </a:lnSpc>
              <a:buNone/>
            </a:pPr>
            <a:r>
              <a:rPr lang="en-US" sz="900" b="1" dirty="0">
                <a:solidFill>
                  <a:srgbClr val="3A3630"/>
                </a:solidFill>
                <a:latin typeface="Source Sans 3" pitchFamily="34" charset="0"/>
                <a:ea typeface="Source Sans 3" pitchFamily="34" charset="-122"/>
                <a:cs typeface="Source Sans 3" pitchFamily="34" charset="-120"/>
              </a:rPr>
              <a:t>educational migration</a:t>
            </a:r>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 contributes significantly to population growth in urban centres and often results in permanent settlement after graduation.</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261789" y="179933"/>
            <a:ext cx="2664768"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Environmental &amp; Social Causes</a:t>
            </a:r>
            <a:endParaRPr lang="en-US" sz="1200" dirty="0"/>
          </a:p>
        </p:txBody>
      </p:sp>
      <p:sp>
        <p:nvSpPr>
          <p:cNvPr id="3" name="Text 1"/>
          <p:cNvSpPr/>
          <p:nvPr/>
        </p:nvSpPr>
        <p:spPr>
          <a:xfrm>
            <a:off x="261789" y="454149"/>
            <a:ext cx="1492448" cy="96217"/>
          </a:xfrm>
          <a:prstGeom prst="rect">
            <a:avLst/>
          </a:prstGeom>
          <a:noFill/>
          <a:ln/>
        </p:spPr>
        <p:txBody>
          <a:bodyPr wrap="none" lIns="0" tIns="0" rIns="0" bIns="0" rtlCol="0" anchor="t"/>
          <a:lstStyle/>
          <a:p>
            <a:pPr algn="l" indent="0" marL="0">
              <a:lnSpc>
                <a:spcPct val="104000"/>
              </a:lnSpc>
              <a:buNone/>
            </a:pPr>
            <a:r>
              <a:rPr lang="en-US" sz="600" dirty="0">
                <a:solidFill>
                  <a:srgbClr val="38512F"/>
                </a:solidFill>
                <a:latin typeface="Lora" pitchFamily="34" charset="0"/>
                <a:ea typeface="Lora" pitchFamily="34" charset="-122"/>
                <a:cs typeface="Lora" pitchFamily="34" charset="-120"/>
              </a:rPr>
              <a:t>Environmental Displacement</a:t>
            </a:r>
            <a:endParaRPr lang="en-US" sz="600" dirty="0"/>
          </a:p>
        </p:txBody>
      </p:sp>
      <p:pic>
        <p:nvPicPr>
          <p:cNvPr id="4" name="Image 0" descr="preencoded.png">    </p:cNvPr>
          <p:cNvPicPr>
            <a:picLocks noChangeAspect="1"/>
          </p:cNvPicPr>
          <p:nvPr/>
        </p:nvPicPr>
        <p:blipFill>
          <a:blip r:embed="rId1"/>
          <a:stretch>
            <a:fillRect/>
          </a:stretch>
        </p:blipFill>
        <p:spPr>
          <a:xfrm>
            <a:off x="261789" y="587127"/>
            <a:ext cx="4230365" cy="4230365"/>
          </a:xfrm>
          <a:prstGeom prst="rect">
            <a:avLst/>
          </a:prstGeom>
        </p:spPr>
      </p:pic>
      <p:sp>
        <p:nvSpPr>
          <p:cNvPr id="5" name="Text 2"/>
          <p:cNvSpPr/>
          <p:nvPr/>
        </p:nvSpPr>
        <p:spPr>
          <a:xfrm>
            <a:off x="261789" y="4854253"/>
            <a:ext cx="4230365" cy="157163"/>
          </a:xfrm>
          <a:prstGeom prst="rect">
            <a:avLst/>
          </a:prstGeom>
          <a:noFill/>
          <a:ln/>
        </p:spPr>
        <p:txBody>
          <a:bodyPr wrap="square" lIns="0" tIns="0" rIns="0" bIns="0" rtlCol="0" anchor="t">
            <a:normAutofit/>
          </a:bodyPr>
          <a:lstStyle/>
          <a:p>
            <a:pPr algn="l" indent="0" marL="0">
              <a:lnSpc>
                <a:spcPct val="100000"/>
              </a:lnSpc>
              <a:buNone/>
            </a:pPr>
            <a:r>
              <a:rPr lang="en-US" sz="500" dirty="0">
                <a:solidFill>
                  <a:srgbClr val="3A3630"/>
                </a:solidFill>
                <a:latin typeface="Source Sans 3" pitchFamily="34" charset="0"/>
                <a:ea typeface="Source Sans 3" pitchFamily="34" charset="-122"/>
                <a:cs typeface="Source Sans 3" pitchFamily="34" charset="-120"/>
              </a:rPr>
              <a:t>Environmental degradation and natural disasters force communities to relocate. After </a:t>
            </a:r>
            <a:pPr algn="l" indent="0" marL="0">
              <a:lnSpc>
                <a:spcPct val="100000"/>
              </a:lnSpc>
              <a:buNone/>
            </a:pPr>
            <a:r>
              <a:rPr lang="en-US" sz="500" b="1" dirty="0">
                <a:solidFill>
                  <a:srgbClr val="3A3630"/>
                </a:solidFill>
                <a:latin typeface="Source Sans 3" pitchFamily="34" charset="0"/>
                <a:ea typeface="Source Sans 3" pitchFamily="34" charset="-122"/>
                <a:cs typeface="Source Sans 3" pitchFamily="34" charset="-120"/>
              </a:rPr>
              <a:t>Typhoon Yolanda</a:t>
            </a:r>
            <a:pPr algn="l" indent="0" marL="0">
              <a:lnSpc>
                <a:spcPct val="100000"/>
              </a:lnSpc>
              <a:buNone/>
            </a:pPr>
            <a:r>
              <a:rPr lang="en-US" sz="500" dirty="0">
                <a:solidFill>
                  <a:srgbClr val="3A3630"/>
                </a:solidFill>
                <a:latin typeface="Source Sans 3" pitchFamily="34" charset="0"/>
                <a:ea typeface="Source Sans 3" pitchFamily="34" charset="-122"/>
                <a:cs typeface="Source Sans 3" pitchFamily="34" charset="-120"/>
              </a:rPr>
              <a:t>, many families from Eastern Visayas transferred to urban centres in Cebu and Manila seeking work and stability.</a:t>
            </a:r>
            <a:endParaRPr lang="en-US" sz="500" dirty="0"/>
          </a:p>
        </p:txBody>
      </p:sp>
      <p:sp>
        <p:nvSpPr>
          <p:cNvPr id="6" name="Text 3"/>
          <p:cNvSpPr/>
          <p:nvPr/>
        </p:nvSpPr>
        <p:spPr>
          <a:xfrm>
            <a:off x="261789" y="5040809"/>
            <a:ext cx="4230365" cy="348481"/>
          </a:xfrm>
          <a:prstGeom prst="rect">
            <a:avLst/>
          </a:prstGeom>
          <a:noFill/>
          <a:ln/>
        </p:spPr>
        <p:txBody>
          <a:bodyPr wrap="square" lIns="0" tIns="0" rIns="0" bIns="0" rtlCol="0" anchor="t">
            <a:normAutofit/>
          </a:bodyPr>
          <a:lstStyle/>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Typhoons and flooding</a:t>
            </a:r>
            <a:endParaRPr lang="en-US" sz="500" dirty="0"/>
          </a:p>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Mining-related land degradation</a:t>
            </a:r>
            <a:endParaRPr lang="en-US" sz="500" dirty="0"/>
          </a:p>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Volcanic eruptions</a:t>
            </a:r>
            <a:endParaRPr lang="en-US" sz="500" dirty="0"/>
          </a:p>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Loss of agricultural livelihoods</a:t>
            </a:r>
            <a:endParaRPr lang="en-US" sz="500" dirty="0"/>
          </a:p>
        </p:txBody>
      </p:sp>
      <p:sp>
        <p:nvSpPr>
          <p:cNvPr id="7" name="Text 4"/>
          <p:cNvSpPr/>
          <p:nvPr/>
        </p:nvSpPr>
        <p:spPr>
          <a:xfrm>
            <a:off x="4656609" y="454149"/>
            <a:ext cx="1540222" cy="96217"/>
          </a:xfrm>
          <a:prstGeom prst="rect">
            <a:avLst/>
          </a:prstGeom>
          <a:noFill/>
          <a:ln/>
        </p:spPr>
        <p:txBody>
          <a:bodyPr wrap="none" lIns="0" tIns="0" rIns="0" bIns="0" rtlCol="0" anchor="t"/>
          <a:lstStyle/>
          <a:p>
            <a:pPr algn="l" indent="0" marL="0">
              <a:lnSpc>
                <a:spcPct val="104000"/>
              </a:lnSpc>
              <a:buNone/>
            </a:pPr>
            <a:r>
              <a:rPr lang="en-US" sz="600" dirty="0">
                <a:solidFill>
                  <a:srgbClr val="38512F"/>
                </a:solidFill>
                <a:latin typeface="Lora" pitchFamily="34" charset="0"/>
                <a:ea typeface="Lora" pitchFamily="34" charset="-122"/>
                <a:cs typeface="Lora" pitchFamily="34" charset="-120"/>
              </a:rPr>
              <a:t>Social Attraction of Urban Life</a:t>
            </a:r>
            <a:endParaRPr lang="en-US" sz="600" dirty="0"/>
          </a:p>
        </p:txBody>
      </p:sp>
      <p:pic>
        <p:nvPicPr>
          <p:cNvPr id="8" name="Image 1" descr="preencoded.png">    </p:cNvPr>
          <p:cNvPicPr>
            <a:picLocks noChangeAspect="1"/>
          </p:cNvPicPr>
          <p:nvPr/>
        </p:nvPicPr>
        <p:blipFill>
          <a:blip r:embed="rId2"/>
          <a:stretch>
            <a:fillRect/>
          </a:stretch>
        </p:blipFill>
        <p:spPr>
          <a:xfrm>
            <a:off x="4656609" y="587127"/>
            <a:ext cx="4230365" cy="4230365"/>
          </a:xfrm>
          <a:prstGeom prst="rect">
            <a:avLst/>
          </a:prstGeom>
        </p:spPr>
      </p:pic>
      <p:sp>
        <p:nvSpPr>
          <p:cNvPr id="9" name="Text 5"/>
          <p:cNvSpPr/>
          <p:nvPr/>
        </p:nvSpPr>
        <p:spPr>
          <a:xfrm>
            <a:off x="4656609" y="4854253"/>
            <a:ext cx="4487391" cy="78581"/>
          </a:xfrm>
          <a:prstGeom prst="rect">
            <a:avLst/>
          </a:prstGeom>
          <a:noFill/>
          <a:ln/>
        </p:spPr>
        <p:txBody>
          <a:bodyPr wrap="none" lIns="0" tIns="0" rIns="0" bIns="0" rtlCol="0" anchor="t"/>
          <a:lstStyle/>
          <a:p>
            <a:pPr algn="l" indent="0" marL="0">
              <a:lnSpc>
                <a:spcPct val="100000"/>
              </a:lnSpc>
              <a:buNone/>
            </a:pPr>
            <a:r>
              <a:rPr lang="en-US" sz="500" dirty="0">
                <a:solidFill>
                  <a:srgbClr val="3A3630"/>
                </a:solidFill>
                <a:latin typeface="Source Sans 3" pitchFamily="34" charset="0"/>
                <a:ea typeface="Source Sans 3" pitchFamily="34" charset="-122"/>
                <a:cs typeface="Source Sans 3" pitchFamily="34" charset="-120"/>
              </a:rPr>
              <a:t>Urban life is associated with modernisation, entertainment, technology, and social mobility. Young Filipinos are drawn to cities because they offer:</a:t>
            </a:r>
            <a:endParaRPr lang="en-US" sz="500" dirty="0"/>
          </a:p>
        </p:txBody>
      </p:sp>
      <p:sp>
        <p:nvSpPr>
          <p:cNvPr id="10" name="Text 6"/>
          <p:cNvSpPr/>
          <p:nvPr/>
        </p:nvSpPr>
        <p:spPr>
          <a:xfrm>
            <a:off x="4656609" y="4962227"/>
            <a:ext cx="4230365" cy="438448"/>
          </a:xfrm>
          <a:prstGeom prst="rect">
            <a:avLst/>
          </a:prstGeom>
          <a:noFill/>
          <a:ln/>
        </p:spPr>
        <p:txBody>
          <a:bodyPr wrap="square" lIns="0" tIns="0" rIns="0" bIns="0" rtlCol="0" anchor="t">
            <a:normAutofit/>
          </a:bodyPr>
          <a:lstStyle/>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Malls and nightlife</a:t>
            </a:r>
            <a:endParaRPr lang="en-US" sz="500" dirty="0"/>
          </a:p>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Concerts and cultural events</a:t>
            </a:r>
            <a:endParaRPr lang="en-US" sz="500" dirty="0"/>
          </a:p>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High-speed internet connectivity</a:t>
            </a:r>
            <a:endParaRPr lang="en-US" sz="500" dirty="0"/>
          </a:p>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Modern conveniences</a:t>
            </a:r>
            <a:endParaRPr lang="en-US" sz="500" dirty="0"/>
          </a:p>
          <a:p>
            <a:pPr algn="l" marL="342900" indent="-342900">
              <a:lnSpc>
                <a:spcPct val="100000"/>
              </a:lnSpc>
              <a:buSzPct val="100000"/>
              <a:buChar char="•"/>
            </a:pPr>
            <a:r>
              <a:rPr lang="en-US" sz="500" dirty="0">
                <a:solidFill>
                  <a:srgbClr val="3A3630"/>
                </a:solidFill>
                <a:latin typeface="Source Sans 3" pitchFamily="34" charset="0"/>
                <a:ea typeface="Source Sans 3" pitchFamily="34" charset="-122"/>
                <a:cs typeface="Source Sans 3" pitchFamily="34" charset="-120"/>
              </a:rPr>
              <a:t>Greater social freedom</a:t>
            </a:r>
            <a:endParaRPr lang="en-US" sz="5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844600"/>
            <a:ext cx="4667845" cy="692944"/>
          </a:xfrm>
          <a:prstGeom prst="rect">
            <a:avLst/>
          </a:prstGeom>
          <a:noFill/>
          <a:ln/>
        </p:spPr>
        <p:txBody>
          <a:bodyPr wrap="square" lIns="0" tIns="0" rIns="0" bIns="0" rtlCol="0" anchor="t">
            <a:normAutofit/>
          </a:bodyPr>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Positive Impacts: Industrialisation &amp; Economic Growth</a:t>
            </a:r>
            <a:endParaRPr lang="en-US" sz="2150" dirty="0"/>
          </a:p>
        </p:txBody>
      </p:sp>
      <p:sp>
        <p:nvSpPr>
          <p:cNvPr id="4" name="Text 1"/>
          <p:cNvSpPr/>
          <p:nvPr/>
        </p:nvSpPr>
        <p:spPr>
          <a:xfrm>
            <a:off x="3952577" y="1696566"/>
            <a:ext cx="4667845"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Urbanisation promotes industrial growth and expands the national economy. As people concentrate in cities, industries scale up and productivity increases.</a:t>
            </a:r>
            <a:endParaRPr lang="en-US" sz="900" dirty="0"/>
          </a:p>
        </p:txBody>
      </p:sp>
      <p:sp>
        <p:nvSpPr>
          <p:cNvPr id="5" name="Shape 2"/>
          <p:cNvSpPr/>
          <p:nvPr/>
        </p:nvSpPr>
        <p:spPr>
          <a:xfrm>
            <a:off x="3952577" y="2173932"/>
            <a:ext cx="2280940" cy="1188541"/>
          </a:xfrm>
          <a:prstGeom prst="roundRect">
            <a:avLst>
              <a:gd name="adj" fmla="val 1487"/>
            </a:avLst>
          </a:prstGeom>
          <a:solidFill>
            <a:srgbClr val="F3E7D4"/>
          </a:solidFill>
          <a:ln/>
        </p:spPr>
      </p:sp>
      <p:sp>
        <p:nvSpPr>
          <p:cNvPr id="6" name="Text 3"/>
          <p:cNvSpPr/>
          <p:nvPr/>
        </p:nvSpPr>
        <p:spPr>
          <a:xfrm>
            <a:off x="4070375" y="2291730"/>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Economic Zones</a:t>
            </a:r>
            <a:endParaRPr lang="en-US" sz="1050" dirty="0"/>
          </a:p>
        </p:txBody>
      </p:sp>
      <p:sp>
        <p:nvSpPr>
          <p:cNvPr id="7" name="Text 4"/>
          <p:cNvSpPr/>
          <p:nvPr/>
        </p:nvSpPr>
        <p:spPr>
          <a:xfrm>
            <a:off x="4070375" y="2528515"/>
            <a:ext cx="2045345" cy="71616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Special economic zones in </a:t>
            </a:r>
            <a:pPr algn="l" indent="0" marL="0">
              <a:lnSpc>
                <a:spcPct val="127000"/>
              </a:lnSpc>
              <a:buNone/>
            </a:pPr>
            <a:r>
              <a:rPr lang="en-US" sz="900" b="1" dirty="0">
                <a:solidFill>
                  <a:srgbClr val="3A3630"/>
                </a:solidFill>
                <a:latin typeface="Source Sans 3" pitchFamily="34" charset="0"/>
                <a:ea typeface="Source Sans 3" pitchFamily="34" charset="-122"/>
                <a:cs typeface="Source Sans 3" pitchFamily="34" charset="-120"/>
              </a:rPr>
              <a:t>Laguna, Cavite, and Batangas</a:t>
            </a:r>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 provide thousands of manufacturing jobs in electronics, food processing, and automotive industries.</a:t>
            </a:r>
            <a:endParaRPr lang="en-US" sz="900" dirty="0"/>
          </a:p>
        </p:txBody>
      </p:sp>
      <p:sp>
        <p:nvSpPr>
          <p:cNvPr id="8" name="Shape 5"/>
          <p:cNvSpPr/>
          <p:nvPr/>
        </p:nvSpPr>
        <p:spPr>
          <a:xfrm>
            <a:off x="6339483" y="2173932"/>
            <a:ext cx="2280940" cy="1188541"/>
          </a:xfrm>
          <a:prstGeom prst="roundRect">
            <a:avLst>
              <a:gd name="adj" fmla="val 1487"/>
            </a:avLst>
          </a:prstGeom>
          <a:solidFill>
            <a:srgbClr val="F3E7D4"/>
          </a:solidFill>
          <a:ln/>
        </p:spPr>
      </p:sp>
      <p:sp>
        <p:nvSpPr>
          <p:cNvPr id="9" name="Text 6"/>
          <p:cNvSpPr/>
          <p:nvPr/>
        </p:nvSpPr>
        <p:spPr>
          <a:xfrm>
            <a:off x="6457280" y="2291730"/>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BPO Industry</a:t>
            </a:r>
            <a:endParaRPr lang="en-US" sz="1050" dirty="0"/>
          </a:p>
        </p:txBody>
      </p:sp>
      <p:sp>
        <p:nvSpPr>
          <p:cNvPr id="10" name="Text 7"/>
          <p:cNvSpPr/>
          <p:nvPr/>
        </p:nvSpPr>
        <p:spPr>
          <a:xfrm>
            <a:off x="6457280" y="2528515"/>
            <a:ext cx="2045345" cy="716161"/>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The Philippines is a global leader in business process outsourcing, with major hubs in Makati, Taguig, and Quezon City generating billions in revenue.</a:t>
            </a:r>
            <a:endParaRPr lang="en-US" sz="900" dirty="0"/>
          </a:p>
        </p:txBody>
      </p:sp>
      <p:sp>
        <p:nvSpPr>
          <p:cNvPr id="11" name="Shape 8"/>
          <p:cNvSpPr/>
          <p:nvPr/>
        </p:nvSpPr>
        <p:spPr>
          <a:xfrm>
            <a:off x="3952577" y="3468439"/>
            <a:ext cx="4667845" cy="830461"/>
          </a:xfrm>
          <a:prstGeom prst="roundRect">
            <a:avLst>
              <a:gd name="adj" fmla="val 2128"/>
            </a:avLst>
          </a:prstGeom>
          <a:solidFill>
            <a:srgbClr val="F3E7D4"/>
          </a:solidFill>
          <a:ln/>
        </p:spPr>
      </p:sp>
      <p:sp>
        <p:nvSpPr>
          <p:cNvPr id="12" name="Text 9"/>
          <p:cNvSpPr/>
          <p:nvPr/>
        </p:nvSpPr>
        <p:spPr>
          <a:xfrm>
            <a:off x="4070375" y="3586237"/>
            <a:ext cx="1386111" cy="173236"/>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GDP Contribution</a:t>
            </a:r>
            <a:endParaRPr lang="en-US" sz="1050" dirty="0"/>
          </a:p>
        </p:txBody>
      </p:sp>
      <p:sp>
        <p:nvSpPr>
          <p:cNvPr id="13" name="Text 10"/>
          <p:cNvSpPr/>
          <p:nvPr/>
        </p:nvSpPr>
        <p:spPr>
          <a:xfrm>
            <a:off x="4070375" y="3823022"/>
            <a:ext cx="4432250" cy="358080"/>
          </a:xfrm>
          <a:prstGeom prst="rect">
            <a:avLst/>
          </a:prstGeom>
          <a:noFill/>
          <a:ln/>
        </p:spPr>
        <p:txBody>
          <a:bodyPr wrap="square" lIns="0" tIns="0" rIns="0" bIns="0" rtlCol="0" anchor="t">
            <a:normAutofit/>
          </a:bodyPr>
          <a:lstStyle/>
          <a:p>
            <a:pPr algn="l" indent="0" marL="0">
              <a:lnSpc>
                <a:spcPct val="127000"/>
              </a:lnSpc>
              <a:buNone/>
            </a:pPr>
            <a:r>
              <a:rPr lang="en-US" sz="900" dirty="0">
                <a:solidFill>
                  <a:srgbClr val="3A3630"/>
                </a:solidFill>
                <a:latin typeface="Source Sans 3" pitchFamily="34" charset="0"/>
                <a:ea typeface="Source Sans 3" pitchFamily="34" charset="-122"/>
                <a:cs typeface="Source Sans 3" pitchFamily="34" charset="-120"/>
              </a:rPr>
              <a:t>Metro Manila and surrounding urban regions contribute the largest share of national GDP, driving overall economic development.</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23577" y="773534"/>
            <a:ext cx="6888584"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Positive Impacts: Employment Opportunities</a:t>
            </a:r>
            <a:endParaRPr lang="en-US" sz="2400" dirty="0"/>
          </a:p>
        </p:txBody>
      </p:sp>
      <p:sp>
        <p:nvSpPr>
          <p:cNvPr id="3" name="Text 1"/>
          <p:cNvSpPr/>
          <p:nvPr/>
        </p:nvSpPr>
        <p:spPr>
          <a:xfrm>
            <a:off x="523577" y="1420267"/>
            <a:ext cx="8554045" cy="209401"/>
          </a:xfrm>
          <a:prstGeom prst="rect">
            <a:avLst/>
          </a:prstGeom>
          <a:noFill/>
          <a:ln/>
        </p:spPr>
        <p:txBody>
          <a:bodyPr wrap="none" lIns="0" tIns="0" rIns="0" bIns="0" rtlCol="0" anchor="t"/>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Cities provide far more diverse employment options than rural areas, improving household income for many migrant families.</a:t>
            </a:r>
            <a:endParaRPr lang="en-US" sz="10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523577" y="1776933"/>
            <a:ext cx="327273" cy="327273"/>
          </a:xfrm>
          <a:prstGeom prst="rect">
            <a:avLst/>
          </a:prstGeom>
        </p:spPr>
      </p:pic>
      <p:sp>
        <p:nvSpPr>
          <p:cNvPr id="5" name="Text 2"/>
          <p:cNvSpPr/>
          <p:nvPr/>
        </p:nvSpPr>
        <p:spPr>
          <a:xfrm>
            <a:off x="1014487" y="1776933"/>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BPO &amp; Call Centres</a:t>
            </a:r>
            <a:endParaRPr lang="en-US" sz="1200" dirty="0"/>
          </a:p>
        </p:txBody>
      </p:sp>
      <p:sp>
        <p:nvSpPr>
          <p:cNvPr id="6" name="Text 3"/>
          <p:cNvSpPr/>
          <p:nvPr/>
        </p:nvSpPr>
        <p:spPr>
          <a:xfrm>
            <a:off x="1014487" y="2047949"/>
            <a:ext cx="3475658"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Thousands of agents employed in Metro Manila's thriving outsourcing industry.</a:t>
            </a:r>
            <a:endParaRPr lang="en-US" sz="100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53781" y="1776933"/>
            <a:ext cx="327273" cy="327273"/>
          </a:xfrm>
          <a:prstGeom prst="rect">
            <a:avLst/>
          </a:prstGeom>
        </p:spPr>
      </p:pic>
      <p:sp>
        <p:nvSpPr>
          <p:cNvPr id="8" name="Text 4"/>
          <p:cNvSpPr/>
          <p:nvPr/>
        </p:nvSpPr>
        <p:spPr>
          <a:xfrm>
            <a:off x="5144691" y="1776933"/>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Healthcare</a:t>
            </a:r>
            <a:endParaRPr lang="en-US" sz="1200" dirty="0"/>
          </a:p>
        </p:txBody>
      </p:sp>
      <p:sp>
        <p:nvSpPr>
          <p:cNvPr id="9" name="Text 5"/>
          <p:cNvSpPr/>
          <p:nvPr/>
        </p:nvSpPr>
        <p:spPr>
          <a:xfrm>
            <a:off x="5144691" y="2047949"/>
            <a:ext cx="3475732"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Hospitals and clinics in cities employ nurses, doctors, and medical technicians from across the country.</a:t>
            </a:r>
            <a:endParaRPr lang="en-US" sz="100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23577" y="2728540"/>
            <a:ext cx="327273" cy="327273"/>
          </a:xfrm>
          <a:prstGeom prst="rect">
            <a:avLst/>
          </a:prstGeom>
        </p:spPr>
      </p:pic>
      <p:sp>
        <p:nvSpPr>
          <p:cNvPr id="11" name="Text 6"/>
          <p:cNvSpPr/>
          <p:nvPr/>
        </p:nvSpPr>
        <p:spPr>
          <a:xfrm>
            <a:off x="1014487" y="2728540"/>
            <a:ext cx="1577876"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Government Agencies</a:t>
            </a:r>
            <a:endParaRPr lang="en-US" sz="1200" dirty="0"/>
          </a:p>
        </p:txBody>
      </p:sp>
      <p:sp>
        <p:nvSpPr>
          <p:cNvPr id="12" name="Text 7"/>
          <p:cNvSpPr/>
          <p:nvPr/>
        </p:nvSpPr>
        <p:spPr>
          <a:xfrm>
            <a:off x="1014487" y="2999556"/>
            <a:ext cx="3475658"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National agencies concentrated in Metro Manila provide stable civil service employment.</a:t>
            </a:r>
            <a:endParaRPr lang="en-US" sz="100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53781" y="2728540"/>
            <a:ext cx="327273" cy="327273"/>
          </a:xfrm>
          <a:prstGeom prst="rect">
            <a:avLst/>
          </a:prstGeom>
        </p:spPr>
      </p:pic>
      <p:sp>
        <p:nvSpPr>
          <p:cNvPr id="14" name="Text 8"/>
          <p:cNvSpPr/>
          <p:nvPr/>
        </p:nvSpPr>
        <p:spPr>
          <a:xfrm>
            <a:off x="5144691" y="2728540"/>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Hotels &amp; Tourism</a:t>
            </a:r>
            <a:endParaRPr lang="en-US" sz="1200" dirty="0"/>
          </a:p>
        </p:txBody>
      </p:sp>
      <p:sp>
        <p:nvSpPr>
          <p:cNvPr id="15" name="Text 9"/>
          <p:cNvSpPr/>
          <p:nvPr/>
        </p:nvSpPr>
        <p:spPr>
          <a:xfrm>
            <a:off x="5144691" y="2999556"/>
            <a:ext cx="3475732"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hospitality sector employs large numbers in urban tourist destinations.</a:t>
            </a:r>
            <a:endParaRPr lang="en-US" sz="1000" dirty="0"/>
          </a:p>
        </p:txBody>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23577" y="3680147"/>
            <a:ext cx="327273" cy="327273"/>
          </a:xfrm>
          <a:prstGeom prst="rect">
            <a:avLst/>
          </a:prstGeom>
        </p:spPr>
      </p:pic>
      <p:sp>
        <p:nvSpPr>
          <p:cNvPr id="17" name="Text 10"/>
          <p:cNvSpPr/>
          <p:nvPr/>
        </p:nvSpPr>
        <p:spPr>
          <a:xfrm>
            <a:off x="1014487" y="3680147"/>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Retail &amp; Malls</a:t>
            </a:r>
            <a:endParaRPr lang="en-US" sz="1200" dirty="0"/>
          </a:p>
        </p:txBody>
      </p:sp>
      <p:sp>
        <p:nvSpPr>
          <p:cNvPr id="18" name="Text 11"/>
          <p:cNvSpPr/>
          <p:nvPr/>
        </p:nvSpPr>
        <p:spPr>
          <a:xfrm>
            <a:off x="1014487" y="3951163"/>
            <a:ext cx="3475658"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Large shopping centres provide entry-level and managerial roles for urban workers.</a:t>
            </a:r>
            <a:endParaRPr lang="en-US" sz="1000" dirty="0"/>
          </a:p>
        </p:txBody>
      </p:sp>
      <p:pic>
        <p:nvPicPr>
          <p:cNvPr id="19"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653781" y="3680147"/>
            <a:ext cx="327273" cy="327273"/>
          </a:xfrm>
          <a:prstGeom prst="rect">
            <a:avLst/>
          </a:prstGeom>
        </p:spPr>
      </p:pic>
      <p:sp>
        <p:nvSpPr>
          <p:cNvPr id="20" name="Text 12"/>
          <p:cNvSpPr/>
          <p:nvPr/>
        </p:nvSpPr>
        <p:spPr>
          <a:xfrm>
            <a:off x="5144691" y="3680147"/>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Transportation</a:t>
            </a:r>
            <a:endParaRPr lang="en-US" sz="1200" dirty="0"/>
          </a:p>
        </p:txBody>
      </p:sp>
      <p:sp>
        <p:nvSpPr>
          <p:cNvPr id="21" name="Text 13"/>
          <p:cNvSpPr/>
          <p:nvPr/>
        </p:nvSpPr>
        <p:spPr>
          <a:xfrm>
            <a:off x="5144691" y="3951163"/>
            <a:ext cx="3475732"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Urban transport networks create employment for drivers, operators, and logistics workers.</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23577" y="1077367"/>
            <a:ext cx="6563395"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Positive Impacts: Better Access to Services</a:t>
            </a:r>
            <a:endParaRPr lang="en-US" sz="2400" dirty="0"/>
          </a:p>
        </p:txBody>
      </p:sp>
      <p:sp>
        <p:nvSpPr>
          <p:cNvPr id="3" name="Text 1"/>
          <p:cNvSpPr/>
          <p:nvPr/>
        </p:nvSpPr>
        <p:spPr>
          <a:xfrm>
            <a:off x="523577" y="1724099"/>
            <a:ext cx="8554045" cy="209401"/>
          </a:xfrm>
          <a:prstGeom prst="rect">
            <a:avLst/>
          </a:prstGeom>
          <a:noFill/>
          <a:ln/>
        </p:spPr>
        <p:txBody>
          <a:bodyPr wrap="none" lIns="0" tIns="0" rIns="0" bIns="0" rtlCol="0" anchor="t"/>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Urban residents generally enjoy significantly better access to essential services compared to their rural counterparts.</a:t>
            </a:r>
            <a:endParaRPr lang="en-US" sz="1000" dirty="0"/>
          </a:p>
        </p:txBody>
      </p:sp>
      <p:sp>
        <p:nvSpPr>
          <p:cNvPr id="4" name="Shape 2"/>
          <p:cNvSpPr/>
          <p:nvPr/>
        </p:nvSpPr>
        <p:spPr>
          <a:xfrm>
            <a:off x="429295" y="2080766"/>
            <a:ext cx="4077295" cy="1985293"/>
          </a:xfrm>
          <a:prstGeom prst="roundRect">
            <a:avLst>
              <a:gd name="adj" fmla="val 989"/>
            </a:avLst>
          </a:prstGeom>
          <a:solidFill>
            <a:srgbClr val="38512F"/>
          </a:solidFill>
          <a:ln/>
        </p:spPr>
      </p:sp>
      <p:sp>
        <p:nvSpPr>
          <p:cNvPr id="5" name="Text 3"/>
          <p:cNvSpPr/>
          <p:nvPr/>
        </p:nvSpPr>
        <p:spPr>
          <a:xfrm>
            <a:off x="560189" y="2211660"/>
            <a:ext cx="2416225" cy="192509"/>
          </a:xfrm>
          <a:prstGeom prst="rect">
            <a:avLst/>
          </a:prstGeom>
          <a:noFill/>
          <a:ln/>
        </p:spPr>
        <p:txBody>
          <a:bodyPr wrap="none" lIns="0" tIns="0" rIns="0" bIns="0" rtlCol="0" anchor="t"/>
          <a:lstStyle/>
          <a:p>
            <a:pPr algn="l" indent="0" marL="0">
              <a:lnSpc>
                <a:spcPct val="104000"/>
              </a:lnSpc>
              <a:buNone/>
            </a:pPr>
            <a:r>
              <a:rPr lang="en-US" sz="1200" dirty="0">
                <a:solidFill>
                  <a:srgbClr val="FFFFFF"/>
                </a:solidFill>
                <a:latin typeface="Lora" pitchFamily="34" charset="0"/>
                <a:ea typeface="Lora" pitchFamily="34" charset="-122"/>
                <a:cs typeface="Lora" pitchFamily="34" charset="-120"/>
              </a:rPr>
              <a:t>Philippine General Hospital</a:t>
            </a:r>
            <a:endParaRPr lang="en-US" sz="1200" dirty="0"/>
          </a:p>
        </p:txBody>
      </p:sp>
      <p:sp>
        <p:nvSpPr>
          <p:cNvPr id="6" name="Text 4"/>
          <p:cNvSpPr/>
          <p:nvPr/>
        </p:nvSpPr>
        <p:spPr>
          <a:xfrm>
            <a:off x="560189" y="2535064"/>
            <a:ext cx="3815507" cy="837605"/>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Patients from provinces regularly travel to Metro Manila hospitals such as the </a:t>
            </a:r>
            <a:pPr algn="l" indent="0" marL="0">
              <a:lnSpc>
                <a:spcPct val="133000"/>
              </a:lnSpc>
              <a:buNone/>
            </a:pPr>
            <a:r>
              <a:rPr lang="en-US" sz="1000" b="1" dirty="0">
                <a:solidFill>
                  <a:srgbClr val="FFFFFF"/>
                </a:solidFill>
                <a:latin typeface="Source Sans 3" pitchFamily="34" charset="0"/>
                <a:ea typeface="Source Sans 3" pitchFamily="34" charset="-122"/>
                <a:cs typeface="Source Sans 3" pitchFamily="34" charset="-120"/>
              </a:rPr>
              <a:t>Philippine General Hospital</a:t>
            </a:r>
            <a:pPr algn="l" indent="0" marL="0">
              <a:lnSpc>
                <a:spcPct val="133000"/>
              </a:lnSpc>
              <a:buNone/>
            </a:pPr>
            <a:r>
              <a:rPr lang="en-US" sz="1000" dirty="0">
                <a:solidFill>
                  <a:srgbClr val="FFFFFF"/>
                </a:solidFill>
                <a:latin typeface="Source Sans 3" pitchFamily="34" charset="0"/>
                <a:ea typeface="Source Sans 3" pitchFamily="34" charset="-122"/>
                <a:cs typeface="Source Sans 3" pitchFamily="34" charset="-120"/>
              </a:rPr>
              <a:t> because advanced medical equipment and specialists are concentrated there — services simply unavailable in many rural health centres.</a:t>
            </a:r>
            <a:endParaRPr lang="en-US" sz="1000" dirty="0"/>
          </a:p>
        </p:txBody>
      </p:sp>
      <p:sp>
        <p:nvSpPr>
          <p:cNvPr id="7" name="Text 5"/>
          <p:cNvSpPr/>
          <p:nvPr/>
        </p:nvSpPr>
        <p:spPr>
          <a:xfrm>
            <a:off x="4736455" y="2211660"/>
            <a:ext cx="2707407" cy="192509"/>
          </a:xfrm>
          <a:prstGeom prst="rect">
            <a:avLst/>
          </a:prstGeom>
          <a:noFill/>
          <a:ln/>
        </p:spPr>
        <p:txBody>
          <a:bodyPr wrap="none" lIns="0" tIns="0" rIns="0" bIns="0" rtlCol="0" anchor="t"/>
          <a:lstStyle/>
          <a:p>
            <a:pPr algn="l" indent="0" marL="0">
              <a:lnSpc>
                <a:spcPct val="104000"/>
              </a:lnSpc>
              <a:buNone/>
            </a:pPr>
            <a:r>
              <a:rPr lang="en-US" sz="1200" dirty="0">
                <a:solidFill>
                  <a:srgbClr val="38512F"/>
                </a:solidFill>
                <a:latin typeface="Lora" pitchFamily="34" charset="0"/>
                <a:ea typeface="Lora" pitchFamily="34" charset="-122"/>
                <a:cs typeface="Lora" pitchFamily="34" charset="-120"/>
              </a:rPr>
              <a:t>Services Concentrated in Cities</a:t>
            </a:r>
            <a:endParaRPr lang="en-US" sz="1200" dirty="0"/>
          </a:p>
        </p:txBody>
      </p:sp>
      <p:sp>
        <p:nvSpPr>
          <p:cNvPr id="8" name="Text 6"/>
          <p:cNvSpPr/>
          <p:nvPr/>
        </p:nvSpPr>
        <p:spPr>
          <a:xfrm>
            <a:off x="4736455" y="2535064"/>
            <a:ext cx="3888730" cy="1485230"/>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Tertiary hospitals with specialist care</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Universities and technical schools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Efficient public transportation (MRT, LRT)</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High-speed internet connectivity</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National government offices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Courts, banks, and financial institutions</a:t>
            </a:r>
            <a:endParaRPr lang="en-US"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660425"/>
            <a:ext cx="4667845" cy="654397"/>
          </a:xfrm>
          <a:prstGeom prst="rect">
            <a:avLst/>
          </a:prstGeom>
          <a:noFill/>
          <a:ln/>
        </p:spPr>
        <p:txBody>
          <a:bodyPr wrap="square" lIns="0" tIns="0" rIns="0" bIns="0" rtlCol="0" anchor="t">
            <a:normAutofit/>
          </a:bodyPr>
          <a:lstStyle/>
          <a:p>
            <a:pPr algn="l" indent="0" marL="0">
              <a:lnSpc>
                <a:spcPct val="104000"/>
              </a:lnSpc>
              <a:buNone/>
            </a:pPr>
            <a:r>
              <a:rPr lang="en-US" sz="2050" dirty="0">
                <a:solidFill>
                  <a:srgbClr val="38512F"/>
                </a:solidFill>
                <a:latin typeface="Lora" pitchFamily="34" charset="0"/>
                <a:ea typeface="Lora" pitchFamily="34" charset="-122"/>
                <a:cs typeface="Lora" pitchFamily="34" charset="-120"/>
              </a:rPr>
              <a:t>Negative Impacts: Housing &amp; Informal Settlements</a:t>
            </a:r>
            <a:endParaRPr lang="en-US" sz="2050" dirty="0"/>
          </a:p>
        </p:txBody>
      </p:sp>
      <p:sp>
        <p:nvSpPr>
          <p:cNvPr id="4" name="Text 1"/>
          <p:cNvSpPr/>
          <p:nvPr/>
        </p:nvSpPr>
        <p:spPr>
          <a:xfrm>
            <a:off x="3952577" y="1456655"/>
            <a:ext cx="4667845"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Rapid migration dramatically increases housing demand, often outpacing the supply of affordable formal housing.</a:t>
            </a:r>
            <a:endParaRPr lang="en-US" sz="850" dirty="0"/>
          </a:p>
        </p:txBody>
      </p:sp>
      <p:sp>
        <p:nvSpPr>
          <p:cNvPr id="5" name="Shape 2"/>
          <p:cNvSpPr/>
          <p:nvPr/>
        </p:nvSpPr>
        <p:spPr>
          <a:xfrm>
            <a:off x="3952577" y="1892201"/>
            <a:ext cx="4667845" cy="800546"/>
          </a:xfrm>
          <a:prstGeom prst="roundRect">
            <a:avLst>
              <a:gd name="adj" fmla="val 8567"/>
            </a:avLst>
          </a:prstGeom>
          <a:solidFill>
            <a:srgbClr val="FEF5E7"/>
          </a:solidFill>
          <a:ln w="14288">
            <a:solidFill>
              <a:srgbClr val="D9CDBA"/>
            </a:solidFill>
            <a:prstDash val="solid"/>
          </a:ln>
        </p:spPr>
      </p:sp>
      <p:sp>
        <p:nvSpPr>
          <p:cNvPr id="6" name="Shape 3"/>
          <p:cNvSpPr/>
          <p:nvPr/>
        </p:nvSpPr>
        <p:spPr>
          <a:xfrm>
            <a:off x="3938290" y="1892201"/>
            <a:ext cx="57150" cy="800546"/>
          </a:xfrm>
          <a:prstGeom prst="roundRect">
            <a:avLst>
              <a:gd name="adj" fmla="val 29206"/>
            </a:avLst>
          </a:prstGeom>
          <a:solidFill>
            <a:srgbClr val="38512F"/>
          </a:solidFill>
          <a:ln/>
        </p:spPr>
      </p:sp>
      <p:sp>
        <p:nvSpPr>
          <p:cNvPr id="7" name="Text 4"/>
          <p:cNvSpPr/>
          <p:nvPr/>
        </p:nvSpPr>
        <p:spPr>
          <a:xfrm>
            <a:off x="4120976" y="2017737"/>
            <a:ext cx="1461046"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Waterway Communities</a:t>
            </a:r>
            <a:endParaRPr lang="en-US" sz="1000" dirty="0"/>
          </a:p>
        </p:txBody>
      </p:sp>
      <p:sp>
        <p:nvSpPr>
          <p:cNvPr id="8" name="Text 5"/>
          <p:cNvSpPr/>
          <p:nvPr/>
        </p:nvSpPr>
        <p:spPr>
          <a:xfrm>
            <a:off x="4120976" y="2238003"/>
            <a:ext cx="4373910"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Informal settlements are common along </a:t>
            </a:r>
            <a:pPr algn="l" indent="0" marL="0">
              <a:lnSpc>
                <a:spcPct val="123000"/>
              </a:lnSpc>
              <a:buNone/>
            </a:pPr>
            <a:r>
              <a:rPr lang="en-US" sz="850" b="1" dirty="0">
                <a:solidFill>
                  <a:srgbClr val="3A3630"/>
                </a:solidFill>
                <a:latin typeface="Source Sans 3" pitchFamily="34" charset="0"/>
                <a:ea typeface="Source Sans 3" pitchFamily="34" charset="-122"/>
                <a:cs typeface="Source Sans 3" pitchFamily="34" charset="-120"/>
              </a:rPr>
              <a:t>esteros (waterways)</a:t>
            </a:r>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 in Metro Manila. Migrants who cannot afford formal housing build makeshift homes in these flood-prone areas.</a:t>
            </a:r>
            <a:endParaRPr lang="en-US" sz="850" dirty="0"/>
          </a:p>
        </p:txBody>
      </p:sp>
      <p:sp>
        <p:nvSpPr>
          <p:cNvPr id="9" name="Shape 6"/>
          <p:cNvSpPr/>
          <p:nvPr/>
        </p:nvSpPr>
        <p:spPr>
          <a:xfrm>
            <a:off x="3952577" y="2787328"/>
            <a:ext cx="4667845" cy="800546"/>
          </a:xfrm>
          <a:prstGeom prst="roundRect">
            <a:avLst>
              <a:gd name="adj" fmla="val 8567"/>
            </a:avLst>
          </a:prstGeom>
          <a:solidFill>
            <a:srgbClr val="FEF5E7"/>
          </a:solidFill>
          <a:ln w="14288">
            <a:solidFill>
              <a:srgbClr val="D9CDBA"/>
            </a:solidFill>
            <a:prstDash val="solid"/>
          </a:ln>
        </p:spPr>
      </p:sp>
      <p:sp>
        <p:nvSpPr>
          <p:cNvPr id="10" name="Shape 7"/>
          <p:cNvSpPr/>
          <p:nvPr/>
        </p:nvSpPr>
        <p:spPr>
          <a:xfrm>
            <a:off x="3938290" y="2787328"/>
            <a:ext cx="57150" cy="800546"/>
          </a:xfrm>
          <a:prstGeom prst="roundRect">
            <a:avLst>
              <a:gd name="adj" fmla="val 29206"/>
            </a:avLst>
          </a:prstGeom>
          <a:solidFill>
            <a:srgbClr val="38512F"/>
          </a:solidFill>
          <a:ln/>
        </p:spPr>
      </p:sp>
      <p:sp>
        <p:nvSpPr>
          <p:cNvPr id="11" name="Text 8"/>
          <p:cNvSpPr/>
          <p:nvPr/>
        </p:nvSpPr>
        <p:spPr>
          <a:xfrm>
            <a:off x="4120976" y="2912864"/>
            <a:ext cx="1309092"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Railway Settlements</a:t>
            </a:r>
            <a:endParaRPr lang="en-US" sz="1000" dirty="0"/>
          </a:p>
        </p:txBody>
      </p:sp>
      <p:sp>
        <p:nvSpPr>
          <p:cNvPr id="12" name="Text 9"/>
          <p:cNvSpPr/>
          <p:nvPr/>
        </p:nvSpPr>
        <p:spPr>
          <a:xfrm>
            <a:off x="4120976" y="3133130"/>
            <a:ext cx="4373910"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Communities along </a:t>
            </a:r>
            <a:pPr algn="l" indent="0" marL="0">
              <a:lnSpc>
                <a:spcPct val="123000"/>
              </a:lnSpc>
              <a:buNone/>
            </a:pPr>
            <a:r>
              <a:rPr lang="en-US" sz="850" b="1" dirty="0">
                <a:solidFill>
                  <a:srgbClr val="3A3630"/>
                </a:solidFill>
                <a:latin typeface="Source Sans 3" pitchFamily="34" charset="0"/>
                <a:ea typeface="Source Sans 3" pitchFamily="34" charset="-122"/>
                <a:cs typeface="Source Sans 3" pitchFamily="34" charset="-120"/>
              </a:rPr>
              <a:t>railroad tracks</a:t>
            </a:r>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 in Manila are densely populated and highly vulnerable to accidents, flooding, and fire hazards.</a:t>
            </a:r>
            <a:endParaRPr lang="en-US" sz="850" dirty="0"/>
          </a:p>
        </p:txBody>
      </p:sp>
      <p:sp>
        <p:nvSpPr>
          <p:cNvPr id="13" name="Shape 10"/>
          <p:cNvSpPr/>
          <p:nvPr/>
        </p:nvSpPr>
        <p:spPr>
          <a:xfrm>
            <a:off x="3952577" y="3682454"/>
            <a:ext cx="4667845" cy="800546"/>
          </a:xfrm>
          <a:prstGeom prst="roundRect">
            <a:avLst>
              <a:gd name="adj" fmla="val 8567"/>
            </a:avLst>
          </a:prstGeom>
          <a:solidFill>
            <a:srgbClr val="FEF5E7"/>
          </a:solidFill>
          <a:ln w="14288">
            <a:solidFill>
              <a:srgbClr val="D9CDBA"/>
            </a:solidFill>
            <a:prstDash val="solid"/>
          </a:ln>
        </p:spPr>
      </p:sp>
      <p:sp>
        <p:nvSpPr>
          <p:cNvPr id="14" name="Shape 11"/>
          <p:cNvSpPr/>
          <p:nvPr/>
        </p:nvSpPr>
        <p:spPr>
          <a:xfrm>
            <a:off x="3938290" y="3682454"/>
            <a:ext cx="57150" cy="800546"/>
          </a:xfrm>
          <a:prstGeom prst="roundRect">
            <a:avLst>
              <a:gd name="adj" fmla="val 29206"/>
            </a:avLst>
          </a:prstGeom>
          <a:solidFill>
            <a:srgbClr val="38512F"/>
          </a:solidFill>
          <a:ln/>
        </p:spPr>
      </p:sp>
      <p:sp>
        <p:nvSpPr>
          <p:cNvPr id="15" name="Text 12"/>
          <p:cNvSpPr/>
          <p:nvPr/>
        </p:nvSpPr>
        <p:spPr>
          <a:xfrm>
            <a:off x="4120976" y="3807991"/>
            <a:ext cx="1309092"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Root Cause</a:t>
            </a:r>
            <a:endParaRPr lang="en-US" sz="1000" dirty="0"/>
          </a:p>
        </p:txBody>
      </p:sp>
      <p:sp>
        <p:nvSpPr>
          <p:cNvPr id="16" name="Text 13"/>
          <p:cNvSpPr/>
          <p:nvPr/>
        </p:nvSpPr>
        <p:spPr>
          <a:xfrm>
            <a:off x="4120976" y="4028256"/>
            <a:ext cx="4373910"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The gap between urban wages and housing costs forces many low-income migrants into informal settlements, creating cycles of urban poverty that are difficult to break.</a:t>
            </a:r>
            <a:endParaRPr lang="en-US" sz="8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23577" y="1091952"/>
            <a:ext cx="8081144"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Negative Impacts: Traffic, Unemployment &amp; Pollution</a:t>
            </a:r>
            <a:endParaRPr lang="en-US" sz="2400" dirty="0"/>
          </a:p>
        </p:txBody>
      </p:sp>
      <p:sp>
        <p:nvSpPr>
          <p:cNvPr id="3" name="Shape 1"/>
          <p:cNvSpPr/>
          <p:nvPr/>
        </p:nvSpPr>
        <p:spPr>
          <a:xfrm>
            <a:off x="523577" y="1738685"/>
            <a:ext cx="2611636" cy="2312789"/>
          </a:xfrm>
          <a:prstGeom prst="roundRect">
            <a:avLst>
              <a:gd name="adj" fmla="val 849"/>
            </a:avLst>
          </a:prstGeom>
          <a:solidFill>
            <a:srgbClr val="F3E7D4"/>
          </a:solidFill>
          <a:ln/>
        </p:spPr>
      </p:sp>
      <p:sp>
        <p:nvSpPr>
          <p:cNvPr id="4" name="Shape 2"/>
          <p:cNvSpPr/>
          <p:nvPr/>
        </p:nvSpPr>
        <p:spPr>
          <a:xfrm>
            <a:off x="654472" y="1869579"/>
            <a:ext cx="392683" cy="392683"/>
          </a:xfrm>
          <a:prstGeom prst="roundRect">
            <a:avLst>
              <a:gd name="adj" fmla="val 14552269"/>
            </a:avLst>
          </a:prstGeom>
          <a:solidFill>
            <a:srgbClr val="38512F"/>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62446" y="1977554"/>
            <a:ext cx="176659" cy="176659"/>
          </a:xfrm>
          <a:prstGeom prst="rect">
            <a:avLst/>
          </a:prstGeom>
        </p:spPr>
      </p:pic>
      <p:sp>
        <p:nvSpPr>
          <p:cNvPr id="6" name="Text 3"/>
          <p:cNvSpPr/>
          <p:nvPr/>
        </p:nvSpPr>
        <p:spPr>
          <a:xfrm>
            <a:off x="654472" y="2393156"/>
            <a:ext cx="1540073"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Traffic Congestion</a:t>
            </a:r>
            <a:endParaRPr lang="en-US" sz="1200" dirty="0"/>
          </a:p>
        </p:txBody>
      </p:sp>
      <p:sp>
        <p:nvSpPr>
          <p:cNvPr id="7" name="Text 4"/>
          <p:cNvSpPr/>
          <p:nvPr/>
        </p:nvSpPr>
        <p:spPr>
          <a:xfrm>
            <a:off x="654472" y="2664172"/>
            <a:ext cx="2349847" cy="1256407"/>
          </a:xfrm>
          <a:prstGeom prst="rect">
            <a:avLst/>
          </a:prstGeom>
          <a:noFill/>
          <a:ln/>
        </p:spPr>
        <p:txBody>
          <a:bodyPr wrap="square" lIns="0" tIns="0" rIns="0" bIns="0" rtlCol="0" anchor="t">
            <a:normAutofit/>
          </a:bodyPr>
          <a:lstStyle/>
          <a:p>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EDSA</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is notorious for severe traffic, causing commuters to spend hours travelling daily. This reduces productivity, increases fuel consumption, and contributes to stress and air pollution across Metro Manila.</a:t>
            </a:r>
            <a:endParaRPr lang="en-US" sz="1000" dirty="0"/>
          </a:p>
        </p:txBody>
      </p:sp>
      <p:sp>
        <p:nvSpPr>
          <p:cNvPr id="8" name="Shape 5"/>
          <p:cNvSpPr/>
          <p:nvPr/>
        </p:nvSpPr>
        <p:spPr>
          <a:xfrm>
            <a:off x="3266108" y="1738685"/>
            <a:ext cx="2611710" cy="2312789"/>
          </a:xfrm>
          <a:prstGeom prst="roundRect">
            <a:avLst>
              <a:gd name="adj" fmla="val 849"/>
            </a:avLst>
          </a:prstGeom>
          <a:solidFill>
            <a:srgbClr val="F3E7D4"/>
          </a:solidFill>
          <a:ln/>
        </p:spPr>
      </p:sp>
      <p:sp>
        <p:nvSpPr>
          <p:cNvPr id="9" name="Shape 6"/>
          <p:cNvSpPr/>
          <p:nvPr/>
        </p:nvSpPr>
        <p:spPr>
          <a:xfrm>
            <a:off x="3397002" y="1869579"/>
            <a:ext cx="392683" cy="392683"/>
          </a:xfrm>
          <a:prstGeom prst="roundRect">
            <a:avLst>
              <a:gd name="adj" fmla="val 14552269"/>
            </a:avLst>
          </a:prstGeom>
          <a:solidFill>
            <a:srgbClr val="38512F"/>
          </a:solidFill>
          <a:ln/>
        </p:spPr>
      </p:sp>
      <p:pic>
        <p:nvPicPr>
          <p:cNvPr id="10"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504977" y="1977554"/>
            <a:ext cx="176659" cy="176659"/>
          </a:xfrm>
          <a:prstGeom prst="rect">
            <a:avLst/>
          </a:prstGeom>
        </p:spPr>
      </p:pic>
      <p:sp>
        <p:nvSpPr>
          <p:cNvPr id="11" name="Text 7"/>
          <p:cNvSpPr/>
          <p:nvPr/>
        </p:nvSpPr>
        <p:spPr>
          <a:xfrm>
            <a:off x="3397002" y="2393156"/>
            <a:ext cx="2349922" cy="385018"/>
          </a:xfrm>
          <a:prstGeom prst="rect">
            <a:avLst/>
          </a:prstGeom>
          <a:noFill/>
          <a:ln/>
        </p:spPr>
        <p:txBody>
          <a:bodyPr wrap="square" lIns="0" tIns="0" rIns="0" bIns="0" rtlCol="0" anchor="t">
            <a:normAutofit/>
          </a:bodyPr>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Unemployment &amp; Underemployment</a:t>
            </a:r>
            <a:endParaRPr lang="en-US" sz="1200" dirty="0"/>
          </a:p>
        </p:txBody>
      </p:sp>
      <p:sp>
        <p:nvSpPr>
          <p:cNvPr id="12" name="Text 8"/>
          <p:cNvSpPr/>
          <p:nvPr/>
        </p:nvSpPr>
        <p:spPr>
          <a:xfrm>
            <a:off x="3397002" y="2856681"/>
            <a:ext cx="2349922"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Not all migrants find stable formal employment. Many become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informal vendors, tricycle drivers, or contractual workers</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because formal opportunities are limited relative to the volume of arrivals.</a:t>
            </a:r>
            <a:endParaRPr lang="en-US" sz="1000" dirty="0"/>
          </a:p>
        </p:txBody>
      </p:sp>
      <p:sp>
        <p:nvSpPr>
          <p:cNvPr id="13" name="Shape 9"/>
          <p:cNvSpPr/>
          <p:nvPr/>
        </p:nvSpPr>
        <p:spPr>
          <a:xfrm>
            <a:off x="6008712" y="1738685"/>
            <a:ext cx="2611710" cy="2312789"/>
          </a:xfrm>
          <a:prstGeom prst="roundRect">
            <a:avLst>
              <a:gd name="adj" fmla="val 849"/>
            </a:avLst>
          </a:prstGeom>
          <a:solidFill>
            <a:srgbClr val="F3E7D4"/>
          </a:solidFill>
          <a:ln/>
        </p:spPr>
      </p:sp>
      <p:sp>
        <p:nvSpPr>
          <p:cNvPr id="14" name="Shape 10"/>
          <p:cNvSpPr/>
          <p:nvPr/>
        </p:nvSpPr>
        <p:spPr>
          <a:xfrm>
            <a:off x="6139607" y="1869579"/>
            <a:ext cx="392683" cy="392683"/>
          </a:xfrm>
          <a:prstGeom prst="roundRect">
            <a:avLst>
              <a:gd name="adj" fmla="val 14552269"/>
            </a:avLst>
          </a:prstGeom>
          <a:solidFill>
            <a:srgbClr val="38512F"/>
          </a:solidFill>
          <a:ln/>
        </p:spPr>
      </p:sp>
      <p:pic>
        <p:nvPicPr>
          <p:cNvPr id="15"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47581" y="1977554"/>
            <a:ext cx="176659" cy="176659"/>
          </a:xfrm>
          <a:prstGeom prst="rect">
            <a:avLst/>
          </a:prstGeom>
        </p:spPr>
      </p:pic>
      <p:sp>
        <p:nvSpPr>
          <p:cNvPr id="16" name="Text 11"/>
          <p:cNvSpPr/>
          <p:nvPr/>
        </p:nvSpPr>
        <p:spPr>
          <a:xfrm>
            <a:off x="6139607" y="2393156"/>
            <a:ext cx="2018184"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Pollution &amp; Health Problems</a:t>
            </a:r>
            <a:endParaRPr lang="en-US" sz="1200" dirty="0"/>
          </a:p>
        </p:txBody>
      </p:sp>
      <p:sp>
        <p:nvSpPr>
          <p:cNvPr id="17" name="Text 12"/>
          <p:cNvSpPr/>
          <p:nvPr/>
        </p:nvSpPr>
        <p:spPr>
          <a:xfrm>
            <a:off x="6139607" y="2664172"/>
            <a:ext cx="2349922" cy="1047006"/>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Air pollution from vehicles and factories contributes to </a:t>
            </a:r>
            <a:pPr algn="l" indent="0" marL="0">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respiratory illnesses</a:t>
            </a:r>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 such as asthma and bronchitis. Flood-prone urban communities also face serious sanitation issues during heavy rains.</a:t>
            </a:r>
            <a:endParaRPr lang="en-US" sz="1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66353" y="321097"/>
            <a:ext cx="5808390" cy="342900"/>
          </a:xfrm>
          <a:prstGeom prst="rect">
            <a:avLst/>
          </a:prstGeom>
          <a:noFill/>
          <a:ln/>
        </p:spPr>
        <p:txBody>
          <a:bodyPr wrap="none" lIns="0" tIns="0" rIns="0" bIns="0" rtlCol="0" anchor="t"/>
          <a:lstStyle/>
          <a:p>
            <a:pPr algn="l" indent="0" marL="0">
              <a:lnSpc>
                <a:spcPct val="104000"/>
              </a:lnSpc>
              <a:buNone/>
            </a:pPr>
            <a:r>
              <a:rPr lang="en-US" sz="2150" dirty="0">
                <a:solidFill>
                  <a:srgbClr val="38512F"/>
                </a:solidFill>
                <a:latin typeface="Lora" pitchFamily="34" charset="0"/>
                <a:ea typeface="Lora" pitchFamily="34" charset="-122"/>
                <a:cs typeface="Lora" pitchFamily="34" charset="-120"/>
              </a:rPr>
              <a:t>Comparing Rural and Urban Communities</a:t>
            </a:r>
            <a:endParaRPr lang="en-US" sz="2150" dirty="0"/>
          </a:p>
        </p:txBody>
      </p:sp>
      <p:pic>
        <p:nvPicPr>
          <p:cNvPr id="3" name="Image 0" descr="preencoded.png">    </p:cNvPr>
          <p:cNvPicPr>
            <a:picLocks noChangeAspect="1"/>
          </p:cNvPicPr>
          <p:nvPr/>
        </p:nvPicPr>
        <p:blipFill>
          <a:blip r:embed="rId1"/>
          <a:stretch>
            <a:fillRect/>
          </a:stretch>
        </p:blipFill>
        <p:spPr>
          <a:xfrm>
            <a:off x="466353" y="871612"/>
            <a:ext cx="6553200" cy="3657600"/>
          </a:xfrm>
          <a:prstGeom prst="rect">
            <a:avLst/>
          </a:prstGeom>
        </p:spPr>
      </p:pic>
      <p:pic>
        <p:nvPicPr>
          <p:cNvPr id="4" name="Image 1" descr="preencoded.png">    </p:cNvPr>
          <p:cNvPicPr>
            <a:picLocks noChangeAspect="1"/>
          </p:cNvPicPr>
          <p:nvPr/>
        </p:nvPicPr>
        <p:blipFill>
          <a:blip r:embed="rId2"/>
          <a:stretch>
            <a:fillRect/>
          </a:stretch>
        </p:blipFill>
        <p:spPr>
          <a:xfrm>
            <a:off x="466353" y="871612"/>
            <a:ext cx="6553200" cy="3657600"/>
          </a:xfrm>
          <a:prstGeom prst="rect">
            <a:avLst/>
          </a:prstGeom>
        </p:spPr>
      </p:pic>
      <p:sp>
        <p:nvSpPr>
          <p:cNvPr id="5" name="Text 1"/>
          <p:cNvSpPr/>
          <p:nvPr/>
        </p:nvSpPr>
        <p:spPr>
          <a:xfrm>
            <a:off x="466353" y="4645968"/>
            <a:ext cx="8668494" cy="176361"/>
          </a:xfrm>
          <a:prstGeom prst="rect">
            <a:avLst/>
          </a:prstGeom>
          <a:noFill/>
          <a:ln/>
        </p:spPr>
        <p:txBody>
          <a:bodyPr wrap="none" lIns="0" tIns="0" rIns="0" bIns="0" rtlCol="0" anchor="t"/>
          <a:lstStyle/>
          <a:p>
            <a:pPr algn="l" indent="0" marL="0">
              <a:lnSpc>
                <a:spcPct val="126000"/>
              </a:lnSpc>
              <a:buNone/>
            </a:pPr>
            <a:r>
              <a:rPr lang="en-US" sz="900" dirty="0">
                <a:solidFill>
                  <a:srgbClr val="3A3630"/>
                </a:solidFill>
                <a:latin typeface="Source Sans 3" pitchFamily="34" charset="0"/>
                <a:ea typeface="Source Sans 3" pitchFamily="34" charset="-122"/>
                <a:cs typeface="Source Sans 3" pitchFamily="34" charset="-120"/>
              </a:rPr>
              <a:t>Understanding these differences helps explain why migration occurs and what is gained — and lost — when people move from rural to urban settings.</a:t>
            </a:r>
            <a:endParaRPr lang="en-US" sz="9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588318"/>
            <a:ext cx="4667845" cy="731490"/>
          </a:xfrm>
          <a:prstGeom prst="rect">
            <a:avLst/>
          </a:prstGeom>
          <a:noFill/>
          <a:ln/>
        </p:spPr>
        <p:txBody>
          <a:bodyPr wrap="square" lIns="0" tIns="0" rIns="0" bIns="0" rtlCol="0" anchor="t">
            <a:normAutofit/>
          </a:bodyPr>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Rural Communities in the Philippines</a:t>
            </a:r>
            <a:endParaRPr lang="en-US" sz="2300" dirty="0"/>
          </a:p>
        </p:txBody>
      </p:sp>
      <p:sp>
        <p:nvSpPr>
          <p:cNvPr id="4" name="Text 1"/>
          <p:cNvSpPr/>
          <p:nvPr/>
        </p:nvSpPr>
        <p:spPr>
          <a:xfrm>
            <a:off x="3952577" y="1496988"/>
            <a:ext cx="4667845" cy="581769"/>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Many barangays in provinces such as </a:t>
            </a:r>
            <a:pPr algn="l" indent="0" marL="0">
              <a:lnSpc>
                <a:spcPct val="130000"/>
              </a:lnSpc>
              <a:buNone/>
            </a:pPr>
            <a:r>
              <a:rPr lang="en-US" sz="950" b="1" dirty="0">
                <a:solidFill>
                  <a:srgbClr val="3A3630"/>
                </a:solidFill>
                <a:latin typeface="Source Sans 3" pitchFamily="34" charset="0"/>
                <a:ea typeface="Source Sans 3" pitchFamily="34" charset="-122"/>
                <a:cs typeface="Source Sans 3" pitchFamily="34" charset="-120"/>
              </a:rPr>
              <a:t>Ifugao</a:t>
            </a:r>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 and </a:t>
            </a:r>
            <a:pPr algn="l" indent="0" marL="0">
              <a:lnSpc>
                <a:spcPct val="130000"/>
              </a:lnSpc>
              <a:buNone/>
            </a:pPr>
            <a:r>
              <a:rPr lang="en-US" sz="950" b="1" dirty="0">
                <a:solidFill>
                  <a:srgbClr val="3A3630"/>
                </a:solidFill>
                <a:latin typeface="Source Sans 3" pitchFamily="34" charset="0"/>
                <a:ea typeface="Source Sans 3" pitchFamily="34" charset="-122"/>
                <a:cs typeface="Source Sans 3" pitchFamily="34" charset="-120"/>
              </a:rPr>
              <a:t>Bohol</a:t>
            </a:r>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 still maintain traditional farming lifestyles where neighbours know one another closely and community cooperation remains strong.</a:t>
            </a:r>
            <a:endParaRPr lang="en-US" sz="950" dirty="0"/>
          </a:p>
        </p:txBody>
      </p:sp>
      <p:sp>
        <p:nvSpPr>
          <p:cNvPr id="5" name="Shape 2"/>
          <p:cNvSpPr/>
          <p:nvPr/>
        </p:nvSpPr>
        <p:spPr>
          <a:xfrm>
            <a:off x="3952577" y="2211660"/>
            <a:ext cx="2274838" cy="1306637"/>
          </a:xfrm>
          <a:prstGeom prst="roundRect">
            <a:avLst>
              <a:gd name="adj" fmla="val 1428"/>
            </a:avLst>
          </a:prstGeom>
          <a:solidFill>
            <a:srgbClr val="FEF5E7"/>
          </a:solidFill>
          <a:ln w="14288">
            <a:solidFill>
              <a:srgbClr val="D9CDBA"/>
            </a:solidFill>
            <a:prstDash val="solid"/>
          </a:ln>
        </p:spPr>
      </p:sp>
      <p:sp>
        <p:nvSpPr>
          <p:cNvPr id="6" name="Text 3"/>
          <p:cNvSpPr/>
          <p:nvPr/>
        </p:nvSpPr>
        <p:spPr>
          <a:xfrm>
            <a:off x="4091211" y="2350294"/>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Smaller Populations</a:t>
            </a:r>
            <a:endParaRPr lang="en-US" sz="1150" dirty="0"/>
          </a:p>
        </p:txBody>
      </p:sp>
      <p:sp>
        <p:nvSpPr>
          <p:cNvPr id="7" name="Text 4"/>
          <p:cNvSpPr/>
          <p:nvPr/>
        </p:nvSpPr>
        <p:spPr>
          <a:xfrm>
            <a:off x="4091211" y="2603971"/>
            <a:ext cx="1997571" cy="775692"/>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Rural communities are characterised by lower population density, allowing for more personal and intimate social relationships.</a:t>
            </a:r>
            <a:endParaRPr lang="en-US" sz="950" dirty="0"/>
          </a:p>
        </p:txBody>
      </p:sp>
      <p:sp>
        <p:nvSpPr>
          <p:cNvPr id="8" name="Shape 5"/>
          <p:cNvSpPr/>
          <p:nvPr/>
        </p:nvSpPr>
        <p:spPr>
          <a:xfrm>
            <a:off x="6345510" y="2211660"/>
            <a:ext cx="2274912" cy="1306637"/>
          </a:xfrm>
          <a:prstGeom prst="roundRect">
            <a:avLst>
              <a:gd name="adj" fmla="val 1428"/>
            </a:avLst>
          </a:prstGeom>
          <a:solidFill>
            <a:srgbClr val="FEF5E7"/>
          </a:solidFill>
          <a:ln w="14288">
            <a:solidFill>
              <a:srgbClr val="D9CDBA"/>
            </a:solidFill>
            <a:prstDash val="solid"/>
          </a:ln>
        </p:spPr>
      </p:sp>
      <p:sp>
        <p:nvSpPr>
          <p:cNvPr id="9" name="Text 6"/>
          <p:cNvSpPr/>
          <p:nvPr/>
        </p:nvSpPr>
        <p:spPr>
          <a:xfrm>
            <a:off x="6484144" y="2350294"/>
            <a:ext cx="1615008"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Agricultural Livelihoods</a:t>
            </a:r>
            <a:endParaRPr lang="en-US" sz="1150" dirty="0"/>
          </a:p>
        </p:txBody>
      </p:sp>
      <p:sp>
        <p:nvSpPr>
          <p:cNvPr id="10" name="Text 7"/>
          <p:cNvSpPr/>
          <p:nvPr/>
        </p:nvSpPr>
        <p:spPr>
          <a:xfrm>
            <a:off x="6484144" y="2603971"/>
            <a:ext cx="1997646" cy="581769"/>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Farming, fishing, and forestry remain the primary sources of income in most Philippine rural communities.</a:t>
            </a:r>
            <a:endParaRPr lang="en-US" sz="950" dirty="0"/>
          </a:p>
        </p:txBody>
      </p:sp>
      <p:sp>
        <p:nvSpPr>
          <p:cNvPr id="11" name="Shape 8"/>
          <p:cNvSpPr/>
          <p:nvPr/>
        </p:nvSpPr>
        <p:spPr>
          <a:xfrm>
            <a:off x="3952577" y="3636392"/>
            <a:ext cx="4667845" cy="918790"/>
          </a:xfrm>
          <a:prstGeom prst="roundRect">
            <a:avLst>
              <a:gd name="adj" fmla="val 2030"/>
            </a:avLst>
          </a:prstGeom>
          <a:solidFill>
            <a:srgbClr val="FEF5E7"/>
          </a:solidFill>
          <a:ln w="14288">
            <a:solidFill>
              <a:srgbClr val="D9CDBA"/>
            </a:solidFill>
            <a:prstDash val="solid"/>
          </a:ln>
        </p:spPr>
      </p:sp>
      <p:sp>
        <p:nvSpPr>
          <p:cNvPr id="12" name="Text 9"/>
          <p:cNvSpPr/>
          <p:nvPr/>
        </p:nvSpPr>
        <p:spPr>
          <a:xfrm>
            <a:off x="4091211" y="3775025"/>
            <a:ext cx="1757363"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Strong Community Bonds</a:t>
            </a:r>
            <a:endParaRPr lang="en-US" sz="1150" dirty="0"/>
          </a:p>
        </p:txBody>
      </p:sp>
      <p:sp>
        <p:nvSpPr>
          <p:cNvPr id="13" name="Text 10"/>
          <p:cNvSpPr/>
          <p:nvPr/>
        </p:nvSpPr>
        <p:spPr>
          <a:xfrm>
            <a:off x="4091211" y="4028703"/>
            <a:ext cx="4390579" cy="387846"/>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Close family ties and bayanihan (community cooperation) remain central to rural Filipino culture and daily life.</a:t>
            </a:r>
            <a:endParaRPr lang="en-US" sz="9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616893"/>
            <a:ext cx="4667845" cy="731490"/>
          </a:xfrm>
          <a:prstGeom prst="rect">
            <a:avLst/>
          </a:prstGeom>
          <a:noFill/>
          <a:ln/>
        </p:spPr>
        <p:txBody>
          <a:bodyPr wrap="square" lIns="0" tIns="0" rIns="0" bIns="0" rtlCol="0" anchor="t">
            <a:normAutofit/>
          </a:bodyPr>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Urban Communities in the Philippines</a:t>
            </a:r>
            <a:endParaRPr lang="en-US" sz="2300" dirty="0"/>
          </a:p>
        </p:txBody>
      </p:sp>
      <p:sp>
        <p:nvSpPr>
          <p:cNvPr id="4" name="Text 1"/>
          <p:cNvSpPr/>
          <p:nvPr/>
        </p:nvSpPr>
        <p:spPr>
          <a:xfrm>
            <a:off x="3952577" y="1525563"/>
            <a:ext cx="4667845" cy="581769"/>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Metro Manila contains people from different regions, religions, and socioeconomic backgrounds. Social interactions are often more formal and temporary compared to rural communities.</a:t>
            </a:r>
            <a:endParaRPr lang="en-US" sz="950" dirty="0"/>
          </a:p>
        </p:txBody>
      </p:sp>
      <p:sp>
        <p:nvSpPr>
          <p:cNvPr id="5" name="Shape 2"/>
          <p:cNvSpPr/>
          <p:nvPr/>
        </p:nvSpPr>
        <p:spPr>
          <a:xfrm>
            <a:off x="3952577" y="2240235"/>
            <a:ext cx="2274838" cy="1278062"/>
          </a:xfrm>
          <a:prstGeom prst="roundRect">
            <a:avLst>
              <a:gd name="adj" fmla="val 23354"/>
            </a:avLst>
          </a:prstGeom>
          <a:solidFill>
            <a:srgbClr val="F3E7D4"/>
          </a:solidFill>
          <a:ln/>
        </p:spPr>
      </p:sp>
      <p:sp>
        <p:nvSpPr>
          <p:cNvPr id="6" name="Text 3"/>
          <p:cNvSpPr/>
          <p:nvPr/>
        </p:nvSpPr>
        <p:spPr>
          <a:xfrm>
            <a:off x="4076923" y="2364581"/>
            <a:ext cx="182820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Large &amp; Dense Populations</a:t>
            </a:r>
            <a:endParaRPr lang="en-US" sz="1150" dirty="0"/>
          </a:p>
        </p:txBody>
      </p:sp>
      <p:sp>
        <p:nvSpPr>
          <p:cNvPr id="7" name="Text 4"/>
          <p:cNvSpPr/>
          <p:nvPr/>
        </p:nvSpPr>
        <p:spPr>
          <a:xfrm>
            <a:off x="4076923" y="2618259"/>
            <a:ext cx="2026146" cy="775692"/>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Metro Manila is one of the most densely populated urban areas in the world, with millions living in a relatively small geographic area.</a:t>
            </a:r>
            <a:endParaRPr lang="en-US" sz="950" dirty="0"/>
          </a:p>
        </p:txBody>
      </p:sp>
      <p:sp>
        <p:nvSpPr>
          <p:cNvPr id="8" name="Shape 5"/>
          <p:cNvSpPr/>
          <p:nvPr/>
        </p:nvSpPr>
        <p:spPr>
          <a:xfrm>
            <a:off x="6345510" y="2240235"/>
            <a:ext cx="2274912" cy="1278062"/>
          </a:xfrm>
          <a:prstGeom prst="roundRect">
            <a:avLst>
              <a:gd name="adj" fmla="val 23354"/>
            </a:avLst>
          </a:prstGeom>
          <a:solidFill>
            <a:srgbClr val="F3E7D4"/>
          </a:solidFill>
          <a:ln/>
        </p:spPr>
      </p:sp>
      <p:sp>
        <p:nvSpPr>
          <p:cNvPr id="9" name="Text 6"/>
          <p:cNvSpPr/>
          <p:nvPr/>
        </p:nvSpPr>
        <p:spPr>
          <a:xfrm>
            <a:off x="6469856" y="2364581"/>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Diverse Cultures</a:t>
            </a:r>
            <a:endParaRPr lang="en-US" sz="1150" dirty="0"/>
          </a:p>
        </p:txBody>
      </p:sp>
      <p:sp>
        <p:nvSpPr>
          <p:cNvPr id="10" name="Text 7"/>
          <p:cNvSpPr/>
          <p:nvPr/>
        </p:nvSpPr>
        <p:spPr>
          <a:xfrm>
            <a:off x="6469856" y="2618259"/>
            <a:ext cx="2026221" cy="775692"/>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Urban centres bring together Filipinos from all regions — Ilocanos, Bisaya, Kapampangan, Maranao — creating a rich multicultural environment.</a:t>
            </a:r>
            <a:endParaRPr lang="en-US" sz="950" dirty="0"/>
          </a:p>
        </p:txBody>
      </p:sp>
      <p:sp>
        <p:nvSpPr>
          <p:cNvPr id="11" name="Shape 8"/>
          <p:cNvSpPr/>
          <p:nvPr/>
        </p:nvSpPr>
        <p:spPr>
          <a:xfrm>
            <a:off x="3952577" y="3636392"/>
            <a:ext cx="4667845" cy="890215"/>
          </a:xfrm>
          <a:prstGeom prst="roundRect">
            <a:avLst>
              <a:gd name="adj" fmla="val 33529"/>
            </a:avLst>
          </a:prstGeom>
          <a:solidFill>
            <a:srgbClr val="F3E7D4"/>
          </a:solidFill>
          <a:ln/>
        </p:spPr>
      </p:sp>
      <p:sp>
        <p:nvSpPr>
          <p:cNvPr id="12" name="Text 9"/>
          <p:cNvSpPr/>
          <p:nvPr/>
        </p:nvSpPr>
        <p:spPr>
          <a:xfrm>
            <a:off x="4076923" y="3760738"/>
            <a:ext cx="1463055" cy="182835"/>
          </a:xfrm>
          <a:prstGeom prst="rect">
            <a:avLst/>
          </a:prstGeom>
          <a:noFill/>
          <a:ln/>
        </p:spPr>
        <p:txBody>
          <a:bodyPr wrap="none" lIns="0" tIns="0" rIns="0" bIns="0" rtlCol="0" anchor="t"/>
          <a:lstStyle/>
          <a:p>
            <a:pPr algn="l" indent="0" marL="0">
              <a:lnSpc>
                <a:spcPct val="104000"/>
              </a:lnSpc>
              <a:buNone/>
            </a:pPr>
            <a:r>
              <a:rPr lang="en-US" sz="1150" dirty="0">
                <a:solidFill>
                  <a:srgbClr val="3A3630"/>
                </a:solidFill>
                <a:latin typeface="Lora" pitchFamily="34" charset="0"/>
                <a:ea typeface="Lora" pitchFamily="34" charset="-122"/>
                <a:cs typeface="Lora" pitchFamily="34" charset="-120"/>
              </a:rPr>
              <a:t>Fast-Paced Lifestyles</a:t>
            </a:r>
            <a:endParaRPr lang="en-US" sz="1150" dirty="0"/>
          </a:p>
        </p:txBody>
      </p:sp>
      <p:sp>
        <p:nvSpPr>
          <p:cNvPr id="13" name="Text 10"/>
          <p:cNvSpPr/>
          <p:nvPr/>
        </p:nvSpPr>
        <p:spPr>
          <a:xfrm>
            <a:off x="4076923" y="4014415"/>
            <a:ext cx="4419154" cy="387846"/>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Urban life is characterised by greater mobility, time pressure, and exposure to global trends, technology, and consumer culture.</a:t>
            </a:r>
            <a:endParaRPr lang="en-US" sz="9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523577" y="618381"/>
            <a:ext cx="7119640" cy="365745"/>
          </a:xfrm>
          <a:prstGeom prst="rect">
            <a:avLst/>
          </a:prstGeom>
          <a:noFill/>
          <a:ln/>
        </p:spPr>
        <p:txBody>
          <a:bodyPr wrap="none" lIns="0" tIns="0" rIns="0" bIns="0" rtlCol="0" anchor="t"/>
          <a:lstStyle/>
          <a:p>
            <a:pPr algn="l" indent="0" marL="0">
              <a:lnSpc>
                <a:spcPct val="104000"/>
              </a:lnSpc>
              <a:buNone/>
            </a:pPr>
            <a:r>
              <a:rPr lang="en-US" sz="2300" dirty="0">
                <a:solidFill>
                  <a:srgbClr val="38512F"/>
                </a:solidFill>
                <a:latin typeface="Lora" pitchFamily="34" charset="0"/>
                <a:ea typeface="Lora" pitchFamily="34" charset="-122"/>
                <a:cs typeface="Lora" pitchFamily="34" charset="-120"/>
              </a:rPr>
              <a:t>Urbanisation and Development in the Philippines</a:t>
            </a:r>
            <a:endParaRPr lang="en-US" sz="2300" dirty="0"/>
          </a:p>
        </p:txBody>
      </p:sp>
      <p:sp>
        <p:nvSpPr>
          <p:cNvPr id="3" name="Text 1"/>
          <p:cNvSpPr/>
          <p:nvPr/>
        </p:nvSpPr>
        <p:spPr>
          <a:xfrm>
            <a:off x="523577" y="1220391"/>
            <a:ext cx="8554045" cy="193923"/>
          </a:xfrm>
          <a:prstGeom prst="rect">
            <a:avLst/>
          </a:prstGeom>
          <a:noFill/>
          <a:ln/>
        </p:spPr>
        <p:txBody>
          <a:bodyPr wrap="none" lIns="0" tIns="0" rIns="0" bIns="0" rtlCol="0" anchor="t"/>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Urbanisation in the Philippines reflects both </a:t>
            </a:r>
            <a:pPr algn="l" indent="0" marL="0">
              <a:lnSpc>
                <a:spcPct val="130000"/>
              </a:lnSpc>
              <a:buNone/>
            </a:pPr>
            <a:r>
              <a:rPr lang="en-US" sz="950" b="1" dirty="0">
                <a:solidFill>
                  <a:srgbClr val="3A3630"/>
                </a:solidFill>
                <a:latin typeface="Source Sans 3" pitchFamily="34" charset="0"/>
                <a:ea typeface="Source Sans 3" pitchFamily="34" charset="-122"/>
                <a:cs typeface="Source Sans 3" pitchFamily="34" charset="-120"/>
              </a:rPr>
              <a:t>progress and inequality</a:t>
            </a:r>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 Cities generate economic growth, but development is often uneven across regions.</a:t>
            </a:r>
            <a:endParaRPr lang="en-US" sz="950" dirty="0"/>
          </a:p>
        </p:txBody>
      </p:sp>
      <p:sp>
        <p:nvSpPr>
          <p:cNvPr id="4" name="Text 2"/>
          <p:cNvSpPr/>
          <p:nvPr/>
        </p:nvSpPr>
        <p:spPr>
          <a:xfrm>
            <a:off x="523577" y="1665312"/>
            <a:ext cx="2171700" cy="182835"/>
          </a:xfrm>
          <a:prstGeom prst="rect">
            <a:avLst/>
          </a:prstGeom>
          <a:noFill/>
          <a:ln/>
        </p:spPr>
        <p:txBody>
          <a:bodyPr wrap="none" lIns="0" tIns="0" rIns="0" bIns="0" rtlCol="0" anchor="t"/>
          <a:lstStyle/>
          <a:p>
            <a:pPr algn="l" indent="0" marL="0">
              <a:lnSpc>
                <a:spcPct val="104000"/>
              </a:lnSpc>
              <a:buNone/>
            </a:pPr>
            <a:r>
              <a:rPr lang="en-US" sz="1150" dirty="0">
                <a:solidFill>
                  <a:srgbClr val="38512F"/>
                </a:solidFill>
                <a:latin typeface="Lora" pitchFamily="34" charset="0"/>
                <a:ea typeface="Lora" pitchFamily="34" charset="-122"/>
                <a:cs typeface="Lora" pitchFamily="34" charset="-120"/>
              </a:rPr>
              <a:t>Infrastructure Responses</a:t>
            </a:r>
            <a:endParaRPr lang="en-US" sz="1150" dirty="0"/>
          </a:p>
        </p:txBody>
      </p:sp>
      <p:sp>
        <p:nvSpPr>
          <p:cNvPr id="5" name="Text 3"/>
          <p:cNvSpPr/>
          <p:nvPr/>
        </p:nvSpPr>
        <p:spPr>
          <a:xfrm>
            <a:off x="523577" y="1966243"/>
            <a:ext cx="3896767" cy="387846"/>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3A3630"/>
                </a:solidFill>
                <a:latin typeface="Source Sans 3" pitchFamily="34" charset="0"/>
                <a:ea typeface="Source Sans 3" pitchFamily="34" charset="-122"/>
                <a:cs typeface="Source Sans 3" pitchFamily="34" charset="-120"/>
              </a:rPr>
              <a:t>The government has invested in urban infrastructure to address congestion and connectivity:</a:t>
            </a:r>
            <a:endParaRPr lang="en-US" sz="950" dirty="0"/>
          </a:p>
        </p:txBody>
      </p:sp>
      <p:sp>
        <p:nvSpPr>
          <p:cNvPr id="6" name="Text 4"/>
          <p:cNvSpPr/>
          <p:nvPr/>
        </p:nvSpPr>
        <p:spPr>
          <a:xfrm>
            <a:off x="523577" y="2460352"/>
            <a:ext cx="3896767" cy="899592"/>
          </a:xfrm>
          <a:prstGeom prst="rect">
            <a:avLst/>
          </a:prstGeom>
          <a:noFill/>
          <a:ln/>
        </p:spPr>
        <p:txBody>
          <a:bodyPr wrap="square" lIns="0" tIns="0" rIns="0" bIns="0" rtlCol="0" anchor="t">
            <a:normAutofit/>
          </a:bodyPr>
          <a:lstStyle/>
          <a:p>
            <a:pPr algn="l" marL="342900" indent="-342900">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Metro Rail Transit (MRT)</a:t>
            </a:r>
            <a:endParaRPr lang="en-US" sz="950" dirty="0"/>
          </a:p>
          <a:p>
            <a:pPr algn="l" marL="342900" indent="-342900">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Light Rail Transit (LRT)</a:t>
            </a:r>
            <a:endParaRPr lang="en-US" sz="950" dirty="0"/>
          </a:p>
          <a:p>
            <a:pPr algn="l" marL="342900" indent="-342900">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Skyway and expressways</a:t>
            </a:r>
            <a:endParaRPr lang="en-US" sz="950" dirty="0"/>
          </a:p>
          <a:p>
            <a:pPr algn="l" marL="342900" indent="-342900">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Metro Manila Subway (under construction)</a:t>
            </a:r>
            <a:endParaRPr lang="en-US" sz="950" dirty="0"/>
          </a:p>
        </p:txBody>
      </p:sp>
      <p:sp>
        <p:nvSpPr>
          <p:cNvPr id="7" name="Shape 5"/>
          <p:cNvSpPr/>
          <p:nvPr/>
        </p:nvSpPr>
        <p:spPr>
          <a:xfrm>
            <a:off x="523577" y="3492847"/>
            <a:ext cx="3896767" cy="899294"/>
          </a:xfrm>
          <a:prstGeom prst="roundRect">
            <a:avLst>
              <a:gd name="adj" fmla="val 2074"/>
            </a:avLst>
          </a:prstGeom>
          <a:solidFill>
            <a:srgbClr val="FCF2B5"/>
          </a:solidFill>
          <a:ln/>
        </p:spPr>
      </p:sp>
      <p:pic>
        <p:nvPicPr>
          <p:cNvPr id="8" name="Image 0" descr="preencoded.png">    </p:cNvPr>
          <p:cNvPicPr>
            <a:picLocks noChangeAspect="1"/>
          </p:cNvPicPr>
          <p:nvPr/>
        </p:nvPicPr>
        <p:blipFill>
          <a:blip r:embed="rId1"/>
          <a:stretch>
            <a:fillRect/>
          </a:stretch>
        </p:blipFill>
        <p:spPr>
          <a:xfrm>
            <a:off x="647923" y="3672706"/>
            <a:ext cx="155451" cy="124346"/>
          </a:xfrm>
          <a:prstGeom prst="rect">
            <a:avLst/>
          </a:prstGeom>
        </p:spPr>
      </p:pic>
      <p:sp>
        <p:nvSpPr>
          <p:cNvPr id="9" name="Text 6"/>
          <p:cNvSpPr/>
          <p:nvPr/>
        </p:nvSpPr>
        <p:spPr>
          <a:xfrm>
            <a:off x="927720" y="3641973"/>
            <a:ext cx="3368278" cy="581769"/>
          </a:xfrm>
          <a:prstGeom prst="rect">
            <a:avLst/>
          </a:prstGeom>
          <a:noFill/>
          <a:ln/>
        </p:spPr>
        <p:txBody>
          <a:bodyPr wrap="square" lIns="0" tIns="0" rIns="0" bIns="0" rtlCol="0" anchor="t">
            <a:normAutofit/>
          </a:bodyPr>
          <a:lstStyle/>
          <a:p>
            <a:pPr algn="l" indent="0" marL="0">
              <a:lnSpc>
                <a:spcPct val="130000"/>
              </a:lnSpc>
              <a:buNone/>
            </a:pPr>
            <a:r>
              <a:rPr lang="en-US" sz="950" dirty="0">
                <a:solidFill>
                  <a:srgbClr val="000000"/>
                </a:solidFill>
                <a:latin typeface="Source Sans 3" pitchFamily="34" charset="0"/>
                <a:ea typeface="Source Sans 3" pitchFamily="34" charset="-122"/>
                <a:cs typeface="Source Sans 3" pitchFamily="34" charset="-120"/>
              </a:rPr>
              <a:t>Despite these investments, population growth continues to outpace infrastructure expansion — a persistent challenge for urban planners.</a:t>
            </a:r>
            <a:endParaRPr lang="en-US" sz="950" dirty="0"/>
          </a:p>
        </p:txBody>
      </p:sp>
      <p:sp>
        <p:nvSpPr>
          <p:cNvPr id="10" name="Shape 7"/>
          <p:cNvSpPr/>
          <p:nvPr/>
        </p:nvSpPr>
        <p:spPr>
          <a:xfrm>
            <a:off x="4638898" y="1547217"/>
            <a:ext cx="4075807" cy="2977828"/>
          </a:xfrm>
          <a:prstGeom prst="roundRect">
            <a:avLst>
              <a:gd name="adj" fmla="val 626"/>
            </a:avLst>
          </a:prstGeom>
          <a:solidFill>
            <a:srgbClr val="38512F"/>
          </a:solidFill>
          <a:ln/>
        </p:spPr>
      </p:sp>
      <p:sp>
        <p:nvSpPr>
          <p:cNvPr id="11" name="Text 8"/>
          <p:cNvSpPr/>
          <p:nvPr/>
        </p:nvSpPr>
        <p:spPr>
          <a:xfrm>
            <a:off x="4763244" y="1665312"/>
            <a:ext cx="1920255" cy="182835"/>
          </a:xfrm>
          <a:prstGeom prst="rect">
            <a:avLst/>
          </a:prstGeom>
          <a:noFill/>
          <a:ln/>
        </p:spPr>
        <p:txBody>
          <a:bodyPr wrap="none" lIns="0" tIns="0" rIns="0" bIns="0" rtlCol="0" anchor="t"/>
          <a:lstStyle/>
          <a:p>
            <a:pPr algn="l" indent="0" marL="0">
              <a:lnSpc>
                <a:spcPct val="104000"/>
              </a:lnSpc>
              <a:buNone/>
            </a:pPr>
            <a:r>
              <a:rPr lang="en-US" sz="1150" dirty="0">
                <a:solidFill>
                  <a:srgbClr val="FFFFFF"/>
                </a:solidFill>
                <a:latin typeface="Lora" pitchFamily="34" charset="0"/>
                <a:ea typeface="Lora" pitchFamily="34" charset="-122"/>
                <a:cs typeface="Lora" pitchFamily="34" charset="-120"/>
              </a:rPr>
              <a:t>The Core Challenge</a:t>
            </a:r>
            <a:endParaRPr lang="en-US" sz="1150" dirty="0"/>
          </a:p>
        </p:txBody>
      </p:sp>
      <p:sp>
        <p:nvSpPr>
          <p:cNvPr id="12" name="Text 9"/>
          <p:cNvSpPr/>
          <p:nvPr/>
        </p:nvSpPr>
        <p:spPr>
          <a:xfrm>
            <a:off x="4763244" y="1966243"/>
            <a:ext cx="3827115" cy="1269802"/>
          </a:xfrm>
          <a:prstGeom prst="rect">
            <a:avLst/>
          </a:prstGeom>
          <a:noFill/>
          <a:ln/>
        </p:spPr>
        <p:txBody>
          <a:bodyPr wrap="square" lIns="0" tIns="0" rIns="0" bIns="0" rtlCol="0" anchor="t">
            <a:normAutofit/>
          </a:bodyPr>
          <a:lstStyle/>
          <a:p>
            <a:pPr algn="l" indent="0" marL="0">
              <a:lnSpc>
                <a:spcPct val="130000"/>
              </a:lnSpc>
              <a:spcAft>
                <a:spcPts val="800"/>
              </a:spcAft>
              <a:buNone/>
            </a:pPr>
            <a:r>
              <a:rPr lang="en-US" sz="950" dirty="0">
                <a:solidFill>
                  <a:srgbClr val="FFFFFF"/>
                </a:solidFill>
                <a:latin typeface="Source Sans 3" pitchFamily="34" charset="0"/>
                <a:ea typeface="Source Sans 3" pitchFamily="34" charset="-122"/>
                <a:cs typeface="Source Sans 3" pitchFamily="34" charset="-120"/>
              </a:rPr>
              <a:t>The Philippine government must balance urban and rural development simultaneously. Without deliberate policy intervention, urbanisation may worsen poverty, overcrowding, and environmental degradation rather than alleviate them.</a:t>
            </a:r>
            <a:endParaRPr lang="en-US" sz="950" dirty="0"/>
          </a:p>
          <a:p>
            <a:pPr algn="l" indent="0" marL="0">
              <a:lnSpc>
                <a:spcPct val="130000"/>
              </a:lnSpc>
              <a:buNone/>
            </a:pPr>
            <a:r>
              <a:rPr lang="en-US" sz="950" dirty="0">
                <a:solidFill>
                  <a:srgbClr val="FFFFFF"/>
                </a:solidFill>
                <a:latin typeface="Source Sans 3" pitchFamily="34" charset="0"/>
                <a:ea typeface="Source Sans 3" pitchFamily="34" charset="-122"/>
                <a:cs typeface="Source Sans 3" pitchFamily="34" charset="-120"/>
              </a:rPr>
              <a:t>Effective management requires coordination across housing, transport, employment, education, and environmental policy.</a:t>
            </a:r>
            <a:endParaRPr lang="en-US" sz="9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482724" y="404292"/>
            <a:ext cx="7033543" cy="301749"/>
          </a:xfrm>
          <a:prstGeom prst="rect">
            <a:avLst/>
          </a:prstGeom>
          <a:noFill/>
          <a:ln/>
        </p:spPr>
        <p:txBody>
          <a:bodyPr wrap="none" lIns="0" tIns="0" rIns="0" bIns="0" rtlCol="0" anchor="t"/>
          <a:lstStyle/>
          <a:p>
            <a:pPr algn="l" indent="0" marL="0">
              <a:lnSpc>
                <a:spcPct val="104000"/>
              </a:lnSpc>
              <a:buNone/>
            </a:pPr>
            <a:r>
              <a:rPr lang="en-US" sz="1900" dirty="0">
                <a:solidFill>
                  <a:srgbClr val="38512F"/>
                </a:solidFill>
                <a:latin typeface="Lora" pitchFamily="34" charset="0"/>
                <a:ea typeface="Lora" pitchFamily="34" charset="-122"/>
                <a:cs typeface="Lora" pitchFamily="34" charset="-120"/>
              </a:rPr>
              <a:t>Policy Responses: Balancing Urban and Rural Development</a:t>
            </a:r>
            <a:endParaRPr lang="en-US" sz="1900" dirty="0"/>
          </a:p>
        </p:txBody>
      </p:sp>
      <p:sp>
        <p:nvSpPr>
          <p:cNvPr id="3" name="Text 1"/>
          <p:cNvSpPr/>
          <p:nvPr/>
        </p:nvSpPr>
        <p:spPr>
          <a:xfrm>
            <a:off x="482724" y="866775"/>
            <a:ext cx="8635752" cy="146372"/>
          </a:xfrm>
          <a:prstGeom prst="rect">
            <a:avLst/>
          </a:prstGeom>
          <a:noFill/>
          <a:ln/>
        </p:spPr>
        <p:txBody>
          <a:bodyPr wrap="none" lIns="0" tIns="0" rIns="0" bIns="0" rtlCol="0" anchor="t"/>
          <a:lstStyle/>
          <a:p>
            <a:pPr algn="l" indent="0" marL="0">
              <a:lnSpc>
                <a:spcPct val="119000"/>
              </a:lnSpc>
              <a:buNone/>
            </a:pPr>
            <a:r>
              <a:rPr lang="en-US" sz="800" dirty="0">
                <a:solidFill>
                  <a:srgbClr val="3A3630"/>
                </a:solidFill>
                <a:latin typeface="Source Sans 3" pitchFamily="34" charset="0"/>
                <a:ea typeface="Source Sans 3" pitchFamily="34" charset="-122"/>
                <a:cs typeface="Source Sans 3" pitchFamily="34" charset="-120"/>
              </a:rPr>
              <a:t>To manage urbanisation sustainably, the Philippine government must pursue a multi-pronged strategy that addresses both urban pressures and rural underdevelopment.</a:t>
            </a:r>
            <a:endParaRPr lang="en-US" sz="800" dirty="0"/>
          </a:p>
        </p:txBody>
      </p:sp>
      <p:pic>
        <p:nvPicPr>
          <p:cNvPr id="4" name="Image 0" descr="preencoded.png">    </p:cNvPr>
          <p:cNvPicPr>
            <a:picLocks noChangeAspect="1"/>
          </p:cNvPicPr>
          <p:nvPr/>
        </p:nvPicPr>
        <p:blipFill>
          <a:blip r:embed="rId1"/>
          <a:stretch>
            <a:fillRect/>
          </a:stretch>
        </p:blipFill>
        <p:spPr>
          <a:xfrm>
            <a:off x="1096119" y="1103561"/>
            <a:ext cx="6951762" cy="3398788"/>
          </a:xfrm>
          <a:prstGeom prst="rect">
            <a:avLst/>
          </a:prstGeom>
        </p:spPr>
      </p:pic>
      <p:sp>
        <p:nvSpPr>
          <p:cNvPr id="5" name="Text 2"/>
          <p:cNvSpPr/>
          <p:nvPr/>
        </p:nvSpPr>
        <p:spPr>
          <a:xfrm>
            <a:off x="1260764" y="1372102"/>
            <a:ext cx="1911116" cy="181632"/>
          </a:xfrm>
          <a:prstGeom prst="rect">
            <a:avLst/>
          </a:prstGeom>
          <a:noFill/>
          <a:ln/>
        </p:spPr>
        <p:txBody>
          <a:bodyPr wrap="none" lIns="0" tIns="0" rIns="0" bIns="0" rtlCol="0" anchor="t"/>
          <a:lstStyle/>
          <a:p>
            <a:pPr algn="l" indent="0" marL="0">
              <a:lnSpc>
                <a:spcPct val="104000"/>
              </a:lnSpc>
              <a:buNone/>
            </a:pPr>
            <a:r>
              <a:rPr lang="en-US" sz="1100" dirty="0">
                <a:solidFill>
                  <a:srgbClr val="38512F"/>
                </a:solidFill>
                <a:latin typeface="Lora" pitchFamily="34" charset="0"/>
                <a:ea typeface="Lora" pitchFamily="34" charset="-122"/>
                <a:cs typeface="Lora" pitchFamily="34" charset="-120"/>
              </a:rPr>
              <a:t>Provincial Economies</a:t>
            </a:r>
            <a:endParaRPr lang="en-US" sz="1100" dirty="0"/>
          </a:p>
        </p:txBody>
      </p:sp>
      <p:sp>
        <p:nvSpPr>
          <p:cNvPr id="6" name="Text 3"/>
          <p:cNvSpPr/>
          <p:nvPr/>
        </p:nvSpPr>
        <p:spPr>
          <a:xfrm>
            <a:off x="1260764" y="1608664"/>
            <a:ext cx="1500049" cy="275506"/>
          </a:xfrm>
          <a:prstGeom prst="rect">
            <a:avLst/>
          </a:prstGeom>
          <a:noFill/>
          <a:ln/>
        </p:spPr>
        <p:txBody>
          <a:bodyPr wrap="square" lIns="0" tIns="0" rIns="0" bIns="0" rtlCol="0" anchor="t">
            <a:normAutofit/>
          </a:bodyPr>
          <a:lstStyle/>
          <a:p>
            <a:pPr algn="l" indent="0" marL="0">
              <a:lnSpc>
                <a:spcPct val="93000"/>
              </a:lnSpc>
              <a:buNone/>
            </a:pPr>
            <a:r>
              <a:rPr lang="en-US" sz="950" dirty="0">
                <a:solidFill>
                  <a:srgbClr val="3A3630"/>
                </a:solidFill>
                <a:latin typeface="Source Sans 3" pitchFamily="34" charset="0"/>
                <a:ea typeface="Source Sans 3" pitchFamily="34" charset="-122"/>
                <a:cs typeface="Source Sans 3" pitchFamily="34" charset="-120"/>
              </a:rPr>
              <a:t>Strengthen local industries and fiscal capacity</a:t>
            </a:r>
            <a:endParaRPr lang="en-US" sz="950" dirty="0"/>
          </a:p>
        </p:txBody>
      </p:sp>
      <p:sp>
        <p:nvSpPr>
          <p:cNvPr id="7" name="Text 4"/>
          <p:cNvSpPr/>
          <p:nvPr/>
        </p:nvSpPr>
        <p:spPr>
          <a:xfrm>
            <a:off x="6377365" y="1372102"/>
            <a:ext cx="1500049" cy="363265"/>
          </a:xfrm>
          <a:prstGeom prst="rect">
            <a:avLst/>
          </a:prstGeom>
          <a:noFill/>
          <a:ln/>
        </p:spPr>
        <p:txBody>
          <a:bodyPr wrap="square" lIns="0" tIns="0" rIns="0" bIns="0" rtlCol="0" anchor="t">
            <a:normAutofit/>
          </a:bodyPr>
          <a:lstStyle/>
          <a:p>
            <a:pPr algn="l" indent="0" marL="0">
              <a:lnSpc>
                <a:spcPct val="104000"/>
              </a:lnSpc>
              <a:buNone/>
            </a:pPr>
            <a:r>
              <a:rPr lang="en-US" sz="1100" dirty="0">
                <a:solidFill>
                  <a:srgbClr val="38512F"/>
                </a:solidFill>
                <a:latin typeface="Lora" pitchFamily="34" charset="0"/>
                <a:ea typeface="Lora" pitchFamily="34" charset="-122"/>
                <a:cs typeface="Lora" pitchFamily="34" charset="-120"/>
              </a:rPr>
              <a:t>Agricultural Productivity</a:t>
            </a:r>
            <a:endParaRPr lang="en-US" sz="1100" dirty="0"/>
          </a:p>
        </p:txBody>
      </p:sp>
      <p:sp>
        <p:nvSpPr>
          <p:cNvPr id="8" name="Text 5"/>
          <p:cNvSpPr/>
          <p:nvPr/>
        </p:nvSpPr>
        <p:spPr>
          <a:xfrm>
            <a:off x="6377365" y="1790296"/>
            <a:ext cx="1500049" cy="275506"/>
          </a:xfrm>
          <a:prstGeom prst="rect">
            <a:avLst/>
          </a:prstGeom>
          <a:noFill/>
          <a:ln/>
        </p:spPr>
        <p:txBody>
          <a:bodyPr wrap="square" lIns="0" tIns="0" rIns="0" bIns="0" rtlCol="0" anchor="t">
            <a:normAutofit/>
          </a:bodyPr>
          <a:lstStyle/>
          <a:p>
            <a:pPr algn="l" indent="0" marL="0">
              <a:lnSpc>
                <a:spcPct val="93000"/>
              </a:lnSpc>
              <a:buNone/>
            </a:pPr>
            <a:r>
              <a:rPr lang="en-US" sz="950" dirty="0">
                <a:solidFill>
                  <a:srgbClr val="3A3630"/>
                </a:solidFill>
                <a:latin typeface="Source Sans 3" pitchFamily="34" charset="0"/>
                <a:ea typeface="Source Sans 3" pitchFamily="34" charset="-122"/>
                <a:cs typeface="Source Sans 3" pitchFamily="34" charset="-120"/>
              </a:rPr>
              <a:t>Boost yields, supply chains, and farmer support</a:t>
            </a:r>
            <a:endParaRPr lang="en-US" sz="950" dirty="0"/>
          </a:p>
        </p:txBody>
      </p:sp>
      <p:sp>
        <p:nvSpPr>
          <p:cNvPr id="9" name="Text 6"/>
          <p:cNvSpPr/>
          <p:nvPr/>
        </p:nvSpPr>
        <p:spPr>
          <a:xfrm>
            <a:off x="1260764" y="3160102"/>
            <a:ext cx="1500049" cy="363264"/>
          </a:xfrm>
          <a:prstGeom prst="rect">
            <a:avLst/>
          </a:prstGeom>
          <a:noFill/>
          <a:ln/>
        </p:spPr>
        <p:txBody>
          <a:bodyPr wrap="square" lIns="0" tIns="0" rIns="0" bIns="0" rtlCol="0" anchor="t">
            <a:normAutofit/>
          </a:bodyPr>
          <a:lstStyle/>
          <a:p>
            <a:pPr algn="l" indent="0" marL="0">
              <a:lnSpc>
                <a:spcPct val="104000"/>
              </a:lnSpc>
              <a:buNone/>
            </a:pPr>
            <a:r>
              <a:rPr lang="en-US" sz="1100" dirty="0">
                <a:solidFill>
                  <a:srgbClr val="38512F"/>
                </a:solidFill>
                <a:latin typeface="Lora" pitchFamily="34" charset="0"/>
                <a:ea typeface="Lora" pitchFamily="34" charset="-122"/>
                <a:cs typeface="Lora" pitchFamily="34" charset="-120"/>
              </a:rPr>
              <a:t>Rural Health &amp; Education</a:t>
            </a:r>
            <a:endParaRPr lang="en-US" sz="1100" dirty="0"/>
          </a:p>
        </p:txBody>
      </p:sp>
      <p:sp>
        <p:nvSpPr>
          <p:cNvPr id="10" name="Text 7"/>
          <p:cNvSpPr/>
          <p:nvPr/>
        </p:nvSpPr>
        <p:spPr>
          <a:xfrm>
            <a:off x="1260764" y="3578296"/>
            <a:ext cx="1500049" cy="275506"/>
          </a:xfrm>
          <a:prstGeom prst="rect">
            <a:avLst/>
          </a:prstGeom>
          <a:noFill/>
          <a:ln/>
        </p:spPr>
        <p:txBody>
          <a:bodyPr wrap="square" lIns="0" tIns="0" rIns="0" bIns="0" rtlCol="0" anchor="t">
            <a:normAutofit/>
          </a:bodyPr>
          <a:lstStyle/>
          <a:p>
            <a:pPr algn="l" indent="0" marL="0">
              <a:lnSpc>
                <a:spcPct val="93000"/>
              </a:lnSpc>
              <a:buNone/>
            </a:pPr>
            <a:r>
              <a:rPr lang="en-US" sz="950" dirty="0">
                <a:solidFill>
                  <a:srgbClr val="3A3630"/>
                </a:solidFill>
                <a:latin typeface="Source Sans 3" pitchFamily="34" charset="0"/>
                <a:ea typeface="Source Sans 3" pitchFamily="34" charset="-122"/>
                <a:cs typeface="Source Sans 3" pitchFamily="34" charset="-120"/>
              </a:rPr>
              <a:t>Expand access to clinics and quality schools</a:t>
            </a:r>
            <a:endParaRPr lang="en-US" sz="950" dirty="0"/>
          </a:p>
        </p:txBody>
      </p:sp>
      <p:sp>
        <p:nvSpPr>
          <p:cNvPr id="11" name="Text 8"/>
          <p:cNvSpPr/>
          <p:nvPr/>
        </p:nvSpPr>
        <p:spPr>
          <a:xfrm>
            <a:off x="6370392" y="3160102"/>
            <a:ext cx="1500049" cy="363264"/>
          </a:xfrm>
          <a:prstGeom prst="rect">
            <a:avLst/>
          </a:prstGeom>
          <a:noFill/>
          <a:ln/>
        </p:spPr>
        <p:txBody>
          <a:bodyPr wrap="square" lIns="0" tIns="0" rIns="0" bIns="0" rtlCol="0" anchor="t">
            <a:normAutofit/>
          </a:bodyPr>
          <a:lstStyle/>
          <a:p>
            <a:pPr algn="l" indent="0" marL="0">
              <a:lnSpc>
                <a:spcPct val="104000"/>
              </a:lnSpc>
              <a:buNone/>
            </a:pPr>
            <a:r>
              <a:rPr lang="en-US" sz="1100" dirty="0">
                <a:solidFill>
                  <a:srgbClr val="38512F"/>
                </a:solidFill>
                <a:latin typeface="Lora" pitchFamily="34" charset="0"/>
                <a:ea typeface="Lora" pitchFamily="34" charset="-122"/>
                <a:cs typeface="Lora" pitchFamily="34" charset="-120"/>
              </a:rPr>
              <a:t>Jobs &amp; Sustainable Cities</a:t>
            </a:r>
            <a:endParaRPr lang="en-US" sz="1100" dirty="0"/>
          </a:p>
        </p:txBody>
      </p:sp>
      <p:sp>
        <p:nvSpPr>
          <p:cNvPr id="12" name="Text 9"/>
          <p:cNvSpPr/>
          <p:nvPr/>
        </p:nvSpPr>
        <p:spPr>
          <a:xfrm>
            <a:off x="6370392" y="3578296"/>
            <a:ext cx="1500049" cy="275506"/>
          </a:xfrm>
          <a:prstGeom prst="rect">
            <a:avLst/>
          </a:prstGeom>
          <a:noFill/>
          <a:ln/>
        </p:spPr>
        <p:txBody>
          <a:bodyPr wrap="square" lIns="0" tIns="0" rIns="0" bIns="0" rtlCol="0" anchor="t">
            <a:normAutofit/>
          </a:bodyPr>
          <a:lstStyle/>
          <a:p>
            <a:pPr algn="l" indent="0" marL="0">
              <a:lnSpc>
                <a:spcPct val="93000"/>
              </a:lnSpc>
              <a:buNone/>
            </a:pPr>
            <a:r>
              <a:rPr lang="en-US" sz="950" dirty="0">
                <a:solidFill>
                  <a:srgbClr val="3A3630"/>
                </a:solidFill>
                <a:latin typeface="Source Sans 3" pitchFamily="34" charset="0"/>
                <a:ea typeface="Source Sans 3" pitchFamily="34" charset="-122"/>
                <a:cs typeface="Source Sans 3" pitchFamily="34" charset="-120"/>
              </a:rPr>
              <a:t>Create jobs outside Metro Manila and plan sustainably</a:t>
            </a:r>
            <a:endParaRPr lang="en-US" sz="950" dirty="0"/>
          </a:p>
        </p:txBody>
      </p:sp>
      <p:sp>
        <p:nvSpPr>
          <p:cNvPr id="13" name="Text 10"/>
          <p:cNvSpPr/>
          <p:nvPr/>
        </p:nvSpPr>
        <p:spPr>
          <a:xfrm>
            <a:off x="482724" y="4592762"/>
            <a:ext cx="8635752" cy="146372"/>
          </a:xfrm>
          <a:prstGeom prst="rect">
            <a:avLst/>
          </a:prstGeom>
          <a:noFill/>
          <a:ln/>
        </p:spPr>
        <p:txBody>
          <a:bodyPr wrap="none" lIns="0" tIns="0" rIns="0" bIns="0" rtlCol="0" anchor="t"/>
          <a:lstStyle/>
          <a:p>
            <a:pPr algn="l" indent="0" marL="0">
              <a:lnSpc>
                <a:spcPct val="119000"/>
              </a:lnSpc>
              <a:buNone/>
            </a:pPr>
            <a:r>
              <a:rPr lang="en-US" sz="800" dirty="0">
                <a:solidFill>
                  <a:srgbClr val="3A3630"/>
                </a:solidFill>
                <a:latin typeface="Source Sans 3" pitchFamily="34" charset="0"/>
                <a:ea typeface="Source Sans 3" pitchFamily="34" charset="-122"/>
                <a:cs typeface="Source Sans 3" pitchFamily="34" charset="-120"/>
              </a:rPr>
              <a:t>Each of these pillars is interconnected — strengthening rural economies reduces the pressure on cities, while sustainable urban planning improves quality of life for those already living there.</a:t>
            </a:r>
            <a:endParaRPr lang="en-US" sz="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523577" y="780529"/>
            <a:ext cx="6118101"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Summary: Positive vs. Negative Impacts</a:t>
            </a:r>
            <a:endParaRPr lang="en-US" sz="2400" dirty="0"/>
          </a:p>
        </p:txBody>
      </p:sp>
      <p:sp>
        <p:nvSpPr>
          <p:cNvPr id="3" name="Shape 1"/>
          <p:cNvSpPr/>
          <p:nvPr/>
        </p:nvSpPr>
        <p:spPr>
          <a:xfrm>
            <a:off x="523577" y="1427262"/>
            <a:ext cx="8096845" cy="2022797"/>
          </a:xfrm>
          <a:prstGeom prst="roundRect">
            <a:avLst>
              <a:gd name="adj" fmla="val 971"/>
            </a:avLst>
          </a:prstGeom>
          <a:solidFill>
            <a:srgbClr val="F3E7D4"/>
          </a:solidFill>
          <a:ln/>
        </p:spPr>
      </p:sp>
      <p:sp>
        <p:nvSpPr>
          <p:cNvPr id="4" name="Shape 2"/>
          <p:cNvSpPr/>
          <p:nvPr/>
        </p:nvSpPr>
        <p:spPr>
          <a:xfrm>
            <a:off x="523577" y="1427262"/>
            <a:ext cx="4048423" cy="2022797"/>
          </a:xfrm>
          <a:prstGeom prst="roundRect">
            <a:avLst>
              <a:gd name="adj" fmla="val 971"/>
            </a:avLst>
          </a:prstGeom>
          <a:solidFill>
            <a:srgbClr val="F3E7D4"/>
          </a:solidFill>
          <a:ln/>
        </p:spPr>
      </p:sp>
      <p:sp>
        <p:nvSpPr>
          <p:cNvPr id="5" name="Text 3"/>
          <p:cNvSpPr/>
          <p:nvPr/>
        </p:nvSpPr>
        <p:spPr>
          <a:xfrm>
            <a:off x="654472" y="1558156"/>
            <a:ext cx="1540073" cy="197272"/>
          </a:xfrm>
          <a:prstGeom prst="rect">
            <a:avLst/>
          </a:prstGeom>
          <a:noFill/>
          <a:ln/>
        </p:spPr>
        <p:txBody>
          <a:bodyPr wrap="none" lIns="0" tIns="0" rIns="0" bIns="0" rtlCol="0" anchor="t"/>
          <a:lstStyle/>
          <a:p>
            <a:pPr algn="l" indent="0" marL="0">
              <a:lnSpc>
                <a:spcPct val="104000"/>
              </a:lnSpc>
              <a:buNone/>
            </a:pPr>
            <a:r>
              <a:rPr lang="en-US" sz="1200" dirty="0">
                <a:solidFill>
                  <a:srgbClr val="000000"/>
                </a:solidFill>
                <a:latin typeface="Lora" pitchFamily="34" charset="0"/>
                <a:ea typeface="Lora" pitchFamily="34" charset="-122"/>
                <a:cs typeface="Lora" pitchFamily="34" charset="-120"/>
              </a:rPr>
              <a:t>✅</a:t>
            </a:r>
            <a:pPr algn="l" indent="0" marL="0">
              <a:lnSpc>
                <a:spcPct val="104000"/>
              </a:lnSpc>
              <a:buNone/>
            </a:pPr>
            <a:r>
              <a:rPr lang="en-US" sz="1200" dirty="0">
                <a:solidFill>
                  <a:srgbClr val="3A3630"/>
                </a:solidFill>
                <a:latin typeface="Lora" pitchFamily="34" charset="0"/>
                <a:ea typeface="Lora" pitchFamily="34" charset="-122"/>
                <a:cs typeface="Lora" pitchFamily="34" charset="-120"/>
              </a:rPr>
              <a:t> Positive Impacts</a:t>
            </a:r>
            <a:endParaRPr lang="en-US" sz="1200" dirty="0"/>
          </a:p>
        </p:txBody>
      </p:sp>
      <p:sp>
        <p:nvSpPr>
          <p:cNvPr id="6" name="Text 4"/>
          <p:cNvSpPr/>
          <p:nvPr/>
        </p:nvSpPr>
        <p:spPr>
          <a:xfrm>
            <a:off x="654472" y="1833935"/>
            <a:ext cx="3786634" cy="1485230"/>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Industrialisation and economic growth</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Diverse employment opportunities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Better access to healthcare</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Access to quality education</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Improved living standards for migrants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Cultural exchange and modernisation</a:t>
            </a:r>
            <a:endParaRPr lang="en-US" sz="1000" dirty="0"/>
          </a:p>
        </p:txBody>
      </p:sp>
      <p:sp>
        <p:nvSpPr>
          <p:cNvPr id="7" name="Shape 5"/>
          <p:cNvSpPr/>
          <p:nvPr/>
        </p:nvSpPr>
        <p:spPr>
          <a:xfrm>
            <a:off x="4572000" y="1427262"/>
            <a:ext cx="4048423" cy="2022797"/>
          </a:xfrm>
          <a:prstGeom prst="rect">
            <a:avLst/>
          </a:prstGeom>
          <a:solidFill>
            <a:srgbClr val="F3E7D4"/>
          </a:solidFill>
          <a:ln/>
        </p:spPr>
      </p:sp>
      <p:sp>
        <p:nvSpPr>
          <p:cNvPr id="8" name="Shape 6"/>
          <p:cNvSpPr/>
          <p:nvPr/>
        </p:nvSpPr>
        <p:spPr>
          <a:xfrm>
            <a:off x="4572000" y="1427262"/>
            <a:ext cx="14288" cy="2022797"/>
          </a:xfrm>
          <a:prstGeom prst="roundRect">
            <a:avLst>
              <a:gd name="adj" fmla="val 137435"/>
            </a:avLst>
          </a:prstGeom>
          <a:solidFill>
            <a:srgbClr val="D9CDBA"/>
          </a:solidFill>
          <a:ln/>
        </p:spPr>
      </p:sp>
      <p:sp>
        <p:nvSpPr>
          <p:cNvPr id="9" name="Text 7"/>
          <p:cNvSpPr/>
          <p:nvPr/>
        </p:nvSpPr>
        <p:spPr>
          <a:xfrm>
            <a:off x="4702894" y="1558156"/>
            <a:ext cx="1540073" cy="197272"/>
          </a:xfrm>
          <a:prstGeom prst="rect">
            <a:avLst/>
          </a:prstGeom>
          <a:noFill/>
          <a:ln/>
        </p:spPr>
        <p:txBody>
          <a:bodyPr wrap="none" lIns="0" tIns="0" rIns="0" bIns="0" rtlCol="0" anchor="t"/>
          <a:lstStyle/>
          <a:p>
            <a:pPr algn="l" indent="0" marL="0">
              <a:lnSpc>
                <a:spcPct val="104000"/>
              </a:lnSpc>
              <a:buNone/>
            </a:pPr>
            <a:r>
              <a:rPr lang="en-US" sz="1200" dirty="0">
                <a:solidFill>
                  <a:srgbClr val="000000"/>
                </a:solidFill>
                <a:latin typeface="Lora" pitchFamily="34" charset="0"/>
                <a:ea typeface="Lora" pitchFamily="34" charset="-122"/>
                <a:cs typeface="Lora" pitchFamily="34" charset="-120"/>
              </a:rPr>
              <a:t>⚠️</a:t>
            </a:r>
            <a:pPr algn="l" indent="0" marL="0">
              <a:lnSpc>
                <a:spcPct val="104000"/>
              </a:lnSpc>
              <a:buNone/>
            </a:pPr>
            <a:r>
              <a:rPr lang="en-US" sz="1200" dirty="0">
                <a:solidFill>
                  <a:srgbClr val="3A3630"/>
                </a:solidFill>
                <a:latin typeface="Lora" pitchFamily="34" charset="0"/>
                <a:ea typeface="Lora" pitchFamily="34" charset="-122"/>
                <a:cs typeface="Lora" pitchFamily="34" charset="-120"/>
              </a:rPr>
              <a:t> Negative Impacts</a:t>
            </a:r>
            <a:endParaRPr lang="en-US" sz="1200" dirty="0"/>
          </a:p>
        </p:txBody>
      </p:sp>
      <p:sp>
        <p:nvSpPr>
          <p:cNvPr id="10" name="Text 8"/>
          <p:cNvSpPr/>
          <p:nvPr/>
        </p:nvSpPr>
        <p:spPr>
          <a:xfrm>
            <a:off x="4702894" y="1833935"/>
            <a:ext cx="3786634" cy="1485230"/>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Housing shortages and informal settlements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Severe traffic congestion (e.g. EDSA)</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Unemployment and underemployment</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Air, water, and noise pollution</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Weakening of rural economies</a:t>
            </a:r>
            <a:endParaRPr lang="en-US" sz="1000" dirty="0"/>
          </a:p>
          <a:p>
            <a:pPr algn="l" marL="342900" indent="-342900">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Overcrowding and urban poverty</a:t>
            </a:r>
            <a:endParaRPr lang="en-US" sz="1000" dirty="0"/>
          </a:p>
        </p:txBody>
      </p:sp>
      <p:sp>
        <p:nvSpPr>
          <p:cNvPr id="11" name="Shape 9"/>
          <p:cNvSpPr/>
          <p:nvPr/>
        </p:nvSpPr>
        <p:spPr>
          <a:xfrm>
            <a:off x="523577" y="3597325"/>
            <a:ext cx="8096845" cy="765572"/>
          </a:xfrm>
          <a:prstGeom prst="roundRect">
            <a:avLst>
              <a:gd name="adj" fmla="val 2565"/>
            </a:avLst>
          </a:prstGeom>
          <a:solidFill>
            <a:srgbClr val="D4E3CF"/>
          </a:solidFill>
          <a:ln/>
        </p:spPr>
      </p:sp>
      <p:pic>
        <p:nvPicPr>
          <p:cNvPr id="12" name="Image 0" descr="preencoded.png">    </p:cNvPr>
          <p:cNvPicPr>
            <a:picLocks noChangeAspect="1"/>
          </p:cNvPicPr>
          <p:nvPr/>
        </p:nvPicPr>
        <p:blipFill>
          <a:blip r:embed="rId1"/>
          <a:stretch>
            <a:fillRect/>
          </a:stretch>
        </p:blipFill>
        <p:spPr>
          <a:xfrm>
            <a:off x="654472" y="3789164"/>
            <a:ext cx="163637" cy="130894"/>
          </a:xfrm>
          <a:prstGeom prst="rect">
            <a:avLst/>
          </a:prstGeom>
        </p:spPr>
      </p:pic>
      <p:sp>
        <p:nvSpPr>
          <p:cNvPr id="13" name="Text 10"/>
          <p:cNvSpPr/>
          <p:nvPr/>
        </p:nvSpPr>
        <p:spPr>
          <a:xfrm>
            <a:off x="949003" y="3760887"/>
            <a:ext cx="7540526"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000000"/>
                </a:solidFill>
                <a:latin typeface="Source Sans 3" pitchFamily="34" charset="0"/>
                <a:ea typeface="Source Sans 3" pitchFamily="34" charset="-122"/>
                <a:cs typeface="Source Sans 3" pitchFamily="34" charset="-120"/>
              </a:rPr>
              <a:t>The balance between these outcomes depends heavily on the quality of urban planning, government policy, and investment in both urban and rural communities.</a:t>
            </a:r>
            <a:endParaRPr lang="en-US" sz="1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523577" y="1077069"/>
            <a:ext cx="3537421" cy="384944"/>
          </a:xfrm>
          <a:prstGeom prst="rect">
            <a:avLst/>
          </a:prstGeom>
          <a:noFill/>
          <a:ln/>
        </p:spPr>
        <p:txBody>
          <a:bodyPr wrap="none" lIns="0" tIns="0" rIns="0" bIns="0" rtlCol="0" anchor="t"/>
          <a:lstStyle/>
          <a:p>
            <a:pPr algn="l" indent="0" marL="0">
              <a:lnSpc>
                <a:spcPct val="104000"/>
              </a:lnSpc>
              <a:buNone/>
            </a:pPr>
            <a:r>
              <a:rPr lang="en-US" sz="2400" dirty="0">
                <a:solidFill>
                  <a:srgbClr val="38512F"/>
                </a:solidFill>
                <a:latin typeface="Lora" pitchFamily="34" charset="0"/>
                <a:ea typeface="Lora" pitchFamily="34" charset="-122"/>
                <a:cs typeface="Lora" pitchFamily="34" charset="-120"/>
              </a:rPr>
              <a:t>Key Takeaways</a:t>
            </a:r>
            <a:endParaRPr lang="en-US" sz="2400" dirty="0"/>
          </a:p>
        </p:txBody>
      </p:sp>
      <p:sp>
        <p:nvSpPr>
          <p:cNvPr id="3" name="Shape 1"/>
          <p:cNvSpPr/>
          <p:nvPr/>
        </p:nvSpPr>
        <p:spPr>
          <a:xfrm>
            <a:off x="523577" y="1723802"/>
            <a:ext cx="294531" cy="294531"/>
          </a:xfrm>
          <a:prstGeom prst="roundRect">
            <a:avLst>
              <a:gd name="adj" fmla="val 6667"/>
            </a:avLst>
          </a:prstGeom>
          <a:solidFill>
            <a:srgbClr val="F3E7D4"/>
          </a:solidFill>
          <a:ln/>
        </p:spPr>
      </p:sp>
      <p:sp>
        <p:nvSpPr>
          <p:cNvPr id="4" name="Text 2"/>
          <p:cNvSpPr/>
          <p:nvPr/>
        </p:nvSpPr>
        <p:spPr>
          <a:xfrm>
            <a:off x="578458" y="1755577"/>
            <a:ext cx="184770" cy="230981"/>
          </a:xfrm>
          <a:prstGeom prst="rect">
            <a:avLst/>
          </a:prstGeom>
          <a:noFill/>
          <a:ln/>
        </p:spPr>
        <p:txBody>
          <a:bodyPr wrap="none" lIns="0" tIns="0" rIns="0" bIns="0" rtlCol="0" anchor="ctr"/>
          <a:lstStyle/>
          <a:p>
            <a:pPr algn="ctr" indent="0" marL="0">
              <a:lnSpc>
                <a:spcPct val="100000"/>
              </a:lnSpc>
              <a:buNone/>
            </a:pPr>
            <a:r>
              <a:rPr lang="en-US" sz="1450" dirty="0">
                <a:solidFill>
                  <a:srgbClr val="3A3630"/>
                </a:solidFill>
                <a:latin typeface="Lora" pitchFamily="34" charset="0"/>
                <a:ea typeface="Lora" pitchFamily="34" charset="-122"/>
                <a:cs typeface="Lora" pitchFamily="34" charset="-120"/>
              </a:rPr>
              <a:t>1</a:t>
            </a:r>
            <a:endParaRPr lang="en-US" sz="1450" dirty="0"/>
          </a:p>
        </p:txBody>
      </p:sp>
      <p:sp>
        <p:nvSpPr>
          <p:cNvPr id="5" name="Text 3"/>
          <p:cNvSpPr/>
          <p:nvPr/>
        </p:nvSpPr>
        <p:spPr>
          <a:xfrm>
            <a:off x="949003" y="1768748"/>
            <a:ext cx="2900511"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Urbanisation is driven by multiple forces</a:t>
            </a:r>
            <a:endParaRPr lang="en-US" sz="1200" dirty="0"/>
          </a:p>
        </p:txBody>
      </p:sp>
      <p:sp>
        <p:nvSpPr>
          <p:cNvPr id="6" name="Text 4"/>
          <p:cNvSpPr/>
          <p:nvPr/>
        </p:nvSpPr>
        <p:spPr>
          <a:xfrm>
            <a:off x="949003" y="2039764"/>
            <a:ext cx="3541142" cy="418802"/>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Economic, educational, environmental, and social factors all push and pull people from rural to urban areas in the Philippines.</a:t>
            </a:r>
            <a:endParaRPr lang="en-US" sz="1000" dirty="0"/>
          </a:p>
        </p:txBody>
      </p:sp>
      <p:sp>
        <p:nvSpPr>
          <p:cNvPr id="7" name="Shape 5"/>
          <p:cNvSpPr/>
          <p:nvPr/>
        </p:nvSpPr>
        <p:spPr>
          <a:xfrm>
            <a:off x="4653781" y="1723802"/>
            <a:ext cx="294531" cy="294531"/>
          </a:xfrm>
          <a:prstGeom prst="roundRect">
            <a:avLst>
              <a:gd name="adj" fmla="val 6667"/>
            </a:avLst>
          </a:prstGeom>
          <a:solidFill>
            <a:srgbClr val="F3E7D4"/>
          </a:solidFill>
          <a:ln/>
        </p:spPr>
      </p:sp>
      <p:sp>
        <p:nvSpPr>
          <p:cNvPr id="8" name="Text 6"/>
          <p:cNvSpPr/>
          <p:nvPr/>
        </p:nvSpPr>
        <p:spPr>
          <a:xfrm>
            <a:off x="4708661" y="1755577"/>
            <a:ext cx="184770" cy="230981"/>
          </a:xfrm>
          <a:prstGeom prst="rect">
            <a:avLst/>
          </a:prstGeom>
          <a:noFill/>
          <a:ln/>
        </p:spPr>
        <p:txBody>
          <a:bodyPr wrap="none" lIns="0" tIns="0" rIns="0" bIns="0" rtlCol="0" anchor="ctr"/>
          <a:lstStyle/>
          <a:p>
            <a:pPr algn="ctr" indent="0" marL="0">
              <a:lnSpc>
                <a:spcPct val="100000"/>
              </a:lnSpc>
              <a:buNone/>
            </a:pPr>
            <a:r>
              <a:rPr lang="en-US" sz="1450" dirty="0">
                <a:solidFill>
                  <a:srgbClr val="3A3630"/>
                </a:solidFill>
                <a:latin typeface="Lora" pitchFamily="34" charset="0"/>
                <a:ea typeface="Lora" pitchFamily="34" charset="-122"/>
                <a:cs typeface="Lora" pitchFamily="34" charset="-120"/>
              </a:rPr>
              <a:t>2</a:t>
            </a:r>
            <a:endParaRPr lang="en-US" sz="1450" dirty="0"/>
          </a:p>
        </p:txBody>
      </p:sp>
      <p:sp>
        <p:nvSpPr>
          <p:cNvPr id="9" name="Text 7"/>
          <p:cNvSpPr/>
          <p:nvPr/>
        </p:nvSpPr>
        <p:spPr>
          <a:xfrm>
            <a:off x="5079206" y="1768748"/>
            <a:ext cx="3143027"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Cities offer opportunity — but also hardship</a:t>
            </a:r>
            <a:endParaRPr lang="en-US" sz="1200" dirty="0"/>
          </a:p>
        </p:txBody>
      </p:sp>
      <p:sp>
        <p:nvSpPr>
          <p:cNvPr id="10" name="Text 8"/>
          <p:cNvSpPr/>
          <p:nvPr/>
        </p:nvSpPr>
        <p:spPr>
          <a:xfrm>
            <a:off x="5079206" y="2039764"/>
            <a:ext cx="3541216"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While urban centres provide jobs, education, and services, they also generate overcrowding, pollution, informal settlements, and traffic congestion.</a:t>
            </a:r>
            <a:endParaRPr lang="en-US" sz="1000" dirty="0"/>
          </a:p>
        </p:txBody>
      </p:sp>
      <p:sp>
        <p:nvSpPr>
          <p:cNvPr id="11" name="Shape 9"/>
          <p:cNvSpPr/>
          <p:nvPr/>
        </p:nvSpPr>
        <p:spPr>
          <a:xfrm>
            <a:off x="523577" y="2929756"/>
            <a:ext cx="294531" cy="294531"/>
          </a:xfrm>
          <a:prstGeom prst="roundRect">
            <a:avLst>
              <a:gd name="adj" fmla="val 6667"/>
            </a:avLst>
          </a:prstGeom>
          <a:solidFill>
            <a:srgbClr val="F3E7D4"/>
          </a:solidFill>
          <a:ln/>
        </p:spPr>
      </p:sp>
      <p:sp>
        <p:nvSpPr>
          <p:cNvPr id="12" name="Text 10"/>
          <p:cNvSpPr/>
          <p:nvPr/>
        </p:nvSpPr>
        <p:spPr>
          <a:xfrm>
            <a:off x="578458" y="2961531"/>
            <a:ext cx="184770" cy="230981"/>
          </a:xfrm>
          <a:prstGeom prst="rect">
            <a:avLst/>
          </a:prstGeom>
          <a:noFill/>
          <a:ln/>
        </p:spPr>
        <p:txBody>
          <a:bodyPr wrap="none" lIns="0" tIns="0" rIns="0" bIns="0" rtlCol="0" anchor="ctr"/>
          <a:lstStyle/>
          <a:p>
            <a:pPr algn="ctr" indent="0" marL="0">
              <a:lnSpc>
                <a:spcPct val="100000"/>
              </a:lnSpc>
              <a:buNone/>
            </a:pPr>
            <a:r>
              <a:rPr lang="en-US" sz="1450" dirty="0">
                <a:solidFill>
                  <a:srgbClr val="3A3630"/>
                </a:solidFill>
                <a:latin typeface="Lora" pitchFamily="34" charset="0"/>
                <a:ea typeface="Lora" pitchFamily="34" charset="-122"/>
                <a:cs typeface="Lora" pitchFamily="34" charset="-120"/>
              </a:rPr>
              <a:t>3</a:t>
            </a:r>
            <a:endParaRPr lang="en-US" sz="1450" dirty="0"/>
          </a:p>
        </p:txBody>
      </p:sp>
      <p:sp>
        <p:nvSpPr>
          <p:cNvPr id="13" name="Text 11"/>
          <p:cNvSpPr/>
          <p:nvPr/>
        </p:nvSpPr>
        <p:spPr>
          <a:xfrm>
            <a:off x="949003" y="2974702"/>
            <a:ext cx="3541142" cy="385018"/>
          </a:xfrm>
          <a:prstGeom prst="rect">
            <a:avLst/>
          </a:prstGeom>
          <a:noFill/>
          <a:ln/>
        </p:spPr>
        <p:txBody>
          <a:bodyPr wrap="square" lIns="0" tIns="0" rIns="0" bIns="0" rtlCol="0" anchor="t">
            <a:normAutofit/>
          </a:bodyPr>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Rural communities bear the cost of out-migration</a:t>
            </a:r>
            <a:endParaRPr lang="en-US" sz="1200" dirty="0"/>
          </a:p>
        </p:txBody>
      </p:sp>
      <p:sp>
        <p:nvSpPr>
          <p:cNvPr id="14" name="Text 12"/>
          <p:cNvSpPr/>
          <p:nvPr/>
        </p:nvSpPr>
        <p:spPr>
          <a:xfrm>
            <a:off x="949003" y="3438227"/>
            <a:ext cx="3541142"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When young and skilled workers leave provinces, rural economies weaken — making it harder for those who remain to thrive.</a:t>
            </a:r>
            <a:endParaRPr lang="en-US" sz="1000" dirty="0"/>
          </a:p>
        </p:txBody>
      </p:sp>
      <p:sp>
        <p:nvSpPr>
          <p:cNvPr id="15" name="Shape 13"/>
          <p:cNvSpPr/>
          <p:nvPr/>
        </p:nvSpPr>
        <p:spPr>
          <a:xfrm>
            <a:off x="4653781" y="2929756"/>
            <a:ext cx="294531" cy="294531"/>
          </a:xfrm>
          <a:prstGeom prst="roundRect">
            <a:avLst>
              <a:gd name="adj" fmla="val 6667"/>
            </a:avLst>
          </a:prstGeom>
          <a:solidFill>
            <a:srgbClr val="F3E7D4"/>
          </a:solidFill>
          <a:ln/>
        </p:spPr>
      </p:sp>
      <p:sp>
        <p:nvSpPr>
          <p:cNvPr id="16" name="Text 14"/>
          <p:cNvSpPr/>
          <p:nvPr/>
        </p:nvSpPr>
        <p:spPr>
          <a:xfrm>
            <a:off x="4708661" y="2961531"/>
            <a:ext cx="184770" cy="230981"/>
          </a:xfrm>
          <a:prstGeom prst="rect">
            <a:avLst/>
          </a:prstGeom>
          <a:noFill/>
          <a:ln/>
        </p:spPr>
        <p:txBody>
          <a:bodyPr wrap="none" lIns="0" tIns="0" rIns="0" bIns="0" rtlCol="0" anchor="ctr"/>
          <a:lstStyle/>
          <a:p>
            <a:pPr algn="ctr" indent="0" marL="0">
              <a:lnSpc>
                <a:spcPct val="100000"/>
              </a:lnSpc>
              <a:buNone/>
            </a:pPr>
            <a:r>
              <a:rPr lang="en-US" sz="1450" dirty="0">
                <a:solidFill>
                  <a:srgbClr val="3A3630"/>
                </a:solidFill>
                <a:latin typeface="Lora" pitchFamily="34" charset="0"/>
                <a:ea typeface="Lora" pitchFamily="34" charset="-122"/>
                <a:cs typeface="Lora" pitchFamily="34" charset="-120"/>
              </a:rPr>
              <a:t>4</a:t>
            </a:r>
            <a:endParaRPr lang="en-US" sz="1450" dirty="0"/>
          </a:p>
        </p:txBody>
      </p:sp>
      <p:sp>
        <p:nvSpPr>
          <p:cNvPr id="17" name="Text 15"/>
          <p:cNvSpPr/>
          <p:nvPr/>
        </p:nvSpPr>
        <p:spPr>
          <a:xfrm>
            <a:off x="5079206" y="2974702"/>
            <a:ext cx="2303487" cy="192509"/>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Sustainable planning is essential</a:t>
            </a:r>
            <a:endParaRPr lang="en-US" sz="1200" dirty="0"/>
          </a:p>
        </p:txBody>
      </p:sp>
      <p:sp>
        <p:nvSpPr>
          <p:cNvPr id="18" name="Text 16"/>
          <p:cNvSpPr/>
          <p:nvPr/>
        </p:nvSpPr>
        <p:spPr>
          <a:xfrm>
            <a:off x="5079206" y="3245718"/>
            <a:ext cx="3541216" cy="628204"/>
          </a:xfrm>
          <a:prstGeom prst="rect">
            <a:avLst/>
          </a:prstGeom>
          <a:noFill/>
          <a:ln/>
        </p:spPr>
        <p:txBody>
          <a:bodyPr wrap="square" lIns="0" tIns="0" rIns="0" bIns="0" rtlCol="0" anchor="t">
            <a:normAutofit/>
          </a:bodyPr>
          <a:lstStyle/>
          <a:p>
            <a:pPr algn="l" indent="0" marL="0">
              <a:lnSpc>
                <a:spcPct val="133000"/>
              </a:lnSpc>
              <a:buNone/>
            </a:pPr>
            <a:r>
              <a:rPr lang="en-US" sz="1000" dirty="0">
                <a:solidFill>
                  <a:srgbClr val="3A3630"/>
                </a:solidFill>
                <a:latin typeface="Source Sans 3" pitchFamily="34" charset="0"/>
                <a:ea typeface="Source Sans 3" pitchFamily="34" charset="-122"/>
                <a:cs typeface="Source Sans 3" pitchFamily="34" charset="-120"/>
              </a:rPr>
              <a:t>Urbanisation must be managed through inclusive economic policies, balanced regional development, and investment in both urban infrastructure and rural communities.</a:t>
            </a:r>
            <a:endParaRPr lang="en-US" sz="1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52577" y="609302"/>
            <a:ext cx="3075384" cy="327199"/>
          </a:xfrm>
          <a:prstGeom prst="rect">
            <a:avLst/>
          </a:prstGeom>
          <a:noFill/>
          <a:ln/>
        </p:spPr>
        <p:txBody>
          <a:bodyPr wrap="none" lIns="0" tIns="0" rIns="0" bIns="0" rtlCol="0" anchor="t"/>
          <a:lstStyle/>
          <a:p>
            <a:pPr algn="l" indent="0" marL="0">
              <a:lnSpc>
                <a:spcPct val="104000"/>
              </a:lnSpc>
              <a:buNone/>
            </a:pPr>
            <a:r>
              <a:rPr lang="en-US" sz="2050" dirty="0">
                <a:solidFill>
                  <a:srgbClr val="38512F"/>
                </a:solidFill>
                <a:latin typeface="Lora" pitchFamily="34" charset="0"/>
                <a:ea typeface="Lora" pitchFamily="34" charset="-122"/>
                <a:cs typeface="Lora" pitchFamily="34" charset="-120"/>
              </a:rPr>
              <a:t>Conclusion</a:t>
            </a:r>
            <a:endParaRPr lang="en-US" sz="2050" dirty="0"/>
          </a:p>
        </p:txBody>
      </p:sp>
      <p:sp>
        <p:nvSpPr>
          <p:cNvPr id="4" name="Text 1"/>
          <p:cNvSpPr/>
          <p:nvPr/>
        </p:nvSpPr>
        <p:spPr>
          <a:xfrm>
            <a:off x="3952577" y="1078334"/>
            <a:ext cx="4667845" cy="493812"/>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Urbanisation and rural–urban migration are major forces shaping Philippine society and economic development. People migrate to cities in search of employment, education, healthcare, and improved living standards.</a:t>
            </a:r>
            <a:endParaRPr lang="en-US" sz="850" dirty="0"/>
          </a:p>
        </p:txBody>
      </p:sp>
      <p:sp>
        <p:nvSpPr>
          <p:cNvPr id="5" name="Text 2"/>
          <p:cNvSpPr/>
          <p:nvPr/>
        </p:nvSpPr>
        <p:spPr>
          <a:xfrm>
            <a:off x="4119488" y="1784821"/>
            <a:ext cx="4500935" cy="493812"/>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The Philippine experience demonstrates that urbanisation must be managed through </a:t>
            </a:r>
            <a:pPr algn="l" indent="0" marL="0">
              <a:lnSpc>
                <a:spcPct val="123000"/>
              </a:lnSpc>
              <a:buNone/>
            </a:pPr>
            <a:r>
              <a:rPr lang="en-US" sz="850" b="1" dirty="0">
                <a:solidFill>
                  <a:srgbClr val="3A3630"/>
                </a:solidFill>
                <a:latin typeface="Source Sans 3" pitchFamily="34" charset="0"/>
                <a:ea typeface="Source Sans 3" pitchFamily="34" charset="-122"/>
                <a:cs typeface="Source Sans 3" pitchFamily="34" charset="-120"/>
              </a:rPr>
              <a:t>sustainable planning, inclusive economic policies, and balanced regional development</a:t>
            </a:r>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 — so that all Filipinos, whether in cities or provinces, can enjoy a better quality of life.</a:t>
            </a:r>
            <a:endParaRPr lang="en-US" sz="850" dirty="0"/>
          </a:p>
        </p:txBody>
      </p:sp>
      <p:sp>
        <p:nvSpPr>
          <p:cNvPr id="6" name="Shape 3"/>
          <p:cNvSpPr/>
          <p:nvPr/>
        </p:nvSpPr>
        <p:spPr>
          <a:xfrm>
            <a:off x="3952577" y="1678484"/>
            <a:ext cx="14288" cy="706487"/>
          </a:xfrm>
          <a:prstGeom prst="rect">
            <a:avLst/>
          </a:prstGeom>
          <a:solidFill>
            <a:srgbClr val="38512F"/>
          </a:solidFill>
          <a:ln/>
        </p:spPr>
      </p:sp>
      <p:sp>
        <p:nvSpPr>
          <p:cNvPr id="7" name="Text 4"/>
          <p:cNvSpPr/>
          <p:nvPr/>
        </p:nvSpPr>
        <p:spPr>
          <a:xfrm>
            <a:off x="3952577" y="2491308"/>
            <a:ext cx="222498" cy="139080"/>
          </a:xfrm>
          <a:prstGeom prst="rect">
            <a:avLst/>
          </a:prstGeom>
          <a:noFill/>
          <a:ln/>
        </p:spPr>
        <p:txBody>
          <a:bodyPr wrap="none" lIns="0" tIns="0" rIns="0" bIns="0" rtlCol="0" anchor="ctr"/>
          <a:lstStyle/>
          <a:p>
            <a:pPr algn="l" indent="0" marL="0">
              <a:lnSpc>
                <a:spcPct val="100000"/>
              </a:lnSpc>
              <a:buNone/>
            </a:pPr>
            <a:r>
              <a:rPr lang="en-US" sz="850" dirty="0">
                <a:solidFill>
                  <a:srgbClr val="3A3630"/>
                </a:solidFill>
                <a:latin typeface="Lora Light" pitchFamily="34" charset="0"/>
                <a:ea typeface="Lora Light" pitchFamily="34" charset="-122"/>
                <a:cs typeface="Lora Light" pitchFamily="34" charset="-120"/>
              </a:rPr>
              <a:t>01</a:t>
            </a:r>
            <a:endParaRPr lang="en-US" sz="850" dirty="0"/>
          </a:p>
        </p:txBody>
      </p:sp>
      <p:sp>
        <p:nvSpPr>
          <p:cNvPr id="8" name="Shape 5"/>
          <p:cNvSpPr/>
          <p:nvPr/>
        </p:nvSpPr>
        <p:spPr>
          <a:xfrm>
            <a:off x="3952577" y="2666107"/>
            <a:ext cx="2286595" cy="14288"/>
          </a:xfrm>
          <a:prstGeom prst="rect">
            <a:avLst/>
          </a:prstGeom>
          <a:solidFill>
            <a:srgbClr val="38512F"/>
          </a:solidFill>
          <a:ln/>
        </p:spPr>
      </p:sp>
      <p:sp>
        <p:nvSpPr>
          <p:cNvPr id="9" name="Text 6"/>
          <p:cNvSpPr/>
          <p:nvPr/>
        </p:nvSpPr>
        <p:spPr>
          <a:xfrm>
            <a:off x="3952577" y="2750269"/>
            <a:ext cx="1723355"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Invest in Rural Communities</a:t>
            </a:r>
            <a:endParaRPr lang="en-US" sz="1000" dirty="0"/>
          </a:p>
        </p:txBody>
      </p:sp>
      <p:sp>
        <p:nvSpPr>
          <p:cNvPr id="10" name="Text 7"/>
          <p:cNvSpPr/>
          <p:nvPr/>
        </p:nvSpPr>
        <p:spPr>
          <a:xfrm>
            <a:off x="3952577" y="2970535"/>
            <a:ext cx="2286595" cy="493812"/>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Strengthen provincial economies, agriculture, healthcare, and education to reduce excessive migration.</a:t>
            </a:r>
            <a:endParaRPr lang="en-US" sz="850" dirty="0"/>
          </a:p>
        </p:txBody>
      </p:sp>
      <p:sp>
        <p:nvSpPr>
          <p:cNvPr id="11" name="Text 8"/>
          <p:cNvSpPr/>
          <p:nvPr/>
        </p:nvSpPr>
        <p:spPr>
          <a:xfrm>
            <a:off x="6333753" y="2491308"/>
            <a:ext cx="222498" cy="139080"/>
          </a:xfrm>
          <a:prstGeom prst="rect">
            <a:avLst/>
          </a:prstGeom>
          <a:noFill/>
          <a:ln/>
        </p:spPr>
        <p:txBody>
          <a:bodyPr wrap="none" lIns="0" tIns="0" rIns="0" bIns="0" rtlCol="0" anchor="ctr"/>
          <a:lstStyle/>
          <a:p>
            <a:pPr algn="l" indent="0" marL="0">
              <a:lnSpc>
                <a:spcPct val="100000"/>
              </a:lnSpc>
              <a:buNone/>
            </a:pPr>
            <a:r>
              <a:rPr lang="en-US" sz="850" dirty="0">
                <a:solidFill>
                  <a:srgbClr val="3A3630"/>
                </a:solidFill>
                <a:latin typeface="Lora Light" pitchFamily="34" charset="0"/>
                <a:ea typeface="Lora Light" pitchFamily="34" charset="-122"/>
                <a:cs typeface="Lora Light" pitchFamily="34" charset="-120"/>
              </a:rPr>
              <a:t>02</a:t>
            </a:r>
            <a:endParaRPr lang="en-US" sz="850" dirty="0"/>
          </a:p>
        </p:txBody>
      </p:sp>
      <p:sp>
        <p:nvSpPr>
          <p:cNvPr id="12" name="Shape 9"/>
          <p:cNvSpPr/>
          <p:nvPr/>
        </p:nvSpPr>
        <p:spPr>
          <a:xfrm>
            <a:off x="6333753" y="2666107"/>
            <a:ext cx="2286670" cy="14288"/>
          </a:xfrm>
          <a:prstGeom prst="rect">
            <a:avLst/>
          </a:prstGeom>
          <a:solidFill>
            <a:srgbClr val="38512F"/>
          </a:solidFill>
          <a:ln/>
        </p:spPr>
      </p:sp>
      <p:sp>
        <p:nvSpPr>
          <p:cNvPr id="13" name="Text 10"/>
          <p:cNvSpPr/>
          <p:nvPr/>
        </p:nvSpPr>
        <p:spPr>
          <a:xfrm>
            <a:off x="6333753" y="2750269"/>
            <a:ext cx="2085454"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Expand Jobs Beyond Metro Manila</a:t>
            </a:r>
            <a:endParaRPr lang="en-US" sz="1000" dirty="0"/>
          </a:p>
        </p:txBody>
      </p:sp>
      <p:sp>
        <p:nvSpPr>
          <p:cNvPr id="14" name="Text 11"/>
          <p:cNvSpPr/>
          <p:nvPr/>
        </p:nvSpPr>
        <p:spPr>
          <a:xfrm>
            <a:off x="6333753" y="2970535"/>
            <a:ext cx="2286670" cy="493812"/>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Decentralise economic activity to secondary cities and growth corridors across the archipelago.</a:t>
            </a:r>
            <a:endParaRPr lang="en-US" sz="850" dirty="0"/>
          </a:p>
        </p:txBody>
      </p:sp>
      <p:sp>
        <p:nvSpPr>
          <p:cNvPr id="15" name="Text 12"/>
          <p:cNvSpPr/>
          <p:nvPr/>
        </p:nvSpPr>
        <p:spPr>
          <a:xfrm>
            <a:off x="3952577" y="3642345"/>
            <a:ext cx="222498" cy="139080"/>
          </a:xfrm>
          <a:prstGeom prst="rect">
            <a:avLst/>
          </a:prstGeom>
          <a:noFill/>
          <a:ln/>
        </p:spPr>
        <p:txBody>
          <a:bodyPr wrap="none" lIns="0" tIns="0" rIns="0" bIns="0" rtlCol="0" anchor="ctr"/>
          <a:lstStyle/>
          <a:p>
            <a:pPr algn="l" indent="0" marL="0">
              <a:lnSpc>
                <a:spcPct val="100000"/>
              </a:lnSpc>
              <a:buNone/>
            </a:pPr>
            <a:r>
              <a:rPr lang="en-US" sz="850" dirty="0">
                <a:solidFill>
                  <a:srgbClr val="3A3630"/>
                </a:solidFill>
                <a:latin typeface="Lora Light" pitchFamily="34" charset="0"/>
                <a:ea typeface="Lora Light" pitchFamily="34" charset="-122"/>
                <a:cs typeface="Lora Light" pitchFamily="34" charset="-120"/>
              </a:rPr>
              <a:t>03</a:t>
            </a:r>
            <a:endParaRPr lang="en-US" sz="850" dirty="0"/>
          </a:p>
        </p:txBody>
      </p:sp>
      <p:sp>
        <p:nvSpPr>
          <p:cNvPr id="16" name="Shape 13"/>
          <p:cNvSpPr/>
          <p:nvPr/>
        </p:nvSpPr>
        <p:spPr>
          <a:xfrm>
            <a:off x="3952577" y="3817144"/>
            <a:ext cx="4667845" cy="14288"/>
          </a:xfrm>
          <a:prstGeom prst="rect">
            <a:avLst/>
          </a:prstGeom>
          <a:solidFill>
            <a:srgbClr val="38512F"/>
          </a:solidFill>
          <a:ln/>
        </p:spPr>
      </p:sp>
      <p:sp>
        <p:nvSpPr>
          <p:cNvPr id="17" name="Text 14"/>
          <p:cNvSpPr/>
          <p:nvPr/>
        </p:nvSpPr>
        <p:spPr>
          <a:xfrm>
            <a:off x="3952577" y="3901306"/>
            <a:ext cx="1373014" cy="163562"/>
          </a:xfrm>
          <a:prstGeom prst="rect">
            <a:avLst/>
          </a:prstGeom>
          <a:noFill/>
          <a:ln/>
        </p:spPr>
        <p:txBody>
          <a:bodyPr wrap="none" lIns="0" tIns="0" rIns="0" bIns="0" rtlCol="0" anchor="t"/>
          <a:lstStyle/>
          <a:p>
            <a:pPr algn="l" indent="0" marL="0">
              <a:lnSpc>
                <a:spcPct val="104000"/>
              </a:lnSpc>
              <a:buNone/>
            </a:pPr>
            <a:r>
              <a:rPr lang="en-US" sz="1000" dirty="0">
                <a:solidFill>
                  <a:srgbClr val="3A3630"/>
                </a:solidFill>
                <a:latin typeface="Lora" pitchFamily="34" charset="0"/>
                <a:ea typeface="Lora" pitchFamily="34" charset="-122"/>
                <a:cs typeface="Lora" pitchFamily="34" charset="-120"/>
              </a:rPr>
              <a:t>Plan Cities Sustainably</a:t>
            </a:r>
            <a:endParaRPr lang="en-US" sz="1000" dirty="0"/>
          </a:p>
        </p:txBody>
      </p:sp>
      <p:sp>
        <p:nvSpPr>
          <p:cNvPr id="18" name="Text 15"/>
          <p:cNvSpPr/>
          <p:nvPr/>
        </p:nvSpPr>
        <p:spPr>
          <a:xfrm>
            <a:off x="3952577" y="4121572"/>
            <a:ext cx="4667845" cy="329208"/>
          </a:xfrm>
          <a:prstGeom prst="rect">
            <a:avLst/>
          </a:prstGeom>
          <a:noFill/>
          <a:ln/>
        </p:spPr>
        <p:txBody>
          <a:bodyPr wrap="square" lIns="0" tIns="0" rIns="0" bIns="0" rtlCol="0" anchor="t">
            <a:normAutofit/>
          </a:bodyPr>
          <a:lstStyle/>
          <a:p>
            <a:pPr algn="l" indent="0" marL="0">
              <a:lnSpc>
                <a:spcPct val="123000"/>
              </a:lnSpc>
              <a:buNone/>
            </a:pPr>
            <a:r>
              <a:rPr lang="en-US" sz="850" dirty="0">
                <a:solidFill>
                  <a:srgbClr val="3A3630"/>
                </a:solidFill>
                <a:latin typeface="Source Sans 3" pitchFamily="34" charset="0"/>
                <a:ea typeface="Source Sans 3" pitchFamily="34" charset="-122"/>
                <a:cs typeface="Source Sans 3" pitchFamily="34" charset="-120"/>
              </a:rPr>
              <a:t>Invest in affordable housing, public transport, environmental management, and inclusive urban services.</a:t>
            </a:r>
            <a:endParaRPr lang="en-US" sz="8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2026-05-24T07:05:43Z</dcterms:created>
  <dcterms:modified xsi:type="dcterms:W3CDTF">2026-05-24T07:05:43Z</dcterms:modified>
</cp:coreProperties>
</file>