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9144000" cy="5143500"/>
  <p:notesSz cx="5143500" cy="9144000"/>
  <p:embeddedFontLst>
    <p:embeddedFont>
      <p:font typeface="Lora"/>
      <p:regular r:id="rId27"/>
    </p:embeddedFont>
    <p:embeddedFont>
      <p:font typeface="Lora Bold"/>
      <p:regular r:id="rId28"/>
    </p:embeddedFont>
    <p:embeddedFont>
      <p:font typeface="Source Sans 3"/>
      <p:regular r:id="rId29"/>
    </p:embeddedFont>
    <p:embeddedFont>
      <p:font typeface="Source Sans 3 Bold"/>
      <p:regular r:id="rId30"/>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7" Type="http://schemas.openxmlformats.org/officeDocument/2006/relationships/font" Target="fonts/font1.fntdata"/><Relationship Id="rId28" Type="http://schemas.openxmlformats.org/officeDocument/2006/relationships/font" Target="fonts/font2.fntdata"/><Relationship Id="rId29" Type="http://schemas.openxmlformats.org/officeDocument/2006/relationships/font" Target="fonts/font3.fntdata"/><Relationship Id="rId30" Type="http://schemas.openxmlformats.org/officeDocument/2006/relationships/font" Target="fonts/font4.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3.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svg"/><Relationship Id="rId4" Type="http://schemas.openxmlformats.org/officeDocument/2006/relationships/image" Target="../media/image-4-4.png"/><Relationship Id="rId5" Type="http://schemas.openxmlformats.org/officeDocument/2006/relationships/image" Target="../media/image-4-5.svg"/><Relationship Id="rId6" Type="http://schemas.openxmlformats.org/officeDocument/2006/relationships/image" Target="../media/image-4-6.png"/><Relationship Id="rId7" Type="http://schemas.openxmlformats.org/officeDocument/2006/relationships/image" Target="../media/image-4-7.svg"/><Relationship Id="rId8" Type="http://schemas.openxmlformats.org/officeDocument/2006/relationships/image" Target="../media/image-4-8.png"/><Relationship Id="rId9" Type="http://schemas.openxmlformats.org/officeDocument/2006/relationships/image" Target="../media/image-4-9.svg"/><Relationship Id="rId10" Type="http://schemas.openxmlformats.org/officeDocument/2006/relationships/slideLayout" Target="../slideLayouts/slideLayout5.xml"/><Relationship Id="rId11"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8.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svg"/><Relationship Id="rId4" Type="http://schemas.openxmlformats.org/officeDocument/2006/relationships/image" Target="../media/image-8-4.png"/><Relationship Id="rId5" Type="http://schemas.openxmlformats.org/officeDocument/2006/relationships/image" Target="../media/image-8-5.svg"/><Relationship Id="rId6" Type="http://schemas.openxmlformats.org/officeDocument/2006/relationships/image" Target="../media/image-8-6.png"/><Relationship Id="rId7" Type="http://schemas.openxmlformats.org/officeDocument/2006/relationships/image" Target="../media/image-8-7.svg"/><Relationship Id="rId8" Type="http://schemas.openxmlformats.org/officeDocument/2006/relationships/image" Target="../media/image-8-8.png"/><Relationship Id="rId9" Type="http://schemas.openxmlformats.org/officeDocument/2006/relationships/image" Target="../media/image-8-9.svg"/><Relationship Id="rId10" Type="http://schemas.openxmlformats.org/officeDocument/2006/relationships/slideLayout" Target="../slideLayouts/slideLayout9.xml"/><Relationship Id="rId11"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slideLayout" Target="../slideLayouts/slideLayout10.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image" Target="../media/image-13-3.svg"/><Relationship Id="rId4" Type="http://schemas.openxmlformats.org/officeDocument/2006/relationships/image" Target="../media/image-13-4.png"/><Relationship Id="rId5" Type="http://schemas.openxmlformats.org/officeDocument/2006/relationships/image" Target="../media/image-13-5.svg"/><Relationship Id="rId6" Type="http://schemas.openxmlformats.org/officeDocument/2006/relationships/image" Target="../media/image-13-6.png"/><Relationship Id="rId7" Type="http://schemas.openxmlformats.org/officeDocument/2006/relationships/image" Target="../media/image-13-7.svg"/><Relationship Id="rId8" Type="http://schemas.openxmlformats.org/officeDocument/2006/relationships/image" Target="../media/image-13-8.png"/><Relationship Id="rId9" Type="http://schemas.openxmlformats.org/officeDocument/2006/relationships/image" Target="../media/image-13-9.svg"/><Relationship Id="rId10" Type="http://schemas.openxmlformats.org/officeDocument/2006/relationships/slideLayout" Target="../slideLayouts/slideLayout14.xml"/><Relationship Id="rId11"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slideLayout" Target="../slideLayouts/slideLayout15.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6.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8.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png"/><Relationship Id="rId3" Type="http://schemas.openxmlformats.org/officeDocument/2006/relationships/image" Target="../media/image-18-3.png"/><Relationship Id="rId4" Type="http://schemas.openxmlformats.org/officeDocument/2006/relationships/image" Target="../media/image-18-4.png"/><Relationship Id="rId5" Type="http://schemas.openxmlformats.org/officeDocument/2006/relationships/slideLayout" Target="../slideLayouts/slideLayout19.xml"/><Relationship Id="rId6"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20.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21.xml"/><Relationship Id="rId3"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1490142"/>
            <a:ext cx="4667845" cy="1154832"/>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Human Capital: Education and Health in Economic Development</a:t>
            </a:r>
            <a:endParaRPr lang="en-US" sz="2400" dirty="0"/>
          </a:p>
        </p:txBody>
      </p:sp>
      <p:sp>
        <p:nvSpPr>
          <p:cNvPr id="4" name="Shape 1"/>
          <p:cNvSpPr/>
          <p:nvPr/>
        </p:nvSpPr>
        <p:spPr>
          <a:xfrm>
            <a:off x="3952577" y="2841278"/>
            <a:ext cx="613618" cy="245938"/>
          </a:xfrm>
          <a:prstGeom prst="roundRect">
            <a:avLst>
              <a:gd name="adj" fmla="val 6388"/>
            </a:avLst>
          </a:prstGeom>
          <a:solidFill>
            <a:srgbClr val="E2ECDF"/>
          </a:solidFill>
          <a:ln/>
        </p:spPr>
      </p:sp>
      <p:sp>
        <p:nvSpPr>
          <p:cNvPr id="5" name="Text 2"/>
          <p:cNvSpPr/>
          <p:nvPr/>
        </p:nvSpPr>
        <p:spPr>
          <a:xfrm>
            <a:off x="4031084" y="2880494"/>
            <a:ext cx="913805" cy="167506"/>
          </a:xfrm>
          <a:prstGeom prst="rect">
            <a:avLst/>
          </a:prstGeom>
          <a:noFill/>
          <a:ln/>
        </p:spPr>
        <p:txBody>
          <a:bodyPr wrap="none" lIns="0" tIns="0" rIns="0" bIns="0" rtlCol="0" anchor="t"/>
          <a:lstStyle/>
          <a:p>
            <a:pPr algn="l" indent="0" marL="0">
              <a:lnSpc>
                <a:spcPct val="133000"/>
              </a:lnSpc>
              <a:buNone/>
            </a:pPr>
            <a:r>
              <a:rPr lang="en-US" sz="800" dirty="0">
                <a:solidFill>
                  <a:srgbClr val="3A3630"/>
                </a:solidFill>
                <a:latin typeface="Source Sans 3" pitchFamily="34" charset="0"/>
                <a:ea typeface="Source Sans 3" pitchFamily="34" charset="-122"/>
                <a:cs typeface="Source Sans 3" pitchFamily="34" charset="-120"/>
              </a:rPr>
              <a:t>MODULE 6</a:t>
            </a:r>
            <a:endParaRPr lang="en-US" sz="800" dirty="0"/>
          </a:p>
        </p:txBody>
      </p:sp>
      <p:sp>
        <p:nvSpPr>
          <p:cNvPr id="6" name="Text 3"/>
          <p:cNvSpPr/>
          <p:nvPr/>
        </p:nvSpPr>
        <p:spPr>
          <a:xfrm>
            <a:off x="3952577" y="3234482"/>
            <a:ext cx="4667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Exploring how investments in people — through education, healthcare, and nutrition — drive national progress and economic growth in the Philippine context.</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529010"/>
            <a:ext cx="3567336" cy="346472"/>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What Is Human Capital?</a:t>
            </a:r>
            <a:endParaRPr lang="en-US" sz="2150" dirty="0"/>
          </a:p>
        </p:txBody>
      </p:sp>
      <p:sp>
        <p:nvSpPr>
          <p:cNvPr id="4" name="Text 1"/>
          <p:cNvSpPr/>
          <p:nvPr/>
        </p:nvSpPr>
        <p:spPr>
          <a:xfrm>
            <a:off x="3952577" y="1034504"/>
            <a:ext cx="4667845"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Human capital includes the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skills, education, knowledge, health, abilities, and productivity</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of individuals that contribute to economic growth and national development. It is one of the most important resources a country can possess.</a:t>
            </a:r>
            <a:endParaRPr lang="en-US" sz="900" dirty="0"/>
          </a:p>
        </p:txBody>
      </p:sp>
      <p:sp>
        <p:nvSpPr>
          <p:cNvPr id="5" name="Shape 2"/>
          <p:cNvSpPr/>
          <p:nvPr/>
        </p:nvSpPr>
        <p:spPr>
          <a:xfrm>
            <a:off x="3952577" y="1690911"/>
            <a:ext cx="4667845" cy="651421"/>
          </a:xfrm>
          <a:prstGeom prst="roundRect">
            <a:avLst>
              <a:gd name="adj" fmla="val 2713"/>
            </a:avLst>
          </a:prstGeom>
          <a:solidFill>
            <a:srgbClr val="F3E7D4"/>
          </a:solidFill>
          <a:ln/>
        </p:spPr>
      </p:sp>
      <p:sp>
        <p:nvSpPr>
          <p:cNvPr id="6" name="Text 3"/>
          <p:cNvSpPr/>
          <p:nvPr/>
        </p:nvSpPr>
        <p:spPr>
          <a:xfrm>
            <a:off x="4070375" y="1808708"/>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Education</a:t>
            </a:r>
            <a:endParaRPr lang="en-US" sz="1050" dirty="0"/>
          </a:p>
        </p:txBody>
      </p:sp>
      <p:sp>
        <p:nvSpPr>
          <p:cNvPr id="7" name="Text 4"/>
          <p:cNvSpPr/>
          <p:nvPr/>
        </p:nvSpPr>
        <p:spPr>
          <a:xfrm>
            <a:off x="4070375" y="2045494"/>
            <a:ext cx="4432250" cy="179040"/>
          </a:xfrm>
          <a:prstGeom prst="rect">
            <a:avLst/>
          </a:prstGeom>
          <a:noFill/>
          <a:ln/>
        </p:spPr>
        <p:txBody>
          <a:bodyPr wrap="none" lIns="0" tIns="0" rIns="0" bIns="0" rtlCol="0" anchor="t"/>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Knowledge and skills gained through formal and informal learning</a:t>
            </a:r>
            <a:endParaRPr lang="en-US" sz="900" dirty="0"/>
          </a:p>
        </p:txBody>
      </p:sp>
      <p:sp>
        <p:nvSpPr>
          <p:cNvPr id="8" name="Shape 5"/>
          <p:cNvSpPr/>
          <p:nvPr/>
        </p:nvSpPr>
        <p:spPr>
          <a:xfrm>
            <a:off x="3952577" y="2448297"/>
            <a:ext cx="4667845" cy="651421"/>
          </a:xfrm>
          <a:prstGeom prst="roundRect">
            <a:avLst>
              <a:gd name="adj" fmla="val 2713"/>
            </a:avLst>
          </a:prstGeom>
          <a:solidFill>
            <a:srgbClr val="F3E7D4"/>
          </a:solidFill>
          <a:ln/>
        </p:spPr>
      </p:sp>
      <p:sp>
        <p:nvSpPr>
          <p:cNvPr id="9" name="Text 6"/>
          <p:cNvSpPr/>
          <p:nvPr/>
        </p:nvSpPr>
        <p:spPr>
          <a:xfrm>
            <a:off x="4070375" y="2566095"/>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Health</a:t>
            </a:r>
            <a:endParaRPr lang="en-US" sz="1050" dirty="0"/>
          </a:p>
        </p:txBody>
      </p:sp>
      <p:sp>
        <p:nvSpPr>
          <p:cNvPr id="10" name="Text 7"/>
          <p:cNvSpPr/>
          <p:nvPr/>
        </p:nvSpPr>
        <p:spPr>
          <a:xfrm>
            <a:off x="4070375" y="2802880"/>
            <a:ext cx="4432250" cy="179040"/>
          </a:xfrm>
          <a:prstGeom prst="rect">
            <a:avLst/>
          </a:prstGeom>
          <a:noFill/>
          <a:ln/>
        </p:spPr>
        <p:txBody>
          <a:bodyPr wrap="none" lIns="0" tIns="0" rIns="0" bIns="0" rtlCol="0" anchor="t"/>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Physical and mental well-being that enables productive participation</a:t>
            </a:r>
            <a:endParaRPr lang="en-US" sz="900" dirty="0"/>
          </a:p>
        </p:txBody>
      </p:sp>
      <p:sp>
        <p:nvSpPr>
          <p:cNvPr id="11" name="Shape 8"/>
          <p:cNvSpPr/>
          <p:nvPr/>
        </p:nvSpPr>
        <p:spPr>
          <a:xfrm>
            <a:off x="3952577" y="3205683"/>
            <a:ext cx="4667845" cy="651421"/>
          </a:xfrm>
          <a:prstGeom prst="roundRect">
            <a:avLst>
              <a:gd name="adj" fmla="val 2713"/>
            </a:avLst>
          </a:prstGeom>
          <a:solidFill>
            <a:srgbClr val="F3E7D4"/>
          </a:solidFill>
          <a:ln/>
        </p:spPr>
      </p:sp>
      <p:sp>
        <p:nvSpPr>
          <p:cNvPr id="12" name="Text 9"/>
          <p:cNvSpPr/>
          <p:nvPr/>
        </p:nvSpPr>
        <p:spPr>
          <a:xfrm>
            <a:off x="4070375" y="3323481"/>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Training</a:t>
            </a:r>
            <a:endParaRPr lang="en-US" sz="1050" dirty="0"/>
          </a:p>
        </p:txBody>
      </p:sp>
      <p:sp>
        <p:nvSpPr>
          <p:cNvPr id="13" name="Text 10"/>
          <p:cNvSpPr/>
          <p:nvPr/>
        </p:nvSpPr>
        <p:spPr>
          <a:xfrm>
            <a:off x="4070375" y="3560266"/>
            <a:ext cx="4432250" cy="179040"/>
          </a:xfrm>
          <a:prstGeom prst="rect">
            <a:avLst/>
          </a:prstGeom>
          <a:noFill/>
          <a:ln/>
        </p:spPr>
        <p:txBody>
          <a:bodyPr wrap="none" lIns="0" tIns="0" rIns="0" bIns="0" rtlCol="0" anchor="t"/>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Vocational and professional development that sharpens abilities</a:t>
            </a:r>
            <a:endParaRPr lang="en-US" sz="900" dirty="0"/>
          </a:p>
        </p:txBody>
      </p:sp>
      <p:sp>
        <p:nvSpPr>
          <p:cNvPr id="14" name="Shape 11"/>
          <p:cNvSpPr/>
          <p:nvPr/>
        </p:nvSpPr>
        <p:spPr>
          <a:xfrm>
            <a:off x="3952577" y="3963070"/>
            <a:ext cx="4667845" cy="651421"/>
          </a:xfrm>
          <a:prstGeom prst="roundRect">
            <a:avLst>
              <a:gd name="adj" fmla="val 2713"/>
            </a:avLst>
          </a:prstGeom>
          <a:solidFill>
            <a:srgbClr val="F3E7D4"/>
          </a:solidFill>
          <a:ln/>
        </p:spPr>
      </p:sp>
      <p:sp>
        <p:nvSpPr>
          <p:cNvPr id="15" name="Text 12"/>
          <p:cNvSpPr/>
          <p:nvPr/>
        </p:nvSpPr>
        <p:spPr>
          <a:xfrm>
            <a:off x="4070375" y="4080867"/>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Nutrition</a:t>
            </a:r>
            <a:endParaRPr lang="en-US" sz="1050" dirty="0"/>
          </a:p>
        </p:txBody>
      </p:sp>
      <p:sp>
        <p:nvSpPr>
          <p:cNvPr id="16" name="Text 13"/>
          <p:cNvSpPr/>
          <p:nvPr/>
        </p:nvSpPr>
        <p:spPr>
          <a:xfrm>
            <a:off x="4070375" y="4317653"/>
            <a:ext cx="4432250" cy="179040"/>
          </a:xfrm>
          <a:prstGeom prst="rect">
            <a:avLst/>
          </a:prstGeom>
          <a:noFill/>
          <a:ln/>
        </p:spPr>
        <p:txBody>
          <a:bodyPr wrap="none" lIns="0" tIns="0" rIns="0" bIns="0" rtlCol="0" anchor="t"/>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Adequate nourishment that supports cognitive and physical growth</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23577" y="1098575"/>
            <a:ext cx="6237015"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Human Capital in the Philippine Context</a:t>
            </a:r>
            <a:endParaRPr lang="en-US" sz="2400" dirty="0"/>
          </a:p>
        </p:txBody>
      </p:sp>
      <p:sp>
        <p:nvSpPr>
          <p:cNvPr id="3" name="Shape 1"/>
          <p:cNvSpPr/>
          <p:nvPr/>
        </p:nvSpPr>
        <p:spPr>
          <a:xfrm>
            <a:off x="429295" y="1679823"/>
            <a:ext cx="4077295" cy="2365028"/>
          </a:xfrm>
          <a:prstGeom prst="roundRect">
            <a:avLst>
              <a:gd name="adj" fmla="val 830"/>
            </a:avLst>
          </a:prstGeom>
          <a:solidFill>
            <a:srgbClr val="38512F"/>
          </a:solidFill>
          <a:ln/>
        </p:spPr>
      </p:sp>
      <p:sp>
        <p:nvSpPr>
          <p:cNvPr id="4" name="Text 2"/>
          <p:cNvSpPr/>
          <p:nvPr/>
        </p:nvSpPr>
        <p:spPr>
          <a:xfrm>
            <a:off x="560189" y="1810717"/>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The Opportunity</a:t>
            </a:r>
            <a:endParaRPr lang="en-US" sz="1200" dirty="0"/>
          </a:p>
        </p:txBody>
      </p:sp>
      <p:sp>
        <p:nvSpPr>
          <p:cNvPr id="5" name="Text 3"/>
          <p:cNvSpPr/>
          <p:nvPr/>
        </p:nvSpPr>
        <p:spPr>
          <a:xfrm>
            <a:off x="560189" y="2134121"/>
            <a:ext cx="3815507" cy="1164803"/>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The Philippines has a </a:t>
            </a:r>
            <a:pPr algn="l" indent="0" marL="0">
              <a:lnSpc>
                <a:spcPct val="133000"/>
              </a:lnSpc>
              <a:buNone/>
            </a:pPr>
            <a:r>
              <a:rPr lang="en-US" sz="1000" b="1" dirty="0">
                <a:solidFill>
                  <a:srgbClr val="FFFFFF"/>
                </a:solidFill>
                <a:latin typeface="Source Sans 3" pitchFamily="34" charset="0"/>
                <a:ea typeface="Source Sans 3" pitchFamily="34" charset="-122"/>
                <a:cs typeface="Source Sans 3" pitchFamily="34" charset="-120"/>
              </a:rPr>
              <a:t>large and relatively young population</a:t>
            </a:r>
            <a:pPr algn="l" indent="0" marL="0">
              <a:lnSpc>
                <a:spcPct val="133000"/>
              </a:lnSpc>
              <a:spcAft>
                <a:spcPts val="900"/>
              </a:spcAft>
              <a:buNone/>
            </a:pPr>
            <a:r>
              <a:rPr lang="en-US" sz="1000" dirty="0">
                <a:solidFill>
                  <a:srgbClr val="FFFFFF"/>
                </a:solidFill>
                <a:latin typeface="Source Sans 3" pitchFamily="34" charset="0"/>
                <a:ea typeface="Source Sans 3" pitchFamily="34" charset="-122"/>
                <a:cs typeface="Source Sans 3" pitchFamily="34" charset="-120"/>
              </a:rPr>
              <a:t>. Millions of Filipinos enter schools, universities, and the labour force every year — a potential demographic dividend.</a:t>
            </a:r>
            <a:endParaRPr lang="en-US" sz="1000" dirty="0"/>
          </a:p>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Filipino nurses, teachers, engineers, IT specialists, and seafarers are </a:t>
            </a:r>
            <a:pPr algn="l" indent="0" marL="0">
              <a:lnSpc>
                <a:spcPct val="133000"/>
              </a:lnSpc>
              <a:buNone/>
            </a:pPr>
            <a:r>
              <a:rPr lang="en-US" sz="1000" b="1" dirty="0">
                <a:solidFill>
                  <a:srgbClr val="FFFFFF"/>
                </a:solidFill>
                <a:latin typeface="Source Sans 3" pitchFamily="34" charset="0"/>
                <a:ea typeface="Source Sans 3" pitchFamily="34" charset="-122"/>
                <a:cs typeface="Source Sans 3" pitchFamily="34" charset="-120"/>
              </a:rPr>
              <a:t>globally recognised</a:t>
            </a:r>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 for their skills and professionalism.</a:t>
            </a:r>
            <a:endParaRPr lang="en-US" sz="1000" dirty="0"/>
          </a:p>
        </p:txBody>
      </p:sp>
      <p:sp>
        <p:nvSpPr>
          <p:cNvPr id="6" name="Text 4"/>
          <p:cNvSpPr/>
          <p:nvPr/>
        </p:nvSpPr>
        <p:spPr>
          <a:xfrm>
            <a:off x="4736455" y="1810717"/>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The Challenge</a:t>
            </a:r>
            <a:endParaRPr lang="en-US" sz="1200" dirty="0"/>
          </a:p>
        </p:txBody>
      </p:sp>
      <p:sp>
        <p:nvSpPr>
          <p:cNvPr id="7" name="Text 5"/>
          <p:cNvSpPr/>
          <p:nvPr/>
        </p:nvSpPr>
        <p:spPr>
          <a:xfrm>
            <a:off x="4736455" y="2134121"/>
            <a:ext cx="388873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Whether this growing population becomes an economic advantage or a burden depends heavily on the quality of:</a:t>
            </a:r>
            <a:endParaRPr lang="en-US" sz="1000" dirty="0"/>
          </a:p>
        </p:txBody>
      </p:sp>
      <p:sp>
        <p:nvSpPr>
          <p:cNvPr id="8" name="Text 6"/>
          <p:cNvSpPr/>
          <p:nvPr/>
        </p:nvSpPr>
        <p:spPr>
          <a:xfrm>
            <a:off x="4736455" y="2670721"/>
            <a:ext cx="3888730" cy="719733"/>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Education and training</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Healthcare and nutrition</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Employment opportunities</a:t>
            </a:r>
            <a:endParaRPr lang="en-US" sz="1000" dirty="0"/>
          </a:p>
        </p:txBody>
      </p:sp>
      <p:sp>
        <p:nvSpPr>
          <p:cNvPr id="9" name="Text 7"/>
          <p:cNvSpPr/>
          <p:nvPr/>
        </p:nvSpPr>
        <p:spPr>
          <a:xfrm>
            <a:off x="4736455" y="3508251"/>
            <a:ext cx="388873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Poverty, malnutrition, and unequal access continue to limit human capital development in many communities.</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687065"/>
            <a:ext cx="4667845" cy="539055"/>
          </a:xfrm>
          <a:prstGeom prst="rect">
            <a:avLst/>
          </a:prstGeom>
          <a:noFill/>
          <a:ln/>
        </p:spPr>
        <p:txBody>
          <a:bodyPr wrap="square" lIns="0" tIns="0" rIns="0" bIns="0" rtlCol="0" anchor="t">
            <a:normAutofit/>
          </a:bodyPr>
          <a:lstStyle/>
          <a:p>
            <a:pPr algn="l" indent="0" marL="0">
              <a:lnSpc>
                <a:spcPct val="104000"/>
              </a:lnSpc>
              <a:buNone/>
            </a:pPr>
            <a:r>
              <a:rPr lang="en-US" sz="1650" dirty="0">
                <a:solidFill>
                  <a:srgbClr val="38512F"/>
                </a:solidFill>
                <a:latin typeface="Lora" pitchFamily="34" charset="0"/>
                <a:ea typeface="Lora" pitchFamily="34" charset="-122"/>
                <a:cs typeface="Lora" pitchFamily="34" charset="-120"/>
              </a:rPr>
              <a:t>Education as a Driver of Economic Development</a:t>
            </a:r>
            <a:endParaRPr lang="en-US" sz="1650" dirty="0"/>
          </a:p>
        </p:txBody>
      </p:sp>
      <p:sp>
        <p:nvSpPr>
          <p:cNvPr id="4" name="Text 1"/>
          <p:cNvSpPr/>
          <p:nvPr/>
        </p:nvSpPr>
        <p:spPr>
          <a:xfrm>
            <a:off x="3952577" y="1322338"/>
            <a:ext cx="4667845" cy="249138"/>
          </a:xfrm>
          <a:prstGeom prst="rect">
            <a:avLst/>
          </a:prstGeom>
          <a:noFill/>
          <a:ln/>
        </p:spPr>
        <p:txBody>
          <a:bodyPr wrap="square" lIns="0" tIns="0" rIns="0" bIns="0" rtlCol="0" anchor="t">
            <a:normAutofit/>
          </a:bodyPr>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Education is considered one of the most powerful tools for economic and social development. </a:t>
            </a:r>
            <a:pPr algn="l" indent="0" marL="0">
              <a:lnSpc>
                <a:spcPct val="113000"/>
              </a:lnSpc>
              <a:buNone/>
            </a:pPr>
            <a:r>
              <a:rPr lang="en-US" sz="700" b="1" dirty="0">
                <a:solidFill>
                  <a:srgbClr val="3A3630"/>
                </a:solidFill>
                <a:latin typeface="Source Sans 3" pitchFamily="34" charset="0"/>
                <a:ea typeface="Source Sans 3" pitchFamily="34" charset="-122"/>
                <a:cs typeface="Source Sans 3" pitchFamily="34" charset="-120"/>
              </a:rPr>
              <a:t>No country can achieve sustainable economic development without substantial investment in education and human capital.</a:t>
            </a:r>
            <a:endParaRPr lang="en-US" sz="7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52577" y="1643583"/>
            <a:ext cx="229046" cy="229046"/>
          </a:xfrm>
          <a:prstGeom prst="rect">
            <a:avLst/>
          </a:prstGeom>
        </p:spPr>
      </p:pic>
      <p:sp>
        <p:nvSpPr>
          <p:cNvPr id="6" name="Text 2"/>
          <p:cNvSpPr/>
          <p:nvPr/>
        </p:nvSpPr>
        <p:spPr>
          <a:xfrm>
            <a:off x="3952577" y="1952774"/>
            <a:ext cx="107803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Labour Productivity</a:t>
            </a:r>
            <a:endParaRPr lang="en-US" sz="800" dirty="0"/>
          </a:p>
        </p:txBody>
      </p:sp>
      <p:sp>
        <p:nvSpPr>
          <p:cNvPr id="7" name="Text 3"/>
          <p:cNvSpPr/>
          <p:nvPr/>
        </p:nvSpPr>
        <p:spPr>
          <a:xfrm>
            <a:off x="3952577" y="2126010"/>
            <a:ext cx="4667845"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Educated workers perform tasks more efficiently and contribute greater value to the economy.</a:t>
            </a:r>
            <a:endParaRPr lang="en-US" sz="70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52577" y="2378869"/>
            <a:ext cx="229046" cy="229046"/>
          </a:xfrm>
          <a:prstGeom prst="rect">
            <a:avLst/>
          </a:prstGeom>
        </p:spPr>
      </p:pic>
      <p:sp>
        <p:nvSpPr>
          <p:cNvPr id="9" name="Text 4"/>
          <p:cNvSpPr/>
          <p:nvPr/>
        </p:nvSpPr>
        <p:spPr>
          <a:xfrm>
            <a:off x="3952577" y="2688059"/>
            <a:ext cx="155867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Innovation &amp; Entrepreneurship</a:t>
            </a:r>
            <a:endParaRPr lang="en-US" sz="800" dirty="0"/>
          </a:p>
        </p:txBody>
      </p:sp>
      <p:sp>
        <p:nvSpPr>
          <p:cNvPr id="10" name="Text 5"/>
          <p:cNvSpPr/>
          <p:nvPr/>
        </p:nvSpPr>
        <p:spPr>
          <a:xfrm>
            <a:off x="3952577" y="2861295"/>
            <a:ext cx="4667845"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Education fosters creativity and the ability to develop new products, services, and businesses.</a:t>
            </a:r>
            <a:endParaRPr lang="en-US" sz="70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52577" y="3114154"/>
            <a:ext cx="229046" cy="229046"/>
          </a:xfrm>
          <a:prstGeom prst="rect">
            <a:avLst/>
          </a:prstGeom>
        </p:spPr>
      </p:pic>
      <p:sp>
        <p:nvSpPr>
          <p:cNvPr id="12" name="Text 6"/>
          <p:cNvSpPr/>
          <p:nvPr/>
        </p:nvSpPr>
        <p:spPr>
          <a:xfrm>
            <a:off x="3952577" y="3423345"/>
            <a:ext cx="1111895"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Income Opportunities</a:t>
            </a:r>
            <a:endParaRPr lang="en-US" sz="800" dirty="0"/>
          </a:p>
        </p:txBody>
      </p:sp>
      <p:sp>
        <p:nvSpPr>
          <p:cNvPr id="13" name="Text 7"/>
          <p:cNvSpPr/>
          <p:nvPr/>
        </p:nvSpPr>
        <p:spPr>
          <a:xfrm>
            <a:off x="3952577" y="3596580"/>
            <a:ext cx="4667845"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Higher education levels are strongly correlated with better-paying and more stable employment.</a:t>
            </a:r>
            <a:endParaRPr lang="en-US" sz="700" dirty="0"/>
          </a:p>
        </p:txBody>
      </p:sp>
      <p:pic>
        <p:nvPicPr>
          <p:cNvPr id="14"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52577" y="3849439"/>
            <a:ext cx="229046" cy="229046"/>
          </a:xfrm>
          <a:prstGeom prst="rect">
            <a:avLst/>
          </a:prstGeom>
        </p:spPr>
      </p:pic>
      <p:sp>
        <p:nvSpPr>
          <p:cNvPr id="15" name="Text 8"/>
          <p:cNvSpPr/>
          <p:nvPr/>
        </p:nvSpPr>
        <p:spPr>
          <a:xfrm>
            <a:off x="3952577" y="4158630"/>
            <a:ext cx="107803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Reduced Inequality</a:t>
            </a:r>
            <a:endParaRPr lang="en-US" sz="800" dirty="0"/>
          </a:p>
        </p:txBody>
      </p:sp>
      <p:sp>
        <p:nvSpPr>
          <p:cNvPr id="16" name="Text 9"/>
          <p:cNvSpPr/>
          <p:nvPr/>
        </p:nvSpPr>
        <p:spPr>
          <a:xfrm>
            <a:off x="3952577" y="4331866"/>
            <a:ext cx="4667845"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Education reduces poverty and promotes social mobility across generations.</a:t>
            </a:r>
            <a:endParaRPr lang="en-US" sz="7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23577" y="1056456"/>
            <a:ext cx="7277472"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Education and Social Mobility in the Philippines</a:t>
            </a:r>
            <a:endParaRPr lang="en-US" sz="2400" dirty="0"/>
          </a:p>
        </p:txBody>
      </p:sp>
      <p:sp>
        <p:nvSpPr>
          <p:cNvPr id="3" name="Text 1"/>
          <p:cNvSpPr/>
          <p:nvPr/>
        </p:nvSpPr>
        <p:spPr>
          <a:xfrm>
            <a:off x="523577" y="1703189"/>
            <a:ext cx="8096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In the Philippines, education creates opportunities for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upward social mobility</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Many Filipino families view education as the primary pathway out of poverty, often making great financial sacrifices to send their children to school.</a:t>
            </a:r>
            <a:endParaRPr lang="en-US" sz="1000" dirty="0"/>
          </a:p>
        </p:txBody>
      </p:sp>
      <p:sp>
        <p:nvSpPr>
          <p:cNvPr id="4" name="Shape 2"/>
          <p:cNvSpPr/>
          <p:nvPr/>
        </p:nvSpPr>
        <p:spPr>
          <a:xfrm>
            <a:off x="523577" y="2269257"/>
            <a:ext cx="2611636" cy="1817787"/>
          </a:xfrm>
          <a:prstGeom prst="roundRect">
            <a:avLst>
              <a:gd name="adj" fmla="val 3773"/>
            </a:avLst>
          </a:prstGeom>
          <a:solidFill>
            <a:srgbClr val="FEF5E7"/>
          </a:solidFill>
          <a:ln w="14288">
            <a:solidFill>
              <a:srgbClr val="D9CDBA"/>
            </a:solidFill>
            <a:prstDash val="solid"/>
          </a:ln>
        </p:spPr>
      </p:sp>
      <p:sp>
        <p:nvSpPr>
          <p:cNvPr id="5" name="Shape 3"/>
          <p:cNvSpPr/>
          <p:nvPr/>
        </p:nvSpPr>
        <p:spPr>
          <a:xfrm>
            <a:off x="509290" y="2269257"/>
            <a:ext cx="57150" cy="1817787"/>
          </a:xfrm>
          <a:prstGeom prst="roundRect">
            <a:avLst>
              <a:gd name="adj" fmla="val 34360"/>
            </a:avLst>
          </a:prstGeom>
          <a:solidFill>
            <a:srgbClr val="38512F"/>
          </a:solidFill>
          <a:ln/>
        </p:spPr>
      </p:sp>
      <p:sp>
        <p:nvSpPr>
          <p:cNvPr id="6" name="Text 4"/>
          <p:cNvSpPr/>
          <p:nvPr/>
        </p:nvSpPr>
        <p:spPr>
          <a:xfrm>
            <a:off x="711622" y="2414439"/>
            <a:ext cx="1761530"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From Farm to Profession</a:t>
            </a:r>
            <a:endParaRPr lang="en-US" sz="1200" dirty="0"/>
          </a:p>
        </p:txBody>
      </p:sp>
      <p:sp>
        <p:nvSpPr>
          <p:cNvPr id="7" name="Text 5"/>
          <p:cNvSpPr/>
          <p:nvPr/>
        </p:nvSpPr>
        <p:spPr>
          <a:xfrm>
            <a:off x="711622" y="2685455"/>
            <a:ext cx="2278410"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 student from a farming family in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Nueva Ecija</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may pursue engineering in Manila to secure a more stable and higher-paying career — a common story of aspiration across the country.</a:t>
            </a:r>
            <a:endParaRPr lang="en-US" sz="1000" dirty="0"/>
          </a:p>
        </p:txBody>
      </p:sp>
      <p:sp>
        <p:nvSpPr>
          <p:cNvPr id="8" name="Shape 6"/>
          <p:cNvSpPr/>
          <p:nvPr/>
        </p:nvSpPr>
        <p:spPr>
          <a:xfrm>
            <a:off x="3266108" y="2269257"/>
            <a:ext cx="2611710" cy="1817787"/>
          </a:xfrm>
          <a:prstGeom prst="roundRect">
            <a:avLst>
              <a:gd name="adj" fmla="val 3773"/>
            </a:avLst>
          </a:prstGeom>
          <a:solidFill>
            <a:srgbClr val="FEF5E7"/>
          </a:solidFill>
          <a:ln w="14288">
            <a:solidFill>
              <a:srgbClr val="D9CDBA"/>
            </a:solidFill>
            <a:prstDash val="solid"/>
          </a:ln>
        </p:spPr>
      </p:sp>
      <p:sp>
        <p:nvSpPr>
          <p:cNvPr id="9" name="Shape 7"/>
          <p:cNvSpPr/>
          <p:nvPr/>
        </p:nvSpPr>
        <p:spPr>
          <a:xfrm>
            <a:off x="3251820" y="2269257"/>
            <a:ext cx="57150" cy="1817787"/>
          </a:xfrm>
          <a:prstGeom prst="roundRect">
            <a:avLst>
              <a:gd name="adj" fmla="val 34360"/>
            </a:avLst>
          </a:prstGeom>
          <a:solidFill>
            <a:srgbClr val="38512F"/>
          </a:solidFill>
          <a:ln/>
        </p:spPr>
      </p:sp>
      <p:sp>
        <p:nvSpPr>
          <p:cNvPr id="10" name="Text 8"/>
          <p:cNvSpPr/>
          <p:nvPr/>
        </p:nvSpPr>
        <p:spPr>
          <a:xfrm>
            <a:off x="3454152" y="2414439"/>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Regional Mobility</a:t>
            </a:r>
            <a:endParaRPr lang="en-US" sz="1200" dirty="0"/>
          </a:p>
        </p:txBody>
      </p:sp>
      <p:sp>
        <p:nvSpPr>
          <p:cNvPr id="11" name="Text 9"/>
          <p:cNvSpPr/>
          <p:nvPr/>
        </p:nvSpPr>
        <p:spPr>
          <a:xfrm>
            <a:off x="3454152" y="2685455"/>
            <a:ext cx="2278484" cy="1256407"/>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Students from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Visayas and Mindanao</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travel to universities such as the University of the Philippines, University of Santo Tomas, and Ateneo de Manila University to improve their career prospects.</a:t>
            </a:r>
            <a:endParaRPr lang="en-US" sz="1000" dirty="0"/>
          </a:p>
        </p:txBody>
      </p:sp>
      <p:sp>
        <p:nvSpPr>
          <p:cNvPr id="12" name="Shape 10"/>
          <p:cNvSpPr/>
          <p:nvPr/>
        </p:nvSpPr>
        <p:spPr>
          <a:xfrm>
            <a:off x="6008712" y="2269257"/>
            <a:ext cx="2611710" cy="1817787"/>
          </a:xfrm>
          <a:prstGeom prst="roundRect">
            <a:avLst>
              <a:gd name="adj" fmla="val 3773"/>
            </a:avLst>
          </a:prstGeom>
          <a:solidFill>
            <a:srgbClr val="FEF5E7"/>
          </a:solidFill>
          <a:ln w="14288">
            <a:solidFill>
              <a:srgbClr val="D9CDBA"/>
            </a:solidFill>
            <a:prstDash val="solid"/>
          </a:ln>
        </p:spPr>
      </p:sp>
      <p:sp>
        <p:nvSpPr>
          <p:cNvPr id="13" name="Shape 11"/>
          <p:cNvSpPr/>
          <p:nvPr/>
        </p:nvSpPr>
        <p:spPr>
          <a:xfrm>
            <a:off x="5994425" y="2269257"/>
            <a:ext cx="57150" cy="1817787"/>
          </a:xfrm>
          <a:prstGeom prst="roundRect">
            <a:avLst>
              <a:gd name="adj" fmla="val 34360"/>
            </a:avLst>
          </a:prstGeom>
          <a:solidFill>
            <a:srgbClr val="38512F"/>
          </a:solidFill>
          <a:ln/>
        </p:spPr>
      </p:sp>
      <p:sp>
        <p:nvSpPr>
          <p:cNvPr id="14" name="Text 12"/>
          <p:cNvSpPr/>
          <p:nvPr/>
        </p:nvSpPr>
        <p:spPr>
          <a:xfrm>
            <a:off x="6196757" y="2414439"/>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The BPO Industry</a:t>
            </a:r>
            <a:endParaRPr lang="en-US" sz="1200" dirty="0"/>
          </a:p>
        </p:txBody>
      </p:sp>
      <p:sp>
        <p:nvSpPr>
          <p:cNvPr id="15" name="Text 13"/>
          <p:cNvSpPr/>
          <p:nvPr/>
        </p:nvSpPr>
        <p:spPr>
          <a:xfrm>
            <a:off x="6196757" y="2685455"/>
            <a:ext cx="2278484" cy="1256407"/>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rapid growth of the BPO industry in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Makati, Taguig, and Cebu</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became possible because of the country's educated and English-speaking workforce — a direct product of educational investment.</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834703"/>
            <a:ext cx="4667845" cy="692944"/>
          </a:xfrm>
          <a:prstGeom prst="rect">
            <a:avLst/>
          </a:prstGeom>
          <a:noFill/>
          <a:ln/>
        </p:spPr>
        <p:txBody>
          <a:bodyPr wrap="square" lIns="0" tIns="0" rIns="0" bIns="0" rtlCol="0" anchor="t">
            <a:normAutofit/>
          </a:bodyPr>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Health as a Foundation of Development</a:t>
            </a:r>
            <a:endParaRPr lang="en-US" sz="2150" dirty="0"/>
          </a:p>
        </p:txBody>
      </p:sp>
      <p:sp>
        <p:nvSpPr>
          <p:cNvPr id="4" name="Text 1"/>
          <p:cNvSpPr/>
          <p:nvPr/>
        </p:nvSpPr>
        <p:spPr>
          <a:xfrm>
            <a:off x="523577" y="1686669"/>
            <a:ext cx="4667845"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Health is a crucial component of human capital. According to the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World Health Organization</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health is not merely the absence of disease but the ability of individuals to reach their full potential throughout life.</a:t>
            </a:r>
            <a:endParaRPr lang="en-US" sz="900" dirty="0"/>
          </a:p>
        </p:txBody>
      </p:sp>
      <p:sp>
        <p:nvSpPr>
          <p:cNvPr id="5" name="Text 2"/>
          <p:cNvSpPr/>
          <p:nvPr/>
        </p:nvSpPr>
        <p:spPr>
          <a:xfrm>
            <a:off x="523577" y="2449041"/>
            <a:ext cx="2534617" cy="173236"/>
          </a:xfrm>
          <a:prstGeom prst="rect">
            <a:avLst/>
          </a:prstGeom>
          <a:noFill/>
          <a:ln/>
        </p:spPr>
        <p:txBody>
          <a:bodyPr wrap="none" lIns="0" tIns="0" rIns="0" bIns="0" rtlCol="0" anchor="t"/>
          <a:lstStyle/>
          <a:p>
            <a:pPr algn="l" indent="0" marL="0">
              <a:lnSpc>
                <a:spcPct val="104000"/>
              </a:lnSpc>
              <a:buNone/>
            </a:pPr>
            <a:r>
              <a:rPr lang="en-US" sz="1050" dirty="0">
                <a:solidFill>
                  <a:srgbClr val="38512F"/>
                </a:solidFill>
                <a:latin typeface="Lora" pitchFamily="34" charset="0"/>
                <a:ea typeface="Lora" pitchFamily="34" charset="-122"/>
                <a:cs typeface="Lora" pitchFamily="34" charset="-120"/>
              </a:rPr>
              <a:t>Why Healthy Populations Thrive</a:t>
            </a:r>
            <a:endParaRPr lang="en-US" sz="1050" dirty="0"/>
          </a:p>
        </p:txBody>
      </p:sp>
      <p:sp>
        <p:nvSpPr>
          <p:cNvPr id="6" name="Text 3"/>
          <p:cNvSpPr/>
          <p:nvPr/>
        </p:nvSpPr>
        <p:spPr>
          <a:xfrm>
            <a:off x="523577" y="2728243"/>
            <a:ext cx="2190229" cy="1543496"/>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Workers perform more efficiently and miss fewer workdays</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Children learn better and achieve higher academic results</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Families participate more actively in economic activities</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Communities are more resilient to economic shocks</a:t>
            </a:r>
            <a:endParaRPr lang="en-US" sz="900" dirty="0"/>
          </a:p>
        </p:txBody>
      </p:sp>
      <p:sp>
        <p:nvSpPr>
          <p:cNvPr id="7" name="Text 4"/>
          <p:cNvSpPr/>
          <p:nvPr/>
        </p:nvSpPr>
        <p:spPr>
          <a:xfrm>
            <a:off x="3005956" y="2449041"/>
            <a:ext cx="2190229" cy="346472"/>
          </a:xfrm>
          <a:prstGeom prst="rect">
            <a:avLst/>
          </a:prstGeom>
          <a:noFill/>
          <a:ln/>
        </p:spPr>
        <p:txBody>
          <a:bodyPr wrap="square" lIns="0" tIns="0" rIns="0" bIns="0" rtlCol="0" anchor="t">
            <a:normAutofit/>
          </a:bodyPr>
          <a:lstStyle/>
          <a:p>
            <a:pPr algn="l" indent="0" marL="0">
              <a:lnSpc>
                <a:spcPct val="104000"/>
              </a:lnSpc>
              <a:buNone/>
            </a:pPr>
            <a:r>
              <a:rPr lang="en-US" sz="1050" dirty="0">
                <a:solidFill>
                  <a:srgbClr val="38512F"/>
                </a:solidFill>
                <a:latin typeface="Lora" pitchFamily="34" charset="0"/>
                <a:ea typeface="Lora" pitchFamily="34" charset="-122"/>
                <a:cs typeface="Lora" pitchFamily="34" charset="-120"/>
              </a:rPr>
              <a:t>Philippine Public Health Programmes</a:t>
            </a:r>
            <a:endParaRPr lang="en-US" sz="1050" dirty="0"/>
          </a:p>
        </p:txBody>
      </p:sp>
      <p:sp>
        <p:nvSpPr>
          <p:cNvPr id="8" name="Text 5"/>
          <p:cNvSpPr/>
          <p:nvPr/>
        </p:nvSpPr>
        <p:spPr>
          <a:xfrm>
            <a:off x="3005956" y="2901479"/>
            <a:ext cx="2190229" cy="1222474"/>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Vaccination campaigns (measles, polio, COVID-19)</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Maternal healthcare initiatives</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School feeding programmes</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PhilHealth universal coverage</a:t>
            </a:r>
            <a:endParaRPr lang="en-US" sz="900" dirty="0"/>
          </a:p>
          <a:p>
            <a:pPr algn="l" marL="342900" indent="-342900">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Barangay health centres</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9095" y="358006"/>
            <a:ext cx="5642595" cy="348630"/>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Health, Education, and the Poverty Trap</a:t>
            </a:r>
            <a:endParaRPr lang="en-US" sz="2150" dirty="0"/>
          </a:p>
        </p:txBody>
      </p:sp>
      <p:sp>
        <p:nvSpPr>
          <p:cNvPr id="3" name="Text 1"/>
          <p:cNvSpPr/>
          <p:nvPr/>
        </p:nvSpPr>
        <p:spPr>
          <a:xfrm>
            <a:off x="499095" y="921246"/>
            <a:ext cx="8145810" cy="361355"/>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Health and education are deeply interconnected. A healthy child performs better in school, while educated parents are more likely to make informed healthcare decisions for their families. However, when both are lacking, families can become trapped in a cycle of poverty.</a:t>
            </a:r>
            <a:endParaRPr lang="en-US" sz="900" dirty="0"/>
          </a:p>
        </p:txBody>
      </p:sp>
      <p:pic>
        <p:nvPicPr>
          <p:cNvPr id="4" name="Image 0" descr="preencoded.png">    </p:cNvPr>
          <p:cNvPicPr>
            <a:picLocks noChangeAspect="1"/>
          </p:cNvPicPr>
          <p:nvPr/>
        </p:nvPicPr>
        <p:blipFill>
          <a:blip r:embed="rId1"/>
          <a:stretch>
            <a:fillRect/>
          </a:stretch>
        </p:blipFill>
        <p:spPr>
          <a:xfrm>
            <a:off x="873175" y="1403300"/>
            <a:ext cx="7397651" cy="2900065"/>
          </a:xfrm>
          <a:prstGeom prst="rect">
            <a:avLst/>
          </a:prstGeom>
        </p:spPr>
      </p:pic>
      <p:sp>
        <p:nvSpPr>
          <p:cNvPr id="5" name="Text 2"/>
          <p:cNvSpPr/>
          <p:nvPr/>
        </p:nvSpPr>
        <p:spPr>
          <a:xfrm>
            <a:off x="593081" y="1545526"/>
            <a:ext cx="1354203" cy="204702"/>
          </a:xfrm>
          <a:prstGeom prst="rect">
            <a:avLst/>
          </a:prstGeom>
          <a:noFill/>
          <a:ln/>
        </p:spPr>
        <p:txBody>
          <a:bodyPr wrap="none" lIns="0" tIns="0" rIns="0" bIns="0" rtlCol="0" anchor="t"/>
          <a:lstStyle/>
          <a:p>
            <a:pPr algn="r" indent="0" marL="0">
              <a:lnSpc>
                <a:spcPct val="104000"/>
              </a:lnSpc>
              <a:buNone/>
            </a:pPr>
            <a:r>
              <a:rPr lang="en-US" sz="1250" dirty="0">
                <a:solidFill>
                  <a:srgbClr val="38512F"/>
                </a:solidFill>
                <a:latin typeface="Lora" pitchFamily="34" charset="0"/>
                <a:ea typeface="Lora" pitchFamily="34" charset="-122"/>
                <a:cs typeface="Lora" pitchFamily="34" charset="-120"/>
              </a:rPr>
              <a:t>Poor Nutrition</a:t>
            </a:r>
            <a:endParaRPr lang="en-US" sz="1250" dirty="0"/>
          </a:p>
        </p:txBody>
      </p:sp>
      <p:sp>
        <p:nvSpPr>
          <p:cNvPr id="6" name="Text 3"/>
          <p:cNvSpPr/>
          <p:nvPr/>
        </p:nvSpPr>
        <p:spPr>
          <a:xfrm>
            <a:off x="6739382" y="1545526"/>
            <a:ext cx="1354203" cy="409405"/>
          </a:xfrm>
          <a:prstGeom prst="rect">
            <a:avLst/>
          </a:prstGeom>
          <a:noFill/>
          <a:ln/>
        </p:spPr>
        <p:txBody>
          <a:bodyPr wrap="square" lIns="0" tIns="0" rIns="0" bIns="0" rtlCol="0" anchor="t">
            <a:normAutofit/>
          </a:bodyPr>
          <a:lstStyle/>
          <a:p>
            <a:pPr algn="l" indent="0" marL="0">
              <a:lnSpc>
                <a:spcPct val="104000"/>
              </a:lnSpc>
              <a:buNone/>
            </a:pPr>
            <a:r>
              <a:rPr lang="en-US" sz="1250" dirty="0">
                <a:solidFill>
                  <a:srgbClr val="38512F"/>
                </a:solidFill>
                <a:latin typeface="Lora" pitchFamily="34" charset="0"/>
                <a:ea typeface="Lora" pitchFamily="34" charset="-122"/>
                <a:cs typeface="Lora" pitchFamily="34" charset="-120"/>
              </a:rPr>
              <a:t>Weak Academic Performance</a:t>
            </a:r>
            <a:endParaRPr lang="en-US" sz="1250" dirty="0"/>
          </a:p>
        </p:txBody>
      </p:sp>
      <p:sp>
        <p:nvSpPr>
          <p:cNvPr id="7" name="Text 4"/>
          <p:cNvSpPr/>
          <p:nvPr/>
        </p:nvSpPr>
        <p:spPr>
          <a:xfrm>
            <a:off x="6739382" y="3956369"/>
            <a:ext cx="1811403" cy="204702"/>
          </a:xfrm>
          <a:prstGeom prst="rect">
            <a:avLst/>
          </a:prstGeom>
          <a:noFill/>
          <a:ln/>
        </p:spPr>
        <p:txBody>
          <a:bodyPr wrap="none" lIns="0" tIns="0" rIns="0" bIns="0" rtlCol="0" anchor="t"/>
          <a:lstStyle/>
          <a:p>
            <a:pPr algn="l" indent="0" marL="0">
              <a:lnSpc>
                <a:spcPct val="104000"/>
              </a:lnSpc>
              <a:buNone/>
            </a:pPr>
            <a:r>
              <a:rPr lang="en-US" sz="1250" dirty="0">
                <a:solidFill>
                  <a:srgbClr val="38512F"/>
                </a:solidFill>
                <a:latin typeface="Lora" pitchFamily="34" charset="0"/>
                <a:ea typeface="Lora" pitchFamily="34" charset="-122"/>
                <a:cs typeface="Lora" pitchFamily="34" charset="-120"/>
              </a:rPr>
              <a:t>Low‑Paying Jobs</a:t>
            </a:r>
            <a:endParaRPr lang="en-US" sz="1250" dirty="0"/>
          </a:p>
        </p:txBody>
      </p:sp>
      <p:sp>
        <p:nvSpPr>
          <p:cNvPr id="8" name="Text 5"/>
          <p:cNvSpPr/>
          <p:nvPr/>
        </p:nvSpPr>
        <p:spPr>
          <a:xfrm>
            <a:off x="1050281" y="3751666"/>
            <a:ext cx="1354203" cy="409405"/>
          </a:xfrm>
          <a:prstGeom prst="rect">
            <a:avLst/>
          </a:prstGeom>
          <a:noFill/>
          <a:ln/>
        </p:spPr>
        <p:txBody>
          <a:bodyPr wrap="square" lIns="0" tIns="0" rIns="0" bIns="0" rtlCol="0" anchor="t">
            <a:normAutofit/>
          </a:bodyPr>
          <a:lstStyle/>
          <a:p>
            <a:pPr algn="r" indent="0" marL="0">
              <a:lnSpc>
                <a:spcPct val="104000"/>
              </a:lnSpc>
              <a:buNone/>
            </a:pPr>
            <a:r>
              <a:rPr lang="en-US" sz="1250" dirty="0">
                <a:solidFill>
                  <a:srgbClr val="38512F"/>
                </a:solidFill>
                <a:latin typeface="Lora" pitchFamily="34" charset="0"/>
                <a:ea typeface="Lora" pitchFamily="34" charset="-122"/>
                <a:cs typeface="Lora" pitchFamily="34" charset="-120"/>
              </a:rPr>
              <a:t>Poverty &amp; Food Insecurity</a:t>
            </a:r>
            <a:endParaRPr lang="en-US" sz="1250" dirty="0"/>
          </a:p>
        </p:txBody>
      </p:sp>
      <p:sp>
        <p:nvSpPr>
          <p:cNvPr id="9" name="Text 6"/>
          <p:cNvSpPr/>
          <p:nvPr/>
        </p:nvSpPr>
        <p:spPr>
          <a:xfrm>
            <a:off x="499095" y="4424065"/>
            <a:ext cx="8145810" cy="361355"/>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This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human development trap</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occurs when poverty prevents families from investing in proper nutrition, healthcare, and education — resulting in low productivity and continued poverty across generations. Breaking this cycle requires targeted public investment in both health and education simultaneously.</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453256"/>
            <a:ext cx="4135115" cy="346472"/>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The Poverty Trap in Practice</a:t>
            </a:r>
            <a:endParaRPr lang="en-US" sz="2150" dirty="0"/>
          </a:p>
        </p:txBody>
      </p:sp>
      <p:sp>
        <p:nvSpPr>
          <p:cNvPr id="4" name="Text 1"/>
          <p:cNvSpPr/>
          <p:nvPr/>
        </p:nvSpPr>
        <p:spPr>
          <a:xfrm>
            <a:off x="4129236" y="1078037"/>
            <a:ext cx="4491186"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"Without quality education, children may later enter low-paying jobs, continuing the cycle of poverty."</a:t>
            </a:r>
            <a:endParaRPr lang="en-US" sz="900" dirty="0"/>
          </a:p>
        </p:txBody>
      </p:sp>
      <p:sp>
        <p:nvSpPr>
          <p:cNvPr id="5" name="Shape 2"/>
          <p:cNvSpPr/>
          <p:nvPr/>
        </p:nvSpPr>
        <p:spPr>
          <a:xfrm>
            <a:off x="3952577" y="958751"/>
            <a:ext cx="14288" cy="596652"/>
          </a:xfrm>
          <a:prstGeom prst="rect">
            <a:avLst/>
          </a:prstGeom>
          <a:solidFill>
            <a:srgbClr val="38512F"/>
          </a:solidFill>
          <a:ln/>
        </p:spPr>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96779" y="1678335"/>
            <a:ext cx="176659" cy="176659"/>
          </a:xfrm>
          <a:prstGeom prst="rect">
            <a:avLst/>
          </a:prstGeom>
        </p:spPr>
      </p:pic>
      <p:sp>
        <p:nvSpPr>
          <p:cNvPr id="7" name="Text 3"/>
          <p:cNvSpPr/>
          <p:nvPr/>
        </p:nvSpPr>
        <p:spPr>
          <a:xfrm>
            <a:off x="4335438" y="1674688"/>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Malnutrition</a:t>
            </a:r>
            <a:endParaRPr lang="en-US" sz="1050" dirty="0"/>
          </a:p>
        </p:txBody>
      </p:sp>
      <p:sp>
        <p:nvSpPr>
          <p:cNvPr id="8" name="Text 4"/>
          <p:cNvSpPr/>
          <p:nvPr/>
        </p:nvSpPr>
        <p:spPr>
          <a:xfrm>
            <a:off x="4335438" y="1911474"/>
            <a:ext cx="428498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In low-income rural communities, children suffer from malnutrition because families cannot afford nutritious food.</a:t>
            </a:r>
            <a:endParaRPr lang="en-US" sz="9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96779" y="2485206"/>
            <a:ext cx="176659" cy="176659"/>
          </a:xfrm>
          <a:prstGeom prst="rect">
            <a:avLst/>
          </a:prstGeom>
        </p:spPr>
      </p:pic>
      <p:sp>
        <p:nvSpPr>
          <p:cNvPr id="10" name="Text 5"/>
          <p:cNvSpPr/>
          <p:nvPr/>
        </p:nvSpPr>
        <p:spPr>
          <a:xfrm>
            <a:off x="4335438" y="2481560"/>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Academic Struggle</a:t>
            </a:r>
            <a:endParaRPr lang="en-US" sz="1050" dirty="0"/>
          </a:p>
        </p:txBody>
      </p:sp>
      <p:sp>
        <p:nvSpPr>
          <p:cNvPr id="11" name="Text 6"/>
          <p:cNvSpPr/>
          <p:nvPr/>
        </p:nvSpPr>
        <p:spPr>
          <a:xfrm>
            <a:off x="4335438" y="2718346"/>
            <a:ext cx="428498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Malnourished children struggle academically due to poor concentration and weak physical health.</a:t>
            </a:r>
            <a:endParaRPr lang="en-US" sz="90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96779" y="3292078"/>
            <a:ext cx="176659" cy="176659"/>
          </a:xfrm>
          <a:prstGeom prst="rect">
            <a:avLst/>
          </a:prstGeom>
        </p:spPr>
      </p:pic>
      <p:sp>
        <p:nvSpPr>
          <p:cNvPr id="13" name="Text 7"/>
          <p:cNvSpPr/>
          <p:nvPr/>
        </p:nvSpPr>
        <p:spPr>
          <a:xfrm>
            <a:off x="4335438" y="3288432"/>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Early School Leaving</a:t>
            </a:r>
            <a:endParaRPr lang="en-US" sz="1050" dirty="0"/>
          </a:p>
        </p:txBody>
      </p:sp>
      <p:sp>
        <p:nvSpPr>
          <p:cNvPr id="14" name="Text 8"/>
          <p:cNvSpPr/>
          <p:nvPr/>
        </p:nvSpPr>
        <p:spPr>
          <a:xfrm>
            <a:off x="4335438" y="3525217"/>
            <a:ext cx="428498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Some Filipino students stop schooling early to help support their families through informal work such as vending, farming, or fishing.</a:t>
            </a:r>
            <a:endParaRPr lang="en-US" sz="90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96779" y="4098950"/>
            <a:ext cx="176659" cy="176659"/>
          </a:xfrm>
          <a:prstGeom prst="rect">
            <a:avLst/>
          </a:prstGeom>
        </p:spPr>
      </p:pic>
      <p:sp>
        <p:nvSpPr>
          <p:cNvPr id="16" name="Text 9"/>
          <p:cNvSpPr/>
          <p:nvPr/>
        </p:nvSpPr>
        <p:spPr>
          <a:xfrm>
            <a:off x="4335438" y="4095304"/>
            <a:ext cx="1542306"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Low-Wage Employment</a:t>
            </a:r>
            <a:endParaRPr lang="en-US" sz="1050" dirty="0"/>
          </a:p>
        </p:txBody>
      </p:sp>
      <p:sp>
        <p:nvSpPr>
          <p:cNvPr id="17" name="Text 10"/>
          <p:cNvSpPr/>
          <p:nvPr/>
        </p:nvSpPr>
        <p:spPr>
          <a:xfrm>
            <a:off x="4335438" y="4332089"/>
            <a:ext cx="428498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Without quality education, these children enter low-paying jobs — and the cycle continues into the next generation.</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33611" y="364034"/>
            <a:ext cx="5114330" cy="318864"/>
          </a:xfrm>
          <a:prstGeom prst="rect">
            <a:avLst/>
          </a:prstGeom>
          <a:noFill/>
          <a:ln/>
        </p:spPr>
        <p:txBody>
          <a:bodyPr wrap="none" lIns="0" tIns="0" rIns="0" bIns="0" rtlCol="0" anchor="t"/>
          <a:lstStyle/>
          <a:p>
            <a:pPr algn="l" indent="0" marL="0">
              <a:lnSpc>
                <a:spcPct val="104000"/>
              </a:lnSpc>
              <a:buNone/>
            </a:pPr>
            <a:r>
              <a:rPr lang="en-US" sz="2000" dirty="0">
                <a:solidFill>
                  <a:srgbClr val="38512F"/>
                </a:solidFill>
                <a:latin typeface="Lora" pitchFamily="34" charset="0"/>
                <a:ea typeface="Lora" pitchFamily="34" charset="-122"/>
                <a:cs typeface="Lora" pitchFamily="34" charset="-120"/>
              </a:rPr>
              <a:t>Barriers to Education in the Philippines</a:t>
            </a:r>
            <a:endParaRPr lang="en-US" sz="2000" dirty="0"/>
          </a:p>
        </p:txBody>
      </p:sp>
      <p:sp>
        <p:nvSpPr>
          <p:cNvPr id="3" name="Text 1"/>
          <p:cNvSpPr/>
          <p:nvPr/>
        </p:nvSpPr>
        <p:spPr>
          <a:xfrm>
            <a:off x="433611" y="862385"/>
            <a:ext cx="8710389" cy="158502"/>
          </a:xfrm>
          <a:prstGeom prst="rect">
            <a:avLst/>
          </a:prstGeom>
          <a:noFill/>
          <a:ln/>
        </p:spPr>
        <p:txBody>
          <a:bodyPr wrap="none" lIns="0" tIns="0" rIns="0" bIns="0" rtlCol="0" anchor="t"/>
          <a:lstStyle/>
          <a:p>
            <a:pPr algn="l" indent="0" marL="0">
              <a:lnSpc>
                <a:spcPct val="122000"/>
              </a:lnSpc>
              <a:buNone/>
            </a:pPr>
            <a:r>
              <a:rPr lang="en-US" sz="850" dirty="0">
                <a:solidFill>
                  <a:srgbClr val="3A3630"/>
                </a:solidFill>
                <a:latin typeface="Source Sans 3" pitchFamily="34" charset="0"/>
                <a:ea typeface="Source Sans 3" pitchFamily="34" charset="-122"/>
                <a:cs typeface="Source Sans 3" pitchFamily="34" charset="-120"/>
              </a:rPr>
              <a:t>Despite free public education, multiple barriers prevent children from accessing quality schooling. These obstacles are especially pronounced in low-income and remote communities.</a:t>
            </a:r>
            <a:endParaRPr lang="en-US" sz="850" dirty="0"/>
          </a:p>
        </p:txBody>
      </p:sp>
      <p:pic>
        <p:nvPicPr>
          <p:cNvPr id="4" name="Image 0" descr="preencoded.png">    </p:cNvPr>
          <p:cNvPicPr>
            <a:picLocks noChangeAspect="1"/>
          </p:cNvPicPr>
          <p:nvPr/>
        </p:nvPicPr>
        <p:blipFill>
          <a:blip r:embed="rId1"/>
          <a:stretch>
            <a:fillRect/>
          </a:stretch>
        </p:blipFill>
        <p:spPr>
          <a:xfrm>
            <a:off x="433611" y="1121866"/>
            <a:ext cx="6553200" cy="3657600"/>
          </a:xfrm>
          <a:prstGeom prst="rect">
            <a:avLst/>
          </a:prstGeom>
        </p:spPr>
      </p:pic>
      <p:pic>
        <p:nvPicPr>
          <p:cNvPr id="5" name="Image 1" descr="preencoded.png">    </p:cNvPr>
          <p:cNvPicPr>
            <a:picLocks noChangeAspect="1"/>
          </p:cNvPicPr>
          <p:nvPr/>
        </p:nvPicPr>
        <p:blipFill>
          <a:blip r:embed="rId2"/>
          <a:stretch>
            <a:fillRect/>
          </a:stretch>
        </p:blipFill>
        <p:spPr>
          <a:xfrm>
            <a:off x="433611" y="1121866"/>
            <a:ext cx="6553200" cy="36576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23577" y="1010320"/>
            <a:ext cx="663178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Barrier 1: Poverty and Financial Constraints</a:t>
            </a:r>
            <a:endParaRPr lang="en-US" sz="2400" dirty="0"/>
          </a:p>
        </p:txBody>
      </p:sp>
      <p:sp>
        <p:nvSpPr>
          <p:cNvPr id="3" name="Text 1"/>
          <p:cNvSpPr/>
          <p:nvPr/>
        </p:nvSpPr>
        <p:spPr>
          <a:xfrm>
            <a:off x="523577" y="1709365"/>
            <a:ext cx="430954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Although public education is free in the Philippines, many families still struggle to cover indirect costs that make schooling difficult to sustain.</a:t>
            </a:r>
            <a:endParaRPr lang="en-US" sz="1000" dirty="0"/>
          </a:p>
        </p:txBody>
      </p:sp>
      <p:sp>
        <p:nvSpPr>
          <p:cNvPr id="4" name="Shape 2"/>
          <p:cNvSpPr/>
          <p:nvPr/>
        </p:nvSpPr>
        <p:spPr>
          <a:xfrm>
            <a:off x="523577" y="2275433"/>
            <a:ext cx="2089324" cy="482873"/>
          </a:xfrm>
          <a:prstGeom prst="roundRect">
            <a:avLst>
              <a:gd name="adj" fmla="val 4067"/>
            </a:avLst>
          </a:prstGeom>
          <a:solidFill>
            <a:srgbClr val="FEF5E7"/>
          </a:solidFill>
          <a:ln w="14288">
            <a:solidFill>
              <a:srgbClr val="D9CDBA"/>
            </a:solidFill>
            <a:prstDash val="solid"/>
          </a:ln>
        </p:spPr>
      </p:sp>
      <p:sp>
        <p:nvSpPr>
          <p:cNvPr id="5" name="Text 3"/>
          <p:cNvSpPr/>
          <p:nvPr/>
        </p:nvSpPr>
        <p:spPr>
          <a:xfrm>
            <a:off x="668759" y="242061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Uniforms</a:t>
            </a:r>
            <a:endParaRPr lang="en-US" sz="1200" dirty="0"/>
          </a:p>
        </p:txBody>
      </p:sp>
      <p:sp>
        <p:nvSpPr>
          <p:cNvPr id="6" name="Shape 4"/>
          <p:cNvSpPr/>
          <p:nvPr/>
        </p:nvSpPr>
        <p:spPr>
          <a:xfrm>
            <a:off x="2743795" y="2275433"/>
            <a:ext cx="2089324" cy="482873"/>
          </a:xfrm>
          <a:prstGeom prst="roundRect">
            <a:avLst>
              <a:gd name="adj" fmla="val 4067"/>
            </a:avLst>
          </a:prstGeom>
          <a:solidFill>
            <a:srgbClr val="FEF5E7"/>
          </a:solidFill>
          <a:ln w="14288">
            <a:solidFill>
              <a:srgbClr val="D9CDBA"/>
            </a:solidFill>
            <a:prstDash val="solid"/>
          </a:ln>
        </p:spPr>
      </p:sp>
      <p:sp>
        <p:nvSpPr>
          <p:cNvPr id="7" name="Text 5"/>
          <p:cNvSpPr/>
          <p:nvPr/>
        </p:nvSpPr>
        <p:spPr>
          <a:xfrm>
            <a:off x="2888977" y="242061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Transportation</a:t>
            </a:r>
            <a:endParaRPr lang="en-US" sz="1200" dirty="0"/>
          </a:p>
        </p:txBody>
      </p:sp>
      <p:sp>
        <p:nvSpPr>
          <p:cNvPr id="8" name="Shape 6"/>
          <p:cNvSpPr/>
          <p:nvPr/>
        </p:nvSpPr>
        <p:spPr>
          <a:xfrm>
            <a:off x="523577" y="2889200"/>
            <a:ext cx="2089324" cy="482873"/>
          </a:xfrm>
          <a:prstGeom prst="roundRect">
            <a:avLst>
              <a:gd name="adj" fmla="val 4067"/>
            </a:avLst>
          </a:prstGeom>
          <a:solidFill>
            <a:srgbClr val="FEF5E7"/>
          </a:solidFill>
          <a:ln w="14288">
            <a:solidFill>
              <a:srgbClr val="D9CDBA"/>
            </a:solidFill>
            <a:prstDash val="solid"/>
          </a:ln>
        </p:spPr>
      </p:sp>
      <p:sp>
        <p:nvSpPr>
          <p:cNvPr id="9" name="Text 7"/>
          <p:cNvSpPr/>
          <p:nvPr/>
        </p:nvSpPr>
        <p:spPr>
          <a:xfrm>
            <a:off x="668759" y="303438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School Supplies</a:t>
            </a:r>
            <a:endParaRPr lang="en-US" sz="1200" dirty="0"/>
          </a:p>
        </p:txBody>
      </p:sp>
      <p:sp>
        <p:nvSpPr>
          <p:cNvPr id="10" name="Shape 8"/>
          <p:cNvSpPr/>
          <p:nvPr/>
        </p:nvSpPr>
        <p:spPr>
          <a:xfrm>
            <a:off x="2743795" y="2889200"/>
            <a:ext cx="2089324" cy="482873"/>
          </a:xfrm>
          <a:prstGeom prst="roundRect">
            <a:avLst>
              <a:gd name="adj" fmla="val 4067"/>
            </a:avLst>
          </a:prstGeom>
          <a:solidFill>
            <a:srgbClr val="FEF5E7"/>
          </a:solidFill>
          <a:ln w="14288">
            <a:solidFill>
              <a:srgbClr val="D9CDBA"/>
            </a:solidFill>
            <a:prstDash val="solid"/>
          </a:ln>
        </p:spPr>
      </p:sp>
      <p:sp>
        <p:nvSpPr>
          <p:cNvPr id="11" name="Text 9"/>
          <p:cNvSpPr/>
          <p:nvPr/>
        </p:nvSpPr>
        <p:spPr>
          <a:xfrm>
            <a:off x="2888977" y="303438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Internet Access</a:t>
            </a:r>
            <a:endParaRPr lang="en-US" sz="1200" dirty="0"/>
          </a:p>
        </p:txBody>
      </p:sp>
      <p:sp>
        <p:nvSpPr>
          <p:cNvPr id="12" name="Shape 10"/>
          <p:cNvSpPr/>
          <p:nvPr/>
        </p:nvSpPr>
        <p:spPr>
          <a:xfrm>
            <a:off x="523577" y="3502968"/>
            <a:ext cx="4309542" cy="482873"/>
          </a:xfrm>
          <a:prstGeom prst="roundRect">
            <a:avLst>
              <a:gd name="adj" fmla="val 4067"/>
            </a:avLst>
          </a:prstGeom>
          <a:solidFill>
            <a:srgbClr val="FEF5E7"/>
          </a:solidFill>
          <a:ln w="14288">
            <a:solidFill>
              <a:srgbClr val="D9CDBA"/>
            </a:solidFill>
            <a:prstDash val="solid"/>
          </a:ln>
        </p:spPr>
      </p:sp>
      <p:sp>
        <p:nvSpPr>
          <p:cNvPr id="13" name="Text 11"/>
          <p:cNvSpPr/>
          <p:nvPr/>
        </p:nvSpPr>
        <p:spPr>
          <a:xfrm>
            <a:off x="668759" y="3648149"/>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Daily Allowance</a:t>
            </a:r>
            <a:endParaRPr lang="en-US" sz="1200" dirty="0"/>
          </a:p>
        </p:txBody>
      </p:sp>
      <p:sp>
        <p:nvSpPr>
          <p:cNvPr id="14" name="Shape 12"/>
          <p:cNvSpPr/>
          <p:nvPr/>
        </p:nvSpPr>
        <p:spPr>
          <a:xfrm>
            <a:off x="5157267" y="1738833"/>
            <a:ext cx="3467919" cy="1393775"/>
          </a:xfrm>
          <a:prstGeom prst="roundRect">
            <a:avLst>
              <a:gd name="adj" fmla="val 1409"/>
            </a:avLst>
          </a:prstGeom>
          <a:solidFill>
            <a:srgbClr val="B6D6FC"/>
          </a:solidFill>
          <a:ln/>
        </p:spPr>
      </p:sp>
      <p:pic>
        <p:nvPicPr>
          <p:cNvPr id="15" name="Image 0" descr="preencoded.png">    </p:cNvPr>
          <p:cNvPicPr>
            <a:picLocks noChangeAspect="1"/>
          </p:cNvPicPr>
          <p:nvPr/>
        </p:nvPicPr>
        <p:blipFill>
          <a:blip r:embed="rId1"/>
          <a:stretch>
            <a:fillRect/>
          </a:stretch>
        </p:blipFill>
        <p:spPr>
          <a:xfrm>
            <a:off x="5288161" y="1930673"/>
            <a:ext cx="163637" cy="130894"/>
          </a:xfrm>
          <a:prstGeom prst="rect">
            <a:avLst/>
          </a:prstGeom>
        </p:spPr>
      </p:pic>
      <p:sp>
        <p:nvSpPr>
          <p:cNvPr id="16" name="Text 13"/>
          <p:cNvSpPr/>
          <p:nvPr/>
        </p:nvSpPr>
        <p:spPr>
          <a:xfrm>
            <a:off x="5582692" y="1902396"/>
            <a:ext cx="2911599" cy="1047006"/>
          </a:xfrm>
          <a:prstGeom prst="rect">
            <a:avLst/>
          </a:prstGeom>
          <a:noFill/>
          <a:ln/>
        </p:spPr>
        <p:txBody>
          <a:bodyPr wrap="square" lIns="0" tIns="0" rIns="0" bIns="0" rtlCol="0" anchor="t">
            <a:normAutofit/>
          </a:bodyPr>
          <a:lstStyle/>
          <a:p>
            <a:pPr algn="l" indent="0" marL="0">
              <a:lnSpc>
                <a:spcPct val="133000"/>
              </a:lnSpc>
              <a:buNone/>
            </a:pPr>
            <a:r>
              <a:rPr lang="en-US" sz="1000" b="1" dirty="0">
                <a:solidFill>
                  <a:srgbClr val="000000"/>
                </a:solidFill>
                <a:latin typeface="Source Sans 3" pitchFamily="34" charset="0"/>
                <a:ea typeface="Source Sans 3" pitchFamily="34" charset="-122"/>
                <a:cs typeface="Source Sans 3" pitchFamily="34" charset="-120"/>
              </a:rPr>
              <a:t>COVID-19 Case Study:</a:t>
            </a:r>
            <a:pPr algn="l" indent="0" marL="0">
              <a:lnSpc>
                <a:spcPct val="133000"/>
              </a:lnSpc>
              <a:buNone/>
            </a:pPr>
            <a:r>
              <a:rPr lang="en-US" sz="1000" dirty="0">
                <a:solidFill>
                  <a:srgbClr val="000000"/>
                </a:solidFill>
                <a:latin typeface="Source Sans 3" pitchFamily="34" charset="0"/>
                <a:ea typeface="Source Sans 3" pitchFamily="34" charset="-122"/>
                <a:cs typeface="Source Sans 3" pitchFamily="34" charset="-120"/>
              </a:rPr>
              <a:t> During the pandemic, many students in remote provinces struggled with online learning because they lacked gadgets, stable internet connection, or electricity — exposing the deep digital divide in Philippine education.</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755079"/>
            <a:ext cx="4667845" cy="692944"/>
          </a:xfrm>
          <a:prstGeom prst="rect">
            <a:avLst/>
          </a:prstGeom>
          <a:noFill/>
          <a:ln/>
        </p:spPr>
        <p:txBody>
          <a:bodyPr wrap="square" lIns="0" tIns="0" rIns="0" bIns="0" rtlCol="0" anchor="t">
            <a:normAutofit/>
          </a:bodyPr>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Barrier 2: Natural Disasters and Climate Change</a:t>
            </a:r>
            <a:endParaRPr lang="en-US" sz="2150" dirty="0"/>
          </a:p>
        </p:txBody>
      </p:sp>
      <p:sp>
        <p:nvSpPr>
          <p:cNvPr id="4" name="Text 1"/>
          <p:cNvSpPr/>
          <p:nvPr/>
        </p:nvSpPr>
        <p:spPr>
          <a:xfrm>
            <a:off x="523577" y="1607046"/>
            <a:ext cx="4667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Philippines is one of the world's most disaster-prone countries, frequently affected by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typhoons, floods, earthquakes, and volcanic eruptions</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that severely disrupt schooling.</a:t>
            </a:r>
            <a:endParaRPr lang="en-US" sz="900" dirty="0"/>
          </a:p>
        </p:txBody>
      </p:sp>
      <p:sp>
        <p:nvSpPr>
          <p:cNvPr id="5" name="Shape 2"/>
          <p:cNvSpPr/>
          <p:nvPr/>
        </p:nvSpPr>
        <p:spPr>
          <a:xfrm>
            <a:off x="523577" y="2084412"/>
            <a:ext cx="2280940" cy="1367582"/>
          </a:xfrm>
          <a:prstGeom prst="roundRect">
            <a:avLst>
              <a:gd name="adj" fmla="val 1292"/>
            </a:avLst>
          </a:prstGeom>
          <a:solidFill>
            <a:srgbClr val="F3E7D4"/>
          </a:solidFill>
          <a:ln/>
        </p:spPr>
      </p:sp>
      <p:sp>
        <p:nvSpPr>
          <p:cNvPr id="6" name="Text 3"/>
          <p:cNvSpPr/>
          <p:nvPr/>
        </p:nvSpPr>
        <p:spPr>
          <a:xfrm>
            <a:off x="641375" y="2202210"/>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Typhoon Yolanda</a:t>
            </a:r>
            <a:endParaRPr lang="en-US" sz="1050" dirty="0"/>
          </a:p>
        </p:txBody>
      </p:sp>
      <p:sp>
        <p:nvSpPr>
          <p:cNvPr id="7" name="Text 4"/>
          <p:cNvSpPr/>
          <p:nvPr/>
        </p:nvSpPr>
        <p:spPr>
          <a:xfrm>
            <a:off x="641375" y="2438995"/>
            <a:ext cx="2045345" cy="89520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Many schools in Eastern Visayas were heavily damaged, forcing students to temporarily stop schooling. Some classrooms became evacuation centres during the disaster.</a:t>
            </a:r>
            <a:endParaRPr lang="en-US" sz="900" dirty="0"/>
          </a:p>
        </p:txBody>
      </p:sp>
      <p:sp>
        <p:nvSpPr>
          <p:cNvPr id="8" name="Shape 5"/>
          <p:cNvSpPr/>
          <p:nvPr/>
        </p:nvSpPr>
        <p:spPr>
          <a:xfrm>
            <a:off x="2910483" y="2084412"/>
            <a:ext cx="2280940" cy="1367582"/>
          </a:xfrm>
          <a:prstGeom prst="roundRect">
            <a:avLst>
              <a:gd name="adj" fmla="val 1292"/>
            </a:avLst>
          </a:prstGeom>
          <a:solidFill>
            <a:srgbClr val="F3E7D4"/>
          </a:solidFill>
          <a:ln/>
        </p:spPr>
      </p:sp>
      <p:sp>
        <p:nvSpPr>
          <p:cNvPr id="9" name="Text 6"/>
          <p:cNvSpPr/>
          <p:nvPr/>
        </p:nvSpPr>
        <p:spPr>
          <a:xfrm>
            <a:off x="3028280" y="2202210"/>
            <a:ext cx="1456134"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Metro Manila Flooding</a:t>
            </a:r>
            <a:endParaRPr lang="en-US" sz="1050" dirty="0"/>
          </a:p>
        </p:txBody>
      </p:sp>
      <p:sp>
        <p:nvSpPr>
          <p:cNvPr id="10" name="Text 7"/>
          <p:cNvSpPr/>
          <p:nvPr/>
        </p:nvSpPr>
        <p:spPr>
          <a:xfrm>
            <a:off x="3028280" y="2438995"/>
            <a:ext cx="2045345" cy="71616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Flooding in Metro Manila regularly suspends classes during rainy seasons, causing significant cumulative learning loss over the school year.</a:t>
            </a:r>
            <a:endParaRPr lang="en-US" sz="900" dirty="0"/>
          </a:p>
        </p:txBody>
      </p:sp>
      <p:sp>
        <p:nvSpPr>
          <p:cNvPr id="11" name="Shape 8"/>
          <p:cNvSpPr/>
          <p:nvPr/>
        </p:nvSpPr>
        <p:spPr>
          <a:xfrm>
            <a:off x="523577" y="3557960"/>
            <a:ext cx="4667845" cy="830461"/>
          </a:xfrm>
          <a:prstGeom prst="roundRect">
            <a:avLst>
              <a:gd name="adj" fmla="val 2128"/>
            </a:avLst>
          </a:prstGeom>
          <a:solidFill>
            <a:srgbClr val="F3E7D4"/>
          </a:solidFill>
          <a:ln/>
        </p:spPr>
      </p:sp>
      <p:sp>
        <p:nvSpPr>
          <p:cNvPr id="12" name="Text 9"/>
          <p:cNvSpPr/>
          <p:nvPr/>
        </p:nvSpPr>
        <p:spPr>
          <a:xfrm>
            <a:off x="641375" y="3675757"/>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Long-Term Impact</a:t>
            </a:r>
            <a:endParaRPr lang="en-US" sz="1050" dirty="0"/>
          </a:p>
        </p:txBody>
      </p:sp>
      <p:sp>
        <p:nvSpPr>
          <p:cNvPr id="13" name="Text 10"/>
          <p:cNvSpPr/>
          <p:nvPr/>
        </p:nvSpPr>
        <p:spPr>
          <a:xfrm>
            <a:off x="641375" y="3912543"/>
            <a:ext cx="4432250"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Repeated disruptions widen learning gaps, particularly for students in vulnerable communities who lack resources to catch up after disasters.</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23577" y="1038448"/>
            <a:ext cx="7883128"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Barriers 3, 4 &amp; 5: Labour, Facilities, and Social Issues</a:t>
            </a:r>
            <a:endParaRPr lang="en-US" sz="2400" dirty="0"/>
          </a:p>
        </p:txBody>
      </p:sp>
      <p:sp>
        <p:nvSpPr>
          <p:cNvPr id="3" name="Shape 1"/>
          <p:cNvSpPr/>
          <p:nvPr/>
        </p:nvSpPr>
        <p:spPr>
          <a:xfrm>
            <a:off x="523577" y="1685181"/>
            <a:ext cx="2611636" cy="2419871"/>
          </a:xfrm>
          <a:prstGeom prst="roundRect">
            <a:avLst>
              <a:gd name="adj" fmla="val 811"/>
            </a:avLst>
          </a:prstGeom>
          <a:solidFill>
            <a:srgbClr val="FEF5E7"/>
          </a:solidFill>
          <a:ln w="14288">
            <a:solidFill>
              <a:srgbClr val="D9CDBA"/>
            </a:solidFill>
            <a:prstDash val="solid"/>
          </a:ln>
        </p:spPr>
      </p:sp>
      <p:sp>
        <p:nvSpPr>
          <p:cNvPr id="4" name="Shape 2"/>
          <p:cNvSpPr/>
          <p:nvPr/>
        </p:nvSpPr>
        <p:spPr>
          <a:xfrm>
            <a:off x="537865" y="1699468"/>
            <a:ext cx="2583061" cy="392683"/>
          </a:xfrm>
          <a:prstGeom prst="roundRect">
            <a:avLst>
              <a:gd name="adj" fmla="val 635"/>
            </a:avLst>
          </a:prstGeom>
          <a:solidFill>
            <a:srgbClr val="F3E7D4"/>
          </a:solidFill>
          <a:ln/>
        </p:spPr>
      </p:sp>
      <p:sp>
        <p:nvSpPr>
          <p:cNvPr id="5" name="Text 3"/>
          <p:cNvSpPr/>
          <p:nvPr/>
        </p:nvSpPr>
        <p:spPr>
          <a:xfrm>
            <a:off x="1731243" y="1773064"/>
            <a:ext cx="196304" cy="245418"/>
          </a:xfrm>
          <a:prstGeom prst="rect">
            <a:avLst/>
          </a:prstGeom>
          <a:noFill/>
          <a:ln/>
        </p:spPr>
        <p:txBody>
          <a:bodyPr wrap="none" lIns="0" tIns="0" rIns="0" bIns="0" rtlCol="0" anchor="ctr"/>
          <a:lstStyle/>
          <a:p>
            <a:pPr algn="ctr" indent="0" marL="0">
              <a:lnSpc>
                <a:spcPct val="100000"/>
              </a:lnSpc>
              <a:buNone/>
            </a:pPr>
            <a:r>
              <a:rPr lang="en-US" sz="1500" dirty="0">
                <a:solidFill>
                  <a:srgbClr val="3A3630"/>
                </a:solidFill>
                <a:latin typeface="Lora" pitchFamily="34" charset="0"/>
                <a:ea typeface="Lora" pitchFamily="34" charset="-122"/>
                <a:cs typeface="Lora" pitchFamily="34" charset="-120"/>
              </a:rPr>
              <a:t>1</a:t>
            </a:r>
            <a:endParaRPr lang="en-US" sz="1500" dirty="0"/>
          </a:p>
        </p:txBody>
      </p:sp>
      <p:sp>
        <p:nvSpPr>
          <p:cNvPr id="6" name="Text 4"/>
          <p:cNvSpPr/>
          <p:nvPr/>
        </p:nvSpPr>
        <p:spPr>
          <a:xfrm>
            <a:off x="668759" y="2223046"/>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Child Labour</a:t>
            </a:r>
            <a:endParaRPr lang="en-US" sz="1200" dirty="0"/>
          </a:p>
        </p:txBody>
      </p:sp>
      <p:sp>
        <p:nvSpPr>
          <p:cNvPr id="7" name="Text 5"/>
          <p:cNvSpPr/>
          <p:nvPr/>
        </p:nvSpPr>
        <p:spPr>
          <a:xfrm>
            <a:off x="668759" y="2494062"/>
            <a:ext cx="2321272" cy="1256407"/>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Children in farming or fishing communities may skip school during harvest seasons or assist parents in livelihood activities. Poverty forces many families to prioritise immediate income over long-term education.</a:t>
            </a:r>
            <a:endParaRPr lang="en-US" sz="1000" dirty="0"/>
          </a:p>
        </p:txBody>
      </p:sp>
      <p:sp>
        <p:nvSpPr>
          <p:cNvPr id="8" name="Shape 6"/>
          <p:cNvSpPr/>
          <p:nvPr/>
        </p:nvSpPr>
        <p:spPr>
          <a:xfrm>
            <a:off x="3266108" y="1685181"/>
            <a:ext cx="2611710" cy="2419871"/>
          </a:xfrm>
          <a:prstGeom prst="roundRect">
            <a:avLst>
              <a:gd name="adj" fmla="val 811"/>
            </a:avLst>
          </a:prstGeom>
          <a:solidFill>
            <a:srgbClr val="FEF5E7"/>
          </a:solidFill>
          <a:ln w="14288">
            <a:solidFill>
              <a:srgbClr val="D9CDBA"/>
            </a:solidFill>
            <a:prstDash val="solid"/>
          </a:ln>
        </p:spPr>
      </p:sp>
      <p:sp>
        <p:nvSpPr>
          <p:cNvPr id="9" name="Shape 7"/>
          <p:cNvSpPr/>
          <p:nvPr/>
        </p:nvSpPr>
        <p:spPr>
          <a:xfrm>
            <a:off x="3280395" y="1699468"/>
            <a:ext cx="2583135" cy="392683"/>
          </a:xfrm>
          <a:prstGeom prst="roundRect">
            <a:avLst>
              <a:gd name="adj" fmla="val 635"/>
            </a:avLst>
          </a:prstGeom>
          <a:solidFill>
            <a:srgbClr val="F3E7D4"/>
          </a:solidFill>
          <a:ln/>
        </p:spPr>
      </p:sp>
      <p:sp>
        <p:nvSpPr>
          <p:cNvPr id="10" name="Text 8"/>
          <p:cNvSpPr/>
          <p:nvPr/>
        </p:nvSpPr>
        <p:spPr>
          <a:xfrm>
            <a:off x="4473773" y="1773064"/>
            <a:ext cx="196304" cy="245418"/>
          </a:xfrm>
          <a:prstGeom prst="rect">
            <a:avLst/>
          </a:prstGeom>
          <a:noFill/>
          <a:ln/>
        </p:spPr>
        <p:txBody>
          <a:bodyPr wrap="none" lIns="0" tIns="0" rIns="0" bIns="0" rtlCol="0" anchor="ctr"/>
          <a:lstStyle/>
          <a:p>
            <a:pPr algn="ctr" indent="0" marL="0">
              <a:lnSpc>
                <a:spcPct val="100000"/>
              </a:lnSpc>
              <a:buNone/>
            </a:pPr>
            <a:r>
              <a:rPr lang="en-US" sz="1500" dirty="0">
                <a:solidFill>
                  <a:srgbClr val="3A3630"/>
                </a:solidFill>
                <a:latin typeface="Lora" pitchFamily="34" charset="0"/>
                <a:ea typeface="Lora" pitchFamily="34" charset="-122"/>
                <a:cs typeface="Lora" pitchFamily="34" charset="-120"/>
              </a:rPr>
              <a:t>2</a:t>
            </a:r>
            <a:endParaRPr lang="en-US" sz="1500" dirty="0"/>
          </a:p>
        </p:txBody>
      </p:sp>
      <p:sp>
        <p:nvSpPr>
          <p:cNvPr id="11" name="Text 9"/>
          <p:cNvSpPr/>
          <p:nvPr/>
        </p:nvSpPr>
        <p:spPr>
          <a:xfrm>
            <a:off x="3411289" y="2223046"/>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Lack of Facilities</a:t>
            </a:r>
            <a:endParaRPr lang="en-US" sz="1200" dirty="0"/>
          </a:p>
        </p:txBody>
      </p:sp>
      <p:sp>
        <p:nvSpPr>
          <p:cNvPr id="12" name="Text 10"/>
          <p:cNvSpPr/>
          <p:nvPr/>
        </p:nvSpPr>
        <p:spPr>
          <a:xfrm>
            <a:off x="3411289" y="2494062"/>
            <a:ext cx="2321347" cy="1465808"/>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In remote mountainous or island barangays, students sometimes walk several kilometres daily just to attend school. Many classrooms suffer from overcrowding and shortages of chairs, books, toilets, libraries, and digital equipment.</a:t>
            </a:r>
            <a:endParaRPr lang="en-US" sz="1000" dirty="0"/>
          </a:p>
        </p:txBody>
      </p:sp>
      <p:sp>
        <p:nvSpPr>
          <p:cNvPr id="13" name="Shape 11"/>
          <p:cNvSpPr/>
          <p:nvPr/>
        </p:nvSpPr>
        <p:spPr>
          <a:xfrm>
            <a:off x="6008712" y="1685181"/>
            <a:ext cx="2611710" cy="2419871"/>
          </a:xfrm>
          <a:prstGeom prst="roundRect">
            <a:avLst>
              <a:gd name="adj" fmla="val 811"/>
            </a:avLst>
          </a:prstGeom>
          <a:solidFill>
            <a:srgbClr val="FEF5E7"/>
          </a:solidFill>
          <a:ln w="14288">
            <a:solidFill>
              <a:srgbClr val="D9CDBA"/>
            </a:solidFill>
            <a:prstDash val="solid"/>
          </a:ln>
        </p:spPr>
      </p:sp>
      <p:sp>
        <p:nvSpPr>
          <p:cNvPr id="14" name="Shape 12"/>
          <p:cNvSpPr/>
          <p:nvPr/>
        </p:nvSpPr>
        <p:spPr>
          <a:xfrm>
            <a:off x="6023000" y="1699468"/>
            <a:ext cx="2583135" cy="392683"/>
          </a:xfrm>
          <a:prstGeom prst="roundRect">
            <a:avLst>
              <a:gd name="adj" fmla="val 635"/>
            </a:avLst>
          </a:prstGeom>
          <a:solidFill>
            <a:srgbClr val="F3E7D4"/>
          </a:solidFill>
          <a:ln/>
        </p:spPr>
      </p:sp>
      <p:sp>
        <p:nvSpPr>
          <p:cNvPr id="15" name="Text 13"/>
          <p:cNvSpPr/>
          <p:nvPr/>
        </p:nvSpPr>
        <p:spPr>
          <a:xfrm>
            <a:off x="7216378" y="1773064"/>
            <a:ext cx="196304" cy="245418"/>
          </a:xfrm>
          <a:prstGeom prst="rect">
            <a:avLst/>
          </a:prstGeom>
          <a:noFill/>
          <a:ln/>
        </p:spPr>
        <p:txBody>
          <a:bodyPr wrap="none" lIns="0" tIns="0" rIns="0" bIns="0" rtlCol="0" anchor="ctr"/>
          <a:lstStyle/>
          <a:p>
            <a:pPr algn="ctr" indent="0" marL="0">
              <a:lnSpc>
                <a:spcPct val="100000"/>
              </a:lnSpc>
              <a:buNone/>
            </a:pPr>
            <a:r>
              <a:rPr lang="en-US" sz="1500" dirty="0">
                <a:solidFill>
                  <a:srgbClr val="3A3630"/>
                </a:solidFill>
                <a:latin typeface="Lora" pitchFamily="34" charset="0"/>
                <a:ea typeface="Lora" pitchFamily="34" charset="-122"/>
                <a:cs typeface="Lora" pitchFamily="34" charset="-120"/>
              </a:rPr>
              <a:t>3</a:t>
            </a:r>
            <a:endParaRPr lang="en-US" sz="1500" dirty="0"/>
          </a:p>
        </p:txBody>
      </p:sp>
      <p:sp>
        <p:nvSpPr>
          <p:cNvPr id="16" name="Text 14"/>
          <p:cNvSpPr/>
          <p:nvPr/>
        </p:nvSpPr>
        <p:spPr>
          <a:xfrm>
            <a:off x="6153894" y="2223046"/>
            <a:ext cx="1628031"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Gender &amp; Social Issues</a:t>
            </a:r>
            <a:endParaRPr lang="en-US" sz="1200" dirty="0"/>
          </a:p>
        </p:txBody>
      </p:sp>
      <p:sp>
        <p:nvSpPr>
          <p:cNvPr id="17" name="Text 15"/>
          <p:cNvSpPr/>
          <p:nvPr/>
        </p:nvSpPr>
        <p:spPr>
          <a:xfrm>
            <a:off x="6153894" y="2494062"/>
            <a:ext cx="2321347" cy="1465808"/>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Although the Philippines performs relatively well in gender equality, some girls still experience educational disruption due to early pregnancy, family obligations, or poverty. Bullying and school violence also affect student well-being and academic performance.</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491951"/>
            <a:ext cx="4649986" cy="269528"/>
          </a:xfrm>
          <a:prstGeom prst="rect">
            <a:avLst/>
          </a:prstGeom>
          <a:noFill/>
          <a:ln/>
        </p:spPr>
        <p:txBody>
          <a:bodyPr wrap="none" lIns="0" tIns="0" rIns="0" bIns="0" rtlCol="0" anchor="t"/>
          <a:lstStyle/>
          <a:p>
            <a:pPr algn="l" indent="0" marL="0">
              <a:lnSpc>
                <a:spcPct val="104000"/>
              </a:lnSpc>
              <a:buNone/>
            </a:pPr>
            <a:r>
              <a:rPr lang="en-US" sz="1650" dirty="0">
                <a:solidFill>
                  <a:srgbClr val="38512F"/>
                </a:solidFill>
                <a:latin typeface="Lora" pitchFamily="34" charset="0"/>
                <a:ea typeface="Lora" pitchFamily="34" charset="-122"/>
                <a:cs typeface="Lora" pitchFamily="34" charset="-120"/>
              </a:rPr>
              <a:t>Pandemics: Risks, Impacts, and Mitigation</a:t>
            </a:r>
            <a:endParaRPr lang="en-US" sz="1650" dirty="0"/>
          </a:p>
        </p:txBody>
      </p:sp>
      <p:sp>
        <p:nvSpPr>
          <p:cNvPr id="4" name="Text 1"/>
          <p:cNvSpPr/>
          <p:nvPr/>
        </p:nvSpPr>
        <p:spPr>
          <a:xfrm>
            <a:off x="523577" y="857696"/>
            <a:ext cx="4667845" cy="249138"/>
          </a:xfrm>
          <a:prstGeom prst="rect">
            <a:avLst/>
          </a:prstGeom>
          <a:noFill/>
          <a:ln/>
        </p:spPr>
        <p:txBody>
          <a:bodyPr wrap="square" lIns="0" tIns="0" rIns="0" bIns="0" rtlCol="0" anchor="t">
            <a:normAutofit/>
          </a:bodyPr>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A </a:t>
            </a:r>
            <a:pPr algn="l" indent="0" marL="0">
              <a:lnSpc>
                <a:spcPct val="113000"/>
              </a:lnSpc>
              <a:buNone/>
            </a:pPr>
            <a:r>
              <a:rPr lang="en-US" sz="700" b="1" dirty="0">
                <a:solidFill>
                  <a:srgbClr val="3A3630"/>
                </a:solidFill>
                <a:latin typeface="Source Sans 3" pitchFamily="34" charset="0"/>
                <a:ea typeface="Source Sans 3" pitchFamily="34" charset="-122"/>
                <a:cs typeface="Source Sans 3" pitchFamily="34" charset="-120"/>
              </a:rPr>
              <a:t>pandemic</a:t>
            </a:r>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 is a large-scale disease outbreak that spreads across countries or continents and affects large populations. Examples include SARS, Ebola, and COVID-19.</a:t>
            </a:r>
            <a:endParaRPr lang="en-US" sz="700" dirty="0"/>
          </a:p>
        </p:txBody>
      </p:sp>
      <p:sp>
        <p:nvSpPr>
          <p:cNvPr id="5" name="Shape 2"/>
          <p:cNvSpPr/>
          <p:nvPr/>
        </p:nvSpPr>
        <p:spPr>
          <a:xfrm>
            <a:off x="523577" y="1178942"/>
            <a:ext cx="4667845" cy="820043"/>
          </a:xfrm>
          <a:prstGeom prst="roundRect">
            <a:avLst>
              <a:gd name="adj" fmla="val 1676"/>
            </a:avLst>
          </a:prstGeom>
          <a:solidFill>
            <a:srgbClr val="F3E7D4"/>
          </a:solidFill>
          <a:ln/>
        </p:spPr>
      </p:sp>
      <p:sp>
        <p:nvSpPr>
          <p:cNvPr id="6" name="Shape 3"/>
          <p:cNvSpPr/>
          <p:nvPr/>
        </p:nvSpPr>
        <p:spPr>
          <a:xfrm>
            <a:off x="615181" y="1270546"/>
            <a:ext cx="274886" cy="274886"/>
          </a:xfrm>
          <a:prstGeom prst="roundRect">
            <a:avLst>
              <a:gd name="adj" fmla="val 20788358"/>
            </a:avLst>
          </a:prstGeom>
          <a:solidFill>
            <a:srgbClr val="38512F"/>
          </a:solidFill>
          <a:ln/>
        </p:spPr>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0786" y="1346150"/>
            <a:ext cx="123676" cy="123676"/>
          </a:xfrm>
          <a:prstGeom prst="rect">
            <a:avLst/>
          </a:prstGeom>
        </p:spPr>
      </p:pic>
      <p:sp>
        <p:nvSpPr>
          <p:cNvPr id="8" name="Text 4"/>
          <p:cNvSpPr/>
          <p:nvPr/>
        </p:nvSpPr>
        <p:spPr>
          <a:xfrm>
            <a:off x="615181" y="1609576"/>
            <a:ext cx="107803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Global Travel</a:t>
            </a:r>
            <a:endParaRPr lang="en-US" sz="800" dirty="0"/>
          </a:p>
        </p:txBody>
      </p:sp>
      <p:sp>
        <p:nvSpPr>
          <p:cNvPr id="9" name="Text 5"/>
          <p:cNvSpPr/>
          <p:nvPr/>
        </p:nvSpPr>
        <p:spPr>
          <a:xfrm>
            <a:off x="615181" y="1782812"/>
            <a:ext cx="4484638"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Rapid international movement accelerates disease spread across borders</a:t>
            </a:r>
            <a:endParaRPr lang="en-US" sz="700" dirty="0"/>
          </a:p>
        </p:txBody>
      </p:sp>
      <p:sp>
        <p:nvSpPr>
          <p:cNvPr id="10" name="Shape 6"/>
          <p:cNvSpPr/>
          <p:nvPr/>
        </p:nvSpPr>
        <p:spPr>
          <a:xfrm>
            <a:off x="523577" y="2063130"/>
            <a:ext cx="4667845" cy="820043"/>
          </a:xfrm>
          <a:prstGeom prst="roundRect">
            <a:avLst>
              <a:gd name="adj" fmla="val 1676"/>
            </a:avLst>
          </a:prstGeom>
          <a:solidFill>
            <a:srgbClr val="F3E7D4"/>
          </a:solidFill>
          <a:ln/>
        </p:spPr>
      </p:sp>
      <p:sp>
        <p:nvSpPr>
          <p:cNvPr id="11" name="Shape 7"/>
          <p:cNvSpPr/>
          <p:nvPr/>
        </p:nvSpPr>
        <p:spPr>
          <a:xfrm>
            <a:off x="615181" y="2154734"/>
            <a:ext cx="274886" cy="274886"/>
          </a:xfrm>
          <a:prstGeom prst="roundRect">
            <a:avLst>
              <a:gd name="adj" fmla="val 20788358"/>
            </a:avLst>
          </a:prstGeom>
          <a:solidFill>
            <a:srgbClr val="38512F"/>
          </a:solidFill>
          <a:ln/>
        </p:spPr>
      </p:sp>
      <p:pic>
        <p:nvPicPr>
          <p:cNvPr id="12"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0786" y="2230338"/>
            <a:ext cx="123676" cy="123676"/>
          </a:xfrm>
          <a:prstGeom prst="rect">
            <a:avLst/>
          </a:prstGeom>
        </p:spPr>
      </p:pic>
      <p:sp>
        <p:nvSpPr>
          <p:cNvPr id="13" name="Text 8"/>
          <p:cNvSpPr/>
          <p:nvPr/>
        </p:nvSpPr>
        <p:spPr>
          <a:xfrm>
            <a:off x="615181" y="2493764"/>
            <a:ext cx="107803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Urbanisation</a:t>
            </a:r>
            <a:endParaRPr lang="en-US" sz="800" dirty="0"/>
          </a:p>
        </p:txBody>
      </p:sp>
      <p:sp>
        <p:nvSpPr>
          <p:cNvPr id="14" name="Text 9"/>
          <p:cNvSpPr/>
          <p:nvPr/>
        </p:nvSpPr>
        <p:spPr>
          <a:xfrm>
            <a:off x="615181" y="2667000"/>
            <a:ext cx="4484638"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Dense urban populations create conditions for rapid transmission</a:t>
            </a:r>
            <a:endParaRPr lang="en-US" sz="700" dirty="0"/>
          </a:p>
        </p:txBody>
      </p:sp>
      <p:sp>
        <p:nvSpPr>
          <p:cNvPr id="15" name="Shape 10"/>
          <p:cNvSpPr/>
          <p:nvPr/>
        </p:nvSpPr>
        <p:spPr>
          <a:xfrm>
            <a:off x="523577" y="2947318"/>
            <a:ext cx="4667845" cy="820043"/>
          </a:xfrm>
          <a:prstGeom prst="roundRect">
            <a:avLst>
              <a:gd name="adj" fmla="val 1676"/>
            </a:avLst>
          </a:prstGeom>
          <a:solidFill>
            <a:srgbClr val="F3E7D4"/>
          </a:solidFill>
          <a:ln/>
        </p:spPr>
      </p:sp>
      <p:sp>
        <p:nvSpPr>
          <p:cNvPr id="16" name="Shape 11"/>
          <p:cNvSpPr/>
          <p:nvPr/>
        </p:nvSpPr>
        <p:spPr>
          <a:xfrm>
            <a:off x="615181" y="3038921"/>
            <a:ext cx="274886" cy="274886"/>
          </a:xfrm>
          <a:prstGeom prst="roundRect">
            <a:avLst>
              <a:gd name="adj" fmla="val 20788358"/>
            </a:avLst>
          </a:prstGeom>
          <a:solidFill>
            <a:srgbClr val="38512F"/>
          </a:solidFill>
          <a:ln/>
        </p:spPr>
      </p:sp>
      <p:pic>
        <p:nvPicPr>
          <p:cNvPr id="17"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0786" y="3114526"/>
            <a:ext cx="123676" cy="123676"/>
          </a:xfrm>
          <a:prstGeom prst="rect">
            <a:avLst/>
          </a:prstGeom>
        </p:spPr>
      </p:pic>
      <p:sp>
        <p:nvSpPr>
          <p:cNvPr id="18" name="Text 12"/>
          <p:cNvSpPr/>
          <p:nvPr/>
        </p:nvSpPr>
        <p:spPr>
          <a:xfrm>
            <a:off x="615181" y="3377952"/>
            <a:ext cx="1142330"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Environmental Change</a:t>
            </a:r>
            <a:endParaRPr lang="en-US" sz="800" dirty="0"/>
          </a:p>
        </p:txBody>
      </p:sp>
      <p:sp>
        <p:nvSpPr>
          <p:cNvPr id="19" name="Text 13"/>
          <p:cNvSpPr/>
          <p:nvPr/>
        </p:nvSpPr>
        <p:spPr>
          <a:xfrm>
            <a:off x="615181" y="3551188"/>
            <a:ext cx="4484638"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Habitat disruption increases human contact with animal disease reservoirs</a:t>
            </a:r>
            <a:endParaRPr lang="en-US" sz="700" dirty="0"/>
          </a:p>
        </p:txBody>
      </p:sp>
      <p:sp>
        <p:nvSpPr>
          <p:cNvPr id="20" name="Shape 14"/>
          <p:cNvSpPr/>
          <p:nvPr/>
        </p:nvSpPr>
        <p:spPr>
          <a:xfrm>
            <a:off x="523577" y="3831506"/>
            <a:ext cx="4667845" cy="820043"/>
          </a:xfrm>
          <a:prstGeom prst="roundRect">
            <a:avLst>
              <a:gd name="adj" fmla="val 1676"/>
            </a:avLst>
          </a:prstGeom>
          <a:solidFill>
            <a:srgbClr val="F3E7D4"/>
          </a:solidFill>
          <a:ln/>
        </p:spPr>
      </p:sp>
      <p:sp>
        <p:nvSpPr>
          <p:cNvPr id="21" name="Shape 15"/>
          <p:cNvSpPr/>
          <p:nvPr/>
        </p:nvSpPr>
        <p:spPr>
          <a:xfrm>
            <a:off x="615181" y="3923109"/>
            <a:ext cx="274886" cy="274886"/>
          </a:xfrm>
          <a:prstGeom prst="roundRect">
            <a:avLst>
              <a:gd name="adj" fmla="val 20788358"/>
            </a:avLst>
          </a:prstGeom>
          <a:solidFill>
            <a:srgbClr val="38512F"/>
          </a:solidFill>
          <a:ln/>
        </p:spPr>
      </p:sp>
      <p:pic>
        <p:nvPicPr>
          <p:cNvPr id="22"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0786" y="3998714"/>
            <a:ext cx="123676" cy="123676"/>
          </a:xfrm>
          <a:prstGeom prst="rect">
            <a:avLst/>
          </a:prstGeom>
        </p:spPr>
      </p:pic>
      <p:sp>
        <p:nvSpPr>
          <p:cNvPr id="23" name="Text 16"/>
          <p:cNvSpPr/>
          <p:nvPr/>
        </p:nvSpPr>
        <p:spPr>
          <a:xfrm>
            <a:off x="615181" y="4262140"/>
            <a:ext cx="1078037" cy="134764"/>
          </a:xfrm>
          <a:prstGeom prst="rect">
            <a:avLst/>
          </a:prstGeom>
          <a:noFill/>
          <a:ln/>
        </p:spPr>
        <p:txBody>
          <a:bodyPr wrap="none" lIns="0" tIns="0" rIns="0" bIns="0" rtlCol="0" anchor="t"/>
          <a:lstStyle/>
          <a:p>
            <a:pPr algn="l" indent="0" marL="0">
              <a:lnSpc>
                <a:spcPct val="104000"/>
              </a:lnSpc>
              <a:buNone/>
            </a:pPr>
            <a:r>
              <a:rPr lang="en-US" sz="800" dirty="0">
                <a:solidFill>
                  <a:srgbClr val="3A3630"/>
                </a:solidFill>
                <a:latin typeface="Lora" pitchFamily="34" charset="0"/>
                <a:ea typeface="Lora" pitchFamily="34" charset="-122"/>
                <a:cs typeface="Lora" pitchFamily="34" charset="-120"/>
              </a:rPr>
              <a:t>Population Density</a:t>
            </a:r>
            <a:endParaRPr lang="en-US" sz="800" dirty="0"/>
          </a:p>
        </p:txBody>
      </p:sp>
      <p:sp>
        <p:nvSpPr>
          <p:cNvPr id="24" name="Text 17"/>
          <p:cNvSpPr/>
          <p:nvPr/>
        </p:nvSpPr>
        <p:spPr>
          <a:xfrm>
            <a:off x="615181" y="4435376"/>
            <a:ext cx="4484638" cy="124569"/>
          </a:xfrm>
          <a:prstGeom prst="rect">
            <a:avLst/>
          </a:prstGeom>
          <a:noFill/>
          <a:ln/>
        </p:spPr>
        <p:txBody>
          <a:bodyPr wrap="none" lIns="0" tIns="0" rIns="0" bIns="0" rtlCol="0" anchor="t"/>
          <a:lstStyle/>
          <a:p>
            <a:pPr algn="l" indent="0" marL="0">
              <a:lnSpc>
                <a:spcPct val="113000"/>
              </a:lnSpc>
              <a:buNone/>
            </a:pPr>
            <a:r>
              <a:rPr lang="en-US" sz="700" dirty="0">
                <a:solidFill>
                  <a:srgbClr val="3A3630"/>
                </a:solidFill>
                <a:latin typeface="Source Sans 3" pitchFamily="34" charset="0"/>
                <a:ea typeface="Source Sans 3" pitchFamily="34" charset="-122"/>
                <a:cs typeface="Source Sans 3" pitchFamily="34" charset="-120"/>
              </a:rPr>
              <a:t>Crowded communities and transport systems amplify transmission risk</a:t>
            </a:r>
            <a:endParaRPr lang="en-US" sz="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25425" y="297359"/>
            <a:ext cx="4767114" cy="312762"/>
          </a:xfrm>
          <a:prstGeom prst="rect">
            <a:avLst/>
          </a:prstGeom>
          <a:noFill/>
          <a:ln/>
        </p:spPr>
        <p:txBody>
          <a:bodyPr wrap="none" lIns="0" tIns="0" rIns="0" bIns="0" rtlCol="0" anchor="t"/>
          <a:lstStyle/>
          <a:p>
            <a:pPr algn="l" indent="0" marL="0">
              <a:lnSpc>
                <a:spcPct val="104000"/>
              </a:lnSpc>
              <a:buNone/>
            </a:pPr>
            <a:r>
              <a:rPr lang="en-US" sz="1950" dirty="0">
                <a:solidFill>
                  <a:srgbClr val="38512F"/>
                </a:solidFill>
                <a:latin typeface="Lora" pitchFamily="34" charset="0"/>
                <a:ea typeface="Lora" pitchFamily="34" charset="-122"/>
                <a:cs typeface="Lora" pitchFamily="34" charset="-120"/>
              </a:rPr>
              <a:t>Impacts of Pandemics: A Triple Crisis</a:t>
            </a:r>
            <a:endParaRPr lang="en-US" sz="1950" dirty="0"/>
          </a:p>
        </p:txBody>
      </p:sp>
      <p:sp>
        <p:nvSpPr>
          <p:cNvPr id="3" name="Text 1"/>
          <p:cNvSpPr/>
          <p:nvPr/>
        </p:nvSpPr>
        <p:spPr>
          <a:xfrm>
            <a:off x="425425" y="782910"/>
            <a:ext cx="8293150" cy="308372"/>
          </a:xfrm>
          <a:prstGeom prst="rect">
            <a:avLst/>
          </a:prstGeom>
          <a:noFill/>
          <a:ln/>
        </p:spPr>
        <p:txBody>
          <a:bodyPr wrap="square" lIns="0" tIns="0" rIns="0" bIns="0" rtlCol="0" anchor="t">
            <a:normAutofit/>
          </a:bodyPr>
          <a:lstStyle/>
          <a:p>
            <a:pPr algn="l" indent="0" marL="0">
              <a:lnSpc>
                <a:spcPct val="121000"/>
              </a:lnSpc>
              <a:buNone/>
            </a:pPr>
            <a:r>
              <a:rPr lang="en-US" sz="800" dirty="0">
                <a:solidFill>
                  <a:srgbClr val="3A3630"/>
                </a:solidFill>
                <a:latin typeface="Source Sans 3" pitchFamily="34" charset="0"/>
                <a:ea typeface="Source Sans 3" pitchFamily="34" charset="-122"/>
                <a:cs typeface="Source Sans 3" pitchFamily="34" charset="-120"/>
              </a:rPr>
              <a:t>Pandemics simultaneously damage health systems, economies, and educational outcomes — creating compounding crises that are especially severe in developing nations like the Philippines.</a:t>
            </a:r>
            <a:endParaRPr lang="en-US" sz="800" dirty="0"/>
          </a:p>
        </p:txBody>
      </p:sp>
      <p:pic>
        <p:nvPicPr>
          <p:cNvPr id="4" name="Image 0" descr="preencoded.png">    </p:cNvPr>
          <p:cNvPicPr>
            <a:picLocks noChangeAspect="1"/>
          </p:cNvPicPr>
          <p:nvPr/>
        </p:nvPicPr>
        <p:blipFill>
          <a:blip r:embed="rId1"/>
          <a:stretch>
            <a:fillRect/>
          </a:stretch>
        </p:blipFill>
        <p:spPr>
          <a:xfrm>
            <a:off x="425425" y="1188467"/>
            <a:ext cx="6553200" cy="3657600"/>
          </a:xfrm>
          <a:prstGeom prst="rect">
            <a:avLst/>
          </a:prstGeom>
        </p:spPr>
      </p:pic>
      <p:pic>
        <p:nvPicPr>
          <p:cNvPr id="5" name="Image 1" descr="preencoded.png">    </p:cNvPr>
          <p:cNvPicPr>
            <a:picLocks noChangeAspect="1"/>
          </p:cNvPicPr>
          <p:nvPr/>
        </p:nvPicPr>
        <p:blipFill>
          <a:blip r:embed="rId2"/>
          <a:stretch>
            <a:fillRect/>
          </a:stretch>
        </p:blipFill>
        <p:spPr>
          <a:xfrm>
            <a:off x="425425" y="1188467"/>
            <a:ext cx="6553200" cy="36576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660276"/>
            <a:ext cx="3845868" cy="327199"/>
          </a:xfrm>
          <a:prstGeom prst="rect">
            <a:avLst/>
          </a:prstGeom>
          <a:noFill/>
          <a:ln/>
        </p:spPr>
        <p:txBody>
          <a:bodyPr wrap="none" lIns="0" tIns="0" rIns="0" bIns="0" rtlCol="0" anchor="t"/>
          <a:lstStyle/>
          <a:p>
            <a:pPr algn="l" indent="0" marL="0">
              <a:lnSpc>
                <a:spcPct val="104000"/>
              </a:lnSpc>
              <a:buNone/>
            </a:pPr>
            <a:r>
              <a:rPr lang="en-US" sz="2050" dirty="0">
                <a:solidFill>
                  <a:srgbClr val="38512F"/>
                </a:solidFill>
                <a:latin typeface="Lora" pitchFamily="34" charset="0"/>
                <a:ea typeface="Lora" pitchFamily="34" charset="-122"/>
                <a:cs typeface="Lora" pitchFamily="34" charset="-120"/>
              </a:rPr>
              <a:t>COVID-19 in the Philippines</a:t>
            </a:r>
            <a:endParaRPr lang="en-US" sz="2050" dirty="0"/>
          </a:p>
        </p:txBody>
      </p:sp>
      <p:sp>
        <p:nvSpPr>
          <p:cNvPr id="4" name="Text 1"/>
          <p:cNvSpPr/>
          <p:nvPr/>
        </p:nvSpPr>
        <p:spPr>
          <a:xfrm>
            <a:off x="523577" y="1129308"/>
            <a:ext cx="4667845"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The COVID-19 pandemic exposed deep weaknesses in internet infrastructure, healthcare systems, and social protection programmes across the Philippines.</a:t>
            </a:r>
            <a:endParaRPr lang="en-US" sz="850" dirty="0"/>
          </a:p>
        </p:txBody>
      </p:sp>
      <p:sp>
        <p:nvSpPr>
          <p:cNvPr id="5" name="Shape 2"/>
          <p:cNvSpPr/>
          <p:nvPr/>
        </p:nvSpPr>
        <p:spPr>
          <a:xfrm>
            <a:off x="648742" y="1564853"/>
            <a:ext cx="14288" cy="2918371"/>
          </a:xfrm>
          <a:prstGeom prst="roundRect">
            <a:avLst>
              <a:gd name="adj" fmla="val 116820"/>
            </a:avLst>
          </a:prstGeom>
          <a:solidFill>
            <a:srgbClr val="D9CDBA"/>
          </a:solidFill>
          <a:ln/>
        </p:spPr>
      </p:sp>
      <p:sp>
        <p:nvSpPr>
          <p:cNvPr id="6" name="Shape 3"/>
          <p:cNvSpPr/>
          <p:nvPr/>
        </p:nvSpPr>
        <p:spPr>
          <a:xfrm>
            <a:off x="759619" y="1682874"/>
            <a:ext cx="333821" cy="14288"/>
          </a:xfrm>
          <a:prstGeom prst="roundRect">
            <a:avLst>
              <a:gd name="adj" fmla="val 116820"/>
            </a:avLst>
          </a:prstGeom>
          <a:solidFill>
            <a:srgbClr val="D9CDBA"/>
          </a:solidFill>
          <a:ln/>
        </p:spPr>
      </p:sp>
      <p:sp>
        <p:nvSpPr>
          <p:cNvPr id="7" name="Shape 4"/>
          <p:cNvSpPr/>
          <p:nvPr/>
        </p:nvSpPr>
        <p:spPr>
          <a:xfrm>
            <a:off x="523577" y="1564853"/>
            <a:ext cx="250329" cy="250329"/>
          </a:xfrm>
          <a:prstGeom prst="roundRect">
            <a:avLst>
              <a:gd name="adj" fmla="val 6668"/>
            </a:avLst>
          </a:prstGeom>
          <a:solidFill>
            <a:srgbClr val="F3E7D4"/>
          </a:solidFill>
          <a:ln/>
        </p:spPr>
      </p:sp>
      <p:sp>
        <p:nvSpPr>
          <p:cNvPr id="8" name="Text 5"/>
          <p:cNvSpPr/>
          <p:nvPr/>
        </p:nvSpPr>
        <p:spPr>
          <a:xfrm>
            <a:off x="570198" y="1591866"/>
            <a:ext cx="157088" cy="196304"/>
          </a:xfrm>
          <a:prstGeom prst="rect">
            <a:avLst/>
          </a:prstGeom>
          <a:noFill/>
          <a:ln/>
        </p:spPr>
        <p:txBody>
          <a:bodyPr wrap="none" lIns="0" tIns="0" rIns="0" bIns="0" rtlCol="0" anchor="ctr"/>
          <a:lstStyle/>
          <a:p>
            <a:pPr algn="ctr" indent="0" marL="0">
              <a:lnSpc>
                <a:spcPct val="100000"/>
              </a:lnSpc>
              <a:buNone/>
            </a:pPr>
            <a:r>
              <a:rPr lang="en-US" sz="1200" dirty="0">
                <a:solidFill>
                  <a:srgbClr val="3A3630"/>
                </a:solidFill>
                <a:latin typeface="Lora" pitchFamily="34" charset="0"/>
                <a:ea typeface="Lora" pitchFamily="34" charset="-122"/>
                <a:cs typeface="Lora" pitchFamily="34" charset="-120"/>
              </a:rPr>
              <a:t>1</a:t>
            </a:r>
            <a:endParaRPr lang="en-US" sz="1200" dirty="0"/>
          </a:p>
        </p:txBody>
      </p:sp>
      <p:sp>
        <p:nvSpPr>
          <p:cNvPr id="9" name="Text 6"/>
          <p:cNvSpPr/>
          <p:nvPr/>
        </p:nvSpPr>
        <p:spPr>
          <a:xfrm>
            <a:off x="1205061" y="1603102"/>
            <a:ext cx="1309092"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Education Disrupted</a:t>
            </a:r>
            <a:endParaRPr lang="en-US" sz="1000" dirty="0"/>
          </a:p>
        </p:txBody>
      </p:sp>
      <p:sp>
        <p:nvSpPr>
          <p:cNvPr id="10" name="Text 7"/>
          <p:cNvSpPr/>
          <p:nvPr/>
        </p:nvSpPr>
        <p:spPr>
          <a:xfrm>
            <a:off x="1205061" y="1823368"/>
            <a:ext cx="3986361"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Millions of Filipino students shifted to online and modular learning, widening the digital divide between urban and rural communities.</a:t>
            </a:r>
            <a:endParaRPr lang="en-US" sz="850" dirty="0"/>
          </a:p>
        </p:txBody>
      </p:sp>
      <p:sp>
        <p:nvSpPr>
          <p:cNvPr id="11" name="Shape 8"/>
          <p:cNvSpPr/>
          <p:nvPr/>
        </p:nvSpPr>
        <p:spPr>
          <a:xfrm>
            <a:off x="759619" y="2459757"/>
            <a:ext cx="333821" cy="14288"/>
          </a:xfrm>
          <a:prstGeom prst="roundRect">
            <a:avLst>
              <a:gd name="adj" fmla="val 116820"/>
            </a:avLst>
          </a:prstGeom>
          <a:solidFill>
            <a:srgbClr val="D9CDBA"/>
          </a:solidFill>
          <a:ln/>
        </p:spPr>
      </p:sp>
      <p:sp>
        <p:nvSpPr>
          <p:cNvPr id="12" name="Shape 9"/>
          <p:cNvSpPr/>
          <p:nvPr/>
        </p:nvSpPr>
        <p:spPr>
          <a:xfrm>
            <a:off x="523577" y="2341736"/>
            <a:ext cx="250329" cy="250329"/>
          </a:xfrm>
          <a:prstGeom prst="roundRect">
            <a:avLst>
              <a:gd name="adj" fmla="val 6668"/>
            </a:avLst>
          </a:prstGeom>
          <a:solidFill>
            <a:srgbClr val="F3E7D4"/>
          </a:solidFill>
          <a:ln/>
        </p:spPr>
      </p:sp>
      <p:sp>
        <p:nvSpPr>
          <p:cNvPr id="13" name="Text 10"/>
          <p:cNvSpPr/>
          <p:nvPr/>
        </p:nvSpPr>
        <p:spPr>
          <a:xfrm>
            <a:off x="570198" y="2368748"/>
            <a:ext cx="157088" cy="196304"/>
          </a:xfrm>
          <a:prstGeom prst="rect">
            <a:avLst/>
          </a:prstGeom>
          <a:noFill/>
          <a:ln/>
        </p:spPr>
        <p:txBody>
          <a:bodyPr wrap="none" lIns="0" tIns="0" rIns="0" bIns="0" rtlCol="0" anchor="ctr"/>
          <a:lstStyle/>
          <a:p>
            <a:pPr algn="ctr" indent="0" marL="0">
              <a:lnSpc>
                <a:spcPct val="100000"/>
              </a:lnSpc>
              <a:buNone/>
            </a:pPr>
            <a:r>
              <a:rPr lang="en-US" sz="1200" dirty="0">
                <a:solidFill>
                  <a:srgbClr val="3A3630"/>
                </a:solidFill>
                <a:latin typeface="Lora" pitchFamily="34" charset="0"/>
                <a:ea typeface="Lora" pitchFamily="34" charset="-122"/>
                <a:cs typeface="Lora" pitchFamily="34" charset="-120"/>
              </a:rPr>
              <a:t>2</a:t>
            </a:r>
            <a:endParaRPr lang="en-US" sz="1200" dirty="0"/>
          </a:p>
        </p:txBody>
      </p:sp>
      <p:sp>
        <p:nvSpPr>
          <p:cNvPr id="14" name="Text 11"/>
          <p:cNvSpPr/>
          <p:nvPr/>
        </p:nvSpPr>
        <p:spPr>
          <a:xfrm>
            <a:off x="1205061" y="2379985"/>
            <a:ext cx="1309092"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Jobs Lost</a:t>
            </a:r>
            <a:endParaRPr lang="en-US" sz="1000" dirty="0"/>
          </a:p>
        </p:txBody>
      </p:sp>
      <p:sp>
        <p:nvSpPr>
          <p:cNvPr id="15" name="Text 12"/>
          <p:cNvSpPr/>
          <p:nvPr/>
        </p:nvSpPr>
        <p:spPr>
          <a:xfrm>
            <a:off x="1205061" y="2600251"/>
            <a:ext cx="3986361"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Many workers lost employment due to lockdowns, pushing vulnerable families deeper into poverty and food insecurity.</a:t>
            </a:r>
            <a:endParaRPr lang="en-US" sz="850" dirty="0"/>
          </a:p>
        </p:txBody>
      </p:sp>
      <p:sp>
        <p:nvSpPr>
          <p:cNvPr id="16" name="Shape 13"/>
          <p:cNvSpPr/>
          <p:nvPr/>
        </p:nvSpPr>
        <p:spPr>
          <a:xfrm>
            <a:off x="759619" y="3236640"/>
            <a:ext cx="333821" cy="14288"/>
          </a:xfrm>
          <a:prstGeom prst="roundRect">
            <a:avLst>
              <a:gd name="adj" fmla="val 116820"/>
            </a:avLst>
          </a:prstGeom>
          <a:solidFill>
            <a:srgbClr val="D9CDBA"/>
          </a:solidFill>
          <a:ln/>
        </p:spPr>
      </p:sp>
      <p:sp>
        <p:nvSpPr>
          <p:cNvPr id="17" name="Shape 14"/>
          <p:cNvSpPr/>
          <p:nvPr/>
        </p:nvSpPr>
        <p:spPr>
          <a:xfrm>
            <a:off x="523577" y="3118619"/>
            <a:ext cx="250329" cy="250329"/>
          </a:xfrm>
          <a:prstGeom prst="roundRect">
            <a:avLst>
              <a:gd name="adj" fmla="val 6668"/>
            </a:avLst>
          </a:prstGeom>
          <a:solidFill>
            <a:srgbClr val="F3E7D4"/>
          </a:solidFill>
          <a:ln/>
        </p:spPr>
      </p:sp>
      <p:sp>
        <p:nvSpPr>
          <p:cNvPr id="18" name="Text 15"/>
          <p:cNvSpPr/>
          <p:nvPr/>
        </p:nvSpPr>
        <p:spPr>
          <a:xfrm>
            <a:off x="570198" y="3145631"/>
            <a:ext cx="157088" cy="196304"/>
          </a:xfrm>
          <a:prstGeom prst="rect">
            <a:avLst/>
          </a:prstGeom>
          <a:noFill/>
          <a:ln/>
        </p:spPr>
        <p:txBody>
          <a:bodyPr wrap="none" lIns="0" tIns="0" rIns="0" bIns="0" rtlCol="0" anchor="ctr"/>
          <a:lstStyle/>
          <a:p>
            <a:pPr algn="ctr" indent="0" marL="0">
              <a:lnSpc>
                <a:spcPct val="100000"/>
              </a:lnSpc>
              <a:buNone/>
            </a:pPr>
            <a:r>
              <a:rPr lang="en-US" sz="1200" dirty="0">
                <a:solidFill>
                  <a:srgbClr val="3A3630"/>
                </a:solidFill>
                <a:latin typeface="Lora" pitchFamily="34" charset="0"/>
                <a:ea typeface="Lora" pitchFamily="34" charset="-122"/>
                <a:cs typeface="Lora" pitchFamily="34" charset="-120"/>
              </a:rPr>
              <a:t>3</a:t>
            </a:r>
            <a:endParaRPr lang="en-US" sz="1200" dirty="0"/>
          </a:p>
        </p:txBody>
      </p:sp>
      <p:sp>
        <p:nvSpPr>
          <p:cNvPr id="19" name="Text 16"/>
          <p:cNvSpPr/>
          <p:nvPr/>
        </p:nvSpPr>
        <p:spPr>
          <a:xfrm>
            <a:off x="1205061" y="3156868"/>
            <a:ext cx="1454721"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Hospitals Overwhelmed</a:t>
            </a:r>
            <a:endParaRPr lang="en-US" sz="1000" dirty="0"/>
          </a:p>
        </p:txBody>
      </p:sp>
      <p:sp>
        <p:nvSpPr>
          <p:cNvPr id="20" name="Text 17"/>
          <p:cNvSpPr/>
          <p:nvPr/>
        </p:nvSpPr>
        <p:spPr>
          <a:xfrm>
            <a:off x="1205061" y="3377133"/>
            <a:ext cx="3986361"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Hospitals became overwhelmed during infection surges, with frontliners facing exhaustion, health risks, and critical shortages of equipment.</a:t>
            </a:r>
            <a:endParaRPr lang="en-US" sz="850" dirty="0"/>
          </a:p>
        </p:txBody>
      </p:sp>
      <p:sp>
        <p:nvSpPr>
          <p:cNvPr id="21" name="Shape 18"/>
          <p:cNvSpPr/>
          <p:nvPr/>
        </p:nvSpPr>
        <p:spPr>
          <a:xfrm>
            <a:off x="759619" y="4013522"/>
            <a:ext cx="333821" cy="14288"/>
          </a:xfrm>
          <a:prstGeom prst="roundRect">
            <a:avLst>
              <a:gd name="adj" fmla="val 116820"/>
            </a:avLst>
          </a:prstGeom>
          <a:solidFill>
            <a:srgbClr val="D9CDBA"/>
          </a:solidFill>
          <a:ln/>
        </p:spPr>
      </p:sp>
      <p:sp>
        <p:nvSpPr>
          <p:cNvPr id="22" name="Shape 19"/>
          <p:cNvSpPr/>
          <p:nvPr/>
        </p:nvSpPr>
        <p:spPr>
          <a:xfrm>
            <a:off x="523577" y="3895502"/>
            <a:ext cx="250329" cy="250329"/>
          </a:xfrm>
          <a:prstGeom prst="roundRect">
            <a:avLst>
              <a:gd name="adj" fmla="val 6668"/>
            </a:avLst>
          </a:prstGeom>
          <a:solidFill>
            <a:srgbClr val="F3E7D4"/>
          </a:solidFill>
          <a:ln/>
        </p:spPr>
      </p:sp>
      <p:sp>
        <p:nvSpPr>
          <p:cNvPr id="23" name="Text 20"/>
          <p:cNvSpPr/>
          <p:nvPr/>
        </p:nvSpPr>
        <p:spPr>
          <a:xfrm>
            <a:off x="570198" y="3922514"/>
            <a:ext cx="157088" cy="196304"/>
          </a:xfrm>
          <a:prstGeom prst="rect">
            <a:avLst/>
          </a:prstGeom>
          <a:noFill/>
          <a:ln/>
        </p:spPr>
        <p:txBody>
          <a:bodyPr wrap="none" lIns="0" tIns="0" rIns="0" bIns="0" rtlCol="0" anchor="ctr"/>
          <a:lstStyle/>
          <a:p>
            <a:pPr algn="ctr" indent="0" marL="0">
              <a:lnSpc>
                <a:spcPct val="100000"/>
              </a:lnSpc>
              <a:buNone/>
            </a:pPr>
            <a:r>
              <a:rPr lang="en-US" sz="1200" dirty="0">
                <a:solidFill>
                  <a:srgbClr val="3A3630"/>
                </a:solidFill>
                <a:latin typeface="Lora" pitchFamily="34" charset="0"/>
                <a:ea typeface="Lora" pitchFamily="34" charset="-122"/>
                <a:cs typeface="Lora" pitchFamily="34" charset="-120"/>
              </a:rPr>
              <a:t>4</a:t>
            </a:r>
            <a:endParaRPr lang="en-US" sz="1200" dirty="0"/>
          </a:p>
        </p:txBody>
      </p:sp>
      <p:sp>
        <p:nvSpPr>
          <p:cNvPr id="24" name="Text 21"/>
          <p:cNvSpPr/>
          <p:nvPr/>
        </p:nvSpPr>
        <p:spPr>
          <a:xfrm>
            <a:off x="1205061" y="3933751"/>
            <a:ext cx="1867644"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Systemic Weaknesses Exposed</a:t>
            </a:r>
            <a:endParaRPr lang="en-US" sz="1000" dirty="0"/>
          </a:p>
        </p:txBody>
      </p:sp>
      <p:sp>
        <p:nvSpPr>
          <p:cNvPr id="25" name="Text 22"/>
          <p:cNvSpPr/>
          <p:nvPr/>
        </p:nvSpPr>
        <p:spPr>
          <a:xfrm>
            <a:off x="1205061" y="4154016"/>
            <a:ext cx="3986361"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The pandemic revealed gaps in healthcare capacity, social protection coverage, and digital infrastructure that require urgent long-term investment.</a:t>
            </a:r>
            <a:endParaRPr lang="en-US" sz="8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523577" y="972666"/>
            <a:ext cx="6063630"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Pandemic Mitigation and Preparedness</a:t>
            </a:r>
            <a:endParaRPr lang="en-US" sz="2400" dirty="0"/>
          </a:p>
        </p:txBody>
      </p:sp>
      <p:sp>
        <p:nvSpPr>
          <p:cNvPr id="3" name="Text 1"/>
          <p:cNvSpPr/>
          <p:nvPr/>
        </p:nvSpPr>
        <p:spPr>
          <a:xfrm>
            <a:off x="523577" y="1619399"/>
            <a:ext cx="8096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Effective pandemic response requires both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immediate action</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and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long-term preparedness</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The Philippine government implemented several strategies during COVID-19 that helped reduce infection rates and gradually reopen the economy.</a:t>
            </a:r>
            <a:endParaRPr lang="en-US" sz="1000" dirty="0"/>
          </a:p>
        </p:txBody>
      </p:sp>
      <p:sp>
        <p:nvSpPr>
          <p:cNvPr id="4" name="Shape 2"/>
          <p:cNvSpPr/>
          <p:nvPr/>
        </p:nvSpPr>
        <p:spPr>
          <a:xfrm>
            <a:off x="429295" y="2185467"/>
            <a:ext cx="4077295" cy="1985293"/>
          </a:xfrm>
          <a:prstGeom prst="roundRect">
            <a:avLst>
              <a:gd name="adj" fmla="val 989"/>
            </a:avLst>
          </a:prstGeom>
          <a:solidFill>
            <a:srgbClr val="38512F"/>
          </a:solidFill>
          <a:ln/>
        </p:spPr>
      </p:sp>
      <p:sp>
        <p:nvSpPr>
          <p:cNvPr id="5" name="Text 3"/>
          <p:cNvSpPr/>
          <p:nvPr/>
        </p:nvSpPr>
        <p:spPr>
          <a:xfrm>
            <a:off x="560189" y="2316361"/>
            <a:ext cx="28354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Philippine Government Response</a:t>
            </a:r>
            <a:endParaRPr lang="en-US" sz="1200" dirty="0"/>
          </a:p>
        </p:txBody>
      </p:sp>
      <p:sp>
        <p:nvSpPr>
          <p:cNvPr id="6" name="Text 4"/>
          <p:cNvSpPr/>
          <p:nvPr/>
        </p:nvSpPr>
        <p:spPr>
          <a:xfrm>
            <a:off x="560189" y="2639764"/>
            <a:ext cx="3815507" cy="1230064"/>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FFFFFF"/>
                </a:solidFill>
                <a:latin typeface="Source Sans 3" pitchFamily="34" charset="0"/>
                <a:ea typeface="Source Sans 3" pitchFamily="34" charset="-122"/>
                <a:cs typeface="Source Sans 3" pitchFamily="34" charset="-120"/>
              </a:rPr>
              <a:t>Community quarantines and mobility restrictions</a:t>
            </a:r>
            <a:endParaRPr lang="en-US" sz="1000" dirty="0"/>
          </a:p>
          <a:p>
            <a:pPr algn="l" marL="342900" indent="-342900">
              <a:lnSpc>
                <a:spcPct val="133000"/>
              </a:lnSpc>
              <a:buSzPct val="100000"/>
              <a:buChar char="•"/>
            </a:pPr>
            <a:r>
              <a:rPr lang="en-US" sz="1000" dirty="0">
                <a:solidFill>
                  <a:srgbClr val="FFFFFF"/>
                </a:solidFill>
                <a:latin typeface="Source Sans 3" pitchFamily="34" charset="0"/>
                <a:ea typeface="Source Sans 3" pitchFamily="34" charset="-122"/>
                <a:cs typeface="Source Sans 3" pitchFamily="34" charset="-120"/>
              </a:rPr>
              <a:t>National vaccination drives</a:t>
            </a:r>
            <a:endParaRPr lang="en-US" sz="1000" dirty="0"/>
          </a:p>
          <a:p>
            <a:pPr algn="l" marL="342900" indent="-342900">
              <a:lnSpc>
                <a:spcPct val="133000"/>
              </a:lnSpc>
              <a:buSzPct val="100000"/>
              <a:buChar char="•"/>
            </a:pPr>
            <a:r>
              <a:rPr lang="en-US" sz="1000" dirty="0">
                <a:solidFill>
                  <a:srgbClr val="FFFFFF"/>
                </a:solidFill>
                <a:latin typeface="Source Sans 3" pitchFamily="34" charset="0"/>
                <a:ea typeface="Source Sans 3" pitchFamily="34" charset="-122"/>
                <a:cs typeface="Source Sans 3" pitchFamily="34" charset="-120"/>
              </a:rPr>
              <a:t>Contact tracing programmes</a:t>
            </a:r>
            <a:endParaRPr lang="en-US" sz="1000" dirty="0"/>
          </a:p>
          <a:p>
            <a:pPr algn="l" marL="342900" indent="-342900">
              <a:lnSpc>
                <a:spcPct val="133000"/>
              </a:lnSpc>
              <a:buSzPct val="100000"/>
              <a:buChar char="•"/>
            </a:pPr>
            <a:r>
              <a:rPr lang="en-US" sz="1000" dirty="0">
                <a:solidFill>
                  <a:srgbClr val="FFFFFF"/>
                </a:solidFill>
                <a:latin typeface="Source Sans 3" pitchFamily="34" charset="0"/>
                <a:ea typeface="Source Sans 3" pitchFamily="34" charset="-122"/>
                <a:cs typeface="Source Sans 3" pitchFamily="34" charset="-120"/>
              </a:rPr>
              <a:t>Face mask and health protocol mandates</a:t>
            </a:r>
            <a:endParaRPr lang="en-US" sz="1000" dirty="0"/>
          </a:p>
          <a:p>
            <a:pPr algn="l" marL="342900" indent="-342900">
              <a:lnSpc>
                <a:spcPct val="133000"/>
              </a:lnSpc>
              <a:buSzPct val="100000"/>
              <a:buChar char="•"/>
            </a:pPr>
            <a:r>
              <a:rPr lang="en-US" sz="1000" dirty="0">
                <a:solidFill>
                  <a:srgbClr val="FFFFFF"/>
                </a:solidFill>
                <a:latin typeface="Source Sans 3" pitchFamily="34" charset="0"/>
                <a:ea typeface="Source Sans 3" pitchFamily="34" charset="-122"/>
                <a:cs typeface="Source Sans 3" pitchFamily="34" charset="-120"/>
              </a:rPr>
              <a:t>Online and modular learning systems</a:t>
            </a:r>
            <a:endParaRPr lang="en-US" sz="1000" dirty="0"/>
          </a:p>
        </p:txBody>
      </p:sp>
      <p:sp>
        <p:nvSpPr>
          <p:cNvPr id="7" name="Text 5"/>
          <p:cNvSpPr/>
          <p:nvPr/>
        </p:nvSpPr>
        <p:spPr>
          <a:xfrm>
            <a:off x="4736455" y="2316361"/>
            <a:ext cx="2995315"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Global Best Practices for Mitigation</a:t>
            </a:r>
            <a:endParaRPr lang="en-US" sz="1200" dirty="0"/>
          </a:p>
        </p:txBody>
      </p:sp>
      <p:sp>
        <p:nvSpPr>
          <p:cNvPr id="8" name="Text 6"/>
          <p:cNvSpPr/>
          <p:nvPr/>
        </p:nvSpPr>
        <p:spPr>
          <a:xfrm>
            <a:off x="4736455" y="2639764"/>
            <a:ext cx="3888730" cy="1485230"/>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Strengthening healthcare systems and capacity</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Robust vaccination programmes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Public health awareness campaigns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Clean water and sanitation infrastructure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Disease surveillance and early warning systems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Emergency response planning and drills</a:t>
            </a:r>
            <a:endParaRPr lang="en-US" sz="1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473422"/>
            <a:ext cx="4667845" cy="577602"/>
          </a:xfrm>
          <a:prstGeom prst="rect">
            <a:avLst/>
          </a:prstGeom>
          <a:noFill/>
          <a:ln/>
        </p:spPr>
        <p:txBody>
          <a:bodyPr wrap="square" lIns="0" tIns="0" rIns="0" bIns="0" rtlCol="0" anchor="t">
            <a:normAutofit/>
          </a:bodyPr>
          <a:lstStyle/>
          <a:p>
            <a:pPr algn="l" indent="0" marL="0">
              <a:lnSpc>
                <a:spcPct val="104000"/>
              </a:lnSpc>
              <a:buNone/>
            </a:pPr>
            <a:r>
              <a:rPr lang="en-US" sz="1800" dirty="0">
                <a:solidFill>
                  <a:srgbClr val="38512F"/>
                </a:solidFill>
                <a:latin typeface="Lora" pitchFamily="34" charset="0"/>
                <a:ea typeface="Lora" pitchFamily="34" charset="-122"/>
                <a:cs typeface="Lora" pitchFamily="34" charset="-120"/>
              </a:rPr>
              <a:t>Human Capital and Philippine Development</a:t>
            </a:r>
            <a:endParaRPr lang="en-US" sz="1800" dirty="0"/>
          </a:p>
        </p:txBody>
      </p:sp>
      <p:sp>
        <p:nvSpPr>
          <p:cNvPr id="4" name="Text 1"/>
          <p:cNvSpPr/>
          <p:nvPr/>
        </p:nvSpPr>
        <p:spPr>
          <a:xfrm>
            <a:off x="523577" y="1161455"/>
            <a:ext cx="4667845" cy="274737"/>
          </a:xfrm>
          <a:prstGeom prst="rect">
            <a:avLst/>
          </a:prstGeom>
          <a:noFill/>
          <a:ln/>
        </p:spPr>
        <p:txBody>
          <a:bodyPr wrap="square" lIns="0" tIns="0" rIns="0" bIns="0" rtlCol="0" anchor="t">
            <a:normAutofit/>
          </a:bodyPr>
          <a:lstStyle/>
          <a:p>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The future of Philippine development depends heavily on sustained investments in education and health. Human capital determines the country's ability to </a:t>
            </a:r>
            <a:pPr algn="l" indent="0" marL="0">
              <a:lnSpc>
                <a:spcPct val="117000"/>
              </a:lnSpc>
              <a:buNone/>
            </a:pPr>
            <a:r>
              <a:rPr lang="en-US" sz="750" b="1" dirty="0">
                <a:solidFill>
                  <a:srgbClr val="3A3630"/>
                </a:solidFill>
                <a:latin typeface="Source Sans 3" pitchFamily="34" charset="0"/>
                <a:ea typeface="Source Sans 3" pitchFamily="34" charset="-122"/>
                <a:cs typeface="Source Sans 3" pitchFamily="34" charset="-120"/>
              </a:rPr>
              <a:t>compete globally, reduce poverty, and sustain economic growth</a:t>
            </a:r>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a:t>
            </a:r>
            <a:endParaRPr lang="en-US" sz="750" dirty="0"/>
          </a:p>
        </p:txBody>
      </p:sp>
      <p:sp>
        <p:nvSpPr>
          <p:cNvPr id="5" name="Text 2"/>
          <p:cNvSpPr/>
          <p:nvPr/>
        </p:nvSpPr>
        <p:spPr>
          <a:xfrm>
            <a:off x="523577" y="1519014"/>
            <a:ext cx="196304" cy="122709"/>
          </a:xfrm>
          <a:prstGeom prst="rect">
            <a:avLst/>
          </a:prstGeom>
          <a:noFill/>
          <a:ln/>
        </p:spPr>
        <p:txBody>
          <a:bodyPr wrap="none" lIns="0" tIns="0" rIns="0" bIns="0" rtlCol="0" anchor="ctr"/>
          <a:lstStyle/>
          <a:p>
            <a:pPr algn="l" indent="0" marL="0">
              <a:lnSpc>
                <a:spcPct val="100000"/>
              </a:lnSpc>
              <a:buNone/>
            </a:pPr>
            <a:r>
              <a:rPr lang="en-US" sz="750" dirty="0">
                <a:solidFill>
                  <a:srgbClr val="3A3630"/>
                </a:solidFill>
                <a:latin typeface="Lora Light" pitchFamily="34" charset="0"/>
                <a:ea typeface="Lora Light" pitchFamily="34" charset="-122"/>
                <a:cs typeface="Lora Light" pitchFamily="34" charset="-120"/>
              </a:rPr>
              <a:t>01</a:t>
            </a:r>
            <a:endParaRPr lang="en-US" sz="750" dirty="0"/>
          </a:p>
        </p:txBody>
      </p:sp>
      <p:sp>
        <p:nvSpPr>
          <p:cNvPr id="6" name="Shape 3"/>
          <p:cNvSpPr/>
          <p:nvPr/>
        </p:nvSpPr>
        <p:spPr>
          <a:xfrm>
            <a:off x="523577" y="1671489"/>
            <a:ext cx="4667845" cy="14288"/>
          </a:xfrm>
          <a:prstGeom prst="rect">
            <a:avLst/>
          </a:prstGeom>
          <a:solidFill>
            <a:srgbClr val="38512F"/>
          </a:solidFill>
          <a:ln/>
        </p:spPr>
      </p:sp>
      <p:sp>
        <p:nvSpPr>
          <p:cNvPr id="7" name="Text 4"/>
          <p:cNvSpPr/>
          <p:nvPr/>
        </p:nvSpPr>
        <p:spPr>
          <a:xfrm>
            <a:off x="523577" y="1749103"/>
            <a:ext cx="1175072" cy="144363"/>
          </a:xfrm>
          <a:prstGeom prst="rect">
            <a:avLst/>
          </a:prstGeom>
          <a:noFill/>
          <a:ln/>
        </p:spPr>
        <p:txBody>
          <a:bodyPr wrap="none" lIns="0" tIns="0" rIns="0" bIns="0" rtlCol="0" anchor="t"/>
          <a:lstStyle/>
          <a:p>
            <a:pPr algn="l" indent="0" marL="0">
              <a:lnSpc>
                <a:spcPct val="104000"/>
              </a:lnSpc>
              <a:buNone/>
            </a:pPr>
            <a:r>
              <a:rPr lang="en-US" sz="900" dirty="0">
                <a:solidFill>
                  <a:srgbClr val="3A3630"/>
                </a:solidFill>
                <a:latin typeface="Lora" pitchFamily="34" charset="0"/>
                <a:ea typeface="Lora" pitchFamily="34" charset="-122"/>
                <a:cs typeface="Lora" pitchFamily="34" charset="-120"/>
              </a:rPr>
              <a:t>Accessible Healthcare</a:t>
            </a:r>
            <a:endParaRPr lang="en-US" sz="900" dirty="0"/>
          </a:p>
        </p:txBody>
      </p:sp>
      <p:sp>
        <p:nvSpPr>
          <p:cNvPr id="8" name="Text 5"/>
          <p:cNvSpPr/>
          <p:nvPr/>
        </p:nvSpPr>
        <p:spPr>
          <a:xfrm>
            <a:off x="523577" y="1937593"/>
            <a:ext cx="4667845" cy="274737"/>
          </a:xfrm>
          <a:prstGeom prst="rect">
            <a:avLst/>
          </a:prstGeom>
          <a:noFill/>
          <a:ln/>
        </p:spPr>
        <p:txBody>
          <a:bodyPr wrap="square" lIns="0" tIns="0" rIns="0" bIns="0" rtlCol="0" anchor="t">
            <a:normAutofit/>
          </a:bodyPr>
          <a:lstStyle/>
          <a:p>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Universal health coverage ensures all Filipinos can maintain the physical well-being needed for productive participation in society.</a:t>
            </a:r>
            <a:endParaRPr lang="en-US" sz="750" dirty="0"/>
          </a:p>
        </p:txBody>
      </p:sp>
      <p:sp>
        <p:nvSpPr>
          <p:cNvPr id="9" name="Text 6"/>
          <p:cNvSpPr/>
          <p:nvPr/>
        </p:nvSpPr>
        <p:spPr>
          <a:xfrm>
            <a:off x="523577" y="2359521"/>
            <a:ext cx="196304" cy="122709"/>
          </a:xfrm>
          <a:prstGeom prst="rect">
            <a:avLst/>
          </a:prstGeom>
          <a:noFill/>
          <a:ln/>
        </p:spPr>
        <p:txBody>
          <a:bodyPr wrap="none" lIns="0" tIns="0" rIns="0" bIns="0" rtlCol="0" anchor="ctr"/>
          <a:lstStyle/>
          <a:p>
            <a:pPr algn="l" indent="0" marL="0">
              <a:lnSpc>
                <a:spcPct val="100000"/>
              </a:lnSpc>
              <a:buNone/>
            </a:pPr>
            <a:r>
              <a:rPr lang="en-US" sz="750" dirty="0">
                <a:solidFill>
                  <a:srgbClr val="3A3630"/>
                </a:solidFill>
                <a:latin typeface="Lora Light" pitchFamily="34" charset="0"/>
                <a:ea typeface="Lora Light" pitchFamily="34" charset="-122"/>
                <a:cs typeface="Lora Light" pitchFamily="34" charset="-120"/>
              </a:rPr>
              <a:t>02</a:t>
            </a:r>
            <a:endParaRPr lang="en-US" sz="750" dirty="0"/>
          </a:p>
        </p:txBody>
      </p:sp>
      <p:sp>
        <p:nvSpPr>
          <p:cNvPr id="10" name="Shape 7"/>
          <p:cNvSpPr/>
          <p:nvPr/>
        </p:nvSpPr>
        <p:spPr>
          <a:xfrm>
            <a:off x="523577" y="2511996"/>
            <a:ext cx="4667845" cy="14288"/>
          </a:xfrm>
          <a:prstGeom prst="rect">
            <a:avLst/>
          </a:prstGeom>
          <a:solidFill>
            <a:srgbClr val="38512F"/>
          </a:solidFill>
          <a:ln/>
        </p:spPr>
      </p:sp>
      <p:sp>
        <p:nvSpPr>
          <p:cNvPr id="11" name="Text 8"/>
          <p:cNvSpPr/>
          <p:nvPr/>
        </p:nvSpPr>
        <p:spPr>
          <a:xfrm>
            <a:off x="523577" y="2589609"/>
            <a:ext cx="1155055" cy="144363"/>
          </a:xfrm>
          <a:prstGeom prst="rect">
            <a:avLst/>
          </a:prstGeom>
          <a:noFill/>
          <a:ln/>
        </p:spPr>
        <p:txBody>
          <a:bodyPr wrap="none" lIns="0" tIns="0" rIns="0" bIns="0" rtlCol="0" anchor="t"/>
          <a:lstStyle/>
          <a:p>
            <a:pPr algn="l" indent="0" marL="0">
              <a:lnSpc>
                <a:spcPct val="104000"/>
              </a:lnSpc>
              <a:buNone/>
            </a:pPr>
            <a:r>
              <a:rPr lang="en-US" sz="900" dirty="0">
                <a:solidFill>
                  <a:srgbClr val="3A3630"/>
                </a:solidFill>
                <a:latin typeface="Lora" pitchFamily="34" charset="0"/>
                <a:ea typeface="Lora" pitchFamily="34" charset="-122"/>
                <a:cs typeface="Lora" pitchFamily="34" charset="-120"/>
              </a:rPr>
              <a:t>Quality Education</a:t>
            </a:r>
            <a:endParaRPr lang="en-US" sz="900" dirty="0"/>
          </a:p>
        </p:txBody>
      </p:sp>
      <p:sp>
        <p:nvSpPr>
          <p:cNvPr id="12" name="Text 9"/>
          <p:cNvSpPr/>
          <p:nvPr/>
        </p:nvSpPr>
        <p:spPr>
          <a:xfrm>
            <a:off x="523577" y="2778100"/>
            <a:ext cx="4667845" cy="274737"/>
          </a:xfrm>
          <a:prstGeom prst="rect">
            <a:avLst/>
          </a:prstGeom>
          <a:noFill/>
          <a:ln/>
        </p:spPr>
        <p:txBody>
          <a:bodyPr wrap="square" lIns="0" tIns="0" rIns="0" bIns="0" rtlCol="0" anchor="t">
            <a:normAutofit/>
          </a:bodyPr>
          <a:lstStyle/>
          <a:p>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From basic schooling to tertiary education, quality learning builds the knowledge base for innovation and economic competitiveness.</a:t>
            </a:r>
            <a:endParaRPr lang="en-US" sz="750" dirty="0"/>
          </a:p>
        </p:txBody>
      </p:sp>
      <p:sp>
        <p:nvSpPr>
          <p:cNvPr id="13" name="Text 10"/>
          <p:cNvSpPr/>
          <p:nvPr/>
        </p:nvSpPr>
        <p:spPr>
          <a:xfrm>
            <a:off x="523577" y="3200028"/>
            <a:ext cx="196304" cy="122709"/>
          </a:xfrm>
          <a:prstGeom prst="rect">
            <a:avLst/>
          </a:prstGeom>
          <a:noFill/>
          <a:ln/>
        </p:spPr>
        <p:txBody>
          <a:bodyPr wrap="none" lIns="0" tIns="0" rIns="0" bIns="0" rtlCol="0" anchor="ctr"/>
          <a:lstStyle/>
          <a:p>
            <a:pPr algn="l" indent="0" marL="0">
              <a:lnSpc>
                <a:spcPct val="100000"/>
              </a:lnSpc>
              <a:buNone/>
            </a:pPr>
            <a:r>
              <a:rPr lang="en-US" sz="750" dirty="0">
                <a:solidFill>
                  <a:srgbClr val="3A3630"/>
                </a:solidFill>
                <a:latin typeface="Lora Light" pitchFamily="34" charset="0"/>
                <a:ea typeface="Lora Light" pitchFamily="34" charset="-122"/>
                <a:cs typeface="Lora Light" pitchFamily="34" charset="-120"/>
              </a:rPr>
              <a:t>03</a:t>
            </a:r>
            <a:endParaRPr lang="en-US" sz="750" dirty="0"/>
          </a:p>
        </p:txBody>
      </p:sp>
      <p:sp>
        <p:nvSpPr>
          <p:cNvPr id="14" name="Shape 11"/>
          <p:cNvSpPr/>
          <p:nvPr/>
        </p:nvSpPr>
        <p:spPr>
          <a:xfrm>
            <a:off x="523577" y="3352502"/>
            <a:ext cx="4667845" cy="14288"/>
          </a:xfrm>
          <a:prstGeom prst="rect">
            <a:avLst/>
          </a:prstGeom>
          <a:solidFill>
            <a:srgbClr val="38512F"/>
          </a:solidFill>
          <a:ln/>
        </p:spPr>
      </p:sp>
      <p:sp>
        <p:nvSpPr>
          <p:cNvPr id="15" name="Text 12"/>
          <p:cNvSpPr/>
          <p:nvPr/>
        </p:nvSpPr>
        <p:spPr>
          <a:xfrm>
            <a:off x="523577" y="3430116"/>
            <a:ext cx="1155055" cy="144363"/>
          </a:xfrm>
          <a:prstGeom prst="rect">
            <a:avLst/>
          </a:prstGeom>
          <a:noFill/>
          <a:ln/>
        </p:spPr>
        <p:txBody>
          <a:bodyPr wrap="none" lIns="0" tIns="0" rIns="0" bIns="0" rtlCol="0" anchor="t"/>
          <a:lstStyle/>
          <a:p>
            <a:pPr algn="l" indent="0" marL="0">
              <a:lnSpc>
                <a:spcPct val="104000"/>
              </a:lnSpc>
              <a:buNone/>
            </a:pPr>
            <a:r>
              <a:rPr lang="en-US" sz="900" dirty="0">
                <a:solidFill>
                  <a:srgbClr val="3A3630"/>
                </a:solidFill>
                <a:latin typeface="Lora" pitchFamily="34" charset="0"/>
                <a:ea typeface="Lora" pitchFamily="34" charset="-122"/>
                <a:cs typeface="Lora" pitchFamily="34" charset="-120"/>
              </a:rPr>
              <a:t>Skills Training</a:t>
            </a:r>
            <a:endParaRPr lang="en-US" sz="900" dirty="0"/>
          </a:p>
        </p:txBody>
      </p:sp>
      <p:sp>
        <p:nvSpPr>
          <p:cNvPr id="16" name="Text 13"/>
          <p:cNvSpPr/>
          <p:nvPr/>
        </p:nvSpPr>
        <p:spPr>
          <a:xfrm>
            <a:off x="523577" y="3618607"/>
            <a:ext cx="4667845" cy="137368"/>
          </a:xfrm>
          <a:prstGeom prst="rect">
            <a:avLst/>
          </a:prstGeom>
          <a:noFill/>
          <a:ln/>
        </p:spPr>
        <p:txBody>
          <a:bodyPr wrap="none" lIns="0" tIns="0" rIns="0" bIns="0" rtlCol="0" anchor="t"/>
          <a:lstStyle/>
          <a:p>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TESDA and vocational programmes equip Filipinos with practical skills aligned to labour market demands.</a:t>
            </a:r>
            <a:endParaRPr lang="en-US" sz="750" dirty="0"/>
          </a:p>
        </p:txBody>
      </p:sp>
      <p:sp>
        <p:nvSpPr>
          <p:cNvPr id="17" name="Text 14"/>
          <p:cNvSpPr/>
          <p:nvPr/>
        </p:nvSpPr>
        <p:spPr>
          <a:xfrm>
            <a:off x="523577" y="3903166"/>
            <a:ext cx="196304" cy="122709"/>
          </a:xfrm>
          <a:prstGeom prst="rect">
            <a:avLst/>
          </a:prstGeom>
          <a:noFill/>
          <a:ln/>
        </p:spPr>
        <p:txBody>
          <a:bodyPr wrap="none" lIns="0" tIns="0" rIns="0" bIns="0" rtlCol="0" anchor="ctr"/>
          <a:lstStyle/>
          <a:p>
            <a:pPr algn="l" indent="0" marL="0">
              <a:lnSpc>
                <a:spcPct val="100000"/>
              </a:lnSpc>
              <a:buNone/>
            </a:pPr>
            <a:r>
              <a:rPr lang="en-US" sz="750" dirty="0">
                <a:solidFill>
                  <a:srgbClr val="3A3630"/>
                </a:solidFill>
                <a:latin typeface="Lora Light" pitchFamily="34" charset="0"/>
                <a:ea typeface="Lora Light" pitchFamily="34" charset="-122"/>
                <a:cs typeface="Lora Light" pitchFamily="34" charset="-120"/>
              </a:rPr>
              <a:t>04</a:t>
            </a:r>
            <a:endParaRPr lang="en-US" sz="750" dirty="0"/>
          </a:p>
        </p:txBody>
      </p:sp>
      <p:sp>
        <p:nvSpPr>
          <p:cNvPr id="18" name="Shape 15"/>
          <p:cNvSpPr/>
          <p:nvPr/>
        </p:nvSpPr>
        <p:spPr>
          <a:xfrm>
            <a:off x="523577" y="4055641"/>
            <a:ext cx="4667845" cy="14288"/>
          </a:xfrm>
          <a:prstGeom prst="rect">
            <a:avLst/>
          </a:prstGeom>
          <a:solidFill>
            <a:srgbClr val="38512F"/>
          </a:solidFill>
          <a:ln/>
        </p:spPr>
      </p:sp>
      <p:sp>
        <p:nvSpPr>
          <p:cNvPr id="19" name="Text 16"/>
          <p:cNvSpPr/>
          <p:nvPr/>
        </p:nvSpPr>
        <p:spPr>
          <a:xfrm>
            <a:off x="523577" y="4133255"/>
            <a:ext cx="1559272" cy="144363"/>
          </a:xfrm>
          <a:prstGeom prst="rect">
            <a:avLst/>
          </a:prstGeom>
          <a:noFill/>
          <a:ln/>
        </p:spPr>
        <p:txBody>
          <a:bodyPr wrap="none" lIns="0" tIns="0" rIns="0" bIns="0" rtlCol="0" anchor="t"/>
          <a:lstStyle/>
          <a:p>
            <a:pPr algn="l" indent="0" marL="0">
              <a:lnSpc>
                <a:spcPct val="104000"/>
              </a:lnSpc>
              <a:buNone/>
            </a:pPr>
            <a:r>
              <a:rPr lang="en-US" sz="900" dirty="0">
                <a:solidFill>
                  <a:srgbClr val="3A3630"/>
                </a:solidFill>
                <a:latin typeface="Lora" pitchFamily="34" charset="0"/>
                <a:ea typeface="Lora" pitchFamily="34" charset="-122"/>
                <a:cs typeface="Lora" pitchFamily="34" charset="-120"/>
              </a:rPr>
              <a:t>Nutrition &amp; Social Protection</a:t>
            </a:r>
            <a:endParaRPr lang="en-US" sz="900" dirty="0"/>
          </a:p>
        </p:txBody>
      </p:sp>
      <p:sp>
        <p:nvSpPr>
          <p:cNvPr id="20" name="Text 17"/>
          <p:cNvSpPr/>
          <p:nvPr/>
        </p:nvSpPr>
        <p:spPr>
          <a:xfrm>
            <a:off x="523577" y="4321746"/>
            <a:ext cx="4667845" cy="274737"/>
          </a:xfrm>
          <a:prstGeom prst="rect">
            <a:avLst/>
          </a:prstGeom>
          <a:noFill/>
          <a:ln/>
        </p:spPr>
        <p:txBody>
          <a:bodyPr wrap="square" lIns="0" tIns="0" rIns="0" bIns="0" rtlCol="0" anchor="t">
            <a:normAutofit/>
          </a:bodyPr>
          <a:lstStyle/>
          <a:p>
            <a:pPr algn="l" indent="0" marL="0">
              <a:lnSpc>
                <a:spcPct val="117000"/>
              </a:lnSpc>
              <a:buNone/>
            </a:pPr>
            <a:r>
              <a:rPr lang="en-US" sz="750" dirty="0">
                <a:solidFill>
                  <a:srgbClr val="3A3630"/>
                </a:solidFill>
                <a:latin typeface="Source Sans 3" pitchFamily="34" charset="0"/>
                <a:ea typeface="Source Sans 3" pitchFamily="34" charset="-122"/>
                <a:cs typeface="Source Sans 3" pitchFamily="34" charset="-120"/>
              </a:rPr>
              <a:t>Feeding programmes and social safety nets ensure that the most vulnerable Filipinos can develop their full potential.</a:t>
            </a:r>
            <a:endParaRPr lang="en-US" sz="7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523577" y="773311"/>
            <a:ext cx="8096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Key Philippine Programmes Strengthening Human Capital</a:t>
            </a:r>
            <a:endParaRPr lang="en-US" sz="2400" dirty="0"/>
          </a:p>
        </p:txBody>
      </p:sp>
      <p:pic>
        <p:nvPicPr>
          <p:cNvPr id="3" name="Image 0" descr="preencoded.png">    </p:cNvPr>
          <p:cNvPicPr>
            <a:picLocks noChangeAspect="1"/>
          </p:cNvPicPr>
          <p:nvPr/>
        </p:nvPicPr>
        <p:blipFill>
          <a:blip r:embed="rId1"/>
          <a:stretch>
            <a:fillRect/>
          </a:stretch>
        </p:blipFill>
        <p:spPr>
          <a:xfrm>
            <a:off x="523577" y="1804988"/>
            <a:ext cx="1102816" cy="681558"/>
          </a:xfrm>
          <a:prstGeom prst="rect">
            <a:avLst/>
          </a:prstGeom>
        </p:spPr>
      </p:pic>
      <p:sp>
        <p:nvSpPr>
          <p:cNvPr id="4" name="Text 1"/>
          <p:cNvSpPr/>
          <p:nvPr/>
        </p:nvSpPr>
        <p:spPr>
          <a:xfrm>
            <a:off x="523577" y="2650182"/>
            <a:ext cx="1901428" cy="57752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Universal Access to Quality Tertiary Education Act</a:t>
            </a:r>
            <a:endParaRPr lang="en-US" sz="1200" dirty="0"/>
          </a:p>
        </p:txBody>
      </p:sp>
      <p:sp>
        <p:nvSpPr>
          <p:cNvPr id="5" name="Text 2"/>
          <p:cNvSpPr/>
          <p:nvPr/>
        </p:nvSpPr>
        <p:spPr>
          <a:xfrm>
            <a:off x="523577" y="3306217"/>
            <a:ext cx="1901428"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Provides free tuition and other school fees in state universities and colleges, expanding access to higher education for low-income Filipinos.</a:t>
            </a:r>
            <a:endParaRPr lang="en-US" sz="1000" dirty="0"/>
          </a:p>
        </p:txBody>
      </p:sp>
      <p:pic>
        <p:nvPicPr>
          <p:cNvPr id="6" name="Image 1" descr="preencoded.png">    </p:cNvPr>
          <p:cNvPicPr>
            <a:picLocks noChangeAspect="1"/>
          </p:cNvPicPr>
          <p:nvPr/>
        </p:nvPicPr>
        <p:blipFill>
          <a:blip r:embed="rId2"/>
          <a:stretch>
            <a:fillRect/>
          </a:stretch>
        </p:blipFill>
        <p:spPr>
          <a:xfrm>
            <a:off x="2588642" y="1804988"/>
            <a:ext cx="1102816" cy="681558"/>
          </a:xfrm>
          <a:prstGeom prst="rect">
            <a:avLst/>
          </a:prstGeom>
        </p:spPr>
      </p:pic>
      <p:sp>
        <p:nvSpPr>
          <p:cNvPr id="7" name="Text 3"/>
          <p:cNvSpPr/>
          <p:nvPr/>
        </p:nvSpPr>
        <p:spPr>
          <a:xfrm>
            <a:off x="2588642" y="2650182"/>
            <a:ext cx="1839888"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Universal Health Care Act</a:t>
            </a:r>
            <a:endParaRPr lang="en-US" sz="1200" dirty="0"/>
          </a:p>
        </p:txBody>
      </p:sp>
      <p:sp>
        <p:nvSpPr>
          <p:cNvPr id="8" name="Text 4"/>
          <p:cNvSpPr/>
          <p:nvPr/>
        </p:nvSpPr>
        <p:spPr>
          <a:xfrm>
            <a:off x="2588642" y="2921198"/>
            <a:ext cx="1901503"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Automatically enrols all Filipinos in PhilHealth, ensuring access to essential health services regardless of economic status.</a:t>
            </a:r>
            <a:endParaRPr lang="en-US" sz="1000" dirty="0"/>
          </a:p>
        </p:txBody>
      </p:sp>
      <p:pic>
        <p:nvPicPr>
          <p:cNvPr id="9" name="Image 2" descr="preencoded.png">    </p:cNvPr>
          <p:cNvPicPr>
            <a:picLocks noChangeAspect="1"/>
          </p:cNvPicPr>
          <p:nvPr/>
        </p:nvPicPr>
        <p:blipFill>
          <a:blip r:embed="rId3"/>
          <a:stretch>
            <a:fillRect/>
          </a:stretch>
        </p:blipFill>
        <p:spPr>
          <a:xfrm>
            <a:off x="4653781" y="1804988"/>
            <a:ext cx="1102816" cy="681558"/>
          </a:xfrm>
          <a:prstGeom prst="rect">
            <a:avLst/>
          </a:prstGeom>
        </p:spPr>
      </p:pic>
      <p:sp>
        <p:nvSpPr>
          <p:cNvPr id="10" name="Text 5"/>
          <p:cNvSpPr/>
          <p:nvPr/>
        </p:nvSpPr>
        <p:spPr>
          <a:xfrm>
            <a:off x="4653781" y="265018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TESDA Skills Training</a:t>
            </a:r>
            <a:endParaRPr lang="en-US" sz="1200" dirty="0"/>
          </a:p>
        </p:txBody>
      </p:sp>
      <p:sp>
        <p:nvSpPr>
          <p:cNvPr id="11" name="Text 6"/>
          <p:cNvSpPr/>
          <p:nvPr/>
        </p:nvSpPr>
        <p:spPr>
          <a:xfrm>
            <a:off x="4653781" y="2921198"/>
            <a:ext cx="1901503"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Technical Education and Skills Development Authority programmes provide vocational qualifications that match industry needs and improve employability.</a:t>
            </a:r>
            <a:endParaRPr lang="en-US" sz="1000" dirty="0"/>
          </a:p>
        </p:txBody>
      </p:sp>
      <p:pic>
        <p:nvPicPr>
          <p:cNvPr id="12" name="Image 3" descr="preencoded.png">    </p:cNvPr>
          <p:cNvPicPr>
            <a:picLocks noChangeAspect="1"/>
          </p:cNvPicPr>
          <p:nvPr/>
        </p:nvPicPr>
        <p:blipFill>
          <a:blip r:embed="rId4"/>
          <a:stretch>
            <a:fillRect/>
          </a:stretch>
        </p:blipFill>
        <p:spPr>
          <a:xfrm>
            <a:off x="6718920" y="1804988"/>
            <a:ext cx="1102816" cy="681558"/>
          </a:xfrm>
          <a:prstGeom prst="rect">
            <a:avLst/>
          </a:prstGeom>
        </p:spPr>
      </p:pic>
      <p:sp>
        <p:nvSpPr>
          <p:cNvPr id="13" name="Text 7"/>
          <p:cNvSpPr/>
          <p:nvPr/>
        </p:nvSpPr>
        <p:spPr>
          <a:xfrm>
            <a:off x="6718920" y="2650182"/>
            <a:ext cx="1901503"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School Feeding Programmes</a:t>
            </a:r>
            <a:endParaRPr lang="en-US" sz="1200" dirty="0"/>
          </a:p>
        </p:txBody>
      </p:sp>
      <p:sp>
        <p:nvSpPr>
          <p:cNvPr id="14" name="Text 8"/>
          <p:cNvSpPr/>
          <p:nvPr/>
        </p:nvSpPr>
        <p:spPr>
          <a:xfrm>
            <a:off x="6718920" y="3113708"/>
            <a:ext cx="1901503" cy="1256407"/>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Government-funded nutrition programmes address malnutrition among schoolchildren, improving both health outcomes and academic performance simultaneously.</a:t>
            </a:r>
            <a:endParaRPr 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523577" y="697334"/>
            <a:ext cx="7356649" cy="346472"/>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Persistent Challenges to Human Capital Development</a:t>
            </a:r>
            <a:endParaRPr lang="en-US" sz="2150" dirty="0"/>
          </a:p>
        </p:txBody>
      </p:sp>
      <p:sp>
        <p:nvSpPr>
          <p:cNvPr id="3" name="Text 1"/>
          <p:cNvSpPr/>
          <p:nvPr/>
        </p:nvSpPr>
        <p:spPr>
          <a:xfrm>
            <a:off x="523577" y="1255812"/>
            <a:ext cx="8554045" cy="179040"/>
          </a:xfrm>
          <a:prstGeom prst="rect">
            <a:avLst/>
          </a:prstGeom>
          <a:noFill/>
          <a:ln/>
        </p:spPr>
        <p:txBody>
          <a:bodyPr wrap="none" lIns="0" tIns="0" rIns="0" bIns="0" rtlCol="0" anchor="t"/>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Despite significant progress, the Philippines must still address deep-rooted structural challenges that limit the full development of its human capital.</a:t>
            </a:r>
            <a:endParaRPr lang="en-US" sz="900" dirty="0"/>
          </a:p>
        </p:txBody>
      </p:sp>
      <p:sp>
        <p:nvSpPr>
          <p:cNvPr id="4" name="Shape 2"/>
          <p:cNvSpPr/>
          <p:nvPr/>
        </p:nvSpPr>
        <p:spPr>
          <a:xfrm>
            <a:off x="523577" y="1554138"/>
            <a:ext cx="3995440" cy="1009501"/>
          </a:xfrm>
          <a:prstGeom prst="roundRect">
            <a:avLst>
              <a:gd name="adj" fmla="val 28011"/>
            </a:avLst>
          </a:prstGeom>
          <a:solidFill>
            <a:srgbClr val="F3E7D4"/>
          </a:solidFill>
          <a:ln/>
        </p:spPr>
      </p:sp>
      <p:sp>
        <p:nvSpPr>
          <p:cNvPr id="5" name="Text 3"/>
          <p:cNvSpPr/>
          <p:nvPr/>
        </p:nvSpPr>
        <p:spPr>
          <a:xfrm>
            <a:off x="641375" y="1671935"/>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Inequality</a:t>
            </a:r>
            <a:endParaRPr lang="en-US" sz="1050" dirty="0"/>
          </a:p>
        </p:txBody>
      </p:sp>
      <p:sp>
        <p:nvSpPr>
          <p:cNvPr id="6" name="Text 4"/>
          <p:cNvSpPr/>
          <p:nvPr/>
        </p:nvSpPr>
        <p:spPr>
          <a:xfrm>
            <a:off x="641375" y="1908721"/>
            <a:ext cx="3759845"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Wide gaps in income and opportunity between urban and rural communities mean that quality education and healthcare remain inaccessible to many Filipinos.</a:t>
            </a:r>
            <a:endParaRPr lang="en-US" sz="900" dirty="0"/>
          </a:p>
        </p:txBody>
      </p:sp>
      <p:sp>
        <p:nvSpPr>
          <p:cNvPr id="7" name="Shape 5"/>
          <p:cNvSpPr/>
          <p:nvPr/>
        </p:nvSpPr>
        <p:spPr>
          <a:xfrm>
            <a:off x="4624983" y="1554138"/>
            <a:ext cx="3995440" cy="1009501"/>
          </a:xfrm>
          <a:prstGeom prst="roundRect">
            <a:avLst>
              <a:gd name="adj" fmla="val 28011"/>
            </a:avLst>
          </a:prstGeom>
          <a:solidFill>
            <a:srgbClr val="F3E7D4"/>
          </a:solidFill>
          <a:ln/>
        </p:spPr>
      </p:sp>
      <p:sp>
        <p:nvSpPr>
          <p:cNvPr id="8" name="Text 6"/>
          <p:cNvSpPr/>
          <p:nvPr/>
        </p:nvSpPr>
        <p:spPr>
          <a:xfrm>
            <a:off x="4742780" y="1671935"/>
            <a:ext cx="1410965"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Overcrowded Schools</a:t>
            </a:r>
            <a:endParaRPr lang="en-US" sz="1050" dirty="0"/>
          </a:p>
        </p:txBody>
      </p:sp>
      <p:sp>
        <p:nvSpPr>
          <p:cNvPr id="9" name="Text 7"/>
          <p:cNvSpPr/>
          <p:nvPr/>
        </p:nvSpPr>
        <p:spPr>
          <a:xfrm>
            <a:off x="4742780" y="1908721"/>
            <a:ext cx="3759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Rapid population growth strains school infrastructure, leading to large class sizes, teacher shortages, and reduced quality of learning.</a:t>
            </a:r>
            <a:endParaRPr lang="en-US" sz="900" dirty="0"/>
          </a:p>
        </p:txBody>
      </p:sp>
      <p:sp>
        <p:nvSpPr>
          <p:cNvPr id="10" name="Shape 8"/>
          <p:cNvSpPr/>
          <p:nvPr/>
        </p:nvSpPr>
        <p:spPr>
          <a:xfrm>
            <a:off x="523577" y="2669604"/>
            <a:ext cx="3995440" cy="1009501"/>
          </a:xfrm>
          <a:prstGeom prst="roundRect">
            <a:avLst>
              <a:gd name="adj" fmla="val 28011"/>
            </a:avLst>
          </a:prstGeom>
          <a:solidFill>
            <a:srgbClr val="F3E7D4"/>
          </a:solidFill>
          <a:ln/>
        </p:spPr>
      </p:sp>
      <p:sp>
        <p:nvSpPr>
          <p:cNvPr id="11" name="Text 9"/>
          <p:cNvSpPr/>
          <p:nvPr/>
        </p:nvSpPr>
        <p:spPr>
          <a:xfrm>
            <a:off x="641375" y="2787402"/>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Healthcare Shortages</a:t>
            </a:r>
            <a:endParaRPr lang="en-US" sz="1050" dirty="0"/>
          </a:p>
        </p:txBody>
      </p:sp>
      <p:sp>
        <p:nvSpPr>
          <p:cNvPr id="12" name="Text 10"/>
          <p:cNvSpPr/>
          <p:nvPr/>
        </p:nvSpPr>
        <p:spPr>
          <a:xfrm>
            <a:off x="641375" y="3024188"/>
            <a:ext cx="3759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Insufficient doctors, nurses, and health facilities — particularly in rural areas — limit the reach of public health programmes.</a:t>
            </a:r>
            <a:endParaRPr lang="en-US" sz="900" dirty="0"/>
          </a:p>
        </p:txBody>
      </p:sp>
      <p:sp>
        <p:nvSpPr>
          <p:cNvPr id="13" name="Shape 11"/>
          <p:cNvSpPr/>
          <p:nvPr/>
        </p:nvSpPr>
        <p:spPr>
          <a:xfrm>
            <a:off x="4624983" y="2669604"/>
            <a:ext cx="3995440" cy="1009501"/>
          </a:xfrm>
          <a:prstGeom prst="roundRect">
            <a:avLst>
              <a:gd name="adj" fmla="val 28011"/>
            </a:avLst>
          </a:prstGeom>
          <a:solidFill>
            <a:srgbClr val="F3E7D4"/>
          </a:solidFill>
          <a:ln/>
        </p:spPr>
      </p:sp>
      <p:sp>
        <p:nvSpPr>
          <p:cNvPr id="14" name="Text 12"/>
          <p:cNvSpPr/>
          <p:nvPr/>
        </p:nvSpPr>
        <p:spPr>
          <a:xfrm>
            <a:off x="4742780" y="2787402"/>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Regional Disparities</a:t>
            </a:r>
            <a:endParaRPr lang="en-US" sz="1050" dirty="0"/>
          </a:p>
        </p:txBody>
      </p:sp>
      <p:sp>
        <p:nvSpPr>
          <p:cNvPr id="15" name="Text 13"/>
          <p:cNvSpPr/>
          <p:nvPr/>
        </p:nvSpPr>
        <p:spPr>
          <a:xfrm>
            <a:off x="4742780" y="3024188"/>
            <a:ext cx="3759845"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Development remains uneven across regions, with communities in Mindanao, the Cordilleras, and remote island provinces facing the greatest deficits in services.</a:t>
            </a:r>
            <a:endParaRPr lang="en-US" sz="900" dirty="0"/>
          </a:p>
        </p:txBody>
      </p:sp>
      <p:sp>
        <p:nvSpPr>
          <p:cNvPr id="16" name="Shape 14"/>
          <p:cNvSpPr/>
          <p:nvPr/>
        </p:nvSpPr>
        <p:spPr>
          <a:xfrm>
            <a:off x="523577" y="3798391"/>
            <a:ext cx="8096845" cy="647700"/>
          </a:xfrm>
          <a:prstGeom prst="roundRect">
            <a:avLst>
              <a:gd name="adj" fmla="val 2729"/>
            </a:avLst>
          </a:prstGeom>
          <a:solidFill>
            <a:srgbClr val="FCF2B5"/>
          </a:solidFill>
          <a:ln/>
        </p:spPr>
      </p:sp>
      <p:pic>
        <p:nvPicPr>
          <p:cNvPr id="17" name="Image 0" descr="preencoded.png">    </p:cNvPr>
          <p:cNvPicPr>
            <a:picLocks noChangeAspect="1"/>
          </p:cNvPicPr>
          <p:nvPr/>
        </p:nvPicPr>
        <p:blipFill>
          <a:blip r:embed="rId1"/>
          <a:stretch>
            <a:fillRect/>
          </a:stretch>
        </p:blipFill>
        <p:spPr>
          <a:xfrm>
            <a:off x="641375" y="3966270"/>
            <a:ext cx="147265" cy="117797"/>
          </a:xfrm>
          <a:prstGeom prst="rect">
            <a:avLst/>
          </a:prstGeom>
        </p:spPr>
      </p:pic>
      <p:sp>
        <p:nvSpPr>
          <p:cNvPr id="18" name="Text 15"/>
          <p:cNvSpPr/>
          <p:nvPr/>
        </p:nvSpPr>
        <p:spPr>
          <a:xfrm>
            <a:off x="906438" y="3933751"/>
            <a:ext cx="7596188"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000000"/>
                </a:solidFill>
                <a:latin typeface="Source Sans 3" pitchFamily="34" charset="0"/>
                <a:ea typeface="Source Sans 3" pitchFamily="34" charset="-122"/>
                <a:cs typeface="Source Sans 3" pitchFamily="34" charset="-120"/>
              </a:rPr>
              <a:t>Addressing these challenges requires </a:t>
            </a:r>
            <a:pPr algn="l" indent="0" marL="0">
              <a:lnSpc>
                <a:spcPct val="127000"/>
              </a:lnSpc>
              <a:buNone/>
            </a:pPr>
            <a:r>
              <a:rPr lang="en-US" sz="900" b="1" dirty="0">
                <a:solidFill>
                  <a:srgbClr val="000000"/>
                </a:solidFill>
                <a:latin typeface="Source Sans 3" pitchFamily="34" charset="0"/>
                <a:ea typeface="Source Sans 3" pitchFamily="34" charset="-122"/>
                <a:cs typeface="Source Sans 3" pitchFamily="34" charset="-120"/>
              </a:rPr>
              <a:t>long-term investment, inclusive policies, and sustainable development programmes</a:t>
            </a:r>
            <a:pPr algn="l" indent="0" marL="0">
              <a:lnSpc>
                <a:spcPct val="127000"/>
              </a:lnSpc>
              <a:buNone/>
            </a:pPr>
            <a:r>
              <a:rPr lang="en-US" sz="900" dirty="0">
                <a:solidFill>
                  <a:srgbClr val="000000"/>
                </a:solidFill>
                <a:latin typeface="Source Sans 3" pitchFamily="34" charset="0"/>
                <a:ea typeface="Source Sans 3" pitchFamily="34" charset="-122"/>
                <a:cs typeface="Source Sans 3" pitchFamily="34" charset="-120"/>
              </a:rPr>
              <a:t> that reach the most marginalised communities.</a:t>
            </a:r>
            <a:endParaRPr lang="en-US" sz="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778297"/>
            <a:ext cx="4667845" cy="692944"/>
          </a:xfrm>
          <a:prstGeom prst="rect">
            <a:avLst/>
          </a:prstGeom>
          <a:noFill/>
          <a:ln/>
        </p:spPr>
        <p:txBody>
          <a:bodyPr wrap="square" lIns="0" tIns="0" rIns="0" bIns="0" rtlCol="0" anchor="t">
            <a:normAutofit/>
          </a:bodyPr>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Conclusion: A Nation's Greatest Resource Is Its People</a:t>
            </a:r>
            <a:endParaRPr lang="en-US" sz="2150" dirty="0"/>
          </a:p>
        </p:txBody>
      </p:sp>
      <p:sp>
        <p:nvSpPr>
          <p:cNvPr id="4" name="Text 1"/>
          <p:cNvSpPr/>
          <p:nvPr/>
        </p:nvSpPr>
        <p:spPr>
          <a:xfrm>
            <a:off x="4129236" y="1749549"/>
            <a:ext cx="4491186"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"By improving education and healthcare, the Philippines can empower its citizens, reduce poverty, increase productivity, and build a more equitable and prosperous society for future generations."</a:t>
            </a:r>
            <a:endParaRPr lang="en-US" sz="900" dirty="0"/>
          </a:p>
        </p:txBody>
      </p:sp>
      <p:sp>
        <p:nvSpPr>
          <p:cNvPr id="5" name="Shape 2"/>
          <p:cNvSpPr/>
          <p:nvPr/>
        </p:nvSpPr>
        <p:spPr>
          <a:xfrm>
            <a:off x="3952577" y="1630263"/>
            <a:ext cx="14288" cy="775692"/>
          </a:xfrm>
          <a:prstGeom prst="rect">
            <a:avLst/>
          </a:prstGeom>
          <a:solidFill>
            <a:srgbClr val="38512F"/>
          </a:solidFill>
          <a:ln/>
        </p:spPr>
      </p:sp>
      <p:sp>
        <p:nvSpPr>
          <p:cNvPr id="6" name="Shape 3"/>
          <p:cNvSpPr/>
          <p:nvPr/>
        </p:nvSpPr>
        <p:spPr>
          <a:xfrm>
            <a:off x="3952577" y="2525241"/>
            <a:ext cx="4667845" cy="1839962"/>
          </a:xfrm>
          <a:prstGeom prst="roundRect">
            <a:avLst>
              <a:gd name="adj" fmla="val 961"/>
            </a:avLst>
          </a:prstGeom>
          <a:solidFill>
            <a:srgbClr val="F3E7D4"/>
          </a:solidFill>
          <a:ln/>
        </p:spPr>
      </p:sp>
      <p:sp>
        <p:nvSpPr>
          <p:cNvPr id="7" name="Shape 4"/>
          <p:cNvSpPr/>
          <p:nvPr/>
        </p:nvSpPr>
        <p:spPr>
          <a:xfrm>
            <a:off x="3952577" y="2525241"/>
            <a:ext cx="2333923" cy="1009501"/>
          </a:xfrm>
          <a:prstGeom prst="roundRect">
            <a:avLst>
              <a:gd name="adj" fmla="val 1751"/>
            </a:avLst>
          </a:prstGeom>
          <a:solidFill>
            <a:srgbClr val="F3E7D4"/>
          </a:solidFill>
          <a:ln/>
        </p:spPr>
      </p:sp>
      <p:sp>
        <p:nvSpPr>
          <p:cNvPr id="8" name="Text 5"/>
          <p:cNvSpPr/>
          <p:nvPr/>
        </p:nvSpPr>
        <p:spPr>
          <a:xfrm>
            <a:off x="4070375" y="2643039"/>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Education</a:t>
            </a:r>
            <a:endParaRPr lang="en-US" sz="1050" dirty="0"/>
          </a:p>
        </p:txBody>
      </p:sp>
      <p:sp>
        <p:nvSpPr>
          <p:cNvPr id="9" name="Text 6"/>
          <p:cNvSpPr/>
          <p:nvPr/>
        </p:nvSpPr>
        <p:spPr>
          <a:xfrm>
            <a:off x="4070375" y="2879824"/>
            <a:ext cx="2098328"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pathway out of poverty and the engine of innovation, productivity, and social mobility</a:t>
            </a:r>
            <a:endParaRPr lang="en-US" sz="900" dirty="0"/>
          </a:p>
        </p:txBody>
      </p:sp>
      <p:sp>
        <p:nvSpPr>
          <p:cNvPr id="10" name="Shape 7"/>
          <p:cNvSpPr/>
          <p:nvPr/>
        </p:nvSpPr>
        <p:spPr>
          <a:xfrm>
            <a:off x="6286500" y="2525241"/>
            <a:ext cx="2333923" cy="1009501"/>
          </a:xfrm>
          <a:prstGeom prst="rect">
            <a:avLst/>
          </a:prstGeom>
          <a:solidFill>
            <a:srgbClr val="F3E7D4"/>
          </a:solidFill>
          <a:ln/>
        </p:spPr>
      </p:sp>
      <p:sp>
        <p:nvSpPr>
          <p:cNvPr id="11" name="Shape 8"/>
          <p:cNvSpPr/>
          <p:nvPr/>
        </p:nvSpPr>
        <p:spPr>
          <a:xfrm>
            <a:off x="6286500" y="2525241"/>
            <a:ext cx="14288" cy="1009501"/>
          </a:xfrm>
          <a:prstGeom prst="roundRect">
            <a:avLst>
              <a:gd name="adj" fmla="val 123692"/>
            </a:avLst>
          </a:prstGeom>
          <a:solidFill>
            <a:srgbClr val="D9CDBA"/>
          </a:solidFill>
          <a:ln/>
        </p:spPr>
      </p:sp>
      <p:sp>
        <p:nvSpPr>
          <p:cNvPr id="12" name="Text 9"/>
          <p:cNvSpPr/>
          <p:nvPr/>
        </p:nvSpPr>
        <p:spPr>
          <a:xfrm>
            <a:off x="6404297" y="2643039"/>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Health</a:t>
            </a:r>
            <a:endParaRPr lang="en-US" sz="1050" dirty="0"/>
          </a:p>
        </p:txBody>
      </p:sp>
      <p:sp>
        <p:nvSpPr>
          <p:cNvPr id="13" name="Text 10"/>
          <p:cNvSpPr/>
          <p:nvPr/>
        </p:nvSpPr>
        <p:spPr>
          <a:xfrm>
            <a:off x="6404297" y="2879824"/>
            <a:ext cx="2098328"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foundation of a productive population and a prerequisite for meaningful participation in economic life</a:t>
            </a:r>
            <a:endParaRPr lang="en-US" sz="900" dirty="0"/>
          </a:p>
        </p:txBody>
      </p:sp>
      <p:sp>
        <p:nvSpPr>
          <p:cNvPr id="14" name="Shape 11"/>
          <p:cNvSpPr/>
          <p:nvPr/>
        </p:nvSpPr>
        <p:spPr>
          <a:xfrm>
            <a:off x="3952577" y="3534742"/>
            <a:ext cx="4667845" cy="830461"/>
          </a:xfrm>
          <a:prstGeom prst="rect">
            <a:avLst/>
          </a:prstGeom>
          <a:solidFill>
            <a:srgbClr val="F3E7D4"/>
          </a:solidFill>
          <a:ln/>
        </p:spPr>
      </p:sp>
      <p:sp>
        <p:nvSpPr>
          <p:cNvPr id="15" name="Shape 12"/>
          <p:cNvSpPr/>
          <p:nvPr/>
        </p:nvSpPr>
        <p:spPr>
          <a:xfrm>
            <a:off x="3952577" y="3534742"/>
            <a:ext cx="4667845" cy="14288"/>
          </a:xfrm>
          <a:prstGeom prst="roundRect">
            <a:avLst>
              <a:gd name="adj" fmla="val 123692"/>
            </a:avLst>
          </a:prstGeom>
          <a:solidFill>
            <a:srgbClr val="D9CDBA"/>
          </a:solidFill>
          <a:ln/>
        </p:spPr>
      </p:sp>
      <p:sp>
        <p:nvSpPr>
          <p:cNvPr id="16" name="Text 13"/>
          <p:cNvSpPr/>
          <p:nvPr/>
        </p:nvSpPr>
        <p:spPr>
          <a:xfrm>
            <a:off x="4070375" y="3652540"/>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Human Capital</a:t>
            </a:r>
            <a:endParaRPr lang="en-US" sz="1050" dirty="0"/>
          </a:p>
        </p:txBody>
      </p:sp>
      <p:sp>
        <p:nvSpPr>
          <p:cNvPr id="17" name="Text 14"/>
          <p:cNvSpPr/>
          <p:nvPr/>
        </p:nvSpPr>
        <p:spPr>
          <a:xfrm>
            <a:off x="4070375" y="3889325"/>
            <a:ext cx="4432250"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ultimate determinant of the Philippines' ability to compete globally and achieve sustainable, inclusive development</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2026-05-24T08:13:48Z</dcterms:created>
  <dcterms:modified xsi:type="dcterms:W3CDTF">2026-05-24T08:13:48Z</dcterms:modified>
</cp:coreProperties>
</file>