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Lora"/>
      <p:regular r:id="rId201314"/>
    </p:embeddedFont>
    <p:embeddedFont>
      <p:font typeface="Lora Bold"/>
      <p:regular r:id="rId201315"/>
    </p:embeddedFont>
    <p:embeddedFont>
      <p:font typeface="Source Sans 3"/>
      <p:regular r:id="rId201316"/>
    </p:embeddedFont>
    <p:embeddedFont>
      <p:font typeface="Source Sans 3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2E4CF"/>
          </a:solidFill>
          <a:ln/>
        </p:spPr>
      </p:sp>
      <p:sp>
        <p:nvSpPr>
          <p:cNvPr id="3" name="Shape 1"/>
          <p:cNvSpPr/>
          <p:nvPr/>
        </p:nvSpPr>
        <p:spPr>
          <a:xfrm>
            <a:off x="0" y="0"/>
            <a:ext cx="12191695" cy="68580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2.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svg"/><Relationship Id="rId3" Type="http://schemas.openxmlformats.org/officeDocument/2006/relationships/image" Target="../media/image-10-3.png"/><Relationship Id="rId4" Type="http://schemas.openxmlformats.org/officeDocument/2006/relationships/image" Target="../media/image-10-4.svg"/><Relationship Id="rId5" Type="http://schemas.openxmlformats.org/officeDocument/2006/relationships/image" Target="../media/image-10-5.png"/><Relationship Id="rId6" Type="http://schemas.openxmlformats.org/officeDocument/2006/relationships/image" Target="../media/image-10-6.svg"/><Relationship Id="rId7" Type="http://schemas.openxmlformats.org/officeDocument/2006/relationships/image" Target="../media/image-10-7.png"/><Relationship Id="rId8" Type="http://schemas.openxmlformats.org/officeDocument/2006/relationships/image" Target="../media/image-10-8.svg"/><Relationship Id="rId9" Type="http://schemas.openxmlformats.org/officeDocument/2006/relationships/slideLayout" Target="../slideLayouts/slideLayout2.xml"/><Relationship Id="rId10"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3.png"/><Relationship Id="rId4" Type="http://schemas.openxmlformats.org/officeDocument/2006/relationships/image" Target="../media/image-12-4.svg"/><Relationship Id="rId5" Type="http://schemas.openxmlformats.org/officeDocument/2006/relationships/image" Target="../media/image-12-5.png"/><Relationship Id="rId6" Type="http://schemas.openxmlformats.org/officeDocument/2006/relationships/image" Target="../media/image-12-6.svg"/><Relationship Id="rId7" Type="http://schemas.openxmlformats.org/officeDocument/2006/relationships/image" Target="../media/image-12-7.png"/><Relationship Id="rId8" Type="http://schemas.openxmlformats.org/officeDocument/2006/relationships/image" Target="../media/image-12-8.svg"/><Relationship Id="rId9" Type="http://schemas.openxmlformats.org/officeDocument/2006/relationships/image" Target="../media/image-12-9.png"/><Relationship Id="rId10" Type="http://schemas.openxmlformats.org/officeDocument/2006/relationships/image" Target="../media/image-12-10.svg"/><Relationship Id="rId11" Type="http://schemas.openxmlformats.org/officeDocument/2006/relationships/image" Target="../media/image-12-11.png"/><Relationship Id="rId12" Type="http://schemas.openxmlformats.org/officeDocument/2006/relationships/slideLayout" Target="../slideLayouts/slideLayout2.xml"/><Relationship Id="rId1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png"/><Relationship Id="rId3" Type="http://schemas.openxmlformats.org/officeDocument/2006/relationships/image" Target="../media/image-15-3.png"/><Relationship Id="rId4" Type="http://schemas.openxmlformats.org/officeDocument/2006/relationships/slideLayout" Target="../slideLayouts/slideLayout2.xml"/><Relationship Id="rId5"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svg"/><Relationship Id="rId3" Type="http://schemas.openxmlformats.org/officeDocument/2006/relationships/image" Target="../media/image-16-3.png"/><Relationship Id="rId4" Type="http://schemas.openxmlformats.org/officeDocument/2006/relationships/image" Target="../media/image-16-4.svg"/><Relationship Id="rId5" Type="http://schemas.openxmlformats.org/officeDocument/2006/relationships/image" Target="../media/image-16-5.png"/><Relationship Id="rId6" Type="http://schemas.openxmlformats.org/officeDocument/2006/relationships/image" Target="../media/image-16-6.svg"/><Relationship Id="rId7" Type="http://schemas.openxmlformats.org/officeDocument/2006/relationships/image" Target="../media/image-16-7.png"/><Relationship Id="rId8" Type="http://schemas.openxmlformats.org/officeDocument/2006/relationships/image" Target="../media/image-16-8.svg"/><Relationship Id="rId9" Type="http://schemas.openxmlformats.org/officeDocument/2006/relationships/image" Target="../media/image-16-9.png"/><Relationship Id="rId10" Type="http://schemas.openxmlformats.org/officeDocument/2006/relationships/image" Target="../media/image-16-10.svg"/><Relationship Id="rId11" Type="http://schemas.openxmlformats.org/officeDocument/2006/relationships/slideLayout" Target="../slideLayouts/slideLayout2.xml"/><Relationship Id="rId1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png"/><Relationship Id="rId3" Type="http://schemas.openxmlformats.org/officeDocument/2006/relationships/image" Target="../media/image-17-3.png"/><Relationship Id="rId4" Type="http://schemas.openxmlformats.org/officeDocument/2006/relationships/slideLayout" Target="../slideLayouts/slideLayout2.xml"/><Relationship Id="rId5"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5" Type="http://schemas.openxmlformats.org/officeDocument/2006/relationships/hyperlink" Target="https://www.investopedia.com/terms/e/environmental-economics.asp" TargetMode="External"/><Relationship Id="rId8" Type="http://schemas.openxmlformats.org/officeDocument/2006/relationships/hyperlink" Target="https://blogs.ei.columbia.edu/2019/06/20/climate-change-economy-impacts/" TargetMode="External"/><Relationship Id="rId15" Type="http://schemas.openxmlformats.org/officeDocument/2006/relationships/hyperlink" Target="https://www.nationalgeographic.com/environment/article/greenhouse-gases" TargetMode="External"/><Relationship Id="rId18" Type="http://schemas.openxmlformats.org/officeDocument/2006/relationships/hyperlink" Target="https://www.oecd.org/environment" TargetMode="External"/><Relationship Id="rId25" Type="http://schemas.openxmlformats.org/officeDocument/2006/relationships/hyperlink" Target="https://www.worldbank.org/" TargetMode="External"/><Relationship Id="rId1" Type="http://schemas.openxmlformats.org/officeDocument/2006/relationships/image" Target="../media/image-20-1.png"/><Relationship Id="rId2" Type="http://schemas.openxmlformats.org/officeDocument/2006/relationships/image" Target="../media/image-20-2.svg"/><Relationship Id="rId3" Type="http://schemas.openxmlformats.org/officeDocument/2006/relationships/image" Target="../media/image-20-3.png"/><Relationship Id="rId4" Type="http://schemas.openxmlformats.org/officeDocument/2006/relationships/image" Target="../media/image-20-4.svg"/><Relationship Id="rId6" Type="http://schemas.openxmlformats.org/officeDocument/2006/relationships/image" Target="../media/image-20-5.png"/><Relationship Id="rId7" Type="http://schemas.openxmlformats.org/officeDocument/2006/relationships/image" Target="../media/image-20-6.svg"/><Relationship Id="rId9" Type="http://schemas.openxmlformats.org/officeDocument/2006/relationships/image" Target="../media/image-20-7.png"/><Relationship Id="rId10" Type="http://schemas.openxmlformats.org/officeDocument/2006/relationships/image" Target="../media/image-20-8.svg"/><Relationship Id="rId11" Type="http://schemas.openxmlformats.org/officeDocument/2006/relationships/image" Target="../media/image-20-9.png"/><Relationship Id="rId12" Type="http://schemas.openxmlformats.org/officeDocument/2006/relationships/image" Target="../media/image-20-10.svg"/><Relationship Id="rId13" Type="http://schemas.openxmlformats.org/officeDocument/2006/relationships/image" Target="../media/image-20-11.png"/><Relationship Id="rId14" Type="http://schemas.openxmlformats.org/officeDocument/2006/relationships/image" Target="../media/image-20-12.svg"/><Relationship Id="rId16" Type="http://schemas.openxmlformats.org/officeDocument/2006/relationships/image" Target="../media/image-20-13.png"/><Relationship Id="rId17" Type="http://schemas.openxmlformats.org/officeDocument/2006/relationships/image" Target="../media/image-20-14.svg"/><Relationship Id="rId19" Type="http://schemas.openxmlformats.org/officeDocument/2006/relationships/image" Target="../media/image-20-15.png"/><Relationship Id="rId20" Type="http://schemas.openxmlformats.org/officeDocument/2006/relationships/image" Target="../media/image-20-16.svg"/><Relationship Id="rId21" Type="http://schemas.openxmlformats.org/officeDocument/2006/relationships/image" Target="../media/image-20-17.png"/><Relationship Id="rId22" Type="http://schemas.openxmlformats.org/officeDocument/2006/relationships/image" Target="../media/image-20-18.svg"/><Relationship Id="rId23" Type="http://schemas.openxmlformats.org/officeDocument/2006/relationships/image" Target="../media/image-20-19.png"/><Relationship Id="rId24" Type="http://schemas.openxmlformats.org/officeDocument/2006/relationships/image" Target="../media/image-20-20.svg"/><Relationship Id="rId26" Type="http://schemas.openxmlformats.org/officeDocument/2006/relationships/slideLayout" Target="../slideLayouts/slideLayout2.xml"/><Relationship Id="rId27"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2103934"/>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7: The Environment and Development</a:t>
            </a:r>
            <a:endParaRPr lang="en-US" sz="3200" dirty="0"/>
          </a:p>
        </p:txBody>
      </p:sp>
      <p:sp>
        <p:nvSpPr>
          <p:cNvPr id="4" name="Text 1"/>
          <p:cNvSpPr/>
          <p:nvPr/>
        </p:nvSpPr>
        <p:spPr>
          <a:xfrm>
            <a:off x="698086" y="3392190"/>
            <a:ext cx="6223638"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Exploring the vital relationship between economic growth, urban development, and environmental sustainability — and how economics can guide us toward a more balanced future.</a:t>
            </a:r>
            <a:endParaRPr lang="en-US" sz="1350" dirty="0"/>
          </a:p>
        </p:txBody>
      </p:sp>
      <p:sp>
        <p:nvSpPr>
          <p:cNvPr id="5" name="Shape 2"/>
          <p:cNvSpPr/>
          <p:nvPr/>
        </p:nvSpPr>
        <p:spPr>
          <a:xfrm>
            <a:off x="698086" y="4426148"/>
            <a:ext cx="2009725" cy="327918"/>
          </a:xfrm>
          <a:prstGeom prst="roundRect">
            <a:avLst>
              <a:gd name="adj" fmla="val 6387"/>
            </a:avLst>
          </a:prstGeom>
          <a:solidFill>
            <a:srgbClr val="E2ECDF"/>
          </a:solidFill>
          <a:ln/>
        </p:spPr>
      </p:sp>
      <p:sp>
        <p:nvSpPr>
          <p:cNvPr id="6" name="Text 3"/>
          <p:cNvSpPr/>
          <p:nvPr/>
        </p:nvSpPr>
        <p:spPr>
          <a:xfrm>
            <a:off x="802759" y="4478437"/>
            <a:ext cx="2409963"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ECONOMICS &amp; SUSTAINABILITY</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98185" y="1067792"/>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Overview</a:t>
            </a:r>
            <a:endParaRPr lang="en-US" sz="3200" dirty="0"/>
          </a:p>
        </p:txBody>
      </p:sp>
      <p:sp>
        <p:nvSpPr>
          <p:cNvPr id="3" name="Shape 1"/>
          <p:cNvSpPr/>
          <p:nvPr/>
        </p:nvSpPr>
        <p:spPr>
          <a:xfrm>
            <a:off x="572478" y="1842790"/>
            <a:ext cx="5436159" cy="2595066"/>
          </a:xfrm>
          <a:prstGeom prst="roundRect">
            <a:avLst>
              <a:gd name="adj" fmla="val 1009"/>
            </a:avLst>
          </a:prstGeom>
          <a:solidFill>
            <a:srgbClr val="38512F"/>
          </a:solidFill>
          <a:ln/>
        </p:spPr>
      </p:sp>
      <p:sp>
        <p:nvSpPr>
          <p:cNvPr id="4" name="Text 2"/>
          <p:cNvSpPr/>
          <p:nvPr/>
        </p:nvSpPr>
        <p:spPr>
          <a:xfrm>
            <a:off x="746999" y="2017316"/>
            <a:ext cx="329715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What Is This Module About?</a:t>
            </a:r>
            <a:endParaRPr lang="en-US" sz="1600" dirty="0"/>
          </a:p>
        </p:txBody>
      </p:sp>
      <p:sp>
        <p:nvSpPr>
          <p:cNvPr id="5" name="Text 3"/>
          <p:cNvSpPr/>
          <p:nvPr/>
        </p:nvSpPr>
        <p:spPr>
          <a:xfrm>
            <a:off x="746999" y="2448520"/>
            <a:ext cx="5087116"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Economics plays a vital role in meeting the sustainable development challenge. A central focus is how to allocate scarce resources to meet desired goals — studying the production, distribution, and consumption of goods and services.</a:t>
            </a:r>
            <a:endParaRPr lang="en-US" sz="1350" dirty="0"/>
          </a:p>
        </p:txBody>
      </p:sp>
      <p:sp>
        <p:nvSpPr>
          <p:cNvPr id="6" name="Text 4"/>
          <p:cNvSpPr/>
          <p:nvPr/>
        </p:nvSpPr>
        <p:spPr>
          <a:xfrm>
            <a:off x="6315115" y="2017316"/>
            <a:ext cx="3267589"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The Reciprocal Relationship</a:t>
            </a:r>
            <a:endParaRPr lang="en-US" sz="1600" dirty="0"/>
          </a:p>
        </p:txBody>
      </p:sp>
      <p:sp>
        <p:nvSpPr>
          <p:cNvPr id="7" name="Text 5"/>
          <p:cNvSpPr/>
          <p:nvPr/>
        </p:nvSpPr>
        <p:spPr>
          <a:xfrm>
            <a:off x="6315115" y="2448520"/>
            <a:ext cx="5184745" cy="1832273"/>
          </a:xfrm>
          <a:prstGeom prst="rect">
            <a:avLst/>
          </a:prstGeom>
          <a:noFill/>
          <a:ln/>
        </p:spPr>
        <p:txBody>
          <a:bodyPr wrap="square" lIns="0" tIns="0" rIns="0" bIns="0" rtlCol="0" anchor="t">
            <a:normAutofit/>
          </a:bodyPr>
          <a:lstStyle/>
          <a:p>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The environment provides resources necessary for production and serves as a sink for emissions and waste. At the same time, environmental quality affects economic growth, public health, productivity, and overall well-being.</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Environmental degradation can reduce the availability and quality of resources, thereby affecting future economic development.</a:t>
            </a:r>
            <a:endParaRPr lang="en-US" sz="1350" dirty="0"/>
          </a:p>
        </p:txBody>
      </p:sp>
      <p:sp>
        <p:nvSpPr>
          <p:cNvPr id="8" name="Shape 6"/>
          <p:cNvSpPr/>
          <p:nvPr/>
        </p:nvSpPr>
        <p:spPr>
          <a:xfrm>
            <a:off x="698185" y="4634210"/>
            <a:ext cx="10795325" cy="959644"/>
          </a:xfrm>
          <a:prstGeom prst="roundRect">
            <a:avLst>
              <a:gd name="adj" fmla="val 2728"/>
            </a:avLst>
          </a:prstGeom>
          <a:solidFill>
            <a:srgbClr val="B6D6FC"/>
          </a:solidFill>
          <a:ln/>
        </p:spPr>
      </p:sp>
      <p:pic>
        <p:nvPicPr>
          <p:cNvPr id="9" name="Image 0" descr="preencoded.png">    </p:cNvPr>
          <p:cNvPicPr>
            <a:picLocks noChangeAspect="1"/>
          </p:cNvPicPr>
          <p:nvPr/>
        </p:nvPicPr>
        <p:blipFill>
          <a:blip r:embed="rId1"/>
          <a:stretch>
            <a:fillRect/>
          </a:stretch>
        </p:blipFill>
        <p:spPr>
          <a:xfrm>
            <a:off x="872706" y="4883646"/>
            <a:ext cx="218177" cy="174526"/>
          </a:xfrm>
          <a:prstGeom prst="rect">
            <a:avLst/>
          </a:prstGeom>
        </p:spPr>
      </p:pic>
      <p:sp>
        <p:nvSpPr>
          <p:cNvPr id="10" name="Text 7"/>
          <p:cNvSpPr/>
          <p:nvPr/>
        </p:nvSpPr>
        <p:spPr>
          <a:xfrm>
            <a:off x="1265404" y="4834830"/>
            <a:ext cx="1005358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Economics is fundamentally the study of human choice — helping explain how individuals, businesses, and governments make decisions regarding the use of resources, including those related to environmental quality.</a:t>
            </a:r>
            <a:endParaRPr lang="en-US" sz="13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98185" y="1230610"/>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Learning Outcomes</a:t>
            </a:r>
            <a:endParaRPr lang="en-US" sz="3200" dirty="0"/>
          </a:p>
        </p:txBody>
      </p:sp>
      <p:sp>
        <p:nvSpPr>
          <p:cNvPr id="3" name="Text 1"/>
          <p:cNvSpPr/>
          <p:nvPr/>
        </p:nvSpPr>
        <p:spPr>
          <a:xfrm>
            <a:off x="698185" y="2092920"/>
            <a:ext cx="11404910"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At the end of this lesson, students should be able to:</a:t>
            </a:r>
            <a:endParaRPr lang="en-US" sz="1350" dirty="0"/>
          </a:p>
        </p:txBody>
      </p:sp>
      <p:sp>
        <p:nvSpPr>
          <p:cNvPr id="4" name="Text 2"/>
          <p:cNvSpPr/>
          <p:nvPr/>
        </p:nvSpPr>
        <p:spPr>
          <a:xfrm>
            <a:off x="698185" y="2568476"/>
            <a:ext cx="349043" cy="218182"/>
          </a:xfrm>
          <a:prstGeom prst="rect">
            <a:avLst/>
          </a:prstGeom>
          <a:noFill/>
          <a:ln/>
        </p:spPr>
        <p:txBody>
          <a:bodyPr wrap="none" lIns="0" tIns="0" rIns="0" bIns="0" rtlCol="0" anchor="ctr"/>
          <a:lstStyle/>
          <a:p>
            <a:pPr algn="l" indent="0" marL="0">
              <a:lnSpc>
                <a:spcPct val="100000"/>
              </a:lnSpc>
              <a:buNone/>
            </a:pPr>
            <a:r>
              <a:rPr lang="en-US" sz="1350" dirty="0">
                <a:solidFill>
                  <a:srgbClr val="3A3630"/>
                </a:solidFill>
                <a:latin typeface="Lora Light" pitchFamily="34" charset="0"/>
                <a:ea typeface="Lora Light" pitchFamily="34" charset="-122"/>
                <a:cs typeface="Lora Light" pitchFamily="34" charset="-120"/>
              </a:rPr>
              <a:t>01</a:t>
            </a:r>
            <a:endParaRPr lang="en-US" sz="1350" dirty="0"/>
          </a:p>
        </p:txBody>
      </p:sp>
      <p:sp>
        <p:nvSpPr>
          <p:cNvPr id="5" name="Shape 3"/>
          <p:cNvSpPr/>
          <p:nvPr/>
        </p:nvSpPr>
        <p:spPr>
          <a:xfrm>
            <a:off x="698185" y="2845991"/>
            <a:ext cx="3482094" cy="19050"/>
          </a:xfrm>
          <a:prstGeom prst="rect">
            <a:avLst/>
          </a:prstGeom>
          <a:solidFill>
            <a:srgbClr val="38512F"/>
          </a:solidFill>
          <a:ln/>
        </p:spPr>
      </p:sp>
      <p:sp>
        <p:nvSpPr>
          <p:cNvPr id="6" name="Text 4"/>
          <p:cNvSpPr/>
          <p:nvPr/>
        </p:nvSpPr>
        <p:spPr>
          <a:xfrm>
            <a:off x="698185" y="2971304"/>
            <a:ext cx="2770118"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Discuss Environmental Costs</a:t>
            </a:r>
            <a:endParaRPr lang="en-US" sz="1600" dirty="0"/>
          </a:p>
        </p:txBody>
      </p:sp>
      <p:sp>
        <p:nvSpPr>
          <p:cNvPr id="7" name="Text 5"/>
          <p:cNvSpPr/>
          <p:nvPr/>
        </p:nvSpPr>
        <p:spPr>
          <a:xfrm>
            <a:off x="698185" y="3332659"/>
            <a:ext cx="348209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Examine the environmental costs associated with economic growth.</a:t>
            </a:r>
            <a:endParaRPr lang="en-US" sz="1350" dirty="0"/>
          </a:p>
        </p:txBody>
      </p:sp>
      <p:sp>
        <p:nvSpPr>
          <p:cNvPr id="8" name="Text 6"/>
          <p:cNvSpPr/>
          <p:nvPr/>
        </p:nvSpPr>
        <p:spPr>
          <a:xfrm>
            <a:off x="4354800" y="2568476"/>
            <a:ext cx="349043" cy="218182"/>
          </a:xfrm>
          <a:prstGeom prst="rect">
            <a:avLst/>
          </a:prstGeom>
          <a:noFill/>
          <a:ln/>
        </p:spPr>
        <p:txBody>
          <a:bodyPr wrap="none" lIns="0" tIns="0" rIns="0" bIns="0" rtlCol="0" anchor="ctr"/>
          <a:lstStyle/>
          <a:p>
            <a:pPr algn="l" indent="0" marL="0">
              <a:lnSpc>
                <a:spcPct val="100000"/>
              </a:lnSpc>
              <a:buNone/>
            </a:pPr>
            <a:r>
              <a:rPr lang="en-US" sz="1350" dirty="0">
                <a:solidFill>
                  <a:srgbClr val="3A3630"/>
                </a:solidFill>
                <a:latin typeface="Lora Light" pitchFamily="34" charset="0"/>
                <a:ea typeface="Lora Light" pitchFamily="34" charset="-122"/>
                <a:cs typeface="Lora Light" pitchFamily="34" charset="-120"/>
              </a:rPr>
              <a:t>02</a:t>
            </a:r>
            <a:endParaRPr lang="en-US" sz="1350" dirty="0"/>
          </a:p>
        </p:txBody>
      </p:sp>
      <p:sp>
        <p:nvSpPr>
          <p:cNvPr id="9" name="Shape 7"/>
          <p:cNvSpPr/>
          <p:nvPr/>
        </p:nvSpPr>
        <p:spPr>
          <a:xfrm>
            <a:off x="4354800" y="2845991"/>
            <a:ext cx="3482094" cy="19050"/>
          </a:xfrm>
          <a:prstGeom prst="rect">
            <a:avLst/>
          </a:prstGeom>
          <a:solidFill>
            <a:srgbClr val="38512F"/>
          </a:solidFill>
          <a:ln/>
        </p:spPr>
      </p:sp>
      <p:sp>
        <p:nvSpPr>
          <p:cNvPr id="10" name="Text 8"/>
          <p:cNvSpPr/>
          <p:nvPr/>
        </p:nvSpPr>
        <p:spPr>
          <a:xfrm>
            <a:off x="4354800" y="2971304"/>
            <a:ext cx="324655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Explain Urban-Environment Links</a:t>
            </a:r>
            <a:endParaRPr lang="en-US" sz="1600" dirty="0"/>
          </a:p>
        </p:txBody>
      </p:sp>
      <p:sp>
        <p:nvSpPr>
          <p:cNvPr id="11" name="Text 9"/>
          <p:cNvSpPr/>
          <p:nvPr/>
        </p:nvSpPr>
        <p:spPr>
          <a:xfrm>
            <a:off x="4354800" y="3332659"/>
            <a:ext cx="348209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Understand the relationship between urban development and the environment.</a:t>
            </a:r>
            <a:endParaRPr lang="en-US" sz="1350" dirty="0"/>
          </a:p>
        </p:txBody>
      </p:sp>
      <p:sp>
        <p:nvSpPr>
          <p:cNvPr id="12" name="Text 10"/>
          <p:cNvSpPr/>
          <p:nvPr/>
        </p:nvSpPr>
        <p:spPr>
          <a:xfrm>
            <a:off x="8011416" y="2568476"/>
            <a:ext cx="349043" cy="218182"/>
          </a:xfrm>
          <a:prstGeom prst="rect">
            <a:avLst/>
          </a:prstGeom>
          <a:noFill/>
          <a:ln/>
        </p:spPr>
        <p:txBody>
          <a:bodyPr wrap="none" lIns="0" tIns="0" rIns="0" bIns="0" rtlCol="0" anchor="ctr"/>
          <a:lstStyle/>
          <a:p>
            <a:pPr algn="l" indent="0" marL="0">
              <a:lnSpc>
                <a:spcPct val="100000"/>
              </a:lnSpc>
              <a:buNone/>
            </a:pPr>
            <a:r>
              <a:rPr lang="en-US" sz="1350" dirty="0">
                <a:solidFill>
                  <a:srgbClr val="3A3630"/>
                </a:solidFill>
                <a:latin typeface="Lora Light" pitchFamily="34" charset="0"/>
                <a:ea typeface="Lora Light" pitchFamily="34" charset="-122"/>
                <a:cs typeface="Lora Light" pitchFamily="34" charset="-120"/>
              </a:rPr>
              <a:t>03</a:t>
            </a:r>
            <a:endParaRPr lang="en-US" sz="1350" dirty="0"/>
          </a:p>
        </p:txBody>
      </p:sp>
      <p:sp>
        <p:nvSpPr>
          <p:cNvPr id="13" name="Shape 11"/>
          <p:cNvSpPr/>
          <p:nvPr/>
        </p:nvSpPr>
        <p:spPr>
          <a:xfrm>
            <a:off x="8011416" y="2845991"/>
            <a:ext cx="3482094" cy="19050"/>
          </a:xfrm>
          <a:prstGeom prst="rect">
            <a:avLst/>
          </a:prstGeom>
          <a:solidFill>
            <a:srgbClr val="38512F"/>
          </a:solidFill>
          <a:ln/>
        </p:spPr>
      </p:sp>
      <p:sp>
        <p:nvSpPr>
          <p:cNvPr id="14" name="Text 12"/>
          <p:cNvSpPr/>
          <p:nvPr/>
        </p:nvSpPr>
        <p:spPr>
          <a:xfrm>
            <a:off x="8011416" y="2971304"/>
            <a:ext cx="3482094" cy="513358"/>
          </a:xfrm>
          <a:prstGeom prst="rect">
            <a:avLst/>
          </a:prstGeom>
          <a:noFill/>
          <a:ln/>
        </p:spPr>
        <p:txBody>
          <a:bodyPr wrap="square" lIns="0" tIns="0" rIns="0" bIns="0" rtlCol="0" anchor="t">
            <a:normAutofit/>
          </a:bodyPr>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Understand Environmental Economics</a:t>
            </a:r>
            <a:endParaRPr lang="en-US" sz="1600" dirty="0"/>
          </a:p>
        </p:txBody>
      </p:sp>
      <p:sp>
        <p:nvSpPr>
          <p:cNvPr id="15" name="Text 13"/>
          <p:cNvSpPr/>
          <p:nvPr/>
        </p:nvSpPr>
        <p:spPr>
          <a:xfrm>
            <a:off x="8011416" y="3589337"/>
            <a:ext cx="348209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Grasp the principles and applications of environmental economics.</a:t>
            </a:r>
            <a:endParaRPr lang="en-US" sz="1350" dirty="0"/>
          </a:p>
        </p:txBody>
      </p:sp>
      <p:sp>
        <p:nvSpPr>
          <p:cNvPr id="16" name="Text 14"/>
          <p:cNvSpPr/>
          <p:nvPr/>
        </p:nvSpPr>
        <p:spPr>
          <a:xfrm>
            <a:off x="698185" y="4453136"/>
            <a:ext cx="349043" cy="218182"/>
          </a:xfrm>
          <a:prstGeom prst="rect">
            <a:avLst/>
          </a:prstGeom>
          <a:noFill/>
          <a:ln/>
        </p:spPr>
        <p:txBody>
          <a:bodyPr wrap="none" lIns="0" tIns="0" rIns="0" bIns="0" rtlCol="0" anchor="ctr"/>
          <a:lstStyle/>
          <a:p>
            <a:pPr algn="l" indent="0" marL="0">
              <a:lnSpc>
                <a:spcPct val="100000"/>
              </a:lnSpc>
              <a:buNone/>
            </a:pPr>
            <a:r>
              <a:rPr lang="en-US" sz="1350" dirty="0">
                <a:solidFill>
                  <a:srgbClr val="3A3630"/>
                </a:solidFill>
                <a:latin typeface="Lora Light" pitchFamily="34" charset="0"/>
                <a:ea typeface="Lora Light" pitchFamily="34" charset="-122"/>
                <a:cs typeface="Lora Light" pitchFamily="34" charset="-120"/>
              </a:rPr>
              <a:t>04</a:t>
            </a:r>
            <a:endParaRPr lang="en-US" sz="1350" dirty="0"/>
          </a:p>
        </p:txBody>
      </p:sp>
      <p:sp>
        <p:nvSpPr>
          <p:cNvPr id="17" name="Shape 15"/>
          <p:cNvSpPr/>
          <p:nvPr/>
        </p:nvSpPr>
        <p:spPr>
          <a:xfrm>
            <a:off x="698185" y="4730651"/>
            <a:ext cx="5310352" cy="19050"/>
          </a:xfrm>
          <a:prstGeom prst="rect">
            <a:avLst/>
          </a:prstGeom>
          <a:solidFill>
            <a:srgbClr val="38512F"/>
          </a:solidFill>
          <a:ln/>
        </p:spPr>
      </p:sp>
      <p:sp>
        <p:nvSpPr>
          <p:cNvPr id="18" name="Text 16"/>
          <p:cNvSpPr/>
          <p:nvPr/>
        </p:nvSpPr>
        <p:spPr>
          <a:xfrm>
            <a:off x="698185" y="4855964"/>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Analyze Local Issues</a:t>
            </a:r>
            <a:endParaRPr lang="en-US" sz="1600" dirty="0"/>
          </a:p>
        </p:txBody>
      </p:sp>
      <p:sp>
        <p:nvSpPr>
          <p:cNvPr id="19" name="Text 17"/>
          <p:cNvSpPr/>
          <p:nvPr/>
        </p:nvSpPr>
        <p:spPr>
          <a:xfrm>
            <a:off x="698185" y="5217319"/>
            <a:ext cx="5310352"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Examine environmental issues within local communities.</a:t>
            </a:r>
            <a:endParaRPr lang="en-US" sz="1350" dirty="0"/>
          </a:p>
        </p:txBody>
      </p:sp>
      <p:sp>
        <p:nvSpPr>
          <p:cNvPr id="20" name="Text 18"/>
          <p:cNvSpPr/>
          <p:nvPr/>
        </p:nvSpPr>
        <p:spPr>
          <a:xfrm>
            <a:off x="6183059" y="4453136"/>
            <a:ext cx="349043" cy="218182"/>
          </a:xfrm>
          <a:prstGeom prst="rect">
            <a:avLst/>
          </a:prstGeom>
          <a:noFill/>
          <a:ln/>
        </p:spPr>
        <p:txBody>
          <a:bodyPr wrap="none" lIns="0" tIns="0" rIns="0" bIns="0" rtlCol="0" anchor="ctr"/>
          <a:lstStyle/>
          <a:p>
            <a:pPr algn="l" indent="0" marL="0">
              <a:lnSpc>
                <a:spcPct val="100000"/>
              </a:lnSpc>
              <a:buNone/>
            </a:pPr>
            <a:r>
              <a:rPr lang="en-US" sz="1350" dirty="0">
                <a:solidFill>
                  <a:srgbClr val="3A3630"/>
                </a:solidFill>
                <a:latin typeface="Lora Light" pitchFamily="34" charset="0"/>
                <a:ea typeface="Lora Light" pitchFamily="34" charset="-122"/>
                <a:cs typeface="Lora Light" pitchFamily="34" charset="-120"/>
              </a:rPr>
              <a:t>05</a:t>
            </a:r>
            <a:endParaRPr lang="en-US" sz="1350" dirty="0"/>
          </a:p>
        </p:txBody>
      </p:sp>
      <p:sp>
        <p:nvSpPr>
          <p:cNvPr id="21" name="Shape 19"/>
          <p:cNvSpPr/>
          <p:nvPr/>
        </p:nvSpPr>
        <p:spPr>
          <a:xfrm>
            <a:off x="6183059" y="4730651"/>
            <a:ext cx="5310452" cy="19050"/>
          </a:xfrm>
          <a:prstGeom prst="rect">
            <a:avLst/>
          </a:prstGeom>
          <a:solidFill>
            <a:srgbClr val="38512F"/>
          </a:solidFill>
          <a:ln/>
        </p:spPr>
      </p:sp>
      <p:sp>
        <p:nvSpPr>
          <p:cNvPr id="22" name="Text 20"/>
          <p:cNvSpPr/>
          <p:nvPr/>
        </p:nvSpPr>
        <p:spPr>
          <a:xfrm>
            <a:off x="6183059" y="4855964"/>
            <a:ext cx="2137416"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Recommend Solutions</a:t>
            </a:r>
            <a:endParaRPr lang="en-US" sz="1600" dirty="0"/>
          </a:p>
        </p:txBody>
      </p:sp>
      <p:sp>
        <p:nvSpPr>
          <p:cNvPr id="23" name="Text 21"/>
          <p:cNvSpPr/>
          <p:nvPr/>
        </p:nvSpPr>
        <p:spPr>
          <a:xfrm>
            <a:off x="6183059" y="5217319"/>
            <a:ext cx="5310452"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Propose sustainable solutions to environmental problems.</a:t>
            </a:r>
            <a:endParaRPr lang="en-US" sz="13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2086868"/>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A. The Environmental Costs of Economic Growth</a:t>
            </a:r>
            <a:endParaRPr lang="en-US" sz="3200" dirty="0"/>
          </a:p>
        </p:txBody>
      </p:sp>
      <p:sp>
        <p:nvSpPr>
          <p:cNvPr id="4" name="Text 1"/>
          <p:cNvSpPr/>
          <p:nvPr/>
        </p:nvSpPr>
        <p:spPr>
          <a:xfrm>
            <a:off x="698086" y="3375124"/>
            <a:ext cx="6223638"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Rapid economic growth combined with population growth places increasing pressure on the environment. Economic activities require natural resources such as land, water, minerals, forests, and energy. While these resources contribute to economic progress, excessive use can create environmental problems that threaten future living standards.</a:t>
            </a:r>
            <a:endParaRPr lang="en-US" sz="13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1142008"/>
            <a:ext cx="6319283"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Air, Land, and Water Pollution</a:t>
            </a:r>
            <a:endParaRPr lang="en-US" sz="3200" dirty="0"/>
          </a:p>
        </p:txBody>
      </p:sp>
      <p:sp>
        <p:nvSpPr>
          <p:cNvPr id="4" name="Text 1"/>
          <p:cNvSpPr/>
          <p:nvPr/>
        </p:nvSpPr>
        <p:spPr>
          <a:xfrm>
            <a:off x="698086" y="2091531"/>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Causes</a:t>
            </a:r>
            <a:endParaRPr lang="en-US" sz="1600" dirty="0"/>
          </a:p>
        </p:txBody>
      </p:sp>
      <p:sp>
        <p:nvSpPr>
          <p:cNvPr id="5" name="Text 2"/>
          <p:cNvSpPr/>
          <p:nvPr/>
        </p:nvSpPr>
        <p:spPr>
          <a:xfrm>
            <a:off x="698086" y="2522736"/>
            <a:ext cx="2898901" cy="1675209"/>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Industrial production, transportation, and urbanization contribute significantly to pollution. Pollution negatively affects human health, reduces agricultural productivity, and damages ecosystems.</a:t>
            </a:r>
            <a:endParaRPr lang="en-US" sz="1350" dirty="0"/>
          </a:p>
        </p:txBody>
      </p:sp>
      <p:sp>
        <p:nvSpPr>
          <p:cNvPr id="6" name="Text 3"/>
          <p:cNvSpPr/>
          <p:nvPr/>
        </p:nvSpPr>
        <p:spPr>
          <a:xfrm>
            <a:off x="698086" y="4355009"/>
            <a:ext cx="2898901"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Motor vehicle emissions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Industrial discharge</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Improper waste disposal</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Urban runoff</a:t>
            </a:r>
            <a:endParaRPr lang="en-US" sz="1350" dirty="0"/>
          </a:p>
        </p:txBody>
      </p:sp>
      <p:sp>
        <p:nvSpPr>
          <p:cNvPr id="7" name="Text 4"/>
          <p:cNvSpPr/>
          <p:nvPr/>
        </p:nvSpPr>
        <p:spPr>
          <a:xfrm>
            <a:off x="4029173" y="2091531"/>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Philippine Examples</a:t>
            </a:r>
            <a:endParaRPr lang="en-US" sz="1600" dirty="0"/>
          </a:p>
        </p:txBody>
      </p:sp>
      <p:sp>
        <p:nvSpPr>
          <p:cNvPr id="8" name="Text 5"/>
          <p:cNvSpPr/>
          <p:nvPr/>
        </p:nvSpPr>
        <p:spPr>
          <a:xfrm>
            <a:off x="4029173" y="2522736"/>
            <a:ext cx="2898901" cy="2669877"/>
          </a:xfrm>
          <a:prstGeom prst="rect">
            <a:avLst/>
          </a:prstGeom>
          <a:noFill/>
          <a:ln/>
        </p:spPr>
        <p:txBody>
          <a:bodyPr wrap="square" lIns="0" tIns="0" rIns="0" bIns="0" rtlCol="0" anchor="t">
            <a:normAutofit/>
          </a:bodyPr>
          <a:lstStyle/>
          <a:p>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Air pollution in Metro Manila is largely caused by motor vehicles and industrial activities. High levels of particulate matter contribute to respiratory illnesses and reduce the quality of life among residents.</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Water pollution in Manila Bay and the Pasig River has also affected fisheries, tourism, and public health.</a:t>
            </a:r>
            <a:endParaRPr lang="en-US" sz="13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98185" y="795933"/>
            <a:ext cx="7279101"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Global Warming and Climate Change</a:t>
            </a:r>
            <a:endParaRPr lang="en-US" sz="3050" dirty="0"/>
          </a:p>
        </p:txBody>
      </p:sp>
      <p:sp>
        <p:nvSpPr>
          <p:cNvPr id="3" name="Text 1"/>
          <p:cNvSpPr/>
          <p:nvPr/>
        </p:nvSpPr>
        <p:spPr>
          <a:xfrm>
            <a:off x="698185" y="1598613"/>
            <a:ext cx="107953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Economic growth often depends on the consumption of fossil fuels such as coal, oil, and natural gas. Burning these fuels releases carbon dioxide and other greenhouse gases into the atmosphere, intensifying the greenhouse effect and driving global warming.</a:t>
            </a:r>
            <a:endParaRPr lang="en-US" sz="1300" dirty="0"/>
          </a:p>
        </p:txBody>
      </p:sp>
      <p:sp>
        <p:nvSpPr>
          <p:cNvPr id="4" name="Shape 2"/>
          <p:cNvSpPr/>
          <p:nvPr/>
        </p:nvSpPr>
        <p:spPr>
          <a:xfrm>
            <a:off x="698185" y="2292945"/>
            <a:ext cx="5318885" cy="1186954"/>
          </a:xfrm>
          <a:prstGeom prst="roundRect">
            <a:avLst>
              <a:gd name="adj" fmla="val 2095"/>
            </a:avLst>
          </a:prstGeom>
          <a:solidFill>
            <a:srgbClr val="F3E7D4"/>
          </a:solidFill>
          <a:ln/>
        </p:spPr>
      </p:sp>
      <p:sp>
        <p:nvSpPr>
          <p:cNvPr id="5" name="Text 3"/>
          <p:cNvSpPr/>
          <p:nvPr/>
        </p:nvSpPr>
        <p:spPr>
          <a:xfrm>
            <a:off x="863975" y="2458740"/>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Rising Sea Levels</a:t>
            </a:r>
            <a:endParaRPr lang="en-US" sz="1500" dirty="0"/>
          </a:p>
        </p:txBody>
      </p:sp>
      <p:sp>
        <p:nvSpPr>
          <p:cNvPr id="6" name="Text 4"/>
          <p:cNvSpPr/>
          <p:nvPr/>
        </p:nvSpPr>
        <p:spPr>
          <a:xfrm>
            <a:off x="863975" y="2796977"/>
            <a:ext cx="498730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Melting ice caps and thermal expansion threaten coastal communities worldwide.</a:t>
            </a:r>
            <a:endParaRPr lang="en-US" sz="1300" dirty="0"/>
          </a:p>
        </p:txBody>
      </p:sp>
      <p:sp>
        <p:nvSpPr>
          <p:cNvPr id="7" name="Shape 5"/>
          <p:cNvSpPr/>
          <p:nvPr/>
        </p:nvSpPr>
        <p:spPr>
          <a:xfrm>
            <a:off x="6174526" y="2292945"/>
            <a:ext cx="5318984" cy="1186954"/>
          </a:xfrm>
          <a:prstGeom prst="roundRect">
            <a:avLst>
              <a:gd name="adj" fmla="val 2095"/>
            </a:avLst>
          </a:prstGeom>
          <a:solidFill>
            <a:srgbClr val="F3E7D4"/>
          </a:solidFill>
          <a:ln/>
        </p:spPr>
      </p:sp>
      <p:sp>
        <p:nvSpPr>
          <p:cNvPr id="8" name="Text 6"/>
          <p:cNvSpPr/>
          <p:nvPr/>
        </p:nvSpPr>
        <p:spPr>
          <a:xfrm>
            <a:off x="6340316" y="2458740"/>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Extreme Weather</a:t>
            </a:r>
            <a:endParaRPr lang="en-US" sz="1500" dirty="0"/>
          </a:p>
        </p:txBody>
      </p:sp>
      <p:sp>
        <p:nvSpPr>
          <p:cNvPr id="9" name="Text 7"/>
          <p:cNvSpPr/>
          <p:nvPr/>
        </p:nvSpPr>
        <p:spPr>
          <a:xfrm>
            <a:off x="6340316" y="2796977"/>
            <a:ext cx="4987403"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More intense storms, extreme heat events, and prolonged droughts disrupt lives and economies.</a:t>
            </a:r>
            <a:endParaRPr lang="en-US" sz="1300" dirty="0"/>
          </a:p>
        </p:txBody>
      </p:sp>
      <p:sp>
        <p:nvSpPr>
          <p:cNvPr id="10" name="Shape 8"/>
          <p:cNvSpPr/>
          <p:nvPr/>
        </p:nvSpPr>
        <p:spPr>
          <a:xfrm>
            <a:off x="698185" y="3637359"/>
            <a:ext cx="5318885" cy="1186954"/>
          </a:xfrm>
          <a:prstGeom prst="roundRect">
            <a:avLst>
              <a:gd name="adj" fmla="val 2095"/>
            </a:avLst>
          </a:prstGeom>
          <a:solidFill>
            <a:srgbClr val="F3E7D4"/>
          </a:solidFill>
          <a:ln/>
        </p:spPr>
      </p:sp>
      <p:sp>
        <p:nvSpPr>
          <p:cNvPr id="11" name="Text 9"/>
          <p:cNvSpPr/>
          <p:nvPr/>
        </p:nvSpPr>
        <p:spPr>
          <a:xfrm>
            <a:off x="863975" y="3803154"/>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Flooding &amp; Drought</a:t>
            </a:r>
            <a:endParaRPr lang="en-US" sz="1500" dirty="0"/>
          </a:p>
        </p:txBody>
      </p:sp>
      <p:sp>
        <p:nvSpPr>
          <p:cNvPr id="12" name="Text 10"/>
          <p:cNvSpPr/>
          <p:nvPr/>
        </p:nvSpPr>
        <p:spPr>
          <a:xfrm>
            <a:off x="863975" y="4141391"/>
            <a:ext cx="498730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Erratic rainfall patterns cause both devastating floods and severe water shortages.</a:t>
            </a:r>
            <a:endParaRPr lang="en-US" sz="1300" dirty="0"/>
          </a:p>
        </p:txBody>
      </p:sp>
      <p:sp>
        <p:nvSpPr>
          <p:cNvPr id="13" name="Shape 11"/>
          <p:cNvSpPr/>
          <p:nvPr/>
        </p:nvSpPr>
        <p:spPr>
          <a:xfrm>
            <a:off x="6174526" y="3637359"/>
            <a:ext cx="5318984" cy="1186954"/>
          </a:xfrm>
          <a:prstGeom prst="roundRect">
            <a:avLst>
              <a:gd name="adj" fmla="val 2095"/>
            </a:avLst>
          </a:prstGeom>
          <a:solidFill>
            <a:srgbClr val="F3E7D4"/>
          </a:solidFill>
          <a:ln/>
        </p:spPr>
      </p:sp>
      <p:sp>
        <p:nvSpPr>
          <p:cNvPr id="14" name="Text 12"/>
          <p:cNvSpPr/>
          <p:nvPr/>
        </p:nvSpPr>
        <p:spPr>
          <a:xfrm>
            <a:off x="6340316" y="3803154"/>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Reduced Agriculture</a:t>
            </a:r>
            <a:endParaRPr lang="en-US" sz="1500" dirty="0"/>
          </a:p>
        </p:txBody>
      </p:sp>
      <p:sp>
        <p:nvSpPr>
          <p:cNvPr id="15" name="Text 13"/>
          <p:cNvSpPr/>
          <p:nvPr/>
        </p:nvSpPr>
        <p:spPr>
          <a:xfrm>
            <a:off x="6340316" y="4141391"/>
            <a:ext cx="4987403"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Changing climate conditions threaten crop yields and food security globally.</a:t>
            </a:r>
            <a:endParaRPr lang="en-US" sz="1300" dirty="0"/>
          </a:p>
        </p:txBody>
      </p:sp>
      <p:sp>
        <p:nvSpPr>
          <p:cNvPr id="16" name="Shape 14"/>
          <p:cNvSpPr/>
          <p:nvPr/>
        </p:nvSpPr>
        <p:spPr>
          <a:xfrm>
            <a:off x="698185" y="5001518"/>
            <a:ext cx="10795325" cy="883245"/>
          </a:xfrm>
          <a:prstGeom prst="roundRect">
            <a:avLst>
              <a:gd name="adj" fmla="val 2816"/>
            </a:avLst>
          </a:prstGeom>
          <a:solidFill>
            <a:srgbClr val="FCF2B5"/>
          </a:solidFill>
          <a:ln/>
        </p:spPr>
      </p:sp>
      <p:pic>
        <p:nvPicPr>
          <p:cNvPr id="17" name="Image 0" descr="preencoded.png">    </p:cNvPr>
          <p:cNvPicPr>
            <a:picLocks noChangeAspect="1"/>
          </p:cNvPicPr>
          <p:nvPr/>
        </p:nvPicPr>
        <p:blipFill>
          <a:blip r:embed="rId1"/>
          <a:stretch>
            <a:fillRect/>
          </a:stretch>
        </p:blipFill>
        <p:spPr>
          <a:xfrm>
            <a:off x="863975" y="5234980"/>
            <a:ext cx="207263" cy="165795"/>
          </a:xfrm>
          <a:prstGeom prst="rect">
            <a:avLst/>
          </a:prstGeom>
        </p:spPr>
      </p:pic>
      <p:sp>
        <p:nvSpPr>
          <p:cNvPr id="18" name="Text 15"/>
          <p:cNvSpPr/>
          <p:nvPr/>
        </p:nvSpPr>
        <p:spPr>
          <a:xfrm>
            <a:off x="1237028" y="5184577"/>
            <a:ext cx="1009069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000000"/>
                </a:solidFill>
                <a:latin typeface="Source Sans 3" pitchFamily="34" charset="0"/>
                <a:ea typeface="Source Sans 3" pitchFamily="34" charset="-122"/>
                <a:cs typeface="Source Sans 3" pitchFamily="34" charset="-120"/>
              </a:rPr>
              <a:t>The Philippines is among the countries most vulnerable to climate change. Typhoon Yolanda (Haiyan) demonstrated how extreme weather events can devastate communities, destroy infrastructure, disrupt livelihoods, and slow economic development.</a:t>
            </a:r>
            <a:endParaRPr lang="en-US" sz="1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185" y="1146274"/>
            <a:ext cx="7478228"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Deforestation &amp; Resource Depletion</a:t>
            </a:r>
            <a:endParaRPr lang="en-US" sz="3200" dirty="0"/>
          </a:p>
        </p:txBody>
      </p:sp>
      <p:sp>
        <p:nvSpPr>
          <p:cNvPr id="3" name="Shape 1"/>
          <p:cNvSpPr/>
          <p:nvPr/>
        </p:nvSpPr>
        <p:spPr>
          <a:xfrm>
            <a:off x="572478" y="1921272"/>
            <a:ext cx="5436159" cy="3790355"/>
          </a:xfrm>
          <a:prstGeom prst="roundRect">
            <a:avLst>
              <a:gd name="adj" fmla="val 691"/>
            </a:avLst>
          </a:prstGeom>
          <a:solidFill>
            <a:srgbClr val="38512F"/>
          </a:solidFill>
          <a:ln/>
        </p:spPr>
      </p:sp>
      <p:sp>
        <p:nvSpPr>
          <p:cNvPr id="4" name="Text 2"/>
          <p:cNvSpPr/>
          <p:nvPr/>
        </p:nvSpPr>
        <p:spPr>
          <a:xfrm>
            <a:off x="746999" y="2095798"/>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Deforestation</a:t>
            </a:r>
            <a:endParaRPr lang="en-US" sz="1600" dirty="0"/>
          </a:p>
        </p:txBody>
      </p:sp>
      <p:sp>
        <p:nvSpPr>
          <p:cNvPr id="5" name="Text 3"/>
          <p:cNvSpPr/>
          <p:nvPr/>
        </p:nvSpPr>
        <p:spPr>
          <a:xfrm>
            <a:off x="746999" y="2527002"/>
            <a:ext cx="5087116"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Economic expansion frequently requires land for agriculture, infrastructure, mining, and settlements — often resulting in deforestation. Forests provide critical ecological services:</a:t>
            </a:r>
            <a:endParaRPr lang="en-US" sz="1350" dirty="0"/>
          </a:p>
        </p:txBody>
      </p:sp>
      <p:sp>
        <p:nvSpPr>
          <p:cNvPr id="6" name="Text 4"/>
          <p:cNvSpPr/>
          <p:nvPr/>
        </p:nvSpPr>
        <p:spPr>
          <a:xfrm>
            <a:off x="746999" y="3521670"/>
            <a:ext cx="5087116"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Carbon sequestration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Biodiversity conservation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Soil protection</a:t>
            </a:r>
            <a:endParaRPr lang="en-US" sz="1350" dirty="0"/>
          </a:p>
          <a:p>
            <a:pPr algn="l" marL="342900" indent="-342900">
              <a:lnSpc>
                <a:spcPct val="133000"/>
              </a:lnSpc>
              <a:buSzPct val="100000"/>
              <a:buChar char="•"/>
            </a:pPr>
            <a:r>
              <a:rPr lang="en-US" sz="1350" dirty="0">
                <a:solidFill>
                  <a:srgbClr val="FFFFFF"/>
                </a:solidFill>
                <a:latin typeface="Source Sans 3" pitchFamily="34" charset="0"/>
                <a:ea typeface="Source Sans 3" pitchFamily="34" charset="-122"/>
                <a:cs typeface="Source Sans 3" pitchFamily="34" charset="-120"/>
              </a:rPr>
              <a:t>Watershed management</a:t>
            </a:r>
            <a:endParaRPr lang="en-US" sz="1350" dirty="0"/>
          </a:p>
        </p:txBody>
      </p:sp>
      <p:sp>
        <p:nvSpPr>
          <p:cNvPr id="7" name="Text 5"/>
          <p:cNvSpPr/>
          <p:nvPr/>
        </p:nvSpPr>
        <p:spPr>
          <a:xfrm>
            <a:off x="746999" y="4978598"/>
            <a:ext cx="5087116"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Deforestation in parts of the Sierra Madre mountain range has contributed to soil erosion, flooding, and biodiversity loss.</a:t>
            </a:r>
            <a:endParaRPr lang="en-US" sz="1350" dirty="0"/>
          </a:p>
        </p:txBody>
      </p:sp>
      <p:sp>
        <p:nvSpPr>
          <p:cNvPr id="8" name="Text 6"/>
          <p:cNvSpPr/>
          <p:nvPr/>
        </p:nvSpPr>
        <p:spPr>
          <a:xfrm>
            <a:off x="6315115" y="2095798"/>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Resource Depletion</a:t>
            </a:r>
            <a:endParaRPr lang="en-US" sz="1600" dirty="0"/>
          </a:p>
        </p:txBody>
      </p:sp>
      <p:sp>
        <p:nvSpPr>
          <p:cNvPr id="9" name="Text 7"/>
          <p:cNvSpPr/>
          <p:nvPr/>
        </p:nvSpPr>
        <p:spPr>
          <a:xfrm>
            <a:off x="6315115" y="2527002"/>
            <a:ext cx="5184745" cy="1832273"/>
          </a:xfrm>
          <a:prstGeom prst="rect">
            <a:avLst/>
          </a:prstGeom>
          <a:noFill/>
          <a:ln/>
        </p:spPr>
        <p:txBody>
          <a:bodyPr wrap="square" lIns="0" tIns="0" rIns="0" bIns="0" rtlCol="0" anchor="t">
            <a:normAutofit/>
          </a:bodyPr>
          <a:lstStyle/>
          <a:p>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Economic growth increases demand for natural resources. Excessive extraction of minerals, forests, fisheries, and water resources may exceed the environment's capacity to regenerate them.</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Mining activities in Surigao del Norte and Palawan provide economic benefits but also raise concerns regarding environmental sustainability when extraction is poorly regulated.</a:t>
            </a:r>
            <a:endParaRPr lang="en-US" sz="1350" dirty="0"/>
          </a:p>
        </p:txBody>
      </p:sp>
      <p:sp>
        <p:nvSpPr>
          <p:cNvPr id="10" name="Shape 8"/>
          <p:cNvSpPr/>
          <p:nvPr/>
        </p:nvSpPr>
        <p:spPr>
          <a:xfrm>
            <a:off x="6315115" y="4555629"/>
            <a:ext cx="5184745" cy="959644"/>
          </a:xfrm>
          <a:prstGeom prst="roundRect">
            <a:avLst>
              <a:gd name="adj" fmla="val 2728"/>
            </a:avLst>
          </a:prstGeom>
          <a:solidFill>
            <a:srgbClr val="D4E3CF"/>
          </a:solidFill>
          <a:ln/>
        </p:spPr>
      </p:sp>
      <p:pic>
        <p:nvPicPr>
          <p:cNvPr id="11" name="Image 0" descr="preencoded.png">    </p:cNvPr>
          <p:cNvPicPr>
            <a:picLocks noChangeAspect="1"/>
          </p:cNvPicPr>
          <p:nvPr/>
        </p:nvPicPr>
        <p:blipFill>
          <a:blip r:embed="rId1"/>
          <a:stretch>
            <a:fillRect/>
          </a:stretch>
        </p:blipFill>
        <p:spPr>
          <a:xfrm>
            <a:off x="6489637" y="4811415"/>
            <a:ext cx="218177" cy="174526"/>
          </a:xfrm>
          <a:prstGeom prst="rect">
            <a:avLst/>
          </a:prstGeom>
        </p:spPr>
      </p:pic>
      <p:sp>
        <p:nvSpPr>
          <p:cNvPr id="12" name="Text 9"/>
          <p:cNvSpPr/>
          <p:nvPr/>
        </p:nvSpPr>
        <p:spPr>
          <a:xfrm>
            <a:off x="6882335" y="4756249"/>
            <a:ext cx="44430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The reduction of forest cover weakens natural defenses against climate-related disasters.</a:t>
            </a:r>
            <a:endParaRPr lang="en-US" sz="13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98185" y="867073"/>
            <a:ext cx="732801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Waste Generation &amp; External Costs</a:t>
            </a:r>
            <a:endParaRPr lang="en-US" sz="3200" dirty="0"/>
          </a:p>
        </p:txBody>
      </p:sp>
      <p:sp>
        <p:nvSpPr>
          <p:cNvPr id="3" name="Text 1"/>
          <p:cNvSpPr/>
          <p:nvPr/>
        </p:nvSpPr>
        <p:spPr>
          <a:xfrm>
            <a:off x="698185" y="1816596"/>
            <a:ext cx="2662965"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Types of Waste</a:t>
            </a:r>
            <a:endParaRPr lang="en-US" sz="1600" dirty="0"/>
          </a:p>
        </p:txBody>
      </p:sp>
      <p:sp>
        <p:nvSpPr>
          <p:cNvPr id="4" name="Text 2"/>
          <p:cNvSpPr/>
          <p:nvPr/>
        </p:nvSpPr>
        <p:spPr>
          <a:xfrm>
            <a:off x="698185" y="2247801"/>
            <a:ext cx="5184745"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Increased production and consumption generate larger quantities of waste. Improper disposal contributes to environmental degradation and increases flooding risks in urban communities.</a:t>
            </a:r>
            <a:endParaRPr lang="en-US" sz="1350" dirty="0"/>
          </a:p>
        </p:txBody>
      </p:sp>
      <p:sp>
        <p:nvSpPr>
          <p:cNvPr id="5" name="Shape 3"/>
          <p:cNvSpPr/>
          <p:nvPr/>
        </p:nvSpPr>
        <p:spPr>
          <a:xfrm>
            <a:off x="698185" y="3281759"/>
            <a:ext cx="2505112" cy="643830"/>
          </a:xfrm>
          <a:prstGeom prst="roundRect">
            <a:avLst>
              <a:gd name="adj" fmla="val 4067"/>
            </a:avLst>
          </a:prstGeom>
          <a:solidFill>
            <a:srgbClr val="FEF5E7"/>
          </a:solidFill>
          <a:ln w="19050">
            <a:solidFill>
              <a:srgbClr val="D9CDBA"/>
            </a:solidFill>
            <a:prstDash val="solid"/>
          </a:ln>
        </p:spPr>
      </p:sp>
      <p:sp>
        <p:nvSpPr>
          <p:cNvPr id="6" name="Text 4"/>
          <p:cNvSpPr/>
          <p:nvPr/>
        </p:nvSpPr>
        <p:spPr>
          <a:xfrm>
            <a:off x="891756" y="347533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Plastic Waste</a:t>
            </a:r>
            <a:endParaRPr lang="en-US" sz="1600" dirty="0"/>
          </a:p>
        </p:txBody>
      </p:sp>
      <p:sp>
        <p:nvSpPr>
          <p:cNvPr id="7" name="Shape 5"/>
          <p:cNvSpPr/>
          <p:nvPr/>
        </p:nvSpPr>
        <p:spPr>
          <a:xfrm>
            <a:off x="3377818" y="3281759"/>
            <a:ext cx="2505112" cy="643830"/>
          </a:xfrm>
          <a:prstGeom prst="roundRect">
            <a:avLst>
              <a:gd name="adj" fmla="val 4067"/>
            </a:avLst>
          </a:prstGeom>
          <a:solidFill>
            <a:srgbClr val="FEF5E7"/>
          </a:solidFill>
          <a:ln w="19050">
            <a:solidFill>
              <a:srgbClr val="D9CDBA"/>
            </a:solidFill>
            <a:prstDash val="solid"/>
          </a:ln>
        </p:spPr>
      </p:sp>
      <p:sp>
        <p:nvSpPr>
          <p:cNvPr id="8" name="Text 6"/>
          <p:cNvSpPr/>
          <p:nvPr/>
        </p:nvSpPr>
        <p:spPr>
          <a:xfrm>
            <a:off x="3571389" y="347533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Industrial Waste</a:t>
            </a:r>
            <a:endParaRPr lang="en-US" sz="1600" dirty="0"/>
          </a:p>
        </p:txBody>
      </p:sp>
      <p:sp>
        <p:nvSpPr>
          <p:cNvPr id="9" name="Shape 7"/>
          <p:cNvSpPr/>
          <p:nvPr/>
        </p:nvSpPr>
        <p:spPr>
          <a:xfrm>
            <a:off x="698185" y="4100116"/>
            <a:ext cx="2505112" cy="643830"/>
          </a:xfrm>
          <a:prstGeom prst="roundRect">
            <a:avLst>
              <a:gd name="adj" fmla="val 4067"/>
            </a:avLst>
          </a:prstGeom>
          <a:solidFill>
            <a:srgbClr val="FEF5E7"/>
          </a:solidFill>
          <a:ln w="19050">
            <a:solidFill>
              <a:srgbClr val="D9CDBA"/>
            </a:solidFill>
            <a:prstDash val="solid"/>
          </a:ln>
        </p:spPr>
      </p:sp>
      <p:sp>
        <p:nvSpPr>
          <p:cNvPr id="10" name="Text 8"/>
          <p:cNvSpPr/>
          <p:nvPr/>
        </p:nvSpPr>
        <p:spPr>
          <a:xfrm>
            <a:off x="891756" y="4293691"/>
            <a:ext cx="206161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Hazardous Chemicals</a:t>
            </a:r>
            <a:endParaRPr lang="en-US" sz="1600" dirty="0"/>
          </a:p>
        </p:txBody>
      </p:sp>
      <p:sp>
        <p:nvSpPr>
          <p:cNvPr id="11" name="Shape 9"/>
          <p:cNvSpPr/>
          <p:nvPr/>
        </p:nvSpPr>
        <p:spPr>
          <a:xfrm>
            <a:off x="3377818" y="4100116"/>
            <a:ext cx="2505112" cy="643830"/>
          </a:xfrm>
          <a:prstGeom prst="roundRect">
            <a:avLst>
              <a:gd name="adj" fmla="val 4067"/>
            </a:avLst>
          </a:prstGeom>
          <a:solidFill>
            <a:srgbClr val="FEF5E7"/>
          </a:solidFill>
          <a:ln w="19050">
            <a:solidFill>
              <a:srgbClr val="D9CDBA"/>
            </a:solidFill>
            <a:prstDash val="solid"/>
          </a:ln>
        </p:spPr>
      </p:sp>
      <p:sp>
        <p:nvSpPr>
          <p:cNvPr id="12" name="Text 10"/>
          <p:cNvSpPr/>
          <p:nvPr/>
        </p:nvSpPr>
        <p:spPr>
          <a:xfrm>
            <a:off x="3571389" y="4293691"/>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Electronic Waste</a:t>
            </a:r>
            <a:endParaRPr lang="en-US" sz="1600" dirty="0"/>
          </a:p>
        </p:txBody>
      </p:sp>
      <p:sp>
        <p:nvSpPr>
          <p:cNvPr id="13" name="Text 11"/>
          <p:cNvSpPr/>
          <p:nvPr/>
        </p:nvSpPr>
        <p:spPr>
          <a:xfrm>
            <a:off x="6315115" y="1816596"/>
            <a:ext cx="2705132"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Negative Externalities</a:t>
            </a:r>
            <a:endParaRPr lang="en-US" sz="1600" dirty="0"/>
          </a:p>
        </p:txBody>
      </p:sp>
      <p:sp>
        <p:nvSpPr>
          <p:cNvPr id="14" name="Text 12"/>
          <p:cNvSpPr/>
          <p:nvPr/>
        </p:nvSpPr>
        <p:spPr>
          <a:xfrm>
            <a:off x="6315115" y="2247801"/>
            <a:ext cx="5184745" cy="183227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Environmental problems often create costs not reflected in market prices — known as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external costs or negative externalities</a:t>
            </a:r>
            <a:pPr algn="l" indent="0" marL="0">
              <a:lnSpc>
                <a:spcPct val="133000"/>
              </a:lnSpc>
              <a:spcAft>
                <a:spcPts val="1200"/>
              </a:spcAft>
              <a:buNone/>
            </a:pPr>
            <a:r>
              <a:rPr lang="en-US" sz="1350" dirty="0">
                <a:solidFill>
                  <a:srgbClr val="3A3630"/>
                </a:solidFill>
                <a:latin typeface="Source Sans 3" pitchFamily="34" charset="0"/>
                <a:ea typeface="Source Sans 3" pitchFamily="34" charset="-122"/>
                <a:cs typeface="Source Sans 3" pitchFamily="34" charset="-120"/>
              </a:rPr>
              <a:t>.</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 factory may generate profits while releasing pollutants into a nearby river. The factory benefits economically, but nearby communities bear the costs through reduced water quality, health problems, and declining fish populations.</a:t>
            </a:r>
            <a:endParaRPr lang="en-US" sz="1350" dirty="0"/>
          </a:p>
        </p:txBody>
      </p:sp>
      <p:sp>
        <p:nvSpPr>
          <p:cNvPr id="15" name="Shape 13"/>
          <p:cNvSpPr/>
          <p:nvPr/>
        </p:nvSpPr>
        <p:spPr>
          <a:xfrm>
            <a:off x="6315115" y="4276427"/>
            <a:ext cx="5184745" cy="1518047"/>
          </a:xfrm>
          <a:prstGeom prst="roundRect">
            <a:avLst>
              <a:gd name="adj" fmla="val 1725"/>
            </a:avLst>
          </a:prstGeom>
          <a:solidFill>
            <a:srgbClr val="FFB3B4"/>
          </a:solidFill>
          <a:ln/>
        </p:spPr>
      </p:sp>
      <p:pic>
        <p:nvPicPr>
          <p:cNvPr id="16" name="Image 0" descr="preencoded.png">    </p:cNvPr>
          <p:cNvPicPr>
            <a:picLocks noChangeAspect="1"/>
          </p:cNvPicPr>
          <p:nvPr/>
        </p:nvPicPr>
        <p:blipFill>
          <a:blip r:embed="rId1"/>
          <a:stretch>
            <a:fillRect/>
          </a:stretch>
        </p:blipFill>
        <p:spPr>
          <a:xfrm>
            <a:off x="6489637" y="4532213"/>
            <a:ext cx="218177" cy="174526"/>
          </a:xfrm>
          <a:prstGeom prst="rect">
            <a:avLst/>
          </a:prstGeom>
        </p:spPr>
      </p:pic>
      <p:sp>
        <p:nvSpPr>
          <p:cNvPr id="17" name="Text 14"/>
          <p:cNvSpPr/>
          <p:nvPr/>
        </p:nvSpPr>
        <p:spPr>
          <a:xfrm>
            <a:off x="6882335" y="4477048"/>
            <a:ext cx="4443004"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Many environmental costs are cumulative and affect future generations. Because future costs are difficult to measure, societies often underestimate the long-term consequences of environmental degradation.</a:t>
            </a:r>
            <a:endParaRPr lang="en-US" sz="13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2086868"/>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B. Urban Development and the Environment</a:t>
            </a:r>
            <a:endParaRPr lang="en-US" sz="3200" dirty="0"/>
          </a:p>
        </p:txBody>
      </p:sp>
      <p:sp>
        <p:nvSpPr>
          <p:cNvPr id="4" name="Text 1"/>
          <p:cNvSpPr/>
          <p:nvPr/>
        </p:nvSpPr>
        <p:spPr>
          <a:xfrm>
            <a:off x="5269971" y="3375124"/>
            <a:ext cx="6223638"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Cities attract people because they offer employment opportunities, educational institutions, healthcare services, and better infrastructure. Today, more than half of the world's population lives in urban areas — and this proportion continues to grow. While urbanization contributes to economic development, it also places significant pressure on environmental resources.</a:t>
            </a:r>
            <a:endParaRPr lang="en-US" sz="13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98185" y="1345109"/>
            <a:ext cx="85268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Environmental Challenges in Urban Areas</a:t>
            </a:r>
            <a:endParaRPr lang="en-US" sz="32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207419"/>
            <a:ext cx="436353" cy="436364"/>
          </a:xfrm>
          <a:prstGeom prst="rect">
            <a:avLst/>
          </a:prstGeom>
        </p:spPr>
      </p:pic>
      <p:sp>
        <p:nvSpPr>
          <p:cNvPr id="4" name="Text 1"/>
          <p:cNvSpPr/>
          <p:nvPr/>
        </p:nvSpPr>
        <p:spPr>
          <a:xfrm>
            <a:off x="1352715" y="2207419"/>
            <a:ext cx="2362439"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Poor Air &amp; Water Quality</a:t>
            </a:r>
            <a:endParaRPr lang="en-US" sz="1600" dirty="0"/>
          </a:p>
        </p:txBody>
      </p:sp>
      <p:sp>
        <p:nvSpPr>
          <p:cNvPr id="5" name="Text 2"/>
          <p:cNvSpPr/>
          <p:nvPr/>
        </p:nvSpPr>
        <p:spPr>
          <a:xfrm>
            <a:off x="1352715" y="2568773"/>
            <a:ext cx="4633995"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 densely populated cities, increased transportation and industrial activities contribute to air pollution. Water systems may become contaminated due to improper waste disposal and inadequate sanitation facilities.</a:t>
            </a:r>
            <a:endParaRPr lang="en-US" sz="13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4886" y="2207419"/>
            <a:ext cx="436353" cy="436364"/>
          </a:xfrm>
          <a:prstGeom prst="rect">
            <a:avLst/>
          </a:prstGeom>
        </p:spPr>
      </p:pic>
      <p:sp>
        <p:nvSpPr>
          <p:cNvPr id="7" name="Text 3"/>
          <p:cNvSpPr/>
          <p:nvPr/>
        </p:nvSpPr>
        <p:spPr>
          <a:xfrm>
            <a:off x="6859416" y="2207419"/>
            <a:ext cx="2838677"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Waste Management Problems</a:t>
            </a:r>
            <a:endParaRPr lang="en-US" sz="1600" dirty="0"/>
          </a:p>
        </p:txBody>
      </p:sp>
      <p:sp>
        <p:nvSpPr>
          <p:cNvPr id="8" name="Text 4"/>
          <p:cNvSpPr/>
          <p:nvPr/>
        </p:nvSpPr>
        <p:spPr>
          <a:xfrm>
            <a:off x="6859416" y="2568773"/>
            <a:ext cx="4634094"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Rapid population growth generates increasing amounts of solid waste. Many local governments struggle to manage waste collection, recycling, and disposal effectively.</a:t>
            </a:r>
            <a:endParaRPr lang="en-US" sz="13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4034631"/>
            <a:ext cx="436353" cy="436364"/>
          </a:xfrm>
          <a:prstGeom prst="rect">
            <a:avLst/>
          </a:prstGeom>
        </p:spPr>
      </p:pic>
      <p:sp>
        <p:nvSpPr>
          <p:cNvPr id="10" name="Text 5"/>
          <p:cNvSpPr/>
          <p:nvPr/>
        </p:nvSpPr>
        <p:spPr>
          <a:xfrm>
            <a:off x="1352715" y="4034631"/>
            <a:ext cx="2536861"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High Energy Consumption</a:t>
            </a:r>
            <a:endParaRPr lang="en-US" sz="1600" dirty="0"/>
          </a:p>
        </p:txBody>
      </p:sp>
      <p:sp>
        <p:nvSpPr>
          <p:cNvPr id="11" name="Text 6"/>
          <p:cNvSpPr/>
          <p:nvPr/>
        </p:nvSpPr>
        <p:spPr>
          <a:xfrm>
            <a:off x="1352715" y="4395986"/>
            <a:ext cx="4633995"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Urban residents require electricity, transportation, and communication services. Meeting these demands often requires substantial energy consumption.</a:t>
            </a:r>
            <a:endParaRPr lang="en-US" sz="135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4886" y="4034631"/>
            <a:ext cx="436353" cy="436364"/>
          </a:xfrm>
          <a:prstGeom prst="rect">
            <a:avLst/>
          </a:prstGeom>
        </p:spPr>
      </p:pic>
      <p:sp>
        <p:nvSpPr>
          <p:cNvPr id="13" name="Text 7"/>
          <p:cNvSpPr/>
          <p:nvPr/>
        </p:nvSpPr>
        <p:spPr>
          <a:xfrm>
            <a:off x="6859416" y="4034631"/>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Urban Flooding</a:t>
            </a:r>
            <a:endParaRPr lang="en-US" sz="1600" dirty="0"/>
          </a:p>
        </p:txBody>
      </p:sp>
      <p:sp>
        <p:nvSpPr>
          <p:cNvPr id="14" name="Text 8"/>
          <p:cNvSpPr/>
          <p:nvPr/>
        </p:nvSpPr>
        <p:spPr>
          <a:xfrm>
            <a:off x="6859416" y="4395986"/>
            <a:ext cx="4634094"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conversion of natural land into roads, buildings, and commercial establishments reduces the environment's ability to absorb rainwater. Flooding remains a recurring problem in many urban centers, particularly Metro Manila.</a:t>
            </a:r>
            <a:endParaRPr lang="en-US" sz="13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1191816"/>
            <a:ext cx="6223638" cy="821134"/>
          </a:xfrm>
          <a:prstGeom prst="rect">
            <a:avLst/>
          </a:prstGeom>
          <a:noFill/>
          <a:ln/>
        </p:spPr>
        <p:txBody>
          <a:bodyPr wrap="square" lIns="0" tIns="0" rIns="0" bIns="0" rtlCol="0" anchor="t">
            <a:normAutofit/>
          </a:bodyPr>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Urban Slums and Environmental Degradation</a:t>
            </a:r>
            <a:endParaRPr lang="en-US" sz="2550" dirty="0"/>
          </a:p>
        </p:txBody>
      </p:sp>
      <p:sp>
        <p:nvSpPr>
          <p:cNvPr id="4" name="Text 1"/>
          <p:cNvSpPr/>
          <p:nvPr/>
        </p:nvSpPr>
        <p:spPr>
          <a:xfrm>
            <a:off x="698086" y="2180431"/>
            <a:ext cx="6223638" cy="603052"/>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Uncontrolled urban growth often results in the formation of informal settlements or slums. People migrate from rural areas to cities hoping to find employment and improve their quality of life. However, cities sometimes lack sufficient housing and infrastructure to accommodate rapid population growth.</a:t>
            </a:r>
            <a:endParaRPr lang="en-US" sz="1050" dirty="0"/>
          </a:p>
        </p:txBody>
      </p:sp>
      <p:sp>
        <p:nvSpPr>
          <p:cNvPr id="5" name="Shape 2"/>
          <p:cNvSpPr/>
          <p:nvPr/>
        </p:nvSpPr>
        <p:spPr>
          <a:xfrm>
            <a:off x="597480" y="2909094"/>
            <a:ext cx="3142675" cy="2757091"/>
          </a:xfrm>
          <a:prstGeom prst="roundRect">
            <a:avLst>
              <a:gd name="adj" fmla="val 760"/>
            </a:avLst>
          </a:prstGeom>
          <a:solidFill>
            <a:srgbClr val="38512F"/>
          </a:solidFill>
          <a:ln/>
        </p:spPr>
      </p:sp>
      <p:sp>
        <p:nvSpPr>
          <p:cNvPr id="6" name="Text 3"/>
          <p:cNvSpPr/>
          <p:nvPr/>
        </p:nvSpPr>
        <p:spPr>
          <a:xfrm>
            <a:off x="737078" y="3020715"/>
            <a:ext cx="2980357" cy="205383"/>
          </a:xfrm>
          <a:prstGeom prst="rect">
            <a:avLst/>
          </a:prstGeom>
          <a:noFill/>
          <a:ln/>
        </p:spPr>
        <p:txBody>
          <a:bodyPr wrap="none" lIns="0" tIns="0" rIns="0" bIns="0" rtlCol="0" anchor="t"/>
          <a:lstStyle/>
          <a:p>
            <a:pPr algn="l" indent="0" marL="0">
              <a:lnSpc>
                <a:spcPct val="104000"/>
              </a:lnSpc>
              <a:buNone/>
            </a:pPr>
            <a:r>
              <a:rPr lang="en-US" sz="1250" dirty="0">
                <a:solidFill>
                  <a:srgbClr val="FFFFFF"/>
                </a:solidFill>
                <a:latin typeface="Lora" pitchFamily="34" charset="0"/>
                <a:ea typeface="Lora" pitchFamily="34" charset="-122"/>
                <a:cs typeface="Lora" pitchFamily="34" charset="-120"/>
              </a:rPr>
              <a:t>Characteristics of Urban Slums</a:t>
            </a:r>
            <a:endParaRPr lang="en-US" sz="1250" dirty="0"/>
          </a:p>
        </p:txBody>
      </p:sp>
      <p:sp>
        <p:nvSpPr>
          <p:cNvPr id="7" name="Text 4"/>
          <p:cNvSpPr/>
          <p:nvPr/>
        </p:nvSpPr>
        <p:spPr>
          <a:xfrm>
            <a:off x="737078" y="3337719"/>
            <a:ext cx="2863481" cy="1161455"/>
          </a:xfrm>
          <a:prstGeom prst="rect">
            <a:avLst/>
          </a:prstGeom>
          <a:noFill/>
          <a:ln/>
        </p:spPr>
        <p:txBody>
          <a:bodyPr wrap="square" lIns="0" tIns="0" rIns="0" bIns="0" rtlCol="0" anchor="t">
            <a:normAutofit/>
          </a:bodyPr>
          <a:lstStyle/>
          <a:p>
            <a:pPr algn="l" marL="342900" indent="-342900">
              <a:lnSpc>
                <a:spcPct val="120000"/>
              </a:lnSpc>
              <a:buSzPct val="100000"/>
              <a:buChar char="•"/>
            </a:pPr>
            <a:r>
              <a:rPr lang="en-US" sz="1050" dirty="0">
                <a:solidFill>
                  <a:srgbClr val="FFFFFF"/>
                </a:solidFill>
                <a:latin typeface="Source Sans 3" pitchFamily="34" charset="0"/>
                <a:ea typeface="Source Sans 3" pitchFamily="34" charset="-122"/>
                <a:cs typeface="Source Sans 3" pitchFamily="34" charset="-120"/>
              </a:rPr>
              <a:t>Overcrowding</a:t>
            </a:r>
            <a:endParaRPr lang="en-US" sz="1050" dirty="0"/>
          </a:p>
          <a:p>
            <a:pPr algn="l" marL="342900" indent="-342900">
              <a:lnSpc>
                <a:spcPct val="120000"/>
              </a:lnSpc>
              <a:buSzPct val="100000"/>
              <a:buChar char="•"/>
            </a:pPr>
            <a:r>
              <a:rPr lang="en-US" sz="1050" dirty="0">
                <a:solidFill>
                  <a:srgbClr val="FFFFFF"/>
                </a:solidFill>
                <a:latin typeface="Source Sans 3" pitchFamily="34" charset="0"/>
                <a:ea typeface="Source Sans 3" pitchFamily="34" charset="-122"/>
                <a:cs typeface="Source Sans 3" pitchFamily="34" charset="-120"/>
              </a:rPr>
              <a:t>Poor sanitation</a:t>
            </a:r>
            <a:endParaRPr lang="en-US" sz="1050" dirty="0"/>
          </a:p>
          <a:p>
            <a:pPr algn="l" marL="342900" indent="-342900">
              <a:lnSpc>
                <a:spcPct val="120000"/>
              </a:lnSpc>
              <a:buSzPct val="100000"/>
              <a:buChar char="•"/>
            </a:pPr>
            <a:r>
              <a:rPr lang="en-US" sz="1050" dirty="0">
                <a:solidFill>
                  <a:srgbClr val="FFFFFF"/>
                </a:solidFill>
                <a:latin typeface="Source Sans 3" pitchFamily="34" charset="0"/>
                <a:ea typeface="Source Sans 3" pitchFamily="34" charset="-122"/>
                <a:cs typeface="Source Sans 3" pitchFamily="34" charset="-120"/>
              </a:rPr>
              <a:t>Limited access to clean water</a:t>
            </a:r>
            <a:endParaRPr lang="en-US" sz="1050" dirty="0"/>
          </a:p>
          <a:p>
            <a:pPr algn="l" marL="342900" indent="-342900">
              <a:lnSpc>
                <a:spcPct val="120000"/>
              </a:lnSpc>
              <a:buSzPct val="100000"/>
              <a:buChar char="•"/>
            </a:pPr>
            <a:r>
              <a:rPr lang="en-US" sz="1050" dirty="0">
                <a:solidFill>
                  <a:srgbClr val="FFFFFF"/>
                </a:solidFill>
                <a:latin typeface="Source Sans 3" pitchFamily="34" charset="0"/>
                <a:ea typeface="Source Sans 3" pitchFamily="34" charset="-122"/>
                <a:cs typeface="Source Sans 3" pitchFamily="34" charset="-120"/>
              </a:rPr>
              <a:t>Insecure housing tenure</a:t>
            </a:r>
            <a:endParaRPr lang="en-US" sz="1050" dirty="0"/>
          </a:p>
          <a:p>
            <a:pPr algn="l" marL="342900" indent="-342900">
              <a:lnSpc>
                <a:spcPct val="120000"/>
              </a:lnSpc>
              <a:buSzPct val="100000"/>
              <a:buChar char="•"/>
            </a:pPr>
            <a:r>
              <a:rPr lang="en-US" sz="1050" dirty="0">
                <a:solidFill>
                  <a:srgbClr val="FFFFFF"/>
                </a:solidFill>
                <a:latin typeface="Source Sans 3" pitchFamily="34" charset="0"/>
                <a:ea typeface="Source Sans 3" pitchFamily="34" charset="-122"/>
                <a:cs typeface="Source Sans 3" pitchFamily="34" charset="-120"/>
              </a:rPr>
              <a:t>Vulnerability to natural hazards</a:t>
            </a:r>
            <a:endParaRPr lang="en-US" sz="1050" dirty="0"/>
          </a:p>
        </p:txBody>
      </p:sp>
      <p:sp>
        <p:nvSpPr>
          <p:cNvPr id="8" name="Text 5"/>
          <p:cNvSpPr/>
          <p:nvPr/>
        </p:nvSpPr>
        <p:spPr>
          <a:xfrm>
            <a:off x="3986609" y="3020715"/>
            <a:ext cx="2608594" cy="205383"/>
          </a:xfrm>
          <a:prstGeom prst="rect">
            <a:avLst/>
          </a:prstGeom>
          <a:noFill/>
          <a:ln/>
        </p:spPr>
        <p:txBody>
          <a:bodyPr wrap="none" lIns="0" tIns="0" rIns="0" bIns="0" rtlCol="0" anchor="t"/>
          <a:lstStyle/>
          <a:p>
            <a:pPr algn="l" indent="0" marL="0">
              <a:lnSpc>
                <a:spcPct val="104000"/>
              </a:lnSpc>
              <a:buNone/>
            </a:pPr>
            <a:r>
              <a:rPr lang="en-US" sz="1250" dirty="0">
                <a:solidFill>
                  <a:srgbClr val="38512F"/>
                </a:solidFill>
                <a:latin typeface="Lora" pitchFamily="34" charset="0"/>
                <a:ea typeface="Lora" pitchFamily="34" charset="-122"/>
                <a:cs typeface="Lora" pitchFamily="34" charset="-120"/>
              </a:rPr>
              <a:t>Challenges Residents Face</a:t>
            </a:r>
            <a:endParaRPr lang="en-US" sz="1250" dirty="0"/>
          </a:p>
        </p:txBody>
      </p:sp>
      <p:sp>
        <p:nvSpPr>
          <p:cNvPr id="9" name="Text 6"/>
          <p:cNvSpPr/>
          <p:nvPr/>
        </p:nvSpPr>
        <p:spPr>
          <a:xfrm>
            <a:off x="3986609" y="3337719"/>
            <a:ext cx="2941465" cy="921345"/>
          </a:xfrm>
          <a:prstGeom prst="rect">
            <a:avLst/>
          </a:prstGeom>
          <a:noFill/>
          <a:ln/>
        </p:spPr>
        <p:txBody>
          <a:bodyPr wrap="square" lIns="0" tIns="0" rIns="0" bIns="0" rtlCol="0" anchor="t">
            <a:normAutofit/>
          </a:bodyPr>
          <a:lstStyle/>
          <a:p>
            <a:pPr algn="l" marL="342900" indent="-342900">
              <a:lnSpc>
                <a:spcPct val="120000"/>
              </a:lnSpc>
              <a:buSzPct val="100000"/>
              <a:buChar char="•"/>
            </a:pPr>
            <a:r>
              <a:rPr lang="en-US" sz="1050" dirty="0">
                <a:solidFill>
                  <a:srgbClr val="3A3630"/>
                </a:solidFill>
                <a:latin typeface="Source Sans 3" pitchFamily="34" charset="0"/>
                <a:ea typeface="Source Sans 3" pitchFamily="34" charset="-122"/>
                <a:cs typeface="Source Sans 3" pitchFamily="34" charset="-120"/>
              </a:rPr>
              <a:t>Flooding and waterborne diseases</a:t>
            </a:r>
            <a:endParaRPr lang="en-US" sz="1050" dirty="0"/>
          </a:p>
          <a:p>
            <a:pPr algn="l" marL="342900" indent="-342900">
              <a:lnSpc>
                <a:spcPct val="120000"/>
              </a:lnSpc>
              <a:buSzPct val="100000"/>
              <a:buChar char="•"/>
            </a:pPr>
            <a:r>
              <a:rPr lang="en-US" sz="1050" dirty="0">
                <a:solidFill>
                  <a:srgbClr val="3A3630"/>
                </a:solidFill>
                <a:latin typeface="Source Sans 3" pitchFamily="34" charset="0"/>
                <a:ea typeface="Source Sans 3" pitchFamily="34" charset="-122"/>
                <a:cs typeface="Source Sans 3" pitchFamily="34" charset="-120"/>
              </a:rPr>
              <a:t>Poor waste management</a:t>
            </a:r>
            <a:endParaRPr lang="en-US" sz="1050" dirty="0"/>
          </a:p>
          <a:p>
            <a:pPr algn="l" marL="342900" indent="-342900">
              <a:lnSpc>
                <a:spcPct val="120000"/>
              </a:lnSpc>
              <a:buSzPct val="100000"/>
              <a:buChar char="•"/>
            </a:pPr>
            <a:r>
              <a:rPr lang="en-US" sz="1050" dirty="0">
                <a:solidFill>
                  <a:srgbClr val="3A3630"/>
                </a:solidFill>
                <a:latin typeface="Source Sans 3" pitchFamily="34" charset="0"/>
                <a:ea typeface="Source Sans 3" pitchFamily="34" charset="-122"/>
                <a:cs typeface="Source Sans 3" pitchFamily="34" charset="-120"/>
              </a:rPr>
              <a:t>Limited educational opportunities</a:t>
            </a:r>
            <a:endParaRPr lang="en-US" sz="1050" dirty="0"/>
          </a:p>
          <a:p>
            <a:pPr algn="l" marL="342900" indent="-342900">
              <a:lnSpc>
                <a:spcPct val="120000"/>
              </a:lnSpc>
              <a:buSzPct val="100000"/>
              <a:buChar char="•"/>
            </a:pPr>
            <a:r>
              <a:rPr lang="en-US" sz="1050" dirty="0">
                <a:solidFill>
                  <a:srgbClr val="3A3630"/>
                </a:solidFill>
                <a:latin typeface="Source Sans 3" pitchFamily="34" charset="0"/>
                <a:ea typeface="Source Sans 3" pitchFamily="34" charset="-122"/>
                <a:cs typeface="Source Sans 3" pitchFamily="34" charset="-120"/>
              </a:rPr>
              <a:t>Inadequate healthcare access</a:t>
            </a:r>
            <a:endParaRPr lang="en-US" sz="1050" dirty="0"/>
          </a:p>
        </p:txBody>
      </p:sp>
      <p:sp>
        <p:nvSpPr>
          <p:cNvPr id="10" name="Text 7"/>
          <p:cNvSpPr/>
          <p:nvPr/>
        </p:nvSpPr>
        <p:spPr>
          <a:xfrm>
            <a:off x="3986609" y="4359573"/>
            <a:ext cx="2941465" cy="1206103"/>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Despite these challenges, many families remain in these communities because they are located near employment opportunities. Informal settlements can be found along waterways, railroad tracks, and vacant lands in several urban areas throughout the Philippines.</a:t>
            </a:r>
            <a:endParaRPr lang="en-US" sz="10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98185" y="876102"/>
            <a:ext cx="7780937"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Social Pollution &amp; Government Responses</a:t>
            </a:r>
            <a:endParaRPr lang="en-US" sz="2900" dirty="0"/>
          </a:p>
        </p:txBody>
      </p:sp>
      <p:sp>
        <p:nvSpPr>
          <p:cNvPr id="3" name="Text 1"/>
          <p:cNvSpPr/>
          <p:nvPr/>
        </p:nvSpPr>
        <p:spPr>
          <a:xfrm>
            <a:off x="698185" y="1691382"/>
            <a:ext cx="2457686" cy="230981"/>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Social Pollution</a:t>
            </a:r>
            <a:endParaRPr lang="en-US" sz="1450" dirty="0"/>
          </a:p>
        </p:txBody>
      </p:sp>
      <p:sp>
        <p:nvSpPr>
          <p:cNvPr id="4" name="Text 2"/>
          <p:cNvSpPr/>
          <p:nvPr/>
        </p:nvSpPr>
        <p:spPr>
          <a:xfrm>
            <a:off x="698185" y="2063651"/>
            <a:ext cx="520607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Urban environmental problems often extend beyond physical pollution. Social pollution includes issues frequently linked to poverty, overcrowding, and limited economic opportunities.</a:t>
            </a:r>
            <a:endParaRPr lang="en-US" sz="1200" dirty="0"/>
          </a:p>
        </p:txBody>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2938859"/>
            <a:ext cx="2551446" cy="583208"/>
          </a:xfrm>
          <a:prstGeom prst="rect">
            <a:avLst/>
          </a:prstGeom>
        </p:spPr>
      </p:pic>
      <p:sp>
        <p:nvSpPr>
          <p:cNvPr id="6" name="Text 3"/>
          <p:cNvSpPr/>
          <p:nvPr/>
        </p:nvSpPr>
        <p:spPr>
          <a:xfrm>
            <a:off x="931442" y="3114973"/>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Crime</a:t>
            </a:r>
            <a:endParaRPr lang="en-US" sz="14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52815" y="2938859"/>
            <a:ext cx="2551446" cy="583208"/>
          </a:xfrm>
          <a:prstGeom prst="rect">
            <a:avLst/>
          </a:prstGeom>
        </p:spPr>
      </p:pic>
      <p:sp>
        <p:nvSpPr>
          <p:cNvPr id="8" name="Text 4"/>
          <p:cNvSpPr/>
          <p:nvPr/>
        </p:nvSpPr>
        <p:spPr>
          <a:xfrm>
            <a:off x="3605122" y="3114973"/>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Drug Abuse</a:t>
            </a:r>
            <a:endParaRPr lang="en-US" sz="14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135" y="3663355"/>
            <a:ext cx="2551446" cy="583208"/>
          </a:xfrm>
          <a:prstGeom prst="rect">
            <a:avLst/>
          </a:prstGeom>
        </p:spPr>
      </p:pic>
      <p:sp>
        <p:nvSpPr>
          <p:cNvPr id="10" name="Text 5"/>
          <p:cNvSpPr/>
          <p:nvPr/>
        </p:nvSpPr>
        <p:spPr>
          <a:xfrm>
            <a:off x="931442" y="3839468"/>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Prostitution</a:t>
            </a:r>
            <a:endParaRPr lang="en-US" sz="1450" dirty="0"/>
          </a:p>
        </p:txBody>
      </p:sp>
      <p:pic>
        <p:nvPicPr>
          <p:cNvPr id="11"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52815" y="3663355"/>
            <a:ext cx="2551446" cy="583208"/>
          </a:xfrm>
          <a:prstGeom prst="rect">
            <a:avLst/>
          </a:prstGeom>
        </p:spPr>
      </p:pic>
      <p:sp>
        <p:nvSpPr>
          <p:cNvPr id="12" name="Text 6"/>
          <p:cNvSpPr/>
          <p:nvPr/>
        </p:nvSpPr>
        <p:spPr>
          <a:xfrm>
            <a:off x="3605122" y="3839468"/>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Gambling</a:t>
            </a:r>
            <a:endParaRPr lang="en-US" sz="1450" dirty="0"/>
          </a:p>
        </p:txBody>
      </p:sp>
      <p:pic>
        <p:nvPicPr>
          <p:cNvPr id="13"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9135" y="4387850"/>
            <a:ext cx="2551446" cy="814189"/>
          </a:xfrm>
          <a:prstGeom prst="rect">
            <a:avLst/>
          </a:prstGeom>
        </p:spPr>
      </p:pic>
      <p:sp>
        <p:nvSpPr>
          <p:cNvPr id="14" name="Text 7"/>
          <p:cNvSpPr/>
          <p:nvPr/>
        </p:nvSpPr>
        <p:spPr>
          <a:xfrm>
            <a:off x="931442" y="4563963"/>
            <a:ext cx="2123030" cy="461963"/>
          </a:xfrm>
          <a:prstGeom prst="rect">
            <a:avLst/>
          </a:prstGeom>
          <a:noFill/>
          <a:ln/>
        </p:spPr>
        <p:txBody>
          <a:bodyPr wrap="square" lIns="0" tIns="0" rIns="0" bIns="0" rtlCol="0" anchor="t">
            <a:normAutofit/>
          </a:bodyPr>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Community Disorganization</a:t>
            </a:r>
            <a:endParaRPr lang="en-US" sz="1450" dirty="0"/>
          </a:p>
        </p:txBody>
      </p:sp>
      <p:sp>
        <p:nvSpPr>
          <p:cNvPr id="15" name="Text 8"/>
          <p:cNvSpPr/>
          <p:nvPr/>
        </p:nvSpPr>
        <p:spPr>
          <a:xfrm>
            <a:off x="698185" y="5361087"/>
            <a:ext cx="5206076"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Addressing social pollution requires coordinated interventions involving education, housing, healthcare, employment, and community development.</a:t>
            </a:r>
            <a:endParaRPr lang="en-US" sz="1200" dirty="0"/>
          </a:p>
        </p:txBody>
      </p:sp>
      <p:sp>
        <p:nvSpPr>
          <p:cNvPr id="16" name="Text 9"/>
          <p:cNvSpPr/>
          <p:nvPr/>
        </p:nvSpPr>
        <p:spPr>
          <a:xfrm>
            <a:off x="6293784" y="1691382"/>
            <a:ext cx="2563451" cy="230981"/>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Government Programs</a:t>
            </a:r>
            <a:endParaRPr lang="en-US" sz="1450" dirty="0"/>
          </a:p>
        </p:txBody>
      </p:sp>
      <p:sp>
        <p:nvSpPr>
          <p:cNvPr id="17" name="Text 10"/>
          <p:cNvSpPr/>
          <p:nvPr/>
        </p:nvSpPr>
        <p:spPr>
          <a:xfrm>
            <a:off x="6293784" y="2063651"/>
            <a:ext cx="5206076"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government has implemented several programs aimed at improving urban living conditions:</a:t>
            </a:r>
            <a:endParaRPr lang="en-US" sz="1200" dirty="0"/>
          </a:p>
        </p:txBody>
      </p:sp>
      <p:sp>
        <p:nvSpPr>
          <p:cNvPr id="18" name="Text 11"/>
          <p:cNvSpPr/>
          <p:nvPr/>
        </p:nvSpPr>
        <p:spPr>
          <a:xfrm>
            <a:off x="6293784" y="2668290"/>
            <a:ext cx="5206076" cy="1103114"/>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Socialized housing programs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Slum upgrading initiatives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Community mortgage programs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Relocation and resettlement projects</a:t>
            </a:r>
            <a:endParaRPr lang="en-US" sz="1200" dirty="0"/>
          </a:p>
        </p:txBody>
      </p:sp>
      <p:sp>
        <p:nvSpPr>
          <p:cNvPr id="19" name="Text 12"/>
          <p:cNvSpPr/>
          <p:nvPr/>
        </p:nvSpPr>
        <p:spPr>
          <a:xfrm>
            <a:off x="6293784" y="3898602"/>
            <a:ext cx="520607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a:t>
            </a:r>
            <a:pPr algn="l" indent="0" marL="0">
              <a:lnSpc>
                <a:spcPct val="127000"/>
              </a:lnSpc>
              <a:buNone/>
            </a:pPr>
            <a:r>
              <a:rPr lang="en-US" sz="1200" b="1" dirty="0">
                <a:solidFill>
                  <a:srgbClr val="3A3630"/>
                </a:solidFill>
                <a:latin typeface="Source Sans 3" pitchFamily="34" charset="0"/>
                <a:ea typeface="Source Sans 3" pitchFamily="34" charset="-122"/>
                <a:cs typeface="Source Sans 3" pitchFamily="34" charset="-120"/>
              </a:rPr>
              <a:t>Department of Human Settlements and Urban Development (DHSUD)</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and the </a:t>
            </a:r>
            <a:pPr algn="l" indent="0" marL="0">
              <a:lnSpc>
                <a:spcPct val="127000"/>
              </a:lnSpc>
              <a:buNone/>
            </a:pPr>
            <a:r>
              <a:rPr lang="en-US" sz="1200" b="1" dirty="0">
                <a:solidFill>
                  <a:srgbClr val="3A3630"/>
                </a:solidFill>
                <a:latin typeface="Source Sans 3" pitchFamily="34" charset="0"/>
                <a:ea typeface="Source Sans 3" pitchFamily="34" charset="-122"/>
                <a:cs typeface="Source Sans 3" pitchFamily="34" charset="-120"/>
              </a:rPr>
              <a:t>National Housing Authority (NHA)</a:t>
            </a:r>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 continue to develop programs designed to improve housing accessibility for low-income families.</a:t>
            </a:r>
            <a:endParaRPr lang="en-US" sz="1200" dirty="0"/>
          </a:p>
        </p:txBody>
      </p:sp>
      <p:sp>
        <p:nvSpPr>
          <p:cNvPr id="20" name="Shape 13"/>
          <p:cNvSpPr/>
          <p:nvPr/>
        </p:nvSpPr>
        <p:spPr>
          <a:xfrm>
            <a:off x="6293784" y="4773811"/>
            <a:ext cx="5206076" cy="1048941"/>
          </a:xfrm>
          <a:prstGeom prst="roundRect">
            <a:avLst>
              <a:gd name="adj" fmla="val 2246"/>
            </a:avLst>
          </a:prstGeom>
          <a:solidFill>
            <a:srgbClr val="B6FCB8"/>
          </a:solidFill>
          <a:ln/>
        </p:spPr>
      </p:sp>
      <p:pic>
        <p:nvPicPr>
          <p:cNvPr id="21" name="Image 5" descr="preencoded.png">    </p:cNvPr>
          <p:cNvPicPr>
            <a:picLocks noChangeAspect="1"/>
          </p:cNvPicPr>
          <p:nvPr/>
        </p:nvPicPr>
        <p:blipFill>
          <a:blip r:embed="rId11"/>
          <a:stretch>
            <a:fillRect/>
          </a:stretch>
        </p:blipFill>
        <p:spPr>
          <a:xfrm>
            <a:off x="6450843" y="4997648"/>
            <a:ext cx="196349" cy="157063"/>
          </a:xfrm>
          <a:prstGeom prst="rect">
            <a:avLst/>
          </a:prstGeom>
        </p:spPr>
      </p:pic>
      <p:sp>
        <p:nvSpPr>
          <p:cNvPr id="22" name="Text 14"/>
          <p:cNvSpPr/>
          <p:nvPr/>
        </p:nvSpPr>
        <p:spPr>
          <a:xfrm>
            <a:off x="6804252" y="4940201"/>
            <a:ext cx="4538549"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000000"/>
                </a:solidFill>
                <a:latin typeface="Source Sans 3" pitchFamily="34" charset="0"/>
                <a:ea typeface="Source Sans 3" pitchFamily="34" charset="-122"/>
                <a:cs typeface="Source Sans 3" pitchFamily="34" charset="-120"/>
              </a:rPr>
              <a:t>Successful urban development requires political commitment, adequate funding, community participation, and sustainable planning.</a:t>
            </a:r>
            <a:endParaRPr lang="en-US"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98185" y="1264345"/>
            <a:ext cx="6108646"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C. Environmental Economics</a:t>
            </a:r>
            <a:endParaRPr lang="en-US" sz="3200" dirty="0"/>
          </a:p>
        </p:txBody>
      </p:sp>
      <p:sp>
        <p:nvSpPr>
          <p:cNvPr id="3" name="Text 1"/>
          <p:cNvSpPr/>
          <p:nvPr/>
        </p:nvSpPr>
        <p:spPr>
          <a:xfrm>
            <a:off x="698185" y="2126655"/>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Environmental economics examines the relationship between economic activities and environmental quality. The goal is to understand how economic decisions affect the environment and how policies can encourage sustainable outcomes.</a:t>
            </a:r>
            <a:endParaRPr lang="en-US" sz="1350" dirty="0"/>
          </a:p>
        </p:txBody>
      </p:sp>
      <p:sp>
        <p:nvSpPr>
          <p:cNvPr id="4" name="Shape 2"/>
          <p:cNvSpPr/>
          <p:nvPr/>
        </p:nvSpPr>
        <p:spPr>
          <a:xfrm>
            <a:off x="698185" y="2881412"/>
            <a:ext cx="3482094" cy="1268809"/>
          </a:xfrm>
          <a:prstGeom prst="roundRect">
            <a:avLst>
              <a:gd name="adj" fmla="val 2063"/>
            </a:avLst>
          </a:prstGeom>
          <a:solidFill>
            <a:srgbClr val="F3E7D4"/>
          </a:solidFill>
          <a:ln/>
        </p:spPr>
      </p:sp>
      <p:sp>
        <p:nvSpPr>
          <p:cNvPr id="5" name="Text 3"/>
          <p:cNvSpPr/>
          <p:nvPr/>
        </p:nvSpPr>
        <p:spPr>
          <a:xfrm>
            <a:off x="872706" y="3055938"/>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Resource Extraction</a:t>
            </a:r>
            <a:endParaRPr lang="en-US" sz="1600" dirty="0"/>
          </a:p>
        </p:txBody>
      </p:sp>
      <p:sp>
        <p:nvSpPr>
          <p:cNvPr id="6" name="Text 4"/>
          <p:cNvSpPr/>
          <p:nvPr/>
        </p:nvSpPr>
        <p:spPr>
          <a:xfrm>
            <a:off x="872706" y="3417292"/>
            <a:ext cx="3133051"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Studying how natural resources are drawn from the environment and at what rate.</a:t>
            </a:r>
            <a:endParaRPr lang="en-US" sz="1350" dirty="0"/>
          </a:p>
        </p:txBody>
      </p:sp>
      <p:sp>
        <p:nvSpPr>
          <p:cNvPr id="7" name="Shape 5"/>
          <p:cNvSpPr/>
          <p:nvPr/>
        </p:nvSpPr>
        <p:spPr>
          <a:xfrm>
            <a:off x="4354800" y="2881412"/>
            <a:ext cx="3482094" cy="1268809"/>
          </a:xfrm>
          <a:prstGeom prst="roundRect">
            <a:avLst>
              <a:gd name="adj" fmla="val 2063"/>
            </a:avLst>
          </a:prstGeom>
          <a:solidFill>
            <a:srgbClr val="F3E7D4"/>
          </a:solidFill>
          <a:ln/>
        </p:spPr>
      </p:sp>
      <p:sp>
        <p:nvSpPr>
          <p:cNvPr id="8" name="Text 6"/>
          <p:cNvSpPr/>
          <p:nvPr/>
        </p:nvSpPr>
        <p:spPr>
          <a:xfrm>
            <a:off x="4529322" y="3055938"/>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Resource Utilization</a:t>
            </a:r>
            <a:endParaRPr lang="en-US" sz="1600" dirty="0"/>
          </a:p>
        </p:txBody>
      </p:sp>
      <p:sp>
        <p:nvSpPr>
          <p:cNvPr id="9" name="Text 7"/>
          <p:cNvSpPr/>
          <p:nvPr/>
        </p:nvSpPr>
        <p:spPr>
          <a:xfrm>
            <a:off x="4529322" y="3417292"/>
            <a:ext cx="3133051"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Analyzing how efficiently resources are used in production and consumption.</a:t>
            </a:r>
            <a:endParaRPr lang="en-US" sz="1350" dirty="0"/>
          </a:p>
        </p:txBody>
      </p:sp>
      <p:sp>
        <p:nvSpPr>
          <p:cNvPr id="10" name="Shape 8"/>
          <p:cNvSpPr/>
          <p:nvPr/>
        </p:nvSpPr>
        <p:spPr>
          <a:xfrm>
            <a:off x="8011416" y="2881412"/>
            <a:ext cx="3482094" cy="1268809"/>
          </a:xfrm>
          <a:prstGeom prst="roundRect">
            <a:avLst>
              <a:gd name="adj" fmla="val 2063"/>
            </a:avLst>
          </a:prstGeom>
          <a:solidFill>
            <a:srgbClr val="F3E7D4"/>
          </a:solidFill>
          <a:ln/>
        </p:spPr>
      </p:sp>
      <p:sp>
        <p:nvSpPr>
          <p:cNvPr id="11" name="Text 9"/>
          <p:cNvSpPr/>
          <p:nvPr/>
        </p:nvSpPr>
        <p:spPr>
          <a:xfrm>
            <a:off x="8185937" y="3055938"/>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Waste Generation</a:t>
            </a:r>
            <a:endParaRPr lang="en-US" sz="1600" dirty="0"/>
          </a:p>
        </p:txBody>
      </p:sp>
      <p:sp>
        <p:nvSpPr>
          <p:cNvPr id="12" name="Text 10"/>
          <p:cNvSpPr/>
          <p:nvPr/>
        </p:nvSpPr>
        <p:spPr>
          <a:xfrm>
            <a:off x="8185937" y="3417292"/>
            <a:ext cx="3133051"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Examining the byproducts of economic activity and their environmental impact.</a:t>
            </a:r>
            <a:endParaRPr lang="en-US" sz="1350" dirty="0"/>
          </a:p>
        </p:txBody>
      </p:sp>
      <p:sp>
        <p:nvSpPr>
          <p:cNvPr id="13" name="Shape 11"/>
          <p:cNvSpPr/>
          <p:nvPr/>
        </p:nvSpPr>
        <p:spPr>
          <a:xfrm>
            <a:off x="698185" y="4324747"/>
            <a:ext cx="5310352" cy="1268809"/>
          </a:xfrm>
          <a:prstGeom prst="roundRect">
            <a:avLst>
              <a:gd name="adj" fmla="val 2063"/>
            </a:avLst>
          </a:prstGeom>
          <a:solidFill>
            <a:srgbClr val="F3E7D4"/>
          </a:solidFill>
          <a:ln/>
        </p:spPr>
      </p:sp>
      <p:sp>
        <p:nvSpPr>
          <p:cNvPr id="14" name="Text 12"/>
          <p:cNvSpPr/>
          <p:nvPr/>
        </p:nvSpPr>
        <p:spPr>
          <a:xfrm>
            <a:off x="872706" y="4499273"/>
            <a:ext cx="2184643"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Environmental Policies</a:t>
            </a:r>
            <a:endParaRPr lang="en-US" sz="1600" dirty="0"/>
          </a:p>
        </p:txBody>
      </p:sp>
      <p:sp>
        <p:nvSpPr>
          <p:cNvPr id="15" name="Text 13"/>
          <p:cNvSpPr/>
          <p:nvPr/>
        </p:nvSpPr>
        <p:spPr>
          <a:xfrm>
            <a:off x="872706" y="4860627"/>
            <a:ext cx="49613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Evaluating regulatory and market-based tools to protect the environment.</a:t>
            </a:r>
            <a:endParaRPr lang="en-US" sz="1350" dirty="0"/>
          </a:p>
        </p:txBody>
      </p:sp>
      <p:sp>
        <p:nvSpPr>
          <p:cNvPr id="16" name="Shape 14"/>
          <p:cNvSpPr/>
          <p:nvPr/>
        </p:nvSpPr>
        <p:spPr>
          <a:xfrm>
            <a:off x="6183059" y="4324747"/>
            <a:ext cx="5310452" cy="1268809"/>
          </a:xfrm>
          <a:prstGeom prst="roundRect">
            <a:avLst>
              <a:gd name="adj" fmla="val 2063"/>
            </a:avLst>
          </a:prstGeom>
          <a:solidFill>
            <a:srgbClr val="F3E7D4"/>
          </a:solidFill>
          <a:ln/>
        </p:spPr>
      </p:sp>
      <p:sp>
        <p:nvSpPr>
          <p:cNvPr id="17" name="Text 15"/>
          <p:cNvSpPr/>
          <p:nvPr/>
        </p:nvSpPr>
        <p:spPr>
          <a:xfrm>
            <a:off x="6357580" y="4499273"/>
            <a:ext cx="2419488"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Sustainable Development</a:t>
            </a:r>
            <a:endParaRPr lang="en-US" sz="1600" dirty="0"/>
          </a:p>
        </p:txBody>
      </p:sp>
      <p:sp>
        <p:nvSpPr>
          <p:cNvPr id="18" name="Text 16"/>
          <p:cNvSpPr/>
          <p:nvPr/>
        </p:nvSpPr>
        <p:spPr>
          <a:xfrm>
            <a:off x="6357580" y="4860627"/>
            <a:ext cx="4961409"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Designing strategies that balance growth with long-term environmental health.</a:t>
            </a:r>
            <a:endParaRPr lang="en-US" sz="13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1010940"/>
            <a:ext cx="6223638" cy="975320"/>
          </a:xfrm>
          <a:prstGeom prst="rect">
            <a:avLst/>
          </a:prstGeom>
          <a:noFill/>
          <a:ln/>
        </p:spPr>
        <p:txBody>
          <a:bodyPr wrap="square" lIns="0" tIns="0" rIns="0" bIns="0" rtlCol="0" anchor="t">
            <a:normAutofit/>
          </a:bodyPr>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Applications of Environmental Economics</a:t>
            </a:r>
            <a:endParaRPr lang="en-US" sz="3050" dirty="0"/>
          </a:p>
        </p:txBody>
      </p:sp>
      <p:sp>
        <p:nvSpPr>
          <p:cNvPr id="4" name="Text 1"/>
          <p:cNvSpPr/>
          <p:nvPr/>
        </p:nvSpPr>
        <p:spPr>
          <a:xfrm>
            <a:off x="698086" y="2379960"/>
            <a:ext cx="2560276" cy="243780"/>
          </a:xfrm>
          <a:prstGeom prst="rect">
            <a:avLst/>
          </a:prstGeom>
          <a:noFill/>
          <a:ln/>
        </p:spPr>
        <p:txBody>
          <a:bodyPr wrap="none" lIns="0" tIns="0" rIns="0" bIns="0" rtlCol="0" anchor="t"/>
          <a:lstStyle/>
          <a:p>
            <a:pPr algn="l" indent="0" marL="0">
              <a:lnSpc>
                <a:spcPct val="104000"/>
              </a:lnSpc>
              <a:buNone/>
            </a:pPr>
            <a:r>
              <a:rPr lang="en-US" sz="1500" dirty="0">
                <a:solidFill>
                  <a:srgbClr val="38512F"/>
                </a:solidFill>
                <a:latin typeface="Lora" pitchFamily="34" charset="0"/>
                <a:ea typeface="Lora" pitchFamily="34" charset="-122"/>
                <a:cs typeface="Lora" pitchFamily="34" charset="-120"/>
              </a:rPr>
              <a:t>Key Areas of Analysis</a:t>
            </a:r>
            <a:endParaRPr lang="en-US" sz="1500" dirty="0"/>
          </a:p>
        </p:txBody>
      </p:sp>
      <p:sp>
        <p:nvSpPr>
          <p:cNvPr id="5" name="Text 2"/>
          <p:cNvSpPr/>
          <p:nvPr/>
        </p:nvSpPr>
        <p:spPr>
          <a:xfrm>
            <a:off x="698086" y="2781201"/>
            <a:ext cx="2909616" cy="1292820"/>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Environmental economists analyze a wide range of issues and often conduct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cost-benefit analyses</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to determine whether environmental policies are economically justified.</a:t>
            </a:r>
            <a:endParaRPr lang="en-US" sz="1300" dirty="0"/>
          </a:p>
        </p:txBody>
      </p:sp>
      <p:sp>
        <p:nvSpPr>
          <p:cNvPr id="6" name="Text 3"/>
          <p:cNvSpPr/>
          <p:nvPr/>
        </p:nvSpPr>
        <p:spPr>
          <a:xfrm>
            <a:off x="698086" y="4215705"/>
            <a:ext cx="2909616" cy="1513086"/>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300" dirty="0">
                <a:solidFill>
                  <a:srgbClr val="3A3630"/>
                </a:solidFill>
                <a:latin typeface="Source Sans 3" pitchFamily="34" charset="0"/>
                <a:ea typeface="Source Sans 3" pitchFamily="34" charset="-122"/>
                <a:cs typeface="Source Sans 3" pitchFamily="34" charset="-120"/>
              </a:rPr>
              <a:t>Renewable energy</a:t>
            </a:r>
            <a:endParaRPr lang="en-US" sz="1300" dirty="0"/>
          </a:p>
          <a:p>
            <a:pPr algn="l" marL="342900" indent="-342900">
              <a:lnSpc>
                <a:spcPct val="130000"/>
              </a:lnSpc>
              <a:buSzPct val="100000"/>
              <a:buChar char="•"/>
            </a:pPr>
            <a:r>
              <a:rPr lang="en-US" sz="1300" dirty="0">
                <a:solidFill>
                  <a:srgbClr val="3A3630"/>
                </a:solidFill>
                <a:latin typeface="Source Sans 3" pitchFamily="34" charset="0"/>
                <a:ea typeface="Source Sans 3" pitchFamily="34" charset="-122"/>
                <a:cs typeface="Source Sans 3" pitchFamily="34" charset="-120"/>
              </a:rPr>
              <a:t>Pollution control</a:t>
            </a:r>
            <a:endParaRPr lang="en-US" sz="1300" dirty="0"/>
          </a:p>
          <a:p>
            <a:pPr algn="l" marL="342900" indent="-342900">
              <a:lnSpc>
                <a:spcPct val="130000"/>
              </a:lnSpc>
              <a:buSzPct val="100000"/>
              <a:buChar char="•"/>
            </a:pPr>
            <a:r>
              <a:rPr lang="en-US" sz="1300" dirty="0">
                <a:solidFill>
                  <a:srgbClr val="3A3630"/>
                </a:solidFill>
                <a:latin typeface="Source Sans 3" pitchFamily="34" charset="0"/>
                <a:ea typeface="Source Sans 3" pitchFamily="34" charset="-122"/>
                <a:cs typeface="Source Sans 3" pitchFamily="34" charset="-120"/>
              </a:rPr>
              <a:t>Resource conservation</a:t>
            </a:r>
            <a:endParaRPr lang="en-US" sz="1300" dirty="0"/>
          </a:p>
          <a:p>
            <a:pPr algn="l" marL="342900" indent="-342900">
              <a:lnSpc>
                <a:spcPct val="130000"/>
              </a:lnSpc>
              <a:buSzPct val="100000"/>
              <a:buChar char="•"/>
            </a:pPr>
            <a:r>
              <a:rPr lang="en-US" sz="1300" dirty="0">
                <a:solidFill>
                  <a:srgbClr val="3A3630"/>
                </a:solidFill>
                <a:latin typeface="Source Sans 3" pitchFamily="34" charset="0"/>
                <a:ea typeface="Source Sans 3" pitchFamily="34" charset="-122"/>
                <a:cs typeface="Source Sans 3" pitchFamily="34" charset="-120"/>
              </a:rPr>
              <a:t>Climate change mitigation</a:t>
            </a:r>
            <a:endParaRPr lang="en-US" sz="1300" dirty="0"/>
          </a:p>
          <a:p>
            <a:pPr algn="l" marL="342900" indent="-342900">
              <a:lnSpc>
                <a:spcPct val="130000"/>
              </a:lnSpc>
              <a:buSzPct val="100000"/>
              <a:buChar char="•"/>
            </a:pPr>
            <a:r>
              <a:rPr lang="en-US" sz="1300" dirty="0">
                <a:solidFill>
                  <a:srgbClr val="3A3630"/>
                </a:solidFill>
                <a:latin typeface="Source Sans 3" pitchFamily="34" charset="0"/>
                <a:ea typeface="Source Sans 3" pitchFamily="34" charset="-122"/>
                <a:cs typeface="Source Sans 3" pitchFamily="34" charset="-120"/>
              </a:rPr>
              <a:t>Environmental taxation</a:t>
            </a:r>
            <a:endParaRPr lang="en-US" sz="1300" dirty="0"/>
          </a:p>
        </p:txBody>
      </p:sp>
      <p:sp>
        <p:nvSpPr>
          <p:cNvPr id="7" name="Shape 4"/>
          <p:cNvSpPr/>
          <p:nvPr/>
        </p:nvSpPr>
        <p:spPr>
          <a:xfrm>
            <a:off x="3899100" y="2222500"/>
            <a:ext cx="3148331" cy="3624461"/>
          </a:xfrm>
          <a:prstGeom prst="roundRect">
            <a:avLst>
              <a:gd name="adj" fmla="val 790"/>
            </a:avLst>
          </a:prstGeom>
          <a:solidFill>
            <a:srgbClr val="38512F"/>
          </a:solidFill>
          <a:ln/>
        </p:spPr>
      </p:sp>
      <p:sp>
        <p:nvSpPr>
          <p:cNvPr id="8" name="Text 5"/>
          <p:cNvSpPr/>
          <p:nvPr/>
        </p:nvSpPr>
        <p:spPr>
          <a:xfrm>
            <a:off x="4064890" y="2379960"/>
            <a:ext cx="2560276" cy="243780"/>
          </a:xfrm>
          <a:prstGeom prst="rect">
            <a:avLst/>
          </a:prstGeom>
          <a:noFill/>
          <a:ln/>
        </p:spPr>
        <p:txBody>
          <a:bodyPr wrap="none" lIns="0" tIns="0" rIns="0" bIns="0" rtlCol="0" anchor="t"/>
          <a:lstStyle/>
          <a:p>
            <a:pPr algn="l" indent="0" marL="0">
              <a:lnSpc>
                <a:spcPct val="104000"/>
              </a:lnSpc>
              <a:buNone/>
            </a:pPr>
            <a:r>
              <a:rPr lang="en-US" sz="1500" dirty="0">
                <a:solidFill>
                  <a:srgbClr val="FFFFFF"/>
                </a:solidFill>
                <a:latin typeface="Lora" pitchFamily="34" charset="0"/>
                <a:ea typeface="Lora" pitchFamily="34" charset="-122"/>
                <a:cs typeface="Lora" pitchFamily="34" charset="-120"/>
              </a:rPr>
              <a:t>Philippine Examples</a:t>
            </a:r>
            <a:endParaRPr lang="en-US" sz="1500" dirty="0"/>
          </a:p>
        </p:txBody>
      </p:sp>
      <p:sp>
        <p:nvSpPr>
          <p:cNvPr id="9" name="Text 6"/>
          <p:cNvSpPr/>
          <p:nvPr/>
        </p:nvSpPr>
        <p:spPr>
          <a:xfrm>
            <a:off x="4064890" y="2781201"/>
            <a:ext cx="2816750" cy="1034256"/>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FFFFFF"/>
                </a:solidFill>
                <a:latin typeface="Source Sans 3" pitchFamily="34" charset="0"/>
                <a:ea typeface="Source Sans 3" pitchFamily="34" charset="-122"/>
                <a:cs typeface="Source Sans 3" pitchFamily="34" charset="-120"/>
              </a:rPr>
              <a:t>Investments in renewable energy projects involve initial costs but generate long-term environmental and economic benefits:</a:t>
            </a:r>
            <a:endParaRPr lang="en-US" sz="1300" dirty="0"/>
          </a:p>
        </p:txBody>
      </p:sp>
      <p:sp>
        <p:nvSpPr>
          <p:cNvPr id="10" name="Text 7"/>
          <p:cNvSpPr/>
          <p:nvPr/>
        </p:nvSpPr>
        <p:spPr>
          <a:xfrm>
            <a:off x="4064890" y="3957141"/>
            <a:ext cx="2816750" cy="572195"/>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300" b="1" dirty="0">
                <a:solidFill>
                  <a:srgbClr val="FFFFFF"/>
                </a:solidFill>
                <a:latin typeface="Source Sans 3" pitchFamily="34" charset="0"/>
                <a:ea typeface="Source Sans 3" pitchFamily="34" charset="-122"/>
                <a:cs typeface="Source Sans 3" pitchFamily="34" charset="-120"/>
              </a:rPr>
              <a:t>Wind farms</a:t>
            </a:r>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 in Ilocos Norte</a:t>
            </a:r>
            <a:endParaRPr lang="en-US" sz="1300" dirty="0"/>
          </a:p>
          <a:p>
            <a:pPr algn="l" marL="342900" indent="-342900">
              <a:lnSpc>
                <a:spcPct val="130000"/>
              </a:lnSpc>
              <a:buSzPct val="100000"/>
              <a:buChar char="•"/>
            </a:pPr>
            <a:r>
              <a:rPr lang="en-US" sz="1300" b="1" dirty="0">
                <a:solidFill>
                  <a:srgbClr val="FFFFFF"/>
                </a:solidFill>
                <a:latin typeface="Source Sans 3" pitchFamily="34" charset="0"/>
                <a:ea typeface="Source Sans 3" pitchFamily="34" charset="-122"/>
                <a:cs typeface="Source Sans 3" pitchFamily="34" charset="-120"/>
              </a:rPr>
              <a:t>Solar farms</a:t>
            </a:r>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 in Nueva Ecija</a:t>
            </a:r>
            <a:endParaRPr lang="en-US" sz="1300" dirty="0"/>
          </a:p>
        </p:txBody>
      </p:sp>
      <p:sp>
        <p:nvSpPr>
          <p:cNvPr id="11" name="Text 8"/>
          <p:cNvSpPr/>
          <p:nvPr/>
        </p:nvSpPr>
        <p:spPr>
          <a:xfrm>
            <a:off x="4064890" y="4671020"/>
            <a:ext cx="2816750" cy="1034256"/>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FFFFFF"/>
                </a:solidFill>
                <a:latin typeface="Source Sans 3" pitchFamily="34" charset="0"/>
                <a:ea typeface="Source Sans 3" pitchFamily="34" charset="-122"/>
                <a:cs typeface="Source Sans 3" pitchFamily="34" charset="-120"/>
              </a:rPr>
              <a:t>These projects demonstrate how environmental economics guides investment decisions that serve both economic and ecological goals.</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98185" y="1266230"/>
            <a:ext cx="10284361"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Economic Incentives for Environmental Protection</a:t>
            </a:r>
            <a:endParaRPr lang="en-US" sz="3200" dirty="0"/>
          </a:p>
        </p:txBody>
      </p:sp>
      <p:sp>
        <p:nvSpPr>
          <p:cNvPr id="3" name="Text 1"/>
          <p:cNvSpPr/>
          <p:nvPr/>
        </p:nvSpPr>
        <p:spPr>
          <a:xfrm>
            <a:off x="698185" y="2128540"/>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Governments can use several approaches to encourage environmentally responsible behavior — from strict regulations to market-based financial incentives.</a:t>
            </a:r>
            <a:endParaRPr lang="en-US" sz="1350" dirty="0"/>
          </a:p>
        </p:txBody>
      </p:sp>
      <p:pic>
        <p:nvPicPr>
          <p:cNvPr id="4" name="Image 0" descr="preencoded.png">    </p:cNvPr>
          <p:cNvPicPr>
            <a:picLocks noChangeAspect="1"/>
          </p:cNvPicPr>
          <p:nvPr/>
        </p:nvPicPr>
        <p:blipFill>
          <a:blip r:embed="rId1"/>
          <a:stretch>
            <a:fillRect/>
          </a:stretch>
        </p:blipFill>
        <p:spPr>
          <a:xfrm>
            <a:off x="698185" y="2883297"/>
            <a:ext cx="3598376" cy="698103"/>
          </a:xfrm>
          <a:prstGeom prst="rect">
            <a:avLst/>
          </a:prstGeom>
        </p:spPr>
      </p:pic>
      <p:sp>
        <p:nvSpPr>
          <p:cNvPr id="5" name="Text 2"/>
          <p:cNvSpPr/>
          <p:nvPr/>
        </p:nvSpPr>
        <p:spPr>
          <a:xfrm>
            <a:off x="872706" y="3755926"/>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Regulatory Measures</a:t>
            </a:r>
            <a:endParaRPr lang="en-US" sz="1600" dirty="0"/>
          </a:p>
        </p:txBody>
      </p:sp>
      <p:sp>
        <p:nvSpPr>
          <p:cNvPr id="6" name="Text 3"/>
          <p:cNvSpPr/>
          <p:nvPr/>
        </p:nvSpPr>
        <p:spPr>
          <a:xfrm>
            <a:off x="872706" y="4117280"/>
            <a:ext cx="3249333" cy="959644"/>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Emission standards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Environmental permits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Pollution limits</a:t>
            </a:r>
            <a:endParaRPr lang="en-US" sz="1350" dirty="0"/>
          </a:p>
        </p:txBody>
      </p:sp>
      <p:pic>
        <p:nvPicPr>
          <p:cNvPr id="7" name="Image 1" descr="preencoded.png">    </p:cNvPr>
          <p:cNvPicPr>
            <a:picLocks noChangeAspect="1"/>
          </p:cNvPicPr>
          <p:nvPr/>
        </p:nvPicPr>
        <p:blipFill>
          <a:blip r:embed="rId2"/>
          <a:stretch>
            <a:fillRect/>
          </a:stretch>
        </p:blipFill>
        <p:spPr>
          <a:xfrm>
            <a:off x="4296560" y="2883297"/>
            <a:ext cx="3598475" cy="698103"/>
          </a:xfrm>
          <a:prstGeom prst="rect">
            <a:avLst/>
          </a:prstGeom>
        </p:spPr>
      </p:pic>
      <p:sp>
        <p:nvSpPr>
          <p:cNvPr id="8" name="Text 4"/>
          <p:cNvSpPr/>
          <p:nvPr/>
        </p:nvSpPr>
        <p:spPr>
          <a:xfrm>
            <a:off x="4471082" y="3755926"/>
            <a:ext cx="256295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Market-Based Instruments</a:t>
            </a:r>
            <a:endParaRPr lang="en-US" sz="1600" dirty="0"/>
          </a:p>
        </p:txBody>
      </p:sp>
      <p:sp>
        <p:nvSpPr>
          <p:cNvPr id="9" name="Text 5"/>
          <p:cNvSpPr/>
          <p:nvPr/>
        </p:nvSpPr>
        <p:spPr>
          <a:xfrm>
            <a:off x="4471082" y="4117280"/>
            <a:ext cx="3249432" cy="1299865"/>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Carbon taxes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Pollution charges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Environmental subsidies</a:t>
            </a:r>
            <a:endParaRPr lang="en-US" sz="1350" dirty="0"/>
          </a:p>
          <a:p>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Renewable energy incentives</a:t>
            </a:r>
            <a:endParaRPr lang="en-US" sz="1350" dirty="0"/>
          </a:p>
        </p:txBody>
      </p:sp>
      <p:pic>
        <p:nvPicPr>
          <p:cNvPr id="10" name="Image 2" descr="preencoded.png">    </p:cNvPr>
          <p:cNvPicPr>
            <a:picLocks noChangeAspect="1"/>
          </p:cNvPicPr>
          <p:nvPr/>
        </p:nvPicPr>
        <p:blipFill>
          <a:blip r:embed="rId3"/>
          <a:stretch>
            <a:fillRect/>
          </a:stretch>
        </p:blipFill>
        <p:spPr>
          <a:xfrm>
            <a:off x="7895035" y="2883297"/>
            <a:ext cx="3598475" cy="698103"/>
          </a:xfrm>
          <a:prstGeom prst="rect">
            <a:avLst/>
          </a:prstGeom>
        </p:spPr>
      </p:pic>
      <p:sp>
        <p:nvSpPr>
          <p:cNvPr id="11" name="Text 6"/>
          <p:cNvSpPr/>
          <p:nvPr/>
        </p:nvSpPr>
        <p:spPr>
          <a:xfrm>
            <a:off x="8069557" y="3755926"/>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Technology Adoption</a:t>
            </a:r>
            <a:endParaRPr lang="en-US" sz="1600" dirty="0"/>
          </a:p>
        </p:txBody>
      </p:sp>
      <p:sp>
        <p:nvSpPr>
          <p:cNvPr id="12" name="Text 7"/>
          <p:cNvSpPr/>
          <p:nvPr/>
        </p:nvSpPr>
        <p:spPr>
          <a:xfrm>
            <a:off x="8069557" y="4117280"/>
            <a:ext cx="3249432"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Rather than relying solely on penalties, governments may encourage businesses to adopt environmentally friendly technologies through financial incentives.</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98185" y="1027609"/>
            <a:ext cx="6401334"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Market Failure and Externalities</a:t>
            </a:r>
            <a:endParaRPr lang="en-US" sz="3050" dirty="0"/>
          </a:p>
        </p:txBody>
      </p:sp>
      <p:sp>
        <p:nvSpPr>
          <p:cNvPr id="3" name="Text 1"/>
          <p:cNvSpPr/>
          <p:nvPr/>
        </p:nvSpPr>
        <p:spPr>
          <a:xfrm>
            <a:off x="698185" y="1830288"/>
            <a:ext cx="107953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Environmental economics is based largely on the concept of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market failure</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 when market prices fail to reflect all social costs and benefits. Because producers often do not pay the full costs of environmental damage, government intervention may be necessary to correct these inefficiencies.</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524621"/>
            <a:ext cx="3493405" cy="1703388"/>
          </a:xfrm>
          <a:prstGeom prst="rect">
            <a:avLst/>
          </a:prstGeom>
        </p:spPr>
      </p:pic>
      <p:sp>
        <p:nvSpPr>
          <p:cNvPr id="5" name="Text 2"/>
          <p:cNvSpPr/>
          <p:nvPr/>
        </p:nvSpPr>
        <p:spPr>
          <a:xfrm>
            <a:off x="2345423" y="2648942"/>
            <a:ext cx="198929" cy="248642"/>
          </a:xfrm>
          <a:prstGeom prst="rect">
            <a:avLst/>
          </a:prstGeom>
          <a:noFill/>
          <a:ln/>
        </p:spPr>
        <p:txBody>
          <a:bodyPr wrap="none" lIns="0" tIns="0" rIns="0" bIns="0" rtlCol="0" anchor="ctr"/>
          <a:lstStyle/>
          <a:p>
            <a:pPr algn="ctr" indent="0" marL="0">
              <a:lnSpc>
                <a:spcPct val="100000"/>
              </a:lnSpc>
              <a:buNone/>
            </a:pPr>
            <a:r>
              <a:rPr lang="en-US" sz="1550" dirty="0">
                <a:solidFill>
                  <a:srgbClr val="FFFFFF"/>
                </a:solidFill>
                <a:latin typeface="Lora" pitchFamily="34" charset="0"/>
                <a:ea typeface="Lora" pitchFamily="34" charset="-122"/>
                <a:cs typeface="Lora" pitchFamily="34" charset="-120"/>
              </a:rPr>
              <a:t>1</a:t>
            </a:r>
            <a:endParaRPr lang="en-US" sz="1550" dirty="0"/>
          </a:p>
        </p:txBody>
      </p:sp>
      <p:sp>
        <p:nvSpPr>
          <p:cNvPr id="6" name="Text 3"/>
          <p:cNvSpPr/>
          <p:nvPr/>
        </p:nvSpPr>
        <p:spPr>
          <a:xfrm>
            <a:off x="883025"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Traffic Congestion</a:t>
            </a:r>
            <a:endParaRPr lang="en-US" sz="1500" dirty="0"/>
          </a:p>
        </p:txBody>
      </p:sp>
      <p:sp>
        <p:nvSpPr>
          <p:cNvPr id="7" name="Text 4"/>
          <p:cNvSpPr/>
          <p:nvPr/>
        </p:nvSpPr>
        <p:spPr>
          <a:xfrm>
            <a:off x="883025" y="3526036"/>
            <a:ext cx="31237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Costs borne by all road users, not just those causing congestion.</a:t>
            </a:r>
            <a:endParaRPr lang="en-US" sz="13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9046" y="2524621"/>
            <a:ext cx="3493504" cy="1703388"/>
          </a:xfrm>
          <a:prstGeom prst="rect">
            <a:avLst/>
          </a:prstGeom>
        </p:spPr>
      </p:pic>
      <p:sp>
        <p:nvSpPr>
          <p:cNvPr id="9" name="Text 5"/>
          <p:cNvSpPr/>
          <p:nvPr/>
        </p:nvSpPr>
        <p:spPr>
          <a:xfrm>
            <a:off x="5996284" y="2648942"/>
            <a:ext cx="198929" cy="248642"/>
          </a:xfrm>
          <a:prstGeom prst="rect">
            <a:avLst/>
          </a:prstGeom>
          <a:noFill/>
          <a:ln/>
        </p:spPr>
        <p:txBody>
          <a:bodyPr wrap="none" lIns="0" tIns="0" rIns="0" bIns="0" rtlCol="0" anchor="ctr"/>
          <a:lstStyle/>
          <a:p>
            <a:pPr algn="ctr" indent="0" marL="0">
              <a:lnSpc>
                <a:spcPct val="100000"/>
              </a:lnSpc>
              <a:buNone/>
            </a:pPr>
            <a:r>
              <a:rPr lang="en-US" sz="1550" dirty="0">
                <a:solidFill>
                  <a:srgbClr val="FFFFFF"/>
                </a:solidFill>
                <a:latin typeface="Lora" pitchFamily="34" charset="0"/>
                <a:ea typeface="Lora" pitchFamily="34" charset="-122"/>
                <a:cs typeface="Lora" pitchFamily="34" charset="-120"/>
              </a:rPr>
              <a:t>2</a:t>
            </a:r>
            <a:endParaRPr lang="en-US" sz="1550" dirty="0"/>
          </a:p>
        </p:txBody>
      </p:sp>
      <p:sp>
        <p:nvSpPr>
          <p:cNvPr id="10" name="Text 6"/>
          <p:cNvSpPr/>
          <p:nvPr/>
        </p:nvSpPr>
        <p:spPr>
          <a:xfrm>
            <a:off x="4533886"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Air Pollution</a:t>
            </a:r>
            <a:endParaRPr lang="en-US" sz="1500" dirty="0"/>
          </a:p>
        </p:txBody>
      </p:sp>
      <p:sp>
        <p:nvSpPr>
          <p:cNvPr id="11" name="Text 7"/>
          <p:cNvSpPr/>
          <p:nvPr/>
        </p:nvSpPr>
        <p:spPr>
          <a:xfrm>
            <a:off x="4533886" y="3526036"/>
            <a:ext cx="312382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Health costs distributed across entire communities, not just polluters.</a:t>
            </a:r>
            <a:endParaRPr lang="en-US" sz="13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0006" y="2524621"/>
            <a:ext cx="3493405" cy="1703388"/>
          </a:xfrm>
          <a:prstGeom prst="rect">
            <a:avLst/>
          </a:prstGeom>
        </p:spPr>
      </p:pic>
      <p:sp>
        <p:nvSpPr>
          <p:cNvPr id="13" name="Text 8"/>
          <p:cNvSpPr/>
          <p:nvPr/>
        </p:nvSpPr>
        <p:spPr>
          <a:xfrm>
            <a:off x="9647244" y="2648942"/>
            <a:ext cx="198929" cy="248642"/>
          </a:xfrm>
          <a:prstGeom prst="rect">
            <a:avLst/>
          </a:prstGeom>
          <a:noFill/>
          <a:ln/>
        </p:spPr>
        <p:txBody>
          <a:bodyPr wrap="none" lIns="0" tIns="0" rIns="0" bIns="0" rtlCol="0" anchor="ctr"/>
          <a:lstStyle/>
          <a:p>
            <a:pPr algn="ctr" indent="0" marL="0">
              <a:lnSpc>
                <a:spcPct val="100000"/>
              </a:lnSpc>
              <a:buNone/>
            </a:pPr>
            <a:r>
              <a:rPr lang="en-US" sz="1550" dirty="0">
                <a:solidFill>
                  <a:srgbClr val="FFFFFF"/>
                </a:solidFill>
                <a:latin typeface="Lora" pitchFamily="34" charset="0"/>
                <a:ea typeface="Lora" pitchFamily="34" charset="-122"/>
                <a:cs typeface="Lora" pitchFamily="34" charset="-120"/>
              </a:rPr>
              <a:t>3</a:t>
            </a:r>
            <a:endParaRPr lang="en-US" sz="1550" dirty="0"/>
          </a:p>
        </p:txBody>
      </p:sp>
      <p:sp>
        <p:nvSpPr>
          <p:cNvPr id="14" name="Text 9"/>
          <p:cNvSpPr/>
          <p:nvPr/>
        </p:nvSpPr>
        <p:spPr>
          <a:xfrm>
            <a:off x="8184846"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Toxic Waste Disposal</a:t>
            </a:r>
            <a:endParaRPr lang="en-US" sz="1500" dirty="0"/>
          </a:p>
        </p:txBody>
      </p:sp>
      <p:sp>
        <p:nvSpPr>
          <p:cNvPr id="15" name="Text 10"/>
          <p:cNvSpPr/>
          <p:nvPr/>
        </p:nvSpPr>
        <p:spPr>
          <a:xfrm>
            <a:off x="8184846" y="3526036"/>
            <a:ext cx="31237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Cleanup and health costs often fall on governments and affected residents.</a:t>
            </a:r>
            <a:endParaRPr lang="en-US" sz="130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8185" y="4385469"/>
            <a:ext cx="5318885" cy="1444823"/>
          </a:xfrm>
          <a:prstGeom prst="rect">
            <a:avLst/>
          </a:prstGeom>
        </p:spPr>
      </p:pic>
      <p:sp>
        <p:nvSpPr>
          <p:cNvPr id="17" name="Text 11"/>
          <p:cNvSpPr/>
          <p:nvPr/>
        </p:nvSpPr>
        <p:spPr>
          <a:xfrm>
            <a:off x="3258113" y="4509790"/>
            <a:ext cx="198929" cy="248642"/>
          </a:xfrm>
          <a:prstGeom prst="rect">
            <a:avLst/>
          </a:prstGeom>
          <a:noFill/>
          <a:ln/>
        </p:spPr>
        <p:txBody>
          <a:bodyPr wrap="none" lIns="0" tIns="0" rIns="0" bIns="0" rtlCol="0" anchor="ctr"/>
          <a:lstStyle/>
          <a:p>
            <a:pPr algn="ctr" indent="0" marL="0">
              <a:lnSpc>
                <a:spcPct val="100000"/>
              </a:lnSpc>
              <a:buNone/>
            </a:pPr>
            <a:r>
              <a:rPr lang="en-US" sz="1550" dirty="0">
                <a:solidFill>
                  <a:srgbClr val="FFFFFF"/>
                </a:solidFill>
                <a:latin typeface="Lora" pitchFamily="34" charset="0"/>
                <a:ea typeface="Lora" pitchFamily="34" charset="-122"/>
                <a:cs typeface="Lora" pitchFamily="34" charset="-120"/>
              </a:rPr>
              <a:t>4</a:t>
            </a:r>
            <a:endParaRPr lang="en-US" sz="1550" dirty="0"/>
          </a:p>
        </p:txBody>
      </p:sp>
      <p:sp>
        <p:nvSpPr>
          <p:cNvPr id="18" name="Text 12"/>
          <p:cNvSpPr/>
          <p:nvPr/>
        </p:nvSpPr>
        <p:spPr>
          <a:xfrm>
            <a:off x="883025" y="5048647"/>
            <a:ext cx="2454710"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Greenhouse Gas Emissions</a:t>
            </a:r>
            <a:endParaRPr lang="en-US" sz="1500" dirty="0"/>
          </a:p>
        </p:txBody>
      </p:sp>
      <p:sp>
        <p:nvSpPr>
          <p:cNvPr id="19" name="Text 13"/>
          <p:cNvSpPr/>
          <p:nvPr/>
        </p:nvSpPr>
        <p:spPr>
          <a:xfrm>
            <a:off x="883025" y="5386884"/>
            <a:ext cx="494920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Global climate costs shared by all nations, regardless of who emits.</a:t>
            </a:r>
            <a:endParaRPr lang="en-US" sz="130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74526" y="4385469"/>
            <a:ext cx="5318885" cy="1444823"/>
          </a:xfrm>
          <a:prstGeom prst="rect">
            <a:avLst/>
          </a:prstGeom>
        </p:spPr>
      </p:pic>
      <p:sp>
        <p:nvSpPr>
          <p:cNvPr id="21" name="Text 14"/>
          <p:cNvSpPr/>
          <p:nvPr/>
        </p:nvSpPr>
        <p:spPr>
          <a:xfrm>
            <a:off x="8734455" y="4509790"/>
            <a:ext cx="198929" cy="248642"/>
          </a:xfrm>
          <a:prstGeom prst="rect">
            <a:avLst/>
          </a:prstGeom>
          <a:noFill/>
          <a:ln/>
        </p:spPr>
        <p:txBody>
          <a:bodyPr wrap="none" lIns="0" tIns="0" rIns="0" bIns="0" rtlCol="0" anchor="ctr"/>
          <a:lstStyle/>
          <a:p>
            <a:pPr algn="ctr" indent="0" marL="0">
              <a:lnSpc>
                <a:spcPct val="100000"/>
              </a:lnSpc>
              <a:buNone/>
            </a:pPr>
            <a:r>
              <a:rPr lang="en-US" sz="1550" dirty="0">
                <a:solidFill>
                  <a:srgbClr val="FFFFFF"/>
                </a:solidFill>
                <a:latin typeface="Lora" pitchFamily="34" charset="0"/>
                <a:ea typeface="Lora" pitchFamily="34" charset="-122"/>
                <a:cs typeface="Lora" pitchFamily="34" charset="-120"/>
              </a:rPr>
              <a:t>5</a:t>
            </a:r>
            <a:endParaRPr lang="en-US" sz="1550" dirty="0"/>
          </a:p>
        </p:txBody>
      </p:sp>
      <p:sp>
        <p:nvSpPr>
          <p:cNvPr id="22" name="Text 15"/>
          <p:cNvSpPr/>
          <p:nvPr/>
        </p:nvSpPr>
        <p:spPr>
          <a:xfrm>
            <a:off x="6359366" y="5048647"/>
            <a:ext cx="195575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Water Contamination</a:t>
            </a:r>
            <a:endParaRPr lang="en-US" sz="1500" dirty="0"/>
          </a:p>
        </p:txBody>
      </p:sp>
      <p:sp>
        <p:nvSpPr>
          <p:cNvPr id="23" name="Text 16"/>
          <p:cNvSpPr/>
          <p:nvPr/>
        </p:nvSpPr>
        <p:spPr>
          <a:xfrm>
            <a:off x="6359366" y="5386884"/>
            <a:ext cx="494920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Downstream communities bear costs of upstream industrial pollution.</a:t>
            </a:r>
            <a:endParaRPr lang="en-US" sz="13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98185" y="1199257"/>
            <a:ext cx="8396673"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Environmental Policies in the Philippines</a:t>
            </a:r>
            <a:endParaRPr lang="en-US" sz="3200" dirty="0"/>
          </a:p>
        </p:txBody>
      </p:sp>
      <p:pic>
        <p:nvPicPr>
          <p:cNvPr id="3" name="Image 0" descr="preencoded.png">    </p:cNvPr>
          <p:cNvPicPr>
            <a:picLocks noChangeAspect="1"/>
          </p:cNvPicPr>
          <p:nvPr/>
        </p:nvPicPr>
        <p:blipFill>
          <a:blip r:embed="rId1"/>
          <a:stretch>
            <a:fillRect/>
          </a:stretch>
        </p:blipFill>
        <p:spPr>
          <a:xfrm>
            <a:off x="698185" y="2061567"/>
            <a:ext cx="2002680" cy="1237754"/>
          </a:xfrm>
          <a:prstGeom prst="rect">
            <a:avLst/>
          </a:prstGeom>
        </p:spPr>
      </p:pic>
      <p:sp>
        <p:nvSpPr>
          <p:cNvPr id="4" name="Text 1"/>
          <p:cNvSpPr/>
          <p:nvPr/>
        </p:nvSpPr>
        <p:spPr>
          <a:xfrm>
            <a:off x="698185" y="3517503"/>
            <a:ext cx="2117077"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Republic Act No. 9003</a:t>
            </a:r>
            <a:endParaRPr lang="en-US" sz="1600" dirty="0"/>
          </a:p>
        </p:txBody>
      </p:sp>
      <p:sp>
        <p:nvSpPr>
          <p:cNvPr id="5" name="Text 2"/>
          <p:cNvSpPr/>
          <p:nvPr/>
        </p:nvSpPr>
        <p:spPr>
          <a:xfrm>
            <a:off x="698185" y="3878858"/>
            <a:ext cx="3452925" cy="1779885"/>
          </a:xfrm>
          <a:prstGeom prst="rect">
            <a:avLst/>
          </a:prstGeom>
          <a:noFill/>
          <a:ln/>
        </p:spPr>
        <p:txBody>
          <a:bodyPr wrap="square" lIns="0" tIns="0" rIns="0" bIns="0" rtlCol="0" anchor="t">
            <a:normAutofit/>
          </a:bodyPr>
          <a:lstStyle/>
          <a:p>
            <a:pPr algn="l" indent="0" marL="0">
              <a:lnSpc>
                <a:spcPct val="133000"/>
              </a:lnSpc>
              <a:spcAft>
                <a:spcPts val="800"/>
              </a:spcAft>
              <a:buNone/>
            </a:pPr>
            <a:r>
              <a:rPr lang="en-US" sz="1350" b="1" dirty="0">
                <a:solidFill>
                  <a:srgbClr val="3A3630"/>
                </a:solidFill>
                <a:latin typeface="Source Sans 3" pitchFamily="34" charset="0"/>
                <a:ea typeface="Source Sans 3" pitchFamily="34" charset="-122"/>
                <a:cs typeface="Source Sans 3" pitchFamily="34" charset="-120"/>
              </a:rPr>
              <a:t>Ecological Solid Waste Management Act of 2000</a:t>
            </a:r>
            <a:endParaRPr lang="en-US" sz="1350" dirty="0"/>
          </a:p>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This law promotes waste segregation, recycling, composting, and proper disposal practices to reduce the environmental burden of solid waste.</a:t>
            </a:r>
            <a:endParaRPr lang="en-US" sz="1350" dirty="0"/>
          </a:p>
        </p:txBody>
      </p:sp>
      <p:pic>
        <p:nvPicPr>
          <p:cNvPr id="6" name="Image 1" descr="preencoded.png">    </p:cNvPr>
          <p:cNvPicPr>
            <a:picLocks noChangeAspect="1"/>
          </p:cNvPicPr>
          <p:nvPr/>
        </p:nvPicPr>
        <p:blipFill>
          <a:blip r:embed="rId2"/>
          <a:stretch>
            <a:fillRect/>
          </a:stretch>
        </p:blipFill>
        <p:spPr>
          <a:xfrm>
            <a:off x="4369286" y="2061567"/>
            <a:ext cx="2002680" cy="1237754"/>
          </a:xfrm>
          <a:prstGeom prst="rect">
            <a:avLst/>
          </a:prstGeom>
        </p:spPr>
      </p:pic>
      <p:sp>
        <p:nvSpPr>
          <p:cNvPr id="7" name="Text 3"/>
          <p:cNvSpPr/>
          <p:nvPr/>
        </p:nvSpPr>
        <p:spPr>
          <a:xfrm>
            <a:off x="4369286" y="3517503"/>
            <a:ext cx="290723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Renewable Energy Act of 2008</a:t>
            </a:r>
            <a:endParaRPr lang="en-US" sz="1600" dirty="0"/>
          </a:p>
        </p:txBody>
      </p:sp>
      <p:sp>
        <p:nvSpPr>
          <p:cNvPr id="8" name="Text 4"/>
          <p:cNvSpPr/>
          <p:nvPr/>
        </p:nvSpPr>
        <p:spPr>
          <a:xfrm>
            <a:off x="4369286" y="3878858"/>
            <a:ext cx="3453024"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Encourages investments in renewable energy technologies to reduce dependence on fossil fuels and transition toward a cleaner energy mix.</a:t>
            </a:r>
            <a:endParaRPr lang="en-US" sz="1350" dirty="0"/>
          </a:p>
        </p:txBody>
      </p:sp>
      <p:pic>
        <p:nvPicPr>
          <p:cNvPr id="9" name="Image 2" descr="preencoded.png">    </p:cNvPr>
          <p:cNvPicPr>
            <a:picLocks noChangeAspect="1"/>
          </p:cNvPicPr>
          <p:nvPr/>
        </p:nvPicPr>
        <p:blipFill>
          <a:blip r:embed="rId3"/>
          <a:stretch>
            <a:fillRect/>
          </a:stretch>
        </p:blipFill>
        <p:spPr>
          <a:xfrm>
            <a:off x="8040486" y="2061567"/>
            <a:ext cx="2002680" cy="1237754"/>
          </a:xfrm>
          <a:prstGeom prst="rect">
            <a:avLst/>
          </a:prstGeom>
        </p:spPr>
      </p:pic>
      <p:sp>
        <p:nvSpPr>
          <p:cNvPr id="10" name="Text 5"/>
          <p:cNvSpPr/>
          <p:nvPr/>
        </p:nvSpPr>
        <p:spPr>
          <a:xfrm>
            <a:off x="8040486" y="3517503"/>
            <a:ext cx="3452925" cy="513358"/>
          </a:xfrm>
          <a:prstGeom prst="rect">
            <a:avLst/>
          </a:prstGeom>
          <a:noFill/>
          <a:ln/>
        </p:spPr>
        <p:txBody>
          <a:bodyPr wrap="square" lIns="0" tIns="0" rIns="0" bIns="0" rtlCol="0" anchor="t">
            <a:normAutofit/>
          </a:bodyPr>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Environmental Impact Assessment System</a:t>
            </a:r>
            <a:endParaRPr lang="en-US" sz="1600" dirty="0"/>
          </a:p>
        </p:txBody>
      </p:sp>
      <p:sp>
        <p:nvSpPr>
          <p:cNvPr id="11" name="Text 6"/>
          <p:cNvSpPr/>
          <p:nvPr/>
        </p:nvSpPr>
        <p:spPr>
          <a:xfrm>
            <a:off x="8040486" y="4135537"/>
            <a:ext cx="3452925"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Major projects are required to assess their environmental impacts before implementation to minimize potential environmental damage and ensure sustainable development.</a:t>
            </a:r>
            <a:endParaRPr lang="en-US" sz="13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1878958" y="495895"/>
            <a:ext cx="5786789" cy="401042"/>
          </a:xfrm>
          <a:prstGeom prst="rect">
            <a:avLst/>
          </a:prstGeom>
          <a:noFill/>
          <a:ln/>
        </p:spPr>
        <p:txBody>
          <a:bodyPr wrap="none" lIns="0" tIns="0" rIns="0" bIns="0" rtlCol="0" anchor="t"/>
          <a:lstStyle/>
          <a:p>
            <a:pPr algn="l" indent="0" marL="0">
              <a:lnSpc>
                <a:spcPct val="104000"/>
              </a:lnSpc>
              <a:buNone/>
            </a:pPr>
            <a:r>
              <a:rPr lang="en-US" sz="2500" dirty="0">
                <a:solidFill>
                  <a:srgbClr val="38512F"/>
                </a:solidFill>
                <a:latin typeface="Lora" pitchFamily="34" charset="0"/>
                <a:ea typeface="Lora" pitchFamily="34" charset="-122"/>
                <a:cs typeface="Lora" pitchFamily="34" charset="-120"/>
              </a:rPr>
              <a:t>The Economy–Environment Nexus</a:t>
            </a:r>
            <a:endParaRPr lang="en-US" sz="2500" dirty="0"/>
          </a:p>
        </p:txBody>
      </p:sp>
      <p:pic>
        <p:nvPicPr>
          <p:cNvPr id="3" name="Image 0" descr="preencoded.png">    </p:cNvPr>
          <p:cNvPicPr>
            <a:picLocks noChangeAspect="1"/>
          </p:cNvPicPr>
          <p:nvPr/>
        </p:nvPicPr>
        <p:blipFill>
          <a:blip r:embed="rId1"/>
          <a:stretch>
            <a:fillRect/>
          </a:stretch>
        </p:blipFill>
        <p:spPr>
          <a:xfrm>
            <a:off x="1878958" y="1109960"/>
            <a:ext cx="8433780" cy="4744045"/>
          </a:xfrm>
          <a:prstGeom prst="rect">
            <a:avLst/>
          </a:prstGeom>
        </p:spPr>
      </p:pic>
      <p:sp>
        <p:nvSpPr>
          <p:cNvPr id="4" name="Text 1"/>
          <p:cNvSpPr/>
          <p:nvPr/>
        </p:nvSpPr>
        <p:spPr>
          <a:xfrm>
            <a:off x="1878958" y="5973763"/>
            <a:ext cx="8433780" cy="388342"/>
          </a:xfrm>
          <a:prstGeom prst="rect">
            <a:avLst/>
          </a:prstGeom>
          <a:noFill/>
          <a:ln/>
        </p:spPr>
        <p:txBody>
          <a:bodyPr wrap="square" lIns="0" tIns="0" rIns="0" bIns="0" rtlCol="0" anchor="t">
            <a:normAutofit/>
          </a:bodyPr>
          <a:lstStyle/>
          <a:p>
            <a:pPr algn="l" indent="0" marL="0">
              <a:lnSpc>
                <a:spcPct val="119000"/>
              </a:lnSpc>
              <a:buNone/>
            </a:pPr>
            <a:r>
              <a:rPr lang="en-US" sz="1050" dirty="0">
                <a:solidFill>
                  <a:srgbClr val="3A3630"/>
                </a:solidFill>
                <a:latin typeface="Source Sans 3" pitchFamily="34" charset="0"/>
                <a:ea typeface="Source Sans 3" pitchFamily="34" charset="-122"/>
                <a:cs typeface="Source Sans 3" pitchFamily="34" charset="-120"/>
              </a:rPr>
              <a:t>Sustainable development requires that economic growth, environmental protection, urban planning, environmental economics, government policy, and community participation all work together in an integrated and mutually reinforcing system.</a:t>
            </a:r>
            <a:endParaRPr lang="en-US" sz="10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615652"/>
            <a:ext cx="4305788"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Key Takeaways</a:t>
            </a:r>
            <a:endParaRPr lang="en-US" sz="2900" dirty="0"/>
          </a:p>
        </p:txBody>
      </p:sp>
      <p:sp>
        <p:nvSpPr>
          <p:cNvPr id="4" name="Shape 1"/>
          <p:cNvSpPr/>
          <p:nvPr/>
        </p:nvSpPr>
        <p:spPr>
          <a:xfrm>
            <a:off x="5269971" y="1289645"/>
            <a:ext cx="353408" cy="353417"/>
          </a:xfrm>
          <a:prstGeom prst="roundRect">
            <a:avLst>
              <a:gd name="adj" fmla="val 6668"/>
            </a:avLst>
          </a:prstGeom>
          <a:solidFill>
            <a:srgbClr val="F3E7D4"/>
          </a:solidFill>
          <a:ln/>
        </p:spPr>
      </p:sp>
      <p:sp>
        <p:nvSpPr>
          <p:cNvPr id="5" name="Text 2"/>
          <p:cNvSpPr/>
          <p:nvPr/>
        </p:nvSpPr>
        <p:spPr>
          <a:xfrm>
            <a:off x="5335801" y="1327745"/>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1</a:t>
            </a:r>
            <a:endParaRPr lang="en-US" sz="1700" dirty="0"/>
          </a:p>
        </p:txBody>
      </p:sp>
      <p:sp>
        <p:nvSpPr>
          <p:cNvPr id="6" name="Text 3"/>
          <p:cNvSpPr/>
          <p:nvPr/>
        </p:nvSpPr>
        <p:spPr>
          <a:xfrm>
            <a:off x="5764664" y="1343620"/>
            <a:ext cx="4071340"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Economy and Environment Are Interdependent</a:t>
            </a:r>
            <a:endParaRPr lang="en-US" sz="1450" dirty="0"/>
          </a:p>
        </p:txBody>
      </p:sp>
      <p:sp>
        <p:nvSpPr>
          <p:cNvPr id="7" name="Text 4"/>
          <p:cNvSpPr/>
          <p:nvPr/>
        </p:nvSpPr>
        <p:spPr>
          <a:xfrm>
            <a:off x="5764664" y="1659334"/>
            <a:ext cx="572894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environment supports economic activity, and economic decisions shape environmental outcomes. Sustainable development requires managing this relationship carefully.</a:t>
            </a:r>
            <a:endParaRPr lang="en-US" sz="1200" dirty="0"/>
          </a:p>
        </p:txBody>
      </p:sp>
      <p:sp>
        <p:nvSpPr>
          <p:cNvPr id="8" name="Shape 5"/>
          <p:cNvSpPr/>
          <p:nvPr/>
        </p:nvSpPr>
        <p:spPr>
          <a:xfrm>
            <a:off x="5269971" y="2658170"/>
            <a:ext cx="353408" cy="353417"/>
          </a:xfrm>
          <a:prstGeom prst="roundRect">
            <a:avLst>
              <a:gd name="adj" fmla="val 6668"/>
            </a:avLst>
          </a:prstGeom>
          <a:solidFill>
            <a:srgbClr val="F3E7D4"/>
          </a:solidFill>
          <a:ln/>
        </p:spPr>
      </p:sp>
      <p:sp>
        <p:nvSpPr>
          <p:cNvPr id="9" name="Text 6"/>
          <p:cNvSpPr/>
          <p:nvPr/>
        </p:nvSpPr>
        <p:spPr>
          <a:xfrm>
            <a:off x="5335801" y="2696270"/>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2</a:t>
            </a:r>
            <a:endParaRPr lang="en-US" sz="1700" dirty="0"/>
          </a:p>
        </p:txBody>
      </p:sp>
      <p:sp>
        <p:nvSpPr>
          <p:cNvPr id="10" name="Text 7"/>
          <p:cNvSpPr/>
          <p:nvPr/>
        </p:nvSpPr>
        <p:spPr>
          <a:xfrm>
            <a:off x="5764664" y="2712145"/>
            <a:ext cx="286596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Growth Has Environmental Costs</a:t>
            </a:r>
            <a:endParaRPr lang="en-US" sz="1450" dirty="0"/>
          </a:p>
        </p:txBody>
      </p:sp>
      <p:sp>
        <p:nvSpPr>
          <p:cNvPr id="11" name="Text 8"/>
          <p:cNvSpPr/>
          <p:nvPr/>
        </p:nvSpPr>
        <p:spPr>
          <a:xfrm>
            <a:off x="5764664" y="3027859"/>
            <a:ext cx="572894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Pollution, climate change, deforestation, resource depletion, and waste generation are real costs of economic expansion that must be addressed through policy and innovation.</a:t>
            </a:r>
            <a:endParaRPr lang="en-US" sz="1200" dirty="0"/>
          </a:p>
        </p:txBody>
      </p:sp>
      <p:sp>
        <p:nvSpPr>
          <p:cNvPr id="12" name="Shape 9"/>
          <p:cNvSpPr/>
          <p:nvPr/>
        </p:nvSpPr>
        <p:spPr>
          <a:xfrm>
            <a:off x="5269971" y="4026694"/>
            <a:ext cx="353408" cy="353417"/>
          </a:xfrm>
          <a:prstGeom prst="roundRect">
            <a:avLst>
              <a:gd name="adj" fmla="val 6668"/>
            </a:avLst>
          </a:prstGeom>
          <a:solidFill>
            <a:srgbClr val="F3E7D4"/>
          </a:solidFill>
          <a:ln/>
        </p:spPr>
      </p:sp>
      <p:sp>
        <p:nvSpPr>
          <p:cNvPr id="13" name="Text 10"/>
          <p:cNvSpPr/>
          <p:nvPr/>
        </p:nvSpPr>
        <p:spPr>
          <a:xfrm>
            <a:off x="5335801" y="4064794"/>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3</a:t>
            </a:r>
            <a:endParaRPr lang="en-US" sz="1700" dirty="0"/>
          </a:p>
        </p:txBody>
      </p:sp>
      <p:sp>
        <p:nvSpPr>
          <p:cNvPr id="14" name="Text 11"/>
          <p:cNvSpPr/>
          <p:nvPr/>
        </p:nvSpPr>
        <p:spPr>
          <a:xfrm>
            <a:off x="5764664" y="4080669"/>
            <a:ext cx="3799785"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Urbanization Demands Sustainable Planning</a:t>
            </a:r>
            <a:endParaRPr lang="en-US" sz="1450" dirty="0"/>
          </a:p>
        </p:txBody>
      </p:sp>
      <p:sp>
        <p:nvSpPr>
          <p:cNvPr id="15" name="Text 12"/>
          <p:cNvSpPr/>
          <p:nvPr/>
        </p:nvSpPr>
        <p:spPr>
          <a:xfrm>
            <a:off x="5764664" y="4396383"/>
            <a:ext cx="5728946"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As cities grow, governments must invest in housing, sanitation, waste management, and green infrastructure to prevent environmental and social degradation.</a:t>
            </a:r>
            <a:endParaRPr lang="en-US" sz="1200" dirty="0"/>
          </a:p>
        </p:txBody>
      </p:sp>
      <p:sp>
        <p:nvSpPr>
          <p:cNvPr id="16" name="Shape 13"/>
          <p:cNvSpPr/>
          <p:nvPr/>
        </p:nvSpPr>
        <p:spPr>
          <a:xfrm>
            <a:off x="5269971" y="5156498"/>
            <a:ext cx="353408" cy="353417"/>
          </a:xfrm>
          <a:prstGeom prst="roundRect">
            <a:avLst>
              <a:gd name="adj" fmla="val 6668"/>
            </a:avLst>
          </a:prstGeom>
          <a:solidFill>
            <a:srgbClr val="F3E7D4"/>
          </a:solidFill>
          <a:ln/>
        </p:spPr>
      </p:sp>
      <p:sp>
        <p:nvSpPr>
          <p:cNvPr id="17" name="Text 14"/>
          <p:cNvSpPr/>
          <p:nvPr/>
        </p:nvSpPr>
        <p:spPr>
          <a:xfrm>
            <a:off x="5335801" y="5194598"/>
            <a:ext cx="221748" cy="277217"/>
          </a:xfrm>
          <a:prstGeom prst="rect">
            <a:avLst/>
          </a:prstGeom>
          <a:noFill/>
          <a:ln/>
        </p:spPr>
        <p:txBody>
          <a:bodyPr wrap="none" lIns="0" tIns="0" rIns="0" bIns="0" rtlCol="0" anchor="ctr"/>
          <a:lstStyle/>
          <a:p>
            <a:pPr algn="ctr" indent="0" marL="0">
              <a:lnSpc>
                <a:spcPct val="100000"/>
              </a:lnSpc>
              <a:buNone/>
            </a:pPr>
            <a:r>
              <a:rPr lang="en-US" sz="1700" dirty="0">
                <a:solidFill>
                  <a:srgbClr val="3A3630"/>
                </a:solidFill>
                <a:latin typeface="Lora" pitchFamily="34" charset="0"/>
                <a:ea typeface="Lora" pitchFamily="34" charset="-122"/>
                <a:cs typeface="Lora" pitchFamily="34" charset="-120"/>
              </a:rPr>
              <a:t>4</a:t>
            </a:r>
            <a:endParaRPr lang="en-US" sz="1700" dirty="0"/>
          </a:p>
        </p:txBody>
      </p:sp>
      <p:sp>
        <p:nvSpPr>
          <p:cNvPr id="18" name="Text 15"/>
          <p:cNvSpPr/>
          <p:nvPr/>
        </p:nvSpPr>
        <p:spPr>
          <a:xfrm>
            <a:off x="5764664" y="5210473"/>
            <a:ext cx="3689158"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Environmental Economics Offers Solutions</a:t>
            </a:r>
            <a:endParaRPr lang="en-US" sz="1450" dirty="0"/>
          </a:p>
        </p:txBody>
      </p:sp>
      <p:sp>
        <p:nvSpPr>
          <p:cNvPr id="19" name="Text 16"/>
          <p:cNvSpPr/>
          <p:nvPr/>
        </p:nvSpPr>
        <p:spPr>
          <a:xfrm>
            <a:off x="5764664" y="5526187"/>
            <a:ext cx="572894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Through market-based instruments, regulatory frameworks, and cost-benefit analysis, environmental economics provides tools to align economic incentives with environmental goals.</a:t>
            </a:r>
            <a:endParaRPr lang="en-US"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98185" y="975519"/>
            <a:ext cx="4511066"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References</a:t>
            </a:r>
            <a:endParaRPr lang="en-US" sz="30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1759148"/>
            <a:ext cx="5318290" cy="813792"/>
          </a:xfrm>
          <a:prstGeom prst="rect">
            <a:avLst/>
          </a:prstGeom>
        </p:spPr>
      </p:pic>
      <p:sp>
        <p:nvSpPr>
          <p:cNvPr id="4" name="Text 1"/>
          <p:cNvSpPr/>
          <p:nvPr/>
        </p:nvSpPr>
        <p:spPr>
          <a:xfrm>
            <a:off x="902074" y="1778198"/>
            <a:ext cx="5095351"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Ballesteros, M. M. (2010).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Linking poverty and the environment: Evidence from slums in Philippine cities.</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Philippine Institute for Development Studies.</a:t>
            </a:r>
            <a:endParaRPr lang="en-US" sz="1300" dirty="0"/>
          </a:p>
        </p:txBody>
      </p:sp>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75221" y="1759148"/>
            <a:ext cx="5318290" cy="813792"/>
          </a:xfrm>
          <a:prstGeom prst="rect">
            <a:avLst/>
          </a:prstGeom>
        </p:spPr>
      </p:pic>
      <p:sp>
        <p:nvSpPr>
          <p:cNvPr id="6" name="Text 2"/>
          <p:cNvSpPr/>
          <p:nvPr/>
        </p:nvSpPr>
        <p:spPr>
          <a:xfrm>
            <a:off x="6398159" y="1778198"/>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Chen, J. (2019). Environmental economics.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Investopedia.</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a:t>
            </a:r>
            <a:pPr algn="l" indent="0" marL="0">
              <a:lnSpc>
                <a:spcPct val="130000"/>
              </a:lnSpc>
              <a:buNone/>
            </a:pPr>
            <a:r>
              <a:rPr lang="en-US" sz="1300" u="sng" dirty="0">
                <a:solidFill>
                  <a:srgbClr val="38512F"/>
                </a:solidFill>
                <a:latin typeface="Source Sans 3" pitchFamily="34" charset="0"/>
                <a:ea typeface="Source Sans 3" pitchFamily="34" charset="-122"/>
                <a:cs typeface="Source Sans 3" pitchFamily="34" charset="-120"/>
                <a:hlinkClick r:id="rId5" invalidUrl="" action="" tgtFrame="" tooltip="" history="1" highlightClick="0" endSnd="0">
                  <a:extLst>
                    <a:ext uri="{A12FA001-AC4F-418D-AE19-62706E023703}">
                      <ahyp:hlinkClr xmlns:ahyp="http://schemas.microsoft.com/office/drawing/2018/hyperlinkcolor" val="tx"/>
                    </a:ext>
                  </a:extLst>
                </a:hlinkClick>
              </a:rPr>
              <a:t>investopedia.com</a:t>
            </a:r>
            <a:endParaRPr lang="en-US" sz="1300" dirty="0"/>
          </a:p>
        </p:txBody>
      </p:sp>
      <p:pic>
        <p:nvPicPr>
          <p:cNvPr id="7" name="Image 2"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135" y="2849860"/>
            <a:ext cx="5318290" cy="555228"/>
          </a:xfrm>
          <a:prstGeom prst="rect">
            <a:avLst/>
          </a:prstGeom>
        </p:spPr>
      </p:pic>
      <p:sp>
        <p:nvSpPr>
          <p:cNvPr id="8" name="Text 3"/>
          <p:cNvSpPr/>
          <p:nvPr/>
        </p:nvSpPr>
        <p:spPr>
          <a:xfrm>
            <a:off x="902074" y="2868910"/>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Cho, R. (2019, June 20). How climate change impacts the economy.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State of the Planet, Columbia Climate School.</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a:t>
            </a:r>
            <a:pPr algn="l" indent="0" marL="0">
              <a:lnSpc>
                <a:spcPct val="130000"/>
              </a:lnSpc>
              <a:buNone/>
            </a:pPr>
            <a:r>
              <a:rPr lang="en-US" sz="1300" u="sng" dirty="0">
                <a:solidFill>
                  <a:srgbClr val="38512F"/>
                </a:solidFill>
                <a:latin typeface="Source Sans 3" pitchFamily="34" charset="0"/>
                <a:ea typeface="Source Sans 3" pitchFamily="34" charset="-122"/>
                <a:cs typeface="Source Sans 3" pitchFamily="34" charset="-120"/>
                <a:hlinkClick r:id="rId8" invalidUrl="" action="" tgtFrame="" tooltip="" history="1" highlightClick="0" endSnd="0">
                  <a:extLst>
                    <a:ext uri="{A12FA001-AC4F-418D-AE19-62706E023703}">
                      <ahyp:hlinkClr xmlns:ahyp="http://schemas.microsoft.com/office/drawing/2018/hyperlinkcolor" val="tx"/>
                    </a:ext>
                  </a:extLst>
                </a:hlinkClick>
              </a:rPr>
              <a:t>blogs.ei.columbia.edu</a:t>
            </a:r>
            <a:endParaRPr lang="en-US" sz="1300" dirty="0"/>
          </a:p>
        </p:txBody>
      </p:sp>
      <p:pic>
        <p:nvPicPr>
          <p:cNvPr id="9" name="Image 3"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75221" y="2849860"/>
            <a:ext cx="5318290" cy="555228"/>
          </a:xfrm>
          <a:prstGeom prst="rect">
            <a:avLst/>
          </a:prstGeom>
        </p:spPr>
      </p:pic>
      <p:sp>
        <p:nvSpPr>
          <p:cNvPr id="10" name="Text 4"/>
          <p:cNvSpPr/>
          <p:nvPr/>
        </p:nvSpPr>
        <p:spPr>
          <a:xfrm>
            <a:off x="6398159" y="2868910"/>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Karelse, L., &amp; McMannis, L. (2018). Urban development: Cities and slums in the Global South.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University of Waterloo.</a:t>
            </a:r>
            <a:endParaRPr lang="en-US" sz="1300" dirty="0"/>
          </a:p>
        </p:txBody>
      </p:sp>
      <p:pic>
        <p:nvPicPr>
          <p:cNvPr id="11" name="Image 4"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9135" y="3682008"/>
            <a:ext cx="5318290" cy="555228"/>
          </a:xfrm>
          <a:prstGeom prst="rect">
            <a:avLst/>
          </a:prstGeom>
        </p:spPr>
      </p:pic>
      <p:sp>
        <p:nvSpPr>
          <p:cNvPr id="12" name="Text 5"/>
          <p:cNvSpPr/>
          <p:nvPr/>
        </p:nvSpPr>
        <p:spPr>
          <a:xfrm>
            <a:off x="902074" y="3701058"/>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Nordhaus, W. D., &amp; Samuelson, P. A. (2009).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Economics</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(19th ed.). McGraw-Hill Education.</a:t>
            </a:r>
            <a:endParaRPr lang="en-US" sz="1300" dirty="0"/>
          </a:p>
        </p:txBody>
      </p:sp>
      <p:pic>
        <p:nvPicPr>
          <p:cNvPr id="13" name="Image 5"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175221" y="3682008"/>
            <a:ext cx="5318290" cy="555228"/>
          </a:xfrm>
          <a:prstGeom prst="rect">
            <a:avLst/>
          </a:prstGeom>
        </p:spPr>
      </p:pic>
      <p:sp>
        <p:nvSpPr>
          <p:cNvPr id="14" name="Text 6"/>
          <p:cNvSpPr/>
          <p:nvPr/>
        </p:nvSpPr>
        <p:spPr>
          <a:xfrm>
            <a:off x="6398159" y="3701058"/>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Núñez, C. (n.d.). Carbon dioxide levels are at a record high.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National Geographic.</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a:t>
            </a:r>
            <a:pPr algn="l" indent="0" marL="0">
              <a:lnSpc>
                <a:spcPct val="130000"/>
              </a:lnSpc>
              <a:buNone/>
            </a:pPr>
            <a:r>
              <a:rPr lang="en-US" sz="1300" u="sng" dirty="0">
                <a:solidFill>
                  <a:srgbClr val="38512F"/>
                </a:solidFill>
                <a:latin typeface="Source Sans 3" pitchFamily="34" charset="0"/>
                <a:ea typeface="Source Sans 3" pitchFamily="34" charset="-122"/>
                <a:cs typeface="Source Sans 3" pitchFamily="34" charset="-120"/>
                <a:hlinkClick r:id="rId15" invalidUrl="" action="" tgtFrame="" tooltip="" history="1" highlightClick="0" endSnd="0">
                  <a:extLst>
                    <a:ext uri="{A12FA001-AC4F-418D-AE19-62706E023703}">
                      <ahyp:hlinkClr xmlns:ahyp="http://schemas.microsoft.com/office/drawing/2018/hyperlinkcolor" val="tx"/>
                    </a:ext>
                  </a:extLst>
                </a:hlinkClick>
              </a:rPr>
              <a:t>nationalgeographic.com</a:t>
            </a:r>
            <a:endParaRPr lang="en-US" sz="1300" dirty="0"/>
          </a:p>
        </p:txBody>
      </p:sp>
      <p:pic>
        <p:nvPicPr>
          <p:cNvPr id="15" name="Image 6"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79135" y="4514155"/>
            <a:ext cx="5318290" cy="555228"/>
          </a:xfrm>
          <a:prstGeom prst="rect">
            <a:avLst/>
          </a:prstGeom>
        </p:spPr>
      </p:pic>
      <p:sp>
        <p:nvSpPr>
          <p:cNvPr id="16" name="Text 7"/>
          <p:cNvSpPr/>
          <p:nvPr/>
        </p:nvSpPr>
        <p:spPr>
          <a:xfrm>
            <a:off x="902074" y="4533205"/>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Organisation for Economic Co-operation and Development. (2016).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Global forum on environment and climate change.</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a:t>
            </a:r>
            <a:pPr algn="l" indent="0" marL="0">
              <a:lnSpc>
                <a:spcPct val="130000"/>
              </a:lnSpc>
              <a:buNone/>
            </a:pPr>
            <a:r>
              <a:rPr lang="en-US" sz="1300" u="sng" dirty="0">
                <a:solidFill>
                  <a:srgbClr val="38512F"/>
                </a:solidFill>
                <a:latin typeface="Source Sans 3" pitchFamily="34" charset="0"/>
                <a:ea typeface="Source Sans 3" pitchFamily="34" charset="-122"/>
                <a:cs typeface="Source Sans 3" pitchFamily="34" charset="-120"/>
                <a:hlinkClick r:id="rId18" invalidUrl="" action="" tgtFrame="" tooltip="" history="1" highlightClick="0" endSnd="0">
                  <a:extLst>
                    <a:ext uri="{A12FA001-AC4F-418D-AE19-62706E023703}">
                      <ahyp:hlinkClr xmlns:ahyp="http://schemas.microsoft.com/office/drawing/2018/hyperlinkcolor" val="tx"/>
                    </a:ext>
                  </a:extLst>
                </a:hlinkClick>
              </a:rPr>
              <a:t>oecd.org</a:t>
            </a:r>
            <a:endParaRPr lang="en-US" sz="1300" dirty="0"/>
          </a:p>
        </p:txBody>
      </p:sp>
      <p:pic>
        <p:nvPicPr>
          <p:cNvPr id="17" name="Image 7" descr="preencoded.png">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175221" y="4514155"/>
            <a:ext cx="5318290" cy="555228"/>
          </a:xfrm>
          <a:prstGeom prst="rect">
            <a:avLst/>
          </a:prstGeom>
        </p:spPr>
      </p:pic>
      <p:sp>
        <p:nvSpPr>
          <p:cNvPr id="18" name="Text 8"/>
          <p:cNvSpPr/>
          <p:nvPr/>
        </p:nvSpPr>
        <p:spPr>
          <a:xfrm>
            <a:off x="6398159" y="4533205"/>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Republic of the Philippines. (2001).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Republic Act No. 9003: Ecological Solid Waste Management Act of 2000.</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Official Gazette.</a:t>
            </a:r>
            <a:endParaRPr lang="en-US" sz="1300" dirty="0"/>
          </a:p>
        </p:txBody>
      </p:sp>
      <p:pic>
        <p:nvPicPr>
          <p:cNvPr id="19" name="Image 8" descr="preencoded.png">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79135" y="5346303"/>
            <a:ext cx="5318290" cy="555228"/>
          </a:xfrm>
          <a:prstGeom prst="rect">
            <a:avLst/>
          </a:prstGeom>
        </p:spPr>
      </p:pic>
      <p:sp>
        <p:nvSpPr>
          <p:cNvPr id="20" name="Text 9"/>
          <p:cNvSpPr/>
          <p:nvPr/>
        </p:nvSpPr>
        <p:spPr>
          <a:xfrm>
            <a:off x="902074" y="5365353"/>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Todaro, M. P., &amp; Smith, S. C. (2015).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Economic development</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(12th ed.). Pearson Education.</a:t>
            </a:r>
            <a:endParaRPr lang="en-US" sz="1300" dirty="0"/>
          </a:p>
        </p:txBody>
      </p:sp>
      <p:pic>
        <p:nvPicPr>
          <p:cNvPr id="21" name="Image 9" descr="preencoded.png">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175221" y="5346303"/>
            <a:ext cx="5318290" cy="555228"/>
          </a:xfrm>
          <a:prstGeom prst="rect">
            <a:avLst/>
          </a:prstGeom>
        </p:spPr>
      </p:pic>
      <p:sp>
        <p:nvSpPr>
          <p:cNvPr id="22" name="Text 10"/>
          <p:cNvSpPr/>
          <p:nvPr/>
        </p:nvSpPr>
        <p:spPr>
          <a:xfrm>
            <a:off x="6398159" y="5365353"/>
            <a:ext cx="5095351"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World Bank. (2023). </a:t>
            </a:r>
            <a:pPr algn="l" indent="0" marL="0">
              <a:lnSpc>
                <a:spcPct val="130000"/>
              </a:lnSpc>
              <a:buNone/>
            </a:pPr>
            <a:r>
              <a:rPr lang="en-US" sz="1300" i="1" dirty="0">
                <a:solidFill>
                  <a:srgbClr val="3A3630"/>
                </a:solidFill>
                <a:latin typeface="Source Sans 3" pitchFamily="34" charset="0"/>
                <a:ea typeface="Source Sans 3" pitchFamily="34" charset="-122"/>
                <a:cs typeface="Source Sans 3" pitchFamily="34" charset="-120"/>
              </a:rPr>
              <a:t>Philippines country climate and development report.</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World Bank Group. </a:t>
            </a:r>
            <a:pPr algn="l" indent="0" marL="0">
              <a:lnSpc>
                <a:spcPct val="130000"/>
              </a:lnSpc>
              <a:buNone/>
            </a:pPr>
            <a:r>
              <a:rPr lang="en-US" sz="1300" u="sng" dirty="0">
                <a:solidFill>
                  <a:srgbClr val="38512F"/>
                </a:solidFill>
                <a:latin typeface="Source Sans 3" pitchFamily="34" charset="0"/>
                <a:ea typeface="Source Sans 3" pitchFamily="34" charset="-122"/>
                <a:cs typeface="Source Sans 3" pitchFamily="34" charset="-120"/>
                <a:hlinkClick r:id="rId25" invalidUrl="" action="" tgtFrame="" tooltip="" history="1" highlightClick="0" endSnd="0">
                  <a:extLst>
                    <a:ext uri="{A12FA001-AC4F-418D-AE19-62706E023703}">
                      <ahyp:hlinkClr xmlns:ahyp="http://schemas.microsoft.com/office/drawing/2018/hyperlinkcolor" val="tx"/>
                    </a:ext>
                  </a:extLst>
                </a:hlinkClick>
              </a:rPr>
              <a:t>worldbank.org</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38512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2026-06-12T03:26:23Z</dcterms:created>
  <dcterms:modified xsi:type="dcterms:W3CDTF">2026-06-12T03:26:23Z</dcterms:modified>
</cp:coreProperties>
</file>