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notesMasterIdLst>
    <p:notesMasterId r:id="rId22"/>
  </p:notesMasterIdLst>
  <p:sldSz cx="12191695" cy="6858000"/>
  <p:notesSz cx="6858000" cy="12191695"/>
  <p:embeddedFontLst>
    <p:embeddedFont>
      <p:font typeface="Lora"/>
      <p:regular r:id="rId201314"/>
    </p:embeddedFont>
    <p:embeddedFont>
      <p:font typeface="Lora Bold"/>
      <p:regular r:id="rId201315"/>
    </p:embeddedFont>
    <p:embeddedFont>
      <p:font typeface="Source Sans 3"/>
      <p:regular r:id="rId201316"/>
    </p:embeddedFont>
    <p:embeddedFont>
      <p:font typeface="Source Sans 3 Bold"/>
      <p:regular r:id="rId201317"/>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2E4CF"/>
          </a:solidFill>
          <a:ln/>
        </p:spPr>
      </p:sp>
      <p:sp>
        <p:nvSpPr>
          <p:cNvPr id="3" name="Shape 1"/>
          <p:cNvSpPr/>
          <p:nvPr/>
        </p:nvSpPr>
        <p:spPr>
          <a:xfrm>
            <a:off x="0" y="0"/>
            <a:ext cx="12191695" cy="6858000"/>
          </a:xfrm>
          <a:prstGeom prst="rect">
            <a:avLst/>
          </a:prstGeom>
          <a:solidFill>
            <a:srgbClr val="FEF5E7"/>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svg"/><Relationship Id="rId3" Type="http://schemas.openxmlformats.org/officeDocument/2006/relationships/image" Target="../media/image-3-3.png"/><Relationship Id="rId4" Type="http://schemas.openxmlformats.org/officeDocument/2006/relationships/image" Target="../media/image-3-4.svg"/><Relationship Id="rId5" Type="http://schemas.openxmlformats.org/officeDocument/2006/relationships/image" Target="../media/image-3-5.png"/><Relationship Id="rId6" Type="http://schemas.openxmlformats.org/officeDocument/2006/relationships/image" Target="../media/image-3-6.svg"/><Relationship Id="rId7" Type="http://schemas.openxmlformats.org/officeDocument/2006/relationships/image" Target="../media/image-3-7.png"/><Relationship Id="rId8" Type="http://schemas.openxmlformats.org/officeDocument/2006/relationships/image" Target="../media/image-3-8.svg"/><Relationship Id="rId9" Type="http://schemas.openxmlformats.org/officeDocument/2006/relationships/image" Target="../media/image-3-9.png"/><Relationship Id="rId10" Type="http://schemas.openxmlformats.org/officeDocument/2006/relationships/image" Target="../media/image-3-10.svg"/><Relationship Id="rId11" Type="http://schemas.openxmlformats.org/officeDocument/2006/relationships/slideLayout" Target="../slideLayouts/slideLayout2.xml"/><Relationship Id="rId1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2.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png"/><Relationship Id="rId3" Type="http://schemas.openxmlformats.org/officeDocument/2006/relationships/slideLayout" Target="../slideLayouts/slideLayout2.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image" Target="../media/image-6-2.svg"/><Relationship Id="rId3" Type="http://schemas.openxmlformats.org/officeDocument/2006/relationships/image" Target="../media/image-6-3.png"/><Relationship Id="rId4" Type="http://schemas.openxmlformats.org/officeDocument/2006/relationships/image" Target="../media/image-6-4.svg"/><Relationship Id="rId5" Type="http://schemas.openxmlformats.org/officeDocument/2006/relationships/image" Target="../media/image-6-5.png"/><Relationship Id="rId6" Type="http://schemas.openxmlformats.org/officeDocument/2006/relationships/image" Target="../media/image-6-6.svg"/><Relationship Id="rId7" Type="http://schemas.openxmlformats.org/officeDocument/2006/relationships/image" Target="../media/image-6-7.png"/><Relationship Id="rId8" Type="http://schemas.openxmlformats.org/officeDocument/2006/relationships/image" Target="../media/image-6-8.svg"/><Relationship Id="rId9" Type="http://schemas.openxmlformats.org/officeDocument/2006/relationships/image" Target="../media/image-6-9.png"/><Relationship Id="rId10" Type="http://schemas.openxmlformats.org/officeDocument/2006/relationships/image" Target="../media/image-6-10.svg"/><Relationship Id="rId11" Type="http://schemas.openxmlformats.org/officeDocument/2006/relationships/image" Target="../media/image-6-11.png"/><Relationship Id="rId12" Type="http://schemas.openxmlformats.org/officeDocument/2006/relationships/image" Target="../media/image-6-12.svg"/><Relationship Id="rId13" Type="http://schemas.openxmlformats.org/officeDocument/2006/relationships/slideLayout" Target="../slideLayouts/slideLayout2.xml"/><Relationship Id="rId1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svg"/><Relationship Id="rId3" Type="http://schemas.openxmlformats.org/officeDocument/2006/relationships/image" Target="../media/image-7-3.png"/><Relationship Id="rId4" Type="http://schemas.openxmlformats.org/officeDocument/2006/relationships/image" Target="../media/image-7-4.svg"/><Relationship Id="rId5" Type="http://schemas.openxmlformats.org/officeDocument/2006/relationships/image" Target="../media/image-7-5.png"/><Relationship Id="rId6" Type="http://schemas.openxmlformats.org/officeDocument/2006/relationships/image" Target="../media/image-7-6.svg"/><Relationship Id="rId7" Type="http://schemas.openxmlformats.org/officeDocument/2006/relationships/image" Target="../media/image-7-7.png"/><Relationship Id="rId8" Type="http://schemas.openxmlformats.org/officeDocument/2006/relationships/image" Target="../media/image-7-8.svg"/><Relationship Id="rId9" Type="http://schemas.openxmlformats.org/officeDocument/2006/relationships/image" Target="../media/image-7-9.png"/><Relationship Id="rId10" Type="http://schemas.openxmlformats.org/officeDocument/2006/relationships/image" Target="../media/image-7-10.svg"/><Relationship Id="rId11" Type="http://schemas.openxmlformats.org/officeDocument/2006/relationships/slideLayout" Target="../slideLayouts/slideLayout2.xml"/><Relationship Id="rId1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2.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2.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2.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image" Target="../media/image-13-2.png"/><Relationship Id="rId3" Type="http://schemas.openxmlformats.org/officeDocument/2006/relationships/image" Target="../media/image-13-3.png"/><Relationship Id="rId4" Type="http://schemas.openxmlformats.org/officeDocument/2006/relationships/image" Target="../media/image-13-4.png"/><Relationship Id="rId5" Type="http://schemas.openxmlformats.org/officeDocument/2006/relationships/slideLayout" Target="../slideLayouts/slideLayout2.xml"/><Relationship Id="rId6"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2.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2.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image" Target="../media/image-16-2.svg"/><Relationship Id="rId3" Type="http://schemas.openxmlformats.org/officeDocument/2006/relationships/image" Target="../media/image-16-3.png"/><Relationship Id="rId4" Type="http://schemas.openxmlformats.org/officeDocument/2006/relationships/image" Target="../media/image-16-4.svg"/><Relationship Id="rId5" Type="http://schemas.openxmlformats.org/officeDocument/2006/relationships/image" Target="../media/image-16-5.png"/><Relationship Id="rId6" Type="http://schemas.openxmlformats.org/officeDocument/2006/relationships/image" Target="../media/image-16-6.svg"/><Relationship Id="rId7" Type="http://schemas.openxmlformats.org/officeDocument/2006/relationships/image" Target="../media/image-16-7.png"/><Relationship Id="rId8" Type="http://schemas.openxmlformats.org/officeDocument/2006/relationships/image" Target="../media/image-16-8.svg"/><Relationship Id="rId9" Type="http://schemas.openxmlformats.org/officeDocument/2006/relationships/image" Target="../media/image-16-9.png"/><Relationship Id="rId10" Type="http://schemas.openxmlformats.org/officeDocument/2006/relationships/image" Target="../media/image-16-10.svg"/><Relationship Id="rId11" Type="http://schemas.openxmlformats.org/officeDocument/2006/relationships/slideLayout" Target="../slideLayouts/slideLayout2.xml"/><Relationship Id="rId1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image" Target="../media/image-17-2.png"/><Relationship Id="rId3" Type="http://schemas.openxmlformats.org/officeDocument/2006/relationships/image" Target="../media/image-17-3.svg"/><Relationship Id="rId4" Type="http://schemas.openxmlformats.org/officeDocument/2006/relationships/image" Target="../media/image-17-4.png"/><Relationship Id="rId5" Type="http://schemas.openxmlformats.org/officeDocument/2006/relationships/image" Target="../media/image-17-5.svg"/><Relationship Id="rId6" Type="http://schemas.openxmlformats.org/officeDocument/2006/relationships/image" Target="../media/image-17-6.png"/><Relationship Id="rId7" Type="http://schemas.openxmlformats.org/officeDocument/2006/relationships/image" Target="../media/image-17-7.svg"/><Relationship Id="rId8" Type="http://schemas.openxmlformats.org/officeDocument/2006/relationships/image" Target="../media/image-17-8.png"/><Relationship Id="rId9" Type="http://schemas.openxmlformats.org/officeDocument/2006/relationships/image" Target="../media/image-17-9.svg"/><Relationship Id="rId10" Type="http://schemas.openxmlformats.org/officeDocument/2006/relationships/slideLayout" Target="../slideLayouts/slideLayout2.xml"/><Relationship Id="rId11"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image" Target="../media/image-19-2.png"/><Relationship Id="rId3" Type="http://schemas.openxmlformats.org/officeDocument/2006/relationships/image" Target="../media/image-19-3.png"/><Relationship Id="rId4" Type="http://schemas.openxmlformats.org/officeDocument/2006/relationships/image" Target="../media/image-19-4.png"/><Relationship Id="rId5" Type="http://schemas.openxmlformats.org/officeDocument/2006/relationships/slideLayout" Target="../slideLayouts/slideLayout2.xml"/><Relationship Id="rId6"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slideLayout" Target="../slideLayouts/slideLayout2.xml"/><Relationship Id="rId3"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2243534"/>
            <a:ext cx="6223638" cy="1026517"/>
          </a:xfrm>
          <a:prstGeom prst="rect">
            <a:avLst/>
          </a:prstGeom>
          <a:noFill/>
          <a:ln/>
        </p:spPr>
        <p:txBody>
          <a:bodyPr wrap="square" lIns="0" tIns="0" rIns="0" bIns="0" rtlCol="0" anchor="t">
            <a:normAutofit/>
          </a:bodyPr>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Module 8: International Trade Theory</a:t>
            </a:r>
            <a:endParaRPr lang="en-US" sz="3200" dirty="0"/>
          </a:p>
        </p:txBody>
      </p:sp>
      <p:sp>
        <p:nvSpPr>
          <p:cNvPr id="4" name="Text 1"/>
          <p:cNvSpPr/>
          <p:nvPr/>
        </p:nvSpPr>
        <p:spPr>
          <a:xfrm>
            <a:off x="698086" y="3531791"/>
            <a:ext cx="6223638"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An exploration of globalization, classical and modern trade theories, and economic integration — and how they shape the Philippines' role in the global economy.</a:t>
            </a:r>
            <a:endParaRPr lang="en-US" sz="1350" dirty="0"/>
          </a:p>
        </p:txBody>
      </p:sp>
      <p:sp>
        <p:nvSpPr>
          <p:cNvPr id="5" name="Shape 2"/>
          <p:cNvSpPr/>
          <p:nvPr/>
        </p:nvSpPr>
        <p:spPr>
          <a:xfrm>
            <a:off x="698086" y="4286548"/>
            <a:ext cx="3353907" cy="327918"/>
          </a:xfrm>
          <a:prstGeom prst="roundRect">
            <a:avLst>
              <a:gd name="adj" fmla="val 6387"/>
            </a:avLst>
          </a:prstGeom>
          <a:solidFill>
            <a:srgbClr val="E2ECDF"/>
          </a:solidFill>
          <a:ln/>
        </p:spPr>
      </p:sp>
      <p:sp>
        <p:nvSpPr>
          <p:cNvPr id="6" name="Text 3"/>
          <p:cNvSpPr/>
          <p:nvPr/>
        </p:nvSpPr>
        <p:spPr>
          <a:xfrm>
            <a:off x="802759" y="4338836"/>
            <a:ext cx="3754145" cy="223341"/>
          </a:xfrm>
          <a:prstGeom prst="rect">
            <a:avLst/>
          </a:prstGeom>
          <a:noFill/>
          <a:ln/>
        </p:spPr>
        <p:txBody>
          <a:bodyPr wrap="none" lIns="0" tIns="0" rIns="0" bIns="0" rtlCol="0" anchor="t"/>
          <a:lstStyle/>
          <a:p>
            <a:pPr algn="l" indent="0" marL="0">
              <a:lnSpc>
                <a:spcPct val="133000"/>
              </a:lnSpc>
              <a:buNone/>
            </a:pPr>
            <a:r>
              <a:rPr lang="en-US" sz="1050" dirty="0">
                <a:solidFill>
                  <a:srgbClr val="3A3630"/>
                </a:solidFill>
                <a:latin typeface="Source Sans 3" pitchFamily="34" charset="0"/>
                <a:ea typeface="Source Sans 3" pitchFamily="34" charset="-122"/>
                <a:cs typeface="Source Sans 3" pitchFamily="34" charset="-120"/>
              </a:rPr>
              <a:t>ECONOMICS · INTERNATIONAL TRADE · DEVELOPMENT</a:t>
            </a:r>
            <a:endParaRPr lang="en-US" sz="10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98185" y="1264345"/>
            <a:ext cx="4716444"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Module Overview</a:t>
            </a:r>
            <a:endParaRPr lang="en-US" sz="3200" dirty="0"/>
          </a:p>
        </p:txBody>
      </p:sp>
      <p:sp>
        <p:nvSpPr>
          <p:cNvPr id="3" name="Text 1"/>
          <p:cNvSpPr/>
          <p:nvPr/>
        </p:nvSpPr>
        <p:spPr>
          <a:xfrm>
            <a:off x="698185" y="2126655"/>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Trade is a fundamental component of human activity. From ancient marketplaces to modern global supply chains, exchange has driven economic development across civilizations. This module examines how and why nations trade — and what it means for the Philippines.</a:t>
            </a:r>
            <a:endParaRPr lang="en-US" sz="1350" dirty="0"/>
          </a:p>
        </p:txBody>
      </p:sp>
      <p:sp>
        <p:nvSpPr>
          <p:cNvPr id="4" name="Shape 2"/>
          <p:cNvSpPr/>
          <p:nvPr/>
        </p:nvSpPr>
        <p:spPr>
          <a:xfrm>
            <a:off x="698185" y="2881412"/>
            <a:ext cx="5310352" cy="1268809"/>
          </a:xfrm>
          <a:prstGeom prst="roundRect">
            <a:avLst>
              <a:gd name="adj" fmla="val 2063"/>
            </a:avLst>
          </a:prstGeom>
          <a:solidFill>
            <a:srgbClr val="F3E7D4"/>
          </a:solidFill>
          <a:ln/>
        </p:spPr>
      </p:sp>
      <p:sp>
        <p:nvSpPr>
          <p:cNvPr id="5" name="Text 3"/>
          <p:cNvSpPr/>
          <p:nvPr/>
        </p:nvSpPr>
        <p:spPr>
          <a:xfrm>
            <a:off x="872706" y="3055938"/>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Globalization</a:t>
            </a:r>
            <a:endParaRPr lang="en-US" sz="1600" dirty="0"/>
          </a:p>
        </p:txBody>
      </p:sp>
      <p:sp>
        <p:nvSpPr>
          <p:cNvPr id="6" name="Text 4"/>
          <p:cNvSpPr/>
          <p:nvPr/>
        </p:nvSpPr>
        <p:spPr>
          <a:xfrm>
            <a:off x="872706" y="3417292"/>
            <a:ext cx="4961309"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Advantages, disadvantages, and the WTO's role in governing international trade.</a:t>
            </a:r>
            <a:endParaRPr lang="en-US" sz="1350" dirty="0"/>
          </a:p>
        </p:txBody>
      </p:sp>
      <p:sp>
        <p:nvSpPr>
          <p:cNvPr id="7" name="Shape 5"/>
          <p:cNvSpPr/>
          <p:nvPr/>
        </p:nvSpPr>
        <p:spPr>
          <a:xfrm>
            <a:off x="6183059" y="2881412"/>
            <a:ext cx="5310452" cy="1268809"/>
          </a:xfrm>
          <a:prstGeom prst="roundRect">
            <a:avLst>
              <a:gd name="adj" fmla="val 2063"/>
            </a:avLst>
          </a:prstGeom>
          <a:solidFill>
            <a:srgbClr val="F3E7D4"/>
          </a:solidFill>
          <a:ln/>
        </p:spPr>
      </p:sp>
      <p:sp>
        <p:nvSpPr>
          <p:cNvPr id="8" name="Text 6"/>
          <p:cNvSpPr/>
          <p:nvPr/>
        </p:nvSpPr>
        <p:spPr>
          <a:xfrm>
            <a:off x="6357580" y="3055938"/>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Trade Theories</a:t>
            </a:r>
            <a:endParaRPr lang="en-US" sz="1600" dirty="0"/>
          </a:p>
        </p:txBody>
      </p:sp>
      <p:sp>
        <p:nvSpPr>
          <p:cNvPr id="9" name="Text 7"/>
          <p:cNvSpPr/>
          <p:nvPr/>
        </p:nvSpPr>
        <p:spPr>
          <a:xfrm>
            <a:off x="6357580" y="3417292"/>
            <a:ext cx="4961409"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Classical country-based and modern firm-based theories explaining trade patterns.</a:t>
            </a:r>
            <a:endParaRPr lang="en-US" sz="1350" dirty="0"/>
          </a:p>
        </p:txBody>
      </p:sp>
      <p:sp>
        <p:nvSpPr>
          <p:cNvPr id="10" name="Shape 8"/>
          <p:cNvSpPr/>
          <p:nvPr/>
        </p:nvSpPr>
        <p:spPr>
          <a:xfrm>
            <a:off x="698185" y="4324747"/>
            <a:ext cx="5310352" cy="1268809"/>
          </a:xfrm>
          <a:prstGeom prst="roundRect">
            <a:avLst>
              <a:gd name="adj" fmla="val 2063"/>
            </a:avLst>
          </a:prstGeom>
          <a:solidFill>
            <a:srgbClr val="F3E7D4"/>
          </a:solidFill>
          <a:ln/>
        </p:spPr>
      </p:sp>
      <p:sp>
        <p:nvSpPr>
          <p:cNvPr id="11" name="Text 9"/>
          <p:cNvSpPr/>
          <p:nvPr/>
        </p:nvSpPr>
        <p:spPr>
          <a:xfrm>
            <a:off x="872706" y="4499273"/>
            <a:ext cx="2072925"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Economic Integration</a:t>
            </a:r>
            <a:endParaRPr lang="en-US" sz="1600" dirty="0"/>
          </a:p>
        </p:txBody>
      </p:sp>
      <p:sp>
        <p:nvSpPr>
          <p:cNvPr id="12" name="Text 10"/>
          <p:cNvSpPr/>
          <p:nvPr/>
        </p:nvSpPr>
        <p:spPr>
          <a:xfrm>
            <a:off x="872706" y="4860627"/>
            <a:ext cx="4961309"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Levels of regional integration and the Philippines' participation in ASEAN.</a:t>
            </a:r>
            <a:endParaRPr lang="en-US" sz="1350" dirty="0"/>
          </a:p>
        </p:txBody>
      </p:sp>
      <p:sp>
        <p:nvSpPr>
          <p:cNvPr id="13" name="Shape 11"/>
          <p:cNvSpPr/>
          <p:nvPr/>
        </p:nvSpPr>
        <p:spPr>
          <a:xfrm>
            <a:off x="6183059" y="4324747"/>
            <a:ext cx="5310452" cy="1268809"/>
          </a:xfrm>
          <a:prstGeom prst="roundRect">
            <a:avLst>
              <a:gd name="adj" fmla="val 2063"/>
            </a:avLst>
          </a:prstGeom>
          <a:solidFill>
            <a:srgbClr val="F3E7D4"/>
          </a:solidFill>
          <a:ln/>
        </p:spPr>
      </p:sp>
      <p:sp>
        <p:nvSpPr>
          <p:cNvPr id="14" name="Text 12"/>
          <p:cNvSpPr/>
          <p:nvPr/>
        </p:nvSpPr>
        <p:spPr>
          <a:xfrm>
            <a:off x="6357580" y="4499273"/>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Philippine Context</a:t>
            </a:r>
            <a:endParaRPr lang="en-US" sz="1600" dirty="0"/>
          </a:p>
        </p:txBody>
      </p:sp>
      <p:sp>
        <p:nvSpPr>
          <p:cNvPr id="15" name="Text 13"/>
          <p:cNvSpPr/>
          <p:nvPr/>
        </p:nvSpPr>
        <p:spPr>
          <a:xfrm>
            <a:off x="6357580" y="4860627"/>
            <a:ext cx="4961409"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Applying trade theory to understand the country's economic development.</a:t>
            </a:r>
            <a:endParaRPr lang="en-US" sz="13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98185" y="630932"/>
            <a:ext cx="4887393" cy="410567"/>
          </a:xfrm>
          <a:prstGeom prst="rect">
            <a:avLst/>
          </a:prstGeom>
          <a:noFill/>
          <a:ln/>
        </p:spPr>
        <p:txBody>
          <a:bodyPr wrap="none" lIns="0" tIns="0" rIns="0" bIns="0" rtlCol="0" anchor="t"/>
          <a:lstStyle/>
          <a:p>
            <a:pPr algn="l" indent="0" marL="0">
              <a:lnSpc>
                <a:spcPct val="104000"/>
              </a:lnSpc>
              <a:buNone/>
            </a:pPr>
            <a:r>
              <a:rPr lang="en-US" sz="2550" dirty="0">
                <a:solidFill>
                  <a:srgbClr val="38512F"/>
                </a:solidFill>
                <a:latin typeface="Lora" pitchFamily="34" charset="0"/>
                <a:ea typeface="Lora" pitchFamily="34" charset="-122"/>
                <a:cs typeface="Lora" pitchFamily="34" charset="-120"/>
              </a:rPr>
              <a:t>Desired Learning Outcomes</a:t>
            </a:r>
            <a:endParaRPr lang="en-US" sz="2550" dirty="0"/>
          </a:p>
        </p:txBody>
      </p:sp>
      <p:sp>
        <p:nvSpPr>
          <p:cNvPr id="3" name="Text 1"/>
          <p:cNvSpPr/>
          <p:nvPr/>
        </p:nvSpPr>
        <p:spPr>
          <a:xfrm>
            <a:off x="698185" y="1264841"/>
            <a:ext cx="11404910"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At the end of this module, students should be able to:</a:t>
            </a:r>
            <a:endParaRPr lang="en-US" sz="10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1591469"/>
            <a:ext cx="10795325" cy="837803"/>
          </a:xfrm>
          <a:prstGeom prst="rect">
            <a:avLst/>
          </a:prstGeom>
        </p:spPr>
      </p:pic>
      <p:sp>
        <p:nvSpPr>
          <p:cNvPr id="5" name="Text 2"/>
          <p:cNvSpPr/>
          <p:nvPr/>
        </p:nvSpPr>
        <p:spPr>
          <a:xfrm>
            <a:off x="891756" y="1879501"/>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1</a:t>
            </a:r>
            <a:endParaRPr lang="en-US" sz="1600" dirty="0"/>
          </a:p>
        </p:txBody>
      </p:sp>
      <p:sp>
        <p:nvSpPr>
          <p:cNvPr id="6" name="Text 3"/>
          <p:cNvSpPr/>
          <p:nvPr/>
        </p:nvSpPr>
        <p:spPr>
          <a:xfrm>
            <a:off x="1387341" y="1750120"/>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Define Globalization</a:t>
            </a:r>
            <a:endParaRPr lang="en-US" sz="1250" dirty="0"/>
          </a:p>
        </p:txBody>
      </p:sp>
      <p:sp>
        <p:nvSpPr>
          <p:cNvPr id="7" name="Text 4"/>
          <p:cNvSpPr/>
          <p:nvPr/>
        </p:nvSpPr>
        <p:spPr>
          <a:xfrm>
            <a:off x="1387341" y="2022475"/>
            <a:ext cx="9947522"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Analyze its advantages and disadvantages for developing and developed economies.</a:t>
            </a:r>
            <a:endParaRPr lang="en-US" sz="105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8185" y="2540893"/>
            <a:ext cx="10795325" cy="837803"/>
          </a:xfrm>
          <a:prstGeom prst="rect">
            <a:avLst/>
          </a:prstGeom>
        </p:spPr>
      </p:pic>
      <p:sp>
        <p:nvSpPr>
          <p:cNvPr id="9" name="Text 5"/>
          <p:cNvSpPr/>
          <p:nvPr/>
        </p:nvSpPr>
        <p:spPr>
          <a:xfrm>
            <a:off x="891756" y="2828925"/>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2</a:t>
            </a:r>
            <a:endParaRPr lang="en-US" sz="1600" dirty="0"/>
          </a:p>
        </p:txBody>
      </p:sp>
      <p:sp>
        <p:nvSpPr>
          <p:cNvPr id="10" name="Text 6"/>
          <p:cNvSpPr/>
          <p:nvPr/>
        </p:nvSpPr>
        <p:spPr>
          <a:xfrm>
            <a:off x="1387341" y="2699544"/>
            <a:ext cx="1900190"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Compare Trade Theories</a:t>
            </a:r>
            <a:endParaRPr lang="en-US" sz="1250" dirty="0"/>
          </a:p>
        </p:txBody>
      </p:sp>
      <p:sp>
        <p:nvSpPr>
          <p:cNvPr id="11" name="Text 7"/>
          <p:cNvSpPr/>
          <p:nvPr/>
        </p:nvSpPr>
        <p:spPr>
          <a:xfrm>
            <a:off x="1387341" y="2971899"/>
            <a:ext cx="9947522"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Contrast classical and modern international trade theories and their assumptions.</a:t>
            </a:r>
            <a:endParaRPr lang="en-US" sz="105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8185" y="3490317"/>
            <a:ext cx="10795325" cy="837803"/>
          </a:xfrm>
          <a:prstGeom prst="rect">
            <a:avLst/>
          </a:prstGeom>
        </p:spPr>
      </p:pic>
      <p:sp>
        <p:nvSpPr>
          <p:cNvPr id="13" name="Text 8"/>
          <p:cNvSpPr/>
          <p:nvPr/>
        </p:nvSpPr>
        <p:spPr>
          <a:xfrm>
            <a:off x="891756" y="3778349"/>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3</a:t>
            </a:r>
            <a:endParaRPr lang="en-US" sz="1600" dirty="0"/>
          </a:p>
        </p:txBody>
      </p:sp>
      <p:sp>
        <p:nvSpPr>
          <p:cNvPr id="14" name="Text 9"/>
          <p:cNvSpPr/>
          <p:nvPr/>
        </p:nvSpPr>
        <p:spPr>
          <a:xfrm>
            <a:off x="1387341" y="3648968"/>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Explain Integration</a:t>
            </a:r>
            <a:endParaRPr lang="en-US" sz="1250" dirty="0"/>
          </a:p>
        </p:txBody>
      </p:sp>
      <p:sp>
        <p:nvSpPr>
          <p:cNvPr id="15" name="Text 10"/>
          <p:cNvSpPr/>
          <p:nvPr/>
        </p:nvSpPr>
        <p:spPr>
          <a:xfrm>
            <a:off x="1387341" y="3921323"/>
            <a:ext cx="9947522"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Describe the concept and levels of economic integration among nations.</a:t>
            </a:r>
            <a:endParaRPr lang="en-US" sz="1050" dirty="0"/>
          </a:p>
        </p:txBody>
      </p:sp>
      <p:pic>
        <p:nvPicPr>
          <p:cNvPr id="16"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98185" y="4439741"/>
            <a:ext cx="10795325" cy="837803"/>
          </a:xfrm>
          <a:prstGeom prst="rect">
            <a:avLst/>
          </a:prstGeom>
        </p:spPr>
      </p:pic>
      <p:sp>
        <p:nvSpPr>
          <p:cNvPr id="17" name="Text 11"/>
          <p:cNvSpPr/>
          <p:nvPr/>
        </p:nvSpPr>
        <p:spPr>
          <a:xfrm>
            <a:off x="891756" y="4727773"/>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4</a:t>
            </a:r>
            <a:endParaRPr lang="en-US" sz="1600" dirty="0"/>
          </a:p>
        </p:txBody>
      </p:sp>
      <p:sp>
        <p:nvSpPr>
          <p:cNvPr id="18" name="Text 12"/>
          <p:cNvSpPr/>
          <p:nvPr/>
        </p:nvSpPr>
        <p:spPr>
          <a:xfrm>
            <a:off x="1387341" y="4598392"/>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Analyze Trade's Role</a:t>
            </a:r>
            <a:endParaRPr lang="en-US" sz="1250" dirty="0"/>
          </a:p>
        </p:txBody>
      </p:sp>
      <p:sp>
        <p:nvSpPr>
          <p:cNvPr id="19" name="Text 13"/>
          <p:cNvSpPr/>
          <p:nvPr/>
        </p:nvSpPr>
        <p:spPr>
          <a:xfrm>
            <a:off x="1387341" y="4870748"/>
            <a:ext cx="9947522"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Evaluate how international trade contributes to national economic development.</a:t>
            </a:r>
            <a:endParaRPr lang="en-US" sz="1050" dirty="0"/>
          </a:p>
        </p:txBody>
      </p:sp>
      <p:pic>
        <p:nvPicPr>
          <p:cNvPr id="20"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98185" y="5389166"/>
            <a:ext cx="10795325" cy="837803"/>
          </a:xfrm>
          <a:prstGeom prst="rect">
            <a:avLst/>
          </a:prstGeom>
        </p:spPr>
      </p:pic>
      <p:sp>
        <p:nvSpPr>
          <p:cNvPr id="21" name="Text 14"/>
          <p:cNvSpPr/>
          <p:nvPr/>
        </p:nvSpPr>
        <p:spPr>
          <a:xfrm>
            <a:off x="891756" y="5677198"/>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5</a:t>
            </a:r>
            <a:endParaRPr lang="en-US" sz="1600" dirty="0"/>
          </a:p>
        </p:txBody>
      </p:sp>
      <p:sp>
        <p:nvSpPr>
          <p:cNvPr id="22" name="Text 15"/>
          <p:cNvSpPr/>
          <p:nvPr/>
        </p:nvSpPr>
        <p:spPr>
          <a:xfrm>
            <a:off x="1387341" y="5547816"/>
            <a:ext cx="1810201"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Apply to the Philippines</a:t>
            </a:r>
            <a:endParaRPr lang="en-US" sz="1250" dirty="0"/>
          </a:p>
        </p:txBody>
      </p:sp>
      <p:sp>
        <p:nvSpPr>
          <p:cNvPr id="23" name="Text 16"/>
          <p:cNvSpPr/>
          <p:nvPr/>
        </p:nvSpPr>
        <p:spPr>
          <a:xfrm>
            <a:off x="1387341" y="5820172"/>
            <a:ext cx="9947522"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Use international trade theories to explain Philippine economic participation globally.</a:t>
            </a:r>
            <a:endParaRPr lang="en-US" sz="10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758329"/>
            <a:ext cx="4892156"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What Is Globalization?</a:t>
            </a:r>
            <a:endParaRPr lang="en-US" sz="3200" dirty="0"/>
          </a:p>
        </p:txBody>
      </p:sp>
      <p:sp>
        <p:nvSpPr>
          <p:cNvPr id="4" name="Text 1"/>
          <p:cNvSpPr/>
          <p:nvPr/>
        </p:nvSpPr>
        <p:spPr>
          <a:xfrm>
            <a:off x="5269971" y="1533327"/>
            <a:ext cx="6223638" cy="1396008"/>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Globalization refers to an emerging global culture in which people consume similar goods and services across countries and use common systems of communication, business practices, and technologies. In its economic sense, it refers to the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increased openness of economies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to international trade, foreign direct investment, and financial flows.</a:t>
            </a:r>
            <a:endParaRPr lang="en-US" sz="1350" dirty="0"/>
          </a:p>
        </p:txBody>
      </p:sp>
      <p:sp>
        <p:nvSpPr>
          <p:cNvPr id="5" name="Shape 2"/>
          <p:cNvSpPr/>
          <p:nvPr/>
        </p:nvSpPr>
        <p:spPr>
          <a:xfrm>
            <a:off x="5144264" y="3125688"/>
            <a:ext cx="3150315" cy="2973884"/>
          </a:xfrm>
          <a:prstGeom prst="roundRect">
            <a:avLst>
              <a:gd name="adj" fmla="val 880"/>
            </a:avLst>
          </a:prstGeom>
          <a:solidFill>
            <a:srgbClr val="38512F"/>
          </a:solidFill>
          <a:ln/>
        </p:spPr>
      </p:sp>
      <p:sp>
        <p:nvSpPr>
          <p:cNvPr id="6" name="Text 3"/>
          <p:cNvSpPr/>
          <p:nvPr/>
        </p:nvSpPr>
        <p:spPr>
          <a:xfrm>
            <a:off x="5318786" y="3300214"/>
            <a:ext cx="2662965" cy="256679"/>
          </a:xfrm>
          <a:prstGeom prst="rect">
            <a:avLst/>
          </a:prstGeom>
          <a:noFill/>
          <a:ln/>
        </p:spPr>
        <p:txBody>
          <a:bodyPr wrap="none" lIns="0" tIns="0" rIns="0" bIns="0" rtlCol="0" anchor="t"/>
          <a:lstStyle/>
          <a:p>
            <a:pPr algn="l" indent="0" marL="0">
              <a:lnSpc>
                <a:spcPct val="104000"/>
              </a:lnSpc>
              <a:buNone/>
            </a:pPr>
            <a:r>
              <a:rPr lang="en-US" sz="1600" dirty="0">
                <a:solidFill>
                  <a:srgbClr val="FFFFFF"/>
                </a:solidFill>
                <a:latin typeface="Lora" pitchFamily="34" charset="0"/>
                <a:ea typeface="Lora" pitchFamily="34" charset="-122"/>
                <a:cs typeface="Lora" pitchFamily="34" charset="-120"/>
              </a:rPr>
              <a:t>Driven By</a:t>
            </a:r>
            <a:endParaRPr lang="en-US" sz="1600" dirty="0"/>
          </a:p>
        </p:txBody>
      </p:sp>
      <p:sp>
        <p:nvSpPr>
          <p:cNvPr id="7" name="Text 4"/>
          <p:cNvSpPr/>
          <p:nvPr/>
        </p:nvSpPr>
        <p:spPr>
          <a:xfrm>
            <a:off x="5318786" y="3731419"/>
            <a:ext cx="2801272" cy="1299865"/>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Advances in transportation</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Communication technologies</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Trade liberalization policies</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Digital commerce platforms</a:t>
            </a:r>
            <a:endParaRPr lang="en-US" sz="1350" dirty="0"/>
          </a:p>
        </p:txBody>
      </p:sp>
      <p:sp>
        <p:nvSpPr>
          <p:cNvPr id="8" name="Text 5"/>
          <p:cNvSpPr/>
          <p:nvPr/>
        </p:nvSpPr>
        <p:spPr>
          <a:xfrm>
            <a:off x="8601058" y="3300214"/>
            <a:ext cx="2898901" cy="513358"/>
          </a:xfrm>
          <a:prstGeom prst="rect">
            <a:avLst/>
          </a:prstGeom>
          <a:noFill/>
          <a:ln/>
        </p:spPr>
        <p:txBody>
          <a:bodyPr wrap="square" lIns="0" tIns="0" rIns="0" bIns="0" rtlCol="0" anchor="t">
            <a:normAutofit/>
          </a:bodyPr>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Evident In Daily Philippine Life</a:t>
            </a:r>
            <a:endParaRPr lang="en-US" sz="1600" dirty="0"/>
          </a:p>
        </p:txBody>
      </p:sp>
      <p:sp>
        <p:nvSpPr>
          <p:cNvPr id="9" name="Text 6"/>
          <p:cNvSpPr/>
          <p:nvPr/>
        </p:nvSpPr>
        <p:spPr>
          <a:xfrm>
            <a:off x="8601058" y="3988098"/>
            <a:ext cx="2898901" cy="1954411"/>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Smartphones used in the Philippines may be designed in the US, manufactured in China, contain components from Taiwan and South Korea, and sold through international online platforms — a single product embodying global interconnection.</a:t>
            </a:r>
            <a:endParaRPr lang="en-US" sz="13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98185" y="533202"/>
            <a:ext cx="6429710"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The World Trade Organization</a:t>
            </a:r>
            <a:endParaRPr lang="en-US" sz="3200" dirty="0"/>
          </a:p>
        </p:txBody>
      </p:sp>
      <p:sp>
        <p:nvSpPr>
          <p:cNvPr id="3" name="Text 1"/>
          <p:cNvSpPr/>
          <p:nvPr/>
        </p:nvSpPr>
        <p:spPr>
          <a:xfrm>
            <a:off x="698185" y="1465263"/>
            <a:ext cx="5745713" cy="1675209"/>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World Trade Organization (WTO)</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serves as the primary international organization governing trade among nations. It establishes rules designed to ensure fairness, transparency, and predictability in global trade. As a WTO member, the Philippines participates in international trade agreements that facilitate access to foreign markets while promoting competition and economic growth.</a:t>
            </a:r>
            <a:endParaRPr lang="en-US" sz="1350" dirty="0"/>
          </a:p>
        </p:txBody>
      </p:sp>
      <p:sp>
        <p:nvSpPr>
          <p:cNvPr id="4" name="Shape 2"/>
          <p:cNvSpPr/>
          <p:nvPr/>
        </p:nvSpPr>
        <p:spPr>
          <a:xfrm>
            <a:off x="698185" y="3336826"/>
            <a:ext cx="5745713" cy="1238845"/>
          </a:xfrm>
          <a:prstGeom prst="roundRect">
            <a:avLst>
              <a:gd name="adj" fmla="val 2113"/>
            </a:avLst>
          </a:prstGeom>
          <a:solidFill>
            <a:srgbClr val="B6D6FC"/>
          </a:solidFill>
          <a:ln/>
        </p:spPr>
      </p:sp>
      <p:pic>
        <p:nvPicPr>
          <p:cNvPr id="5" name="Image 0" descr="preencoded.png">    </p:cNvPr>
          <p:cNvPicPr>
            <a:picLocks noChangeAspect="1"/>
          </p:cNvPicPr>
          <p:nvPr/>
        </p:nvPicPr>
        <p:blipFill>
          <a:blip r:embed="rId1"/>
          <a:stretch>
            <a:fillRect/>
          </a:stretch>
        </p:blipFill>
        <p:spPr>
          <a:xfrm>
            <a:off x="872706" y="3592612"/>
            <a:ext cx="218177" cy="174526"/>
          </a:xfrm>
          <a:prstGeom prst="rect">
            <a:avLst/>
          </a:prstGeom>
        </p:spPr>
      </p:pic>
      <p:sp>
        <p:nvSpPr>
          <p:cNvPr id="6" name="Text 3"/>
          <p:cNvSpPr/>
          <p:nvPr/>
        </p:nvSpPr>
        <p:spPr>
          <a:xfrm>
            <a:off x="1265404" y="3537446"/>
            <a:ext cx="5003972"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The WTO helps resolve trade disputes, reduce barriers, and create a level playing field for all member economies — from the largest to the smallest.</a:t>
            </a:r>
            <a:endParaRPr lang="en-US" sz="1350" dirty="0"/>
          </a:p>
        </p:txBody>
      </p:sp>
      <p:pic>
        <p:nvPicPr>
          <p:cNvPr id="7" name="Image 1" descr="preencoded.png">    </p:cNvPr>
          <p:cNvPicPr>
            <a:picLocks noChangeAspect="1"/>
          </p:cNvPicPr>
          <p:nvPr/>
        </p:nvPicPr>
        <p:blipFill>
          <a:blip r:embed="rId2"/>
          <a:stretch>
            <a:fillRect/>
          </a:stretch>
        </p:blipFill>
        <p:spPr>
          <a:xfrm>
            <a:off x="6876084" y="1504553"/>
            <a:ext cx="4623677" cy="462379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98185" y="880269"/>
            <a:ext cx="4839770" cy="410567"/>
          </a:xfrm>
          <a:prstGeom prst="rect">
            <a:avLst/>
          </a:prstGeom>
          <a:noFill/>
          <a:ln/>
        </p:spPr>
        <p:txBody>
          <a:bodyPr wrap="none" lIns="0" tIns="0" rIns="0" bIns="0" rtlCol="0" anchor="t"/>
          <a:lstStyle/>
          <a:p>
            <a:pPr algn="l" indent="0" marL="0">
              <a:lnSpc>
                <a:spcPct val="104000"/>
              </a:lnSpc>
              <a:buNone/>
            </a:pPr>
            <a:r>
              <a:rPr lang="en-US" sz="2550" dirty="0">
                <a:solidFill>
                  <a:srgbClr val="38512F"/>
                </a:solidFill>
                <a:latin typeface="Lora" pitchFamily="34" charset="0"/>
                <a:ea typeface="Lora" pitchFamily="34" charset="-122"/>
                <a:cs typeface="Lora" pitchFamily="34" charset="-120"/>
              </a:rPr>
              <a:t>Advantages of Globalization</a:t>
            </a:r>
            <a:endParaRPr lang="en-US" sz="2550" dirty="0"/>
          </a:p>
        </p:txBody>
      </p:sp>
      <p:sp>
        <p:nvSpPr>
          <p:cNvPr id="3" name="Text 1"/>
          <p:cNvSpPr/>
          <p:nvPr/>
        </p:nvSpPr>
        <p:spPr>
          <a:xfrm>
            <a:off x="698185" y="1514177"/>
            <a:ext cx="11404910"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Supporters argue that globalization promotes economic growth, innovation, employment, and poverty reduction. Here are the key benefits:</a:t>
            </a:r>
            <a:endParaRPr lang="en-US" sz="10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1840805"/>
            <a:ext cx="349043" cy="349052"/>
          </a:xfrm>
          <a:prstGeom prst="rect">
            <a:avLst/>
          </a:prstGeom>
        </p:spPr>
      </p:pic>
      <p:sp>
        <p:nvSpPr>
          <p:cNvPr id="5" name="Text 2"/>
          <p:cNvSpPr/>
          <p:nvPr/>
        </p:nvSpPr>
        <p:spPr>
          <a:xfrm>
            <a:off x="698185" y="2329458"/>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Expansion of Trade</a:t>
            </a:r>
            <a:endParaRPr lang="en-US" sz="1250" dirty="0"/>
          </a:p>
        </p:txBody>
      </p:sp>
      <p:sp>
        <p:nvSpPr>
          <p:cNvPr id="6" name="Text 3"/>
          <p:cNvSpPr/>
          <p:nvPr/>
        </p:nvSpPr>
        <p:spPr>
          <a:xfrm>
            <a:off x="698185" y="2601813"/>
            <a:ext cx="5327814" cy="603052"/>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Reduces tariffs and quotas, allowing goods and services to move freely. The Philippines exports electronics, semiconductors, coconut products, bananas, pineapples, and tuna to global markets.</a:t>
            </a:r>
            <a:endParaRPr lang="en-US" sz="10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5597" y="1840805"/>
            <a:ext cx="349043" cy="349052"/>
          </a:xfrm>
          <a:prstGeom prst="rect">
            <a:avLst/>
          </a:prstGeom>
        </p:spPr>
      </p:pic>
      <p:sp>
        <p:nvSpPr>
          <p:cNvPr id="8" name="Text 4"/>
          <p:cNvSpPr/>
          <p:nvPr/>
        </p:nvSpPr>
        <p:spPr>
          <a:xfrm>
            <a:off x="6165597" y="2329458"/>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Job Creation</a:t>
            </a:r>
            <a:endParaRPr lang="en-US" sz="1250" dirty="0"/>
          </a:p>
        </p:txBody>
      </p:sp>
      <p:sp>
        <p:nvSpPr>
          <p:cNvPr id="9" name="Text 5"/>
          <p:cNvSpPr/>
          <p:nvPr/>
        </p:nvSpPr>
        <p:spPr>
          <a:xfrm>
            <a:off x="6165597" y="2601813"/>
            <a:ext cx="5327914" cy="402034"/>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The Philippine BPO industry attracts international companies outsourcing customer service, IT, and healthcare management — generating millions of jobs nationwide.</a:t>
            </a:r>
            <a:endParaRPr lang="en-US" sz="10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8185" y="3428206"/>
            <a:ext cx="349043" cy="349052"/>
          </a:xfrm>
          <a:prstGeom prst="rect">
            <a:avLst/>
          </a:prstGeom>
        </p:spPr>
      </p:pic>
      <p:sp>
        <p:nvSpPr>
          <p:cNvPr id="11" name="Text 6"/>
          <p:cNvSpPr/>
          <p:nvPr/>
        </p:nvSpPr>
        <p:spPr>
          <a:xfrm>
            <a:off x="698185" y="3916859"/>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Technology Transfer</a:t>
            </a:r>
            <a:endParaRPr lang="en-US" sz="1250" dirty="0"/>
          </a:p>
        </p:txBody>
      </p:sp>
      <p:sp>
        <p:nvSpPr>
          <p:cNvPr id="12" name="Text 7"/>
          <p:cNvSpPr/>
          <p:nvPr/>
        </p:nvSpPr>
        <p:spPr>
          <a:xfrm>
            <a:off x="698185" y="4189214"/>
            <a:ext cx="5327814" cy="402034"/>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PEZA economic zones attract multinationals that introduce advanced manufacturing processes and technical expertise, raising Filipino worker productivity.</a:t>
            </a:r>
            <a:endParaRPr lang="en-US" sz="105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65597" y="3428206"/>
            <a:ext cx="349043" cy="349052"/>
          </a:xfrm>
          <a:prstGeom prst="rect">
            <a:avLst/>
          </a:prstGeom>
        </p:spPr>
      </p:pic>
      <p:sp>
        <p:nvSpPr>
          <p:cNvPr id="14" name="Text 8"/>
          <p:cNvSpPr/>
          <p:nvPr/>
        </p:nvSpPr>
        <p:spPr>
          <a:xfrm>
            <a:off x="6165597" y="3916859"/>
            <a:ext cx="1825182"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Lower Consumer Prices</a:t>
            </a:r>
            <a:endParaRPr lang="en-US" sz="1250" dirty="0"/>
          </a:p>
        </p:txBody>
      </p:sp>
      <p:sp>
        <p:nvSpPr>
          <p:cNvPr id="15" name="Text 9"/>
          <p:cNvSpPr/>
          <p:nvPr/>
        </p:nvSpPr>
        <p:spPr>
          <a:xfrm>
            <a:off x="6165597" y="4189214"/>
            <a:ext cx="5327914" cy="402034"/>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International competition leads to lower prices and greater product variety. Consumers benefit from imported electronics, appliances, vehicles, and clothing.</a:t>
            </a:r>
            <a:endParaRPr lang="en-US" sz="1050" dirty="0"/>
          </a:p>
        </p:txBody>
      </p:sp>
      <p:pic>
        <p:nvPicPr>
          <p:cNvPr id="1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98185" y="4814590"/>
            <a:ext cx="349043" cy="349052"/>
          </a:xfrm>
          <a:prstGeom prst="rect">
            <a:avLst/>
          </a:prstGeom>
        </p:spPr>
      </p:pic>
      <p:sp>
        <p:nvSpPr>
          <p:cNvPr id="17" name="Text 10"/>
          <p:cNvSpPr/>
          <p:nvPr/>
        </p:nvSpPr>
        <p:spPr>
          <a:xfrm>
            <a:off x="698185" y="5303242"/>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Cultural Exchange</a:t>
            </a:r>
            <a:endParaRPr lang="en-US" sz="1250" dirty="0"/>
          </a:p>
        </p:txBody>
      </p:sp>
      <p:sp>
        <p:nvSpPr>
          <p:cNvPr id="18" name="Text 11"/>
          <p:cNvSpPr/>
          <p:nvPr/>
        </p:nvSpPr>
        <p:spPr>
          <a:xfrm>
            <a:off x="698185" y="5575598"/>
            <a:ext cx="5327814" cy="402034"/>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Filipinos are exposed to diverse traditions, cuisines, and entertainment. Filipino culture, music, and cuisine are increasingly recognized internationally.</a:t>
            </a:r>
            <a:endParaRPr lang="en-US" sz="1050" dirty="0"/>
          </a:p>
        </p:txBody>
      </p:sp>
      <p:pic>
        <p:nvPicPr>
          <p:cNvPr id="19"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165597" y="4814590"/>
            <a:ext cx="349043" cy="349052"/>
          </a:xfrm>
          <a:prstGeom prst="rect">
            <a:avLst/>
          </a:prstGeom>
        </p:spPr>
      </p:pic>
      <p:sp>
        <p:nvSpPr>
          <p:cNvPr id="20" name="Text 12"/>
          <p:cNvSpPr/>
          <p:nvPr/>
        </p:nvSpPr>
        <p:spPr>
          <a:xfrm>
            <a:off x="6165597" y="5303242"/>
            <a:ext cx="1746306"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Better Communication</a:t>
            </a:r>
            <a:endParaRPr lang="en-US" sz="1250" dirty="0"/>
          </a:p>
        </p:txBody>
      </p:sp>
      <p:sp>
        <p:nvSpPr>
          <p:cNvPr id="21" name="Text 13"/>
          <p:cNvSpPr/>
          <p:nvPr/>
        </p:nvSpPr>
        <p:spPr>
          <a:xfrm>
            <a:off x="6165597" y="5575598"/>
            <a:ext cx="5327914" cy="402034"/>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Students, professionals, and entrepreneurs access global knowledge, participate in online learning, and conduct business transactions in real time.</a:t>
            </a:r>
            <a:endParaRPr lang="en-US" sz="10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98185" y="1005483"/>
            <a:ext cx="5585578" cy="436265"/>
          </a:xfrm>
          <a:prstGeom prst="rect">
            <a:avLst/>
          </a:prstGeom>
          <a:noFill/>
          <a:ln/>
        </p:spPr>
        <p:txBody>
          <a:bodyPr wrap="none" lIns="0" tIns="0" rIns="0" bIns="0" rtlCol="0" anchor="t"/>
          <a:lstStyle/>
          <a:p>
            <a:pPr algn="l" indent="0" marL="0">
              <a:lnSpc>
                <a:spcPct val="104000"/>
              </a:lnSpc>
              <a:buNone/>
            </a:pPr>
            <a:r>
              <a:rPr lang="en-US" sz="2700" dirty="0">
                <a:solidFill>
                  <a:srgbClr val="38512F"/>
                </a:solidFill>
                <a:latin typeface="Lora" pitchFamily="34" charset="0"/>
                <a:ea typeface="Lora" pitchFamily="34" charset="-122"/>
                <a:cs typeface="Lora" pitchFamily="34" charset="-120"/>
              </a:rPr>
              <a:t>Disadvantages of Globalization</a:t>
            </a:r>
            <a:endParaRPr lang="en-US" sz="2700" dirty="0"/>
          </a:p>
        </p:txBody>
      </p:sp>
      <p:sp>
        <p:nvSpPr>
          <p:cNvPr id="3" name="Text 1"/>
          <p:cNvSpPr/>
          <p:nvPr/>
        </p:nvSpPr>
        <p:spPr>
          <a:xfrm>
            <a:off x="698185" y="1693962"/>
            <a:ext cx="11404910"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Despite its benefits, globalization also generates serious concerns regarding inequality, labor conditions, environmental sustainability, and economic dependence.</a:t>
            </a:r>
            <a:endParaRPr lang="en-US" sz="11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79135" y="2055217"/>
            <a:ext cx="3533389" cy="1945283"/>
          </a:xfrm>
          <a:prstGeom prst="rect">
            <a:avLst/>
          </a:prstGeom>
        </p:spPr>
      </p:pic>
      <p:sp>
        <p:nvSpPr>
          <p:cNvPr id="5" name="Text 2"/>
          <p:cNvSpPr/>
          <p:nvPr/>
        </p:nvSpPr>
        <p:spPr>
          <a:xfrm>
            <a:off x="922711" y="2222599"/>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Growing Inequality</a:t>
            </a:r>
            <a:endParaRPr lang="en-US" sz="1350" dirty="0"/>
          </a:p>
        </p:txBody>
      </p:sp>
      <p:sp>
        <p:nvSpPr>
          <p:cNvPr id="6" name="Text 3"/>
          <p:cNvSpPr/>
          <p:nvPr/>
        </p:nvSpPr>
        <p:spPr>
          <a:xfrm>
            <a:off x="922711" y="2516287"/>
            <a:ext cx="3122435" cy="1316831"/>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Globalization may disproportionately benefit wealthy countries, multinational corporations, and highly skilled workers while leaving vulnerable populations behind. Small local enterprises struggle to compete with large multinationals.</a:t>
            </a:r>
            <a:endParaRPr lang="en-US" sz="11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19579" y="2055217"/>
            <a:ext cx="3533389" cy="1945283"/>
          </a:xfrm>
          <a:prstGeom prst="rect">
            <a:avLst/>
          </a:prstGeom>
        </p:spPr>
      </p:pic>
      <p:sp>
        <p:nvSpPr>
          <p:cNvPr id="8" name="Text 4"/>
          <p:cNvSpPr/>
          <p:nvPr/>
        </p:nvSpPr>
        <p:spPr>
          <a:xfrm>
            <a:off x="4563155" y="2222599"/>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Job Displacement</a:t>
            </a:r>
            <a:endParaRPr lang="en-US" sz="1350" dirty="0"/>
          </a:p>
        </p:txBody>
      </p:sp>
      <p:sp>
        <p:nvSpPr>
          <p:cNvPr id="9" name="Text 5"/>
          <p:cNvSpPr/>
          <p:nvPr/>
        </p:nvSpPr>
        <p:spPr>
          <a:xfrm>
            <a:off x="4563155" y="2516287"/>
            <a:ext cx="3122435" cy="877888"/>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International competition may result in the relocation of industries to countries with lower production costs. Workers lacking specialized skills are often most vulnerable to these changes.</a:t>
            </a:r>
            <a:endParaRPr lang="en-US" sz="11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60022" y="2055217"/>
            <a:ext cx="3533389" cy="1945283"/>
          </a:xfrm>
          <a:prstGeom prst="rect">
            <a:avLst/>
          </a:prstGeom>
        </p:spPr>
      </p:pic>
      <p:sp>
        <p:nvSpPr>
          <p:cNvPr id="11" name="Text 6"/>
          <p:cNvSpPr/>
          <p:nvPr/>
        </p:nvSpPr>
        <p:spPr>
          <a:xfrm>
            <a:off x="8203598" y="2222599"/>
            <a:ext cx="2015182"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Environmental Concerns</a:t>
            </a:r>
            <a:endParaRPr lang="en-US" sz="1350" dirty="0"/>
          </a:p>
        </p:txBody>
      </p:sp>
      <p:sp>
        <p:nvSpPr>
          <p:cNvPr id="12" name="Text 7"/>
          <p:cNvSpPr/>
          <p:nvPr/>
        </p:nvSpPr>
        <p:spPr>
          <a:xfrm>
            <a:off x="8203598" y="2516287"/>
            <a:ext cx="3122435" cy="877888"/>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Rapid industrialization may contribute to pollution, resource depletion, and environmental degradation. Some multinationals have been criticized for unsustainable resource extraction.</a:t>
            </a:r>
            <a:endParaRPr lang="en-US" sz="115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9135" y="4126607"/>
            <a:ext cx="3533389" cy="1725811"/>
          </a:xfrm>
          <a:prstGeom prst="rect">
            <a:avLst/>
          </a:prstGeom>
        </p:spPr>
      </p:pic>
      <p:sp>
        <p:nvSpPr>
          <p:cNvPr id="14" name="Text 8"/>
          <p:cNvSpPr/>
          <p:nvPr/>
        </p:nvSpPr>
        <p:spPr>
          <a:xfrm>
            <a:off x="922711" y="4293989"/>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Labor Exploitation</a:t>
            </a:r>
            <a:endParaRPr lang="en-US" sz="1350" dirty="0"/>
          </a:p>
        </p:txBody>
      </p:sp>
      <p:sp>
        <p:nvSpPr>
          <p:cNvPr id="15" name="Text 9"/>
          <p:cNvSpPr/>
          <p:nvPr/>
        </p:nvSpPr>
        <p:spPr>
          <a:xfrm>
            <a:off x="922711" y="4587677"/>
            <a:ext cx="3122435" cy="877888"/>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Intense global competition may encourage firms to seek lower labor costs in countries with weaker protections — raising concerns about unsafe conditions, low wages, and child labor.</a:t>
            </a:r>
            <a:endParaRPr lang="en-US" sz="1150" dirty="0"/>
          </a:p>
        </p:txBody>
      </p:sp>
      <p:pic>
        <p:nvPicPr>
          <p:cNvPr id="1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19579" y="4126607"/>
            <a:ext cx="3533389" cy="1725811"/>
          </a:xfrm>
          <a:prstGeom prst="rect">
            <a:avLst/>
          </a:prstGeom>
        </p:spPr>
      </p:pic>
      <p:sp>
        <p:nvSpPr>
          <p:cNvPr id="17" name="Text 10"/>
          <p:cNvSpPr/>
          <p:nvPr/>
        </p:nvSpPr>
        <p:spPr>
          <a:xfrm>
            <a:off x="4563155" y="4293989"/>
            <a:ext cx="236819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Vulnerability to Global Crises</a:t>
            </a:r>
            <a:endParaRPr lang="en-US" sz="1350" dirty="0"/>
          </a:p>
        </p:txBody>
      </p:sp>
      <p:sp>
        <p:nvSpPr>
          <p:cNvPr id="18" name="Text 11"/>
          <p:cNvSpPr/>
          <p:nvPr/>
        </p:nvSpPr>
        <p:spPr>
          <a:xfrm>
            <a:off x="4563155" y="4587677"/>
            <a:ext cx="3122435" cy="1097359"/>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Economic interdependence means that crises in one country affect economies worldwide. The COVID-19 pandemic disrupted global supply chains, trade, tourism, and employment across many countries including the Philippines.</a:t>
            </a:r>
            <a:endParaRPr lang="en-US" sz="11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2216293" y="525859"/>
            <a:ext cx="6444295" cy="368895"/>
          </a:xfrm>
          <a:prstGeom prst="rect">
            <a:avLst/>
          </a:prstGeom>
          <a:noFill/>
          <a:ln/>
        </p:spPr>
        <p:txBody>
          <a:bodyPr wrap="none" lIns="0" tIns="0" rIns="0" bIns="0" rtlCol="0" anchor="t"/>
          <a:lstStyle/>
          <a:p>
            <a:pPr algn="l" indent="0" marL="0">
              <a:lnSpc>
                <a:spcPct val="104000"/>
              </a:lnSpc>
              <a:buNone/>
            </a:pPr>
            <a:r>
              <a:rPr lang="en-US" sz="2300" dirty="0">
                <a:solidFill>
                  <a:srgbClr val="38512F"/>
                </a:solidFill>
                <a:latin typeface="Lora" pitchFamily="34" charset="0"/>
                <a:ea typeface="Lora" pitchFamily="34" charset="-122"/>
                <a:cs typeface="Lora" pitchFamily="34" charset="-120"/>
              </a:rPr>
              <a:t>International Trade Theories: An Overview</a:t>
            </a:r>
            <a:endParaRPr lang="en-US" sz="2300" dirty="0"/>
          </a:p>
        </p:txBody>
      </p:sp>
      <p:sp>
        <p:nvSpPr>
          <p:cNvPr id="3" name="Text 1"/>
          <p:cNvSpPr/>
          <p:nvPr/>
        </p:nvSpPr>
        <p:spPr>
          <a:xfrm>
            <a:off x="2216293" y="1075035"/>
            <a:ext cx="7759109" cy="344884"/>
          </a:xfrm>
          <a:prstGeom prst="rect">
            <a:avLst/>
          </a:prstGeom>
          <a:noFill/>
          <a:ln/>
        </p:spPr>
        <p:txBody>
          <a:bodyPr wrap="square" lIns="0" tIns="0" rIns="0" bIns="0" rtlCol="0" anchor="t">
            <a:normAutofit/>
          </a:bodyPr>
          <a:lstStyle/>
          <a:p>
            <a:pPr algn="l" indent="0" marL="0">
              <a:lnSpc>
                <a:spcPct val="115000"/>
              </a:lnSpc>
              <a:buNone/>
            </a:pPr>
            <a:r>
              <a:rPr lang="en-US" sz="950" dirty="0">
                <a:solidFill>
                  <a:srgbClr val="3A3630"/>
                </a:solidFill>
                <a:latin typeface="Source Sans 3" pitchFamily="34" charset="0"/>
                <a:ea typeface="Source Sans 3" pitchFamily="34" charset="-122"/>
                <a:cs typeface="Source Sans 3" pitchFamily="34" charset="-120"/>
              </a:rPr>
              <a:t>International trade theories help explain </a:t>
            </a:r>
            <a:pPr algn="l" indent="0" marL="0">
              <a:lnSpc>
                <a:spcPct val="115000"/>
              </a:lnSpc>
              <a:buNone/>
            </a:pPr>
            <a:r>
              <a:rPr lang="en-US" sz="950" b="1" dirty="0">
                <a:solidFill>
                  <a:srgbClr val="3A3630"/>
                </a:solidFill>
                <a:latin typeface="Source Sans 3" pitchFamily="34" charset="0"/>
                <a:ea typeface="Source Sans 3" pitchFamily="34" charset="-122"/>
                <a:cs typeface="Source Sans 3" pitchFamily="34" charset="-120"/>
              </a:rPr>
              <a:t>why countries trade</a:t>
            </a:r>
            <a:pPr algn="l" indent="0" marL="0">
              <a:lnSpc>
                <a:spcPct val="115000"/>
              </a:lnSpc>
              <a:buNone/>
            </a:pPr>
            <a:r>
              <a:rPr lang="en-US" sz="950" dirty="0">
                <a:solidFill>
                  <a:srgbClr val="3A3630"/>
                </a:solidFill>
                <a:latin typeface="Source Sans 3" pitchFamily="34" charset="0"/>
                <a:ea typeface="Source Sans 3" pitchFamily="34" charset="-122"/>
                <a:cs typeface="Source Sans 3" pitchFamily="34" charset="-120"/>
              </a:rPr>
              <a:t>, how trade patterns emerge, and how nations benefit from specialization and exchange. These theories are classified into two broad categories:</a:t>
            </a:r>
            <a:endParaRPr lang="en-US" sz="950" dirty="0"/>
          </a:p>
        </p:txBody>
      </p:sp>
      <p:pic>
        <p:nvPicPr>
          <p:cNvPr id="4" name="Image 0" descr="preencoded.png">    </p:cNvPr>
          <p:cNvPicPr>
            <a:picLocks noChangeAspect="1"/>
          </p:cNvPicPr>
          <p:nvPr/>
        </p:nvPicPr>
        <p:blipFill>
          <a:blip r:embed="rId1"/>
          <a:stretch>
            <a:fillRect/>
          </a:stretch>
        </p:blipFill>
        <p:spPr>
          <a:xfrm>
            <a:off x="2216293" y="1521321"/>
            <a:ext cx="7759109" cy="4364534"/>
          </a:xfrm>
          <a:prstGeom prst="rect">
            <a:avLst/>
          </a:prstGeom>
        </p:spPr>
      </p:pic>
      <p:sp>
        <p:nvSpPr>
          <p:cNvPr id="5" name="Text 2"/>
          <p:cNvSpPr/>
          <p:nvPr/>
        </p:nvSpPr>
        <p:spPr>
          <a:xfrm>
            <a:off x="2216293" y="5987256"/>
            <a:ext cx="7759109" cy="344884"/>
          </a:xfrm>
          <a:prstGeom prst="rect">
            <a:avLst/>
          </a:prstGeom>
          <a:noFill/>
          <a:ln/>
        </p:spPr>
        <p:txBody>
          <a:bodyPr wrap="square" lIns="0" tIns="0" rIns="0" bIns="0" rtlCol="0" anchor="t">
            <a:normAutofit/>
          </a:bodyPr>
          <a:lstStyle/>
          <a:p>
            <a:pPr algn="l" indent="0" marL="0">
              <a:lnSpc>
                <a:spcPct val="115000"/>
              </a:lnSpc>
              <a:buNone/>
            </a:pPr>
            <a:r>
              <a:rPr lang="en-US" sz="950" dirty="0">
                <a:solidFill>
                  <a:srgbClr val="3A3630"/>
                </a:solidFill>
                <a:latin typeface="Source Sans 3" pitchFamily="34" charset="0"/>
                <a:ea typeface="Source Sans 3" pitchFamily="34" charset="-122"/>
                <a:cs typeface="Source Sans 3" pitchFamily="34" charset="-120"/>
              </a:rPr>
              <a:t>Classical theories focus on countries and their natural endowments, while modern theories emphasize firms, innovation, branding, and competitive strategy in a post-WWII global economy.</a:t>
            </a:r>
            <a:endParaRPr lang="en-US" sz="9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912019"/>
            <a:ext cx="4305788" cy="461963"/>
          </a:xfrm>
          <a:prstGeom prst="rect">
            <a:avLst/>
          </a:prstGeom>
          <a:noFill/>
          <a:ln/>
        </p:spPr>
        <p:txBody>
          <a:bodyPr wrap="none" lIns="0" tIns="0" rIns="0" bIns="0" rtlCol="0" anchor="t"/>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Mercantilism</a:t>
            </a:r>
            <a:endParaRPr lang="en-US" sz="2900" dirty="0"/>
          </a:p>
        </p:txBody>
      </p:sp>
      <p:sp>
        <p:nvSpPr>
          <p:cNvPr id="4" name="Shape 1"/>
          <p:cNvSpPr/>
          <p:nvPr/>
        </p:nvSpPr>
        <p:spPr>
          <a:xfrm>
            <a:off x="5269971" y="1586012"/>
            <a:ext cx="2103286" cy="297755"/>
          </a:xfrm>
          <a:prstGeom prst="roundRect">
            <a:avLst>
              <a:gd name="adj" fmla="val 6331"/>
            </a:avLst>
          </a:prstGeom>
          <a:noFill/>
          <a:ln w="6350">
            <a:solidFill>
              <a:srgbClr val="38512F"/>
            </a:solidFill>
            <a:prstDash val="solid"/>
          </a:ln>
        </p:spPr>
      </p:sp>
      <p:sp>
        <p:nvSpPr>
          <p:cNvPr id="5" name="Text 2"/>
          <p:cNvSpPr/>
          <p:nvPr/>
        </p:nvSpPr>
        <p:spPr>
          <a:xfrm>
            <a:off x="5370477" y="1639391"/>
            <a:ext cx="2511858" cy="190996"/>
          </a:xfrm>
          <a:prstGeom prst="rect">
            <a:avLst/>
          </a:prstGeom>
          <a:noFill/>
          <a:ln/>
        </p:spPr>
        <p:txBody>
          <a:bodyPr wrap="none" lIns="0" tIns="0" rIns="0" bIns="0" rtlCol="0" anchor="t"/>
          <a:lstStyle/>
          <a:p>
            <a:pPr algn="l" indent="0" marL="0">
              <a:lnSpc>
                <a:spcPct val="127000"/>
              </a:lnSpc>
              <a:buNone/>
            </a:pPr>
            <a:r>
              <a:rPr lang="en-US" sz="950" dirty="0">
                <a:solidFill>
                  <a:srgbClr val="38512F"/>
                </a:solidFill>
                <a:latin typeface="Source Sans 3" pitchFamily="34" charset="0"/>
                <a:ea typeface="Source Sans 3" pitchFamily="34" charset="-122"/>
                <a:cs typeface="Source Sans 3" pitchFamily="34" charset="-120"/>
              </a:rPr>
              <a:t>CLASSICAL THEORY · 16TH CENTURY</a:t>
            </a:r>
            <a:endParaRPr lang="en-US" sz="950" dirty="0"/>
          </a:p>
        </p:txBody>
      </p:sp>
      <p:sp>
        <p:nvSpPr>
          <p:cNvPr id="6" name="Text 3"/>
          <p:cNvSpPr/>
          <p:nvPr/>
        </p:nvSpPr>
        <p:spPr>
          <a:xfrm>
            <a:off x="5269971" y="2042815"/>
            <a:ext cx="6223638" cy="95488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Mercantilism was one of the earliest theories of international trade. It argued that </a:t>
            </a:r>
            <a:pPr algn="l" indent="0" marL="0">
              <a:lnSpc>
                <a:spcPct val="127000"/>
              </a:lnSpc>
              <a:buNone/>
            </a:pPr>
            <a:r>
              <a:rPr lang="en-US" sz="1200" b="1" dirty="0">
                <a:solidFill>
                  <a:srgbClr val="3A3630"/>
                </a:solidFill>
                <a:latin typeface="Source Sans 3" pitchFamily="34" charset="0"/>
                <a:ea typeface="Source Sans 3" pitchFamily="34" charset="-122"/>
                <a:cs typeface="Source Sans 3" pitchFamily="34" charset="-120"/>
              </a:rPr>
              <a:t>national wealth depended on the accumulation of gold and silver</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 Governments sought to maximize exports while minimizing imports, using protectionist policies such as tariffs and import restrictions.</a:t>
            </a:r>
            <a:endParaRPr lang="en-US" sz="1200" dirty="0"/>
          </a:p>
        </p:txBody>
      </p:sp>
      <p:sp>
        <p:nvSpPr>
          <p:cNvPr id="7" name="Shape 4"/>
          <p:cNvSpPr/>
          <p:nvPr/>
        </p:nvSpPr>
        <p:spPr>
          <a:xfrm>
            <a:off x="5156865" y="3156744"/>
            <a:ext cx="3146446" cy="2789238"/>
          </a:xfrm>
          <a:prstGeom prst="roundRect">
            <a:avLst>
              <a:gd name="adj" fmla="val 845"/>
            </a:avLst>
          </a:prstGeom>
          <a:solidFill>
            <a:srgbClr val="38512F"/>
          </a:solidFill>
          <a:ln/>
        </p:spPr>
      </p:sp>
      <p:sp>
        <p:nvSpPr>
          <p:cNvPr id="8" name="Text 5"/>
          <p:cNvSpPr/>
          <p:nvPr/>
        </p:nvSpPr>
        <p:spPr>
          <a:xfrm>
            <a:off x="5313924" y="3298031"/>
            <a:ext cx="2457686" cy="230981"/>
          </a:xfrm>
          <a:prstGeom prst="rect">
            <a:avLst/>
          </a:prstGeom>
          <a:noFill/>
          <a:ln/>
        </p:spPr>
        <p:txBody>
          <a:bodyPr wrap="none" lIns="0" tIns="0" rIns="0" bIns="0" rtlCol="0" anchor="t"/>
          <a:lstStyle/>
          <a:p>
            <a:pPr algn="l" indent="0" marL="0">
              <a:lnSpc>
                <a:spcPct val="104000"/>
              </a:lnSpc>
              <a:buNone/>
            </a:pPr>
            <a:r>
              <a:rPr lang="en-US" sz="1450" dirty="0">
                <a:solidFill>
                  <a:srgbClr val="FFFFFF"/>
                </a:solidFill>
                <a:latin typeface="Lora" pitchFamily="34" charset="0"/>
                <a:ea typeface="Lora" pitchFamily="34" charset="-122"/>
                <a:cs typeface="Lora" pitchFamily="34" charset="-120"/>
              </a:rPr>
              <a:t>Core Belief</a:t>
            </a:r>
            <a:endParaRPr lang="en-US" sz="1450" dirty="0"/>
          </a:p>
        </p:txBody>
      </p:sp>
      <p:sp>
        <p:nvSpPr>
          <p:cNvPr id="9" name="Text 6"/>
          <p:cNvSpPr/>
          <p:nvPr/>
        </p:nvSpPr>
        <p:spPr>
          <a:xfrm>
            <a:off x="5313924" y="3670300"/>
            <a:ext cx="2832327"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FFFFFF"/>
                </a:solidFill>
                <a:latin typeface="Source Sans 3" pitchFamily="34" charset="0"/>
                <a:ea typeface="Source Sans 3" pitchFamily="34" charset="-122"/>
                <a:cs typeface="Source Sans 3" pitchFamily="34" charset="-120"/>
              </a:rPr>
              <a:t>A nation grows wealthy by exporting more than it imports — accumulating a trade surplus and building gold reserves.</a:t>
            </a:r>
            <a:endParaRPr lang="en-US" sz="1200" dirty="0"/>
          </a:p>
        </p:txBody>
      </p:sp>
      <p:sp>
        <p:nvSpPr>
          <p:cNvPr id="10" name="Text 7"/>
          <p:cNvSpPr/>
          <p:nvPr/>
        </p:nvSpPr>
        <p:spPr>
          <a:xfrm>
            <a:off x="8579727" y="3298031"/>
            <a:ext cx="2457686" cy="230981"/>
          </a:xfrm>
          <a:prstGeom prst="rect">
            <a:avLst/>
          </a:prstGeom>
          <a:noFill/>
          <a:ln/>
        </p:spPr>
        <p:txBody>
          <a:bodyPr wrap="none" lIns="0" tIns="0" rIns="0" bIns="0" rtlCol="0" anchor="t"/>
          <a:lstStyle/>
          <a:p>
            <a:pPr algn="l" indent="0" marL="0">
              <a:lnSpc>
                <a:spcPct val="104000"/>
              </a:lnSpc>
              <a:buNone/>
            </a:pPr>
            <a:r>
              <a:rPr lang="en-US" sz="1450" dirty="0">
                <a:solidFill>
                  <a:srgbClr val="38512F"/>
                </a:solidFill>
                <a:latin typeface="Lora" pitchFamily="34" charset="0"/>
                <a:ea typeface="Lora" pitchFamily="34" charset="-122"/>
                <a:cs typeface="Lora" pitchFamily="34" charset="-120"/>
              </a:rPr>
              <a:t>Relevance Today</a:t>
            </a:r>
            <a:endParaRPr lang="en-US" sz="1450" dirty="0"/>
          </a:p>
        </p:txBody>
      </p:sp>
      <p:sp>
        <p:nvSpPr>
          <p:cNvPr id="11" name="Text 8"/>
          <p:cNvSpPr/>
          <p:nvPr/>
        </p:nvSpPr>
        <p:spPr>
          <a:xfrm>
            <a:off x="8579727" y="3670300"/>
            <a:ext cx="2920232" cy="2148483"/>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Although modern economists generally reject mercantilism, elements persist. Governments still support strategic industries through subsidies, tariffs, and export promotion programs. In the Philippines, export promotion generates foreign exchange earnings that finance imports of machinery, technology, fuel, and industrial inputs.</a:t>
            </a:r>
            <a:endParaRPr lang="en-US" sz="1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98185" y="1128812"/>
            <a:ext cx="7299638"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Absolute &amp; Comparative Advantage</a:t>
            </a:r>
            <a:endParaRPr lang="en-US" sz="3200" dirty="0"/>
          </a:p>
        </p:txBody>
      </p:sp>
      <p:sp>
        <p:nvSpPr>
          <p:cNvPr id="3" name="Shape 1"/>
          <p:cNvSpPr/>
          <p:nvPr/>
        </p:nvSpPr>
        <p:spPr>
          <a:xfrm>
            <a:off x="698185" y="1991122"/>
            <a:ext cx="10795325" cy="2385616"/>
          </a:xfrm>
          <a:prstGeom prst="roundRect">
            <a:avLst>
              <a:gd name="adj" fmla="val 1097"/>
            </a:avLst>
          </a:prstGeom>
          <a:solidFill>
            <a:srgbClr val="F3E7D4"/>
          </a:solidFill>
          <a:ln/>
        </p:spPr>
      </p:sp>
      <p:sp>
        <p:nvSpPr>
          <p:cNvPr id="4" name="Shape 2"/>
          <p:cNvSpPr/>
          <p:nvPr/>
        </p:nvSpPr>
        <p:spPr>
          <a:xfrm>
            <a:off x="698185" y="1991122"/>
            <a:ext cx="5397663" cy="2385616"/>
          </a:xfrm>
          <a:prstGeom prst="rect">
            <a:avLst/>
          </a:prstGeom>
          <a:solidFill>
            <a:srgbClr val="F3E7D4"/>
          </a:solidFill>
          <a:ln/>
        </p:spPr>
      </p:sp>
      <p:sp>
        <p:nvSpPr>
          <p:cNvPr id="5" name="Text 3"/>
          <p:cNvSpPr/>
          <p:nvPr/>
        </p:nvSpPr>
        <p:spPr>
          <a:xfrm>
            <a:off x="872706" y="2165648"/>
            <a:ext cx="3872609"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Absolute Advantage — Adam Smith (1776)</a:t>
            </a:r>
            <a:endParaRPr lang="en-US" sz="1600" dirty="0"/>
          </a:p>
        </p:txBody>
      </p:sp>
      <p:sp>
        <p:nvSpPr>
          <p:cNvPr id="6" name="Text 4"/>
          <p:cNvSpPr/>
          <p:nvPr/>
        </p:nvSpPr>
        <p:spPr>
          <a:xfrm>
            <a:off x="872706" y="2527002"/>
            <a:ext cx="5048620" cy="1675209"/>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In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The Wealth of Nations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Smith argued that countries should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specialize in producing goods they produce more efficiently</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than others and trade for the rest. The Philippines has absolute advantages in BPO services, healthcare services, maritime services, and tourism — exporting these while importing goods others produce more efficiently.</a:t>
            </a:r>
            <a:endParaRPr lang="en-US" sz="1350" dirty="0"/>
          </a:p>
        </p:txBody>
      </p:sp>
      <p:sp>
        <p:nvSpPr>
          <p:cNvPr id="7" name="Shape 5"/>
          <p:cNvSpPr/>
          <p:nvPr/>
        </p:nvSpPr>
        <p:spPr>
          <a:xfrm>
            <a:off x="6095848" y="1991122"/>
            <a:ext cx="5397663" cy="2385616"/>
          </a:xfrm>
          <a:prstGeom prst="rect">
            <a:avLst/>
          </a:prstGeom>
          <a:solidFill>
            <a:srgbClr val="F3E7D4"/>
          </a:solidFill>
          <a:ln/>
        </p:spPr>
      </p:sp>
      <p:sp>
        <p:nvSpPr>
          <p:cNvPr id="8" name="Shape 6"/>
          <p:cNvSpPr/>
          <p:nvPr/>
        </p:nvSpPr>
        <p:spPr>
          <a:xfrm>
            <a:off x="6095848" y="1991122"/>
            <a:ext cx="19050" cy="2385616"/>
          </a:xfrm>
          <a:prstGeom prst="roundRect">
            <a:avLst>
              <a:gd name="adj" fmla="val 137437"/>
            </a:avLst>
          </a:prstGeom>
          <a:solidFill>
            <a:srgbClr val="D9CDBA"/>
          </a:solidFill>
          <a:ln/>
        </p:spPr>
      </p:sp>
      <p:sp>
        <p:nvSpPr>
          <p:cNvPr id="9" name="Text 7"/>
          <p:cNvSpPr/>
          <p:nvPr/>
        </p:nvSpPr>
        <p:spPr>
          <a:xfrm>
            <a:off x="6270369" y="2165648"/>
            <a:ext cx="3867946"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Comparative Advantage — David Ricardo</a:t>
            </a:r>
            <a:endParaRPr lang="en-US" sz="1600" dirty="0"/>
          </a:p>
        </p:txBody>
      </p:sp>
      <p:sp>
        <p:nvSpPr>
          <p:cNvPr id="10" name="Text 8"/>
          <p:cNvSpPr/>
          <p:nvPr/>
        </p:nvSpPr>
        <p:spPr>
          <a:xfrm>
            <a:off x="6270369" y="2527002"/>
            <a:ext cx="5048620" cy="1675209"/>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Ricardo expanded Smith's theory: countries benefit from trade even if one nation is more efficient at producing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all</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goods. What matters is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relative efficiency — or opportunity cost</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The Philippines has a comparative advantage in agricultural products (bananas, pineapples, coconuts, mangoes) and labor-intensive services due to its educated, English-speaking workforce.</a:t>
            </a:r>
            <a:endParaRPr lang="en-US" sz="1350" dirty="0"/>
          </a:p>
        </p:txBody>
      </p:sp>
      <p:sp>
        <p:nvSpPr>
          <p:cNvPr id="11" name="Shape 9"/>
          <p:cNvSpPr/>
          <p:nvPr/>
        </p:nvSpPr>
        <p:spPr>
          <a:xfrm>
            <a:off x="698185" y="4573091"/>
            <a:ext cx="10795325" cy="959644"/>
          </a:xfrm>
          <a:prstGeom prst="roundRect">
            <a:avLst>
              <a:gd name="adj" fmla="val 2728"/>
            </a:avLst>
          </a:prstGeom>
          <a:solidFill>
            <a:srgbClr val="B6FCB8"/>
          </a:solidFill>
          <a:ln/>
        </p:spPr>
      </p:sp>
      <p:pic>
        <p:nvPicPr>
          <p:cNvPr id="12" name="Image 0" descr="preencoded.png">    </p:cNvPr>
          <p:cNvPicPr>
            <a:picLocks noChangeAspect="1"/>
          </p:cNvPicPr>
          <p:nvPr/>
        </p:nvPicPr>
        <p:blipFill>
          <a:blip r:embed="rId1"/>
          <a:stretch>
            <a:fillRect/>
          </a:stretch>
        </p:blipFill>
        <p:spPr>
          <a:xfrm>
            <a:off x="872706" y="4822527"/>
            <a:ext cx="218177" cy="174526"/>
          </a:xfrm>
          <a:prstGeom prst="rect">
            <a:avLst/>
          </a:prstGeom>
        </p:spPr>
      </p:pic>
      <p:sp>
        <p:nvSpPr>
          <p:cNvPr id="13" name="Text 10"/>
          <p:cNvSpPr/>
          <p:nvPr/>
        </p:nvSpPr>
        <p:spPr>
          <a:xfrm>
            <a:off x="1265404" y="4773712"/>
            <a:ext cx="1005358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Key Insight: Specialization increases productivity, improves efficiency, and raises living standards for all trading partners — even when one country is more productive overall.</a:t>
            </a:r>
            <a:endParaRPr lang="en-US" sz="13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866853" y="509290"/>
            <a:ext cx="4981748" cy="472480"/>
          </a:xfrm>
          <a:prstGeom prst="rect">
            <a:avLst/>
          </a:prstGeom>
          <a:noFill/>
          <a:ln/>
        </p:spPr>
        <p:txBody>
          <a:bodyPr wrap="none" lIns="0" tIns="0" rIns="0" bIns="0" rtlCol="0" anchor="t"/>
          <a:lstStyle/>
          <a:p>
            <a:pPr algn="l" indent="0" marL="0">
              <a:lnSpc>
                <a:spcPct val="104000"/>
              </a:lnSpc>
              <a:buNone/>
            </a:pPr>
            <a:r>
              <a:rPr lang="en-US" sz="2950" dirty="0">
                <a:solidFill>
                  <a:srgbClr val="38512F"/>
                </a:solidFill>
                <a:latin typeface="Lora" pitchFamily="34" charset="0"/>
                <a:ea typeface="Lora" pitchFamily="34" charset="-122"/>
                <a:cs typeface="Lora" pitchFamily="34" charset="-120"/>
              </a:rPr>
              <a:t>Heckscher-Ohlin Theory</a:t>
            </a:r>
            <a:endParaRPr lang="en-US" sz="2950" dirty="0"/>
          </a:p>
        </p:txBody>
      </p:sp>
      <p:sp>
        <p:nvSpPr>
          <p:cNvPr id="3" name="Shape 1"/>
          <p:cNvSpPr/>
          <p:nvPr/>
        </p:nvSpPr>
        <p:spPr>
          <a:xfrm>
            <a:off x="866853" y="1277441"/>
            <a:ext cx="1917950" cy="306288"/>
          </a:xfrm>
          <a:prstGeom prst="roundRect">
            <a:avLst>
              <a:gd name="adj" fmla="val 6293"/>
            </a:avLst>
          </a:prstGeom>
          <a:noFill/>
          <a:ln w="6350">
            <a:solidFill>
              <a:srgbClr val="38512F"/>
            </a:solidFill>
            <a:prstDash val="solid"/>
          </a:ln>
        </p:spPr>
      </p:sp>
      <p:sp>
        <p:nvSpPr>
          <p:cNvPr id="4" name="Text 2"/>
          <p:cNvSpPr/>
          <p:nvPr/>
        </p:nvSpPr>
        <p:spPr>
          <a:xfrm>
            <a:off x="969541" y="1331913"/>
            <a:ext cx="2322157" cy="197346"/>
          </a:xfrm>
          <a:prstGeom prst="rect">
            <a:avLst/>
          </a:prstGeom>
          <a:noFill/>
          <a:ln/>
        </p:spPr>
        <p:txBody>
          <a:bodyPr wrap="none" lIns="0" tIns="0" rIns="0" bIns="0" rtlCol="0" anchor="t"/>
          <a:lstStyle/>
          <a:p>
            <a:pPr algn="l" indent="0" marL="0">
              <a:lnSpc>
                <a:spcPct val="128000"/>
              </a:lnSpc>
              <a:buNone/>
            </a:pPr>
            <a:r>
              <a:rPr lang="en-US" sz="1000" dirty="0">
                <a:solidFill>
                  <a:srgbClr val="38512F"/>
                </a:solidFill>
                <a:latin typeface="Source Sans 3" pitchFamily="34" charset="0"/>
                <a:ea typeface="Source Sans 3" pitchFamily="34" charset="-122"/>
                <a:cs typeface="Source Sans 3" pitchFamily="34" charset="-120"/>
              </a:rPr>
              <a:t>FACTOR PROPORTIONS THEORY</a:t>
            </a:r>
            <a:endParaRPr lang="en-US" sz="1000" dirty="0"/>
          </a:p>
        </p:txBody>
      </p:sp>
      <p:pic>
        <p:nvPicPr>
          <p:cNvPr id="5" name="Image 0" descr="preencoded.png">    </p:cNvPr>
          <p:cNvPicPr>
            <a:picLocks noChangeAspect="1"/>
          </p:cNvPicPr>
          <p:nvPr/>
        </p:nvPicPr>
        <p:blipFill>
          <a:blip r:embed="rId1"/>
          <a:stretch>
            <a:fillRect/>
          </a:stretch>
        </p:blipFill>
        <p:spPr>
          <a:xfrm>
            <a:off x="866853" y="1916311"/>
            <a:ext cx="4265903" cy="4266009"/>
          </a:xfrm>
          <a:prstGeom prst="rect">
            <a:avLst/>
          </a:prstGeom>
        </p:spPr>
      </p:pic>
      <p:sp>
        <p:nvSpPr>
          <p:cNvPr id="6" name="Text 3"/>
          <p:cNvSpPr/>
          <p:nvPr/>
        </p:nvSpPr>
        <p:spPr>
          <a:xfrm>
            <a:off x="5755536" y="1883073"/>
            <a:ext cx="5575458" cy="740271"/>
          </a:xfrm>
          <a:prstGeom prst="rect">
            <a:avLst/>
          </a:prstGeom>
          <a:noFill/>
          <a:ln/>
        </p:spPr>
        <p:txBody>
          <a:bodyPr wrap="square" lIns="0" tIns="0" rIns="0" bIns="0" rtlCol="0" anchor="t">
            <a:normAutofit/>
          </a:bodyPr>
          <a:lstStyle/>
          <a:p>
            <a:pPr algn="l" indent="0" marL="0">
              <a:lnSpc>
                <a:spcPct val="128000"/>
              </a:lnSpc>
              <a:buNone/>
            </a:pPr>
            <a:r>
              <a:rPr lang="en-US" sz="1250" dirty="0">
                <a:solidFill>
                  <a:srgbClr val="3A3630"/>
                </a:solidFill>
                <a:latin typeface="Source Sans 3" pitchFamily="34" charset="0"/>
                <a:ea typeface="Source Sans 3" pitchFamily="34" charset="-122"/>
                <a:cs typeface="Source Sans 3" pitchFamily="34" charset="-120"/>
              </a:rPr>
              <a:t>The </a:t>
            </a:r>
            <a:pPr algn="l" indent="0" marL="0">
              <a:lnSpc>
                <a:spcPct val="128000"/>
              </a:lnSpc>
              <a:buNone/>
            </a:pPr>
            <a:r>
              <a:rPr lang="en-US" sz="1250" b="1" dirty="0">
                <a:solidFill>
                  <a:srgbClr val="3A3630"/>
                </a:solidFill>
                <a:latin typeface="Source Sans 3" pitchFamily="34" charset="0"/>
                <a:ea typeface="Source Sans 3" pitchFamily="34" charset="-122"/>
                <a:cs typeface="Source Sans 3" pitchFamily="34" charset="-120"/>
              </a:rPr>
              <a:t>Heckscher-Ohlin Theory</a:t>
            </a:r>
            <a:pPr algn="l" indent="0" marL="0">
              <a:lnSpc>
                <a:spcPct val="128000"/>
              </a:lnSpc>
              <a:buNone/>
            </a:pPr>
            <a:r>
              <a:rPr lang="en-US" sz="1250" dirty="0">
                <a:solidFill>
                  <a:srgbClr val="3A3630"/>
                </a:solidFill>
                <a:latin typeface="Source Sans 3" pitchFamily="34" charset="0"/>
                <a:ea typeface="Source Sans 3" pitchFamily="34" charset="-122"/>
                <a:cs typeface="Source Sans 3" pitchFamily="34" charset="-120"/>
              </a:rPr>
              <a:t> argues that countries export products that use their </a:t>
            </a:r>
            <a:pPr algn="l" indent="0" marL="0">
              <a:lnSpc>
                <a:spcPct val="128000"/>
              </a:lnSpc>
              <a:buNone/>
            </a:pPr>
            <a:r>
              <a:rPr lang="en-US" sz="1250" b="1" dirty="0">
                <a:solidFill>
                  <a:srgbClr val="3A3630"/>
                </a:solidFill>
                <a:latin typeface="Source Sans 3" pitchFamily="34" charset="0"/>
                <a:ea typeface="Source Sans 3" pitchFamily="34" charset="-122"/>
                <a:cs typeface="Source Sans 3" pitchFamily="34" charset="-120"/>
              </a:rPr>
              <a:t>abundant factors of production</a:t>
            </a:r>
            <a:pPr algn="l" indent="0" marL="0">
              <a:lnSpc>
                <a:spcPct val="128000"/>
              </a:lnSpc>
              <a:buNone/>
            </a:pPr>
            <a:r>
              <a:rPr lang="en-US" sz="1250" dirty="0">
                <a:solidFill>
                  <a:srgbClr val="3A3630"/>
                </a:solidFill>
                <a:latin typeface="Source Sans 3" pitchFamily="34" charset="0"/>
                <a:ea typeface="Source Sans 3" pitchFamily="34" charset="-122"/>
                <a:cs typeface="Source Sans 3" pitchFamily="34" charset="-120"/>
              </a:rPr>
              <a:t> and import products that require scarce factors. Factors include land, labor, and capital.</a:t>
            </a:r>
            <a:endParaRPr lang="en-US" sz="1250" dirty="0"/>
          </a:p>
        </p:txBody>
      </p:sp>
      <p:sp>
        <p:nvSpPr>
          <p:cNvPr id="7" name="Text 4"/>
          <p:cNvSpPr/>
          <p:nvPr/>
        </p:nvSpPr>
        <p:spPr>
          <a:xfrm>
            <a:off x="5755536" y="2756396"/>
            <a:ext cx="5575458" cy="545207"/>
          </a:xfrm>
          <a:prstGeom prst="rect">
            <a:avLst/>
          </a:prstGeom>
          <a:noFill/>
          <a:ln/>
        </p:spPr>
        <p:txBody>
          <a:bodyPr wrap="square" lIns="0" tIns="0" rIns="0" bIns="0" rtlCol="0" anchor="t">
            <a:normAutofit/>
          </a:bodyPr>
          <a:lstStyle/>
          <a:p>
            <a:pPr algn="l" marL="342900" indent="-342900">
              <a:lnSpc>
                <a:spcPct val="128000"/>
              </a:lnSpc>
              <a:buSzPct val="100000"/>
              <a:buChar char="•"/>
            </a:pPr>
            <a:r>
              <a:rPr lang="en-US" sz="1250" dirty="0">
                <a:solidFill>
                  <a:srgbClr val="3A3630"/>
                </a:solidFill>
                <a:latin typeface="Source Sans 3" pitchFamily="34" charset="0"/>
                <a:ea typeface="Source Sans 3" pitchFamily="34" charset="-122"/>
                <a:cs typeface="Source Sans 3" pitchFamily="34" charset="-120"/>
              </a:rPr>
              <a:t>Labor-abundant countries specialize in labor-intensive industries</a:t>
            </a:r>
            <a:endParaRPr lang="en-US" sz="1250" dirty="0"/>
          </a:p>
          <a:p>
            <a:pPr algn="l" marL="342900" indent="-342900">
              <a:lnSpc>
                <a:spcPct val="128000"/>
              </a:lnSpc>
              <a:buSzPct val="100000"/>
              <a:buChar char="•"/>
            </a:pPr>
            <a:r>
              <a:rPr lang="en-US" sz="1250" dirty="0">
                <a:solidFill>
                  <a:srgbClr val="3A3630"/>
                </a:solidFill>
                <a:latin typeface="Source Sans 3" pitchFamily="34" charset="0"/>
                <a:ea typeface="Source Sans 3" pitchFamily="34" charset="-122"/>
                <a:cs typeface="Source Sans 3" pitchFamily="34" charset="-120"/>
              </a:rPr>
              <a:t>Capital-abundant countries specialize in capital-intensive industries</a:t>
            </a:r>
            <a:endParaRPr lang="en-US" sz="1250" dirty="0"/>
          </a:p>
        </p:txBody>
      </p:sp>
      <p:sp>
        <p:nvSpPr>
          <p:cNvPr id="8" name="Text 5"/>
          <p:cNvSpPr/>
          <p:nvPr/>
        </p:nvSpPr>
        <p:spPr>
          <a:xfrm>
            <a:off x="5755536" y="3449439"/>
            <a:ext cx="2534976" cy="236240"/>
          </a:xfrm>
          <a:prstGeom prst="rect">
            <a:avLst/>
          </a:prstGeom>
          <a:noFill/>
          <a:ln/>
        </p:spPr>
        <p:txBody>
          <a:bodyPr wrap="none" lIns="0" tIns="0" rIns="0" bIns="0" rtlCol="0" anchor="t"/>
          <a:lstStyle/>
          <a:p>
            <a:pPr algn="l" indent="0" marL="0">
              <a:lnSpc>
                <a:spcPct val="104000"/>
              </a:lnSpc>
              <a:buNone/>
            </a:pPr>
            <a:r>
              <a:rPr lang="en-US" sz="1450" dirty="0">
                <a:solidFill>
                  <a:srgbClr val="38512F"/>
                </a:solidFill>
                <a:latin typeface="Lora" pitchFamily="34" charset="0"/>
                <a:ea typeface="Lora" pitchFamily="34" charset="-122"/>
                <a:cs typeface="Lora" pitchFamily="34" charset="-120"/>
              </a:rPr>
              <a:t>Philippine Application</a:t>
            </a:r>
            <a:endParaRPr lang="en-US" sz="1450" dirty="0"/>
          </a:p>
        </p:txBody>
      </p:sp>
      <p:sp>
        <p:nvSpPr>
          <p:cNvPr id="9" name="Text 6"/>
          <p:cNvSpPr/>
          <p:nvPr/>
        </p:nvSpPr>
        <p:spPr>
          <a:xfrm>
            <a:off x="5755536" y="3833515"/>
            <a:ext cx="5575458" cy="987028"/>
          </a:xfrm>
          <a:prstGeom prst="rect">
            <a:avLst/>
          </a:prstGeom>
          <a:noFill/>
          <a:ln/>
        </p:spPr>
        <p:txBody>
          <a:bodyPr wrap="square" lIns="0" tIns="0" rIns="0" bIns="0" rtlCol="0" anchor="t">
            <a:normAutofit/>
          </a:bodyPr>
          <a:lstStyle/>
          <a:p>
            <a:pPr algn="l" indent="0" marL="0">
              <a:lnSpc>
                <a:spcPct val="128000"/>
              </a:lnSpc>
              <a:buNone/>
            </a:pPr>
            <a:r>
              <a:rPr lang="en-US" sz="1250" dirty="0">
                <a:solidFill>
                  <a:srgbClr val="3A3630"/>
                </a:solidFill>
                <a:latin typeface="Source Sans 3" pitchFamily="34" charset="0"/>
                <a:ea typeface="Source Sans 3" pitchFamily="34" charset="-122"/>
                <a:cs typeface="Source Sans 3" pitchFamily="34" charset="-120"/>
              </a:rPr>
              <a:t>The Philippines' relatively abundant supply of educated, English-speaking labor has driven growth in the BPO sector, healthcare services, and maritime employment — all industries that rely heavily on human capital. Factor endowments directly shape the country's trade patterns.</a:t>
            </a:r>
            <a:endParaRPr lang="en-US" sz="12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98185" y="842963"/>
            <a:ext cx="4716444"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The Leontief Paradox</a:t>
            </a:r>
            <a:endParaRPr lang="en-US" sz="3200" dirty="0"/>
          </a:p>
        </p:txBody>
      </p:sp>
      <p:sp>
        <p:nvSpPr>
          <p:cNvPr id="3" name="Shape 1"/>
          <p:cNvSpPr/>
          <p:nvPr/>
        </p:nvSpPr>
        <p:spPr>
          <a:xfrm>
            <a:off x="698185" y="1705273"/>
            <a:ext cx="3070843" cy="340618"/>
          </a:xfrm>
          <a:prstGeom prst="roundRect">
            <a:avLst>
              <a:gd name="adj" fmla="val 6149"/>
            </a:avLst>
          </a:prstGeom>
          <a:noFill/>
          <a:ln w="6350">
            <a:solidFill>
              <a:srgbClr val="38512F"/>
            </a:solidFill>
            <a:prstDash val="solid"/>
          </a:ln>
        </p:spPr>
      </p:sp>
      <p:sp>
        <p:nvSpPr>
          <p:cNvPr id="4" name="Text 2"/>
          <p:cNvSpPr/>
          <p:nvPr/>
        </p:nvSpPr>
        <p:spPr>
          <a:xfrm>
            <a:off x="809208" y="1763911"/>
            <a:ext cx="3458381" cy="223341"/>
          </a:xfrm>
          <a:prstGeom prst="rect">
            <a:avLst/>
          </a:prstGeom>
          <a:noFill/>
          <a:ln/>
        </p:spPr>
        <p:txBody>
          <a:bodyPr wrap="none" lIns="0" tIns="0" rIns="0" bIns="0" rtlCol="0" anchor="t"/>
          <a:lstStyle/>
          <a:p>
            <a:pPr algn="l" indent="0" marL="0">
              <a:lnSpc>
                <a:spcPct val="133000"/>
              </a:lnSpc>
              <a:buNone/>
            </a:pPr>
            <a:r>
              <a:rPr lang="en-US" sz="1050" dirty="0">
                <a:solidFill>
                  <a:srgbClr val="38512F"/>
                </a:solidFill>
                <a:latin typeface="Source Sans 3" pitchFamily="34" charset="0"/>
                <a:ea typeface="Source Sans 3" pitchFamily="34" charset="-122"/>
                <a:cs typeface="Source Sans 3" pitchFamily="34" charset="-120"/>
              </a:rPr>
              <a:t>WASSILY LEONTIEF · CHALLENGE TO H-O THEORY</a:t>
            </a:r>
            <a:endParaRPr lang="en-US" sz="1050" dirty="0"/>
          </a:p>
        </p:txBody>
      </p:sp>
      <p:sp>
        <p:nvSpPr>
          <p:cNvPr id="5" name="Text 3"/>
          <p:cNvSpPr/>
          <p:nvPr/>
        </p:nvSpPr>
        <p:spPr>
          <a:xfrm>
            <a:off x="698185" y="2416770"/>
            <a:ext cx="2662965"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The Observation</a:t>
            </a:r>
            <a:endParaRPr lang="en-US" sz="1600" dirty="0"/>
          </a:p>
        </p:txBody>
      </p:sp>
      <p:sp>
        <p:nvSpPr>
          <p:cNvPr id="6" name="Text 4"/>
          <p:cNvSpPr/>
          <p:nvPr/>
        </p:nvSpPr>
        <p:spPr>
          <a:xfrm>
            <a:off x="698185" y="2847975"/>
            <a:ext cx="5184745"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Wassily Leontief challenged the Heckscher-Ohlin Theory after observing that the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United States — a capital-abundant country — was actually exporting labor-intensive goods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This contradicted the H-O prediction and became known as the Leontief Paradox.</a:t>
            </a:r>
            <a:endParaRPr lang="en-US" sz="1350" dirty="0"/>
          </a:p>
        </p:txBody>
      </p:sp>
      <p:sp>
        <p:nvSpPr>
          <p:cNvPr id="7" name="Shape 5"/>
          <p:cNvSpPr/>
          <p:nvPr/>
        </p:nvSpPr>
        <p:spPr>
          <a:xfrm>
            <a:off x="698185" y="4161135"/>
            <a:ext cx="5184745" cy="959644"/>
          </a:xfrm>
          <a:prstGeom prst="roundRect">
            <a:avLst>
              <a:gd name="adj" fmla="val 2728"/>
            </a:avLst>
          </a:prstGeom>
          <a:solidFill>
            <a:srgbClr val="FCF2B5"/>
          </a:solidFill>
          <a:ln/>
        </p:spPr>
      </p:sp>
      <p:pic>
        <p:nvPicPr>
          <p:cNvPr id="8" name="Image 0" descr="preencoded.png">    </p:cNvPr>
          <p:cNvPicPr>
            <a:picLocks noChangeAspect="1"/>
          </p:cNvPicPr>
          <p:nvPr/>
        </p:nvPicPr>
        <p:blipFill>
          <a:blip r:embed="rId1"/>
          <a:stretch>
            <a:fillRect/>
          </a:stretch>
        </p:blipFill>
        <p:spPr>
          <a:xfrm>
            <a:off x="872706" y="4416921"/>
            <a:ext cx="218177" cy="174526"/>
          </a:xfrm>
          <a:prstGeom prst="rect">
            <a:avLst/>
          </a:prstGeom>
        </p:spPr>
      </p:pic>
      <p:sp>
        <p:nvSpPr>
          <p:cNvPr id="9" name="Text 6"/>
          <p:cNvSpPr/>
          <p:nvPr/>
        </p:nvSpPr>
        <p:spPr>
          <a:xfrm>
            <a:off x="1265404" y="4361755"/>
            <a:ext cx="444300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The paradox revealed that trade is far more complex than simple resource abundance suggests.</a:t>
            </a:r>
            <a:endParaRPr lang="en-US" sz="1350" dirty="0"/>
          </a:p>
        </p:txBody>
      </p:sp>
      <p:sp>
        <p:nvSpPr>
          <p:cNvPr id="10" name="Shape 7"/>
          <p:cNvSpPr/>
          <p:nvPr/>
        </p:nvSpPr>
        <p:spPr>
          <a:xfrm>
            <a:off x="6189408" y="2242245"/>
            <a:ext cx="5436159" cy="3772793"/>
          </a:xfrm>
          <a:prstGeom prst="roundRect">
            <a:avLst>
              <a:gd name="adj" fmla="val 694"/>
            </a:avLst>
          </a:prstGeom>
          <a:solidFill>
            <a:srgbClr val="38512F"/>
          </a:solidFill>
          <a:ln/>
        </p:spPr>
      </p:sp>
      <p:sp>
        <p:nvSpPr>
          <p:cNvPr id="11" name="Text 8"/>
          <p:cNvSpPr/>
          <p:nvPr/>
        </p:nvSpPr>
        <p:spPr>
          <a:xfrm>
            <a:off x="6363930" y="2416770"/>
            <a:ext cx="2662965" cy="256679"/>
          </a:xfrm>
          <a:prstGeom prst="rect">
            <a:avLst/>
          </a:prstGeom>
          <a:noFill/>
          <a:ln/>
        </p:spPr>
        <p:txBody>
          <a:bodyPr wrap="none" lIns="0" tIns="0" rIns="0" bIns="0" rtlCol="0" anchor="t"/>
          <a:lstStyle/>
          <a:p>
            <a:pPr algn="l" indent="0" marL="0">
              <a:lnSpc>
                <a:spcPct val="104000"/>
              </a:lnSpc>
              <a:buNone/>
            </a:pPr>
            <a:r>
              <a:rPr lang="en-US" sz="1600" dirty="0">
                <a:solidFill>
                  <a:srgbClr val="FFFFFF"/>
                </a:solidFill>
                <a:latin typeface="Lora" pitchFamily="34" charset="0"/>
                <a:ea typeface="Lora" pitchFamily="34" charset="-122"/>
                <a:cs typeface="Lora" pitchFamily="34" charset="-120"/>
              </a:rPr>
              <a:t>What It Tells Us</a:t>
            </a:r>
            <a:endParaRPr lang="en-US" sz="1600" dirty="0"/>
          </a:p>
        </p:txBody>
      </p:sp>
      <p:sp>
        <p:nvSpPr>
          <p:cNvPr id="12" name="Text 9"/>
          <p:cNvSpPr/>
          <p:nvPr/>
        </p:nvSpPr>
        <p:spPr>
          <a:xfrm>
            <a:off x="6363930" y="2847975"/>
            <a:ext cx="5087116"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International trade is influenced by many factors beyond resource endowments:</a:t>
            </a:r>
            <a:endParaRPr lang="en-US" sz="1350" dirty="0"/>
          </a:p>
        </p:txBody>
      </p:sp>
      <p:sp>
        <p:nvSpPr>
          <p:cNvPr id="13" name="Text 10"/>
          <p:cNvSpPr/>
          <p:nvPr/>
        </p:nvSpPr>
        <p:spPr>
          <a:xfrm>
            <a:off x="6363930" y="3563441"/>
            <a:ext cx="5087116" cy="1299865"/>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Productivity and efficiency</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Technology and innovation</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Education and human capital</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Institutional quality</a:t>
            </a:r>
            <a:endParaRPr lang="en-US" sz="1350" dirty="0"/>
          </a:p>
        </p:txBody>
      </p:sp>
      <p:sp>
        <p:nvSpPr>
          <p:cNvPr id="14" name="Text 11"/>
          <p:cNvSpPr/>
          <p:nvPr/>
        </p:nvSpPr>
        <p:spPr>
          <a:xfrm>
            <a:off x="6363930" y="5020370"/>
            <a:ext cx="5087116"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Countries increasingly compete through knowledge and innovation rather than merely through natural resources — a critical insight for developing economies.</a:t>
            </a:r>
            <a:endParaRPr lang="en-US" sz="13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874117"/>
            <a:ext cx="4669812" cy="461963"/>
          </a:xfrm>
          <a:prstGeom prst="rect">
            <a:avLst/>
          </a:prstGeom>
          <a:noFill/>
          <a:ln/>
        </p:spPr>
        <p:txBody>
          <a:bodyPr wrap="none" lIns="0" tIns="0" rIns="0" bIns="0" rtlCol="0" anchor="t"/>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Modern Trade Theories</a:t>
            </a:r>
            <a:endParaRPr lang="en-US" sz="2900" dirty="0"/>
          </a:p>
        </p:txBody>
      </p:sp>
      <p:sp>
        <p:nvSpPr>
          <p:cNvPr id="4" name="Text 1"/>
          <p:cNvSpPr/>
          <p:nvPr/>
        </p:nvSpPr>
        <p:spPr>
          <a:xfrm>
            <a:off x="698086" y="1548110"/>
            <a:ext cx="6223638" cy="95488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Modern trade theories emerged after World War II as multinational corporations became increasingly important in global commerce. Unlike classical theories that focus on countries, modern theories emphasize </a:t>
            </a:r>
            <a:pPr algn="l" indent="0" marL="0">
              <a:lnSpc>
                <a:spcPct val="127000"/>
              </a:lnSpc>
              <a:buNone/>
            </a:pPr>
            <a:r>
              <a:rPr lang="en-US" sz="1200" b="1" dirty="0">
                <a:solidFill>
                  <a:srgbClr val="3A3630"/>
                </a:solidFill>
                <a:latin typeface="Source Sans 3" pitchFamily="34" charset="0"/>
                <a:ea typeface="Source Sans 3" pitchFamily="34" charset="-122"/>
                <a:cs typeface="Source Sans 3" pitchFamily="34" charset="-120"/>
              </a:rPr>
              <a:t>firms, innovation, branding, technology, and competitive strategy</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a:t>
            </a:r>
            <a:endParaRPr lang="en-US" sz="1200" dirty="0"/>
          </a:p>
        </p:txBody>
      </p:sp>
      <p:pic>
        <p:nvPicPr>
          <p:cNvPr id="5" name="Image 1" descr="preencoded.png">    </p:cNvPr>
          <p:cNvPicPr>
            <a:picLocks noChangeAspect="1"/>
          </p:cNvPicPr>
          <p:nvPr/>
        </p:nvPicPr>
        <p:blipFill>
          <a:blip r:embed="rId2"/>
          <a:stretch>
            <a:fillRect/>
          </a:stretch>
        </p:blipFill>
        <p:spPr>
          <a:xfrm>
            <a:off x="698086" y="2662039"/>
            <a:ext cx="785396" cy="1107281"/>
          </a:xfrm>
          <a:prstGeom prst="rect">
            <a:avLst/>
          </a:prstGeom>
        </p:spPr>
      </p:pic>
      <p:sp>
        <p:nvSpPr>
          <p:cNvPr id="6" name="Text 2"/>
          <p:cNvSpPr/>
          <p:nvPr/>
        </p:nvSpPr>
        <p:spPr>
          <a:xfrm>
            <a:off x="1624766" y="2819102"/>
            <a:ext cx="2246653"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Country Similarity Theory</a:t>
            </a:r>
            <a:endParaRPr lang="en-US" sz="1450" dirty="0"/>
          </a:p>
        </p:txBody>
      </p:sp>
      <p:sp>
        <p:nvSpPr>
          <p:cNvPr id="7" name="Text 3"/>
          <p:cNvSpPr/>
          <p:nvPr/>
        </p:nvSpPr>
        <p:spPr>
          <a:xfrm>
            <a:off x="1624766" y="3134816"/>
            <a:ext cx="5296958"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Steffan Linder: Countries with similar development levels trade more because consumers share comparable preferences and purchasing power.</a:t>
            </a:r>
            <a:endParaRPr lang="en-US" sz="1200" dirty="0"/>
          </a:p>
        </p:txBody>
      </p:sp>
      <p:pic>
        <p:nvPicPr>
          <p:cNvPr id="8" name="Image 2" descr="preencoded.png">    </p:cNvPr>
          <p:cNvPicPr>
            <a:picLocks noChangeAspect="1"/>
          </p:cNvPicPr>
          <p:nvPr/>
        </p:nvPicPr>
        <p:blipFill>
          <a:blip r:embed="rId3"/>
          <a:stretch>
            <a:fillRect/>
          </a:stretch>
        </p:blipFill>
        <p:spPr>
          <a:xfrm>
            <a:off x="698086" y="3769320"/>
            <a:ext cx="785396" cy="1107281"/>
          </a:xfrm>
          <a:prstGeom prst="rect">
            <a:avLst/>
          </a:prstGeom>
        </p:spPr>
      </p:pic>
      <p:sp>
        <p:nvSpPr>
          <p:cNvPr id="9" name="Text 4"/>
          <p:cNvSpPr/>
          <p:nvPr/>
        </p:nvSpPr>
        <p:spPr>
          <a:xfrm>
            <a:off x="1624766" y="3926384"/>
            <a:ext cx="2244867"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Product Life Cycle Theory</a:t>
            </a:r>
            <a:endParaRPr lang="en-US" sz="1450" dirty="0"/>
          </a:p>
        </p:txBody>
      </p:sp>
      <p:sp>
        <p:nvSpPr>
          <p:cNvPr id="10" name="Text 5"/>
          <p:cNvSpPr/>
          <p:nvPr/>
        </p:nvSpPr>
        <p:spPr>
          <a:xfrm>
            <a:off x="1624766" y="4242098"/>
            <a:ext cx="5296958"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Raymond Vernon: Products pass through New, Maturing, and Standardized stages — shifting production from advanced to lower-cost economies over time.</a:t>
            </a:r>
            <a:endParaRPr lang="en-US" sz="1200" dirty="0"/>
          </a:p>
        </p:txBody>
      </p:sp>
      <p:pic>
        <p:nvPicPr>
          <p:cNvPr id="11" name="Image 3" descr="preencoded.png">    </p:cNvPr>
          <p:cNvPicPr>
            <a:picLocks noChangeAspect="1"/>
          </p:cNvPicPr>
          <p:nvPr/>
        </p:nvPicPr>
        <p:blipFill>
          <a:blip r:embed="rId4"/>
          <a:stretch>
            <a:fillRect/>
          </a:stretch>
        </p:blipFill>
        <p:spPr>
          <a:xfrm>
            <a:off x="698086" y="4876602"/>
            <a:ext cx="785396" cy="1107281"/>
          </a:xfrm>
          <a:prstGeom prst="rect">
            <a:avLst/>
          </a:prstGeom>
        </p:spPr>
      </p:pic>
      <p:sp>
        <p:nvSpPr>
          <p:cNvPr id="12" name="Text 6"/>
          <p:cNvSpPr/>
          <p:nvPr/>
        </p:nvSpPr>
        <p:spPr>
          <a:xfrm>
            <a:off x="1624766" y="5033665"/>
            <a:ext cx="201151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Global Strategic Rivalry</a:t>
            </a:r>
            <a:endParaRPr lang="en-US" sz="1450" dirty="0"/>
          </a:p>
        </p:txBody>
      </p:sp>
      <p:sp>
        <p:nvSpPr>
          <p:cNvPr id="13" name="Text 7"/>
          <p:cNvSpPr/>
          <p:nvPr/>
        </p:nvSpPr>
        <p:spPr>
          <a:xfrm>
            <a:off x="1624766" y="5349379"/>
            <a:ext cx="5296958"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Firms compete through innovation, economies of scale, intellectual property, and technological leadership to maintain global competitive advantages.</a:t>
            </a:r>
            <a:endParaRPr lang="en-US" sz="1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1288522" y="501749"/>
            <a:ext cx="6672393" cy="457200"/>
          </a:xfrm>
          <a:prstGeom prst="rect">
            <a:avLst/>
          </a:prstGeom>
          <a:noFill/>
          <a:ln/>
        </p:spPr>
        <p:txBody>
          <a:bodyPr wrap="none" lIns="0" tIns="0" rIns="0" bIns="0" rtlCol="0" anchor="t"/>
          <a:lstStyle/>
          <a:p>
            <a:pPr algn="l" indent="0" marL="0">
              <a:lnSpc>
                <a:spcPct val="104000"/>
              </a:lnSpc>
              <a:buNone/>
            </a:pPr>
            <a:r>
              <a:rPr lang="en-US" sz="2850" dirty="0">
                <a:solidFill>
                  <a:srgbClr val="38512F"/>
                </a:solidFill>
                <a:latin typeface="Lora" pitchFamily="34" charset="0"/>
                <a:ea typeface="Lora" pitchFamily="34" charset="-122"/>
                <a:cs typeface="Lora" pitchFamily="34" charset="-120"/>
              </a:rPr>
              <a:t>Product Life Cycle Theory in Action</a:t>
            </a:r>
            <a:endParaRPr lang="en-US" sz="2850" dirty="0"/>
          </a:p>
        </p:txBody>
      </p:sp>
      <p:pic>
        <p:nvPicPr>
          <p:cNvPr id="3" name="Image 0" descr="preencoded.png">    </p:cNvPr>
          <p:cNvPicPr>
            <a:picLocks noChangeAspect="1"/>
          </p:cNvPicPr>
          <p:nvPr/>
        </p:nvPicPr>
        <p:blipFill>
          <a:blip r:embed="rId1"/>
          <a:stretch>
            <a:fillRect/>
          </a:stretch>
        </p:blipFill>
        <p:spPr>
          <a:xfrm>
            <a:off x="3473264" y="1235770"/>
            <a:ext cx="5244969" cy="4259362"/>
          </a:xfrm>
          <a:prstGeom prst="rect">
            <a:avLst/>
          </a:prstGeom>
        </p:spPr>
      </p:pic>
      <p:sp>
        <p:nvSpPr>
          <p:cNvPr id="4" name="Text 1"/>
          <p:cNvSpPr/>
          <p:nvPr/>
        </p:nvSpPr>
        <p:spPr>
          <a:xfrm>
            <a:off x="3647772" y="4334738"/>
            <a:ext cx="1451768" cy="254336"/>
          </a:xfrm>
          <a:prstGeom prst="rect">
            <a:avLst/>
          </a:prstGeom>
          <a:noFill/>
          <a:ln/>
        </p:spPr>
        <p:txBody>
          <a:bodyPr wrap="none" lIns="0" tIns="0" rIns="0" bIns="0" rtlCol="0" anchor="t"/>
          <a:lstStyle/>
          <a:p>
            <a:pPr algn="ctr" indent="0" marL="0">
              <a:lnSpc>
                <a:spcPct val="104000"/>
              </a:lnSpc>
              <a:buNone/>
            </a:pPr>
            <a:r>
              <a:rPr lang="en-US" sz="1600" dirty="0">
                <a:solidFill>
                  <a:srgbClr val="FFFFFF"/>
                </a:solidFill>
                <a:latin typeface="Lora" pitchFamily="34" charset="0"/>
                <a:ea typeface="Lora" pitchFamily="34" charset="-122"/>
                <a:cs typeface="Lora" pitchFamily="34" charset="-120"/>
              </a:rPr>
              <a:t>New Product</a:t>
            </a:r>
            <a:endParaRPr lang="en-US" sz="1600" dirty="0"/>
          </a:p>
        </p:txBody>
      </p:sp>
      <p:sp>
        <p:nvSpPr>
          <p:cNvPr id="5" name="Text 2"/>
          <p:cNvSpPr/>
          <p:nvPr/>
        </p:nvSpPr>
        <p:spPr>
          <a:xfrm>
            <a:off x="5378506" y="3765373"/>
            <a:ext cx="1413311" cy="508672"/>
          </a:xfrm>
          <a:prstGeom prst="rect">
            <a:avLst/>
          </a:prstGeom>
          <a:noFill/>
          <a:ln/>
        </p:spPr>
        <p:txBody>
          <a:bodyPr wrap="square" lIns="0" tIns="0" rIns="0" bIns="0" rtlCol="0" anchor="t">
            <a:normAutofit/>
          </a:bodyPr>
          <a:lstStyle/>
          <a:p>
            <a:pPr algn="ctr" indent="0" marL="0">
              <a:lnSpc>
                <a:spcPct val="104000"/>
              </a:lnSpc>
              <a:buNone/>
            </a:pPr>
            <a:r>
              <a:rPr lang="en-US" sz="1600" dirty="0">
                <a:solidFill>
                  <a:srgbClr val="FFFFFF"/>
                </a:solidFill>
                <a:latin typeface="Lora" pitchFamily="34" charset="0"/>
                <a:ea typeface="Lora" pitchFamily="34" charset="-122"/>
                <a:cs typeface="Lora" pitchFamily="34" charset="-120"/>
              </a:rPr>
              <a:t>Maturing Product</a:t>
            </a:r>
            <a:endParaRPr lang="en-US" sz="1600" dirty="0"/>
          </a:p>
        </p:txBody>
      </p:sp>
      <p:sp>
        <p:nvSpPr>
          <p:cNvPr id="6" name="Text 3"/>
          <p:cNvSpPr/>
          <p:nvPr/>
        </p:nvSpPr>
        <p:spPr>
          <a:xfrm>
            <a:off x="7080248" y="3313487"/>
            <a:ext cx="1451768" cy="508673"/>
          </a:xfrm>
          <a:prstGeom prst="rect">
            <a:avLst/>
          </a:prstGeom>
          <a:noFill/>
          <a:ln/>
        </p:spPr>
        <p:txBody>
          <a:bodyPr wrap="square" lIns="0" tIns="0" rIns="0" bIns="0" rtlCol="0" anchor="t">
            <a:normAutofit/>
          </a:bodyPr>
          <a:lstStyle/>
          <a:p>
            <a:pPr algn="ctr" indent="0" marL="0">
              <a:lnSpc>
                <a:spcPct val="104000"/>
              </a:lnSpc>
              <a:buNone/>
            </a:pPr>
            <a:r>
              <a:rPr lang="en-US" sz="1600" dirty="0">
                <a:solidFill>
                  <a:srgbClr val="FFFFFF"/>
                </a:solidFill>
                <a:latin typeface="Lora" pitchFamily="34" charset="0"/>
                <a:ea typeface="Lora" pitchFamily="34" charset="-122"/>
                <a:cs typeface="Lora" pitchFamily="34" charset="-120"/>
              </a:rPr>
              <a:t>Standardized Product</a:t>
            </a:r>
            <a:endParaRPr lang="en-US" sz="1600" dirty="0"/>
          </a:p>
        </p:txBody>
      </p:sp>
      <p:sp>
        <p:nvSpPr>
          <p:cNvPr id="7" name="Text 4"/>
          <p:cNvSpPr/>
          <p:nvPr/>
        </p:nvSpPr>
        <p:spPr>
          <a:xfrm>
            <a:off x="1288522" y="5650805"/>
            <a:ext cx="9614552" cy="705445"/>
          </a:xfrm>
          <a:prstGeom prst="rect">
            <a:avLst/>
          </a:prstGeom>
          <a:noFill/>
          <a:ln/>
        </p:spPr>
        <p:txBody>
          <a:bodyPr wrap="square" lIns="0" tIns="0" rIns="0" bIns="0" rtlCol="0" anchor="t">
            <a:normAutofit/>
          </a:bodyPr>
          <a:lstStyle/>
          <a:p>
            <a:pPr algn="l" indent="0" marL="0">
              <a:lnSpc>
                <a:spcPct val="126000"/>
              </a:lnSpc>
              <a:buNone/>
            </a:pPr>
            <a:r>
              <a:rPr lang="en-US" sz="1200" dirty="0">
                <a:solidFill>
                  <a:srgbClr val="3A3630"/>
                </a:solidFill>
                <a:latin typeface="Source Sans 3" pitchFamily="34" charset="0"/>
                <a:ea typeface="Source Sans 3" pitchFamily="34" charset="-122"/>
                <a:cs typeface="Source Sans 3" pitchFamily="34" charset="-120"/>
              </a:rPr>
              <a:t>Many electronic products follow this pattern. Research and development occurs in developed economies, while large-scale manufacturing shifts to Asian countries where production costs are lower. This explains why the Philippines and neighboring nations host significant electronics manufacturing operations.</a:t>
            </a:r>
            <a:endParaRPr lang="en-US" sz="1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2131959" y="544016"/>
            <a:ext cx="6302912" cy="377031"/>
          </a:xfrm>
          <a:prstGeom prst="rect">
            <a:avLst/>
          </a:prstGeom>
          <a:noFill/>
          <a:ln/>
        </p:spPr>
        <p:txBody>
          <a:bodyPr wrap="none" lIns="0" tIns="0" rIns="0" bIns="0" rtlCol="0" anchor="t"/>
          <a:lstStyle/>
          <a:p>
            <a:pPr algn="l" indent="0" marL="0">
              <a:lnSpc>
                <a:spcPct val="104000"/>
              </a:lnSpc>
              <a:buNone/>
            </a:pPr>
            <a:r>
              <a:rPr lang="en-US" sz="2350" dirty="0">
                <a:solidFill>
                  <a:srgbClr val="38512F"/>
                </a:solidFill>
                <a:latin typeface="Lora" pitchFamily="34" charset="0"/>
                <a:ea typeface="Lora" pitchFamily="34" charset="-122"/>
                <a:cs typeface="Lora" pitchFamily="34" charset="-120"/>
              </a:rPr>
              <a:t>Porter's National Competitive Advantage</a:t>
            </a:r>
            <a:endParaRPr lang="en-US" sz="2350" dirty="0"/>
          </a:p>
        </p:txBody>
      </p:sp>
      <p:sp>
        <p:nvSpPr>
          <p:cNvPr id="3" name="Text 1"/>
          <p:cNvSpPr/>
          <p:nvPr/>
        </p:nvSpPr>
        <p:spPr>
          <a:xfrm>
            <a:off x="2131959" y="1109266"/>
            <a:ext cx="8537361" cy="177800"/>
          </a:xfrm>
          <a:prstGeom prst="rect">
            <a:avLst/>
          </a:prstGeom>
          <a:noFill/>
          <a:ln/>
        </p:spPr>
        <p:txBody>
          <a:bodyPr wrap="none" lIns="0" tIns="0" rIns="0" bIns="0" rtlCol="0" anchor="t"/>
          <a:lstStyle/>
          <a:p>
            <a:pPr algn="l" indent="0" marL="0">
              <a:lnSpc>
                <a:spcPct val="116000"/>
              </a:lnSpc>
              <a:buNone/>
            </a:pPr>
            <a:r>
              <a:rPr lang="en-US" sz="1000" dirty="0">
                <a:solidFill>
                  <a:srgbClr val="3A3630"/>
                </a:solidFill>
                <a:latin typeface="Source Sans 3" pitchFamily="34" charset="0"/>
                <a:ea typeface="Source Sans 3" pitchFamily="34" charset="-122"/>
                <a:cs typeface="Source Sans 3" pitchFamily="34" charset="-120"/>
              </a:rPr>
              <a:t>Michael Porter argued that national competitiveness depends on four interconnected factors — often called the </a:t>
            </a:r>
            <a:pPr algn="l" indent="0" marL="0">
              <a:lnSpc>
                <a:spcPct val="116000"/>
              </a:lnSpc>
              <a:buNone/>
            </a:pPr>
            <a:r>
              <a:rPr lang="en-US" sz="1000" b="1" dirty="0">
                <a:solidFill>
                  <a:srgbClr val="3A3630"/>
                </a:solidFill>
                <a:latin typeface="Source Sans 3" pitchFamily="34" charset="0"/>
                <a:ea typeface="Source Sans 3" pitchFamily="34" charset="-122"/>
                <a:cs typeface="Source Sans 3" pitchFamily="34" charset="-120"/>
              </a:rPr>
              <a:t>"Diamond Model."</a:t>
            </a:r>
            <a:endParaRPr lang="en-US" sz="1000" dirty="0"/>
          </a:p>
        </p:txBody>
      </p:sp>
      <p:pic>
        <p:nvPicPr>
          <p:cNvPr id="4" name="Image 0" descr="preencoded.png">    </p:cNvPr>
          <p:cNvPicPr>
            <a:picLocks noChangeAspect="1"/>
          </p:cNvPicPr>
          <p:nvPr/>
        </p:nvPicPr>
        <p:blipFill>
          <a:blip r:embed="rId1"/>
          <a:stretch>
            <a:fillRect/>
          </a:stretch>
        </p:blipFill>
        <p:spPr>
          <a:xfrm>
            <a:off x="2131959" y="1392932"/>
            <a:ext cx="7927777" cy="4459486"/>
          </a:xfrm>
          <a:prstGeom prst="rect">
            <a:avLst/>
          </a:prstGeom>
        </p:spPr>
      </p:pic>
      <p:sp>
        <p:nvSpPr>
          <p:cNvPr id="5" name="Text 2"/>
          <p:cNvSpPr/>
          <p:nvPr/>
        </p:nvSpPr>
        <p:spPr>
          <a:xfrm>
            <a:off x="2131959" y="5958284"/>
            <a:ext cx="7927777" cy="355600"/>
          </a:xfrm>
          <a:prstGeom prst="rect">
            <a:avLst/>
          </a:prstGeom>
          <a:noFill/>
          <a:ln/>
        </p:spPr>
        <p:txBody>
          <a:bodyPr wrap="square" lIns="0" tIns="0" rIns="0" bIns="0" rtlCol="0" anchor="t">
            <a:normAutofit/>
          </a:bodyPr>
          <a:lstStyle/>
          <a:p>
            <a:pPr algn="l" indent="0" marL="0">
              <a:lnSpc>
                <a:spcPct val="116000"/>
              </a:lnSpc>
              <a:buNone/>
            </a:pPr>
            <a:r>
              <a:rPr lang="en-US" sz="1000" dirty="0">
                <a:solidFill>
                  <a:srgbClr val="3A3630"/>
                </a:solidFill>
                <a:latin typeface="Source Sans 3" pitchFamily="34" charset="0"/>
                <a:ea typeface="Source Sans 3" pitchFamily="34" charset="-122"/>
                <a:cs typeface="Source Sans 3" pitchFamily="34" charset="-120"/>
              </a:rPr>
              <a:t>The Philippine electronics sector illustrates Porter's theory: skilled workers, supplier networks, foreign investments, educational institutions, and growing domestic demand all contribute to competitiveness in global supply chains.</a:t>
            </a:r>
            <a:endParaRPr lang="en-US" sz="1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698185" y="626269"/>
            <a:ext cx="3926881" cy="410567"/>
          </a:xfrm>
          <a:prstGeom prst="rect">
            <a:avLst/>
          </a:prstGeom>
          <a:noFill/>
          <a:ln/>
        </p:spPr>
        <p:txBody>
          <a:bodyPr wrap="none" lIns="0" tIns="0" rIns="0" bIns="0" rtlCol="0" anchor="t"/>
          <a:lstStyle/>
          <a:p>
            <a:pPr algn="l" indent="0" marL="0">
              <a:lnSpc>
                <a:spcPct val="104000"/>
              </a:lnSpc>
              <a:buNone/>
            </a:pPr>
            <a:r>
              <a:rPr lang="en-US" sz="2550" dirty="0">
                <a:solidFill>
                  <a:srgbClr val="38512F"/>
                </a:solidFill>
                <a:latin typeface="Lora" pitchFamily="34" charset="0"/>
                <a:ea typeface="Lora" pitchFamily="34" charset="-122"/>
                <a:cs typeface="Lora" pitchFamily="34" charset="-120"/>
              </a:rPr>
              <a:t>Economic Integration</a:t>
            </a:r>
            <a:endParaRPr lang="en-US" sz="2550" dirty="0"/>
          </a:p>
        </p:txBody>
      </p:sp>
      <p:sp>
        <p:nvSpPr>
          <p:cNvPr id="3" name="Text 1"/>
          <p:cNvSpPr/>
          <p:nvPr/>
        </p:nvSpPr>
        <p:spPr>
          <a:xfrm>
            <a:off x="698185" y="1260177"/>
            <a:ext cx="10795325" cy="402034"/>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Economic integration refers to arrangements among nations that </a:t>
            </a:r>
            <a:pPr algn="l" indent="0" marL="0">
              <a:lnSpc>
                <a:spcPct val="120000"/>
              </a:lnSpc>
              <a:buNone/>
            </a:pPr>
            <a:r>
              <a:rPr lang="en-US" sz="1050" b="1" dirty="0">
                <a:solidFill>
                  <a:srgbClr val="3A3630"/>
                </a:solidFill>
                <a:latin typeface="Source Sans 3" pitchFamily="34" charset="0"/>
                <a:ea typeface="Source Sans 3" pitchFamily="34" charset="-122"/>
                <a:cs typeface="Source Sans 3" pitchFamily="34" charset="-120"/>
              </a:rPr>
              <a:t>reduce or eliminate trade barriers</a:t>
            </a:r>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 and coordinate economic policies to facilitate trade and investment. It aims to increase economic efficiency, lower costs, and expand market opportunities.</a:t>
            </a:r>
            <a:endParaRPr lang="en-US" sz="1050" dirty="0"/>
          </a:p>
        </p:txBody>
      </p:sp>
      <p:sp>
        <p:nvSpPr>
          <p:cNvPr id="4" name="Shape 2"/>
          <p:cNvSpPr/>
          <p:nvPr/>
        </p:nvSpPr>
        <p:spPr>
          <a:xfrm>
            <a:off x="698185" y="1787823"/>
            <a:ext cx="1079473" cy="752574"/>
          </a:xfrm>
          <a:prstGeom prst="roundRect">
            <a:avLst>
              <a:gd name="adj" fmla="val 2783"/>
            </a:avLst>
          </a:prstGeom>
          <a:solidFill>
            <a:srgbClr val="F3E7D4"/>
          </a:solidFill>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1139697" y="2065933"/>
            <a:ext cx="196349" cy="196354"/>
          </a:xfrm>
          <a:prstGeom prst="rect">
            <a:avLst/>
          </a:prstGeom>
        </p:spPr>
      </p:pic>
      <p:sp>
        <p:nvSpPr>
          <p:cNvPr id="6" name="Text 3"/>
          <p:cNvSpPr/>
          <p:nvPr/>
        </p:nvSpPr>
        <p:spPr>
          <a:xfrm>
            <a:off x="1917255" y="1927423"/>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Free Trade Area</a:t>
            </a:r>
            <a:endParaRPr lang="en-US" sz="1250" dirty="0"/>
          </a:p>
        </p:txBody>
      </p:sp>
      <p:sp>
        <p:nvSpPr>
          <p:cNvPr id="7" name="Text 4"/>
          <p:cNvSpPr/>
          <p:nvPr/>
        </p:nvSpPr>
        <p:spPr>
          <a:xfrm>
            <a:off x="1917255" y="2199779"/>
            <a:ext cx="7422667"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Members reduce tariffs among themselves; independent policies toward non-members. Example: ASEAN Free Trade Area (AFTA).</a:t>
            </a:r>
            <a:endParaRPr lang="en-US" sz="1050" dirty="0"/>
          </a:p>
        </p:txBody>
      </p:sp>
      <p:sp>
        <p:nvSpPr>
          <p:cNvPr id="8" name="Shape 5"/>
          <p:cNvSpPr/>
          <p:nvPr/>
        </p:nvSpPr>
        <p:spPr>
          <a:xfrm>
            <a:off x="1847407" y="2532459"/>
            <a:ext cx="9576354" cy="9525"/>
          </a:xfrm>
          <a:prstGeom prst="roundRect">
            <a:avLst>
              <a:gd name="adj" fmla="val 219899"/>
            </a:avLst>
          </a:prstGeom>
          <a:solidFill>
            <a:srgbClr val="D9CDBA"/>
          </a:solidFill>
          <a:ln/>
        </p:spPr>
      </p:sp>
      <p:sp>
        <p:nvSpPr>
          <p:cNvPr id="9" name="Shape 6"/>
          <p:cNvSpPr/>
          <p:nvPr/>
        </p:nvSpPr>
        <p:spPr>
          <a:xfrm>
            <a:off x="698185" y="2610148"/>
            <a:ext cx="2159045" cy="752574"/>
          </a:xfrm>
          <a:prstGeom prst="roundRect">
            <a:avLst>
              <a:gd name="adj" fmla="val 2783"/>
            </a:avLst>
          </a:prstGeom>
          <a:solidFill>
            <a:srgbClr val="F3E7D4"/>
          </a:solidFill>
          <a:ln/>
        </p:spPr>
      </p:sp>
      <p:pic>
        <p:nvPicPr>
          <p:cNvPr id="10"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79533" y="2888258"/>
            <a:ext cx="196349" cy="196354"/>
          </a:xfrm>
          <a:prstGeom prst="rect">
            <a:avLst/>
          </a:prstGeom>
        </p:spPr>
      </p:pic>
      <p:sp>
        <p:nvSpPr>
          <p:cNvPr id="11" name="Text 7"/>
          <p:cNvSpPr/>
          <p:nvPr/>
        </p:nvSpPr>
        <p:spPr>
          <a:xfrm>
            <a:off x="2996827" y="2749748"/>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Customs Union</a:t>
            </a:r>
            <a:endParaRPr lang="en-US" sz="1250" dirty="0"/>
          </a:p>
        </p:txBody>
      </p:sp>
      <p:sp>
        <p:nvSpPr>
          <p:cNvPr id="12" name="Text 8"/>
          <p:cNvSpPr/>
          <p:nvPr/>
        </p:nvSpPr>
        <p:spPr>
          <a:xfrm>
            <a:off x="2996827" y="3022104"/>
            <a:ext cx="6065983"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Common external tariff toward non-members; free trade among members. Creates a unified trade policy.</a:t>
            </a:r>
            <a:endParaRPr lang="en-US" sz="1050" dirty="0"/>
          </a:p>
        </p:txBody>
      </p:sp>
      <p:sp>
        <p:nvSpPr>
          <p:cNvPr id="13" name="Shape 9"/>
          <p:cNvSpPr/>
          <p:nvPr/>
        </p:nvSpPr>
        <p:spPr>
          <a:xfrm>
            <a:off x="2926979" y="3354784"/>
            <a:ext cx="8496782" cy="9525"/>
          </a:xfrm>
          <a:prstGeom prst="roundRect">
            <a:avLst>
              <a:gd name="adj" fmla="val 219899"/>
            </a:avLst>
          </a:prstGeom>
          <a:solidFill>
            <a:srgbClr val="D9CDBA"/>
          </a:solidFill>
          <a:ln/>
        </p:spPr>
      </p:sp>
      <p:sp>
        <p:nvSpPr>
          <p:cNvPr id="14" name="Shape 10"/>
          <p:cNvSpPr/>
          <p:nvPr/>
        </p:nvSpPr>
        <p:spPr>
          <a:xfrm>
            <a:off x="698185" y="3432473"/>
            <a:ext cx="3238518" cy="752574"/>
          </a:xfrm>
          <a:prstGeom prst="roundRect">
            <a:avLst>
              <a:gd name="adj" fmla="val 2783"/>
            </a:avLst>
          </a:prstGeom>
          <a:solidFill>
            <a:srgbClr val="F3E7D4"/>
          </a:solidFill>
          <a:ln/>
        </p:spPr>
      </p:sp>
      <p:pic>
        <p:nvPicPr>
          <p:cNvPr id="15"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19269" y="3710583"/>
            <a:ext cx="196349" cy="196354"/>
          </a:xfrm>
          <a:prstGeom prst="rect">
            <a:avLst/>
          </a:prstGeom>
        </p:spPr>
      </p:pic>
      <p:sp>
        <p:nvSpPr>
          <p:cNvPr id="16" name="Text 11"/>
          <p:cNvSpPr/>
          <p:nvPr/>
        </p:nvSpPr>
        <p:spPr>
          <a:xfrm>
            <a:off x="4076300" y="3572073"/>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Common Market</a:t>
            </a:r>
            <a:endParaRPr lang="en-US" sz="1250" dirty="0"/>
          </a:p>
        </p:txBody>
      </p:sp>
      <p:sp>
        <p:nvSpPr>
          <p:cNvPr id="17" name="Text 12"/>
          <p:cNvSpPr/>
          <p:nvPr/>
        </p:nvSpPr>
        <p:spPr>
          <a:xfrm>
            <a:off x="4076300" y="3844429"/>
            <a:ext cx="5908726"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Goods, services, labor, and capital move freely among members. Greater mobility enhances efficiency.</a:t>
            </a:r>
            <a:endParaRPr lang="en-US" sz="1050" dirty="0"/>
          </a:p>
        </p:txBody>
      </p:sp>
      <p:sp>
        <p:nvSpPr>
          <p:cNvPr id="18" name="Shape 13"/>
          <p:cNvSpPr/>
          <p:nvPr/>
        </p:nvSpPr>
        <p:spPr>
          <a:xfrm>
            <a:off x="4006452" y="4177109"/>
            <a:ext cx="7417309" cy="9525"/>
          </a:xfrm>
          <a:prstGeom prst="roundRect">
            <a:avLst>
              <a:gd name="adj" fmla="val 219899"/>
            </a:avLst>
          </a:prstGeom>
          <a:solidFill>
            <a:srgbClr val="D9CDBA"/>
          </a:solidFill>
          <a:ln/>
        </p:spPr>
      </p:sp>
      <p:sp>
        <p:nvSpPr>
          <p:cNvPr id="19" name="Shape 14"/>
          <p:cNvSpPr/>
          <p:nvPr/>
        </p:nvSpPr>
        <p:spPr>
          <a:xfrm>
            <a:off x="698185" y="4254798"/>
            <a:ext cx="4318090" cy="953591"/>
          </a:xfrm>
          <a:prstGeom prst="roundRect">
            <a:avLst>
              <a:gd name="adj" fmla="val 2196"/>
            </a:avLst>
          </a:prstGeom>
          <a:solidFill>
            <a:srgbClr val="F3E7D4"/>
          </a:solidFill>
          <a:ln/>
        </p:spPr>
      </p:sp>
      <p:pic>
        <p:nvPicPr>
          <p:cNvPr id="20"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759006" y="4633416"/>
            <a:ext cx="196349" cy="196354"/>
          </a:xfrm>
          <a:prstGeom prst="rect">
            <a:avLst/>
          </a:prstGeom>
        </p:spPr>
      </p:pic>
      <p:sp>
        <p:nvSpPr>
          <p:cNvPr id="21" name="Text 15"/>
          <p:cNvSpPr/>
          <p:nvPr/>
        </p:nvSpPr>
        <p:spPr>
          <a:xfrm>
            <a:off x="5155873" y="4394398"/>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Economic Union</a:t>
            </a:r>
            <a:endParaRPr lang="en-US" sz="1250" dirty="0"/>
          </a:p>
        </p:txBody>
      </p:sp>
      <p:sp>
        <p:nvSpPr>
          <p:cNvPr id="22" name="Text 16"/>
          <p:cNvSpPr/>
          <p:nvPr/>
        </p:nvSpPr>
        <p:spPr>
          <a:xfrm>
            <a:off x="5155873" y="4666754"/>
            <a:ext cx="6198040" cy="402034"/>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Single market with coordinated monetary and fiscal policies. The European Union is the most developed example.</a:t>
            </a:r>
            <a:endParaRPr lang="en-US" sz="1050" dirty="0"/>
          </a:p>
        </p:txBody>
      </p:sp>
      <p:sp>
        <p:nvSpPr>
          <p:cNvPr id="23" name="Shape 17"/>
          <p:cNvSpPr/>
          <p:nvPr/>
        </p:nvSpPr>
        <p:spPr>
          <a:xfrm>
            <a:off x="5086024" y="5200452"/>
            <a:ext cx="6337737" cy="9525"/>
          </a:xfrm>
          <a:prstGeom prst="roundRect">
            <a:avLst>
              <a:gd name="adj" fmla="val 219899"/>
            </a:avLst>
          </a:prstGeom>
          <a:solidFill>
            <a:srgbClr val="D9CDBA"/>
          </a:solidFill>
          <a:ln/>
        </p:spPr>
      </p:sp>
      <p:sp>
        <p:nvSpPr>
          <p:cNvPr id="24" name="Shape 18"/>
          <p:cNvSpPr/>
          <p:nvPr/>
        </p:nvSpPr>
        <p:spPr>
          <a:xfrm>
            <a:off x="698185" y="5278140"/>
            <a:ext cx="5397663" cy="953591"/>
          </a:xfrm>
          <a:prstGeom prst="roundRect">
            <a:avLst>
              <a:gd name="adj" fmla="val 2196"/>
            </a:avLst>
          </a:prstGeom>
          <a:solidFill>
            <a:srgbClr val="F3E7D4"/>
          </a:solidFill>
          <a:ln/>
        </p:spPr>
      </p:sp>
      <p:pic>
        <p:nvPicPr>
          <p:cNvPr id="25"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298842" y="5656759"/>
            <a:ext cx="196349" cy="196354"/>
          </a:xfrm>
          <a:prstGeom prst="rect">
            <a:avLst/>
          </a:prstGeom>
        </p:spPr>
      </p:pic>
      <p:sp>
        <p:nvSpPr>
          <p:cNvPr id="26" name="Text 19"/>
          <p:cNvSpPr/>
          <p:nvPr/>
        </p:nvSpPr>
        <p:spPr>
          <a:xfrm>
            <a:off x="6235445" y="5417741"/>
            <a:ext cx="1642724"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Political Union</a:t>
            </a:r>
            <a:endParaRPr lang="en-US" sz="1250" dirty="0"/>
          </a:p>
        </p:txBody>
      </p:sp>
      <p:sp>
        <p:nvSpPr>
          <p:cNvPr id="27" name="Text 20"/>
          <p:cNvSpPr/>
          <p:nvPr/>
        </p:nvSpPr>
        <p:spPr>
          <a:xfrm>
            <a:off x="6235445" y="5690096"/>
            <a:ext cx="5118468" cy="402034"/>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Common government and substantial sharing of sovereignty. The highest and rarest level of integration.</a:t>
            </a:r>
            <a:endParaRPr lang="en-US" sz="10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902395"/>
            <a:ext cx="3908724" cy="333673"/>
          </a:xfrm>
          <a:prstGeom prst="rect">
            <a:avLst/>
          </a:prstGeom>
          <a:noFill/>
          <a:ln/>
        </p:spPr>
        <p:txBody>
          <a:bodyPr wrap="none" lIns="0" tIns="0" rIns="0" bIns="0" rtlCol="0" anchor="t"/>
          <a:lstStyle/>
          <a:p>
            <a:pPr algn="l" indent="0" marL="0">
              <a:lnSpc>
                <a:spcPct val="104000"/>
              </a:lnSpc>
              <a:buNone/>
            </a:pPr>
            <a:r>
              <a:rPr lang="en-US" sz="2100" dirty="0">
                <a:solidFill>
                  <a:srgbClr val="38512F"/>
                </a:solidFill>
                <a:latin typeface="Lora" pitchFamily="34" charset="0"/>
                <a:ea typeface="Lora" pitchFamily="34" charset="-122"/>
                <a:cs typeface="Lora" pitchFamily="34" charset="-120"/>
              </a:rPr>
              <a:t>ASEAN and the Philippines</a:t>
            </a:r>
            <a:endParaRPr lang="en-US" sz="2100" dirty="0"/>
          </a:p>
        </p:txBody>
      </p:sp>
      <p:sp>
        <p:nvSpPr>
          <p:cNvPr id="4" name="Text 1"/>
          <p:cNvSpPr/>
          <p:nvPr/>
        </p:nvSpPr>
        <p:spPr>
          <a:xfrm>
            <a:off x="698086" y="1346597"/>
            <a:ext cx="6223638" cy="299244"/>
          </a:xfrm>
          <a:prstGeom prst="rect">
            <a:avLst/>
          </a:prstGeom>
          <a:noFill/>
          <a:ln/>
        </p:spPr>
        <p:txBody>
          <a:bodyPr wrap="square" lIns="0" tIns="0" rIns="0" bIns="0" rtlCol="0" anchor="t">
            <a:normAutofit/>
          </a:bodyPr>
          <a:lstStyle/>
          <a:p>
            <a:pPr algn="l" indent="0" marL="0">
              <a:lnSpc>
                <a:spcPct val="110000"/>
              </a:lnSpc>
              <a:buNone/>
            </a:pPr>
            <a:r>
              <a:rPr lang="en-US" sz="850" dirty="0">
                <a:solidFill>
                  <a:srgbClr val="3A3630"/>
                </a:solidFill>
                <a:latin typeface="Source Sans 3" pitchFamily="34" charset="0"/>
                <a:ea typeface="Source Sans 3" pitchFamily="34" charset="-122"/>
                <a:cs typeface="Source Sans 3" pitchFamily="34" charset="-120"/>
              </a:rPr>
              <a:t>The </a:t>
            </a:r>
            <a:pPr algn="l" indent="0" marL="0">
              <a:lnSpc>
                <a:spcPct val="110000"/>
              </a:lnSpc>
              <a:buNone/>
            </a:pPr>
            <a:r>
              <a:rPr lang="en-US" sz="850" b="1" dirty="0">
                <a:solidFill>
                  <a:srgbClr val="3A3630"/>
                </a:solidFill>
                <a:latin typeface="Source Sans 3" pitchFamily="34" charset="0"/>
                <a:ea typeface="Source Sans 3" pitchFamily="34" charset="-122"/>
                <a:cs typeface="Source Sans 3" pitchFamily="34" charset="-120"/>
              </a:rPr>
              <a:t>Association of Southeast Asian Nations (ASEAN)</a:t>
            </a:r>
            <a:pPr algn="l" indent="0" marL="0">
              <a:lnSpc>
                <a:spcPct val="110000"/>
              </a:lnSpc>
              <a:buNone/>
            </a:pPr>
            <a:r>
              <a:rPr lang="en-US" sz="850" dirty="0">
                <a:solidFill>
                  <a:srgbClr val="3A3630"/>
                </a:solidFill>
                <a:latin typeface="Source Sans 3" pitchFamily="34" charset="0"/>
                <a:ea typeface="Source Sans 3" pitchFamily="34" charset="-122"/>
                <a:cs typeface="Source Sans 3" pitchFamily="34" charset="-120"/>
              </a:rPr>
              <a:t> plays a vital role in Philippine economic development. Membership in this regional bloc provides the country with significant economic advantages and strengthens its position in the global economy.</a:t>
            </a:r>
            <a:endParaRPr lang="en-US" sz="850" dirty="0"/>
          </a:p>
        </p:txBody>
      </p:sp>
      <p:sp>
        <p:nvSpPr>
          <p:cNvPr id="5" name="Shape 2"/>
          <p:cNvSpPr/>
          <p:nvPr/>
        </p:nvSpPr>
        <p:spPr>
          <a:xfrm>
            <a:off x="698086" y="1728788"/>
            <a:ext cx="6223638" cy="1001415"/>
          </a:xfrm>
          <a:prstGeom prst="roundRect">
            <a:avLst>
              <a:gd name="adj" fmla="val 1699"/>
            </a:avLst>
          </a:prstGeom>
          <a:solidFill>
            <a:srgbClr val="F3E7D4"/>
          </a:solidFill>
          <a:ln/>
        </p:spPr>
      </p:sp>
      <p:sp>
        <p:nvSpPr>
          <p:cNvPr id="6" name="Shape 3"/>
          <p:cNvSpPr/>
          <p:nvPr/>
        </p:nvSpPr>
        <p:spPr>
          <a:xfrm>
            <a:off x="811490" y="1842195"/>
            <a:ext cx="340312" cy="340320"/>
          </a:xfrm>
          <a:prstGeom prst="roundRect">
            <a:avLst>
              <a:gd name="adj" fmla="val 22388419"/>
            </a:avLst>
          </a:prstGeom>
          <a:solidFill>
            <a:srgbClr val="38512F"/>
          </a:solidFill>
          <a:ln/>
        </p:spPr>
      </p:sp>
      <p:pic>
        <p:nvPicPr>
          <p:cNvPr id="7"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05051" y="1935758"/>
            <a:ext cx="153091" cy="153095"/>
          </a:xfrm>
          <a:prstGeom prst="rect">
            <a:avLst/>
          </a:prstGeom>
        </p:spPr>
      </p:pic>
      <p:sp>
        <p:nvSpPr>
          <p:cNvPr id="8" name="Text 4"/>
          <p:cNvSpPr/>
          <p:nvPr/>
        </p:nvSpPr>
        <p:spPr>
          <a:xfrm>
            <a:off x="811490" y="2256234"/>
            <a:ext cx="1610776" cy="166787"/>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Expanded Export Markets</a:t>
            </a:r>
            <a:endParaRPr lang="en-US" sz="1050" dirty="0"/>
          </a:p>
        </p:txBody>
      </p:sp>
      <p:sp>
        <p:nvSpPr>
          <p:cNvPr id="9" name="Text 5"/>
          <p:cNvSpPr/>
          <p:nvPr/>
        </p:nvSpPr>
        <p:spPr>
          <a:xfrm>
            <a:off x="811490" y="2467173"/>
            <a:ext cx="5996830" cy="149622"/>
          </a:xfrm>
          <a:prstGeom prst="rect">
            <a:avLst/>
          </a:prstGeom>
          <a:noFill/>
          <a:ln/>
        </p:spPr>
        <p:txBody>
          <a:bodyPr wrap="none" lIns="0" tIns="0" rIns="0" bIns="0" rtlCol="0" anchor="t"/>
          <a:lstStyle/>
          <a:p>
            <a:pPr algn="l" indent="0" marL="0">
              <a:lnSpc>
                <a:spcPct val="110000"/>
              </a:lnSpc>
              <a:buNone/>
            </a:pPr>
            <a:r>
              <a:rPr lang="en-US" sz="850" dirty="0">
                <a:solidFill>
                  <a:srgbClr val="3A3630"/>
                </a:solidFill>
                <a:latin typeface="Source Sans 3" pitchFamily="34" charset="0"/>
                <a:ea typeface="Source Sans 3" pitchFamily="34" charset="-122"/>
                <a:cs typeface="Source Sans 3" pitchFamily="34" charset="-120"/>
              </a:rPr>
              <a:t>Access to a combined market of over 650 million consumers across Southeast Asia.</a:t>
            </a:r>
            <a:endParaRPr lang="en-US" sz="850" dirty="0"/>
          </a:p>
        </p:txBody>
      </p:sp>
      <p:sp>
        <p:nvSpPr>
          <p:cNvPr id="10" name="Shape 6"/>
          <p:cNvSpPr/>
          <p:nvPr/>
        </p:nvSpPr>
        <p:spPr>
          <a:xfrm>
            <a:off x="698086" y="2803922"/>
            <a:ext cx="6223638" cy="1001415"/>
          </a:xfrm>
          <a:prstGeom prst="roundRect">
            <a:avLst>
              <a:gd name="adj" fmla="val 1699"/>
            </a:avLst>
          </a:prstGeom>
          <a:solidFill>
            <a:srgbClr val="F3E7D4"/>
          </a:solidFill>
          <a:ln/>
        </p:spPr>
      </p:sp>
      <p:sp>
        <p:nvSpPr>
          <p:cNvPr id="11" name="Shape 7"/>
          <p:cNvSpPr/>
          <p:nvPr/>
        </p:nvSpPr>
        <p:spPr>
          <a:xfrm>
            <a:off x="811490" y="2917329"/>
            <a:ext cx="340312" cy="340320"/>
          </a:xfrm>
          <a:prstGeom prst="roundRect">
            <a:avLst>
              <a:gd name="adj" fmla="val 22388419"/>
            </a:avLst>
          </a:prstGeom>
          <a:solidFill>
            <a:srgbClr val="38512F"/>
          </a:solidFill>
          <a:ln/>
        </p:spPr>
      </p:sp>
      <p:pic>
        <p:nvPicPr>
          <p:cNvPr id="12"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05051" y="3010892"/>
            <a:ext cx="153091" cy="153095"/>
          </a:xfrm>
          <a:prstGeom prst="rect">
            <a:avLst/>
          </a:prstGeom>
        </p:spPr>
      </p:pic>
      <p:sp>
        <p:nvSpPr>
          <p:cNvPr id="13" name="Text 8"/>
          <p:cNvSpPr/>
          <p:nvPr/>
        </p:nvSpPr>
        <p:spPr>
          <a:xfrm>
            <a:off x="811490" y="3331369"/>
            <a:ext cx="1845720" cy="166787"/>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Increased Foreign Investment</a:t>
            </a:r>
            <a:endParaRPr lang="en-US" sz="1050" dirty="0"/>
          </a:p>
        </p:txBody>
      </p:sp>
      <p:sp>
        <p:nvSpPr>
          <p:cNvPr id="14" name="Text 9"/>
          <p:cNvSpPr/>
          <p:nvPr/>
        </p:nvSpPr>
        <p:spPr>
          <a:xfrm>
            <a:off x="811490" y="3542308"/>
            <a:ext cx="5996830" cy="149622"/>
          </a:xfrm>
          <a:prstGeom prst="rect">
            <a:avLst/>
          </a:prstGeom>
          <a:noFill/>
          <a:ln/>
        </p:spPr>
        <p:txBody>
          <a:bodyPr wrap="none" lIns="0" tIns="0" rIns="0" bIns="0" rtlCol="0" anchor="t"/>
          <a:lstStyle/>
          <a:p>
            <a:pPr algn="l" indent="0" marL="0">
              <a:lnSpc>
                <a:spcPct val="110000"/>
              </a:lnSpc>
              <a:buNone/>
            </a:pPr>
            <a:r>
              <a:rPr lang="en-US" sz="850" dirty="0">
                <a:solidFill>
                  <a:srgbClr val="3A3630"/>
                </a:solidFill>
                <a:latin typeface="Source Sans 3" pitchFamily="34" charset="0"/>
                <a:ea typeface="Source Sans 3" pitchFamily="34" charset="-122"/>
                <a:cs typeface="Source Sans 3" pitchFamily="34" charset="-120"/>
              </a:rPr>
              <a:t>Regional integration attracts multinational corporations seeking a unified ASEAN production base.</a:t>
            </a:r>
            <a:endParaRPr lang="en-US" sz="850" dirty="0"/>
          </a:p>
        </p:txBody>
      </p:sp>
      <p:sp>
        <p:nvSpPr>
          <p:cNvPr id="15" name="Shape 10"/>
          <p:cNvSpPr/>
          <p:nvPr/>
        </p:nvSpPr>
        <p:spPr>
          <a:xfrm>
            <a:off x="698086" y="3879056"/>
            <a:ext cx="6223638" cy="1001415"/>
          </a:xfrm>
          <a:prstGeom prst="roundRect">
            <a:avLst>
              <a:gd name="adj" fmla="val 1699"/>
            </a:avLst>
          </a:prstGeom>
          <a:solidFill>
            <a:srgbClr val="F3E7D4"/>
          </a:solidFill>
          <a:ln/>
        </p:spPr>
      </p:sp>
      <p:sp>
        <p:nvSpPr>
          <p:cNvPr id="16" name="Shape 11"/>
          <p:cNvSpPr/>
          <p:nvPr/>
        </p:nvSpPr>
        <p:spPr>
          <a:xfrm>
            <a:off x="811490" y="3992463"/>
            <a:ext cx="340312" cy="340320"/>
          </a:xfrm>
          <a:prstGeom prst="roundRect">
            <a:avLst>
              <a:gd name="adj" fmla="val 22388419"/>
            </a:avLst>
          </a:prstGeom>
          <a:solidFill>
            <a:srgbClr val="38512F"/>
          </a:solidFill>
          <a:ln/>
        </p:spPr>
      </p:sp>
      <p:pic>
        <p:nvPicPr>
          <p:cNvPr id="17"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05051" y="4086027"/>
            <a:ext cx="153091" cy="153095"/>
          </a:xfrm>
          <a:prstGeom prst="rect">
            <a:avLst/>
          </a:prstGeom>
        </p:spPr>
      </p:pic>
      <p:sp>
        <p:nvSpPr>
          <p:cNvPr id="18" name="Text 12"/>
          <p:cNvSpPr/>
          <p:nvPr/>
        </p:nvSpPr>
        <p:spPr>
          <a:xfrm>
            <a:off x="811490" y="4406503"/>
            <a:ext cx="1446474" cy="166787"/>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Regional Supply Chains</a:t>
            </a:r>
            <a:endParaRPr lang="en-US" sz="1050" dirty="0"/>
          </a:p>
        </p:txBody>
      </p:sp>
      <p:sp>
        <p:nvSpPr>
          <p:cNvPr id="19" name="Text 13"/>
          <p:cNvSpPr/>
          <p:nvPr/>
        </p:nvSpPr>
        <p:spPr>
          <a:xfrm>
            <a:off x="811490" y="4617442"/>
            <a:ext cx="5996830" cy="149622"/>
          </a:xfrm>
          <a:prstGeom prst="rect">
            <a:avLst/>
          </a:prstGeom>
          <a:noFill/>
          <a:ln/>
        </p:spPr>
        <p:txBody>
          <a:bodyPr wrap="none" lIns="0" tIns="0" rIns="0" bIns="0" rtlCol="0" anchor="t"/>
          <a:lstStyle/>
          <a:p>
            <a:pPr algn="l" indent="0" marL="0">
              <a:lnSpc>
                <a:spcPct val="110000"/>
              </a:lnSpc>
              <a:buNone/>
            </a:pPr>
            <a:r>
              <a:rPr lang="en-US" sz="850" dirty="0">
                <a:solidFill>
                  <a:srgbClr val="3A3630"/>
                </a:solidFill>
                <a:latin typeface="Source Sans 3" pitchFamily="34" charset="0"/>
                <a:ea typeface="Source Sans 3" pitchFamily="34" charset="-122"/>
                <a:cs typeface="Source Sans 3" pitchFamily="34" charset="-120"/>
              </a:rPr>
              <a:t>Access to integrated regional supply chains improves competitiveness in global manufacturing.</a:t>
            </a:r>
            <a:endParaRPr lang="en-US" sz="850" dirty="0"/>
          </a:p>
        </p:txBody>
      </p:sp>
      <p:sp>
        <p:nvSpPr>
          <p:cNvPr id="20" name="Shape 14"/>
          <p:cNvSpPr/>
          <p:nvPr/>
        </p:nvSpPr>
        <p:spPr>
          <a:xfrm>
            <a:off x="698086" y="4954191"/>
            <a:ext cx="6223638" cy="1001415"/>
          </a:xfrm>
          <a:prstGeom prst="roundRect">
            <a:avLst>
              <a:gd name="adj" fmla="val 1699"/>
            </a:avLst>
          </a:prstGeom>
          <a:solidFill>
            <a:srgbClr val="F3E7D4"/>
          </a:solidFill>
          <a:ln/>
        </p:spPr>
      </p:sp>
      <p:sp>
        <p:nvSpPr>
          <p:cNvPr id="21" name="Shape 15"/>
          <p:cNvSpPr/>
          <p:nvPr/>
        </p:nvSpPr>
        <p:spPr>
          <a:xfrm>
            <a:off x="811490" y="5067598"/>
            <a:ext cx="340312" cy="340320"/>
          </a:xfrm>
          <a:prstGeom prst="roundRect">
            <a:avLst>
              <a:gd name="adj" fmla="val 22388419"/>
            </a:avLst>
          </a:prstGeom>
          <a:solidFill>
            <a:srgbClr val="38512F"/>
          </a:solidFill>
          <a:ln/>
        </p:spPr>
      </p:sp>
      <p:pic>
        <p:nvPicPr>
          <p:cNvPr id="22"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05051" y="5161161"/>
            <a:ext cx="153091" cy="153095"/>
          </a:xfrm>
          <a:prstGeom prst="rect">
            <a:avLst/>
          </a:prstGeom>
        </p:spPr>
      </p:pic>
      <p:sp>
        <p:nvSpPr>
          <p:cNvPr id="23" name="Text 16"/>
          <p:cNvSpPr/>
          <p:nvPr/>
        </p:nvSpPr>
        <p:spPr>
          <a:xfrm>
            <a:off x="811490" y="5481638"/>
            <a:ext cx="1425341" cy="166787"/>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Tourism Opportunities</a:t>
            </a:r>
            <a:endParaRPr lang="en-US" sz="1050" dirty="0"/>
          </a:p>
        </p:txBody>
      </p:sp>
      <p:sp>
        <p:nvSpPr>
          <p:cNvPr id="24" name="Text 17"/>
          <p:cNvSpPr/>
          <p:nvPr/>
        </p:nvSpPr>
        <p:spPr>
          <a:xfrm>
            <a:off x="811490" y="5692577"/>
            <a:ext cx="5996830" cy="149622"/>
          </a:xfrm>
          <a:prstGeom prst="rect">
            <a:avLst/>
          </a:prstGeom>
          <a:noFill/>
          <a:ln/>
        </p:spPr>
        <p:txBody>
          <a:bodyPr wrap="none" lIns="0" tIns="0" rIns="0" bIns="0" rtlCol="0" anchor="t"/>
          <a:lstStyle/>
          <a:p>
            <a:pPr algn="l" indent="0" marL="0">
              <a:lnSpc>
                <a:spcPct val="110000"/>
              </a:lnSpc>
              <a:buNone/>
            </a:pPr>
            <a:r>
              <a:rPr lang="en-US" sz="850" dirty="0">
                <a:solidFill>
                  <a:srgbClr val="3A3630"/>
                </a:solidFill>
                <a:latin typeface="Source Sans 3" pitchFamily="34" charset="0"/>
                <a:ea typeface="Source Sans 3" pitchFamily="34" charset="-122"/>
                <a:cs typeface="Source Sans 3" pitchFamily="34" charset="-120"/>
              </a:rPr>
              <a:t>Easier movement of people within ASEAN boosts tourism revenues and cultural exchange.</a:t>
            </a:r>
            <a:endParaRPr lang="en-US" sz="8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698185" y="635099"/>
            <a:ext cx="7254396" cy="436265"/>
          </a:xfrm>
          <a:prstGeom prst="rect">
            <a:avLst/>
          </a:prstGeom>
          <a:noFill/>
          <a:ln/>
        </p:spPr>
        <p:txBody>
          <a:bodyPr wrap="none" lIns="0" tIns="0" rIns="0" bIns="0" rtlCol="0" anchor="t"/>
          <a:lstStyle/>
          <a:p>
            <a:pPr algn="l" indent="0" marL="0">
              <a:lnSpc>
                <a:spcPct val="104000"/>
              </a:lnSpc>
              <a:buNone/>
            </a:pPr>
            <a:r>
              <a:rPr lang="en-US" sz="2700" dirty="0">
                <a:solidFill>
                  <a:srgbClr val="38512F"/>
                </a:solidFill>
                <a:latin typeface="Lora" pitchFamily="34" charset="0"/>
                <a:ea typeface="Lora" pitchFamily="34" charset="-122"/>
                <a:cs typeface="Lora" pitchFamily="34" charset="-120"/>
              </a:rPr>
              <a:t>Applying Trade Theory to the Philippines</a:t>
            </a:r>
            <a:endParaRPr lang="en-US" sz="2700" dirty="0"/>
          </a:p>
        </p:txBody>
      </p:sp>
      <p:sp>
        <p:nvSpPr>
          <p:cNvPr id="3" name="Text 1"/>
          <p:cNvSpPr/>
          <p:nvPr/>
        </p:nvSpPr>
        <p:spPr>
          <a:xfrm>
            <a:off x="698185" y="1323578"/>
            <a:ext cx="10795325"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The Philippines serves as a compelling case study for nearly every major international trade theory. Its economic structure reflects both classical endowments and modern competitive dynamics.</a:t>
            </a:r>
            <a:endParaRPr lang="en-US" sz="1150" dirty="0"/>
          </a:p>
        </p:txBody>
      </p:sp>
      <p:sp>
        <p:nvSpPr>
          <p:cNvPr id="4" name="Shape 2"/>
          <p:cNvSpPr/>
          <p:nvPr/>
        </p:nvSpPr>
        <p:spPr>
          <a:xfrm>
            <a:off x="6086323" y="1904305"/>
            <a:ext cx="19050" cy="4318595"/>
          </a:xfrm>
          <a:prstGeom prst="roundRect">
            <a:avLst>
              <a:gd name="adj" fmla="val 116821"/>
            </a:avLst>
          </a:prstGeom>
          <a:solidFill>
            <a:srgbClr val="D9CDBA"/>
          </a:solidFill>
          <a:ln/>
        </p:spPr>
      </p:sp>
      <p:sp>
        <p:nvSpPr>
          <p:cNvPr id="5" name="Shape 3"/>
          <p:cNvSpPr/>
          <p:nvPr/>
        </p:nvSpPr>
        <p:spPr>
          <a:xfrm>
            <a:off x="5502931" y="2061666"/>
            <a:ext cx="445084" cy="19050"/>
          </a:xfrm>
          <a:prstGeom prst="roundRect">
            <a:avLst>
              <a:gd name="adj" fmla="val 116821"/>
            </a:avLst>
          </a:prstGeom>
          <a:solidFill>
            <a:srgbClr val="D9CDBA"/>
          </a:solidFill>
          <a:ln/>
        </p:spPr>
      </p:sp>
      <p:sp>
        <p:nvSpPr>
          <p:cNvPr id="6" name="Shape 4"/>
          <p:cNvSpPr/>
          <p:nvPr/>
        </p:nvSpPr>
        <p:spPr>
          <a:xfrm>
            <a:off x="5928966" y="1904305"/>
            <a:ext cx="333764" cy="333772"/>
          </a:xfrm>
          <a:prstGeom prst="roundRect">
            <a:avLst>
              <a:gd name="adj" fmla="val 6668"/>
            </a:avLst>
          </a:prstGeom>
          <a:solidFill>
            <a:srgbClr val="F3E7D4"/>
          </a:solidFill>
          <a:ln/>
        </p:spPr>
      </p:sp>
      <p:sp>
        <p:nvSpPr>
          <p:cNvPr id="7" name="Text 5"/>
          <p:cNvSpPr/>
          <p:nvPr/>
        </p:nvSpPr>
        <p:spPr>
          <a:xfrm>
            <a:off x="5991125" y="1940322"/>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1</a:t>
            </a:r>
            <a:endParaRPr lang="en-US" sz="1600" dirty="0"/>
          </a:p>
        </p:txBody>
      </p:sp>
      <p:sp>
        <p:nvSpPr>
          <p:cNvPr id="8" name="Text 6"/>
          <p:cNvSpPr/>
          <p:nvPr/>
        </p:nvSpPr>
        <p:spPr>
          <a:xfrm>
            <a:off x="3608694" y="1955304"/>
            <a:ext cx="1745413" cy="218083"/>
          </a:xfrm>
          <a:prstGeom prst="rect">
            <a:avLst/>
          </a:prstGeom>
          <a:noFill/>
          <a:ln/>
        </p:spPr>
        <p:txBody>
          <a:bodyPr wrap="none" lIns="0" tIns="0" rIns="0" bIns="0" rtlCol="0" anchor="t"/>
          <a:lstStyle/>
          <a:p>
            <a:pPr algn="r" indent="0" marL="0">
              <a:lnSpc>
                <a:spcPct val="104000"/>
              </a:lnSpc>
              <a:buNone/>
            </a:pPr>
            <a:r>
              <a:rPr lang="en-US" sz="1350" dirty="0">
                <a:solidFill>
                  <a:srgbClr val="3A3630"/>
                </a:solidFill>
                <a:latin typeface="Lora" pitchFamily="34" charset="0"/>
                <a:ea typeface="Lora" pitchFamily="34" charset="-122"/>
                <a:cs typeface="Lora" pitchFamily="34" charset="-120"/>
              </a:rPr>
              <a:t>Mercantilism</a:t>
            </a:r>
            <a:endParaRPr lang="en-US" sz="1350" dirty="0"/>
          </a:p>
        </p:txBody>
      </p:sp>
      <p:sp>
        <p:nvSpPr>
          <p:cNvPr id="9" name="Text 7"/>
          <p:cNvSpPr/>
          <p:nvPr/>
        </p:nvSpPr>
        <p:spPr>
          <a:xfrm>
            <a:off x="698185" y="2248991"/>
            <a:ext cx="4655922" cy="438944"/>
          </a:xfrm>
          <a:prstGeom prst="rect">
            <a:avLst/>
          </a:prstGeom>
          <a:noFill/>
          <a:ln/>
        </p:spPr>
        <p:txBody>
          <a:bodyPr wrap="square" lIns="0" tIns="0" rIns="0" bIns="0" rtlCol="0" anchor="t">
            <a:normAutofit/>
          </a:bodyPr>
          <a:lstStyle/>
          <a:p>
            <a:pPr algn="r"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Export promotion policies generate foreign exchange to finance development imports.</a:t>
            </a:r>
            <a:endParaRPr lang="en-US" sz="1150" dirty="0"/>
          </a:p>
        </p:txBody>
      </p:sp>
      <p:sp>
        <p:nvSpPr>
          <p:cNvPr id="10" name="Shape 8"/>
          <p:cNvSpPr/>
          <p:nvPr/>
        </p:nvSpPr>
        <p:spPr>
          <a:xfrm>
            <a:off x="6243680" y="2907308"/>
            <a:ext cx="445084" cy="19050"/>
          </a:xfrm>
          <a:prstGeom prst="roundRect">
            <a:avLst>
              <a:gd name="adj" fmla="val 116821"/>
            </a:avLst>
          </a:prstGeom>
          <a:solidFill>
            <a:srgbClr val="D9CDBA"/>
          </a:solidFill>
          <a:ln/>
        </p:spPr>
      </p:sp>
      <p:sp>
        <p:nvSpPr>
          <p:cNvPr id="11" name="Shape 9"/>
          <p:cNvSpPr/>
          <p:nvPr/>
        </p:nvSpPr>
        <p:spPr>
          <a:xfrm>
            <a:off x="5928966" y="2749947"/>
            <a:ext cx="333764" cy="333772"/>
          </a:xfrm>
          <a:prstGeom prst="roundRect">
            <a:avLst>
              <a:gd name="adj" fmla="val 6668"/>
            </a:avLst>
          </a:prstGeom>
          <a:solidFill>
            <a:srgbClr val="F3E7D4"/>
          </a:solidFill>
          <a:ln/>
        </p:spPr>
      </p:sp>
      <p:sp>
        <p:nvSpPr>
          <p:cNvPr id="12" name="Text 10"/>
          <p:cNvSpPr/>
          <p:nvPr/>
        </p:nvSpPr>
        <p:spPr>
          <a:xfrm>
            <a:off x="5991125" y="2785963"/>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2</a:t>
            </a:r>
            <a:endParaRPr lang="en-US" sz="1600" dirty="0"/>
          </a:p>
        </p:txBody>
      </p:sp>
      <p:sp>
        <p:nvSpPr>
          <p:cNvPr id="13" name="Text 11"/>
          <p:cNvSpPr/>
          <p:nvPr/>
        </p:nvSpPr>
        <p:spPr>
          <a:xfrm>
            <a:off x="6837588" y="2800945"/>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Absolute Advantage</a:t>
            </a:r>
            <a:endParaRPr lang="en-US" sz="1350" dirty="0"/>
          </a:p>
        </p:txBody>
      </p:sp>
      <p:sp>
        <p:nvSpPr>
          <p:cNvPr id="14" name="Text 12"/>
          <p:cNvSpPr/>
          <p:nvPr/>
        </p:nvSpPr>
        <p:spPr>
          <a:xfrm>
            <a:off x="6837588" y="3094633"/>
            <a:ext cx="4655922"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BPO, maritime services, and tourism leverage the country's skilled English-speaking workforce.</a:t>
            </a:r>
            <a:endParaRPr lang="en-US" sz="1150" dirty="0"/>
          </a:p>
        </p:txBody>
      </p:sp>
      <p:sp>
        <p:nvSpPr>
          <p:cNvPr id="15" name="Shape 13"/>
          <p:cNvSpPr/>
          <p:nvPr/>
        </p:nvSpPr>
        <p:spPr>
          <a:xfrm>
            <a:off x="5502931" y="3652341"/>
            <a:ext cx="445084" cy="19050"/>
          </a:xfrm>
          <a:prstGeom prst="roundRect">
            <a:avLst>
              <a:gd name="adj" fmla="val 116821"/>
            </a:avLst>
          </a:prstGeom>
          <a:solidFill>
            <a:srgbClr val="D9CDBA"/>
          </a:solidFill>
          <a:ln/>
        </p:spPr>
      </p:sp>
      <p:sp>
        <p:nvSpPr>
          <p:cNvPr id="16" name="Shape 14"/>
          <p:cNvSpPr/>
          <p:nvPr/>
        </p:nvSpPr>
        <p:spPr>
          <a:xfrm>
            <a:off x="5928966" y="3494980"/>
            <a:ext cx="333764" cy="333772"/>
          </a:xfrm>
          <a:prstGeom prst="roundRect">
            <a:avLst>
              <a:gd name="adj" fmla="val 6668"/>
            </a:avLst>
          </a:prstGeom>
          <a:solidFill>
            <a:srgbClr val="F3E7D4"/>
          </a:solidFill>
          <a:ln/>
        </p:spPr>
      </p:sp>
      <p:sp>
        <p:nvSpPr>
          <p:cNvPr id="17" name="Text 15"/>
          <p:cNvSpPr/>
          <p:nvPr/>
        </p:nvSpPr>
        <p:spPr>
          <a:xfrm>
            <a:off x="5991125" y="3530997"/>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3</a:t>
            </a:r>
            <a:endParaRPr lang="en-US" sz="1600" dirty="0"/>
          </a:p>
        </p:txBody>
      </p:sp>
      <p:sp>
        <p:nvSpPr>
          <p:cNvPr id="18" name="Text 16"/>
          <p:cNvSpPr/>
          <p:nvPr/>
        </p:nvSpPr>
        <p:spPr>
          <a:xfrm>
            <a:off x="3431891" y="3545979"/>
            <a:ext cx="1922216" cy="218083"/>
          </a:xfrm>
          <a:prstGeom prst="rect">
            <a:avLst/>
          </a:prstGeom>
          <a:noFill/>
          <a:ln/>
        </p:spPr>
        <p:txBody>
          <a:bodyPr wrap="none" lIns="0" tIns="0" rIns="0" bIns="0" rtlCol="0" anchor="t"/>
          <a:lstStyle/>
          <a:p>
            <a:pPr algn="r" indent="0" marL="0">
              <a:lnSpc>
                <a:spcPct val="104000"/>
              </a:lnSpc>
              <a:buNone/>
            </a:pPr>
            <a:r>
              <a:rPr lang="en-US" sz="1350" dirty="0">
                <a:solidFill>
                  <a:srgbClr val="3A3630"/>
                </a:solidFill>
                <a:latin typeface="Lora" pitchFamily="34" charset="0"/>
                <a:ea typeface="Lora" pitchFamily="34" charset="-122"/>
                <a:cs typeface="Lora" pitchFamily="34" charset="-120"/>
              </a:rPr>
              <a:t>Comparative Advantage</a:t>
            </a:r>
            <a:endParaRPr lang="en-US" sz="1350" dirty="0"/>
          </a:p>
        </p:txBody>
      </p:sp>
      <p:sp>
        <p:nvSpPr>
          <p:cNvPr id="19" name="Text 17"/>
          <p:cNvSpPr/>
          <p:nvPr/>
        </p:nvSpPr>
        <p:spPr>
          <a:xfrm>
            <a:off x="698185" y="3839666"/>
            <a:ext cx="4655922" cy="438944"/>
          </a:xfrm>
          <a:prstGeom prst="rect">
            <a:avLst/>
          </a:prstGeom>
          <a:noFill/>
          <a:ln/>
        </p:spPr>
        <p:txBody>
          <a:bodyPr wrap="square" lIns="0" tIns="0" rIns="0" bIns="0" rtlCol="0" anchor="t">
            <a:normAutofit/>
          </a:bodyPr>
          <a:lstStyle/>
          <a:p>
            <a:pPr algn="r"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Agricultural exports — bananas, pineapples, coconuts, mangoes — reflect natural climate advantages.</a:t>
            </a:r>
            <a:endParaRPr lang="en-US" sz="1150" dirty="0"/>
          </a:p>
        </p:txBody>
      </p:sp>
      <p:sp>
        <p:nvSpPr>
          <p:cNvPr id="20" name="Shape 18"/>
          <p:cNvSpPr/>
          <p:nvPr/>
        </p:nvSpPr>
        <p:spPr>
          <a:xfrm>
            <a:off x="6243680" y="4397375"/>
            <a:ext cx="445084" cy="19050"/>
          </a:xfrm>
          <a:prstGeom prst="roundRect">
            <a:avLst>
              <a:gd name="adj" fmla="val 116821"/>
            </a:avLst>
          </a:prstGeom>
          <a:solidFill>
            <a:srgbClr val="D9CDBA"/>
          </a:solidFill>
          <a:ln/>
        </p:spPr>
      </p:sp>
      <p:sp>
        <p:nvSpPr>
          <p:cNvPr id="21" name="Shape 19"/>
          <p:cNvSpPr/>
          <p:nvPr/>
        </p:nvSpPr>
        <p:spPr>
          <a:xfrm>
            <a:off x="5928966" y="4240014"/>
            <a:ext cx="333764" cy="333772"/>
          </a:xfrm>
          <a:prstGeom prst="roundRect">
            <a:avLst>
              <a:gd name="adj" fmla="val 6668"/>
            </a:avLst>
          </a:prstGeom>
          <a:solidFill>
            <a:srgbClr val="F3E7D4"/>
          </a:solidFill>
          <a:ln/>
        </p:spPr>
      </p:sp>
      <p:sp>
        <p:nvSpPr>
          <p:cNvPr id="22" name="Text 20"/>
          <p:cNvSpPr/>
          <p:nvPr/>
        </p:nvSpPr>
        <p:spPr>
          <a:xfrm>
            <a:off x="5991125" y="4276030"/>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4</a:t>
            </a:r>
            <a:endParaRPr lang="en-US" sz="1600" dirty="0"/>
          </a:p>
        </p:txBody>
      </p:sp>
      <p:sp>
        <p:nvSpPr>
          <p:cNvPr id="23" name="Text 21"/>
          <p:cNvSpPr/>
          <p:nvPr/>
        </p:nvSpPr>
        <p:spPr>
          <a:xfrm>
            <a:off x="6837588" y="4291013"/>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Heckscher-Ohlin</a:t>
            </a:r>
            <a:endParaRPr lang="en-US" sz="1350" dirty="0"/>
          </a:p>
        </p:txBody>
      </p:sp>
      <p:sp>
        <p:nvSpPr>
          <p:cNvPr id="24" name="Text 22"/>
          <p:cNvSpPr/>
          <p:nvPr/>
        </p:nvSpPr>
        <p:spPr>
          <a:xfrm>
            <a:off x="6837588" y="4584700"/>
            <a:ext cx="4655922"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Labor-abundant Philippines specializes in labor-intensive services and manufacturing.</a:t>
            </a:r>
            <a:endParaRPr lang="en-US" sz="1150" dirty="0"/>
          </a:p>
        </p:txBody>
      </p:sp>
      <p:sp>
        <p:nvSpPr>
          <p:cNvPr id="25" name="Shape 23"/>
          <p:cNvSpPr/>
          <p:nvPr/>
        </p:nvSpPr>
        <p:spPr>
          <a:xfrm>
            <a:off x="5502931" y="5142409"/>
            <a:ext cx="445084" cy="19050"/>
          </a:xfrm>
          <a:prstGeom prst="roundRect">
            <a:avLst>
              <a:gd name="adj" fmla="val 116821"/>
            </a:avLst>
          </a:prstGeom>
          <a:solidFill>
            <a:srgbClr val="D9CDBA"/>
          </a:solidFill>
          <a:ln/>
        </p:spPr>
      </p:sp>
      <p:sp>
        <p:nvSpPr>
          <p:cNvPr id="26" name="Shape 24"/>
          <p:cNvSpPr/>
          <p:nvPr/>
        </p:nvSpPr>
        <p:spPr>
          <a:xfrm>
            <a:off x="5928966" y="4985048"/>
            <a:ext cx="333764" cy="333772"/>
          </a:xfrm>
          <a:prstGeom prst="roundRect">
            <a:avLst>
              <a:gd name="adj" fmla="val 6668"/>
            </a:avLst>
          </a:prstGeom>
          <a:solidFill>
            <a:srgbClr val="F3E7D4"/>
          </a:solidFill>
          <a:ln/>
        </p:spPr>
      </p:sp>
      <p:sp>
        <p:nvSpPr>
          <p:cNvPr id="27" name="Text 25"/>
          <p:cNvSpPr/>
          <p:nvPr/>
        </p:nvSpPr>
        <p:spPr>
          <a:xfrm>
            <a:off x="5991125" y="5021064"/>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5</a:t>
            </a:r>
            <a:endParaRPr lang="en-US" sz="1600" dirty="0"/>
          </a:p>
        </p:txBody>
      </p:sp>
      <p:sp>
        <p:nvSpPr>
          <p:cNvPr id="28" name="Text 26"/>
          <p:cNvSpPr/>
          <p:nvPr/>
        </p:nvSpPr>
        <p:spPr>
          <a:xfrm>
            <a:off x="3608694" y="5036046"/>
            <a:ext cx="1745413" cy="218083"/>
          </a:xfrm>
          <a:prstGeom prst="rect">
            <a:avLst/>
          </a:prstGeom>
          <a:noFill/>
          <a:ln/>
        </p:spPr>
        <p:txBody>
          <a:bodyPr wrap="none" lIns="0" tIns="0" rIns="0" bIns="0" rtlCol="0" anchor="t"/>
          <a:lstStyle/>
          <a:p>
            <a:pPr algn="r" indent="0" marL="0">
              <a:lnSpc>
                <a:spcPct val="104000"/>
              </a:lnSpc>
              <a:buNone/>
            </a:pPr>
            <a:r>
              <a:rPr lang="en-US" sz="1350" dirty="0">
                <a:solidFill>
                  <a:srgbClr val="3A3630"/>
                </a:solidFill>
                <a:latin typeface="Lora" pitchFamily="34" charset="0"/>
                <a:ea typeface="Lora" pitchFamily="34" charset="-122"/>
                <a:cs typeface="Lora" pitchFamily="34" charset="-120"/>
              </a:rPr>
              <a:t>Porter's Diamond</a:t>
            </a:r>
            <a:endParaRPr lang="en-US" sz="1350" dirty="0"/>
          </a:p>
        </p:txBody>
      </p:sp>
      <p:sp>
        <p:nvSpPr>
          <p:cNvPr id="29" name="Text 27"/>
          <p:cNvSpPr/>
          <p:nvPr/>
        </p:nvSpPr>
        <p:spPr>
          <a:xfrm>
            <a:off x="698185" y="5329734"/>
            <a:ext cx="4655922" cy="438944"/>
          </a:xfrm>
          <a:prstGeom prst="rect">
            <a:avLst/>
          </a:prstGeom>
          <a:noFill/>
          <a:ln/>
        </p:spPr>
        <p:txBody>
          <a:bodyPr wrap="square" lIns="0" tIns="0" rIns="0" bIns="0" rtlCol="0" anchor="t">
            <a:normAutofit/>
          </a:bodyPr>
          <a:lstStyle/>
          <a:p>
            <a:pPr algn="r"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Electronics sector competitiveness built on skilled workers, supplier networks, and foreign investment.</a:t>
            </a:r>
            <a:endParaRPr lang="en-US" sz="11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698185" y="1484511"/>
            <a:ext cx="6008537"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Key Philippine Export Sectors</a:t>
            </a:r>
            <a:endParaRPr lang="en-US" sz="3050" dirty="0"/>
          </a:p>
        </p:txBody>
      </p:sp>
      <p:sp>
        <p:nvSpPr>
          <p:cNvPr id="3" name="Text 1"/>
          <p:cNvSpPr/>
          <p:nvPr/>
        </p:nvSpPr>
        <p:spPr>
          <a:xfrm>
            <a:off x="698185" y="2287191"/>
            <a:ext cx="11404910"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The Philippines participates in global trade through a diverse range of export industries, each reflecting different trade theory principles in practice.</a:t>
            </a:r>
            <a:endParaRPr lang="en-US" sz="1300" dirty="0"/>
          </a:p>
        </p:txBody>
      </p:sp>
      <p:pic>
        <p:nvPicPr>
          <p:cNvPr id="4" name="Image 0" descr="preencoded.png">    </p:cNvPr>
          <p:cNvPicPr>
            <a:picLocks noChangeAspect="1"/>
          </p:cNvPicPr>
          <p:nvPr/>
        </p:nvPicPr>
        <p:blipFill>
          <a:blip r:embed="rId1"/>
          <a:stretch>
            <a:fillRect/>
          </a:stretch>
        </p:blipFill>
        <p:spPr>
          <a:xfrm>
            <a:off x="698185" y="2722959"/>
            <a:ext cx="533188" cy="533202"/>
          </a:xfrm>
          <a:prstGeom prst="rect">
            <a:avLst/>
          </a:prstGeom>
        </p:spPr>
      </p:pic>
      <p:sp>
        <p:nvSpPr>
          <p:cNvPr id="5" name="Text 2"/>
          <p:cNvSpPr/>
          <p:nvPr/>
        </p:nvSpPr>
        <p:spPr>
          <a:xfrm>
            <a:off x="1428218" y="2722959"/>
            <a:ext cx="1821115" cy="487561"/>
          </a:xfrm>
          <a:prstGeom prst="rect">
            <a:avLst/>
          </a:prstGeom>
          <a:noFill/>
          <a:ln/>
        </p:spPr>
        <p:txBody>
          <a:bodyPr wrap="square" lIns="0" tIns="0" rIns="0" bIns="0" rtlCol="0" anchor="t">
            <a:normAutofit/>
          </a:bodyPr>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Electronics &amp; Semiconductors</a:t>
            </a:r>
            <a:endParaRPr lang="en-US" sz="1500" dirty="0"/>
          </a:p>
        </p:txBody>
      </p:sp>
      <p:sp>
        <p:nvSpPr>
          <p:cNvPr id="6" name="Text 3"/>
          <p:cNvSpPr/>
          <p:nvPr/>
        </p:nvSpPr>
        <p:spPr>
          <a:xfrm>
            <a:off x="1428218" y="3304977"/>
            <a:ext cx="1821115" cy="2068513"/>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The largest export category, driven by foreign investment in PEZA economic zones. Reflects technology transfer and Porter's competitive advantage framework.</a:t>
            </a:r>
            <a:endParaRPr lang="en-US" sz="1300" dirty="0"/>
          </a:p>
        </p:txBody>
      </p:sp>
      <p:pic>
        <p:nvPicPr>
          <p:cNvPr id="7" name="Image 1" descr="preencoded.png">    </p:cNvPr>
          <p:cNvPicPr>
            <a:picLocks noChangeAspect="1"/>
          </p:cNvPicPr>
          <p:nvPr/>
        </p:nvPicPr>
        <p:blipFill>
          <a:blip r:embed="rId2"/>
          <a:stretch>
            <a:fillRect/>
          </a:stretch>
        </p:blipFill>
        <p:spPr>
          <a:xfrm>
            <a:off x="3446178" y="2722959"/>
            <a:ext cx="533188" cy="533202"/>
          </a:xfrm>
          <a:prstGeom prst="rect">
            <a:avLst/>
          </a:prstGeom>
        </p:spPr>
      </p:pic>
      <p:sp>
        <p:nvSpPr>
          <p:cNvPr id="8" name="Text 4"/>
          <p:cNvSpPr/>
          <p:nvPr/>
        </p:nvSpPr>
        <p:spPr>
          <a:xfrm>
            <a:off x="4176211" y="2722959"/>
            <a:ext cx="1821214" cy="487561"/>
          </a:xfrm>
          <a:prstGeom prst="rect">
            <a:avLst/>
          </a:prstGeom>
          <a:noFill/>
          <a:ln/>
        </p:spPr>
        <p:txBody>
          <a:bodyPr wrap="square" lIns="0" tIns="0" rIns="0" bIns="0" rtlCol="0" anchor="t">
            <a:normAutofit/>
          </a:bodyPr>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Business Process Outsourcing (BPO)</a:t>
            </a:r>
            <a:endParaRPr lang="en-US" sz="1500" dirty="0"/>
          </a:p>
        </p:txBody>
      </p:sp>
      <p:sp>
        <p:nvSpPr>
          <p:cNvPr id="9" name="Text 5"/>
          <p:cNvSpPr/>
          <p:nvPr/>
        </p:nvSpPr>
        <p:spPr>
          <a:xfrm>
            <a:off x="4176211" y="3304977"/>
            <a:ext cx="1821214" cy="2068513"/>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Millions of Filipinos employed in customer service, IT, healthcare, and accounting services for international clients. A prime example of comparative advantage in labor-intensive services.</a:t>
            </a:r>
            <a:endParaRPr lang="en-US" sz="1300" dirty="0"/>
          </a:p>
        </p:txBody>
      </p:sp>
      <p:pic>
        <p:nvPicPr>
          <p:cNvPr id="10" name="Image 2" descr="preencoded.png">    </p:cNvPr>
          <p:cNvPicPr>
            <a:picLocks noChangeAspect="1"/>
          </p:cNvPicPr>
          <p:nvPr/>
        </p:nvPicPr>
        <p:blipFill>
          <a:blip r:embed="rId3"/>
          <a:stretch>
            <a:fillRect/>
          </a:stretch>
        </p:blipFill>
        <p:spPr>
          <a:xfrm>
            <a:off x="6194270" y="2722959"/>
            <a:ext cx="533188" cy="533202"/>
          </a:xfrm>
          <a:prstGeom prst="rect">
            <a:avLst/>
          </a:prstGeom>
        </p:spPr>
      </p:pic>
      <p:sp>
        <p:nvSpPr>
          <p:cNvPr id="11" name="Text 6"/>
          <p:cNvSpPr/>
          <p:nvPr/>
        </p:nvSpPr>
        <p:spPr>
          <a:xfrm>
            <a:off x="6924303" y="2722959"/>
            <a:ext cx="1821115" cy="487561"/>
          </a:xfrm>
          <a:prstGeom prst="rect">
            <a:avLst/>
          </a:prstGeom>
          <a:noFill/>
          <a:ln/>
        </p:spPr>
        <p:txBody>
          <a:bodyPr wrap="square" lIns="0" tIns="0" rIns="0" bIns="0" rtlCol="0" anchor="t">
            <a:normAutofit/>
          </a:bodyPr>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Agricultural Products</a:t>
            </a:r>
            <a:endParaRPr lang="en-US" sz="1500" dirty="0"/>
          </a:p>
        </p:txBody>
      </p:sp>
      <p:sp>
        <p:nvSpPr>
          <p:cNvPr id="12" name="Text 7"/>
          <p:cNvSpPr/>
          <p:nvPr/>
        </p:nvSpPr>
        <p:spPr>
          <a:xfrm>
            <a:off x="6924303" y="3304977"/>
            <a:ext cx="1821115" cy="2068513"/>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Bananas, pineapples, coconuts, and mangoes exported globally. Natural climate conditions and land endowments create strong comparative advantages in tropical agriculture.</a:t>
            </a:r>
            <a:endParaRPr lang="en-US" sz="1300" dirty="0"/>
          </a:p>
        </p:txBody>
      </p:sp>
      <p:pic>
        <p:nvPicPr>
          <p:cNvPr id="13" name="Image 3" descr="preencoded.png">    </p:cNvPr>
          <p:cNvPicPr>
            <a:picLocks noChangeAspect="1"/>
          </p:cNvPicPr>
          <p:nvPr/>
        </p:nvPicPr>
        <p:blipFill>
          <a:blip r:embed="rId4"/>
          <a:stretch>
            <a:fillRect/>
          </a:stretch>
        </p:blipFill>
        <p:spPr>
          <a:xfrm>
            <a:off x="8942263" y="2722959"/>
            <a:ext cx="533188" cy="533202"/>
          </a:xfrm>
          <a:prstGeom prst="rect">
            <a:avLst/>
          </a:prstGeom>
        </p:spPr>
      </p:pic>
      <p:sp>
        <p:nvSpPr>
          <p:cNvPr id="14" name="Text 8"/>
          <p:cNvSpPr/>
          <p:nvPr/>
        </p:nvSpPr>
        <p:spPr>
          <a:xfrm>
            <a:off x="9672296" y="2722959"/>
            <a:ext cx="1821214" cy="487561"/>
          </a:xfrm>
          <a:prstGeom prst="rect">
            <a:avLst/>
          </a:prstGeom>
          <a:noFill/>
          <a:ln/>
        </p:spPr>
        <p:txBody>
          <a:bodyPr wrap="square" lIns="0" tIns="0" rIns="0" bIns="0" rtlCol="0" anchor="t">
            <a:normAutofit/>
          </a:bodyPr>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Maritime &amp; OFW Services</a:t>
            </a:r>
            <a:endParaRPr lang="en-US" sz="1500" dirty="0"/>
          </a:p>
        </p:txBody>
      </p:sp>
      <p:sp>
        <p:nvSpPr>
          <p:cNvPr id="15" name="Text 9"/>
          <p:cNvSpPr/>
          <p:nvPr/>
        </p:nvSpPr>
        <p:spPr>
          <a:xfrm>
            <a:off x="9672296" y="3304977"/>
            <a:ext cx="1821214" cy="1551384"/>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Filipino seafarers and overseas workers remit billions annually. Human capital and English proficiency drive this labor export sector.</a:t>
            </a:r>
            <a:endParaRPr lang="en-US" sz="13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698185" y="537369"/>
            <a:ext cx="5543907"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Summary &amp; Key Takeaways</a:t>
            </a:r>
            <a:endParaRPr lang="en-US" sz="3050" dirty="0"/>
          </a:p>
        </p:txBody>
      </p:sp>
      <p:sp>
        <p:nvSpPr>
          <p:cNvPr id="3" name="Text 1"/>
          <p:cNvSpPr/>
          <p:nvPr/>
        </p:nvSpPr>
        <p:spPr>
          <a:xfrm>
            <a:off x="698185" y="1340048"/>
            <a:ext cx="10795325"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Module 8 has explored how international trade theory explains the patterns, benefits, and challenges of global economic exchange — with particular relevance to the Philippine development experience.</a:t>
            </a:r>
            <a:endParaRPr lang="en-US" sz="1300" dirty="0"/>
          </a:p>
        </p:txBody>
      </p:sp>
      <p:sp>
        <p:nvSpPr>
          <p:cNvPr id="4" name="Shape 2"/>
          <p:cNvSpPr/>
          <p:nvPr/>
        </p:nvSpPr>
        <p:spPr>
          <a:xfrm>
            <a:off x="698185" y="2034381"/>
            <a:ext cx="5318885" cy="1445518"/>
          </a:xfrm>
          <a:prstGeom prst="roundRect">
            <a:avLst>
              <a:gd name="adj" fmla="val 1721"/>
            </a:avLst>
          </a:prstGeom>
          <a:solidFill>
            <a:srgbClr val="F3E7D4"/>
          </a:solidFill>
          <a:ln/>
        </p:spPr>
      </p:sp>
      <p:sp>
        <p:nvSpPr>
          <p:cNvPr id="5" name="Text 3"/>
          <p:cNvSpPr/>
          <p:nvPr/>
        </p:nvSpPr>
        <p:spPr>
          <a:xfrm>
            <a:off x="863975" y="2200176"/>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Globalization</a:t>
            </a:r>
            <a:endParaRPr lang="en-US" sz="1500" dirty="0"/>
          </a:p>
        </p:txBody>
      </p:sp>
      <p:sp>
        <p:nvSpPr>
          <p:cNvPr id="6" name="Text 4"/>
          <p:cNvSpPr/>
          <p:nvPr/>
        </p:nvSpPr>
        <p:spPr>
          <a:xfrm>
            <a:off x="863975" y="2538412"/>
            <a:ext cx="4987304"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Increases trade, investment, and cultural exchange — but also raises concerns about inequality, labor exploitation, and environmental sustainability.</a:t>
            </a:r>
            <a:endParaRPr lang="en-US" sz="1300" dirty="0"/>
          </a:p>
        </p:txBody>
      </p:sp>
      <p:sp>
        <p:nvSpPr>
          <p:cNvPr id="7" name="Shape 5"/>
          <p:cNvSpPr/>
          <p:nvPr/>
        </p:nvSpPr>
        <p:spPr>
          <a:xfrm>
            <a:off x="6174526" y="2034381"/>
            <a:ext cx="5318984" cy="1445518"/>
          </a:xfrm>
          <a:prstGeom prst="roundRect">
            <a:avLst>
              <a:gd name="adj" fmla="val 1721"/>
            </a:avLst>
          </a:prstGeom>
          <a:solidFill>
            <a:srgbClr val="F3E7D4"/>
          </a:solidFill>
          <a:ln/>
        </p:spPr>
      </p:sp>
      <p:sp>
        <p:nvSpPr>
          <p:cNvPr id="8" name="Text 6"/>
          <p:cNvSpPr/>
          <p:nvPr/>
        </p:nvSpPr>
        <p:spPr>
          <a:xfrm>
            <a:off x="6340316" y="2200176"/>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Classical Theories</a:t>
            </a:r>
            <a:endParaRPr lang="en-US" sz="1500" dirty="0"/>
          </a:p>
        </p:txBody>
      </p:sp>
      <p:sp>
        <p:nvSpPr>
          <p:cNvPr id="9" name="Text 7"/>
          <p:cNvSpPr/>
          <p:nvPr/>
        </p:nvSpPr>
        <p:spPr>
          <a:xfrm>
            <a:off x="6340316" y="2538412"/>
            <a:ext cx="4987403"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Mercantilism, absolute advantage, comparative advantage, and factor proportions explain why countries specialize and trade based on resources and efficiency.</a:t>
            </a:r>
            <a:endParaRPr lang="en-US" sz="1300" dirty="0"/>
          </a:p>
        </p:txBody>
      </p:sp>
      <p:sp>
        <p:nvSpPr>
          <p:cNvPr id="10" name="Shape 8"/>
          <p:cNvSpPr/>
          <p:nvPr/>
        </p:nvSpPr>
        <p:spPr>
          <a:xfrm>
            <a:off x="698185" y="3637359"/>
            <a:ext cx="5318885" cy="1445518"/>
          </a:xfrm>
          <a:prstGeom prst="roundRect">
            <a:avLst>
              <a:gd name="adj" fmla="val 1721"/>
            </a:avLst>
          </a:prstGeom>
          <a:solidFill>
            <a:srgbClr val="F3E7D4"/>
          </a:solidFill>
          <a:ln/>
        </p:spPr>
      </p:sp>
      <p:sp>
        <p:nvSpPr>
          <p:cNvPr id="11" name="Text 9"/>
          <p:cNvSpPr/>
          <p:nvPr/>
        </p:nvSpPr>
        <p:spPr>
          <a:xfrm>
            <a:off x="863975" y="3803154"/>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Modern Theories</a:t>
            </a:r>
            <a:endParaRPr lang="en-US" sz="1500" dirty="0"/>
          </a:p>
        </p:txBody>
      </p:sp>
      <p:sp>
        <p:nvSpPr>
          <p:cNvPr id="12" name="Text 10"/>
          <p:cNvSpPr/>
          <p:nvPr/>
        </p:nvSpPr>
        <p:spPr>
          <a:xfrm>
            <a:off x="863975" y="4141391"/>
            <a:ext cx="4987304"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Firm-based theories highlight the roles of innovation, product cycles, strategic rivalry, and national competitive advantage in shaping global trade.</a:t>
            </a:r>
            <a:endParaRPr lang="en-US" sz="1300" dirty="0"/>
          </a:p>
        </p:txBody>
      </p:sp>
      <p:sp>
        <p:nvSpPr>
          <p:cNvPr id="13" name="Shape 11"/>
          <p:cNvSpPr/>
          <p:nvPr/>
        </p:nvSpPr>
        <p:spPr>
          <a:xfrm>
            <a:off x="6174526" y="3637359"/>
            <a:ext cx="5318984" cy="1445518"/>
          </a:xfrm>
          <a:prstGeom prst="roundRect">
            <a:avLst>
              <a:gd name="adj" fmla="val 1721"/>
            </a:avLst>
          </a:prstGeom>
          <a:solidFill>
            <a:srgbClr val="F3E7D4"/>
          </a:solidFill>
          <a:ln/>
        </p:spPr>
      </p:sp>
      <p:sp>
        <p:nvSpPr>
          <p:cNvPr id="14" name="Text 12"/>
          <p:cNvSpPr/>
          <p:nvPr/>
        </p:nvSpPr>
        <p:spPr>
          <a:xfrm>
            <a:off x="6340316" y="3803154"/>
            <a:ext cx="196974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Economic Integration</a:t>
            </a:r>
            <a:endParaRPr lang="en-US" sz="1500" dirty="0"/>
          </a:p>
        </p:txBody>
      </p:sp>
      <p:sp>
        <p:nvSpPr>
          <p:cNvPr id="15" name="Text 13"/>
          <p:cNvSpPr/>
          <p:nvPr/>
        </p:nvSpPr>
        <p:spPr>
          <a:xfrm>
            <a:off x="6340316" y="4141391"/>
            <a:ext cx="4987403"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From free trade areas to economic unions, regional integration — especially through ASEAN — expands markets and strengthens the Philippines' global position.</a:t>
            </a:r>
            <a:endParaRPr lang="en-US" sz="1300" dirty="0"/>
          </a:p>
        </p:txBody>
      </p:sp>
      <p:sp>
        <p:nvSpPr>
          <p:cNvPr id="16" name="Shape 14"/>
          <p:cNvSpPr/>
          <p:nvPr/>
        </p:nvSpPr>
        <p:spPr>
          <a:xfrm>
            <a:off x="698185" y="5260082"/>
            <a:ext cx="10795325" cy="883245"/>
          </a:xfrm>
          <a:prstGeom prst="roundRect">
            <a:avLst>
              <a:gd name="adj" fmla="val 2816"/>
            </a:avLst>
          </a:prstGeom>
          <a:solidFill>
            <a:srgbClr val="B6FCB8"/>
          </a:solidFill>
          <a:ln/>
        </p:spPr>
      </p:sp>
      <p:pic>
        <p:nvPicPr>
          <p:cNvPr id="17" name="Image 0" descr="preencoded.png">    </p:cNvPr>
          <p:cNvPicPr>
            <a:picLocks noChangeAspect="1"/>
          </p:cNvPicPr>
          <p:nvPr/>
        </p:nvPicPr>
        <p:blipFill>
          <a:blip r:embed="rId1"/>
          <a:stretch>
            <a:fillRect/>
          </a:stretch>
        </p:blipFill>
        <p:spPr>
          <a:xfrm>
            <a:off x="863975" y="5493544"/>
            <a:ext cx="207263" cy="165795"/>
          </a:xfrm>
          <a:prstGeom prst="rect">
            <a:avLst/>
          </a:prstGeom>
        </p:spPr>
      </p:pic>
      <p:sp>
        <p:nvSpPr>
          <p:cNvPr id="18" name="Text 15"/>
          <p:cNvSpPr/>
          <p:nvPr/>
        </p:nvSpPr>
        <p:spPr>
          <a:xfrm>
            <a:off x="1237028" y="5443141"/>
            <a:ext cx="10090691"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000000"/>
                </a:solidFill>
                <a:latin typeface="Source Sans 3" pitchFamily="34" charset="0"/>
                <a:ea typeface="Source Sans 3" pitchFamily="34" charset="-122"/>
                <a:cs typeface="Source Sans 3" pitchFamily="34" charset="-120"/>
              </a:rPr>
              <a:t>Understanding international trade theory equips students to analyze economic policies, evaluate globalization's impact, and contribute to informed discussions about the Philippines' development in an interconnected world.</a:t>
            </a:r>
            <a:endParaRPr lang="en-US" sz="13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2026-06-12T05:21:07Z</dcterms:created>
  <dcterms:modified xsi:type="dcterms:W3CDTF">2026-06-12T05:21:07Z</dcterms:modified>
</cp:coreProperties>
</file>