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autoCompressPictures="0" embedTrueTypeFonts="true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notesMasterIdLst>
    <p:notesMasterId r:id="rId22"/>
  </p:notesMasterIdLst>
  <p:sldSz cx="12191695" cy="6858000"/>
  <p:notesSz cx="6858000" cy="12191695"/>
  <p:embeddedFontLst>
    <p:embeddedFont>
      <p:font typeface="Lora"/>
      <p:regular r:id="rId201314"/>
    </p:embeddedFont>
    <p:embeddedFont>
      <p:font typeface="Lora Bold"/>
      <p:regular r:id="rId201315"/>
    </p:embeddedFont>
    <p:embeddedFont>
      <p:font typeface="Source Sans 3"/>
      <p:regular r:id="rId201316"/>
    </p:embeddedFont>
    <p:embeddedFont>
      <p:font typeface="Source Sans 3 Bold"/>
      <p:regular r:id="rId201317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201314" Target="fonts/201314.fntdata" Type="http://schemas.openxmlformats.org/officeDocument/2006/relationships/font"/><Relationship Id="rId201315" Target="fonts/201315.fntdata" Type="http://schemas.openxmlformats.org/officeDocument/2006/relationships/font"/><Relationship Id="rId201316" Target="fonts/201316.fntdata" Type="http://schemas.openxmlformats.org/officeDocument/2006/relationships/font"/><Relationship Id="rId201317" Target="fonts/201317.fntdata" Type="http://schemas.openxmlformats.org/officeDocument/2006/relationships/font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2E4C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EF5E7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svg"/><Relationship Id="rId3" Type="http://schemas.openxmlformats.org/officeDocument/2006/relationships/image" Target="../media/image-7-3.png"/><Relationship Id="rId4" Type="http://schemas.openxmlformats.org/officeDocument/2006/relationships/image" Target="../media/image-7-4.svg"/><Relationship Id="rId5" Type="http://schemas.openxmlformats.org/officeDocument/2006/relationships/image" Target="../media/image-7-5.png"/><Relationship Id="rId6" Type="http://schemas.openxmlformats.org/officeDocument/2006/relationships/image" Target="../media/image-7-6.svg"/><Relationship Id="rId7" Type="http://schemas.openxmlformats.org/officeDocument/2006/relationships/image" Target="../media/image-7-7.png"/><Relationship Id="rId8" Type="http://schemas.openxmlformats.org/officeDocument/2006/relationships/image" Target="../media/image-7-8.svg"/><Relationship Id="rId9" Type="http://schemas.openxmlformats.org/officeDocument/2006/relationships/slideLayout" Target="../slideLayouts/slideLayout2.xml"/><Relationship Id="rId10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svg"/><Relationship Id="rId3" Type="http://schemas.openxmlformats.org/officeDocument/2006/relationships/image" Target="../media/image-9-3.png"/><Relationship Id="rId4" Type="http://schemas.openxmlformats.org/officeDocument/2006/relationships/image" Target="../media/image-9-4.sv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image" Target="../media/image-11-2.png"/><Relationship Id="rId3" Type="http://schemas.openxmlformats.org/officeDocument/2006/relationships/image" Target="../media/image-11-3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image" Target="../media/image-12-2.svg"/><Relationship Id="rId3" Type="http://schemas.openxmlformats.org/officeDocument/2006/relationships/image" Target="../media/image-12-3.png"/><Relationship Id="rId4" Type="http://schemas.openxmlformats.org/officeDocument/2006/relationships/image" Target="../media/image-12-4.svg"/><Relationship Id="rId5" Type="http://schemas.openxmlformats.org/officeDocument/2006/relationships/image" Target="../media/image-12-5.png"/><Relationship Id="rId6" Type="http://schemas.openxmlformats.org/officeDocument/2006/relationships/image" Target="../media/image-12-6.sv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png"/><Relationship Id="rId2" Type="http://schemas.openxmlformats.org/officeDocument/2006/relationships/image" Target="../media/image-14-2.png"/><Relationship Id="rId3" Type="http://schemas.openxmlformats.org/officeDocument/2006/relationships/image" Target="../media/image-14-3.svg"/><Relationship Id="rId4" Type="http://schemas.openxmlformats.org/officeDocument/2006/relationships/image" Target="../media/image-14-4.png"/><Relationship Id="rId5" Type="http://schemas.openxmlformats.org/officeDocument/2006/relationships/image" Target="../media/image-14-5.svg"/><Relationship Id="rId6" Type="http://schemas.openxmlformats.org/officeDocument/2006/relationships/image" Target="../media/image-14-6.png"/><Relationship Id="rId7" Type="http://schemas.openxmlformats.org/officeDocument/2006/relationships/image" Target="../media/image-14-7.svg"/><Relationship Id="rId8" Type="http://schemas.openxmlformats.org/officeDocument/2006/relationships/image" Target="../media/image-14-8.png"/><Relationship Id="rId9" Type="http://schemas.openxmlformats.org/officeDocument/2006/relationships/image" Target="../media/image-14-9.svg"/><Relationship Id="rId10" Type="http://schemas.openxmlformats.org/officeDocument/2006/relationships/slideLayout" Target="../slideLayouts/slideLayout2.xml"/><Relationship Id="rId11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png"/><Relationship Id="rId2" Type="http://schemas.openxmlformats.org/officeDocument/2006/relationships/image" Target="../media/image-15-2.svg"/><Relationship Id="rId3" Type="http://schemas.openxmlformats.org/officeDocument/2006/relationships/image" Target="../media/image-15-3.png"/><Relationship Id="rId4" Type="http://schemas.openxmlformats.org/officeDocument/2006/relationships/image" Target="../media/image-15-4.svg"/><Relationship Id="rId5" Type="http://schemas.openxmlformats.org/officeDocument/2006/relationships/image" Target="../media/image-15-5.png"/><Relationship Id="rId6" Type="http://schemas.openxmlformats.org/officeDocument/2006/relationships/image" Target="../media/image-15-6.svg"/><Relationship Id="rId7" Type="http://schemas.openxmlformats.org/officeDocument/2006/relationships/image" Target="../media/image-15-7.png"/><Relationship Id="rId8" Type="http://schemas.openxmlformats.org/officeDocument/2006/relationships/image" Target="../media/image-15-8.svg"/><Relationship Id="rId9" Type="http://schemas.openxmlformats.org/officeDocument/2006/relationships/image" Target="../media/image-15-9.png"/><Relationship Id="rId10" Type="http://schemas.openxmlformats.org/officeDocument/2006/relationships/image" Target="../media/image-15-10.svg"/><Relationship Id="rId11" Type="http://schemas.openxmlformats.org/officeDocument/2006/relationships/image" Target="../media/image-15-11.png"/><Relationship Id="rId12" Type="http://schemas.openxmlformats.org/officeDocument/2006/relationships/image" Target="../media/image-15-12.svg"/><Relationship Id="rId13" Type="http://schemas.openxmlformats.org/officeDocument/2006/relationships/image" Target="../media/image-15-13.png"/><Relationship Id="rId14" Type="http://schemas.openxmlformats.org/officeDocument/2006/relationships/image" Target="../media/image-15-14.svg"/><Relationship Id="rId15" Type="http://schemas.openxmlformats.org/officeDocument/2006/relationships/image" Target="../media/image-15-15.png"/><Relationship Id="rId16" Type="http://schemas.openxmlformats.org/officeDocument/2006/relationships/image" Target="../media/image-15-16.svg"/><Relationship Id="rId17" Type="http://schemas.openxmlformats.org/officeDocument/2006/relationships/slideLayout" Target="../slideLayouts/slideLayout2.xml"/><Relationship Id="rId18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6-1.png"/><Relationship Id="rId2" Type="http://schemas.openxmlformats.org/officeDocument/2006/relationships/image" Target="../media/image-16-2.png"/><Relationship Id="rId3" Type="http://schemas.openxmlformats.org/officeDocument/2006/relationships/image" Target="../media/image-16-3.svg"/><Relationship Id="rId4" Type="http://schemas.openxmlformats.org/officeDocument/2006/relationships/image" Target="../media/image-16-4.png"/><Relationship Id="rId5" Type="http://schemas.openxmlformats.org/officeDocument/2006/relationships/image" Target="../media/image-16-5.svg"/><Relationship Id="rId6" Type="http://schemas.openxmlformats.org/officeDocument/2006/relationships/image" Target="../media/image-16-6.png"/><Relationship Id="rId7" Type="http://schemas.openxmlformats.org/officeDocument/2006/relationships/image" Target="../media/image-16-7.svg"/><Relationship Id="rId8" Type="http://schemas.openxmlformats.org/officeDocument/2006/relationships/image" Target="../media/image-16-8.png"/><Relationship Id="rId9" Type="http://schemas.openxmlformats.org/officeDocument/2006/relationships/image" Target="../media/image-16-9.svg"/><Relationship Id="rId10" Type="http://schemas.openxmlformats.org/officeDocument/2006/relationships/slideLayout" Target="../slideLayouts/slideLayout2.xml"/><Relationship Id="rId11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7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9-1.png"/><Relationship Id="rId2" Type="http://schemas.openxmlformats.org/officeDocument/2006/relationships/image" Target="../media/image-19-2.svg"/><Relationship Id="rId3" Type="http://schemas.openxmlformats.org/officeDocument/2006/relationships/image" Target="../media/image-19-3.png"/><Relationship Id="rId4" Type="http://schemas.openxmlformats.org/officeDocument/2006/relationships/image" Target="../media/image-19-4.svg"/><Relationship Id="rId5" Type="http://schemas.openxmlformats.org/officeDocument/2006/relationships/image" Target="../media/image-19-5.png"/><Relationship Id="rId6" Type="http://schemas.openxmlformats.org/officeDocument/2006/relationships/image" Target="../media/image-19-6.svg"/><Relationship Id="rId7" Type="http://schemas.openxmlformats.org/officeDocument/2006/relationships/image" Target="../media/image-19-7.png"/><Relationship Id="rId8" Type="http://schemas.openxmlformats.org/officeDocument/2006/relationships/image" Target="../media/image-19-8.svg"/><Relationship Id="rId9" Type="http://schemas.openxmlformats.org/officeDocument/2006/relationships/image" Target="../media/image-19-9.png"/><Relationship Id="rId10" Type="http://schemas.openxmlformats.org/officeDocument/2006/relationships/image" Target="../media/image-19-10.svg"/><Relationship Id="rId11" Type="http://schemas.openxmlformats.org/officeDocument/2006/relationships/slideLayout" Target="../slideLayouts/slideLayout2.xml"/><Relationship Id="rId1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3" Type="http://schemas.openxmlformats.org/officeDocument/2006/relationships/hyperlink" Target="https://www.neda.gov.ph" TargetMode="External"/><Relationship Id="rId16" Type="http://schemas.openxmlformats.org/officeDocument/2006/relationships/hyperlink" Target="https://www.phcc.gov.ph" TargetMode="External"/><Relationship Id="rId19" Type="http://schemas.openxmlformats.org/officeDocument/2006/relationships/hyperlink" Target="https://www.worldbank.org" TargetMode="External"/><Relationship Id="rId22" Type="http://schemas.openxmlformats.org/officeDocument/2006/relationships/hyperlink" Target="https://www.adb.org" TargetMode="External"/><Relationship Id="rId1" Type="http://schemas.openxmlformats.org/officeDocument/2006/relationships/image" Target="../media/image-20-1.png"/><Relationship Id="rId2" Type="http://schemas.openxmlformats.org/officeDocument/2006/relationships/image" Target="../media/image-20-2.svg"/><Relationship Id="rId3" Type="http://schemas.openxmlformats.org/officeDocument/2006/relationships/image" Target="../media/image-20-3.png"/><Relationship Id="rId4" Type="http://schemas.openxmlformats.org/officeDocument/2006/relationships/image" Target="../media/image-20-4.svg"/><Relationship Id="rId5" Type="http://schemas.openxmlformats.org/officeDocument/2006/relationships/image" Target="../media/image-20-5.png"/><Relationship Id="rId6" Type="http://schemas.openxmlformats.org/officeDocument/2006/relationships/image" Target="../media/image-20-6.svg"/><Relationship Id="rId7" Type="http://schemas.openxmlformats.org/officeDocument/2006/relationships/image" Target="../media/image-20-7.png"/><Relationship Id="rId8" Type="http://schemas.openxmlformats.org/officeDocument/2006/relationships/image" Target="../media/image-20-8.svg"/><Relationship Id="rId9" Type="http://schemas.openxmlformats.org/officeDocument/2006/relationships/image" Target="../media/image-20-9.png"/><Relationship Id="rId10" Type="http://schemas.openxmlformats.org/officeDocument/2006/relationships/image" Target="../media/image-20-10.svg"/><Relationship Id="rId11" Type="http://schemas.openxmlformats.org/officeDocument/2006/relationships/image" Target="../media/image-20-11.png"/><Relationship Id="rId12" Type="http://schemas.openxmlformats.org/officeDocument/2006/relationships/image" Target="../media/image-20-12.svg"/><Relationship Id="rId14" Type="http://schemas.openxmlformats.org/officeDocument/2006/relationships/image" Target="../media/image-20-13.png"/><Relationship Id="rId15" Type="http://schemas.openxmlformats.org/officeDocument/2006/relationships/image" Target="../media/image-20-14.svg"/><Relationship Id="rId17" Type="http://schemas.openxmlformats.org/officeDocument/2006/relationships/image" Target="../media/image-20-15.png"/><Relationship Id="rId18" Type="http://schemas.openxmlformats.org/officeDocument/2006/relationships/image" Target="../media/image-20-16.svg"/><Relationship Id="rId20" Type="http://schemas.openxmlformats.org/officeDocument/2006/relationships/image" Target="../media/image-20-17.png"/><Relationship Id="rId21" Type="http://schemas.openxmlformats.org/officeDocument/2006/relationships/image" Target="../media/image-20-18.svg"/><Relationship Id="rId23" Type="http://schemas.openxmlformats.org/officeDocument/2006/relationships/slideLayout" Target="../slideLayouts/slideLayout2.xml"/><Relationship Id="rId24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1847255"/>
            <a:ext cx="6223638" cy="15397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Development Policymaking and the Roles of Market, State, and Civil Society</a:t>
            </a:r>
            <a:endParaRPr lang="en-US" sz="3200" dirty="0"/>
          </a:p>
        </p:txBody>
      </p:sp>
      <p:sp>
        <p:nvSpPr>
          <p:cNvPr id="4" name="Shape 1"/>
          <p:cNvSpPr/>
          <p:nvPr/>
        </p:nvSpPr>
        <p:spPr>
          <a:xfrm>
            <a:off x="698086" y="3648770"/>
            <a:ext cx="818137" cy="327918"/>
          </a:xfrm>
          <a:prstGeom prst="roundRect">
            <a:avLst>
              <a:gd name="adj" fmla="val 6387"/>
            </a:avLst>
          </a:prstGeom>
          <a:solidFill>
            <a:srgbClr val="E2ECDF"/>
          </a:solidFill>
          <a:ln/>
        </p:spPr>
      </p:sp>
      <p:sp>
        <p:nvSpPr>
          <p:cNvPr id="5" name="Text 2"/>
          <p:cNvSpPr/>
          <p:nvPr/>
        </p:nvSpPr>
        <p:spPr>
          <a:xfrm>
            <a:off x="802759" y="3701058"/>
            <a:ext cx="1218376" cy="2233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MODULE 9</a:t>
            </a:r>
            <a:endParaRPr lang="en-US" sz="1050" dirty="0"/>
          </a:p>
        </p:txBody>
      </p:sp>
      <p:sp>
        <p:nvSpPr>
          <p:cNvPr id="6" name="Text 3"/>
          <p:cNvSpPr/>
          <p:nvPr/>
        </p:nvSpPr>
        <p:spPr>
          <a:xfrm>
            <a:off x="698086" y="4173041"/>
            <a:ext cx="6223638" cy="8376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Exploring how governments, markets, and civil society work together to drive sustainable and inclusive economic development — with a focus on the Philippine experience.</a:t>
            </a:r>
            <a:endParaRPr lang="en-US" sz="13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185" y="1380034"/>
            <a:ext cx="11016875" cy="5132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Overview: The State as an Active Development Partner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572478" y="2155031"/>
            <a:ext cx="5436159" cy="3322935"/>
          </a:xfrm>
          <a:prstGeom prst="roundRect">
            <a:avLst>
              <a:gd name="adj" fmla="val 788"/>
            </a:avLst>
          </a:prstGeom>
          <a:solidFill>
            <a:srgbClr val="38512F"/>
          </a:solidFill>
          <a:ln/>
        </p:spPr>
      </p:sp>
      <p:sp>
        <p:nvSpPr>
          <p:cNvPr id="4" name="Text 2"/>
          <p:cNvSpPr/>
          <p:nvPr/>
        </p:nvSpPr>
        <p:spPr>
          <a:xfrm>
            <a:off x="746999" y="2329557"/>
            <a:ext cx="2800379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Beyond Law and Order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746999" y="2760762"/>
            <a:ext cx="5087116" cy="11168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Today's governments do not simply maintain law and order. They actively participate in productive activities, influence investment decisions, regulate markets, and shape economic outcomes through fiscal and monetary policies.</a:t>
            </a:r>
            <a:endParaRPr lang="en-US" sz="1350" dirty="0"/>
          </a:p>
        </p:txBody>
      </p:sp>
      <p:sp>
        <p:nvSpPr>
          <p:cNvPr id="6" name="Text 4"/>
          <p:cNvSpPr/>
          <p:nvPr/>
        </p:nvSpPr>
        <p:spPr>
          <a:xfrm>
            <a:off x="6315115" y="2329557"/>
            <a:ext cx="2735293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Why Planning Matters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6315115" y="2760762"/>
            <a:ext cx="5184745" cy="11168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In developing economies, planning is often viewed not merely as an option but as a necessity. Resources such as capital, infrastructure, skilled labor, and technology are limited — making careful allocation among competing priorities essential.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6315115" y="4052094"/>
            <a:ext cx="2803455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The Philippine Context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6315115" y="4483298"/>
            <a:ext cx="5184745" cy="8376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Government agencies such as </a:t>
            </a:r>
            <a:pPr algn="l" indent="0" marL="0">
              <a:lnSpc>
                <a:spcPct val="133000"/>
              </a:lnSpc>
              <a:buNone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NEDA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formulate medium-term and long-term development plans guiding public investments, infrastructure projects, poverty reduction programs, and economic reforms.</a:t>
            </a:r>
            <a:endParaRPr lang="en-US" sz="13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185" y="1457127"/>
            <a:ext cx="5955953" cy="5132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Desired Learning Outcomes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98185" y="2319437"/>
            <a:ext cx="349043" cy="21818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Lora Light" pitchFamily="34" charset="0"/>
                <a:ea typeface="Lora Light" pitchFamily="34" charset="-122"/>
                <a:cs typeface="Lora Light" pitchFamily="34" charset="-120"/>
              </a:rPr>
              <a:t>01</a:t>
            </a:r>
            <a:endParaRPr lang="en-US" sz="1350" dirty="0"/>
          </a:p>
        </p:txBody>
      </p:sp>
      <p:sp>
        <p:nvSpPr>
          <p:cNvPr id="4" name="Shape 2"/>
          <p:cNvSpPr/>
          <p:nvPr/>
        </p:nvSpPr>
        <p:spPr>
          <a:xfrm>
            <a:off x="698185" y="2596952"/>
            <a:ext cx="3482094" cy="19050"/>
          </a:xfrm>
          <a:prstGeom prst="rect">
            <a:avLst/>
          </a:prstGeom>
          <a:solidFill>
            <a:srgbClr val="38512F"/>
          </a:solidFill>
          <a:ln/>
        </p:spPr>
      </p:sp>
      <p:sp>
        <p:nvSpPr>
          <p:cNvPr id="5" name="Text 3"/>
          <p:cNvSpPr/>
          <p:nvPr/>
        </p:nvSpPr>
        <p:spPr>
          <a:xfrm>
            <a:off x="698185" y="2722265"/>
            <a:ext cx="2685487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Explain Planning Arguments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698185" y="3083620"/>
            <a:ext cx="3482094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Articulate the major arguments supporting development planning in developing countries.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4354800" y="2319437"/>
            <a:ext cx="349043" cy="21818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Lora Light" pitchFamily="34" charset="0"/>
                <a:ea typeface="Lora Light" pitchFamily="34" charset="-122"/>
                <a:cs typeface="Lora Light" pitchFamily="34" charset="-120"/>
              </a:rPr>
              <a:t>02</a:t>
            </a:r>
            <a:endParaRPr lang="en-US" sz="1350" dirty="0"/>
          </a:p>
        </p:txBody>
      </p:sp>
      <p:sp>
        <p:nvSpPr>
          <p:cNvPr id="8" name="Shape 6"/>
          <p:cNvSpPr/>
          <p:nvPr/>
        </p:nvSpPr>
        <p:spPr>
          <a:xfrm>
            <a:off x="4354800" y="2596952"/>
            <a:ext cx="3482094" cy="19050"/>
          </a:xfrm>
          <a:prstGeom prst="rect">
            <a:avLst/>
          </a:prstGeom>
          <a:solidFill>
            <a:srgbClr val="38512F"/>
          </a:solidFill>
          <a:ln/>
        </p:spPr>
      </p:sp>
      <p:sp>
        <p:nvSpPr>
          <p:cNvPr id="9" name="Text 7"/>
          <p:cNvSpPr/>
          <p:nvPr/>
        </p:nvSpPr>
        <p:spPr>
          <a:xfrm>
            <a:off x="4354800" y="2722265"/>
            <a:ext cx="2504219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Compare Planning Models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4354800" y="3083620"/>
            <a:ext cx="3482094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Compare and contrast the three basic planning models used in economic development.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8011416" y="2319437"/>
            <a:ext cx="349043" cy="21818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Lora Light" pitchFamily="34" charset="0"/>
                <a:ea typeface="Lora Light" pitchFamily="34" charset="-122"/>
                <a:cs typeface="Lora Light" pitchFamily="34" charset="-120"/>
              </a:rPr>
              <a:t>03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8011416" y="2596952"/>
            <a:ext cx="3482094" cy="19050"/>
          </a:xfrm>
          <a:prstGeom prst="rect">
            <a:avLst/>
          </a:prstGeom>
          <a:solidFill>
            <a:srgbClr val="38512F"/>
          </a:solidFill>
          <a:ln/>
        </p:spPr>
      </p:sp>
      <p:sp>
        <p:nvSpPr>
          <p:cNvPr id="13" name="Text 11"/>
          <p:cNvSpPr/>
          <p:nvPr/>
        </p:nvSpPr>
        <p:spPr>
          <a:xfrm>
            <a:off x="8011416" y="2722265"/>
            <a:ext cx="2936305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Market vs. Government Failure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8011416" y="3083620"/>
            <a:ext cx="3482094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Distinguish between market failure and government failure and their implications.</a:t>
            </a:r>
            <a:endParaRPr lang="en-US" sz="1350" dirty="0"/>
          </a:p>
        </p:txBody>
      </p:sp>
      <p:sp>
        <p:nvSpPr>
          <p:cNvPr id="15" name="Text 13"/>
          <p:cNvSpPr/>
          <p:nvPr/>
        </p:nvSpPr>
        <p:spPr>
          <a:xfrm>
            <a:off x="698185" y="3947418"/>
            <a:ext cx="349043" cy="21818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Lora Light" pitchFamily="34" charset="0"/>
                <a:ea typeface="Lora Light" pitchFamily="34" charset="-122"/>
                <a:cs typeface="Lora Light" pitchFamily="34" charset="-120"/>
              </a:rPr>
              <a:t>04</a:t>
            </a:r>
            <a:endParaRPr lang="en-US" sz="1350" dirty="0"/>
          </a:p>
        </p:txBody>
      </p:sp>
      <p:sp>
        <p:nvSpPr>
          <p:cNvPr id="16" name="Shape 14"/>
          <p:cNvSpPr/>
          <p:nvPr/>
        </p:nvSpPr>
        <p:spPr>
          <a:xfrm>
            <a:off x="698185" y="4224933"/>
            <a:ext cx="5310352" cy="19050"/>
          </a:xfrm>
          <a:prstGeom prst="rect">
            <a:avLst/>
          </a:prstGeom>
          <a:solidFill>
            <a:srgbClr val="38512F"/>
          </a:solidFill>
          <a:ln/>
        </p:spPr>
      </p:sp>
      <p:sp>
        <p:nvSpPr>
          <p:cNvPr id="17" name="Text 15"/>
          <p:cNvSpPr/>
          <p:nvPr/>
        </p:nvSpPr>
        <p:spPr>
          <a:xfrm>
            <a:off x="698185" y="4350246"/>
            <a:ext cx="2053380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Evaluate Intervention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698185" y="4711601"/>
            <a:ext cx="5310352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Evaluate the advantages and disadvantages of government intervention in the economy.</a:t>
            </a:r>
            <a:endParaRPr lang="en-US" sz="1350" dirty="0"/>
          </a:p>
        </p:txBody>
      </p:sp>
      <p:sp>
        <p:nvSpPr>
          <p:cNvPr id="19" name="Text 17"/>
          <p:cNvSpPr/>
          <p:nvPr/>
        </p:nvSpPr>
        <p:spPr>
          <a:xfrm>
            <a:off x="6183059" y="3947418"/>
            <a:ext cx="349043" cy="21818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Lora Light" pitchFamily="34" charset="0"/>
                <a:ea typeface="Lora Light" pitchFamily="34" charset="-122"/>
                <a:cs typeface="Lora Light" pitchFamily="34" charset="-120"/>
              </a:rPr>
              <a:t>05</a:t>
            </a:r>
            <a:endParaRPr lang="en-US" sz="1350" dirty="0"/>
          </a:p>
        </p:txBody>
      </p:sp>
      <p:sp>
        <p:nvSpPr>
          <p:cNvPr id="20" name="Shape 18"/>
          <p:cNvSpPr/>
          <p:nvPr/>
        </p:nvSpPr>
        <p:spPr>
          <a:xfrm>
            <a:off x="6183059" y="4224933"/>
            <a:ext cx="5310452" cy="19050"/>
          </a:xfrm>
          <a:prstGeom prst="rect">
            <a:avLst/>
          </a:prstGeom>
          <a:solidFill>
            <a:srgbClr val="38512F"/>
          </a:solidFill>
          <a:ln/>
        </p:spPr>
      </p:sp>
      <p:sp>
        <p:nvSpPr>
          <p:cNvPr id="21" name="Text 19"/>
          <p:cNvSpPr/>
          <p:nvPr/>
        </p:nvSpPr>
        <p:spPr>
          <a:xfrm>
            <a:off x="6183059" y="4350246"/>
            <a:ext cx="3073522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Analyze Philippine Development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6183059" y="4711601"/>
            <a:ext cx="5310452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Analyze the role of the state, market, and civil society in Philippine development.</a:t>
            </a:r>
            <a:endParaRPr lang="en-US" sz="13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300627" y="480020"/>
            <a:ext cx="5578832" cy="3608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25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The Nature of Development Planning</a:t>
            </a:r>
            <a:endParaRPr lang="en-US" sz="2250" dirty="0"/>
          </a:p>
        </p:txBody>
      </p:sp>
      <p:sp>
        <p:nvSpPr>
          <p:cNvPr id="3" name="Text 1"/>
          <p:cNvSpPr/>
          <p:nvPr/>
        </p:nvSpPr>
        <p:spPr>
          <a:xfrm>
            <a:off x="2484673" y="1110456"/>
            <a:ext cx="7406395" cy="3343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9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Economic planning is a deliberate government effort to coordinate economic decisions over the long term and influence the growth and direction of important economic variables in order to achieve predetermined development objectives.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2300627" y="1725116"/>
            <a:ext cx="2053380" cy="1803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Comprehensive Plans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2300627" y="1991717"/>
            <a:ext cx="3645503" cy="50155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9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Cover all major sectors of the economy — agriculture, industry, services, infrastructure, education, health, and trade — providing a holistic national development framework.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6251915" y="1725116"/>
            <a:ext cx="2053380" cy="1803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Partial Plans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6251915" y="1991717"/>
            <a:ext cx="3645503" cy="50155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9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Focus on specific sectors or policy areas, allowing targeted interventions where they are most needed without overhauling the entire economic system.</a:t>
            </a:r>
            <a:endParaRPr lang="en-US" sz="950" dirty="0"/>
          </a:p>
        </p:txBody>
      </p:sp>
      <p:pic>
        <p:nvPicPr>
          <p:cNvPr id="8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00627" y="2667893"/>
            <a:ext cx="7590441" cy="3278684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4111929" y="5118412"/>
            <a:ext cx="1127029" cy="193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Set Targets</a:t>
            </a:r>
            <a:endParaRPr lang="en-US" sz="1200" dirty="0"/>
          </a:p>
        </p:txBody>
      </p:sp>
      <p:sp>
        <p:nvSpPr>
          <p:cNvPr id="10" name="Text 7"/>
          <p:cNvSpPr/>
          <p:nvPr/>
        </p:nvSpPr>
        <p:spPr>
          <a:xfrm>
            <a:off x="4111929" y="5369870"/>
            <a:ext cx="1127029" cy="27962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89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Translate goals into measurable targets</a:t>
            </a:r>
            <a:endParaRPr lang="en-US" sz="1000" dirty="0"/>
          </a:p>
        </p:txBody>
      </p:sp>
      <p:sp>
        <p:nvSpPr>
          <p:cNvPr id="11" name="Text 8"/>
          <p:cNvSpPr/>
          <p:nvPr/>
        </p:nvSpPr>
        <p:spPr>
          <a:xfrm>
            <a:off x="7005850" y="4925342"/>
            <a:ext cx="1127029" cy="38613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Implement Programs</a:t>
            </a:r>
            <a:endParaRPr lang="en-US" sz="1200" dirty="0"/>
          </a:p>
        </p:txBody>
      </p:sp>
      <p:sp>
        <p:nvSpPr>
          <p:cNvPr id="12" name="Text 9"/>
          <p:cNvSpPr/>
          <p:nvPr/>
        </p:nvSpPr>
        <p:spPr>
          <a:xfrm>
            <a:off x="7005850" y="5369870"/>
            <a:ext cx="1127029" cy="27962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89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Execute planned initiatives</a:t>
            </a:r>
            <a:endParaRPr lang="en-US" sz="1000" dirty="0"/>
          </a:p>
        </p:txBody>
      </p:sp>
      <p:sp>
        <p:nvSpPr>
          <p:cNvPr id="13" name="Text 10"/>
          <p:cNvSpPr/>
          <p:nvPr/>
        </p:nvSpPr>
        <p:spPr>
          <a:xfrm>
            <a:off x="2668562" y="2963741"/>
            <a:ext cx="1127029" cy="193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Identify Goals</a:t>
            </a:r>
            <a:endParaRPr lang="en-US" sz="1200" dirty="0"/>
          </a:p>
        </p:txBody>
      </p:sp>
      <p:sp>
        <p:nvSpPr>
          <p:cNvPr id="14" name="Text 11"/>
          <p:cNvSpPr/>
          <p:nvPr/>
        </p:nvSpPr>
        <p:spPr>
          <a:xfrm>
            <a:off x="2668562" y="3215199"/>
            <a:ext cx="1127029" cy="27962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89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Define long-term development aims</a:t>
            </a:r>
            <a:endParaRPr lang="en-US" sz="1000" dirty="0"/>
          </a:p>
        </p:txBody>
      </p:sp>
      <p:sp>
        <p:nvSpPr>
          <p:cNvPr id="15" name="Text 12"/>
          <p:cNvSpPr/>
          <p:nvPr/>
        </p:nvSpPr>
        <p:spPr>
          <a:xfrm>
            <a:off x="8406225" y="2963741"/>
            <a:ext cx="1127029" cy="38613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Monitor Progress</a:t>
            </a:r>
            <a:endParaRPr lang="en-US" sz="1200" dirty="0"/>
          </a:p>
        </p:txBody>
      </p:sp>
      <p:sp>
        <p:nvSpPr>
          <p:cNvPr id="16" name="Text 13"/>
          <p:cNvSpPr/>
          <p:nvPr/>
        </p:nvSpPr>
        <p:spPr>
          <a:xfrm>
            <a:off x="8406225" y="3408268"/>
            <a:ext cx="1127029" cy="27962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89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Track outcomes and adjust</a:t>
            </a:r>
            <a:endParaRPr lang="en-US" sz="1000" dirty="0"/>
          </a:p>
        </p:txBody>
      </p:sp>
      <p:sp>
        <p:nvSpPr>
          <p:cNvPr id="17" name="Text 14"/>
          <p:cNvSpPr/>
          <p:nvPr/>
        </p:nvSpPr>
        <p:spPr>
          <a:xfrm>
            <a:off x="5576850" y="2963741"/>
            <a:ext cx="1127029" cy="38613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Allocate Resources</a:t>
            </a:r>
            <a:endParaRPr lang="en-US" sz="1200" dirty="0"/>
          </a:p>
        </p:txBody>
      </p:sp>
      <p:sp>
        <p:nvSpPr>
          <p:cNvPr id="18" name="Text 15"/>
          <p:cNvSpPr/>
          <p:nvPr/>
        </p:nvSpPr>
        <p:spPr>
          <a:xfrm>
            <a:off x="5576850" y="3408268"/>
            <a:ext cx="1127029" cy="27962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89000"/>
              </a:lnSpc>
              <a:buNone/>
            </a:pPr>
            <a:r>
              <a:rPr lang="en-US" sz="10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Assign budgets and personnel</a:t>
            </a:r>
            <a:endParaRPr lang="en-US" sz="1000" dirty="0"/>
          </a:p>
        </p:txBody>
      </p:sp>
      <p:sp>
        <p:nvSpPr>
          <p:cNvPr id="19" name="Text 16"/>
          <p:cNvSpPr/>
          <p:nvPr/>
        </p:nvSpPr>
        <p:spPr>
          <a:xfrm>
            <a:off x="2300627" y="6043613"/>
            <a:ext cx="7590441" cy="3343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9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The planning process is cyclical and iterative — each phase informs the next, ensuring that national development efforts remain aligned with evolving priorities and conditions.</a:t>
            </a:r>
            <a:endParaRPr lang="en-US" sz="9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185" y="542727"/>
            <a:ext cx="6940872" cy="5132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The Philippine Development Plan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98185" y="1405037"/>
            <a:ext cx="10795325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The </a:t>
            </a:r>
            <a:pPr algn="l" indent="0" marL="0">
              <a:lnSpc>
                <a:spcPct val="133000"/>
              </a:lnSpc>
              <a:buNone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Philippine Development Plan (PDP)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outlines national priorities and serves as the primary guide for government programs and investments across all sectors.</a:t>
            </a:r>
            <a:endParaRPr lang="en-US" sz="1350" dirty="0"/>
          </a:p>
        </p:txBody>
      </p:sp>
      <p:sp>
        <p:nvSpPr>
          <p:cNvPr id="4" name="Shape 2"/>
          <p:cNvSpPr/>
          <p:nvPr/>
        </p:nvSpPr>
        <p:spPr>
          <a:xfrm>
            <a:off x="698185" y="2159794"/>
            <a:ext cx="5310352" cy="1268809"/>
          </a:xfrm>
          <a:prstGeom prst="roundRect">
            <a:avLst>
              <a:gd name="adj" fmla="val 2063"/>
            </a:avLst>
          </a:prstGeom>
          <a:solidFill>
            <a:srgbClr val="F3E7D4"/>
          </a:solidFill>
          <a:ln/>
        </p:spPr>
      </p:sp>
      <p:sp>
        <p:nvSpPr>
          <p:cNvPr id="5" name="Text 3"/>
          <p:cNvSpPr/>
          <p:nvPr/>
        </p:nvSpPr>
        <p:spPr>
          <a:xfrm>
            <a:off x="872706" y="2334320"/>
            <a:ext cx="2493602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Economic Transformation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872706" y="2695674"/>
            <a:ext cx="4961309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Structural reforms to shift toward higher-value industries and improve competitiveness.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6183059" y="2159794"/>
            <a:ext cx="5310452" cy="1268809"/>
          </a:xfrm>
          <a:prstGeom prst="roundRect">
            <a:avLst>
              <a:gd name="adj" fmla="val 2063"/>
            </a:avLst>
          </a:prstGeom>
          <a:solidFill>
            <a:srgbClr val="F3E7D4"/>
          </a:solidFill>
          <a:ln/>
        </p:spPr>
      </p:sp>
      <p:sp>
        <p:nvSpPr>
          <p:cNvPr id="8" name="Text 6"/>
          <p:cNvSpPr/>
          <p:nvPr/>
        </p:nvSpPr>
        <p:spPr>
          <a:xfrm>
            <a:off x="6357580" y="2334320"/>
            <a:ext cx="2675863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Infrastructure Development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6357580" y="2695674"/>
            <a:ext cx="4961409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Build Better More Program connecting regions and reducing logistics costs.</a:t>
            </a:r>
            <a:endParaRPr lang="en-US" sz="1350" dirty="0"/>
          </a:p>
        </p:txBody>
      </p:sp>
      <p:sp>
        <p:nvSpPr>
          <p:cNvPr id="10" name="Shape 8"/>
          <p:cNvSpPr/>
          <p:nvPr/>
        </p:nvSpPr>
        <p:spPr>
          <a:xfrm>
            <a:off x="698185" y="3603129"/>
            <a:ext cx="5310352" cy="1268809"/>
          </a:xfrm>
          <a:prstGeom prst="roundRect">
            <a:avLst>
              <a:gd name="adj" fmla="val 2063"/>
            </a:avLst>
          </a:prstGeom>
          <a:solidFill>
            <a:srgbClr val="F3E7D4"/>
          </a:solidFill>
          <a:ln/>
        </p:spPr>
      </p:sp>
      <p:sp>
        <p:nvSpPr>
          <p:cNvPr id="11" name="Text 9"/>
          <p:cNvSpPr/>
          <p:nvPr/>
        </p:nvSpPr>
        <p:spPr>
          <a:xfrm>
            <a:off x="872706" y="3777655"/>
            <a:ext cx="2053380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Poverty Reduction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872706" y="4139009"/>
            <a:ext cx="4961309" cy="2792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Targeted social protection programs and inclusive growth strategies.</a:t>
            </a:r>
            <a:endParaRPr lang="en-US" sz="1350" dirty="0"/>
          </a:p>
        </p:txBody>
      </p:sp>
      <p:sp>
        <p:nvSpPr>
          <p:cNvPr id="13" name="Shape 11"/>
          <p:cNvSpPr/>
          <p:nvPr/>
        </p:nvSpPr>
        <p:spPr>
          <a:xfrm>
            <a:off x="6183059" y="3603129"/>
            <a:ext cx="5310452" cy="1268809"/>
          </a:xfrm>
          <a:prstGeom prst="roundRect">
            <a:avLst>
              <a:gd name="adj" fmla="val 2063"/>
            </a:avLst>
          </a:prstGeom>
          <a:solidFill>
            <a:srgbClr val="F3E7D4"/>
          </a:solidFill>
          <a:ln/>
        </p:spPr>
      </p:sp>
      <p:sp>
        <p:nvSpPr>
          <p:cNvPr id="14" name="Text 12"/>
          <p:cNvSpPr/>
          <p:nvPr/>
        </p:nvSpPr>
        <p:spPr>
          <a:xfrm>
            <a:off x="6357580" y="3777655"/>
            <a:ext cx="2053380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Food Security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6357580" y="4139009"/>
            <a:ext cx="4961409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Agricultural modernization and farm-to-market connectivity initiatives.</a:t>
            </a:r>
            <a:endParaRPr lang="en-US" sz="1350" dirty="0"/>
          </a:p>
        </p:txBody>
      </p:sp>
      <p:sp>
        <p:nvSpPr>
          <p:cNvPr id="16" name="Shape 14"/>
          <p:cNvSpPr/>
          <p:nvPr/>
        </p:nvSpPr>
        <p:spPr>
          <a:xfrm>
            <a:off x="698185" y="5046464"/>
            <a:ext cx="5310352" cy="1268809"/>
          </a:xfrm>
          <a:prstGeom prst="roundRect">
            <a:avLst>
              <a:gd name="adj" fmla="val 2063"/>
            </a:avLst>
          </a:prstGeom>
          <a:solidFill>
            <a:srgbClr val="F3E7D4"/>
          </a:solidFill>
          <a:ln/>
        </p:spPr>
      </p:sp>
      <p:sp>
        <p:nvSpPr>
          <p:cNvPr id="17" name="Text 15"/>
          <p:cNvSpPr/>
          <p:nvPr/>
        </p:nvSpPr>
        <p:spPr>
          <a:xfrm>
            <a:off x="872706" y="5220990"/>
            <a:ext cx="2053380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Digitalization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872706" y="5582345"/>
            <a:ext cx="4961309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Expanding digital infrastructure and e-government services nationwide.</a:t>
            </a:r>
            <a:endParaRPr lang="en-US" sz="1350" dirty="0"/>
          </a:p>
        </p:txBody>
      </p:sp>
      <p:sp>
        <p:nvSpPr>
          <p:cNvPr id="19" name="Shape 17"/>
          <p:cNvSpPr/>
          <p:nvPr/>
        </p:nvSpPr>
        <p:spPr>
          <a:xfrm>
            <a:off x="6183059" y="5046464"/>
            <a:ext cx="5310452" cy="1268809"/>
          </a:xfrm>
          <a:prstGeom prst="roundRect">
            <a:avLst>
              <a:gd name="adj" fmla="val 2063"/>
            </a:avLst>
          </a:prstGeom>
          <a:solidFill>
            <a:srgbClr val="F3E7D4"/>
          </a:solidFill>
          <a:ln/>
        </p:spPr>
      </p:sp>
      <p:sp>
        <p:nvSpPr>
          <p:cNvPr id="20" name="Text 18"/>
          <p:cNvSpPr/>
          <p:nvPr/>
        </p:nvSpPr>
        <p:spPr>
          <a:xfrm>
            <a:off x="6357580" y="5220990"/>
            <a:ext cx="2744024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Environmental Sustainability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6357580" y="5582345"/>
            <a:ext cx="4961409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Climate resilience, renewable energy, and natural resource protection.</a:t>
            </a:r>
            <a:endParaRPr lang="en-US" sz="13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216293" y="525859"/>
            <a:ext cx="6130672" cy="368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3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Market Failure: When Markets Fall Short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2216293" y="1075035"/>
            <a:ext cx="7759109" cy="3448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Market failure</a:t>
            </a:r>
            <a:pPr algn="l" indent="0" marL="0">
              <a:lnSpc>
                <a:spcPct val="115000"/>
              </a:lnSpc>
              <a:buNone/>
            </a:pPr>
            <a:r>
              <a:rPr lang="en-US" sz="9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occurs when the free market fails to allocate resources efficiently or produce outcomes that maximize social welfare. It is the primary rationale for government intervention in developing economies.</a:t>
            </a:r>
            <a:endParaRPr lang="en-US" sz="95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16293" y="1521321"/>
            <a:ext cx="7759109" cy="4364534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2216293" y="5987256"/>
            <a:ext cx="7759109" cy="3448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Each form of market failure creates a distinct rationale for government action — from providing goods the private sector won't supply, to correcting price distortions, to enabling coordination that markets cannot achieve on their own.</a:t>
            </a:r>
            <a:endParaRPr lang="en-US" sz="9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185" y="989112"/>
            <a:ext cx="8814572" cy="5132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Public Goods: What Markets Won't Provide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98185" y="1938635"/>
            <a:ext cx="2929261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Defining Characteristics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698185" y="2369840"/>
            <a:ext cx="5184745" cy="11168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Public goods are </a:t>
            </a:r>
            <a:pPr algn="l" indent="0" marL="0">
              <a:lnSpc>
                <a:spcPct val="133000"/>
              </a:lnSpc>
              <a:buNone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non-excludable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(people cannot easily be prevented from using them) and </a:t>
            </a:r>
            <a:pPr algn="l" indent="0" marL="0">
              <a:lnSpc>
                <a:spcPct val="133000"/>
              </a:lnSpc>
              <a:buNone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non-rivalrous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(one person's use does not reduce availability for others). Private firms have little incentive to provide these goods because consumers can benefit without directly paying.</a:t>
            </a:r>
            <a:endParaRPr lang="en-US" sz="1350" dirty="0"/>
          </a:p>
        </p:txBody>
      </p:sp>
      <p:sp>
        <p:nvSpPr>
          <p:cNvPr id="5" name="Text 3"/>
          <p:cNvSpPr/>
          <p:nvPr/>
        </p:nvSpPr>
        <p:spPr>
          <a:xfrm>
            <a:off x="6315115" y="1938635"/>
            <a:ext cx="2662965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Philippine Examples</a:t>
            </a:r>
            <a:endParaRPr lang="en-US" sz="1600" dirty="0"/>
          </a:p>
        </p:txBody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380598" y="2400399"/>
            <a:ext cx="261733" cy="261739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882335" y="2391668"/>
            <a:ext cx="4617525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National Defense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— provided by the Armed Forces of the Philippines</a:t>
            </a:r>
            <a:endParaRPr lang="en-US" sz="1350" dirty="0"/>
          </a:p>
        </p:txBody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380598" y="3307854"/>
            <a:ext cx="261733" cy="261739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882335" y="3299123"/>
            <a:ext cx="4617525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Public Street Lighting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— illuminating roads and communities nationwide</a:t>
            </a:r>
            <a:endParaRPr lang="en-US" sz="1350" dirty="0"/>
          </a:p>
        </p:txBody>
      </p:sp>
      <p:pic>
        <p:nvPicPr>
          <p:cNvPr id="10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380598" y="4215309"/>
            <a:ext cx="261733" cy="261739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82335" y="4206577"/>
            <a:ext cx="4617525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Flood Control Systems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— protecting communities from seasonal flooding</a:t>
            </a:r>
            <a:endParaRPr lang="en-US" sz="1350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80598" y="5122763"/>
            <a:ext cx="261733" cy="261739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882335" y="5114032"/>
            <a:ext cx="4617525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Disaster Warning Systems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— operated by PAGASA and PHIVOLCS</a:t>
            </a:r>
            <a:endParaRPr lang="en-US" sz="13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185" y="1261864"/>
            <a:ext cx="8298151" cy="5132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Externalities: Hidden Costs and Benefits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98185" y="2124174"/>
            <a:ext cx="10795325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Externalities occur when economic activities impose costs or benefits on others that are </a:t>
            </a:r>
            <a:pPr algn="l" indent="0" marL="0">
              <a:lnSpc>
                <a:spcPct val="133000"/>
              </a:lnSpc>
              <a:buNone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not reflected in market prices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, leading to over- or under-production of certain goods and services.</a:t>
            </a:r>
            <a:endParaRPr lang="en-US" sz="1350" dirty="0"/>
          </a:p>
        </p:txBody>
      </p:sp>
      <p:sp>
        <p:nvSpPr>
          <p:cNvPr id="4" name="Shape 2"/>
          <p:cNvSpPr/>
          <p:nvPr/>
        </p:nvSpPr>
        <p:spPr>
          <a:xfrm>
            <a:off x="572478" y="2878931"/>
            <a:ext cx="5436159" cy="2717105"/>
          </a:xfrm>
          <a:prstGeom prst="roundRect">
            <a:avLst>
              <a:gd name="adj" fmla="val 964"/>
            </a:avLst>
          </a:prstGeom>
          <a:solidFill>
            <a:srgbClr val="38512F"/>
          </a:solidFill>
          <a:ln/>
        </p:spPr>
      </p:sp>
      <p:sp>
        <p:nvSpPr>
          <p:cNvPr id="5" name="Text 3"/>
          <p:cNvSpPr/>
          <p:nvPr/>
        </p:nvSpPr>
        <p:spPr>
          <a:xfrm>
            <a:off x="746999" y="3053457"/>
            <a:ext cx="2705132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Negative Externalities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746999" y="3484662"/>
            <a:ext cx="5087116" cy="12388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Industrial pollution affecting communities along the </a:t>
            </a:r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b="1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Pasig River</a:t>
            </a:r>
            <a:endParaRPr lang="en-US" sz="1350" dirty="0"/>
          </a:p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Vehicle emissions contributing to air pollution in </a:t>
            </a:r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b="1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Metro Manila</a:t>
            </a:r>
            <a:endParaRPr lang="en-US" sz="1350" dirty="0"/>
          </a:p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Plastic waste affecting </a:t>
            </a:r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b="1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marine ecosystems</a:t>
            </a:r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and coastal livelihoods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746999" y="4880570"/>
            <a:ext cx="5087116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These impose social costs not borne by the producers, requiring regulation or taxation to correct.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6315115" y="3053457"/>
            <a:ext cx="2662965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Positive Externalities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6315115" y="3484662"/>
            <a:ext cx="5184745" cy="12388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Vaccination programs</a:t>
            </a:r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reducing disease transmission across communities</a:t>
            </a:r>
            <a:endParaRPr lang="en-US" sz="1350" dirty="0"/>
          </a:p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Education</a:t>
            </a:r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increasing labor productivity and innovation capacity</a:t>
            </a:r>
            <a:endParaRPr lang="en-US" sz="1350" dirty="0"/>
          </a:p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Community tree-planting</a:t>
            </a:r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improving environmental quality for all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6315115" y="4880570"/>
            <a:ext cx="5184745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These generate social benefits beyond what the market rewards, justifying subsidies or direct government provision.</a:t>
            </a:r>
            <a:endParaRPr lang="en-US" sz="13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185" y="1314847"/>
            <a:ext cx="8319086" cy="5132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Coordination Failures and Market Power</a:t>
            </a:r>
            <a:endParaRPr lang="en-US" sz="32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79135" y="2177157"/>
            <a:ext cx="5329402" cy="336599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48904" y="2370733"/>
            <a:ext cx="2056555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Coordination Failures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948904" y="2732088"/>
            <a:ext cx="4866062" cy="2617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Coordination failures occur when economic agents would benefit from collective action but fail to coordinate their decisions. Agricultural modernization, for example, requires </a:t>
            </a:r>
            <a:pPr algn="l" indent="0" marL="0">
              <a:lnSpc>
                <a:spcPct val="133000"/>
              </a:lnSpc>
              <a:buNone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simultaneous investments</a:t>
            </a:r>
            <a:pPr algn="l" indent="0" marL="0">
              <a:lnSpc>
                <a:spcPct val="133000"/>
              </a:lnSpc>
              <a:spcAft>
                <a:spcPts val="800"/>
              </a:spcAft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in irrigation, roads, storage facilities, financing, and technology. If only one component is provided, overall productivity gains remain limited.</a:t>
            </a:r>
            <a:endParaRPr lang="en-US" sz="1350" dirty="0"/>
          </a:p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The Philippine government's </a:t>
            </a:r>
            <a:pPr algn="l" indent="0" marL="0">
              <a:lnSpc>
                <a:spcPct val="133000"/>
              </a:lnSpc>
              <a:buNone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Farm-to-Market Roads Program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directly addresses coordination failures by connecting agricultural production areas to markets and processing facilities.</a:t>
            </a:r>
            <a:endParaRPr lang="en-US" sz="135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64009" y="2177157"/>
            <a:ext cx="5329501" cy="336599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433778" y="2370733"/>
            <a:ext cx="2053380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Market Power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6433778" y="2732088"/>
            <a:ext cx="4866161" cy="20590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Market power exists when firms possess sufficient control to influence prices and output. Monopolies or dominant firms in </a:t>
            </a:r>
            <a:pPr algn="l" indent="0" marL="0">
              <a:lnSpc>
                <a:spcPct val="133000"/>
              </a:lnSpc>
              <a:buNone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utilities, telecommunications, and transportation</a:t>
            </a:r>
            <a:pPr algn="l" indent="0" marL="0">
              <a:lnSpc>
                <a:spcPct val="133000"/>
              </a:lnSpc>
              <a:spcAft>
                <a:spcPts val="800"/>
              </a:spcAft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can exploit consumers and reduce economic efficiency.</a:t>
            </a:r>
            <a:endParaRPr lang="en-US" sz="1350" dirty="0"/>
          </a:p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Government regulation — through agencies like the Philippine Competition Commission — is often necessary to protect consumers and ensure fair competition in concentrated markets.</a:t>
            </a:r>
            <a:endParaRPr lang="en-US" sz="13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185" y="497582"/>
            <a:ext cx="6744027" cy="4362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Three Basic Types of Planning Models</a:t>
            </a:r>
            <a:endParaRPr lang="en-US" sz="27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75098" y="1186061"/>
            <a:ext cx="8241499" cy="298350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580093" y="3448894"/>
            <a:ext cx="1942992" cy="2427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Project Appraisal</a:t>
            </a:r>
            <a:endParaRPr lang="en-US" sz="1500" dirty="0"/>
          </a:p>
        </p:txBody>
      </p:sp>
      <p:sp>
        <p:nvSpPr>
          <p:cNvPr id="5" name="Text 2"/>
          <p:cNvSpPr/>
          <p:nvPr/>
        </p:nvSpPr>
        <p:spPr>
          <a:xfrm>
            <a:off x="2580093" y="2549635"/>
            <a:ext cx="1942992" cy="2427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Input‑Output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2580093" y="1641200"/>
            <a:ext cx="1942992" cy="2427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Aggregate Growth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698185" y="4311352"/>
            <a:ext cx="10795325" cy="4389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1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Each planning model operates at a different level of analysis — from the economy-wide view of aggregate growth models, to the sectoral linkages captured by input-output analysis, to the project-level scrutiny of cost-benefit appraisal. Together, they form a comprehensive toolkit for development planners.</a:t>
            </a:r>
            <a:endParaRPr lang="en-US" sz="1150" dirty="0"/>
          </a:p>
        </p:txBody>
      </p:sp>
      <p:sp>
        <p:nvSpPr>
          <p:cNvPr id="8" name="Shape 5"/>
          <p:cNvSpPr/>
          <p:nvPr/>
        </p:nvSpPr>
        <p:spPr>
          <a:xfrm>
            <a:off x="698185" y="4892080"/>
            <a:ext cx="3514339" cy="1468239"/>
          </a:xfrm>
          <a:prstGeom prst="roundRect">
            <a:avLst>
              <a:gd name="adj" fmla="val 1516"/>
            </a:avLst>
          </a:prstGeom>
          <a:solidFill>
            <a:srgbClr val="F3E7D4"/>
          </a:solidFill>
          <a:ln/>
        </p:spPr>
      </p:sp>
      <p:sp>
        <p:nvSpPr>
          <p:cNvPr id="9" name="Text 6"/>
          <p:cNvSpPr/>
          <p:nvPr/>
        </p:nvSpPr>
        <p:spPr>
          <a:xfrm>
            <a:off x="846513" y="5040412"/>
            <a:ext cx="2036215" cy="2180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Aggregate Growth Model</a:t>
            </a:r>
            <a:endParaRPr lang="en-US" sz="1350" dirty="0"/>
          </a:p>
        </p:txBody>
      </p:sp>
      <p:sp>
        <p:nvSpPr>
          <p:cNvPr id="10" name="Text 7"/>
          <p:cNvSpPr/>
          <p:nvPr/>
        </p:nvSpPr>
        <p:spPr>
          <a:xfrm>
            <a:off x="846513" y="5334099"/>
            <a:ext cx="3217683" cy="8778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1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Uses macroeconomic variables — savings, investment, exports, imports — to forecast GDP growth and set broad development targets. Used by NEDA, DOF, and BSP.</a:t>
            </a:r>
            <a:endParaRPr lang="en-US" sz="1150" dirty="0"/>
          </a:p>
        </p:txBody>
      </p:sp>
      <p:sp>
        <p:nvSpPr>
          <p:cNvPr id="11" name="Shape 8"/>
          <p:cNvSpPr/>
          <p:nvPr/>
        </p:nvSpPr>
        <p:spPr>
          <a:xfrm>
            <a:off x="4338628" y="4892080"/>
            <a:ext cx="3514339" cy="1468239"/>
          </a:xfrm>
          <a:prstGeom prst="roundRect">
            <a:avLst>
              <a:gd name="adj" fmla="val 1516"/>
            </a:avLst>
          </a:prstGeom>
          <a:solidFill>
            <a:srgbClr val="F3E7D4"/>
          </a:solidFill>
          <a:ln/>
        </p:spPr>
      </p:sp>
      <p:sp>
        <p:nvSpPr>
          <p:cNvPr id="12" name="Text 9"/>
          <p:cNvSpPr/>
          <p:nvPr/>
        </p:nvSpPr>
        <p:spPr>
          <a:xfrm>
            <a:off x="4486956" y="5040412"/>
            <a:ext cx="1745413" cy="2180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Input-Output Model</a:t>
            </a:r>
            <a:endParaRPr lang="en-US" sz="1350" dirty="0"/>
          </a:p>
        </p:txBody>
      </p:sp>
      <p:sp>
        <p:nvSpPr>
          <p:cNvPr id="13" name="Text 10"/>
          <p:cNvSpPr/>
          <p:nvPr/>
        </p:nvSpPr>
        <p:spPr>
          <a:xfrm>
            <a:off x="4486956" y="5334099"/>
            <a:ext cx="3217683" cy="8778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1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Examines relationships among economic sectors. Recognizes that industries both produce outputs and consume inputs from other industries, revealing ripple effects of policy changes.</a:t>
            </a:r>
            <a:endParaRPr lang="en-US" sz="1150" dirty="0"/>
          </a:p>
        </p:txBody>
      </p:sp>
      <p:sp>
        <p:nvSpPr>
          <p:cNvPr id="14" name="Shape 11"/>
          <p:cNvSpPr/>
          <p:nvPr/>
        </p:nvSpPr>
        <p:spPr>
          <a:xfrm>
            <a:off x="7979071" y="4892080"/>
            <a:ext cx="3514339" cy="1468239"/>
          </a:xfrm>
          <a:prstGeom prst="roundRect">
            <a:avLst>
              <a:gd name="adj" fmla="val 1516"/>
            </a:avLst>
          </a:prstGeom>
          <a:solidFill>
            <a:srgbClr val="F3E7D4"/>
          </a:solidFill>
          <a:ln/>
        </p:spPr>
      </p:sp>
      <p:sp>
        <p:nvSpPr>
          <p:cNvPr id="15" name="Text 12"/>
          <p:cNvSpPr/>
          <p:nvPr/>
        </p:nvSpPr>
        <p:spPr>
          <a:xfrm>
            <a:off x="8127400" y="5040412"/>
            <a:ext cx="1745413" cy="2180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Project Appraisal</a:t>
            </a:r>
            <a:endParaRPr lang="en-US" sz="1350" dirty="0"/>
          </a:p>
        </p:txBody>
      </p:sp>
      <p:sp>
        <p:nvSpPr>
          <p:cNvPr id="16" name="Text 13"/>
          <p:cNvSpPr/>
          <p:nvPr/>
        </p:nvSpPr>
        <p:spPr>
          <a:xfrm>
            <a:off x="8127400" y="5334099"/>
            <a:ext cx="3217683" cy="6584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1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Microeconomic technique using social cost-benefit analysis to evaluate specific public investment projects before committing public resources.</a:t>
            </a:r>
            <a:endParaRPr lang="en-US" sz="11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185" y="1111945"/>
            <a:ext cx="7926983" cy="5132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Planning Models in Philippine Practice</a:t>
            </a:r>
            <a:endParaRPr lang="en-US" sz="32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185" y="1974255"/>
            <a:ext cx="2002680" cy="123775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98185" y="3430191"/>
            <a:ext cx="2911700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Aggregate Growth Forecasting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698185" y="3791545"/>
            <a:ext cx="3452925" cy="19544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When the government projects a </a:t>
            </a:r>
            <a:pPr algn="l" indent="0" marL="0">
              <a:lnSpc>
                <a:spcPct val="133000"/>
              </a:lnSpc>
              <a:buNone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6–8% economic growth target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, it relies on macroeconomic planning models estimating how investment, consumption, exports, and government spending will contribute to growth. NEDA, DOF, and BSP coordinate these projections.</a:t>
            </a:r>
            <a:endParaRPr lang="en-US" sz="135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9286" y="1974255"/>
            <a:ext cx="2002680" cy="1237754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369286" y="3430191"/>
            <a:ext cx="3453024" cy="5133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Input-Output: Tourism Ripple Effects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4369286" y="4048224"/>
            <a:ext cx="3453024" cy="16752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Growth in tourism affects </a:t>
            </a:r>
            <a:pPr algn="l" indent="0" marL="0">
              <a:lnSpc>
                <a:spcPct val="133000"/>
              </a:lnSpc>
              <a:buNone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transportation, hospitality, agriculture, retail trade, and construction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simultaneously. Input-output analysis helps policymakers understand how changes in one sector cascade throughout the entire economy.</a:t>
            </a:r>
            <a:endParaRPr lang="en-US" sz="135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0486" y="1974255"/>
            <a:ext cx="2002680" cy="1237754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040486" y="3430191"/>
            <a:ext cx="3452925" cy="5133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Project Appraisal: Metro Manila Subway</a:t>
            </a:r>
            <a:endParaRPr lang="en-US" sz="1600" dirty="0"/>
          </a:p>
        </p:txBody>
      </p:sp>
      <p:sp>
        <p:nvSpPr>
          <p:cNvPr id="11" name="Text 6"/>
          <p:cNvSpPr/>
          <p:nvPr/>
        </p:nvSpPr>
        <p:spPr>
          <a:xfrm>
            <a:off x="8040486" y="4048224"/>
            <a:ext cx="3452925" cy="13960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Before implementation, policymakers assess whether social benefits — reduced congestion, shorter travel times, lower pollution, increased productivity — exceed the billions of pesos in construction costs.</a:t>
            </a:r>
            <a:endParaRPr lang="en-US" sz="13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185" y="1311672"/>
            <a:ext cx="10206576" cy="4876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05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Government Failure: When Intervention Goes Wrong</a:t>
            </a:r>
            <a:endParaRPr lang="en-US" sz="3050" dirty="0"/>
          </a:p>
        </p:txBody>
      </p:sp>
      <p:sp>
        <p:nvSpPr>
          <p:cNvPr id="3" name="Text 1"/>
          <p:cNvSpPr/>
          <p:nvPr/>
        </p:nvSpPr>
        <p:spPr>
          <a:xfrm>
            <a:off x="698185" y="2114352"/>
            <a:ext cx="10795325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While government intervention can correct market failures, it may also create inefficiencies known as </a:t>
            </a:r>
            <a:pPr algn="l" indent="0" marL="0">
              <a:lnSpc>
                <a:spcPct val="130000"/>
              </a:lnSpc>
              <a:buNone/>
            </a:pPr>
            <a:r>
              <a:rPr lang="en-US" sz="130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government failures</a:t>
            </a:r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— situations where public policies fail to improve outcomes or create unintended negative consequences.</a:t>
            </a:r>
            <a:endParaRPr lang="en-US" sz="130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98185" y="2808684"/>
            <a:ext cx="3493405" cy="2737644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2345423" y="2933005"/>
            <a:ext cx="198929" cy="24864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1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883025" y="3471863"/>
            <a:ext cx="3118665" cy="243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Distortion of the Price Mechanism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883025" y="3810099"/>
            <a:ext cx="3123725" cy="15513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Taxes, subsidies, and price controls can distort market signals. Rice price ceilings may reduce farmer incentives; fuel subsidies encourage excessive consumption; electricity subsidies raise expenditures without solving long-term energy challenges.</a:t>
            </a:r>
            <a:endParaRPr lang="en-US" sz="1300" dirty="0"/>
          </a:p>
        </p:txBody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49046" y="2808684"/>
            <a:ext cx="3493504" cy="2737644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996284" y="2933005"/>
            <a:ext cx="198929" cy="24864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2</a:t>
            </a:r>
            <a:endParaRPr lang="en-US" sz="1550" dirty="0"/>
          </a:p>
        </p:txBody>
      </p:sp>
      <p:sp>
        <p:nvSpPr>
          <p:cNvPr id="10" name="Text 6"/>
          <p:cNvSpPr/>
          <p:nvPr/>
        </p:nvSpPr>
        <p:spPr>
          <a:xfrm>
            <a:off x="4533886" y="3471863"/>
            <a:ext cx="1951187" cy="243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Imperfect Knowledge</a:t>
            </a:r>
            <a:endParaRPr lang="en-US" sz="1500" dirty="0"/>
          </a:p>
        </p:txBody>
      </p:sp>
      <p:sp>
        <p:nvSpPr>
          <p:cNvPr id="11" name="Text 7"/>
          <p:cNvSpPr/>
          <p:nvPr/>
        </p:nvSpPr>
        <p:spPr>
          <a:xfrm>
            <a:off x="4533886" y="3810099"/>
            <a:ext cx="3123824" cy="15513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Governments often lack complete information for optimal decisions. Educational programs may produce graduates in fields that no longer match labor market requirements — as the rapid growth of digital industries demonstrates.</a:t>
            </a:r>
            <a:endParaRPr lang="en-US" sz="1300" dirty="0"/>
          </a:p>
        </p:txBody>
      </p:sp>
      <p:pic>
        <p:nvPicPr>
          <p:cNvPr id="12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00006" y="2808684"/>
            <a:ext cx="3493405" cy="2737644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9647244" y="2933005"/>
            <a:ext cx="198929" cy="248642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3</a:t>
            </a:r>
            <a:endParaRPr lang="en-US" sz="1550" dirty="0"/>
          </a:p>
        </p:txBody>
      </p:sp>
      <p:sp>
        <p:nvSpPr>
          <p:cNvPr id="14" name="Text 9"/>
          <p:cNvSpPr/>
          <p:nvPr/>
        </p:nvSpPr>
        <p:spPr>
          <a:xfrm>
            <a:off x="8184846" y="3471863"/>
            <a:ext cx="3093861" cy="243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Law of Unintended Consequences</a:t>
            </a:r>
            <a:endParaRPr lang="en-US" sz="1500" dirty="0"/>
          </a:p>
        </p:txBody>
      </p:sp>
      <p:sp>
        <p:nvSpPr>
          <p:cNvPr id="15" name="Text 10"/>
          <p:cNvSpPr/>
          <p:nvPr/>
        </p:nvSpPr>
        <p:spPr>
          <a:xfrm>
            <a:off x="8184846" y="3810099"/>
            <a:ext cx="3123725" cy="15513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Traffic schemes may shift congestion to neighboring roads. Agricultural subsidies may encourage overproduction. Import restrictions may raise consumer prices. Policies must be continuously monitored and evaluated.</a:t>
            </a:r>
            <a:endParaRPr lang="en-US" sz="13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185" y="1126827"/>
            <a:ext cx="8831438" cy="5132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Pros and Cons of Government Intervention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98185" y="1989138"/>
            <a:ext cx="10795325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One of the most important debates in economics concerns the appropriate role of government. Most economists agree that the ideal approach lies </a:t>
            </a:r>
            <a:pPr algn="l" indent="0" marL="0">
              <a:lnSpc>
                <a:spcPct val="133000"/>
              </a:lnSpc>
              <a:buNone/>
            </a:pPr>
            <a:r>
              <a:rPr lang="en-US" sz="13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somewhere between minimal and extensive intervention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.</a:t>
            </a:r>
            <a:endParaRPr lang="en-US" sz="1350" dirty="0"/>
          </a:p>
        </p:txBody>
      </p:sp>
      <p:sp>
        <p:nvSpPr>
          <p:cNvPr id="4" name="Shape 2"/>
          <p:cNvSpPr/>
          <p:nvPr/>
        </p:nvSpPr>
        <p:spPr>
          <a:xfrm>
            <a:off x="572478" y="2743895"/>
            <a:ext cx="5436159" cy="2987278"/>
          </a:xfrm>
          <a:prstGeom prst="roundRect">
            <a:avLst>
              <a:gd name="adj" fmla="val 876"/>
            </a:avLst>
          </a:prstGeom>
          <a:solidFill>
            <a:srgbClr val="38512F"/>
          </a:solidFill>
          <a:ln/>
        </p:spPr>
      </p:sp>
      <p:sp>
        <p:nvSpPr>
          <p:cNvPr id="5" name="Text 3"/>
          <p:cNvSpPr/>
          <p:nvPr/>
        </p:nvSpPr>
        <p:spPr>
          <a:xfrm>
            <a:off x="746999" y="2918420"/>
            <a:ext cx="3352518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Arguments FOR Intervention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746999" y="3349625"/>
            <a:ext cx="5087116" cy="23205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Promoting equality through social protection programs</a:t>
            </a:r>
            <a:endParaRPr lang="en-US" sz="1350" dirty="0"/>
          </a:p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Providing public goods markets underprovide</a:t>
            </a:r>
            <a:endParaRPr lang="en-US" sz="1350" dirty="0"/>
          </a:p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Developing human capital through education</a:t>
            </a:r>
            <a:endParaRPr lang="en-US" sz="1350" dirty="0"/>
          </a:p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Influencing harmful consumer behaviors</a:t>
            </a:r>
            <a:endParaRPr lang="en-US" sz="1350" dirty="0"/>
          </a:p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Protecting the environment from market failures</a:t>
            </a:r>
            <a:endParaRPr lang="en-US" sz="1350" dirty="0"/>
          </a:p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Controlling monopoly power and anti-competitive practices</a:t>
            </a:r>
            <a:endParaRPr lang="en-US" sz="1350" dirty="0"/>
          </a:p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FFFFF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Leading large-scale infrastructure development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6315115" y="2918420"/>
            <a:ext cx="3836594" cy="2566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Arguments AGAINST Intervention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6315115" y="3349625"/>
            <a:ext cx="5184745" cy="198030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Government failure and poor policy design</a:t>
            </a:r>
            <a:endParaRPr lang="en-US" sz="1350" dirty="0"/>
          </a:p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Lack of competitive incentives in public agencies</a:t>
            </a:r>
            <a:endParaRPr lang="en-US" sz="1350" dirty="0"/>
          </a:p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Influence of political pressure groups over public interest</a:t>
            </a:r>
            <a:endParaRPr lang="en-US" sz="1350" dirty="0"/>
          </a:p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Reduced consumer choice and market competition</a:t>
            </a:r>
            <a:endParaRPr lang="en-US" sz="1350" dirty="0"/>
          </a:p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Potential restrictions on personal freedom</a:t>
            </a:r>
            <a:endParaRPr lang="en-US" sz="1350" dirty="0"/>
          </a:p>
          <a:p>
            <a:pPr algn="l" marL="342900" indent="-342900">
              <a:lnSpc>
                <a:spcPct val="133000"/>
              </a:lnSpc>
              <a:buSzPct val="100000"/>
              <a:buChar char="•"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Resource misallocation and bureaucratic inefficiency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902395"/>
            <a:ext cx="5727259" cy="3336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1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Promoting Equality and Social Protection</a:t>
            </a:r>
            <a:endParaRPr lang="en-US" sz="2100" dirty="0"/>
          </a:p>
        </p:txBody>
      </p:sp>
      <p:sp>
        <p:nvSpPr>
          <p:cNvPr id="4" name="Text 1"/>
          <p:cNvSpPr/>
          <p:nvPr/>
        </p:nvSpPr>
        <p:spPr>
          <a:xfrm>
            <a:off x="698086" y="1346597"/>
            <a:ext cx="6223638" cy="2992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Markets often generate unequal outcomes. Government programs are essential tools for reducing poverty and improving opportunities for disadvantaged groups across the Philippines.</a:t>
            </a:r>
            <a:endParaRPr lang="en-US" sz="850" dirty="0"/>
          </a:p>
        </p:txBody>
      </p:sp>
      <p:sp>
        <p:nvSpPr>
          <p:cNvPr id="5" name="Shape 2"/>
          <p:cNvSpPr/>
          <p:nvPr/>
        </p:nvSpPr>
        <p:spPr>
          <a:xfrm>
            <a:off x="698086" y="1728788"/>
            <a:ext cx="6223638" cy="1001415"/>
          </a:xfrm>
          <a:prstGeom prst="roundRect">
            <a:avLst>
              <a:gd name="adj" fmla="val 1699"/>
            </a:avLst>
          </a:prstGeom>
          <a:solidFill>
            <a:srgbClr val="F3E7D4"/>
          </a:solidFill>
          <a:ln/>
        </p:spPr>
      </p:sp>
      <p:sp>
        <p:nvSpPr>
          <p:cNvPr id="6" name="Shape 3"/>
          <p:cNvSpPr/>
          <p:nvPr/>
        </p:nvSpPr>
        <p:spPr>
          <a:xfrm>
            <a:off x="811490" y="1842195"/>
            <a:ext cx="340312" cy="340320"/>
          </a:xfrm>
          <a:prstGeom prst="roundRect">
            <a:avLst>
              <a:gd name="adj" fmla="val 22388419"/>
            </a:avLst>
          </a:prstGeom>
          <a:solidFill>
            <a:srgbClr val="38512F"/>
          </a:solidFill>
          <a:ln/>
        </p:spPr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5051" y="1935758"/>
            <a:ext cx="153091" cy="15309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11490" y="2256234"/>
            <a:ext cx="1410657" cy="1667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Pantawid Pamilya (4Ps)</a:t>
            </a:r>
            <a:endParaRPr lang="en-US" sz="1050" dirty="0"/>
          </a:p>
        </p:txBody>
      </p:sp>
      <p:sp>
        <p:nvSpPr>
          <p:cNvPr id="9" name="Text 5"/>
          <p:cNvSpPr/>
          <p:nvPr/>
        </p:nvSpPr>
        <p:spPr>
          <a:xfrm>
            <a:off x="811490" y="2467173"/>
            <a:ext cx="5996830" cy="1496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Conditional cash transfers supporting poor households in health, nutrition, and education.</a:t>
            </a:r>
            <a:endParaRPr lang="en-US" sz="850" dirty="0"/>
          </a:p>
        </p:txBody>
      </p:sp>
      <p:sp>
        <p:nvSpPr>
          <p:cNvPr id="10" name="Shape 6"/>
          <p:cNvSpPr/>
          <p:nvPr/>
        </p:nvSpPr>
        <p:spPr>
          <a:xfrm>
            <a:off x="698086" y="2803922"/>
            <a:ext cx="6223638" cy="1001415"/>
          </a:xfrm>
          <a:prstGeom prst="roundRect">
            <a:avLst>
              <a:gd name="adj" fmla="val 1699"/>
            </a:avLst>
          </a:prstGeom>
          <a:solidFill>
            <a:srgbClr val="F3E7D4"/>
          </a:solidFill>
          <a:ln/>
        </p:spPr>
      </p:sp>
      <p:sp>
        <p:nvSpPr>
          <p:cNvPr id="11" name="Shape 7"/>
          <p:cNvSpPr/>
          <p:nvPr/>
        </p:nvSpPr>
        <p:spPr>
          <a:xfrm>
            <a:off x="811490" y="2917329"/>
            <a:ext cx="340312" cy="340320"/>
          </a:xfrm>
          <a:prstGeom prst="roundRect">
            <a:avLst>
              <a:gd name="adj" fmla="val 22388419"/>
            </a:avLst>
          </a:prstGeom>
          <a:solidFill>
            <a:srgbClr val="38512F"/>
          </a:solidFill>
          <a:ln/>
        </p:spPr>
      </p:sp>
      <p:pic>
        <p:nvPicPr>
          <p:cNvPr id="12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05051" y="3010892"/>
            <a:ext cx="153091" cy="153095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811490" y="3331369"/>
            <a:ext cx="1334657" cy="1667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Social Pensions</a:t>
            </a:r>
            <a:endParaRPr lang="en-US" sz="1050" dirty="0"/>
          </a:p>
        </p:txBody>
      </p:sp>
      <p:sp>
        <p:nvSpPr>
          <p:cNvPr id="14" name="Text 9"/>
          <p:cNvSpPr/>
          <p:nvPr/>
        </p:nvSpPr>
        <p:spPr>
          <a:xfrm>
            <a:off x="811490" y="3542308"/>
            <a:ext cx="5996830" cy="1496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Monthly stipends for indigent senior citizens ensuring basic income security.</a:t>
            </a:r>
            <a:endParaRPr lang="en-US" sz="850" dirty="0"/>
          </a:p>
        </p:txBody>
      </p:sp>
      <p:sp>
        <p:nvSpPr>
          <p:cNvPr id="15" name="Shape 10"/>
          <p:cNvSpPr/>
          <p:nvPr/>
        </p:nvSpPr>
        <p:spPr>
          <a:xfrm>
            <a:off x="698086" y="3879056"/>
            <a:ext cx="6223638" cy="1001415"/>
          </a:xfrm>
          <a:prstGeom prst="roundRect">
            <a:avLst>
              <a:gd name="adj" fmla="val 1699"/>
            </a:avLst>
          </a:prstGeom>
          <a:solidFill>
            <a:srgbClr val="F3E7D4"/>
          </a:solidFill>
          <a:ln/>
        </p:spPr>
      </p:sp>
      <p:sp>
        <p:nvSpPr>
          <p:cNvPr id="16" name="Shape 11"/>
          <p:cNvSpPr/>
          <p:nvPr/>
        </p:nvSpPr>
        <p:spPr>
          <a:xfrm>
            <a:off x="811490" y="3992463"/>
            <a:ext cx="340312" cy="340320"/>
          </a:xfrm>
          <a:prstGeom prst="roundRect">
            <a:avLst>
              <a:gd name="adj" fmla="val 22388419"/>
            </a:avLst>
          </a:prstGeom>
          <a:solidFill>
            <a:srgbClr val="38512F"/>
          </a:solidFill>
          <a:ln/>
        </p:spPr>
      </p:sp>
      <p:pic>
        <p:nvPicPr>
          <p:cNvPr id="17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05051" y="4086027"/>
            <a:ext cx="153091" cy="153095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811490" y="4406503"/>
            <a:ext cx="1354104" cy="1667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Universal Health Care</a:t>
            </a:r>
            <a:endParaRPr lang="en-US" sz="1050" dirty="0"/>
          </a:p>
        </p:txBody>
      </p:sp>
      <p:sp>
        <p:nvSpPr>
          <p:cNvPr id="19" name="Text 13"/>
          <p:cNvSpPr/>
          <p:nvPr/>
        </p:nvSpPr>
        <p:spPr>
          <a:xfrm>
            <a:off x="811490" y="4617442"/>
            <a:ext cx="5996830" cy="1496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Expanding PhilHealth coverage to ensure all Filipinos access quality health services.</a:t>
            </a:r>
            <a:endParaRPr lang="en-US" sz="850" dirty="0"/>
          </a:p>
        </p:txBody>
      </p:sp>
      <p:sp>
        <p:nvSpPr>
          <p:cNvPr id="20" name="Shape 14"/>
          <p:cNvSpPr/>
          <p:nvPr/>
        </p:nvSpPr>
        <p:spPr>
          <a:xfrm>
            <a:off x="698086" y="4954191"/>
            <a:ext cx="6223638" cy="1001415"/>
          </a:xfrm>
          <a:prstGeom prst="roundRect">
            <a:avLst>
              <a:gd name="adj" fmla="val 1699"/>
            </a:avLst>
          </a:prstGeom>
          <a:solidFill>
            <a:srgbClr val="F3E7D4"/>
          </a:solidFill>
          <a:ln/>
        </p:spPr>
      </p:sp>
      <p:sp>
        <p:nvSpPr>
          <p:cNvPr id="21" name="Shape 15"/>
          <p:cNvSpPr/>
          <p:nvPr/>
        </p:nvSpPr>
        <p:spPr>
          <a:xfrm>
            <a:off x="811490" y="5067598"/>
            <a:ext cx="340312" cy="340320"/>
          </a:xfrm>
          <a:prstGeom prst="roundRect">
            <a:avLst>
              <a:gd name="adj" fmla="val 22388419"/>
            </a:avLst>
          </a:prstGeom>
          <a:solidFill>
            <a:srgbClr val="38512F"/>
          </a:solidFill>
          <a:ln/>
        </p:spPr>
      </p:sp>
      <p:pic>
        <p:nvPicPr>
          <p:cNvPr id="22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05051" y="5161161"/>
            <a:ext cx="153091" cy="153095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811490" y="5481638"/>
            <a:ext cx="1357973" cy="1667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Scholarship Programs</a:t>
            </a:r>
            <a:endParaRPr lang="en-US" sz="1050" dirty="0"/>
          </a:p>
        </p:txBody>
      </p:sp>
      <p:sp>
        <p:nvSpPr>
          <p:cNvPr id="24" name="Text 17"/>
          <p:cNvSpPr/>
          <p:nvPr/>
        </p:nvSpPr>
        <p:spPr>
          <a:xfrm>
            <a:off x="811490" y="5692577"/>
            <a:ext cx="5996830" cy="1496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8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Free tuition in state universities and colleges under the Universal Access to Quality Tertiary Education Act.</a:t>
            </a:r>
            <a:endParaRPr lang="en-US" sz="8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185" y="1160165"/>
            <a:ext cx="8738969" cy="4876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05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Environmental Protection and Infrastructure</a:t>
            </a:r>
            <a:endParaRPr lang="en-US" sz="3050" dirty="0"/>
          </a:p>
        </p:txBody>
      </p:sp>
      <p:sp>
        <p:nvSpPr>
          <p:cNvPr id="3" name="Text 1"/>
          <p:cNvSpPr/>
          <p:nvPr/>
        </p:nvSpPr>
        <p:spPr>
          <a:xfrm>
            <a:off x="698185" y="2041525"/>
            <a:ext cx="2864374" cy="243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Environmental Programs</a:t>
            </a:r>
            <a:endParaRPr lang="en-US" sz="1500" dirty="0"/>
          </a:p>
        </p:txBody>
      </p:sp>
      <p:sp>
        <p:nvSpPr>
          <p:cNvPr id="4" name="Text 2"/>
          <p:cNvSpPr/>
          <p:nvPr/>
        </p:nvSpPr>
        <p:spPr>
          <a:xfrm>
            <a:off x="698185" y="2442766"/>
            <a:ext cx="5195460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Environmental problems require government action because markets fail to account for environmental costs. Key Philippine initiatives include:</a:t>
            </a:r>
            <a:endParaRPr lang="en-US" sz="13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60393" y="3145334"/>
            <a:ext cx="248636" cy="248642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237028" y="3137098"/>
            <a:ext cx="1960414" cy="1034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Manila Bay Rehabilitation Program</a:t>
            </a:r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— restoring water quality and coastal ecosystems</a:t>
            </a:r>
            <a:endParaRPr lang="en-US" sz="1300" dirty="0"/>
          </a:p>
        </p:txBody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56496" y="3145334"/>
            <a:ext cx="248636" cy="24864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933131" y="3137098"/>
            <a:ext cx="1960513" cy="7756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National Greening Program</a:t>
            </a:r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— reforestation across degraded lands</a:t>
            </a:r>
            <a:endParaRPr lang="en-US" sz="130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60393" y="4494609"/>
            <a:ext cx="248636" cy="248642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237028" y="4486374"/>
            <a:ext cx="1960414" cy="7756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Renewable Energy Act</a:t>
            </a:r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— promoting solar, wind, and geothermal power</a:t>
            </a:r>
            <a:endParaRPr lang="en-US" sz="1300" dirty="0"/>
          </a:p>
        </p:txBody>
      </p:sp>
      <p:pic>
        <p:nvPicPr>
          <p:cNvPr id="11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456496" y="4494609"/>
            <a:ext cx="248636" cy="248642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3933131" y="4486374"/>
            <a:ext cx="1960513" cy="7756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Plastic Regulation Initiatives</a:t>
            </a:r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— reducing single-use plastic waste</a:t>
            </a:r>
            <a:endParaRPr lang="en-US" sz="1300" dirty="0"/>
          </a:p>
        </p:txBody>
      </p:sp>
      <p:sp>
        <p:nvSpPr>
          <p:cNvPr id="13" name="Text 7"/>
          <p:cNvSpPr/>
          <p:nvPr/>
        </p:nvSpPr>
        <p:spPr>
          <a:xfrm>
            <a:off x="6304400" y="2041525"/>
            <a:ext cx="3152200" cy="243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Infrastructure Development</a:t>
            </a:r>
            <a:endParaRPr lang="en-US" sz="1500" dirty="0"/>
          </a:p>
        </p:txBody>
      </p:sp>
      <p:sp>
        <p:nvSpPr>
          <p:cNvPr id="14" name="Text 8"/>
          <p:cNvSpPr/>
          <p:nvPr/>
        </p:nvSpPr>
        <p:spPr>
          <a:xfrm>
            <a:off x="6304400" y="2442766"/>
            <a:ext cx="5195460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Large-scale infrastructure often requires government leadership to overcome financing barriers and coordinate complex projects:</a:t>
            </a:r>
            <a:endParaRPr lang="en-US" sz="1300" dirty="0"/>
          </a:p>
        </p:txBody>
      </p:sp>
      <p:pic>
        <p:nvPicPr>
          <p:cNvPr id="15" name="Image 4" descr="preencoded.png">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366609" y="3145334"/>
            <a:ext cx="248636" cy="248642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6843244" y="3137098"/>
            <a:ext cx="1960414" cy="7756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Metro Manila Subway</a:t>
            </a:r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— underground rapid transit reducing surface congestion</a:t>
            </a:r>
            <a:endParaRPr lang="en-US" sz="1300" dirty="0"/>
          </a:p>
        </p:txBody>
      </p:sp>
      <p:pic>
        <p:nvPicPr>
          <p:cNvPr id="17" name="Image 5" descr="preencoded.png">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062712" y="3145334"/>
            <a:ext cx="248636" cy="248642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9539347" y="3137098"/>
            <a:ext cx="1960513" cy="1034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North-South Commuter Railway</a:t>
            </a:r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— connecting Metro Manila to Bulacan and Laguna</a:t>
            </a:r>
            <a:endParaRPr lang="en-US" sz="1300" dirty="0"/>
          </a:p>
        </p:txBody>
      </p:sp>
      <p:pic>
        <p:nvPicPr>
          <p:cNvPr id="19" name="Image 6" descr="preencoded.png">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366609" y="4494609"/>
            <a:ext cx="248636" cy="248642"/>
          </a:xfrm>
          <a:prstGeom prst="rect">
            <a:avLst/>
          </a:prstGeom>
        </p:spPr>
      </p:pic>
      <p:sp>
        <p:nvSpPr>
          <p:cNvPr id="20" name="Text 11"/>
          <p:cNvSpPr/>
          <p:nvPr/>
        </p:nvSpPr>
        <p:spPr>
          <a:xfrm>
            <a:off x="6843244" y="4486374"/>
            <a:ext cx="1960414" cy="7756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Cebu-Cordova Link Expressway</a:t>
            </a:r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— improving Visayas connectivity</a:t>
            </a:r>
            <a:endParaRPr lang="en-US" sz="1300" dirty="0"/>
          </a:p>
        </p:txBody>
      </p:sp>
      <p:pic>
        <p:nvPicPr>
          <p:cNvPr id="21" name="Image 7" descr="preencoded.png">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9062712" y="4494609"/>
            <a:ext cx="248636" cy="248642"/>
          </a:xfrm>
          <a:prstGeom prst="rect">
            <a:avLst/>
          </a:prstGeom>
        </p:spPr>
      </p:pic>
      <p:sp>
        <p:nvSpPr>
          <p:cNvPr id="22" name="Text 12"/>
          <p:cNvSpPr/>
          <p:nvPr/>
        </p:nvSpPr>
        <p:spPr>
          <a:xfrm>
            <a:off x="9539347" y="4486374"/>
            <a:ext cx="1960513" cy="1034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30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New Clark City</a:t>
            </a:r>
            <a:pPr algn="l" indent="0" marL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— decongesting Metro Manila through planned urban development</a:t>
            </a:r>
            <a:endParaRPr lang="en-US" sz="13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763588"/>
            <a:ext cx="6024511" cy="3593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25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The Role of Civil Society in Development</a:t>
            </a:r>
            <a:endParaRPr lang="en-US" sz="2250" dirty="0"/>
          </a:p>
        </p:txBody>
      </p:sp>
      <p:sp>
        <p:nvSpPr>
          <p:cNvPr id="4" name="Text 1"/>
          <p:cNvSpPr/>
          <p:nvPr/>
        </p:nvSpPr>
        <p:spPr>
          <a:xfrm>
            <a:off x="5269971" y="1251248"/>
            <a:ext cx="6223638" cy="3321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9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Beyond markets and government, </a:t>
            </a:r>
            <a:pPr algn="l" indent="0" marL="0">
              <a:lnSpc>
                <a:spcPct val="113000"/>
              </a:lnSpc>
              <a:buNone/>
            </a:pPr>
            <a:r>
              <a:rPr lang="en-US" sz="9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civil society organizations</a:t>
            </a:r>
            <a:pPr algn="l" indent="0" marL="0">
              <a:lnSpc>
                <a:spcPct val="113000"/>
              </a:lnSpc>
              <a:buNone/>
            </a:pPr>
            <a:r>
              <a:rPr lang="en-US" sz="9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play an indispensable role in development — addressing social needs, promoting accountability, and strengthening citizen participation in governance.</a:t>
            </a:r>
            <a:endParaRPr lang="en-US" sz="95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69971" y="1679575"/>
            <a:ext cx="305388" cy="305395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5269971" y="2091829"/>
            <a:ext cx="1437346" cy="1796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Philippine Red Cross</a:t>
            </a:r>
            <a:endParaRPr lang="en-US" sz="1100" dirty="0"/>
          </a:p>
        </p:txBody>
      </p:sp>
      <p:sp>
        <p:nvSpPr>
          <p:cNvPr id="7" name="Text 3"/>
          <p:cNvSpPr/>
          <p:nvPr/>
        </p:nvSpPr>
        <p:spPr>
          <a:xfrm>
            <a:off x="5269971" y="2322810"/>
            <a:ext cx="6223638" cy="3321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9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Providing humanitarian assistance, disaster response, blood services, and community health programs across the archipelago.</a:t>
            </a:r>
            <a:endParaRPr lang="en-US" sz="950" dirty="0"/>
          </a:p>
        </p:txBody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69971" y="2826048"/>
            <a:ext cx="305388" cy="305395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5269971" y="3238302"/>
            <a:ext cx="1437346" cy="1796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Gawad Kalinga</a:t>
            </a:r>
            <a:endParaRPr lang="en-US" sz="1100" dirty="0"/>
          </a:p>
        </p:txBody>
      </p:sp>
      <p:sp>
        <p:nvSpPr>
          <p:cNvPr id="10" name="Text 5"/>
          <p:cNvSpPr/>
          <p:nvPr/>
        </p:nvSpPr>
        <p:spPr>
          <a:xfrm>
            <a:off x="5269971" y="3469283"/>
            <a:ext cx="6223638" cy="3321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9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Building communities and restoring dignity for poor Filipino families through housing, livelihood, and values formation programs.</a:t>
            </a:r>
            <a:endParaRPr lang="en-US" sz="950" dirty="0"/>
          </a:p>
        </p:txBody>
      </p:sp>
      <p:pic>
        <p:nvPicPr>
          <p:cNvPr id="11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69971" y="3972520"/>
            <a:ext cx="305388" cy="305395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5269971" y="4384774"/>
            <a:ext cx="1437346" cy="1796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Haribon Foundation</a:t>
            </a:r>
            <a:endParaRPr lang="en-US" sz="1100" dirty="0"/>
          </a:p>
        </p:txBody>
      </p:sp>
      <p:sp>
        <p:nvSpPr>
          <p:cNvPr id="13" name="Text 7"/>
          <p:cNvSpPr/>
          <p:nvPr/>
        </p:nvSpPr>
        <p:spPr>
          <a:xfrm>
            <a:off x="5269971" y="4615755"/>
            <a:ext cx="6223638" cy="3321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9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Leading biodiversity conservation efforts, protecting Philippine forests, wildlife, and ecosystems through science-based advocacy.</a:t>
            </a:r>
            <a:endParaRPr lang="en-US" sz="950" dirty="0"/>
          </a:p>
        </p:txBody>
      </p:sp>
      <p:pic>
        <p:nvPicPr>
          <p:cNvPr id="14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269971" y="5118993"/>
            <a:ext cx="305388" cy="305395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5269971" y="5531247"/>
            <a:ext cx="1894435" cy="1796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NGOs in Education &amp; Health</a:t>
            </a:r>
            <a:endParaRPr lang="en-US" sz="1100" dirty="0"/>
          </a:p>
        </p:txBody>
      </p:sp>
      <p:sp>
        <p:nvSpPr>
          <p:cNvPr id="16" name="Text 9"/>
          <p:cNvSpPr/>
          <p:nvPr/>
        </p:nvSpPr>
        <p:spPr>
          <a:xfrm>
            <a:off x="5269971" y="5762228"/>
            <a:ext cx="6223638" cy="3321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9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Thousands of civil society organizations supporting education access, public health, disaster relief, and community empowerment nationwide.</a:t>
            </a:r>
            <a:endParaRPr lang="en-US" sz="9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663178"/>
            <a:ext cx="6223638" cy="8211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55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Typhoon Yolanda: A Model of Multi-Sector Collaboration</a:t>
            </a:r>
            <a:endParaRPr lang="en-US" sz="2550" dirty="0"/>
          </a:p>
        </p:txBody>
      </p:sp>
      <p:sp>
        <p:nvSpPr>
          <p:cNvPr id="4" name="Text 1"/>
          <p:cNvSpPr/>
          <p:nvPr/>
        </p:nvSpPr>
        <p:spPr>
          <a:xfrm>
            <a:off x="5269971" y="1651794"/>
            <a:ext cx="6223638" cy="6030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The response to </a:t>
            </a:r>
            <a:pPr algn="l" indent="0" marL="0">
              <a:lnSpc>
                <a:spcPct val="120000"/>
              </a:lnSpc>
              <a:buNone/>
            </a:pPr>
            <a:r>
              <a:rPr lang="en-US" sz="10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Typhoon Yolanda (Hainan)</a:t>
            </a:r>
            <a:pPr algn="l" indent="0" marL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— one of the strongest tropical cyclones ever recorded — demonstrated how government agencies, private organizations, international donors, and civil society groups can work together to achieve development and recovery goals.</a:t>
            </a:r>
            <a:endParaRPr lang="en-US" sz="1050" dirty="0"/>
          </a:p>
        </p:txBody>
      </p:sp>
      <p:sp>
        <p:nvSpPr>
          <p:cNvPr id="5" name="Shape 2"/>
          <p:cNvSpPr/>
          <p:nvPr/>
        </p:nvSpPr>
        <p:spPr>
          <a:xfrm>
            <a:off x="5269971" y="2380456"/>
            <a:ext cx="6223638" cy="3814366"/>
          </a:xfrm>
          <a:prstGeom prst="roundRect">
            <a:avLst>
              <a:gd name="adj" fmla="val 549"/>
            </a:avLst>
          </a:prstGeom>
          <a:solidFill>
            <a:srgbClr val="F3E7D4"/>
          </a:solidFill>
          <a:ln/>
        </p:spPr>
      </p:sp>
      <p:sp>
        <p:nvSpPr>
          <p:cNvPr id="6" name="Shape 3"/>
          <p:cNvSpPr/>
          <p:nvPr/>
        </p:nvSpPr>
        <p:spPr>
          <a:xfrm>
            <a:off x="5269971" y="2380456"/>
            <a:ext cx="6223638" cy="953591"/>
          </a:xfrm>
          <a:prstGeom prst="rect">
            <a:avLst/>
          </a:prstGeom>
          <a:solidFill>
            <a:srgbClr val="F3E7D4"/>
          </a:solidFill>
          <a:ln/>
        </p:spPr>
      </p:sp>
      <p:sp>
        <p:nvSpPr>
          <p:cNvPr id="7" name="Text 4"/>
          <p:cNvSpPr/>
          <p:nvPr/>
        </p:nvSpPr>
        <p:spPr>
          <a:xfrm>
            <a:off x="5409569" y="2520057"/>
            <a:ext cx="1642724" cy="2053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Government</a:t>
            </a:r>
            <a:endParaRPr lang="en-US" sz="1250" dirty="0"/>
          </a:p>
        </p:txBody>
      </p:sp>
      <p:sp>
        <p:nvSpPr>
          <p:cNvPr id="8" name="Text 5"/>
          <p:cNvSpPr/>
          <p:nvPr/>
        </p:nvSpPr>
        <p:spPr>
          <a:xfrm>
            <a:off x="5409569" y="2792413"/>
            <a:ext cx="5944443" cy="4020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NDRRMC, DSWD, AFP, and LGUs coordinated evacuation, relief distribution, and infrastructure rehabilitation.</a:t>
            </a:r>
            <a:endParaRPr lang="en-US" sz="1050" dirty="0"/>
          </a:p>
        </p:txBody>
      </p:sp>
      <p:sp>
        <p:nvSpPr>
          <p:cNvPr id="9" name="Shape 6"/>
          <p:cNvSpPr/>
          <p:nvPr/>
        </p:nvSpPr>
        <p:spPr>
          <a:xfrm>
            <a:off x="5269971" y="3334048"/>
            <a:ext cx="6223638" cy="953591"/>
          </a:xfrm>
          <a:prstGeom prst="rect">
            <a:avLst/>
          </a:prstGeom>
          <a:solidFill>
            <a:srgbClr val="F3E7D4"/>
          </a:solidFill>
          <a:ln/>
        </p:spPr>
      </p:sp>
      <p:sp>
        <p:nvSpPr>
          <p:cNvPr id="10" name="Shape 7"/>
          <p:cNvSpPr/>
          <p:nvPr/>
        </p:nvSpPr>
        <p:spPr>
          <a:xfrm>
            <a:off x="5269971" y="3334048"/>
            <a:ext cx="6223638" cy="19050"/>
          </a:xfrm>
          <a:prstGeom prst="roundRect">
            <a:avLst>
              <a:gd name="adj" fmla="val 109949"/>
            </a:avLst>
          </a:prstGeom>
          <a:solidFill>
            <a:srgbClr val="D9CDBA"/>
          </a:solidFill>
          <a:ln/>
        </p:spPr>
      </p:sp>
      <p:sp>
        <p:nvSpPr>
          <p:cNvPr id="11" name="Text 8"/>
          <p:cNvSpPr/>
          <p:nvPr/>
        </p:nvSpPr>
        <p:spPr>
          <a:xfrm>
            <a:off x="5409569" y="3473648"/>
            <a:ext cx="1642724" cy="2053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Private Sector</a:t>
            </a:r>
            <a:endParaRPr lang="en-US" sz="1250" dirty="0"/>
          </a:p>
        </p:txBody>
      </p:sp>
      <p:sp>
        <p:nvSpPr>
          <p:cNvPr id="12" name="Text 9"/>
          <p:cNvSpPr/>
          <p:nvPr/>
        </p:nvSpPr>
        <p:spPr>
          <a:xfrm>
            <a:off x="5409569" y="3746004"/>
            <a:ext cx="5944443" cy="4020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Corporations donated resources, logistics, and reconstruction support, demonstrating corporate social responsibility at scale.</a:t>
            </a:r>
            <a:endParaRPr lang="en-US" sz="1050" dirty="0"/>
          </a:p>
        </p:txBody>
      </p:sp>
      <p:sp>
        <p:nvSpPr>
          <p:cNvPr id="13" name="Shape 10"/>
          <p:cNvSpPr/>
          <p:nvPr/>
        </p:nvSpPr>
        <p:spPr>
          <a:xfrm>
            <a:off x="5269971" y="4287639"/>
            <a:ext cx="6223638" cy="953591"/>
          </a:xfrm>
          <a:prstGeom prst="rect">
            <a:avLst/>
          </a:prstGeom>
          <a:solidFill>
            <a:srgbClr val="F3E7D4"/>
          </a:solidFill>
          <a:ln/>
        </p:spPr>
      </p:sp>
      <p:sp>
        <p:nvSpPr>
          <p:cNvPr id="14" name="Shape 11"/>
          <p:cNvSpPr/>
          <p:nvPr/>
        </p:nvSpPr>
        <p:spPr>
          <a:xfrm>
            <a:off x="5269971" y="4287639"/>
            <a:ext cx="6223638" cy="19050"/>
          </a:xfrm>
          <a:prstGeom prst="roundRect">
            <a:avLst>
              <a:gd name="adj" fmla="val 109949"/>
            </a:avLst>
          </a:prstGeom>
          <a:solidFill>
            <a:srgbClr val="D9CDBA"/>
          </a:solidFill>
          <a:ln/>
        </p:spPr>
      </p:sp>
      <p:sp>
        <p:nvSpPr>
          <p:cNvPr id="15" name="Text 12"/>
          <p:cNvSpPr/>
          <p:nvPr/>
        </p:nvSpPr>
        <p:spPr>
          <a:xfrm>
            <a:off x="5409569" y="4427240"/>
            <a:ext cx="1642724" cy="2053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Civil Society</a:t>
            </a:r>
            <a:endParaRPr lang="en-US" sz="1250" dirty="0"/>
          </a:p>
        </p:txBody>
      </p:sp>
      <p:sp>
        <p:nvSpPr>
          <p:cNvPr id="16" name="Text 13"/>
          <p:cNvSpPr/>
          <p:nvPr/>
        </p:nvSpPr>
        <p:spPr>
          <a:xfrm>
            <a:off x="5409569" y="4699595"/>
            <a:ext cx="5944443" cy="4020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NGOs and community organizations provided immediate relief, psychosocial support, and long-term community rebuilding.</a:t>
            </a:r>
            <a:endParaRPr lang="en-US" sz="1050" dirty="0"/>
          </a:p>
        </p:txBody>
      </p:sp>
      <p:sp>
        <p:nvSpPr>
          <p:cNvPr id="17" name="Shape 14"/>
          <p:cNvSpPr/>
          <p:nvPr/>
        </p:nvSpPr>
        <p:spPr>
          <a:xfrm>
            <a:off x="5269971" y="5241230"/>
            <a:ext cx="6223638" cy="953591"/>
          </a:xfrm>
          <a:prstGeom prst="rect">
            <a:avLst/>
          </a:prstGeom>
          <a:solidFill>
            <a:srgbClr val="F3E7D4"/>
          </a:solidFill>
          <a:ln/>
        </p:spPr>
      </p:sp>
      <p:sp>
        <p:nvSpPr>
          <p:cNvPr id="18" name="Shape 15"/>
          <p:cNvSpPr/>
          <p:nvPr/>
        </p:nvSpPr>
        <p:spPr>
          <a:xfrm>
            <a:off x="5269971" y="5241230"/>
            <a:ext cx="6223638" cy="19050"/>
          </a:xfrm>
          <a:prstGeom prst="roundRect">
            <a:avLst>
              <a:gd name="adj" fmla="val 109949"/>
            </a:avLst>
          </a:prstGeom>
          <a:solidFill>
            <a:srgbClr val="D9CDBA"/>
          </a:solidFill>
          <a:ln/>
        </p:spPr>
      </p:sp>
      <p:sp>
        <p:nvSpPr>
          <p:cNvPr id="19" name="Text 16"/>
          <p:cNvSpPr/>
          <p:nvPr/>
        </p:nvSpPr>
        <p:spPr>
          <a:xfrm>
            <a:off x="5409569" y="5380831"/>
            <a:ext cx="1938289" cy="2053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International Community</a:t>
            </a:r>
            <a:endParaRPr lang="en-US" sz="1250" dirty="0"/>
          </a:p>
        </p:txBody>
      </p:sp>
      <p:sp>
        <p:nvSpPr>
          <p:cNvPr id="20" name="Text 17"/>
          <p:cNvSpPr/>
          <p:nvPr/>
        </p:nvSpPr>
        <p:spPr>
          <a:xfrm>
            <a:off x="5409569" y="5653187"/>
            <a:ext cx="5944443" cy="4020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Foreign governments, UN agencies, and international NGOs provided billions in humanitarian assistance and technical support.</a:t>
            </a:r>
            <a:endParaRPr lang="en-US" sz="10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216293" y="525859"/>
            <a:ext cx="6276719" cy="368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3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Balancing Market, State, and Civil Society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2216293" y="1075035"/>
            <a:ext cx="7759109" cy="3448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Development policymaking involves determining the appropriate balance among market forces, state intervention, and civil society participation in promoting </a:t>
            </a:r>
            <a:pPr algn="l" indent="0" marL="0">
              <a:lnSpc>
                <a:spcPct val="115000"/>
              </a:lnSpc>
              <a:buNone/>
            </a:pPr>
            <a:r>
              <a:rPr lang="en-US" sz="950" b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sustainable and inclusive development</a:t>
            </a:r>
            <a:pPr algn="l" indent="0" marL="0">
              <a:lnSpc>
                <a:spcPct val="115000"/>
              </a:lnSpc>
              <a:buNone/>
            </a:pPr>
            <a:r>
              <a:rPr lang="en-US" sz="9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.</a:t>
            </a:r>
            <a:endParaRPr lang="en-US" sz="95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16293" y="1521321"/>
            <a:ext cx="7759109" cy="4364534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2216293" y="5987256"/>
            <a:ext cx="7759109" cy="3448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No single actor can achieve development alone. The most successful development outcomes emerge when markets, governments, and civil society each play their appropriate roles — complementing rather than replacing one another.</a:t>
            </a:r>
            <a:endParaRPr lang="en-US" sz="9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185" y="794246"/>
            <a:ext cx="4258065" cy="4105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55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Key Concepts Summary</a:t>
            </a:r>
            <a:endParaRPr lang="en-US" sz="25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98185" y="1428155"/>
            <a:ext cx="10795325" cy="83780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387341" y="1586805"/>
            <a:ext cx="1724974" cy="2053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Development Planning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1387341" y="1859161"/>
            <a:ext cx="9947522" cy="201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Deliberate government coordination of economic decisions to achieve predetermined development objectives through comprehensive or partial plans.</a:t>
            </a:r>
            <a:endParaRPr lang="en-US" sz="105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98185" y="2377579"/>
            <a:ext cx="10795325" cy="83780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387341" y="2536230"/>
            <a:ext cx="1642724" cy="2053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Market Failure</a:t>
            </a:r>
            <a:endParaRPr lang="en-US" sz="1250" dirty="0"/>
          </a:p>
        </p:txBody>
      </p:sp>
      <p:sp>
        <p:nvSpPr>
          <p:cNvPr id="8" name="Text 4"/>
          <p:cNvSpPr/>
          <p:nvPr/>
        </p:nvSpPr>
        <p:spPr>
          <a:xfrm>
            <a:off x="1387341" y="2808585"/>
            <a:ext cx="9947522" cy="201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Occurs when free markets fail to allocate resources efficiently — through public goods, externalities, coordination failures, or market power.</a:t>
            </a:r>
            <a:endParaRPr lang="en-US" sz="105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98185" y="3327003"/>
            <a:ext cx="10795325" cy="837803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387341" y="3485654"/>
            <a:ext cx="1642724" cy="2053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Government Failure</a:t>
            </a:r>
            <a:endParaRPr lang="en-US" sz="1250" dirty="0"/>
          </a:p>
        </p:txBody>
      </p:sp>
      <p:sp>
        <p:nvSpPr>
          <p:cNvPr id="11" name="Text 6"/>
          <p:cNvSpPr/>
          <p:nvPr/>
        </p:nvSpPr>
        <p:spPr>
          <a:xfrm>
            <a:off x="1387341" y="3758009"/>
            <a:ext cx="9947522" cy="201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When public policies create inefficiencies through price distortions, imperfect knowledge, or unintended consequences that worsen outcomes.</a:t>
            </a:r>
            <a:endParaRPr lang="en-US" sz="1050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98185" y="4276427"/>
            <a:ext cx="10795325" cy="837803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387341" y="4435078"/>
            <a:ext cx="1754342" cy="2053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Three Planning Models</a:t>
            </a:r>
            <a:endParaRPr lang="en-US" sz="1250" dirty="0"/>
          </a:p>
        </p:txBody>
      </p:sp>
      <p:sp>
        <p:nvSpPr>
          <p:cNvPr id="14" name="Text 8"/>
          <p:cNvSpPr/>
          <p:nvPr/>
        </p:nvSpPr>
        <p:spPr>
          <a:xfrm>
            <a:off x="1387341" y="4707434"/>
            <a:ext cx="9947522" cy="201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Aggregate growth models, input-output models, and project appraisal each serve distinct analytical purposes in development planning.</a:t>
            </a:r>
            <a:endParaRPr lang="en-US" sz="1050" dirty="0"/>
          </a:p>
        </p:txBody>
      </p:sp>
      <p:pic>
        <p:nvPicPr>
          <p:cNvPr id="15" name="Image 4" descr="preencoded.png">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98185" y="5225852"/>
            <a:ext cx="10795325" cy="837803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1387341" y="5384502"/>
            <a:ext cx="1642724" cy="2053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Civil Society</a:t>
            </a:r>
            <a:endParaRPr lang="en-US" sz="1250" dirty="0"/>
          </a:p>
        </p:txBody>
      </p:sp>
      <p:sp>
        <p:nvSpPr>
          <p:cNvPr id="17" name="Text 10"/>
          <p:cNvSpPr/>
          <p:nvPr/>
        </p:nvSpPr>
        <p:spPr>
          <a:xfrm>
            <a:off x="1387341" y="5656858"/>
            <a:ext cx="9947522" cy="201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0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Organizations beyond markets and government that address social needs, promote accountability, and strengthen citizen participation in governance.</a:t>
            </a:r>
            <a:endParaRPr lang="en-US" sz="105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185" y="1392337"/>
            <a:ext cx="4716444" cy="5132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References</a:t>
            </a:r>
            <a:endParaRPr lang="en-US" sz="32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79135" y="2235597"/>
            <a:ext cx="3471974" cy="87570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10805" y="2254647"/>
            <a:ext cx="3240304" cy="8376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Samuelson, P. A., &amp; Nordhaus, W. D. (2009). </a:t>
            </a:r>
            <a:pPr algn="l" indent="0" marL="0">
              <a:lnSpc>
                <a:spcPct val="133000"/>
              </a:lnSpc>
              <a:buNone/>
            </a:pPr>
            <a:r>
              <a:rPr lang="en-US" sz="1350" i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Economics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(19th ed.). McGraw-Hill Education.</a:t>
            </a:r>
            <a:endParaRPr lang="en-US" sz="135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50236" y="2235597"/>
            <a:ext cx="3472073" cy="875705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4581906" y="2254647"/>
            <a:ext cx="3240403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Todaro, M. P., &amp; Smith, S. C. (2015). </a:t>
            </a:r>
            <a:pPr algn="l" indent="0" marL="0">
              <a:lnSpc>
                <a:spcPct val="133000"/>
              </a:lnSpc>
              <a:buNone/>
            </a:pPr>
            <a:r>
              <a:rPr lang="en-US" sz="1350" i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Economic development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(12th ed.). Pearson.</a:t>
            </a:r>
            <a:endParaRPr lang="en-US" sz="135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21437" y="2235597"/>
            <a:ext cx="3471974" cy="87570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8253107" y="2254647"/>
            <a:ext cx="3240304" cy="8376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Buchanan, J. M. (2003). </a:t>
            </a:r>
            <a:pPr algn="l" indent="0" marL="0">
              <a:lnSpc>
                <a:spcPct val="133000"/>
              </a:lnSpc>
              <a:buNone/>
            </a:pPr>
            <a:r>
              <a:rPr lang="en-US" sz="1350" i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Public choice: The origins and development of a research program.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George Mason University Press.</a:t>
            </a:r>
            <a:endParaRPr lang="en-US" sz="1350" dirty="0"/>
          </a:p>
        </p:txBody>
      </p:sp>
      <p:pic>
        <p:nvPicPr>
          <p:cNvPr id="9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9135" y="3422253"/>
            <a:ext cx="3471974" cy="875705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910805" y="3441303"/>
            <a:ext cx="3240304" cy="8376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Hayek, F. A. (1945). The use of knowledge in society. </a:t>
            </a:r>
            <a:pPr algn="l" indent="0" marL="0">
              <a:lnSpc>
                <a:spcPct val="133000"/>
              </a:lnSpc>
              <a:buNone/>
            </a:pPr>
            <a:r>
              <a:rPr lang="en-US" sz="1350" i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American Economic Review, 35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(4), 519–530.</a:t>
            </a:r>
            <a:endParaRPr lang="en-US" sz="1350" dirty="0"/>
          </a:p>
        </p:txBody>
      </p:sp>
      <p:pic>
        <p:nvPicPr>
          <p:cNvPr id="11" name="Image 4" descr="preencoded.png">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350236" y="3422253"/>
            <a:ext cx="3472073" cy="875705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4581906" y="3441303"/>
            <a:ext cx="3240403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Stiglitz, J. E. (2000). </a:t>
            </a:r>
            <a:pPr algn="l" indent="0" marL="0">
              <a:lnSpc>
                <a:spcPct val="133000"/>
              </a:lnSpc>
              <a:buNone/>
            </a:pPr>
            <a:r>
              <a:rPr lang="en-US" sz="1350" i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Economics of the public sector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(3rd ed.). W.W. Norton.</a:t>
            </a:r>
            <a:endParaRPr lang="en-US" sz="1350" dirty="0"/>
          </a:p>
        </p:txBody>
      </p:sp>
      <p:pic>
        <p:nvPicPr>
          <p:cNvPr id="13" name="Image 5" descr="preencoded.png">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021437" y="3422253"/>
            <a:ext cx="3471974" cy="875705"/>
          </a:xfrm>
          <a:prstGeom prst="rect">
            <a:avLst/>
          </a:prstGeom>
        </p:spPr>
      </p:pic>
      <p:sp>
        <p:nvSpPr>
          <p:cNvPr id="14" name="Text 6"/>
          <p:cNvSpPr/>
          <p:nvPr/>
        </p:nvSpPr>
        <p:spPr>
          <a:xfrm>
            <a:off x="8253107" y="3441303"/>
            <a:ext cx="3240304" cy="8376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National Economic and Development Authority. (2023). </a:t>
            </a:r>
            <a:pPr algn="l" indent="0" marL="0">
              <a:lnSpc>
                <a:spcPct val="133000"/>
              </a:lnSpc>
              <a:buNone/>
            </a:pPr>
            <a:r>
              <a:rPr lang="en-US" sz="1350" i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Philippine Development Plan 2023–2028.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pPr algn="l" indent="0" marL="0">
              <a:lnSpc>
                <a:spcPct val="133000"/>
              </a:lnSpc>
              <a:buNone/>
            </a:pPr>
            <a:r>
              <a:rPr lang="en-US" sz="1350" u="sng" dirty="0">
                <a:solidFill>
                  <a:srgbClr val="38512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  <a:hlinkClick r:id="rId1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https://www.neda.gov.ph</a:t>
            </a:r>
            <a:endParaRPr lang="en-US" sz="1350" dirty="0"/>
          </a:p>
        </p:txBody>
      </p:sp>
      <p:pic>
        <p:nvPicPr>
          <p:cNvPr id="15" name="Image 6" descr="preencoded.png">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79135" y="4608909"/>
            <a:ext cx="3471974" cy="875705"/>
          </a:xfrm>
          <a:prstGeom prst="rect">
            <a:avLst/>
          </a:prstGeom>
        </p:spPr>
      </p:pic>
      <p:sp>
        <p:nvSpPr>
          <p:cNvPr id="16" name="Text 7"/>
          <p:cNvSpPr/>
          <p:nvPr/>
        </p:nvSpPr>
        <p:spPr>
          <a:xfrm>
            <a:off x="910805" y="4627959"/>
            <a:ext cx="3240304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Philippine Competition Commission. (2024). </a:t>
            </a:r>
            <a:pPr algn="l" indent="0" marL="0">
              <a:lnSpc>
                <a:spcPct val="133000"/>
              </a:lnSpc>
              <a:buNone/>
            </a:pPr>
            <a:r>
              <a:rPr lang="en-US" sz="1350" u="sng" dirty="0">
                <a:solidFill>
                  <a:srgbClr val="38512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  <a:hlinkClick r:id="rId16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https://www.phcc.gov.ph</a:t>
            </a:r>
            <a:endParaRPr lang="en-US" sz="1350" dirty="0"/>
          </a:p>
        </p:txBody>
      </p:sp>
      <p:pic>
        <p:nvPicPr>
          <p:cNvPr id="17" name="Image 7" descr="preencoded.png">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4350236" y="4608909"/>
            <a:ext cx="3472073" cy="875705"/>
          </a:xfrm>
          <a:prstGeom prst="rect">
            <a:avLst/>
          </a:prstGeom>
        </p:spPr>
      </p:pic>
      <p:sp>
        <p:nvSpPr>
          <p:cNvPr id="18" name="Text 8"/>
          <p:cNvSpPr/>
          <p:nvPr/>
        </p:nvSpPr>
        <p:spPr>
          <a:xfrm>
            <a:off x="4581906" y="4627959"/>
            <a:ext cx="3240403" cy="558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World Bank. (2024). </a:t>
            </a:r>
            <a:pPr algn="l" indent="0" marL="0">
              <a:lnSpc>
                <a:spcPct val="133000"/>
              </a:lnSpc>
              <a:buNone/>
            </a:pPr>
            <a:r>
              <a:rPr lang="en-US" sz="1350" i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World Development Report.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pPr algn="l" indent="0" marL="0">
              <a:lnSpc>
                <a:spcPct val="133000"/>
              </a:lnSpc>
              <a:buNone/>
            </a:pPr>
            <a:r>
              <a:rPr lang="en-US" sz="1350" u="sng" dirty="0">
                <a:solidFill>
                  <a:srgbClr val="38512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  <a:hlinkClick r:id="rId19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https://www.worldbank.org</a:t>
            </a:r>
            <a:endParaRPr lang="en-US" sz="1350" dirty="0"/>
          </a:p>
        </p:txBody>
      </p:sp>
      <p:pic>
        <p:nvPicPr>
          <p:cNvPr id="19" name="Image 8" descr="preencoded.png">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8021437" y="4608909"/>
            <a:ext cx="3471974" cy="875705"/>
          </a:xfrm>
          <a:prstGeom prst="rect">
            <a:avLst/>
          </a:prstGeom>
        </p:spPr>
      </p:pic>
      <p:sp>
        <p:nvSpPr>
          <p:cNvPr id="20" name="Text 9"/>
          <p:cNvSpPr/>
          <p:nvPr/>
        </p:nvSpPr>
        <p:spPr>
          <a:xfrm>
            <a:off x="8253107" y="4627959"/>
            <a:ext cx="3240304" cy="8376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Asian Development Bank. (2024). </a:t>
            </a:r>
            <a:pPr algn="l" indent="0" marL="0">
              <a:lnSpc>
                <a:spcPct val="133000"/>
              </a:lnSpc>
              <a:buNone/>
            </a:pPr>
            <a:r>
              <a:rPr lang="en-US" sz="1350" i="1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Asian Development Outlook.</a:t>
            </a:r>
            <a:pPr algn="l" indent="0" marL="0">
              <a:lnSpc>
                <a:spcPct val="133000"/>
              </a:lnSpc>
              <a:buNone/>
            </a:pPr>
            <a:r>
              <a:rPr lang="en-US" sz="1350" dirty="0">
                <a:solidFill>
                  <a:srgbClr val="3A363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pPr algn="l" indent="0" marL="0">
              <a:lnSpc>
                <a:spcPct val="133000"/>
              </a:lnSpc>
              <a:buNone/>
            </a:pPr>
            <a:r>
              <a:rPr lang="en-US" sz="1350" u="sng" dirty="0">
                <a:solidFill>
                  <a:srgbClr val="38512F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  <a:hlinkClick r:id="rId2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https://www.adb.org</a:t>
            </a:r>
            <a:endParaRPr lang="en-US" sz="13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38512F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2026-06-12T06:22:12Z</dcterms:created>
  <dcterms:modified xsi:type="dcterms:W3CDTF">2026-06-12T06:22:12Z</dcterms:modified>
</cp:coreProperties>
</file>