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Lora"/>
      <p:regular r:id="rId201314"/>
    </p:embeddedFont>
    <p:embeddedFont>
      <p:font typeface="Lora Bold"/>
      <p:regular r:id="rId201315"/>
    </p:embeddedFont>
    <p:embeddedFont>
      <p:font typeface="Source Sans 3"/>
      <p:regular r:id="rId201316"/>
    </p:embeddedFont>
    <p:embeddedFont>
      <p:font typeface="Source Sans 3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2E4CF"/>
          </a:solidFill>
          <a:ln/>
        </p:spPr>
      </p:sp>
      <p:sp>
        <p:nvSpPr>
          <p:cNvPr id="3" name="Shape 1"/>
          <p:cNvSpPr/>
          <p:nvPr/>
        </p:nvSpPr>
        <p:spPr>
          <a:xfrm>
            <a:off x="0" y="0"/>
            <a:ext cx="12191695" cy="68580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3.png"/><Relationship Id="rId4" Type="http://schemas.openxmlformats.org/officeDocument/2006/relationships/image" Target="../media/image-3-4.svg"/><Relationship Id="rId5" Type="http://schemas.openxmlformats.org/officeDocument/2006/relationships/image" Target="../media/image-3-5.png"/><Relationship Id="rId6" Type="http://schemas.openxmlformats.org/officeDocument/2006/relationships/image" Target="../media/image-3-6.svg"/><Relationship Id="rId7" Type="http://schemas.openxmlformats.org/officeDocument/2006/relationships/image" Target="../media/image-3-7.png"/><Relationship Id="rId8" Type="http://schemas.openxmlformats.org/officeDocument/2006/relationships/image" Target="../media/image-3-8.svg"/><Relationship Id="rId9" Type="http://schemas.openxmlformats.org/officeDocument/2006/relationships/slideLayout" Target="../slideLayouts/slideLayout2.xml"/><Relationship Id="rId10"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svg"/><Relationship Id="rId3" Type="http://schemas.openxmlformats.org/officeDocument/2006/relationships/image" Target="../media/image-4-3.png"/><Relationship Id="rId4" Type="http://schemas.openxmlformats.org/officeDocument/2006/relationships/image" Target="../media/image-4-4.svg"/><Relationship Id="rId5" Type="http://schemas.openxmlformats.org/officeDocument/2006/relationships/image" Target="../media/image-4-5.png"/><Relationship Id="rId6" Type="http://schemas.openxmlformats.org/officeDocument/2006/relationships/image" Target="../media/image-4-6.svg"/><Relationship Id="rId7" Type="http://schemas.openxmlformats.org/officeDocument/2006/relationships/image" Target="../media/image-4-7.png"/><Relationship Id="rId8" Type="http://schemas.openxmlformats.org/officeDocument/2006/relationships/image" Target="../media/image-4-8.svg"/><Relationship Id="rId9" Type="http://schemas.openxmlformats.org/officeDocument/2006/relationships/image" Target="../media/image-4-9.png"/><Relationship Id="rId10" Type="http://schemas.openxmlformats.org/officeDocument/2006/relationships/image" Target="../media/image-4-10.svg"/><Relationship Id="rId11" Type="http://schemas.openxmlformats.org/officeDocument/2006/relationships/slideLayout" Target="../slideLayouts/slideLayout2.xml"/><Relationship Id="rId1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slideLayout" Target="../slideLayouts/slideLayout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3.png"/><Relationship Id="rId4" Type="http://schemas.openxmlformats.org/officeDocument/2006/relationships/image" Target="../media/image-7-4.svg"/><Relationship Id="rId5" Type="http://schemas.openxmlformats.org/officeDocument/2006/relationships/image" Target="../media/image-7-5.png"/><Relationship Id="rId6" Type="http://schemas.openxmlformats.org/officeDocument/2006/relationships/image" Target="../media/image-7-6.svg"/><Relationship Id="rId7" Type="http://schemas.openxmlformats.org/officeDocument/2006/relationships/image" Target="../media/image-7-7.png"/><Relationship Id="rId8" Type="http://schemas.openxmlformats.org/officeDocument/2006/relationships/image" Target="../media/image-7-8.svg"/><Relationship Id="rId9" Type="http://schemas.openxmlformats.org/officeDocument/2006/relationships/slideLayout" Target="../slideLayouts/slideLayout2.xml"/><Relationship Id="rId10"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svg"/><Relationship Id="rId3" Type="http://schemas.openxmlformats.org/officeDocument/2006/relationships/image" Target="../media/image-9-3.png"/><Relationship Id="rId4" Type="http://schemas.openxmlformats.org/officeDocument/2006/relationships/image" Target="../media/image-9-4.svg"/><Relationship Id="rId5" Type="http://schemas.openxmlformats.org/officeDocument/2006/relationships/image" Target="../media/image-9-5.png"/><Relationship Id="rId6" Type="http://schemas.openxmlformats.org/officeDocument/2006/relationships/image" Target="../media/image-9-6.svg"/><Relationship Id="rId7" Type="http://schemas.openxmlformats.org/officeDocument/2006/relationships/image" Target="../media/image-9-7.png"/><Relationship Id="rId8" Type="http://schemas.openxmlformats.org/officeDocument/2006/relationships/image" Target="../media/image-9-8.svg"/><Relationship Id="rId9" Type="http://schemas.openxmlformats.org/officeDocument/2006/relationships/slideLayout" Target="../slideLayouts/slideLayout2.xml"/><Relationship Id="rId10"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2.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svg"/><Relationship Id="rId3" Type="http://schemas.openxmlformats.org/officeDocument/2006/relationships/image" Target="../media/image-15-3.png"/><Relationship Id="rId4" Type="http://schemas.openxmlformats.org/officeDocument/2006/relationships/image" Target="../media/image-15-4.svg"/><Relationship Id="rId5" Type="http://schemas.openxmlformats.org/officeDocument/2006/relationships/image" Target="../media/image-15-5.png"/><Relationship Id="rId6" Type="http://schemas.openxmlformats.org/officeDocument/2006/relationships/image" Target="../media/image-15-6.svg"/><Relationship Id="rId7" Type="http://schemas.openxmlformats.org/officeDocument/2006/relationships/image" Target="../media/image-15-7.png"/><Relationship Id="rId8" Type="http://schemas.openxmlformats.org/officeDocument/2006/relationships/image" Target="../media/image-15-8.svg"/><Relationship Id="rId9" Type="http://schemas.openxmlformats.org/officeDocument/2006/relationships/slideLayout" Target="../slideLayouts/slideLayout2.xml"/><Relationship Id="rId10"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svg"/><Relationship Id="rId3" Type="http://schemas.openxmlformats.org/officeDocument/2006/relationships/image" Target="../media/image-18-3.png"/><Relationship Id="rId4" Type="http://schemas.openxmlformats.org/officeDocument/2006/relationships/slideLayout" Target="../slideLayouts/slideLayout2.xml"/><Relationship Id="rId5"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svg"/><Relationship Id="rId3" Type="http://schemas.openxmlformats.org/officeDocument/2006/relationships/image" Target="../media/image-19-3.png"/><Relationship Id="rId4" Type="http://schemas.openxmlformats.org/officeDocument/2006/relationships/image" Target="../media/image-19-4.svg"/><Relationship Id="rId5" Type="http://schemas.openxmlformats.org/officeDocument/2006/relationships/image" Target="../media/image-19-5.png"/><Relationship Id="rId6" Type="http://schemas.openxmlformats.org/officeDocument/2006/relationships/image" Target="../media/image-19-6.svg"/><Relationship Id="rId7" Type="http://schemas.openxmlformats.org/officeDocument/2006/relationships/image" Target="../media/image-19-7.png"/><Relationship Id="rId8" Type="http://schemas.openxmlformats.org/officeDocument/2006/relationships/image" Target="../media/image-19-8.svg"/><Relationship Id="rId9" Type="http://schemas.openxmlformats.org/officeDocument/2006/relationships/image" Target="../media/image-19-9.png"/><Relationship Id="rId10" Type="http://schemas.openxmlformats.org/officeDocument/2006/relationships/image" Target="../media/image-19-10.svg"/><Relationship Id="rId11" Type="http://schemas.openxmlformats.org/officeDocument/2006/relationships/slideLayout" Target="../slideLayouts/slideLayout2.xml"/><Relationship Id="rId1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3" Type="http://schemas.openxmlformats.org/officeDocument/2006/relationships/hyperlink" Target="https://www.un.org" TargetMode="External"/><Relationship Id="rId16" Type="http://schemas.openxmlformats.org/officeDocument/2006/relationships/hyperlink" Target="https://www.wto.org" TargetMode="External"/><Relationship Id="rId19" Type="http://schemas.openxmlformats.org/officeDocument/2006/relationships/hyperlink" Target="https://www.worldbank.org" TargetMode="External"/><Relationship Id="rId22" Type="http://schemas.openxmlformats.org/officeDocument/2006/relationships/hyperlink" Target="https://www.neda.gov.ph" TargetMode="External"/><Relationship Id="rId25" Type="http://schemas.openxmlformats.org/officeDocument/2006/relationships/hyperlink" Target="https://psa.gov.ph" TargetMode="External"/><Relationship Id="rId1" Type="http://schemas.openxmlformats.org/officeDocument/2006/relationships/image" Target="../media/image-20-1.png"/><Relationship Id="rId2" Type="http://schemas.openxmlformats.org/officeDocument/2006/relationships/image" Target="../media/image-20-2.svg"/><Relationship Id="rId3" Type="http://schemas.openxmlformats.org/officeDocument/2006/relationships/image" Target="../media/image-20-3.png"/><Relationship Id="rId4" Type="http://schemas.openxmlformats.org/officeDocument/2006/relationships/image" Target="../media/image-20-4.svg"/><Relationship Id="rId5" Type="http://schemas.openxmlformats.org/officeDocument/2006/relationships/image" Target="../media/image-20-5.png"/><Relationship Id="rId6" Type="http://schemas.openxmlformats.org/officeDocument/2006/relationships/image" Target="../media/image-20-6.svg"/><Relationship Id="rId7" Type="http://schemas.openxmlformats.org/officeDocument/2006/relationships/image" Target="../media/image-20-7.png"/><Relationship Id="rId8" Type="http://schemas.openxmlformats.org/officeDocument/2006/relationships/image" Target="../media/image-20-8.svg"/><Relationship Id="rId9" Type="http://schemas.openxmlformats.org/officeDocument/2006/relationships/image" Target="../media/image-20-9.png"/><Relationship Id="rId10" Type="http://schemas.openxmlformats.org/officeDocument/2006/relationships/image" Target="../media/image-20-10.svg"/><Relationship Id="rId11" Type="http://schemas.openxmlformats.org/officeDocument/2006/relationships/image" Target="../media/image-20-11.png"/><Relationship Id="rId12" Type="http://schemas.openxmlformats.org/officeDocument/2006/relationships/image" Target="../media/image-20-12.svg"/><Relationship Id="rId14" Type="http://schemas.openxmlformats.org/officeDocument/2006/relationships/image" Target="../media/image-20-13.png"/><Relationship Id="rId15" Type="http://schemas.openxmlformats.org/officeDocument/2006/relationships/image" Target="../media/image-20-14.svg"/><Relationship Id="rId17" Type="http://schemas.openxmlformats.org/officeDocument/2006/relationships/image" Target="../media/image-20-15.png"/><Relationship Id="rId18" Type="http://schemas.openxmlformats.org/officeDocument/2006/relationships/image" Target="../media/image-20-16.svg"/><Relationship Id="rId20" Type="http://schemas.openxmlformats.org/officeDocument/2006/relationships/image" Target="../media/image-20-17.png"/><Relationship Id="rId21" Type="http://schemas.openxmlformats.org/officeDocument/2006/relationships/image" Target="../media/image-20-18.svg"/><Relationship Id="rId23" Type="http://schemas.openxmlformats.org/officeDocument/2006/relationships/image" Target="../media/image-20-19.png"/><Relationship Id="rId24" Type="http://schemas.openxmlformats.org/officeDocument/2006/relationships/image" Target="../media/image-20-20.svg"/><Relationship Id="rId26" Type="http://schemas.openxmlformats.org/officeDocument/2006/relationships/slideLayout" Target="../slideLayouts/slideLayout2.xml"/><Relationship Id="rId27"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2237184"/>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10: International Trade and Development</a:t>
            </a:r>
            <a:endParaRPr lang="en-US" sz="3200" dirty="0"/>
          </a:p>
        </p:txBody>
      </p:sp>
      <p:sp>
        <p:nvSpPr>
          <p:cNvPr id="4" name="Text 1"/>
          <p:cNvSpPr/>
          <p:nvPr/>
        </p:nvSpPr>
        <p:spPr>
          <a:xfrm>
            <a:off x="698086" y="3525441"/>
            <a:ext cx="6223638"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Exploring economic globalization, trade strategies, and the Philippine experience in the modern global economy.</a:t>
            </a:r>
            <a:endParaRPr lang="en-US" sz="1350" dirty="0"/>
          </a:p>
        </p:txBody>
      </p:sp>
      <p:sp>
        <p:nvSpPr>
          <p:cNvPr id="5" name="Shape 2"/>
          <p:cNvSpPr/>
          <p:nvPr/>
        </p:nvSpPr>
        <p:spPr>
          <a:xfrm>
            <a:off x="698086" y="4286548"/>
            <a:ext cx="923406" cy="327918"/>
          </a:xfrm>
          <a:prstGeom prst="roundRect">
            <a:avLst>
              <a:gd name="adj" fmla="val 6387"/>
            </a:avLst>
          </a:prstGeom>
          <a:solidFill>
            <a:srgbClr val="E2ECDF"/>
          </a:solidFill>
          <a:ln/>
        </p:spPr>
      </p:sp>
      <p:sp>
        <p:nvSpPr>
          <p:cNvPr id="6" name="Text 3"/>
          <p:cNvSpPr/>
          <p:nvPr/>
        </p:nvSpPr>
        <p:spPr>
          <a:xfrm>
            <a:off x="802759" y="4338836"/>
            <a:ext cx="1323644"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ECONOMICS</a:t>
            </a:r>
            <a:endParaRPr lang="en-US" sz="1050" dirty="0"/>
          </a:p>
        </p:txBody>
      </p:sp>
      <p:sp>
        <p:nvSpPr>
          <p:cNvPr id="7" name="Shape 4"/>
          <p:cNvSpPr/>
          <p:nvPr/>
        </p:nvSpPr>
        <p:spPr>
          <a:xfrm>
            <a:off x="1708703" y="4280198"/>
            <a:ext cx="900288" cy="340618"/>
          </a:xfrm>
          <a:prstGeom prst="roundRect">
            <a:avLst>
              <a:gd name="adj" fmla="val 6149"/>
            </a:avLst>
          </a:prstGeom>
          <a:noFill/>
          <a:ln w="6350">
            <a:solidFill>
              <a:srgbClr val="38512F"/>
            </a:solidFill>
            <a:prstDash val="solid"/>
          </a:ln>
        </p:spPr>
      </p:sp>
      <p:sp>
        <p:nvSpPr>
          <p:cNvPr id="8" name="Text 5"/>
          <p:cNvSpPr/>
          <p:nvPr/>
        </p:nvSpPr>
        <p:spPr>
          <a:xfrm>
            <a:off x="1819726" y="4338836"/>
            <a:ext cx="1287827"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MODULE 10</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800100"/>
            <a:ext cx="6272651"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What Is Economic Globalization?</a:t>
            </a:r>
            <a:endParaRPr lang="en-US" sz="2900" dirty="0"/>
          </a:p>
        </p:txBody>
      </p:sp>
      <p:sp>
        <p:nvSpPr>
          <p:cNvPr id="4" name="Text 1"/>
          <p:cNvSpPr/>
          <p:nvPr/>
        </p:nvSpPr>
        <p:spPr>
          <a:xfrm>
            <a:off x="5269971" y="1474093"/>
            <a:ext cx="6223638" cy="2068810"/>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Economic globalization refers to the </a:t>
            </a:r>
            <a:pPr algn="l" indent="0" marL="0">
              <a:lnSpc>
                <a:spcPct val="127000"/>
              </a:lnSpc>
              <a:buNone/>
            </a:pPr>
            <a:r>
              <a:rPr lang="en-US" sz="1200" b="1" dirty="0">
                <a:solidFill>
                  <a:srgbClr val="3A3630"/>
                </a:solidFill>
                <a:latin typeface="Source Sans 3" pitchFamily="34" charset="0"/>
                <a:ea typeface="Source Sans 3" pitchFamily="34" charset="-122"/>
                <a:cs typeface="Source Sans 3" pitchFamily="34" charset="-120"/>
              </a:rPr>
              <a:t>increasing interdependence of world economies</a:t>
            </a:r>
            <a:pPr algn="l" indent="0" marL="0">
              <a:lnSpc>
                <a:spcPct val="127000"/>
              </a:lnSpc>
              <a:spcAft>
                <a:spcPts val="1250"/>
              </a:spcAft>
              <a:buNone/>
            </a:pPr>
            <a:r>
              <a:rPr lang="en-US" sz="1200" dirty="0">
                <a:solidFill>
                  <a:srgbClr val="3A3630"/>
                </a:solidFill>
                <a:latin typeface="Source Sans 3" pitchFamily="34" charset="0"/>
                <a:ea typeface="Source Sans 3" pitchFamily="34" charset="-122"/>
                <a:cs typeface="Source Sans 3" pitchFamily="34" charset="-120"/>
              </a:rPr>
              <a:t> as a result of the growing scale of cross-border trade in goods and services, the flow of international capital, and the rapid spread of technology. It reflects the continuing integration of markets across national boundaries and has become one of the defining features of the modern global economy.</a:t>
            </a:r>
            <a:endParaRPr lang="en-US" sz="1200" dirty="0"/>
          </a:p>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Advances in transportation, communication, information technology, and digital commerce have accelerated this process, allowing countries to participate more actively in international production and trade networks.</a:t>
            </a:r>
            <a:endParaRPr lang="en-US" sz="1200" dirty="0"/>
          </a:p>
        </p:txBody>
      </p:sp>
      <p:sp>
        <p:nvSpPr>
          <p:cNvPr id="5" name="Shape 2"/>
          <p:cNvSpPr/>
          <p:nvPr/>
        </p:nvSpPr>
        <p:spPr>
          <a:xfrm>
            <a:off x="5269971" y="3701951"/>
            <a:ext cx="6223638" cy="1107281"/>
          </a:xfrm>
          <a:prstGeom prst="roundRect">
            <a:avLst>
              <a:gd name="adj" fmla="val 2128"/>
            </a:avLst>
          </a:prstGeom>
          <a:solidFill>
            <a:srgbClr val="F3E7D4"/>
          </a:solidFill>
          <a:ln/>
        </p:spPr>
      </p:sp>
      <p:sp>
        <p:nvSpPr>
          <p:cNvPr id="6" name="Text 3"/>
          <p:cNvSpPr/>
          <p:nvPr/>
        </p:nvSpPr>
        <p:spPr>
          <a:xfrm>
            <a:off x="5427031" y="3859014"/>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Opportunities</a:t>
            </a:r>
            <a:endParaRPr lang="en-US" sz="1450" dirty="0"/>
          </a:p>
        </p:txBody>
      </p:sp>
      <p:sp>
        <p:nvSpPr>
          <p:cNvPr id="7" name="Text 4"/>
          <p:cNvSpPr/>
          <p:nvPr/>
        </p:nvSpPr>
        <p:spPr>
          <a:xfrm>
            <a:off x="5427031" y="4174728"/>
            <a:ext cx="5909519"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Utilize comparative advantages, attract FDI, access advanced technologies, and improve productivity.</a:t>
            </a:r>
            <a:endParaRPr lang="en-US" sz="1200" dirty="0"/>
          </a:p>
        </p:txBody>
      </p:sp>
      <p:sp>
        <p:nvSpPr>
          <p:cNvPr id="8" name="Shape 5"/>
          <p:cNvSpPr/>
          <p:nvPr/>
        </p:nvSpPr>
        <p:spPr>
          <a:xfrm>
            <a:off x="5269971" y="4950520"/>
            <a:ext cx="6223638" cy="1107281"/>
          </a:xfrm>
          <a:prstGeom prst="roundRect">
            <a:avLst>
              <a:gd name="adj" fmla="val 2128"/>
            </a:avLst>
          </a:prstGeom>
          <a:solidFill>
            <a:srgbClr val="F3E7D4"/>
          </a:solidFill>
          <a:ln/>
        </p:spPr>
      </p:sp>
      <p:sp>
        <p:nvSpPr>
          <p:cNvPr id="9" name="Text 6"/>
          <p:cNvSpPr/>
          <p:nvPr/>
        </p:nvSpPr>
        <p:spPr>
          <a:xfrm>
            <a:off x="5427031" y="5107583"/>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Challenges</a:t>
            </a:r>
            <a:endParaRPr lang="en-US" sz="1450" dirty="0"/>
          </a:p>
        </p:txBody>
      </p:sp>
      <p:sp>
        <p:nvSpPr>
          <p:cNvPr id="10" name="Text 7"/>
          <p:cNvSpPr/>
          <p:nvPr/>
        </p:nvSpPr>
        <p:spPr>
          <a:xfrm>
            <a:off x="5427031" y="5423297"/>
            <a:ext cx="5909519"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Exposure to international competition, external shocks, financial crises, and global economic downturns.</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98185" y="871637"/>
            <a:ext cx="7983635"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Philippines in the Global Economy</a:t>
            </a:r>
            <a:endParaRPr lang="en-US" sz="3200" dirty="0"/>
          </a:p>
        </p:txBody>
      </p:sp>
      <p:sp>
        <p:nvSpPr>
          <p:cNvPr id="3" name="Text 1"/>
          <p:cNvSpPr/>
          <p:nvPr/>
        </p:nvSpPr>
        <p:spPr>
          <a:xfrm>
            <a:off x="698185" y="1733947"/>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Philippines provides a clear example of globalization in action. The country's deep integration with the global economy is visible across multiple sectors.</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488704"/>
            <a:ext cx="436353" cy="436364"/>
          </a:xfrm>
          <a:prstGeom prst="rect">
            <a:avLst/>
          </a:prstGeom>
        </p:spPr>
      </p:pic>
      <p:sp>
        <p:nvSpPr>
          <p:cNvPr id="5" name="Text 2"/>
          <p:cNvSpPr/>
          <p:nvPr/>
        </p:nvSpPr>
        <p:spPr>
          <a:xfrm>
            <a:off x="698185" y="3143250"/>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OFW Remittances</a:t>
            </a:r>
            <a:endParaRPr lang="en-US" sz="1600" dirty="0"/>
          </a:p>
        </p:txBody>
      </p:sp>
      <p:sp>
        <p:nvSpPr>
          <p:cNvPr id="6" name="Text 3"/>
          <p:cNvSpPr/>
          <p:nvPr/>
        </p:nvSpPr>
        <p:spPr>
          <a:xfrm>
            <a:off x="698185" y="3504605"/>
            <a:ext cx="52885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Millions of Filipinos work abroad and send remittances home, forming a critical pillar of the national economy.</a:t>
            </a:r>
            <a:endParaRPr lang="en-US" sz="13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4886" y="2488704"/>
            <a:ext cx="436353" cy="436364"/>
          </a:xfrm>
          <a:prstGeom prst="rect">
            <a:avLst/>
          </a:prstGeom>
        </p:spPr>
      </p:pic>
      <p:sp>
        <p:nvSpPr>
          <p:cNvPr id="8" name="Text 4"/>
          <p:cNvSpPr/>
          <p:nvPr/>
        </p:nvSpPr>
        <p:spPr>
          <a:xfrm>
            <a:off x="6204886" y="3143250"/>
            <a:ext cx="259460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Multinational Corporations</a:t>
            </a:r>
            <a:endParaRPr lang="en-US" sz="1600" dirty="0"/>
          </a:p>
        </p:txBody>
      </p:sp>
      <p:sp>
        <p:nvSpPr>
          <p:cNvPr id="9" name="Text 5"/>
          <p:cNvSpPr/>
          <p:nvPr/>
        </p:nvSpPr>
        <p:spPr>
          <a:xfrm>
            <a:off x="6204886" y="3504605"/>
            <a:ext cx="528862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Foreign companies operate within the country, contributing to employment, technology transfer, and export earnings.</a:t>
            </a:r>
            <a:endParaRPr lang="en-US" sz="13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4412059"/>
            <a:ext cx="436353" cy="436364"/>
          </a:xfrm>
          <a:prstGeom prst="rect">
            <a:avLst/>
          </a:prstGeom>
        </p:spPr>
      </p:pic>
      <p:sp>
        <p:nvSpPr>
          <p:cNvPr id="11" name="Text 6"/>
          <p:cNvSpPr/>
          <p:nvPr/>
        </p:nvSpPr>
        <p:spPr>
          <a:xfrm>
            <a:off x="698185" y="506660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BPO Sector</a:t>
            </a:r>
            <a:endParaRPr lang="en-US" sz="1600" dirty="0"/>
          </a:p>
        </p:txBody>
      </p:sp>
      <p:sp>
        <p:nvSpPr>
          <p:cNvPr id="12" name="Text 7"/>
          <p:cNvSpPr/>
          <p:nvPr/>
        </p:nvSpPr>
        <p:spPr>
          <a:xfrm>
            <a:off x="698185" y="5427960"/>
            <a:ext cx="52885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Business Process Outsourcing sector serves clients across North America, Europe, Asia, and Australia.</a:t>
            </a:r>
            <a:endParaRPr lang="en-US" sz="13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4886" y="4412059"/>
            <a:ext cx="436353" cy="436364"/>
          </a:xfrm>
          <a:prstGeom prst="rect">
            <a:avLst/>
          </a:prstGeom>
        </p:spPr>
      </p:pic>
      <p:sp>
        <p:nvSpPr>
          <p:cNvPr id="14" name="Text 8"/>
          <p:cNvSpPr/>
          <p:nvPr/>
        </p:nvSpPr>
        <p:spPr>
          <a:xfrm>
            <a:off x="6204886" y="506660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Electronics Exports</a:t>
            </a:r>
            <a:endParaRPr lang="en-US" sz="1600" dirty="0"/>
          </a:p>
        </p:txBody>
      </p:sp>
      <p:sp>
        <p:nvSpPr>
          <p:cNvPr id="15" name="Text 9"/>
          <p:cNvSpPr/>
          <p:nvPr/>
        </p:nvSpPr>
        <p:spPr>
          <a:xfrm>
            <a:off x="6204886" y="5427960"/>
            <a:ext cx="528862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electronics industry exports products worldwide, connecting the Philippines to global supply chains.</a:t>
            </a:r>
            <a:endParaRPr lang="en-US" sz="13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98185" y="630932"/>
            <a:ext cx="4887393" cy="410567"/>
          </a:xfrm>
          <a:prstGeom prst="rect">
            <a:avLst/>
          </a:prstGeom>
          <a:noFill/>
          <a:ln/>
        </p:spPr>
        <p:txBody>
          <a:bodyPr wrap="none" lIns="0" tIns="0" rIns="0" bIns="0" rtlCol="0" anchor="t"/>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Desired Learning Outcomes</a:t>
            </a:r>
            <a:endParaRPr lang="en-US" sz="2550" dirty="0"/>
          </a:p>
        </p:txBody>
      </p:sp>
      <p:sp>
        <p:nvSpPr>
          <p:cNvPr id="3" name="Text 1"/>
          <p:cNvSpPr/>
          <p:nvPr/>
        </p:nvSpPr>
        <p:spPr>
          <a:xfrm>
            <a:off x="698185" y="1264841"/>
            <a:ext cx="11404910"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At the end of this lesson, students should be able to:</a:t>
            </a:r>
            <a:endParaRPr lang="en-US" sz="10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1591469"/>
            <a:ext cx="10795325" cy="837803"/>
          </a:xfrm>
          <a:prstGeom prst="rect">
            <a:avLst/>
          </a:prstGeom>
        </p:spPr>
      </p:pic>
      <p:sp>
        <p:nvSpPr>
          <p:cNvPr id="5" name="Text 2"/>
          <p:cNvSpPr/>
          <p:nvPr/>
        </p:nvSpPr>
        <p:spPr>
          <a:xfrm>
            <a:off x="891756" y="1879501"/>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1</a:t>
            </a:r>
            <a:endParaRPr lang="en-US" sz="1600" dirty="0"/>
          </a:p>
        </p:txBody>
      </p:sp>
      <p:sp>
        <p:nvSpPr>
          <p:cNvPr id="6" name="Text 3"/>
          <p:cNvSpPr/>
          <p:nvPr/>
        </p:nvSpPr>
        <p:spPr>
          <a:xfrm>
            <a:off x="1387341" y="1750120"/>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Effects of Trade</a:t>
            </a:r>
            <a:endParaRPr lang="en-US" sz="1250" dirty="0"/>
          </a:p>
        </p:txBody>
      </p:sp>
      <p:sp>
        <p:nvSpPr>
          <p:cNvPr id="7" name="Text 4"/>
          <p:cNvSpPr/>
          <p:nvPr/>
        </p:nvSpPr>
        <p:spPr>
          <a:xfrm>
            <a:off x="1387341" y="2022475"/>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Explain the effects of international trade on a country's development in terms of efficiency, growth, equity, and stability.</a:t>
            </a:r>
            <a:endParaRPr lang="en-US" sz="10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8185" y="2540893"/>
            <a:ext cx="10795325" cy="837803"/>
          </a:xfrm>
          <a:prstGeom prst="rect">
            <a:avLst/>
          </a:prstGeom>
        </p:spPr>
      </p:pic>
      <p:sp>
        <p:nvSpPr>
          <p:cNvPr id="9" name="Text 5"/>
          <p:cNvSpPr/>
          <p:nvPr/>
        </p:nvSpPr>
        <p:spPr>
          <a:xfrm>
            <a:off x="891756" y="2828925"/>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2</a:t>
            </a:r>
            <a:endParaRPr lang="en-US" sz="1600" dirty="0"/>
          </a:p>
        </p:txBody>
      </p:sp>
      <p:sp>
        <p:nvSpPr>
          <p:cNvPr id="10" name="Text 6"/>
          <p:cNvSpPr/>
          <p:nvPr/>
        </p:nvSpPr>
        <p:spPr>
          <a:xfrm>
            <a:off x="1387341" y="2699544"/>
            <a:ext cx="1644410"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Development Policies</a:t>
            </a:r>
            <a:endParaRPr lang="en-US" sz="1250" dirty="0"/>
          </a:p>
        </p:txBody>
      </p:sp>
      <p:sp>
        <p:nvSpPr>
          <p:cNvPr id="11" name="Text 7"/>
          <p:cNvSpPr/>
          <p:nvPr/>
        </p:nvSpPr>
        <p:spPr>
          <a:xfrm>
            <a:off x="1387341" y="2971899"/>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Distinguish between primary and secondary inward-looking and outward-looking development policies.</a:t>
            </a:r>
            <a:endParaRPr lang="en-US" sz="10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3490317"/>
            <a:ext cx="10795325" cy="837803"/>
          </a:xfrm>
          <a:prstGeom prst="rect">
            <a:avLst/>
          </a:prstGeom>
        </p:spPr>
      </p:pic>
      <p:sp>
        <p:nvSpPr>
          <p:cNvPr id="13" name="Text 8"/>
          <p:cNvSpPr/>
          <p:nvPr/>
        </p:nvSpPr>
        <p:spPr>
          <a:xfrm>
            <a:off x="891756" y="3778349"/>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3</a:t>
            </a:r>
            <a:endParaRPr lang="en-US" sz="1600" dirty="0"/>
          </a:p>
        </p:txBody>
      </p:sp>
      <p:sp>
        <p:nvSpPr>
          <p:cNvPr id="14" name="Text 9"/>
          <p:cNvSpPr/>
          <p:nvPr/>
        </p:nvSpPr>
        <p:spPr>
          <a:xfrm>
            <a:off x="1387341" y="364896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Trade Barriers</a:t>
            </a:r>
            <a:endParaRPr lang="en-US" sz="1250" dirty="0"/>
          </a:p>
        </p:txBody>
      </p:sp>
      <p:sp>
        <p:nvSpPr>
          <p:cNvPr id="15" name="Text 10"/>
          <p:cNvSpPr/>
          <p:nvPr/>
        </p:nvSpPr>
        <p:spPr>
          <a:xfrm>
            <a:off x="1387341" y="3921323"/>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Analyze the arguments supporting and opposing tariffs, quotas, and other trade barriers in developing countries.</a:t>
            </a:r>
            <a:endParaRPr lang="en-US" sz="10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8185" y="4439741"/>
            <a:ext cx="10795325" cy="837803"/>
          </a:xfrm>
          <a:prstGeom prst="rect">
            <a:avLst/>
          </a:prstGeom>
        </p:spPr>
      </p:pic>
      <p:sp>
        <p:nvSpPr>
          <p:cNvPr id="17" name="Text 11"/>
          <p:cNvSpPr/>
          <p:nvPr/>
        </p:nvSpPr>
        <p:spPr>
          <a:xfrm>
            <a:off x="891756" y="4727773"/>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4</a:t>
            </a:r>
            <a:endParaRPr lang="en-US" sz="1600" dirty="0"/>
          </a:p>
        </p:txBody>
      </p:sp>
      <p:sp>
        <p:nvSpPr>
          <p:cNvPr id="18" name="Text 12"/>
          <p:cNvSpPr/>
          <p:nvPr/>
        </p:nvSpPr>
        <p:spPr>
          <a:xfrm>
            <a:off x="1387341" y="4598392"/>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Globalization's Role</a:t>
            </a:r>
            <a:endParaRPr lang="en-US" sz="1250" dirty="0"/>
          </a:p>
        </p:txBody>
      </p:sp>
      <p:sp>
        <p:nvSpPr>
          <p:cNvPr id="19" name="Text 13"/>
          <p:cNvSpPr/>
          <p:nvPr/>
        </p:nvSpPr>
        <p:spPr>
          <a:xfrm>
            <a:off x="1387341" y="4870748"/>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Evaluate the role of globalization in economic development.</a:t>
            </a:r>
            <a:endParaRPr lang="en-US" sz="10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8185" y="5389166"/>
            <a:ext cx="10795325" cy="837803"/>
          </a:xfrm>
          <a:prstGeom prst="rect">
            <a:avLst/>
          </a:prstGeom>
        </p:spPr>
      </p:pic>
      <p:sp>
        <p:nvSpPr>
          <p:cNvPr id="21" name="Text 14"/>
          <p:cNvSpPr/>
          <p:nvPr/>
        </p:nvSpPr>
        <p:spPr>
          <a:xfrm>
            <a:off x="891756" y="5677198"/>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5</a:t>
            </a:r>
            <a:endParaRPr lang="en-US" sz="1600" dirty="0"/>
          </a:p>
        </p:txBody>
      </p:sp>
      <p:sp>
        <p:nvSpPr>
          <p:cNvPr id="22" name="Text 15"/>
          <p:cNvSpPr/>
          <p:nvPr/>
        </p:nvSpPr>
        <p:spPr>
          <a:xfrm>
            <a:off x="1387341" y="5547816"/>
            <a:ext cx="1673580"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Philippine Application</a:t>
            </a:r>
            <a:endParaRPr lang="en-US" sz="1250" dirty="0"/>
          </a:p>
        </p:txBody>
      </p:sp>
      <p:sp>
        <p:nvSpPr>
          <p:cNvPr id="23" name="Text 16"/>
          <p:cNvSpPr/>
          <p:nvPr/>
        </p:nvSpPr>
        <p:spPr>
          <a:xfrm>
            <a:off x="1387341" y="5820172"/>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Apply theories of international trade to the Philippine economy.</a:t>
            </a:r>
            <a:endParaRPr lang="en-US" sz="10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52202"/>
            <a:ext cx="6223638" cy="975320"/>
          </a:xfrm>
          <a:prstGeom prst="rect">
            <a:avLst/>
          </a:prstGeom>
          <a:noFill/>
          <a:ln/>
        </p:spPr>
        <p:txBody>
          <a:bodyPr wrap="square" lIns="0" tIns="0" rIns="0" bIns="0" rtlCol="0" anchor="t">
            <a:normAutofit/>
          </a:bodyPr>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A. The Traditional Theory of International Trade</a:t>
            </a:r>
            <a:endParaRPr lang="en-US" sz="3050" dirty="0"/>
          </a:p>
        </p:txBody>
      </p:sp>
      <p:sp>
        <p:nvSpPr>
          <p:cNvPr id="4" name="Text 1"/>
          <p:cNvSpPr/>
          <p:nvPr/>
        </p:nvSpPr>
        <p:spPr>
          <a:xfrm>
            <a:off x="5269971" y="2163763"/>
            <a:ext cx="6223638" cy="2245717"/>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Trade is one of the oldest economic activities in human history. Individuals, communities, and nations engage in exchange because they possess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different resources, abilities, and preferences</a:t>
            </a:r>
            <a:pPr algn="l" indent="0" marL="0">
              <a:lnSpc>
                <a:spcPct val="130000"/>
              </a:lnSpc>
              <a:spcAft>
                <a:spcPts val="1350"/>
              </a:spcAft>
              <a:buNone/>
            </a:pPr>
            <a:r>
              <a:rPr lang="en-US" sz="1300" dirty="0">
                <a:solidFill>
                  <a:srgbClr val="3A3630"/>
                </a:solidFill>
                <a:latin typeface="Source Sans 3" pitchFamily="34" charset="0"/>
                <a:ea typeface="Source Sans 3" pitchFamily="34" charset="-122"/>
                <a:cs typeface="Source Sans 3" pitchFamily="34" charset="-120"/>
              </a:rPr>
              <a:t>. A transaction involves giving up something of value in exchange for something else that is considered more valuable.</a:t>
            </a:r>
            <a:endParaRPr lang="en-US" sz="1300" dirty="0"/>
          </a:p>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Nations specialize in producing goods and services for which they possess advantages and exchange them for products that other countries can produce more efficiently. This process allows countries to increase overall production, improve efficiency, and raise living standards.</a:t>
            </a:r>
            <a:endParaRPr lang="en-US" sz="1300" dirty="0"/>
          </a:p>
        </p:txBody>
      </p:sp>
      <p:sp>
        <p:nvSpPr>
          <p:cNvPr id="5" name="Shape 2"/>
          <p:cNvSpPr/>
          <p:nvPr/>
        </p:nvSpPr>
        <p:spPr>
          <a:xfrm>
            <a:off x="5269971" y="4586684"/>
            <a:ext cx="6223638" cy="1141809"/>
          </a:xfrm>
          <a:prstGeom prst="roundRect">
            <a:avLst>
              <a:gd name="adj" fmla="val 2178"/>
            </a:avLst>
          </a:prstGeom>
          <a:solidFill>
            <a:srgbClr val="B6D6FC"/>
          </a:solidFill>
          <a:ln/>
        </p:spPr>
      </p:sp>
      <p:pic>
        <p:nvPicPr>
          <p:cNvPr id="6" name="Image 1" descr="preencoded.png">    </p:cNvPr>
          <p:cNvPicPr>
            <a:picLocks noChangeAspect="1"/>
          </p:cNvPicPr>
          <p:nvPr/>
        </p:nvPicPr>
        <p:blipFill>
          <a:blip r:embed="rId2"/>
          <a:stretch>
            <a:fillRect/>
          </a:stretch>
        </p:blipFill>
        <p:spPr>
          <a:xfrm>
            <a:off x="5435762" y="4820146"/>
            <a:ext cx="207263" cy="165795"/>
          </a:xfrm>
          <a:prstGeom prst="rect">
            <a:avLst/>
          </a:prstGeom>
        </p:spPr>
      </p:pic>
      <p:sp>
        <p:nvSpPr>
          <p:cNvPr id="7" name="Text 3"/>
          <p:cNvSpPr/>
          <p:nvPr/>
        </p:nvSpPr>
        <p:spPr>
          <a:xfrm>
            <a:off x="5808815" y="4769743"/>
            <a:ext cx="5519004"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000000"/>
                </a:solidFill>
                <a:latin typeface="Source Sans 3" pitchFamily="34" charset="0"/>
                <a:ea typeface="Source Sans 3" pitchFamily="34" charset="-122"/>
                <a:cs typeface="Source Sans 3" pitchFamily="34" charset="-120"/>
              </a:rPr>
              <a:t>The Philippines exports electronics, semiconductors, coconut products, bananas, pineapples, and business services while importing machinery, petroleum products, vehicles, and industrial equipment.</a:t>
            </a:r>
            <a:endParaRPr lang="en-US"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98185" y="1163638"/>
            <a:ext cx="8270172"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Principle of Comparative Advantage</a:t>
            </a:r>
            <a:endParaRPr lang="en-US" sz="3200" dirty="0"/>
          </a:p>
        </p:txBody>
      </p:sp>
      <p:sp>
        <p:nvSpPr>
          <p:cNvPr id="3" name="Text 1"/>
          <p:cNvSpPr/>
          <p:nvPr/>
        </p:nvSpPr>
        <p:spPr>
          <a:xfrm>
            <a:off x="698185" y="2025948"/>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One of the most influential concepts in international economics,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comparative advantage</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explains why countries trade and how specialization benefits all participants — even when one country is more productive than another in every area.</a:t>
            </a:r>
            <a:endParaRPr lang="en-US" sz="1350" dirty="0"/>
          </a:p>
        </p:txBody>
      </p:sp>
      <p:sp>
        <p:nvSpPr>
          <p:cNvPr id="4" name="Shape 2"/>
          <p:cNvSpPr/>
          <p:nvPr/>
        </p:nvSpPr>
        <p:spPr>
          <a:xfrm>
            <a:off x="572478" y="2780705"/>
            <a:ext cx="5436159" cy="2158802"/>
          </a:xfrm>
          <a:prstGeom prst="roundRect">
            <a:avLst>
              <a:gd name="adj" fmla="val 1213"/>
            </a:avLst>
          </a:prstGeom>
          <a:solidFill>
            <a:srgbClr val="38512F"/>
          </a:solidFill>
          <a:ln/>
        </p:spPr>
      </p:sp>
      <p:sp>
        <p:nvSpPr>
          <p:cNvPr id="5" name="Text 3"/>
          <p:cNvSpPr/>
          <p:nvPr/>
        </p:nvSpPr>
        <p:spPr>
          <a:xfrm>
            <a:off x="746999" y="2955230"/>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The Core Idea</a:t>
            </a:r>
            <a:endParaRPr lang="en-US" sz="1600" dirty="0"/>
          </a:p>
        </p:txBody>
      </p:sp>
      <p:sp>
        <p:nvSpPr>
          <p:cNvPr id="6" name="Text 4"/>
          <p:cNvSpPr/>
          <p:nvPr/>
        </p:nvSpPr>
        <p:spPr>
          <a:xfrm>
            <a:off x="746999" y="3386435"/>
            <a:ext cx="5087116"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Countries should specialize in producing goods and services that they can produce at the </a:t>
            </a:r>
            <a:pPr algn="l" indent="0" marL="0">
              <a:lnSpc>
                <a:spcPct val="133000"/>
              </a:lnSpc>
              <a:buNone/>
            </a:pPr>
            <a:r>
              <a:rPr lang="en-US" sz="1350" b="1" dirty="0">
                <a:solidFill>
                  <a:srgbClr val="FFFFFF"/>
                </a:solidFill>
                <a:latin typeface="Source Sans 3" pitchFamily="34" charset="0"/>
                <a:ea typeface="Source Sans 3" pitchFamily="34" charset="-122"/>
                <a:cs typeface="Source Sans 3" pitchFamily="34" charset="-120"/>
              </a:rPr>
              <a:t>lowest opportunity cost</a:t>
            </a:r>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 relative to other countries. By specializing and trading, all countries can achieve higher levels of consumption than through self-sufficiency.</a:t>
            </a:r>
            <a:endParaRPr lang="en-US" sz="1350" dirty="0"/>
          </a:p>
        </p:txBody>
      </p:sp>
      <p:sp>
        <p:nvSpPr>
          <p:cNvPr id="7" name="Text 5"/>
          <p:cNvSpPr/>
          <p:nvPr/>
        </p:nvSpPr>
        <p:spPr>
          <a:xfrm>
            <a:off x="6315115" y="2955230"/>
            <a:ext cx="3778354"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Philippines vs. Japan: An Example</a:t>
            </a:r>
            <a:endParaRPr lang="en-US" sz="1600" dirty="0"/>
          </a:p>
        </p:txBody>
      </p:sp>
      <p:sp>
        <p:nvSpPr>
          <p:cNvPr id="8" name="Text 6"/>
          <p:cNvSpPr/>
          <p:nvPr/>
        </p:nvSpPr>
        <p:spPr>
          <a:xfrm>
            <a:off x="6315115" y="3386435"/>
            <a:ext cx="5184745"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Japan efficiently produces automobiles, industrial machinery, and electronic equipment using its advanced technology. The Philippines, with its large English-speaking workforce, specializes in services such as BPO, healthcare support, maritime employment, and tourism. Both countries benefit from this specialization.</a:t>
            </a:r>
            <a:endParaRPr lang="en-US" sz="1350" dirty="0"/>
          </a:p>
        </p:txBody>
      </p:sp>
      <p:sp>
        <p:nvSpPr>
          <p:cNvPr id="9" name="Text 7"/>
          <p:cNvSpPr/>
          <p:nvPr/>
        </p:nvSpPr>
        <p:spPr>
          <a:xfrm>
            <a:off x="698185" y="5135860"/>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BPO industry illustrates comparative advantage particularly well. The country's large pool of skilled English-speaking workers has allowed it to become one of the world's leading outsourcing destinations — serving clients from the United States, Australia, Canada, and Europe.</a:t>
            </a:r>
            <a:endParaRPr lang="en-US" sz="13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185" y="848519"/>
            <a:ext cx="6965875"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Benefits of Comparative Advantage</a:t>
            </a:r>
            <a:endParaRPr lang="en-US" sz="3050" dirty="0"/>
          </a:p>
        </p:txBody>
      </p:sp>
      <p:sp>
        <p:nvSpPr>
          <p:cNvPr id="3" name="Shape 1"/>
          <p:cNvSpPr/>
          <p:nvPr/>
        </p:nvSpPr>
        <p:spPr>
          <a:xfrm>
            <a:off x="698185" y="1651198"/>
            <a:ext cx="5318885" cy="2100362"/>
          </a:xfrm>
          <a:prstGeom prst="roundRect">
            <a:avLst>
              <a:gd name="adj" fmla="val 1184"/>
            </a:avLst>
          </a:prstGeom>
          <a:solidFill>
            <a:srgbClr val="F3E7D4"/>
          </a:solidFill>
          <a:ln/>
        </p:spPr>
      </p:sp>
      <p:sp>
        <p:nvSpPr>
          <p:cNvPr id="4" name="Shape 2"/>
          <p:cNvSpPr/>
          <p:nvPr/>
        </p:nvSpPr>
        <p:spPr>
          <a:xfrm>
            <a:off x="863975" y="1816993"/>
            <a:ext cx="497371" cy="497384"/>
          </a:xfrm>
          <a:prstGeom prst="roundRect">
            <a:avLst>
              <a:gd name="adj" fmla="val 15318640"/>
            </a:avLst>
          </a:prstGeom>
          <a:solidFill>
            <a:srgbClr val="38512F"/>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000695" y="1953716"/>
            <a:ext cx="223832" cy="223838"/>
          </a:xfrm>
          <a:prstGeom prst="rect">
            <a:avLst/>
          </a:prstGeom>
        </p:spPr>
      </p:pic>
      <p:sp>
        <p:nvSpPr>
          <p:cNvPr id="6" name="Text 3"/>
          <p:cNvSpPr/>
          <p:nvPr/>
        </p:nvSpPr>
        <p:spPr>
          <a:xfrm>
            <a:off x="863975" y="2471837"/>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Increased Efficiency</a:t>
            </a:r>
            <a:endParaRPr lang="en-US" sz="1500" dirty="0"/>
          </a:p>
        </p:txBody>
      </p:sp>
      <p:sp>
        <p:nvSpPr>
          <p:cNvPr id="7" name="Text 4"/>
          <p:cNvSpPr/>
          <p:nvPr/>
        </p:nvSpPr>
        <p:spPr>
          <a:xfrm>
            <a:off x="863975" y="2810073"/>
            <a:ext cx="498730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Specialization allows countries to focus resources on activities where they are most productive, reducing production costs.</a:t>
            </a:r>
            <a:endParaRPr lang="en-US" sz="1300" dirty="0"/>
          </a:p>
        </p:txBody>
      </p:sp>
      <p:sp>
        <p:nvSpPr>
          <p:cNvPr id="8" name="Shape 5"/>
          <p:cNvSpPr/>
          <p:nvPr/>
        </p:nvSpPr>
        <p:spPr>
          <a:xfrm>
            <a:off x="6174526" y="1651198"/>
            <a:ext cx="5318984" cy="2100362"/>
          </a:xfrm>
          <a:prstGeom prst="roundRect">
            <a:avLst>
              <a:gd name="adj" fmla="val 1184"/>
            </a:avLst>
          </a:prstGeom>
          <a:solidFill>
            <a:srgbClr val="F3E7D4"/>
          </a:solidFill>
          <a:ln/>
        </p:spPr>
      </p:sp>
      <p:sp>
        <p:nvSpPr>
          <p:cNvPr id="9" name="Shape 6"/>
          <p:cNvSpPr/>
          <p:nvPr/>
        </p:nvSpPr>
        <p:spPr>
          <a:xfrm>
            <a:off x="6340316" y="1816993"/>
            <a:ext cx="497371" cy="497384"/>
          </a:xfrm>
          <a:prstGeom prst="roundRect">
            <a:avLst>
              <a:gd name="adj" fmla="val 15318640"/>
            </a:avLst>
          </a:prstGeom>
          <a:solidFill>
            <a:srgbClr val="38512F"/>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77036" y="1953716"/>
            <a:ext cx="223832" cy="223838"/>
          </a:xfrm>
          <a:prstGeom prst="rect">
            <a:avLst/>
          </a:prstGeom>
        </p:spPr>
      </p:pic>
      <p:sp>
        <p:nvSpPr>
          <p:cNvPr id="11" name="Text 7"/>
          <p:cNvSpPr/>
          <p:nvPr/>
        </p:nvSpPr>
        <p:spPr>
          <a:xfrm>
            <a:off x="6340316" y="2471837"/>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Economic Growth</a:t>
            </a:r>
            <a:endParaRPr lang="en-US" sz="1500" dirty="0"/>
          </a:p>
        </p:txBody>
      </p:sp>
      <p:sp>
        <p:nvSpPr>
          <p:cNvPr id="12" name="Text 8"/>
          <p:cNvSpPr/>
          <p:nvPr/>
        </p:nvSpPr>
        <p:spPr>
          <a:xfrm>
            <a:off x="6340316" y="2810073"/>
            <a:ext cx="4987403"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Trade expands market opportunities, encourages investment, and stimulates industrial development. Export-oriented industries create jobs and generate income.</a:t>
            </a:r>
            <a:endParaRPr lang="en-US" sz="1300" dirty="0"/>
          </a:p>
        </p:txBody>
      </p:sp>
      <p:sp>
        <p:nvSpPr>
          <p:cNvPr id="13" name="Shape 9"/>
          <p:cNvSpPr/>
          <p:nvPr/>
        </p:nvSpPr>
        <p:spPr>
          <a:xfrm>
            <a:off x="698185" y="3909020"/>
            <a:ext cx="5318885" cy="2100362"/>
          </a:xfrm>
          <a:prstGeom prst="roundRect">
            <a:avLst>
              <a:gd name="adj" fmla="val 1184"/>
            </a:avLst>
          </a:prstGeom>
          <a:solidFill>
            <a:srgbClr val="F3E7D4"/>
          </a:solidFill>
          <a:ln/>
        </p:spPr>
      </p:sp>
      <p:sp>
        <p:nvSpPr>
          <p:cNvPr id="14" name="Shape 10"/>
          <p:cNvSpPr/>
          <p:nvPr/>
        </p:nvSpPr>
        <p:spPr>
          <a:xfrm>
            <a:off x="863975" y="4074815"/>
            <a:ext cx="497371" cy="497384"/>
          </a:xfrm>
          <a:prstGeom prst="roundRect">
            <a:avLst>
              <a:gd name="adj" fmla="val 15318640"/>
            </a:avLst>
          </a:prstGeom>
          <a:solidFill>
            <a:srgbClr val="38512F"/>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0695" y="4211538"/>
            <a:ext cx="223832" cy="223838"/>
          </a:xfrm>
          <a:prstGeom prst="rect">
            <a:avLst/>
          </a:prstGeom>
        </p:spPr>
      </p:pic>
      <p:sp>
        <p:nvSpPr>
          <p:cNvPr id="16" name="Text 11"/>
          <p:cNvSpPr/>
          <p:nvPr/>
        </p:nvSpPr>
        <p:spPr>
          <a:xfrm>
            <a:off x="863975" y="472965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Technology Transfer</a:t>
            </a:r>
            <a:endParaRPr lang="en-US" sz="1500" dirty="0"/>
          </a:p>
        </p:txBody>
      </p:sp>
      <p:sp>
        <p:nvSpPr>
          <p:cNvPr id="17" name="Text 12"/>
          <p:cNvSpPr/>
          <p:nvPr/>
        </p:nvSpPr>
        <p:spPr>
          <a:xfrm>
            <a:off x="863975" y="5067895"/>
            <a:ext cx="4987304"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Trade facilitates the exchange of ideas, technologies, and management practices. Developing countries can adopt innovations from more advanced economies.</a:t>
            </a:r>
            <a:endParaRPr lang="en-US" sz="1300" dirty="0"/>
          </a:p>
        </p:txBody>
      </p:sp>
      <p:sp>
        <p:nvSpPr>
          <p:cNvPr id="18" name="Shape 13"/>
          <p:cNvSpPr/>
          <p:nvPr/>
        </p:nvSpPr>
        <p:spPr>
          <a:xfrm>
            <a:off x="6174526" y="3909020"/>
            <a:ext cx="5318984" cy="2100362"/>
          </a:xfrm>
          <a:prstGeom prst="roundRect">
            <a:avLst>
              <a:gd name="adj" fmla="val 1184"/>
            </a:avLst>
          </a:prstGeom>
          <a:solidFill>
            <a:srgbClr val="F3E7D4"/>
          </a:solidFill>
          <a:ln/>
        </p:spPr>
      </p:sp>
      <p:sp>
        <p:nvSpPr>
          <p:cNvPr id="19" name="Shape 14"/>
          <p:cNvSpPr/>
          <p:nvPr/>
        </p:nvSpPr>
        <p:spPr>
          <a:xfrm>
            <a:off x="6340316" y="4074815"/>
            <a:ext cx="497371" cy="497384"/>
          </a:xfrm>
          <a:prstGeom prst="roundRect">
            <a:avLst>
              <a:gd name="adj" fmla="val 15318640"/>
            </a:avLst>
          </a:prstGeom>
          <a:solidFill>
            <a:srgbClr val="38512F"/>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77036" y="4211538"/>
            <a:ext cx="223832" cy="223838"/>
          </a:xfrm>
          <a:prstGeom prst="rect">
            <a:avLst/>
          </a:prstGeom>
        </p:spPr>
      </p:pic>
      <p:sp>
        <p:nvSpPr>
          <p:cNvPr id="21" name="Text 15"/>
          <p:cNvSpPr/>
          <p:nvPr/>
        </p:nvSpPr>
        <p:spPr>
          <a:xfrm>
            <a:off x="6340316" y="4729659"/>
            <a:ext cx="2375337"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Greater Consumer Choice</a:t>
            </a:r>
            <a:endParaRPr lang="en-US" sz="1500" dirty="0"/>
          </a:p>
        </p:txBody>
      </p:sp>
      <p:sp>
        <p:nvSpPr>
          <p:cNvPr id="22" name="Text 16"/>
          <p:cNvSpPr/>
          <p:nvPr/>
        </p:nvSpPr>
        <p:spPr>
          <a:xfrm>
            <a:off x="6340316" y="5067895"/>
            <a:ext cx="4987403"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Consumers gain access to a wider variety of goods and services at competitive prices. In the Philippines, imported technology has helped modernize agriculture, manufacturing, and services.</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01204"/>
            <a:ext cx="6223638" cy="975320"/>
          </a:xfrm>
          <a:prstGeom prst="rect">
            <a:avLst/>
          </a:prstGeom>
          <a:noFill/>
          <a:ln/>
        </p:spPr>
        <p:txBody>
          <a:bodyPr wrap="square" lIns="0" tIns="0" rIns="0" bIns="0" rtlCol="0" anchor="t">
            <a:normAutofit/>
          </a:bodyPr>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B. Export Promotion vs. Import Substitution</a:t>
            </a:r>
            <a:endParaRPr lang="en-US" sz="3050" dirty="0"/>
          </a:p>
        </p:txBody>
      </p:sp>
      <p:sp>
        <p:nvSpPr>
          <p:cNvPr id="4" name="Text 1"/>
          <p:cNvSpPr/>
          <p:nvPr/>
        </p:nvSpPr>
        <p:spPr>
          <a:xfrm>
            <a:off x="5269971" y="2112764"/>
            <a:ext cx="6223638"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Development economists have long debated whether countries should adopt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outward-looking</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or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inward-looking</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trade policies. This debate centers on two major development strategies.</a:t>
            </a:r>
            <a:endParaRPr lang="en-US" sz="1300" dirty="0"/>
          </a:p>
        </p:txBody>
      </p:sp>
      <p:sp>
        <p:nvSpPr>
          <p:cNvPr id="5" name="Shape 2"/>
          <p:cNvSpPr/>
          <p:nvPr/>
        </p:nvSpPr>
        <p:spPr>
          <a:xfrm>
            <a:off x="5269971" y="3065661"/>
            <a:ext cx="6223638" cy="2891036"/>
          </a:xfrm>
          <a:prstGeom prst="roundRect">
            <a:avLst>
              <a:gd name="adj" fmla="val 860"/>
            </a:avLst>
          </a:prstGeom>
          <a:solidFill>
            <a:srgbClr val="F3E7D4"/>
          </a:solidFill>
          <a:ln/>
        </p:spPr>
      </p:sp>
      <p:sp>
        <p:nvSpPr>
          <p:cNvPr id="6" name="Shape 3"/>
          <p:cNvSpPr/>
          <p:nvPr/>
        </p:nvSpPr>
        <p:spPr>
          <a:xfrm>
            <a:off x="5269971" y="3065661"/>
            <a:ext cx="6223638" cy="1445518"/>
          </a:xfrm>
          <a:prstGeom prst="rect">
            <a:avLst/>
          </a:prstGeom>
          <a:solidFill>
            <a:srgbClr val="F3E7D4"/>
          </a:solidFill>
          <a:ln/>
        </p:spPr>
      </p:sp>
      <p:sp>
        <p:nvSpPr>
          <p:cNvPr id="7" name="Text 4"/>
          <p:cNvSpPr/>
          <p:nvPr/>
        </p:nvSpPr>
        <p:spPr>
          <a:xfrm>
            <a:off x="5435762" y="3231455"/>
            <a:ext cx="2042565"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Export Promotion (EP)</a:t>
            </a:r>
            <a:endParaRPr lang="en-US" sz="1500" dirty="0"/>
          </a:p>
        </p:txBody>
      </p:sp>
      <p:sp>
        <p:nvSpPr>
          <p:cNvPr id="8" name="Text 5"/>
          <p:cNvSpPr/>
          <p:nvPr/>
        </p:nvSpPr>
        <p:spPr>
          <a:xfrm>
            <a:off x="5435762" y="3569692"/>
            <a:ext cx="5892057"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An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outward-looking strategy</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that encourages domestic industries to produce goods and services for international markets. Exposure to global competition forces firms to become more efficient, innovative, and productive.</a:t>
            </a:r>
            <a:endParaRPr lang="en-US" sz="1300" dirty="0"/>
          </a:p>
        </p:txBody>
      </p:sp>
      <p:sp>
        <p:nvSpPr>
          <p:cNvPr id="9" name="Shape 6"/>
          <p:cNvSpPr/>
          <p:nvPr/>
        </p:nvSpPr>
        <p:spPr>
          <a:xfrm>
            <a:off x="5269971" y="4511179"/>
            <a:ext cx="6223638" cy="1445518"/>
          </a:xfrm>
          <a:prstGeom prst="rect">
            <a:avLst/>
          </a:prstGeom>
          <a:solidFill>
            <a:srgbClr val="F3E7D4"/>
          </a:solidFill>
          <a:ln/>
        </p:spPr>
      </p:sp>
      <p:sp>
        <p:nvSpPr>
          <p:cNvPr id="10" name="Shape 7"/>
          <p:cNvSpPr/>
          <p:nvPr/>
        </p:nvSpPr>
        <p:spPr>
          <a:xfrm>
            <a:off x="5269971" y="4511179"/>
            <a:ext cx="6223638" cy="19050"/>
          </a:xfrm>
          <a:prstGeom prst="roundRect">
            <a:avLst>
              <a:gd name="adj" fmla="val 130565"/>
            </a:avLst>
          </a:prstGeom>
          <a:solidFill>
            <a:srgbClr val="D9CDBA"/>
          </a:solidFill>
          <a:ln/>
        </p:spPr>
      </p:sp>
      <p:sp>
        <p:nvSpPr>
          <p:cNvPr id="11" name="Text 8"/>
          <p:cNvSpPr/>
          <p:nvPr/>
        </p:nvSpPr>
        <p:spPr>
          <a:xfrm>
            <a:off x="5435762" y="4676973"/>
            <a:ext cx="2145552"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Import Substitution (IS)</a:t>
            </a:r>
            <a:endParaRPr lang="en-US" sz="1500" dirty="0"/>
          </a:p>
        </p:txBody>
      </p:sp>
      <p:sp>
        <p:nvSpPr>
          <p:cNvPr id="12" name="Text 9"/>
          <p:cNvSpPr/>
          <p:nvPr/>
        </p:nvSpPr>
        <p:spPr>
          <a:xfrm>
            <a:off x="5435762" y="5015210"/>
            <a:ext cx="5892057"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An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inward-looking strategy</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that seeks to reduce dependence on foreign goods by encouraging domestic production of previously imported products, often through tariffs, quotas, and import restrictions.</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98185" y="1037134"/>
            <a:ext cx="10090592"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Export Promotion: Goals and Philippine Examples</a:t>
            </a:r>
            <a:endParaRPr lang="en-US" sz="3200" dirty="0"/>
          </a:p>
        </p:txBody>
      </p:sp>
      <p:sp>
        <p:nvSpPr>
          <p:cNvPr id="3" name="Text 1"/>
          <p:cNvSpPr/>
          <p:nvPr/>
        </p:nvSpPr>
        <p:spPr>
          <a:xfrm>
            <a:off x="698185" y="1986657"/>
            <a:ext cx="3608992"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Countries Pursuing EP Seek To:</a:t>
            </a:r>
            <a:endParaRPr lang="en-US" sz="16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3668" y="2448421"/>
            <a:ext cx="261733" cy="261739"/>
          </a:xfrm>
          <a:prstGeom prst="rect">
            <a:avLst/>
          </a:prstGeom>
        </p:spPr>
      </p:pic>
      <p:sp>
        <p:nvSpPr>
          <p:cNvPr id="5" name="Text 2"/>
          <p:cNvSpPr/>
          <p:nvPr/>
        </p:nvSpPr>
        <p:spPr>
          <a:xfrm>
            <a:off x="1265404" y="2439690"/>
            <a:ext cx="4617525"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Increase exports and foreign exchange earnings</a:t>
            </a:r>
            <a:endParaRPr lang="en-US" sz="13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3668" y="3329781"/>
            <a:ext cx="261733" cy="261739"/>
          </a:xfrm>
          <a:prstGeom prst="rect">
            <a:avLst/>
          </a:prstGeom>
        </p:spPr>
      </p:pic>
      <p:sp>
        <p:nvSpPr>
          <p:cNvPr id="7" name="Text 3"/>
          <p:cNvSpPr/>
          <p:nvPr/>
        </p:nvSpPr>
        <p:spPr>
          <a:xfrm>
            <a:off x="1265404" y="3321050"/>
            <a:ext cx="4617525"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Attract foreign direct investment</a:t>
            </a:r>
            <a:endParaRPr lang="en-US" sz="13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3668" y="4211141"/>
            <a:ext cx="261733" cy="261739"/>
          </a:xfrm>
          <a:prstGeom prst="rect">
            <a:avLst/>
          </a:prstGeom>
        </p:spPr>
      </p:pic>
      <p:sp>
        <p:nvSpPr>
          <p:cNvPr id="9" name="Text 4"/>
          <p:cNvSpPr/>
          <p:nvPr/>
        </p:nvSpPr>
        <p:spPr>
          <a:xfrm>
            <a:off x="1265404" y="4202410"/>
            <a:ext cx="4617525"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Expand employment opportunities</a:t>
            </a:r>
            <a:endParaRPr lang="en-US" sz="1350" dirty="0"/>
          </a:p>
        </p:txBody>
      </p:sp>
      <p:pic>
        <p:nvPicPr>
          <p:cNvPr id="1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3668" y="5092502"/>
            <a:ext cx="261733" cy="261739"/>
          </a:xfrm>
          <a:prstGeom prst="rect">
            <a:avLst/>
          </a:prstGeom>
        </p:spPr>
      </p:pic>
      <p:sp>
        <p:nvSpPr>
          <p:cNvPr id="11" name="Text 5"/>
          <p:cNvSpPr/>
          <p:nvPr/>
        </p:nvSpPr>
        <p:spPr>
          <a:xfrm>
            <a:off x="1265404" y="5083770"/>
            <a:ext cx="4617525"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Integrate into global value chains</a:t>
            </a:r>
            <a:endParaRPr lang="en-US" sz="1350" dirty="0"/>
          </a:p>
        </p:txBody>
      </p:sp>
      <p:sp>
        <p:nvSpPr>
          <p:cNvPr id="12" name="Text 6"/>
          <p:cNvSpPr/>
          <p:nvPr/>
        </p:nvSpPr>
        <p:spPr>
          <a:xfrm>
            <a:off x="6315115" y="1986657"/>
            <a:ext cx="4112117"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Philippine Export Promotion Sectors</a:t>
            </a:r>
            <a:endParaRPr lang="en-US" sz="1600" dirty="0"/>
          </a:p>
        </p:txBody>
      </p:sp>
      <p:sp>
        <p:nvSpPr>
          <p:cNvPr id="13" name="Shape 7"/>
          <p:cNvSpPr/>
          <p:nvPr/>
        </p:nvSpPr>
        <p:spPr>
          <a:xfrm>
            <a:off x="6315115" y="2439690"/>
            <a:ext cx="2505112" cy="1912640"/>
          </a:xfrm>
          <a:prstGeom prst="roundRect">
            <a:avLst>
              <a:gd name="adj" fmla="val 1369"/>
            </a:avLst>
          </a:prstGeom>
          <a:solidFill>
            <a:srgbClr val="FEF5E7"/>
          </a:solidFill>
          <a:ln w="19050">
            <a:solidFill>
              <a:srgbClr val="D9CDBA"/>
            </a:solidFill>
            <a:prstDash val="solid"/>
          </a:ln>
        </p:spPr>
      </p:sp>
      <p:sp>
        <p:nvSpPr>
          <p:cNvPr id="14" name="Text 8"/>
          <p:cNvSpPr/>
          <p:nvPr/>
        </p:nvSpPr>
        <p:spPr>
          <a:xfrm>
            <a:off x="6508686" y="2633266"/>
            <a:ext cx="2117970" cy="513358"/>
          </a:xfrm>
          <a:prstGeom prst="rect">
            <a:avLst/>
          </a:prstGeom>
          <a:noFill/>
          <a:ln/>
        </p:spPr>
        <p:txBody>
          <a:bodyPr wrap="square" lIns="0" tIns="0" rIns="0" bIns="0" rtlCol="0" anchor="t">
            <a:normAutofit/>
          </a:bodyPr>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Electronics &amp; Semiconductors</a:t>
            </a:r>
            <a:endParaRPr lang="en-US" sz="1600" dirty="0"/>
          </a:p>
        </p:txBody>
      </p:sp>
      <p:sp>
        <p:nvSpPr>
          <p:cNvPr id="15" name="Text 9"/>
          <p:cNvSpPr/>
          <p:nvPr/>
        </p:nvSpPr>
        <p:spPr>
          <a:xfrm>
            <a:off x="6508686" y="3321149"/>
            <a:ext cx="2117970"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Largest share of Philippine exports, connected to global supply chains.</a:t>
            </a:r>
            <a:endParaRPr lang="en-US" sz="1350" dirty="0"/>
          </a:p>
        </p:txBody>
      </p:sp>
      <p:sp>
        <p:nvSpPr>
          <p:cNvPr id="16" name="Shape 10"/>
          <p:cNvSpPr/>
          <p:nvPr/>
        </p:nvSpPr>
        <p:spPr>
          <a:xfrm>
            <a:off x="8994748" y="2439690"/>
            <a:ext cx="2505112" cy="1912640"/>
          </a:xfrm>
          <a:prstGeom prst="roundRect">
            <a:avLst>
              <a:gd name="adj" fmla="val 1369"/>
            </a:avLst>
          </a:prstGeom>
          <a:solidFill>
            <a:srgbClr val="FEF5E7"/>
          </a:solidFill>
          <a:ln w="19050">
            <a:solidFill>
              <a:srgbClr val="D9CDBA"/>
            </a:solidFill>
            <a:prstDash val="solid"/>
          </a:ln>
        </p:spPr>
      </p:sp>
      <p:sp>
        <p:nvSpPr>
          <p:cNvPr id="17" name="Text 11"/>
          <p:cNvSpPr/>
          <p:nvPr/>
        </p:nvSpPr>
        <p:spPr>
          <a:xfrm>
            <a:off x="9188319" y="2633266"/>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BPO Services</a:t>
            </a:r>
            <a:endParaRPr lang="en-US" sz="1600" dirty="0"/>
          </a:p>
        </p:txBody>
      </p:sp>
      <p:sp>
        <p:nvSpPr>
          <p:cNvPr id="18" name="Text 12"/>
          <p:cNvSpPr/>
          <p:nvPr/>
        </p:nvSpPr>
        <p:spPr>
          <a:xfrm>
            <a:off x="9188319" y="3064470"/>
            <a:ext cx="2117970"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Billions in export revenues, employing millions of Filipinos.</a:t>
            </a:r>
            <a:endParaRPr lang="en-US" sz="1350" dirty="0"/>
          </a:p>
        </p:txBody>
      </p:sp>
      <p:sp>
        <p:nvSpPr>
          <p:cNvPr id="19" name="Shape 13"/>
          <p:cNvSpPr/>
          <p:nvPr/>
        </p:nvSpPr>
        <p:spPr>
          <a:xfrm>
            <a:off x="6315115" y="4526855"/>
            <a:ext cx="5184745" cy="1097558"/>
          </a:xfrm>
          <a:prstGeom prst="roundRect">
            <a:avLst>
              <a:gd name="adj" fmla="val 2385"/>
            </a:avLst>
          </a:prstGeom>
          <a:solidFill>
            <a:srgbClr val="FEF5E7"/>
          </a:solidFill>
          <a:ln w="19050">
            <a:solidFill>
              <a:srgbClr val="D9CDBA"/>
            </a:solidFill>
            <a:prstDash val="solid"/>
          </a:ln>
        </p:spPr>
      </p:sp>
      <p:sp>
        <p:nvSpPr>
          <p:cNvPr id="20" name="Text 14"/>
          <p:cNvSpPr/>
          <p:nvPr/>
        </p:nvSpPr>
        <p:spPr>
          <a:xfrm>
            <a:off x="6508686" y="4720431"/>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Tourism &amp; Maritime</a:t>
            </a:r>
            <a:endParaRPr lang="en-US" sz="1600" dirty="0"/>
          </a:p>
        </p:txBody>
      </p:sp>
      <p:sp>
        <p:nvSpPr>
          <p:cNvPr id="21" name="Text 15"/>
          <p:cNvSpPr/>
          <p:nvPr/>
        </p:nvSpPr>
        <p:spPr>
          <a:xfrm>
            <a:off x="6508686" y="5151636"/>
            <a:ext cx="4797603"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Significant foreign exchange earners for the economy.</a:t>
            </a:r>
            <a:endParaRPr lang="en-US" sz="13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98185" y="1322884"/>
            <a:ext cx="10039297"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Import Substitution: Goals and Philippine History</a:t>
            </a:r>
            <a:endParaRPr lang="en-US" sz="3200" dirty="0"/>
          </a:p>
        </p:txBody>
      </p:sp>
      <p:sp>
        <p:nvSpPr>
          <p:cNvPr id="3" name="Text 1"/>
          <p:cNvSpPr/>
          <p:nvPr/>
        </p:nvSpPr>
        <p:spPr>
          <a:xfrm>
            <a:off x="698185" y="2185194"/>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Import substitution is an inward-looking strategy that seeks to reduce dependence on foreign goods by encouraging domestic production. Governments often protect domestic industries through tariffs, quotas, and import restrictions.</a:t>
            </a:r>
            <a:endParaRPr lang="en-US" sz="1350" dirty="0"/>
          </a:p>
        </p:txBody>
      </p:sp>
      <p:sp>
        <p:nvSpPr>
          <p:cNvPr id="4" name="Shape 2"/>
          <p:cNvSpPr/>
          <p:nvPr/>
        </p:nvSpPr>
        <p:spPr>
          <a:xfrm>
            <a:off x="572478" y="2939951"/>
            <a:ext cx="5436159" cy="2595066"/>
          </a:xfrm>
          <a:prstGeom prst="roundRect">
            <a:avLst>
              <a:gd name="adj" fmla="val 1009"/>
            </a:avLst>
          </a:prstGeom>
          <a:solidFill>
            <a:srgbClr val="38512F"/>
          </a:solidFill>
          <a:ln/>
        </p:spPr>
      </p:sp>
      <p:sp>
        <p:nvSpPr>
          <p:cNvPr id="5" name="Text 3"/>
          <p:cNvSpPr/>
          <p:nvPr/>
        </p:nvSpPr>
        <p:spPr>
          <a:xfrm>
            <a:off x="746999" y="3114477"/>
            <a:ext cx="3179881"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Supporters Argue IS Helps:</a:t>
            </a:r>
            <a:endParaRPr lang="en-US" sz="1600" dirty="0"/>
          </a:p>
        </p:txBody>
      </p:sp>
      <p:sp>
        <p:nvSpPr>
          <p:cNvPr id="6" name="Text 4"/>
          <p:cNvSpPr/>
          <p:nvPr/>
        </p:nvSpPr>
        <p:spPr>
          <a:xfrm>
            <a:off x="746999" y="3545681"/>
            <a:ext cx="5087116" cy="1640086"/>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Develop local industries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Create employment</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Reduce dependence on foreign producers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Promote industrial diversification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Strengthen national self-reliance</a:t>
            </a:r>
            <a:endParaRPr lang="en-US" sz="1350" dirty="0"/>
          </a:p>
        </p:txBody>
      </p:sp>
      <p:sp>
        <p:nvSpPr>
          <p:cNvPr id="7" name="Text 5"/>
          <p:cNvSpPr/>
          <p:nvPr/>
        </p:nvSpPr>
        <p:spPr>
          <a:xfrm>
            <a:off x="6315115" y="3114477"/>
            <a:ext cx="3111323"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Philippine Experience</a:t>
            </a:r>
            <a:endParaRPr lang="en-US" sz="1600" dirty="0"/>
          </a:p>
        </p:txBody>
      </p:sp>
      <p:sp>
        <p:nvSpPr>
          <p:cNvPr id="8" name="Text 6"/>
          <p:cNvSpPr/>
          <p:nvPr/>
        </p:nvSpPr>
        <p:spPr>
          <a:xfrm>
            <a:off x="6315115" y="3545681"/>
            <a:ext cx="5184745" cy="183227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Historically, the Philippines adopted import substitution policies during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1950s and 1960s</a:t>
            </a:r>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 Protective tariffs and quotas were used to encourage local manufacturing industries.</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While these policies helped establish certain domestic industries, they also created inefficiencies because protected firms faced limited competition and had fewer incentives to innovate.</a:t>
            </a:r>
            <a:endParaRPr lang="en-US" sz="13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2216293" y="525859"/>
            <a:ext cx="5143669" cy="36889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Four Categories of Trade Policies</a:t>
            </a:r>
            <a:endParaRPr lang="en-US" sz="2300" dirty="0"/>
          </a:p>
        </p:txBody>
      </p:sp>
      <p:sp>
        <p:nvSpPr>
          <p:cNvPr id="3" name="Text 1"/>
          <p:cNvSpPr/>
          <p:nvPr/>
        </p:nvSpPr>
        <p:spPr>
          <a:xfrm>
            <a:off x="2216293" y="1075035"/>
            <a:ext cx="7759109" cy="344884"/>
          </a:xfrm>
          <a:prstGeom prst="rect">
            <a:avLst/>
          </a:prstGeom>
          <a:noFill/>
          <a:ln/>
        </p:spPr>
        <p:txBody>
          <a:bodyPr wrap="square" lIns="0" tIns="0" rIns="0" bIns="0" rtlCol="0" anchor="t">
            <a:normAutofit/>
          </a:bodyPr>
          <a:lstStyle/>
          <a:p>
            <a:pPr algn="l" indent="0" marL="0">
              <a:lnSpc>
                <a:spcPct val="115000"/>
              </a:lnSpc>
              <a:buNone/>
            </a:pPr>
            <a:r>
              <a:rPr lang="en-US" sz="950" dirty="0">
                <a:solidFill>
                  <a:srgbClr val="3A3630"/>
                </a:solidFill>
                <a:latin typeface="Source Sans 3" pitchFamily="34" charset="0"/>
                <a:ea typeface="Source Sans 3" pitchFamily="34" charset="-122"/>
                <a:cs typeface="Source Sans 3" pitchFamily="34" charset="-120"/>
              </a:rPr>
              <a:t>Development strategies can be classified into four categories based on their orientation (inward vs. outward) and sector focus (primary vs. secondary).</a:t>
            </a:r>
            <a:endParaRPr lang="en-US" sz="950" dirty="0"/>
          </a:p>
        </p:txBody>
      </p:sp>
      <p:pic>
        <p:nvPicPr>
          <p:cNvPr id="4" name="Image 0" descr="preencoded.png">    </p:cNvPr>
          <p:cNvPicPr>
            <a:picLocks noChangeAspect="1"/>
          </p:cNvPicPr>
          <p:nvPr/>
        </p:nvPicPr>
        <p:blipFill>
          <a:blip r:embed="rId1"/>
          <a:stretch>
            <a:fillRect/>
          </a:stretch>
        </p:blipFill>
        <p:spPr>
          <a:xfrm>
            <a:off x="2216293" y="1521321"/>
            <a:ext cx="7759109" cy="4364534"/>
          </a:xfrm>
          <a:prstGeom prst="rect">
            <a:avLst/>
          </a:prstGeom>
        </p:spPr>
      </p:pic>
      <p:sp>
        <p:nvSpPr>
          <p:cNvPr id="5" name="Text 2"/>
          <p:cNvSpPr/>
          <p:nvPr/>
        </p:nvSpPr>
        <p:spPr>
          <a:xfrm>
            <a:off x="2216293" y="5987256"/>
            <a:ext cx="7759109" cy="344884"/>
          </a:xfrm>
          <a:prstGeom prst="rect">
            <a:avLst/>
          </a:prstGeom>
          <a:noFill/>
          <a:ln/>
        </p:spPr>
        <p:txBody>
          <a:bodyPr wrap="square" lIns="0" tIns="0" rIns="0" bIns="0" rtlCol="0" anchor="t">
            <a:normAutofit/>
          </a:bodyPr>
          <a:lstStyle/>
          <a:p>
            <a:pPr algn="l" indent="0" marL="0">
              <a:lnSpc>
                <a:spcPct val="115000"/>
              </a:lnSpc>
              <a:buNone/>
            </a:pPr>
            <a:r>
              <a:rPr lang="en-US" sz="950" dirty="0">
                <a:solidFill>
                  <a:srgbClr val="3A3630"/>
                </a:solidFill>
                <a:latin typeface="Source Sans 3" pitchFamily="34" charset="0"/>
                <a:ea typeface="Source Sans 3" pitchFamily="34" charset="-122"/>
                <a:cs typeface="Source Sans 3" pitchFamily="34" charset="-120"/>
              </a:rPr>
              <a:t>Most successful economies, including the Philippines, combine aspects of both inward- and outward-looking strategies rather than relying exclusively on one approach.</a:t>
            </a:r>
            <a:endParaRPr lang="en-US" sz="9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729258"/>
            <a:ext cx="6223638" cy="770136"/>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C. Industrialization Strategy and Export-Led Growth</a:t>
            </a:r>
            <a:endParaRPr lang="en-US" sz="2400" dirty="0"/>
          </a:p>
        </p:txBody>
      </p:sp>
      <p:sp>
        <p:nvSpPr>
          <p:cNvPr id="4" name="Text 1"/>
          <p:cNvSpPr/>
          <p:nvPr/>
        </p:nvSpPr>
        <p:spPr>
          <a:xfrm>
            <a:off x="698086" y="1646634"/>
            <a:ext cx="6223638" cy="549473"/>
          </a:xfrm>
          <a:prstGeom prst="rect">
            <a:avLst/>
          </a:prstGeom>
          <a:noFill/>
          <a:ln/>
        </p:spPr>
        <p:txBody>
          <a:bodyPr wrap="square" lIns="0" tIns="0" rIns="0" bIns="0" rtlCol="0" anchor="t">
            <a:normAutofit/>
          </a:bodyPr>
          <a:lstStyle/>
          <a:p>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For several decades, many developing countries have pursued </a:t>
            </a:r>
            <a:pPr algn="l" indent="0" marL="0">
              <a:lnSpc>
                <a:spcPct val="117000"/>
              </a:lnSpc>
              <a:buNone/>
            </a:pPr>
            <a:r>
              <a:rPr lang="en-US" sz="1000" b="1" dirty="0">
                <a:solidFill>
                  <a:srgbClr val="3A3630"/>
                </a:solidFill>
                <a:latin typeface="Source Sans 3" pitchFamily="34" charset="0"/>
                <a:ea typeface="Source Sans 3" pitchFamily="34" charset="-122"/>
                <a:cs typeface="Source Sans 3" pitchFamily="34" charset="-120"/>
              </a:rPr>
              <a:t>export-led growth</a:t>
            </a:r>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 as a strategy for economic development — seeking to accelerate development by expanding exports and integrating into international markets.</a:t>
            </a:r>
            <a:endParaRPr lang="en-US" sz="1000" dirty="0"/>
          </a:p>
        </p:txBody>
      </p:sp>
      <p:sp>
        <p:nvSpPr>
          <p:cNvPr id="5" name="Text 2"/>
          <p:cNvSpPr/>
          <p:nvPr/>
        </p:nvSpPr>
        <p:spPr>
          <a:xfrm>
            <a:off x="698086" y="2343348"/>
            <a:ext cx="2803554" cy="192484"/>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The East Asian Success Stories</a:t>
            </a:r>
            <a:endParaRPr lang="en-US" sz="1200" dirty="0"/>
          </a:p>
        </p:txBody>
      </p:sp>
      <p:sp>
        <p:nvSpPr>
          <p:cNvPr id="6" name="Shape 3"/>
          <p:cNvSpPr/>
          <p:nvPr/>
        </p:nvSpPr>
        <p:spPr>
          <a:xfrm>
            <a:off x="698086" y="2683073"/>
            <a:ext cx="6223638" cy="879376"/>
          </a:xfrm>
          <a:prstGeom prst="roundRect">
            <a:avLst>
              <a:gd name="adj" fmla="val 2233"/>
            </a:avLst>
          </a:prstGeom>
          <a:solidFill>
            <a:srgbClr val="F3E7D4"/>
          </a:solidFill>
          <a:ln/>
        </p:spPr>
      </p:sp>
      <p:sp>
        <p:nvSpPr>
          <p:cNvPr id="7" name="Text 4"/>
          <p:cNvSpPr/>
          <p:nvPr/>
        </p:nvSpPr>
        <p:spPr>
          <a:xfrm>
            <a:off x="828952" y="2813943"/>
            <a:ext cx="1540035" cy="192484"/>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South Korea</a:t>
            </a:r>
            <a:endParaRPr lang="en-US" sz="1200" dirty="0"/>
          </a:p>
        </p:txBody>
      </p:sp>
      <p:sp>
        <p:nvSpPr>
          <p:cNvPr id="8" name="Text 5"/>
          <p:cNvSpPr/>
          <p:nvPr/>
        </p:nvSpPr>
        <p:spPr>
          <a:xfrm>
            <a:off x="828952" y="3065264"/>
            <a:ext cx="5961906" cy="366316"/>
          </a:xfrm>
          <a:prstGeom prst="rect">
            <a:avLst/>
          </a:prstGeom>
          <a:noFill/>
          <a:ln/>
        </p:spPr>
        <p:txBody>
          <a:bodyPr wrap="square" lIns="0" tIns="0" rIns="0" bIns="0" rtlCol="0" anchor="t">
            <a:normAutofit/>
          </a:bodyPr>
          <a:lstStyle/>
          <a:p>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Rapid industrialization through export-oriented manufacturing and strong investment in education and infrastructure.</a:t>
            </a:r>
            <a:endParaRPr lang="en-US" sz="1000" dirty="0"/>
          </a:p>
        </p:txBody>
      </p:sp>
      <p:sp>
        <p:nvSpPr>
          <p:cNvPr id="9" name="Shape 6"/>
          <p:cNvSpPr/>
          <p:nvPr/>
        </p:nvSpPr>
        <p:spPr>
          <a:xfrm>
            <a:off x="698086" y="3660577"/>
            <a:ext cx="6223638" cy="879376"/>
          </a:xfrm>
          <a:prstGeom prst="roundRect">
            <a:avLst>
              <a:gd name="adj" fmla="val 2233"/>
            </a:avLst>
          </a:prstGeom>
          <a:solidFill>
            <a:srgbClr val="F3E7D4"/>
          </a:solidFill>
          <a:ln/>
        </p:spPr>
      </p:sp>
      <p:sp>
        <p:nvSpPr>
          <p:cNvPr id="10" name="Text 7"/>
          <p:cNvSpPr/>
          <p:nvPr/>
        </p:nvSpPr>
        <p:spPr>
          <a:xfrm>
            <a:off x="828952" y="3791446"/>
            <a:ext cx="1540035" cy="192484"/>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Taiwan</a:t>
            </a:r>
            <a:endParaRPr lang="en-US" sz="1200" dirty="0"/>
          </a:p>
        </p:txBody>
      </p:sp>
      <p:sp>
        <p:nvSpPr>
          <p:cNvPr id="11" name="Text 8"/>
          <p:cNvSpPr/>
          <p:nvPr/>
        </p:nvSpPr>
        <p:spPr>
          <a:xfrm>
            <a:off x="828952" y="4042767"/>
            <a:ext cx="5961906" cy="366316"/>
          </a:xfrm>
          <a:prstGeom prst="rect">
            <a:avLst/>
          </a:prstGeom>
          <a:noFill/>
          <a:ln/>
        </p:spPr>
        <p:txBody>
          <a:bodyPr wrap="square" lIns="0" tIns="0" rIns="0" bIns="0" rtlCol="0" anchor="t">
            <a:normAutofit/>
          </a:bodyPr>
          <a:lstStyle/>
          <a:p>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Technological upgrading and integration into global electronics supply chains drove sustained economic growth.</a:t>
            </a:r>
            <a:endParaRPr lang="en-US" sz="1000" dirty="0"/>
          </a:p>
        </p:txBody>
      </p:sp>
      <p:sp>
        <p:nvSpPr>
          <p:cNvPr id="12" name="Shape 9"/>
          <p:cNvSpPr/>
          <p:nvPr/>
        </p:nvSpPr>
        <p:spPr>
          <a:xfrm>
            <a:off x="698086" y="4638080"/>
            <a:ext cx="6223638" cy="696218"/>
          </a:xfrm>
          <a:prstGeom prst="roundRect">
            <a:avLst>
              <a:gd name="adj" fmla="val 2820"/>
            </a:avLst>
          </a:prstGeom>
          <a:solidFill>
            <a:srgbClr val="F3E7D4"/>
          </a:solidFill>
          <a:ln/>
        </p:spPr>
      </p:sp>
      <p:sp>
        <p:nvSpPr>
          <p:cNvPr id="13" name="Text 10"/>
          <p:cNvSpPr/>
          <p:nvPr/>
        </p:nvSpPr>
        <p:spPr>
          <a:xfrm>
            <a:off x="828952" y="4768949"/>
            <a:ext cx="1540035" cy="192484"/>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Singapore</a:t>
            </a:r>
            <a:endParaRPr lang="en-US" sz="1200" dirty="0"/>
          </a:p>
        </p:txBody>
      </p:sp>
      <p:sp>
        <p:nvSpPr>
          <p:cNvPr id="14" name="Text 11"/>
          <p:cNvSpPr/>
          <p:nvPr/>
        </p:nvSpPr>
        <p:spPr>
          <a:xfrm>
            <a:off x="828952" y="5020270"/>
            <a:ext cx="5961906" cy="183158"/>
          </a:xfrm>
          <a:prstGeom prst="rect">
            <a:avLst/>
          </a:prstGeom>
          <a:noFill/>
          <a:ln/>
        </p:spPr>
        <p:txBody>
          <a:bodyPr wrap="none" lIns="0" tIns="0" rIns="0" bIns="0" rtlCol="0" anchor="t"/>
          <a:lstStyle/>
          <a:p>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Strategic openness to trade and FDI transformed a small city-state into a global financial and logistics hub.</a:t>
            </a:r>
            <a:endParaRPr lang="en-US" sz="1000" dirty="0"/>
          </a:p>
        </p:txBody>
      </p:sp>
      <p:sp>
        <p:nvSpPr>
          <p:cNvPr id="15" name="Shape 12"/>
          <p:cNvSpPr/>
          <p:nvPr/>
        </p:nvSpPr>
        <p:spPr>
          <a:xfrm>
            <a:off x="698086" y="5432425"/>
            <a:ext cx="6223638" cy="696218"/>
          </a:xfrm>
          <a:prstGeom prst="roundRect">
            <a:avLst>
              <a:gd name="adj" fmla="val 2820"/>
            </a:avLst>
          </a:prstGeom>
          <a:solidFill>
            <a:srgbClr val="F3E7D4"/>
          </a:solidFill>
          <a:ln/>
        </p:spPr>
      </p:sp>
      <p:sp>
        <p:nvSpPr>
          <p:cNvPr id="16" name="Text 13"/>
          <p:cNvSpPr/>
          <p:nvPr/>
        </p:nvSpPr>
        <p:spPr>
          <a:xfrm>
            <a:off x="828952" y="5563295"/>
            <a:ext cx="1540035" cy="192484"/>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Hong Kong</a:t>
            </a:r>
            <a:endParaRPr lang="en-US" sz="1200" dirty="0"/>
          </a:p>
        </p:txBody>
      </p:sp>
      <p:sp>
        <p:nvSpPr>
          <p:cNvPr id="17" name="Text 14"/>
          <p:cNvSpPr/>
          <p:nvPr/>
        </p:nvSpPr>
        <p:spPr>
          <a:xfrm>
            <a:off x="828952" y="5814616"/>
            <a:ext cx="5961906" cy="183158"/>
          </a:xfrm>
          <a:prstGeom prst="rect">
            <a:avLst/>
          </a:prstGeom>
          <a:noFill/>
          <a:ln/>
        </p:spPr>
        <p:txBody>
          <a:bodyPr wrap="none" lIns="0" tIns="0" rIns="0" bIns="0" rtlCol="0" anchor="t"/>
          <a:lstStyle/>
          <a:p>
            <a:pPr algn="l" indent="0" marL="0">
              <a:lnSpc>
                <a:spcPct val="117000"/>
              </a:lnSpc>
              <a:buNone/>
            </a:pPr>
            <a:r>
              <a:rPr lang="en-US" sz="1000" dirty="0">
                <a:solidFill>
                  <a:srgbClr val="3A3630"/>
                </a:solidFill>
                <a:latin typeface="Source Sans 3" pitchFamily="34" charset="0"/>
                <a:ea typeface="Source Sans 3" pitchFamily="34" charset="-122"/>
                <a:cs typeface="Source Sans 3" pitchFamily="34" charset="-120"/>
              </a:rPr>
              <a:t>Free trade policies and financial services integration enabled rapid economic development.</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951186" y="535186"/>
            <a:ext cx="5740852" cy="366911"/>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Export-Led Growth in the Philippines</a:t>
            </a:r>
            <a:endParaRPr lang="en-US" sz="2300" dirty="0"/>
          </a:p>
        </p:txBody>
      </p:sp>
      <p:sp>
        <p:nvSpPr>
          <p:cNvPr id="3" name="Text 1"/>
          <p:cNvSpPr/>
          <p:nvPr/>
        </p:nvSpPr>
        <p:spPr>
          <a:xfrm>
            <a:off x="951186" y="1080393"/>
            <a:ext cx="10289223" cy="342305"/>
          </a:xfrm>
          <a:prstGeom prst="rect">
            <a:avLst/>
          </a:prstGeom>
          <a:noFill/>
          <a:ln/>
        </p:spPr>
        <p:txBody>
          <a:bodyPr wrap="square" lIns="0" tIns="0" rIns="0" bIns="0" rtlCol="0" anchor="t">
            <a:normAutofit/>
          </a:bodyPr>
          <a:lstStyle/>
          <a:p>
            <a:pPr algn="l" indent="0" marL="0">
              <a:lnSpc>
                <a:spcPct val="114000"/>
              </a:lnSpc>
              <a:buNone/>
            </a:pPr>
            <a:r>
              <a:rPr lang="en-US" sz="950" dirty="0">
                <a:solidFill>
                  <a:srgbClr val="3A3630"/>
                </a:solidFill>
                <a:latin typeface="Source Sans 3" pitchFamily="34" charset="0"/>
                <a:ea typeface="Source Sans 3" pitchFamily="34" charset="-122"/>
                <a:cs typeface="Source Sans 3" pitchFamily="34" charset="-120"/>
              </a:rPr>
              <a:t>The Philippines has adopted aspects of the export-led growth strategy through the expansion of export processing zones, special economic zones, and investment incentives designed to attract multinational corporations.</a:t>
            </a:r>
            <a:endParaRPr lang="en-US" sz="950" dirty="0"/>
          </a:p>
        </p:txBody>
      </p:sp>
      <p:sp>
        <p:nvSpPr>
          <p:cNvPr id="4" name="Text 2"/>
          <p:cNvSpPr/>
          <p:nvPr/>
        </p:nvSpPr>
        <p:spPr>
          <a:xfrm>
            <a:off x="951186" y="1612106"/>
            <a:ext cx="2077390" cy="183356"/>
          </a:xfrm>
          <a:prstGeom prst="rect">
            <a:avLst/>
          </a:prstGeom>
          <a:noFill/>
          <a:ln/>
        </p:spPr>
        <p:txBody>
          <a:bodyPr wrap="none" lIns="0" tIns="0" rIns="0" bIns="0" rtlCol="0" anchor="t"/>
          <a:lstStyle/>
          <a:p>
            <a:pPr algn="l" indent="0" marL="0">
              <a:lnSpc>
                <a:spcPct val="104000"/>
              </a:lnSpc>
              <a:buNone/>
            </a:pPr>
            <a:r>
              <a:rPr lang="en-US" sz="1150" dirty="0">
                <a:solidFill>
                  <a:srgbClr val="38512F"/>
                </a:solidFill>
                <a:latin typeface="Lora" pitchFamily="34" charset="0"/>
                <a:ea typeface="Lora" pitchFamily="34" charset="-122"/>
                <a:cs typeface="Lora" pitchFamily="34" charset="-120"/>
              </a:rPr>
              <a:t>Electronics Industry</a:t>
            </a:r>
            <a:endParaRPr lang="en-US" sz="1150" dirty="0"/>
          </a:p>
        </p:txBody>
      </p:sp>
      <p:sp>
        <p:nvSpPr>
          <p:cNvPr id="5" name="Text 3"/>
          <p:cNvSpPr/>
          <p:nvPr/>
        </p:nvSpPr>
        <p:spPr>
          <a:xfrm>
            <a:off x="951186" y="1884561"/>
            <a:ext cx="4992364" cy="513457"/>
          </a:xfrm>
          <a:prstGeom prst="rect">
            <a:avLst/>
          </a:prstGeom>
          <a:noFill/>
          <a:ln/>
        </p:spPr>
        <p:txBody>
          <a:bodyPr wrap="square" lIns="0" tIns="0" rIns="0" bIns="0" rtlCol="0" anchor="t">
            <a:normAutofit/>
          </a:bodyPr>
          <a:lstStyle/>
          <a:p>
            <a:pPr algn="l" indent="0" marL="0">
              <a:lnSpc>
                <a:spcPct val="114000"/>
              </a:lnSpc>
              <a:buNone/>
            </a:pPr>
            <a:r>
              <a:rPr lang="en-US" sz="950" dirty="0">
                <a:solidFill>
                  <a:srgbClr val="3A3630"/>
                </a:solidFill>
                <a:latin typeface="Source Sans 3" pitchFamily="34" charset="0"/>
                <a:ea typeface="Source Sans 3" pitchFamily="34" charset="-122"/>
                <a:cs typeface="Source Sans 3" pitchFamily="34" charset="-120"/>
              </a:rPr>
              <a:t>Demonstrates how export-led growth can generate employment, attract foreign investment, and facilitate technology transfer. Major multinational companies have established operations in economic zones in </a:t>
            </a:r>
            <a:pPr algn="l" indent="0" marL="0">
              <a:lnSpc>
                <a:spcPct val="114000"/>
              </a:lnSpc>
              <a:buNone/>
            </a:pPr>
            <a:r>
              <a:rPr lang="en-US" sz="950" b="1" dirty="0">
                <a:solidFill>
                  <a:srgbClr val="3A3630"/>
                </a:solidFill>
                <a:latin typeface="Source Sans 3" pitchFamily="34" charset="0"/>
                <a:ea typeface="Source Sans 3" pitchFamily="34" charset="-122"/>
                <a:cs typeface="Source Sans 3" pitchFamily="34" charset="-120"/>
              </a:rPr>
              <a:t>Laguna, Cavite, Batangas, and Clark</a:t>
            </a:r>
            <a:pPr algn="l" indent="0" marL="0">
              <a:lnSpc>
                <a:spcPct val="114000"/>
              </a:lnSpc>
              <a:buNone/>
            </a:pPr>
            <a:r>
              <a:rPr lang="en-US" sz="950" dirty="0">
                <a:solidFill>
                  <a:srgbClr val="3A3630"/>
                </a:solidFill>
                <a:latin typeface="Source Sans 3" pitchFamily="34" charset="0"/>
                <a:ea typeface="Source Sans 3" pitchFamily="34" charset="-122"/>
                <a:cs typeface="Source Sans 3" pitchFamily="34" charset="-120"/>
              </a:rPr>
              <a:t>.</a:t>
            </a:r>
            <a:endParaRPr lang="en-US" sz="950" dirty="0"/>
          </a:p>
        </p:txBody>
      </p:sp>
      <p:sp>
        <p:nvSpPr>
          <p:cNvPr id="6" name="Shape 4"/>
          <p:cNvSpPr/>
          <p:nvPr/>
        </p:nvSpPr>
        <p:spPr>
          <a:xfrm>
            <a:off x="6164406" y="1523008"/>
            <a:ext cx="5172144" cy="955278"/>
          </a:xfrm>
          <a:prstGeom prst="roundRect">
            <a:avLst>
              <a:gd name="adj" fmla="val 1959"/>
            </a:avLst>
          </a:prstGeom>
          <a:solidFill>
            <a:srgbClr val="38512F"/>
          </a:solidFill>
          <a:ln/>
        </p:spPr>
      </p:sp>
      <p:sp>
        <p:nvSpPr>
          <p:cNvPr id="7" name="Text 5"/>
          <p:cNvSpPr/>
          <p:nvPr/>
        </p:nvSpPr>
        <p:spPr>
          <a:xfrm>
            <a:off x="6289121" y="1612106"/>
            <a:ext cx="2077390" cy="183356"/>
          </a:xfrm>
          <a:prstGeom prst="rect">
            <a:avLst/>
          </a:prstGeom>
          <a:noFill/>
          <a:ln/>
        </p:spPr>
        <p:txBody>
          <a:bodyPr wrap="none" lIns="0" tIns="0" rIns="0" bIns="0" rtlCol="0" anchor="t"/>
          <a:lstStyle/>
          <a:p>
            <a:pPr algn="l" indent="0" marL="0">
              <a:lnSpc>
                <a:spcPct val="104000"/>
              </a:lnSpc>
              <a:buNone/>
            </a:pPr>
            <a:r>
              <a:rPr lang="en-US" sz="1150" dirty="0">
                <a:solidFill>
                  <a:srgbClr val="FFFFFF"/>
                </a:solidFill>
                <a:latin typeface="Lora" pitchFamily="34" charset="0"/>
                <a:ea typeface="Lora" pitchFamily="34" charset="-122"/>
                <a:cs typeface="Lora" pitchFamily="34" charset="-120"/>
              </a:rPr>
              <a:t>BPO Industry</a:t>
            </a:r>
            <a:endParaRPr lang="en-US" sz="1150" dirty="0"/>
          </a:p>
        </p:txBody>
      </p:sp>
      <p:sp>
        <p:nvSpPr>
          <p:cNvPr id="8" name="Text 6"/>
          <p:cNvSpPr/>
          <p:nvPr/>
        </p:nvSpPr>
        <p:spPr>
          <a:xfrm>
            <a:off x="6289121" y="1884561"/>
            <a:ext cx="4922714" cy="513457"/>
          </a:xfrm>
          <a:prstGeom prst="rect">
            <a:avLst/>
          </a:prstGeom>
          <a:noFill/>
          <a:ln/>
        </p:spPr>
        <p:txBody>
          <a:bodyPr wrap="square" lIns="0" tIns="0" rIns="0" bIns="0" rtlCol="0" anchor="t">
            <a:normAutofit/>
          </a:bodyPr>
          <a:lstStyle/>
          <a:p>
            <a:pPr algn="l" indent="0" marL="0">
              <a:lnSpc>
                <a:spcPct val="114000"/>
              </a:lnSpc>
              <a:buNone/>
            </a:pPr>
            <a:r>
              <a:rPr lang="en-US" sz="950" dirty="0">
                <a:solidFill>
                  <a:srgbClr val="FFFFFF"/>
                </a:solidFill>
                <a:latin typeface="Source Sans 3" pitchFamily="34" charset="0"/>
                <a:ea typeface="Source Sans 3" pitchFamily="34" charset="-122"/>
                <a:cs typeface="Source Sans 3" pitchFamily="34" charset="-120"/>
              </a:rPr>
              <a:t>One of the country's most successful export sectors. By providing services to global clients, the industry generates </a:t>
            </a:r>
            <a:pPr algn="l" indent="0" marL="0">
              <a:lnSpc>
                <a:spcPct val="114000"/>
              </a:lnSpc>
              <a:buNone/>
            </a:pPr>
            <a:r>
              <a:rPr lang="en-US" sz="950" b="1" dirty="0">
                <a:solidFill>
                  <a:srgbClr val="FFFFFF"/>
                </a:solidFill>
                <a:latin typeface="Source Sans 3" pitchFamily="34" charset="0"/>
                <a:ea typeface="Source Sans 3" pitchFamily="34" charset="-122"/>
                <a:cs typeface="Source Sans 3" pitchFamily="34" charset="-120"/>
              </a:rPr>
              <a:t>billions of dollars</a:t>
            </a:r>
            <a:pPr algn="l" indent="0" marL="0">
              <a:lnSpc>
                <a:spcPct val="114000"/>
              </a:lnSpc>
              <a:buNone/>
            </a:pPr>
            <a:r>
              <a:rPr lang="en-US" sz="950" dirty="0">
                <a:solidFill>
                  <a:srgbClr val="FFFFFF"/>
                </a:solidFill>
                <a:latin typeface="Source Sans 3" pitchFamily="34" charset="0"/>
                <a:ea typeface="Source Sans 3" pitchFamily="34" charset="-122"/>
                <a:cs typeface="Source Sans 3" pitchFamily="34" charset="-120"/>
              </a:rPr>
              <a:t> in export revenues while creating employment opportunities for millions of Filipinos.</a:t>
            </a:r>
            <a:endParaRPr lang="en-US" sz="950" dirty="0"/>
          </a:p>
        </p:txBody>
      </p:sp>
      <p:pic>
        <p:nvPicPr>
          <p:cNvPr id="9" name="Image 0" descr="preencoded.png">    </p:cNvPr>
          <p:cNvPicPr>
            <a:picLocks noChangeAspect="1"/>
          </p:cNvPicPr>
          <p:nvPr/>
        </p:nvPicPr>
        <p:blipFill>
          <a:blip r:embed="rId1"/>
          <a:stretch>
            <a:fillRect/>
          </a:stretch>
        </p:blipFill>
        <p:spPr>
          <a:xfrm>
            <a:off x="2237327" y="2578596"/>
            <a:ext cx="7716843" cy="3472656"/>
          </a:xfrm>
          <a:prstGeom prst="rect">
            <a:avLst/>
          </a:prstGeom>
        </p:spPr>
      </p:pic>
      <p:sp>
        <p:nvSpPr>
          <p:cNvPr id="10" name="Text 7"/>
          <p:cNvSpPr/>
          <p:nvPr/>
        </p:nvSpPr>
        <p:spPr>
          <a:xfrm>
            <a:off x="3711371" y="2654769"/>
            <a:ext cx="1350443" cy="392575"/>
          </a:xfrm>
          <a:prstGeom prst="rect">
            <a:avLst/>
          </a:prstGeom>
          <a:noFill/>
          <a:ln/>
        </p:spPr>
        <p:txBody>
          <a:bodyPr wrap="square" lIns="0" tIns="0" rIns="0" bIns="0" rtlCol="0" anchor="t">
            <a:normAutofit/>
          </a:bodyPr>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Attract Investment</a:t>
            </a:r>
            <a:endParaRPr lang="en-US" sz="1200" dirty="0"/>
          </a:p>
        </p:txBody>
      </p:sp>
      <p:sp>
        <p:nvSpPr>
          <p:cNvPr id="11" name="Text 8"/>
          <p:cNvSpPr/>
          <p:nvPr/>
        </p:nvSpPr>
        <p:spPr>
          <a:xfrm>
            <a:off x="3711371" y="3106706"/>
            <a:ext cx="1350443" cy="286142"/>
          </a:xfrm>
          <a:prstGeom prst="rect">
            <a:avLst/>
          </a:prstGeom>
          <a:noFill/>
          <a:ln/>
        </p:spPr>
        <p:txBody>
          <a:bodyPr wrap="square" lIns="0" tIns="0" rIns="0" bIns="0" rtlCol="0" anchor="t">
            <a:normAutofit/>
          </a:bodyPr>
          <a:lstStyle/>
          <a:p>
            <a:pPr algn="ctr" indent="0" marL="0">
              <a:lnSpc>
                <a:spcPct val="89000"/>
              </a:lnSpc>
              <a:buNone/>
            </a:pPr>
            <a:r>
              <a:rPr lang="en-US" sz="1050" dirty="0">
                <a:solidFill>
                  <a:srgbClr val="3A3630"/>
                </a:solidFill>
                <a:latin typeface="Source Sans 3" pitchFamily="34" charset="0"/>
                <a:ea typeface="Source Sans 3" pitchFamily="34" charset="-122"/>
                <a:cs typeface="Source Sans 3" pitchFamily="34" charset="-120"/>
              </a:rPr>
              <a:t>Economic zones and fiscal incentives</a:t>
            </a:r>
            <a:endParaRPr lang="en-US" sz="1050" dirty="0"/>
          </a:p>
        </p:txBody>
      </p:sp>
      <p:sp>
        <p:nvSpPr>
          <p:cNvPr id="12" name="Text 9"/>
          <p:cNvSpPr/>
          <p:nvPr/>
        </p:nvSpPr>
        <p:spPr>
          <a:xfrm>
            <a:off x="5417976" y="5259261"/>
            <a:ext cx="1357864" cy="392575"/>
          </a:xfrm>
          <a:prstGeom prst="rect">
            <a:avLst/>
          </a:prstGeom>
          <a:noFill/>
          <a:ln/>
        </p:spPr>
        <p:txBody>
          <a:bodyPr wrap="square" lIns="0" tIns="0" rIns="0" bIns="0" rtlCol="0" anchor="t">
            <a:normAutofit/>
          </a:bodyPr>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Build Export Capacity</a:t>
            </a:r>
            <a:endParaRPr lang="en-US" sz="1200" dirty="0"/>
          </a:p>
        </p:txBody>
      </p:sp>
      <p:sp>
        <p:nvSpPr>
          <p:cNvPr id="13" name="Text 10"/>
          <p:cNvSpPr/>
          <p:nvPr/>
        </p:nvSpPr>
        <p:spPr>
          <a:xfrm>
            <a:off x="5417976" y="5711198"/>
            <a:ext cx="1357864" cy="286141"/>
          </a:xfrm>
          <a:prstGeom prst="rect">
            <a:avLst/>
          </a:prstGeom>
          <a:noFill/>
          <a:ln/>
        </p:spPr>
        <p:txBody>
          <a:bodyPr wrap="square" lIns="0" tIns="0" rIns="0" bIns="0" rtlCol="0" anchor="t">
            <a:normAutofit/>
          </a:bodyPr>
          <a:lstStyle/>
          <a:p>
            <a:pPr algn="ctr" indent="0" marL="0">
              <a:lnSpc>
                <a:spcPct val="89000"/>
              </a:lnSpc>
              <a:buNone/>
            </a:pPr>
            <a:r>
              <a:rPr lang="en-US" sz="1050" dirty="0">
                <a:solidFill>
                  <a:srgbClr val="3A3630"/>
                </a:solidFill>
                <a:latin typeface="Source Sans 3" pitchFamily="34" charset="0"/>
                <a:ea typeface="Source Sans 3" pitchFamily="34" charset="-122"/>
                <a:cs typeface="Source Sans 3" pitchFamily="34" charset="-120"/>
              </a:rPr>
              <a:t>Manufacturing, BPO, and services growth</a:t>
            </a:r>
            <a:endParaRPr lang="en-US" sz="1050" dirty="0"/>
          </a:p>
        </p:txBody>
      </p:sp>
      <p:sp>
        <p:nvSpPr>
          <p:cNvPr id="14" name="Text 11"/>
          <p:cNvSpPr/>
          <p:nvPr/>
        </p:nvSpPr>
        <p:spPr>
          <a:xfrm>
            <a:off x="7072640" y="2727000"/>
            <a:ext cx="1350444" cy="196288"/>
          </a:xfrm>
          <a:prstGeom prst="rect">
            <a:avLst/>
          </a:prstGeom>
          <a:noFill/>
          <a:ln/>
        </p:spPr>
        <p:txBody>
          <a:bodyPr wrap="none" lIns="0" tIns="0" rIns="0" bIns="0" rtlCol="0" anchor="t"/>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Integrate Globally</a:t>
            </a:r>
            <a:endParaRPr lang="en-US" sz="1200" dirty="0"/>
          </a:p>
        </p:txBody>
      </p:sp>
      <p:sp>
        <p:nvSpPr>
          <p:cNvPr id="15" name="Text 12"/>
          <p:cNvSpPr/>
          <p:nvPr/>
        </p:nvSpPr>
        <p:spPr>
          <a:xfrm>
            <a:off x="7072640" y="2982650"/>
            <a:ext cx="1350444" cy="286142"/>
          </a:xfrm>
          <a:prstGeom prst="rect">
            <a:avLst/>
          </a:prstGeom>
          <a:noFill/>
          <a:ln/>
        </p:spPr>
        <p:txBody>
          <a:bodyPr wrap="square" lIns="0" tIns="0" rIns="0" bIns="0" rtlCol="0" anchor="t">
            <a:normAutofit/>
          </a:bodyPr>
          <a:lstStyle/>
          <a:p>
            <a:pPr algn="ctr" indent="0" marL="0">
              <a:lnSpc>
                <a:spcPct val="89000"/>
              </a:lnSpc>
              <a:buNone/>
            </a:pPr>
            <a:r>
              <a:rPr lang="en-US" sz="1050" dirty="0">
                <a:solidFill>
                  <a:srgbClr val="3A3630"/>
                </a:solidFill>
                <a:latin typeface="Source Sans 3" pitchFamily="34" charset="0"/>
                <a:ea typeface="Source Sans 3" pitchFamily="34" charset="-122"/>
                <a:cs typeface="Source Sans 3" pitchFamily="34" charset="-120"/>
              </a:rPr>
              <a:t>Value chains via tech transfer and jobs</a:t>
            </a:r>
            <a:endParaRPr lang="en-US" sz="1050" dirty="0"/>
          </a:p>
        </p:txBody>
      </p:sp>
      <p:sp>
        <p:nvSpPr>
          <p:cNvPr id="16" name="Text 13"/>
          <p:cNvSpPr/>
          <p:nvPr/>
        </p:nvSpPr>
        <p:spPr>
          <a:xfrm>
            <a:off x="951186" y="6151563"/>
            <a:ext cx="10898808" cy="171152"/>
          </a:xfrm>
          <a:prstGeom prst="rect">
            <a:avLst/>
          </a:prstGeom>
          <a:noFill/>
          <a:ln/>
        </p:spPr>
        <p:txBody>
          <a:bodyPr wrap="none" lIns="0" tIns="0" rIns="0" bIns="0" rtlCol="0" anchor="t"/>
          <a:lstStyle/>
          <a:p>
            <a:pPr algn="l" indent="0" marL="0">
              <a:lnSpc>
                <a:spcPct val="114000"/>
              </a:lnSpc>
              <a:buNone/>
            </a:pPr>
            <a:r>
              <a:rPr lang="en-US" sz="950" dirty="0">
                <a:solidFill>
                  <a:srgbClr val="3A3630"/>
                </a:solidFill>
                <a:latin typeface="Source Sans 3" pitchFamily="34" charset="0"/>
                <a:ea typeface="Source Sans 3" pitchFamily="34" charset="-122"/>
                <a:cs typeface="Source Sans 3" pitchFamily="34" charset="-120"/>
              </a:rPr>
              <a:t>This progression illustrates how the Philippines has leveraged export-led growth to deepen its integration with the global economy.</a:t>
            </a:r>
            <a:endParaRPr lang="en-US" sz="9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1054100"/>
            <a:ext cx="6786294"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The Role of Foreign Direct Investment</a:t>
            </a:r>
            <a:endParaRPr lang="en-US" sz="2700" dirty="0"/>
          </a:p>
        </p:txBody>
      </p:sp>
      <p:sp>
        <p:nvSpPr>
          <p:cNvPr id="4" name="Text 1"/>
          <p:cNvSpPr/>
          <p:nvPr/>
        </p:nvSpPr>
        <p:spPr>
          <a:xfrm>
            <a:off x="5269971" y="1679476"/>
            <a:ext cx="6223638"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Foreign Direct Investment (FDI) plays a critical role in export-led growth, bringing multiple benefits to host economies.</a:t>
            </a:r>
            <a:endParaRPr lang="en-US" sz="1150" dirty="0"/>
          </a:p>
        </p:txBody>
      </p:sp>
      <p:sp>
        <p:nvSpPr>
          <p:cNvPr id="5" name="Text 2"/>
          <p:cNvSpPr/>
          <p:nvPr/>
        </p:nvSpPr>
        <p:spPr>
          <a:xfrm>
            <a:off x="5736784" y="2334320"/>
            <a:ext cx="5290013" cy="489645"/>
          </a:xfrm>
          <a:prstGeom prst="rect">
            <a:avLst/>
          </a:prstGeom>
          <a:noFill/>
          <a:ln/>
        </p:spPr>
        <p:txBody>
          <a:bodyPr wrap="none" lIns="0" tIns="0" rIns="0" bIns="0" rtlCol="0" anchor="t"/>
          <a:lstStyle/>
          <a:p>
            <a:pPr algn="ctr" indent="0" marL="0">
              <a:lnSpc>
                <a:spcPct val="83000"/>
              </a:lnSpc>
              <a:buNone/>
            </a:pPr>
            <a:r>
              <a:rPr lang="en-US" sz="3850" dirty="0">
                <a:solidFill>
                  <a:srgbClr val="3A3630"/>
                </a:solidFill>
                <a:latin typeface="Lora" pitchFamily="34" charset="0"/>
                <a:ea typeface="Lora" pitchFamily="34" charset="-122"/>
                <a:cs typeface="Lora" pitchFamily="34" charset="-120"/>
              </a:rPr>
              <a:t>5</a:t>
            </a:r>
            <a:endParaRPr lang="en-US" sz="3850" dirty="0"/>
          </a:p>
        </p:txBody>
      </p:sp>
      <p:sp>
        <p:nvSpPr>
          <p:cNvPr id="6" name="Text 3"/>
          <p:cNvSpPr/>
          <p:nvPr/>
        </p:nvSpPr>
        <p:spPr>
          <a:xfrm>
            <a:off x="7509084" y="2992636"/>
            <a:ext cx="1745413" cy="218083"/>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Key FDI Benefits</a:t>
            </a:r>
            <a:endParaRPr lang="en-US" sz="1350" dirty="0"/>
          </a:p>
        </p:txBody>
      </p:sp>
      <p:sp>
        <p:nvSpPr>
          <p:cNvPr id="7" name="Text 4"/>
          <p:cNvSpPr/>
          <p:nvPr/>
        </p:nvSpPr>
        <p:spPr>
          <a:xfrm>
            <a:off x="5269971" y="3286323"/>
            <a:ext cx="6223638" cy="219472"/>
          </a:xfrm>
          <a:prstGeom prst="rect">
            <a:avLst/>
          </a:prstGeom>
          <a:noFill/>
          <a:ln/>
        </p:spPr>
        <p:txBody>
          <a:bodyPr wrap="none" lIns="0" tIns="0" rIns="0" bIns="0" rtlCol="0" anchor="t"/>
          <a:lstStyle/>
          <a:p>
            <a:pPr algn="ct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Capital, technology, management expertise, employment, and market access</a:t>
            </a:r>
            <a:endParaRPr lang="en-US" sz="1150" dirty="0"/>
          </a:p>
        </p:txBody>
      </p:sp>
      <p:sp>
        <p:nvSpPr>
          <p:cNvPr id="8" name="Text 5"/>
          <p:cNvSpPr/>
          <p:nvPr/>
        </p:nvSpPr>
        <p:spPr>
          <a:xfrm>
            <a:off x="5736784" y="3832126"/>
            <a:ext cx="5290013" cy="489645"/>
          </a:xfrm>
          <a:prstGeom prst="rect">
            <a:avLst/>
          </a:prstGeom>
          <a:noFill/>
          <a:ln/>
        </p:spPr>
        <p:txBody>
          <a:bodyPr wrap="none" lIns="0" tIns="0" rIns="0" bIns="0" rtlCol="0" anchor="t"/>
          <a:lstStyle/>
          <a:p>
            <a:pPr algn="ctr" indent="0" marL="0">
              <a:lnSpc>
                <a:spcPct val="83000"/>
              </a:lnSpc>
              <a:buNone/>
            </a:pPr>
            <a:r>
              <a:rPr lang="en-US" sz="3850" dirty="0">
                <a:solidFill>
                  <a:srgbClr val="3A3630"/>
                </a:solidFill>
                <a:latin typeface="Lora" pitchFamily="34" charset="0"/>
                <a:ea typeface="Lora" pitchFamily="34" charset="-122"/>
                <a:cs typeface="Lora" pitchFamily="34" charset="-120"/>
              </a:rPr>
              <a:t>1995</a:t>
            </a:r>
            <a:endParaRPr lang="en-US" sz="3850" dirty="0"/>
          </a:p>
        </p:txBody>
      </p:sp>
      <p:sp>
        <p:nvSpPr>
          <p:cNvPr id="9" name="Text 6"/>
          <p:cNvSpPr/>
          <p:nvPr/>
        </p:nvSpPr>
        <p:spPr>
          <a:xfrm>
            <a:off x="7401732" y="4490442"/>
            <a:ext cx="1960017" cy="218083"/>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WTO Founding Member</a:t>
            </a:r>
            <a:endParaRPr lang="en-US" sz="1350" dirty="0"/>
          </a:p>
        </p:txBody>
      </p:sp>
      <p:sp>
        <p:nvSpPr>
          <p:cNvPr id="10" name="Text 7"/>
          <p:cNvSpPr/>
          <p:nvPr/>
        </p:nvSpPr>
        <p:spPr>
          <a:xfrm>
            <a:off x="5269971" y="4784130"/>
            <a:ext cx="6223638" cy="219472"/>
          </a:xfrm>
          <a:prstGeom prst="rect">
            <a:avLst/>
          </a:prstGeom>
          <a:noFill/>
          <a:ln/>
        </p:spPr>
        <p:txBody>
          <a:bodyPr wrap="none" lIns="0" tIns="0" rIns="0" bIns="0" rtlCol="0" anchor="t"/>
          <a:lstStyle/>
          <a:p>
            <a:pPr algn="ct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 Philippines joined the WTO as a founding member, opening doors to global trade</a:t>
            </a:r>
            <a:endParaRPr lang="en-US" sz="1150" dirty="0"/>
          </a:p>
        </p:txBody>
      </p:sp>
      <p:sp>
        <p:nvSpPr>
          <p:cNvPr id="11" name="Text 8"/>
          <p:cNvSpPr/>
          <p:nvPr/>
        </p:nvSpPr>
        <p:spPr>
          <a:xfrm>
            <a:off x="5269971" y="5145385"/>
            <a:ext cx="6223638" cy="658416"/>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 Philippines continues to attract foreign investments in </a:t>
            </a:r>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manufacturing, renewable energy, information technology, logistics, and infrastructure</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These investments contribute to economic growth and strengthen the country's integration into global value chains.</a:t>
            </a:r>
            <a:endParaRPr lang="en-US" sz="11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98185" y="1226245"/>
            <a:ext cx="7778357"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World Trade Organization (WTO)</a:t>
            </a:r>
            <a:endParaRPr lang="en-US" sz="3200" dirty="0"/>
          </a:p>
        </p:txBody>
      </p:sp>
      <p:sp>
        <p:nvSpPr>
          <p:cNvPr id="3" name="Text 1"/>
          <p:cNvSpPr/>
          <p:nvPr/>
        </p:nvSpPr>
        <p:spPr>
          <a:xfrm>
            <a:off x="698185" y="2088555"/>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World Trade Organization serves as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primary international institution governing global trade</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It establishes rules designed to promote predictable, transparent, and fair trade among member countries. The Philippines became a founding member in 1995.</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2843312"/>
            <a:ext cx="5329402" cy="1306909"/>
          </a:xfrm>
          <a:prstGeom prst="rect">
            <a:avLst/>
          </a:prstGeom>
        </p:spPr>
      </p:pic>
      <p:sp>
        <p:nvSpPr>
          <p:cNvPr id="5" name="Text 2"/>
          <p:cNvSpPr/>
          <p:nvPr/>
        </p:nvSpPr>
        <p:spPr>
          <a:xfrm>
            <a:off x="948904" y="3036887"/>
            <a:ext cx="2507294"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Access to Foreign Markets</a:t>
            </a:r>
            <a:endParaRPr lang="en-US" sz="1600" dirty="0"/>
          </a:p>
        </p:txBody>
      </p:sp>
      <p:sp>
        <p:nvSpPr>
          <p:cNvPr id="6" name="Text 3"/>
          <p:cNvSpPr/>
          <p:nvPr/>
        </p:nvSpPr>
        <p:spPr>
          <a:xfrm>
            <a:off x="948904" y="3398242"/>
            <a:ext cx="4866062"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WTO membership opens Philippine exports to markets worldwide under agreed trade rules and reduced barriers.</a:t>
            </a:r>
            <a:endParaRPr lang="en-US" sz="13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4009" y="2843312"/>
            <a:ext cx="5329501" cy="1306909"/>
          </a:xfrm>
          <a:prstGeom prst="rect">
            <a:avLst/>
          </a:prstGeom>
        </p:spPr>
      </p:pic>
      <p:sp>
        <p:nvSpPr>
          <p:cNvPr id="8" name="Text 4"/>
          <p:cNvSpPr/>
          <p:nvPr/>
        </p:nvSpPr>
        <p:spPr>
          <a:xfrm>
            <a:off x="6433778" y="3036887"/>
            <a:ext cx="2419289"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Trade Dispute Resolution</a:t>
            </a:r>
            <a:endParaRPr lang="en-US" sz="1600" dirty="0"/>
          </a:p>
        </p:txBody>
      </p:sp>
      <p:sp>
        <p:nvSpPr>
          <p:cNvPr id="9" name="Text 5"/>
          <p:cNvSpPr/>
          <p:nvPr/>
        </p:nvSpPr>
        <p:spPr>
          <a:xfrm>
            <a:off x="6433778" y="3398242"/>
            <a:ext cx="4866161"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WTO provides mechanisms for resolving trade disputes between member countries in a structured, rules-based manner.</a:t>
            </a:r>
            <a:endParaRPr lang="en-US" sz="13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135" y="4324747"/>
            <a:ext cx="5329402" cy="1306909"/>
          </a:xfrm>
          <a:prstGeom prst="rect">
            <a:avLst/>
          </a:prstGeom>
        </p:spPr>
      </p:pic>
      <p:sp>
        <p:nvSpPr>
          <p:cNvPr id="11" name="Text 6"/>
          <p:cNvSpPr/>
          <p:nvPr/>
        </p:nvSpPr>
        <p:spPr>
          <a:xfrm>
            <a:off x="948904" y="4518323"/>
            <a:ext cx="225211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Reduced Trade Barriers</a:t>
            </a:r>
            <a:endParaRPr lang="en-US" sz="1600" dirty="0"/>
          </a:p>
        </p:txBody>
      </p:sp>
      <p:sp>
        <p:nvSpPr>
          <p:cNvPr id="12" name="Text 7"/>
          <p:cNvSpPr/>
          <p:nvPr/>
        </p:nvSpPr>
        <p:spPr>
          <a:xfrm>
            <a:off x="948904" y="4879677"/>
            <a:ext cx="4866062"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Membership encourages the reduction of tariffs and non-tariff barriers, facilitating smoother international commerce.</a:t>
            </a:r>
            <a:endParaRPr lang="en-US" sz="13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4009" y="4324747"/>
            <a:ext cx="5329501" cy="1306909"/>
          </a:xfrm>
          <a:prstGeom prst="rect">
            <a:avLst/>
          </a:prstGeom>
        </p:spPr>
      </p:pic>
      <p:sp>
        <p:nvSpPr>
          <p:cNvPr id="14" name="Text 8"/>
          <p:cNvSpPr/>
          <p:nvPr/>
        </p:nvSpPr>
        <p:spPr>
          <a:xfrm>
            <a:off x="6433778" y="4518323"/>
            <a:ext cx="3464731"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Increased Investment Opportunities</a:t>
            </a:r>
            <a:endParaRPr lang="en-US" sz="1600" dirty="0"/>
          </a:p>
        </p:txBody>
      </p:sp>
      <p:sp>
        <p:nvSpPr>
          <p:cNvPr id="15" name="Text 9"/>
          <p:cNvSpPr/>
          <p:nvPr/>
        </p:nvSpPr>
        <p:spPr>
          <a:xfrm>
            <a:off x="6433778" y="4879677"/>
            <a:ext cx="4866161"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Greater participation in international commerce attracts foreign investors seeking stable, rules-based trading environments.</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98185" y="1591370"/>
            <a:ext cx="10993063"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D. Terms of Trade and the Prebisch-Singer Hypothesis</a:t>
            </a:r>
            <a:endParaRPr lang="en-US" sz="3200" dirty="0"/>
          </a:p>
        </p:txBody>
      </p:sp>
      <p:sp>
        <p:nvSpPr>
          <p:cNvPr id="3" name="Shape 1"/>
          <p:cNvSpPr/>
          <p:nvPr/>
        </p:nvSpPr>
        <p:spPr>
          <a:xfrm>
            <a:off x="572478" y="2366367"/>
            <a:ext cx="4875091" cy="2900263"/>
          </a:xfrm>
          <a:prstGeom prst="roundRect">
            <a:avLst>
              <a:gd name="adj" fmla="val 903"/>
            </a:avLst>
          </a:prstGeom>
          <a:solidFill>
            <a:srgbClr val="38512F"/>
          </a:solidFill>
          <a:ln/>
        </p:spPr>
      </p:sp>
      <p:sp>
        <p:nvSpPr>
          <p:cNvPr id="4" name="Text 2"/>
          <p:cNvSpPr/>
          <p:nvPr/>
        </p:nvSpPr>
        <p:spPr>
          <a:xfrm>
            <a:off x="746999" y="2540893"/>
            <a:ext cx="2871021"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Terms of Trade Defined</a:t>
            </a:r>
            <a:endParaRPr lang="en-US" sz="1600" dirty="0"/>
          </a:p>
        </p:txBody>
      </p:sp>
      <p:sp>
        <p:nvSpPr>
          <p:cNvPr id="5" name="Text 3"/>
          <p:cNvSpPr/>
          <p:nvPr/>
        </p:nvSpPr>
        <p:spPr>
          <a:xfrm>
            <a:off x="746999" y="2972098"/>
            <a:ext cx="4526048"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The </a:t>
            </a:r>
            <a:pPr algn="l" indent="0" marL="0">
              <a:lnSpc>
                <a:spcPct val="133000"/>
              </a:lnSpc>
              <a:buNone/>
            </a:pPr>
            <a:r>
              <a:rPr lang="en-US" sz="1350" b="1" dirty="0">
                <a:solidFill>
                  <a:srgbClr val="FFFFFF"/>
                </a:solidFill>
                <a:latin typeface="Source Sans 3" pitchFamily="34" charset="0"/>
                <a:ea typeface="Source Sans 3" pitchFamily="34" charset="-122"/>
                <a:cs typeface="Source Sans 3" pitchFamily="34" charset="-120"/>
              </a:rPr>
              <a:t>terms of trade</a:t>
            </a:r>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 refer to the ratio of export prices to import prices. They measure how many imports a country can obtain in exchange for its exports.</a:t>
            </a:r>
            <a:endParaRPr lang="en-US" sz="1350" dirty="0"/>
          </a:p>
        </p:txBody>
      </p:sp>
      <p:sp>
        <p:nvSpPr>
          <p:cNvPr id="6" name="Text 4"/>
          <p:cNvSpPr/>
          <p:nvPr/>
        </p:nvSpPr>
        <p:spPr>
          <a:xfrm>
            <a:off x="746999" y="3966766"/>
            <a:ext cx="4526048" cy="1177826"/>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b="1" dirty="0">
                <a:solidFill>
                  <a:srgbClr val="FFFFFF"/>
                </a:solidFill>
                <a:latin typeface="Source Sans 3" pitchFamily="34" charset="0"/>
                <a:ea typeface="Source Sans 3" pitchFamily="34" charset="-122"/>
                <a:cs typeface="Source Sans 3" pitchFamily="34" charset="-120"/>
              </a:rPr>
              <a:t>Favorable terms:</a:t>
            </a:r>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 A country can purchase more imports for a given quantity of exports</a:t>
            </a:r>
            <a:endParaRPr lang="en-US" sz="1350" dirty="0"/>
          </a:p>
          <a:p>
            <a:pPr algn="l" marL="342900" indent="-342900">
              <a:lnSpc>
                <a:spcPct val="133000"/>
              </a:lnSpc>
              <a:buSzPct val="100000"/>
              <a:buChar char="•"/>
            </a:pPr>
            <a:r>
              <a:rPr lang="en-US" sz="1350" b="1" dirty="0">
                <a:solidFill>
                  <a:srgbClr val="FFFFFF"/>
                </a:solidFill>
                <a:latin typeface="Source Sans 3" pitchFamily="34" charset="0"/>
                <a:ea typeface="Source Sans 3" pitchFamily="34" charset="-122"/>
                <a:cs typeface="Source Sans 3" pitchFamily="34" charset="-120"/>
              </a:rPr>
              <a:t>Unfavorable terms:</a:t>
            </a:r>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 Reduced purchasing power — fewer imports per unit of exports</a:t>
            </a:r>
            <a:endParaRPr lang="en-US" sz="1350" dirty="0"/>
          </a:p>
        </p:txBody>
      </p:sp>
      <p:sp>
        <p:nvSpPr>
          <p:cNvPr id="7" name="Text 5"/>
          <p:cNvSpPr/>
          <p:nvPr/>
        </p:nvSpPr>
        <p:spPr>
          <a:xfrm>
            <a:off x="5754047" y="2540893"/>
            <a:ext cx="3687373"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Prebisch-Singer Hypothesis</a:t>
            </a:r>
            <a:endParaRPr lang="en-US" sz="1600" dirty="0"/>
          </a:p>
        </p:txBody>
      </p:sp>
      <p:sp>
        <p:nvSpPr>
          <p:cNvPr id="8" name="Text 6"/>
          <p:cNvSpPr/>
          <p:nvPr/>
        </p:nvSpPr>
        <p:spPr>
          <a:xfrm>
            <a:off x="5754047" y="2972098"/>
            <a:ext cx="5745713"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This influential theory argues that over the long run, countries dependent on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primary commodity exports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tend to experience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declining terms of trade</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relative to countries that export manufactured goods.</a:t>
            </a:r>
            <a:endParaRPr lang="en-US" sz="1350" dirty="0"/>
          </a:p>
        </p:txBody>
      </p:sp>
      <p:sp>
        <p:nvSpPr>
          <p:cNvPr id="9" name="Text 7"/>
          <p:cNvSpPr/>
          <p:nvPr/>
        </p:nvSpPr>
        <p:spPr>
          <a:xfrm>
            <a:off x="5754047" y="3966766"/>
            <a:ext cx="5745713" cy="123884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Prices of primary products tend to grow more slowly</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Manufactured goods command higher value and stronger demand</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Developing countries exporting raw materials may receive less benefit from trade over time</a:t>
            </a:r>
            <a:endParaRPr lang="en-US" sz="13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98185" y="830858"/>
            <a:ext cx="10673587"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The Philippines: From Commodities to High-Value Exports</a:t>
            </a:r>
            <a:endParaRPr lang="en-US" sz="2900" dirty="0"/>
          </a:p>
        </p:txBody>
      </p:sp>
      <p:sp>
        <p:nvSpPr>
          <p:cNvPr id="3" name="Text 1"/>
          <p:cNvSpPr/>
          <p:nvPr/>
        </p:nvSpPr>
        <p:spPr>
          <a:xfrm>
            <a:off x="698185" y="1575495"/>
            <a:ext cx="10795325"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Philippines provides a useful example of how a developing country can respond to the challenges identified by the Prebisch-Singer Hypothesis through strategic export diversification.</a:t>
            </a:r>
            <a:endParaRPr lang="en-US" sz="1200" dirty="0"/>
          </a:p>
        </p:txBody>
      </p:sp>
      <p:sp>
        <p:nvSpPr>
          <p:cNvPr id="4" name="Shape 2"/>
          <p:cNvSpPr/>
          <p:nvPr/>
        </p:nvSpPr>
        <p:spPr>
          <a:xfrm>
            <a:off x="6086323" y="2211983"/>
            <a:ext cx="19050" cy="3815159"/>
          </a:xfrm>
          <a:prstGeom prst="roundRect">
            <a:avLst>
              <a:gd name="adj" fmla="val 123693"/>
            </a:avLst>
          </a:prstGeom>
          <a:solidFill>
            <a:srgbClr val="D9CDBA"/>
          </a:solidFill>
          <a:ln/>
        </p:spPr>
      </p:sp>
      <p:sp>
        <p:nvSpPr>
          <p:cNvPr id="5" name="Shape 3"/>
          <p:cNvSpPr/>
          <p:nvPr/>
        </p:nvSpPr>
        <p:spPr>
          <a:xfrm>
            <a:off x="5467015" y="2379166"/>
            <a:ext cx="471178" cy="19050"/>
          </a:xfrm>
          <a:prstGeom prst="roundRect">
            <a:avLst>
              <a:gd name="adj" fmla="val 123693"/>
            </a:avLst>
          </a:prstGeom>
          <a:solidFill>
            <a:srgbClr val="D9CDBA"/>
          </a:solidFill>
          <a:ln/>
        </p:spPr>
      </p:sp>
      <p:sp>
        <p:nvSpPr>
          <p:cNvPr id="6" name="Shape 4"/>
          <p:cNvSpPr/>
          <p:nvPr/>
        </p:nvSpPr>
        <p:spPr>
          <a:xfrm>
            <a:off x="5919143" y="2211983"/>
            <a:ext cx="353408" cy="353417"/>
          </a:xfrm>
          <a:prstGeom prst="roundRect">
            <a:avLst>
              <a:gd name="adj" fmla="val 6668"/>
            </a:avLst>
          </a:prstGeom>
          <a:solidFill>
            <a:srgbClr val="F3E7D4"/>
          </a:solidFill>
          <a:ln/>
        </p:spPr>
      </p:sp>
      <p:sp>
        <p:nvSpPr>
          <p:cNvPr id="7" name="Text 5"/>
          <p:cNvSpPr/>
          <p:nvPr/>
        </p:nvSpPr>
        <p:spPr>
          <a:xfrm>
            <a:off x="5984973" y="2250083"/>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1</a:t>
            </a:r>
            <a:endParaRPr lang="en-US" sz="1700" dirty="0"/>
          </a:p>
        </p:txBody>
      </p:sp>
      <p:sp>
        <p:nvSpPr>
          <p:cNvPr id="8" name="Text 6"/>
          <p:cNvSpPr/>
          <p:nvPr/>
        </p:nvSpPr>
        <p:spPr>
          <a:xfrm>
            <a:off x="3070942" y="2265958"/>
            <a:ext cx="2239510" cy="230981"/>
          </a:xfrm>
          <a:prstGeom prst="rect">
            <a:avLst/>
          </a:prstGeom>
          <a:noFill/>
          <a:ln/>
        </p:spPr>
        <p:txBody>
          <a:bodyPr wrap="none" lIns="0" tIns="0" rIns="0" bIns="0" rtlCol="0" anchor="t"/>
          <a:lstStyle/>
          <a:p>
            <a:pPr algn="r" indent="0" marL="0">
              <a:lnSpc>
                <a:spcPct val="104000"/>
              </a:lnSpc>
              <a:buNone/>
            </a:pPr>
            <a:r>
              <a:rPr lang="en-US" sz="1450" dirty="0">
                <a:solidFill>
                  <a:srgbClr val="3A3630"/>
                </a:solidFill>
                <a:latin typeface="Lora" pitchFamily="34" charset="0"/>
                <a:ea typeface="Lora" pitchFamily="34" charset="-122"/>
                <a:cs typeface="Lora" pitchFamily="34" charset="-120"/>
              </a:rPr>
              <a:t>Early Development Period</a:t>
            </a:r>
            <a:endParaRPr lang="en-US" sz="1450" dirty="0"/>
          </a:p>
        </p:txBody>
      </p:sp>
      <p:sp>
        <p:nvSpPr>
          <p:cNvPr id="9" name="Text 7"/>
          <p:cNvSpPr/>
          <p:nvPr/>
        </p:nvSpPr>
        <p:spPr>
          <a:xfrm>
            <a:off x="698185" y="2581672"/>
            <a:ext cx="4612267" cy="716161"/>
          </a:xfrm>
          <a:prstGeom prst="rect">
            <a:avLst/>
          </a:prstGeom>
          <a:noFill/>
          <a:ln/>
        </p:spPr>
        <p:txBody>
          <a:bodyPr wrap="square" lIns="0" tIns="0" rIns="0" bIns="0" rtlCol="0" anchor="t">
            <a:normAutofit/>
          </a:bodyPr>
          <a:lstStyle/>
          <a:p>
            <a:pPr algn="r"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Exports heavily concentrated in agricultural products: sugar, coconut products, tobacco, and abaca. Vulnerable to commodity price fluctuations.</a:t>
            </a:r>
            <a:endParaRPr lang="en-US" sz="1200" dirty="0"/>
          </a:p>
        </p:txBody>
      </p:sp>
      <p:sp>
        <p:nvSpPr>
          <p:cNvPr id="10" name="Shape 8"/>
          <p:cNvSpPr/>
          <p:nvPr/>
        </p:nvSpPr>
        <p:spPr>
          <a:xfrm>
            <a:off x="6253502" y="3290193"/>
            <a:ext cx="471178" cy="19050"/>
          </a:xfrm>
          <a:prstGeom prst="roundRect">
            <a:avLst>
              <a:gd name="adj" fmla="val 123693"/>
            </a:avLst>
          </a:prstGeom>
          <a:solidFill>
            <a:srgbClr val="D9CDBA"/>
          </a:solidFill>
          <a:ln/>
        </p:spPr>
      </p:sp>
      <p:sp>
        <p:nvSpPr>
          <p:cNvPr id="11" name="Shape 9"/>
          <p:cNvSpPr/>
          <p:nvPr/>
        </p:nvSpPr>
        <p:spPr>
          <a:xfrm>
            <a:off x="5919143" y="3123009"/>
            <a:ext cx="353408" cy="353417"/>
          </a:xfrm>
          <a:prstGeom prst="roundRect">
            <a:avLst>
              <a:gd name="adj" fmla="val 6668"/>
            </a:avLst>
          </a:prstGeom>
          <a:solidFill>
            <a:srgbClr val="F3E7D4"/>
          </a:solidFill>
          <a:ln/>
        </p:spPr>
      </p:sp>
      <p:sp>
        <p:nvSpPr>
          <p:cNvPr id="12" name="Text 10"/>
          <p:cNvSpPr/>
          <p:nvPr/>
        </p:nvSpPr>
        <p:spPr>
          <a:xfrm>
            <a:off x="5984973" y="3161109"/>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2</a:t>
            </a:r>
            <a:endParaRPr lang="en-US" sz="1700" dirty="0"/>
          </a:p>
        </p:txBody>
      </p:sp>
      <p:sp>
        <p:nvSpPr>
          <p:cNvPr id="13" name="Text 11"/>
          <p:cNvSpPr/>
          <p:nvPr/>
        </p:nvSpPr>
        <p:spPr>
          <a:xfrm>
            <a:off x="6881243" y="3176984"/>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Industrial Transition</a:t>
            </a:r>
            <a:endParaRPr lang="en-US" sz="1450" dirty="0"/>
          </a:p>
        </p:txBody>
      </p:sp>
      <p:sp>
        <p:nvSpPr>
          <p:cNvPr id="14" name="Text 12"/>
          <p:cNvSpPr/>
          <p:nvPr/>
        </p:nvSpPr>
        <p:spPr>
          <a:xfrm>
            <a:off x="6881243" y="3492698"/>
            <a:ext cx="4612267"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Diversification into higher-value exports such as electronics, semiconductors, and garments. Reduced dependence on primary commodities.</a:t>
            </a:r>
            <a:endParaRPr lang="en-US" sz="1200" dirty="0"/>
          </a:p>
        </p:txBody>
      </p:sp>
      <p:sp>
        <p:nvSpPr>
          <p:cNvPr id="15" name="Shape 13"/>
          <p:cNvSpPr/>
          <p:nvPr/>
        </p:nvSpPr>
        <p:spPr>
          <a:xfrm>
            <a:off x="5467015" y="4086820"/>
            <a:ext cx="471178" cy="19050"/>
          </a:xfrm>
          <a:prstGeom prst="roundRect">
            <a:avLst>
              <a:gd name="adj" fmla="val 123693"/>
            </a:avLst>
          </a:prstGeom>
          <a:solidFill>
            <a:srgbClr val="D9CDBA"/>
          </a:solidFill>
          <a:ln/>
        </p:spPr>
      </p:sp>
      <p:sp>
        <p:nvSpPr>
          <p:cNvPr id="16" name="Shape 14"/>
          <p:cNvSpPr/>
          <p:nvPr/>
        </p:nvSpPr>
        <p:spPr>
          <a:xfrm>
            <a:off x="5919143" y="3919637"/>
            <a:ext cx="353408" cy="353417"/>
          </a:xfrm>
          <a:prstGeom prst="roundRect">
            <a:avLst>
              <a:gd name="adj" fmla="val 6668"/>
            </a:avLst>
          </a:prstGeom>
          <a:solidFill>
            <a:srgbClr val="F3E7D4"/>
          </a:solidFill>
          <a:ln/>
        </p:spPr>
      </p:sp>
      <p:sp>
        <p:nvSpPr>
          <p:cNvPr id="17" name="Text 15"/>
          <p:cNvSpPr/>
          <p:nvPr/>
        </p:nvSpPr>
        <p:spPr>
          <a:xfrm>
            <a:off x="5984973" y="3957737"/>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3</a:t>
            </a:r>
            <a:endParaRPr lang="en-US" sz="1700" dirty="0"/>
          </a:p>
        </p:txBody>
      </p:sp>
      <p:sp>
        <p:nvSpPr>
          <p:cNvPr id="18" name="Text 16"/>
          <p:cNvSpPr/>
          <p:nvPr/>
        </p:nvSpPr>
        <p:spPr>
          <a:xfrm>
            <a:off x="3462350" y="3973612"/>
            <a:ext cx="1848101" cy="230981"/>
          </a:xfrm>
          <a:prstGeom prst="rect">
            <a:avLst/>
          </a:prstGeom>
          <a:noFill/>
          <a:ln/>
        </p:spPr>
        <p:txBody>
          <a:bodyPr wrap="none" lIns="0" tIns="0" rIns="0" bIns="0" rtlCol="0" anchor="t"/>
          <a:lstStyle/>
          <a:p>
            <a:pPr algn="r" indent="0" marL="0">
              <a:lnSpc>
                <a:spcPct val="104000"/>
              </a:lnSpc>
              <a:buNone/>
            </a:pPr>
            <a:r>
              <a:rPr lang="en-US" sz="1450" dirty="0">
                <a:solidFill>
                  <a:srgbClr val="3A3630"/>
                </a:solidFill>
                <a:latin typeface="Lora" pitchFamily="34" charset="0"/>
                <a:ea typeface="Lora" pitchFamily="34" charset="-122"/>
                <a:cs typeface="Lora" pitchFamily="34" charset="-120"/>
              </a:rPr>
              <a:t>Services Revolution</a:t>
            </a:r>
            <a:endParaRPr lang="en-US" sz="1450" dirty="0"/>
          </a:p>
        </p:txBody>
      </p:sp>
      <p:sp>
        <p:nvSpPr>
          <p:cNvPr id="19" name="Text 17"/>
          <p:cNvSpPr/>
          <p:nvPr/>
        </p:nvSpPr>
        <p:spPr>
          <a:xfrm>
            <a:off x="698185" y="4289326"/>
            <a:ext cx="4612267" cy="716161"/>
          </a:xfrm>
          <a:prstGeom prst="rect">
            <a:avLst/>
          </a:prstGeom>
          <a:noFill/>
          <a:ln/>
        </p:spPr>
        <p:txBody>
          <a:bodyPr wrap="square" lIns="0" tIns="0" rIns="0" bIns="0" rtlCol="0" anchor="t">
            <a:normAutofit/>
          </a:bodyPr>
          <a:lstStyle/>
          <a:p>
            <a:pPr algn="r"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Rapid growth of the BPO sector. The country increasingly exports knowledge-based services generating higher incomes and stronger growth potential.</a:t>
            </a:r>
            <a:endParaRPr lang="en-US" sz="1200" dirty="0"/>
          </a:p>
        </p:txBody>
      </p:sp>
      <p:sp>
        <p:nvSpPr>
          <p:cNvPr id="20" name="Shape 18"/>
          <p:cNvSpPr/>
          <p:nvPr/>
        </p:nvSpPr>
        <p:spPr>
          <a:xfrm>
            <a:off x="6253502" y="4883547"/>
            <a:ext cx="471178" cy="19050"/>
          </a:xfrm>
          <a:prstGeom prst="roundRect">
            <a:avLst>
              <a:gd name="adj" fmla="val 123693"/>
            </a:avLst>
          </a:prstGeom>
          <a:solidFill>
            <a:srgbClr val="D9CDBA"/>
          </a:solidFill>
          <a:ln/>
        </p:spPr>
      </p:sp>
      <p:sp>
        <p:nvSpPr>
          <p:cNvPr id="21" name="Shape 19"/>
          <p:cNvSpPr/>
          <p:nvPr/>
        </p:nvSpPr>
        <p:spPr>
          <a:xfrm>
            <a:off x="5919143" y="4716363"/>
            <a:ext cx="353408" cy="353417"/>
          </a:xfrm>
          <a:prstGeom prst="roundRect">
            <a:avLst>
              <a:gd name="adj" fmla="val 6668"/>
            </a:avLst>
          </a:prstGeom>
          <a:solidFill>
            <a:srgbClr val="F3E7D4"/>
          </a:solidFill>
          <a:ln/>
        </p:spPr>
      </p:sp>
      <p:sp>
        <p:nvSpPr>
          <p:cNvPr id="22" name="Text 20"/>
          <p:cNvSpPr/>
          <p:nvPr/>
        </p:nvSpPr>
        <p:spPr>
          <a:xfrm>
            <a:off x="5984973" y="4754463"/>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4</a:t>
            </a:r>
            <a:endParaRPr lang="en-US" sz="1700" dirty="0"/>
          </a:p>
        </p:txBody>
      </p:sp>
      <p:sp>
        <p:nvSpPr>
          <p:cNvPr id="23" name="Text 21"/>
          <p:cNvSpPr/>
          <p:nvPr/>
        </p:nvSpPr>
        <p:spPr>
          <a:xfrm>
            <a:off x="6881243" y="4770338"/>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Present Day</a:t>
            </a:r>
            <a:endParaRPr lang="en-US" sz="1450" dirty="0"/>
          </a:p>
        </p:txBody>
      </p:sp>
      <p:sp>
        <p:nvSpPr>
          <p:cNvPr id="24" name="Text 22"/>
          <p:cNvSpPr/>
          <p:nvPr/>
        </p:nvSpPr>
        <p:spPr>
          <a:xfrm>
            <a:off x="6881243" y="5086052"/>
            <a:ext cx="4612267"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Diversified export base combining electronics, BPO, tourism, maritime services, and agricultural products. Greater resilience to commodity price shocks.</a:t>
            </a:r>
            <a:endParaRPr 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98185" y="617934"/>
            <a:ext cx="7940179"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Globalization: Opportunities and Risks</a:t>
            </a:r>
            <a:endParaRPr lang="en-US" sz="3200" dirty="0"/>
          </a:p>
        </p:txBody>
      </p:sp>
      <p:sp>
        <p:nvSpPr>
          <p:cNvPr id="3" name="Text 1"/>
          <p:cNvSpPr/>
          <p:nvPr/>
        </p:nvSpPr>
        <p:spPr>
          <a:xfrm>
            <a:off x="698185" y="1480245"/>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Globalization creates significant opportunities for developing countries — but also exposes them to new vulnerabilities. Understanding both sides is essential for effective policymaking.</a:t>
            </a:r>
            <a:endParaRPr lang="en-US" sz="1350" dirty="0"/>
          </a:p>
        </p:txBody>
      </p:sp>
      <p:sp>
        <p:nvSpPr>
          <p:cNvPr id="4" name="Shape 2"/>
          <p:cNvSpPr/>
          <p:nvPr/>
        </p:nvSpPr>
        <p:spPr>
          <a:xfrm>
            <a:off x="698185" y="2431355"/>
            <a:ext cx="1391211" cy="327918"/>
          </a:xfrm>
          <a:prstGeom prst="roundRect">
            <a:avLst>
              <a:gd name="adj" fmla="val 6387"/>
            </a:avLst>
          </a:prstGeom>
          <a:solidFill>
            <a:srgbClr val="E2ECDF"/>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02858" y="2525514"/>
            <a:ext cx="139597" cy="139601"/>
          </a:xfrm>
          <a:prstGeom prst="rect">
            <a:avLst/>
          </a:prstGeom>
        </p:spPr>
      </p:pic>
      <p:sp>
        <p:nvSpPr>
          <p:cNvPr id="6" name="Text 3"/>
          <p:cNvSpPr/>
          <p:nvPr/>
        </p:nvSpPr>
        <p:spPr>
          <a:xfrm>
            <a:off x="1012204" y="2483644"/>
            <a:ext cx="1582103"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OPPORTUNITIES</a:t>
            </a:r>
            <a:endParaRPr lang="en-US" sz="1050" dirty="0"/>
          </a:p>
        </p:txBody>
      </p:sp>
      <p:sp>
        <p:nvSpPr>
          <p:cNvPr id="7" name="Text 4"/>
          <p:cNvSpPr/>
          <p:nvPr/>
        </p:nvSpPr>
        <p:spPr>
          <a:xfrm>
            <a:off x="698185" y="2955627"/>
            <a:ext cx="5184745" cy="1980307"/>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Expanded trade and market access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Technology transfer and innovation</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Foreign investment inflows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Job creation across sectors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Knowledge exchange and capacity building</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Increased consumer choice and lower prices</a:t>
            </a:r>
            <a:endParaRPr lang="en-US" sz="1350" dirty="0"/>
          </a:p>
        </p:txBody>
      </p:sp>
      <p:sp>
        <p:nvSpPr>
          <p:cNvPr id="8" name="Text 5"/>
          <p:cNvSpPr/>
          <p:nvPr/>
        </p:nvSpPr>
        <p:spPr>
          <a:xfrm>
            <a:off x="698185" y="5092998"/>
            <a:ext cx="5184745" cy="837605"/>
          </a:xfrm>
          <a:prstGeom prst="rect">
            <a:avLst/>
          </a:prstGeom>
          <a:noFill/>
          <a:ln/>
        </p:spPr>
        <p:txBody>
          <a:bodyPr wrap="square" lIns="0" tIns="0" rIns="0" bIns="0" rtlCol="0" anchor="t">
            <a:normAutofit/>
          </a:bodyPr>
          <a:lstStyle/>
          <a:p>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Philippine examples: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Growth of the BPO industry, expansion of electronics exports, rising tourism revenues, and access to global markets for Filipino entrepreneurs.</a:t>
            </a:r>
            <a:endParaRPr lang="en-US" sz="1350" dirty="0"/>
          </a:p>
        </p:txBody>
      </p:sp>
      <p:sp>
        <p:nvSpPr>
          <p:cNvPr id="9" name="Shape 6"/>
          <p:cNvSpPr/>
          <p:nvPr/>
        </p:nvSpPr>
        <p:spPr>
          <a:xfrm>
            <a:off x="6315115" y="2431355"/>
            <a:ext cx="566922" cy="340618"/>
          </a:xfrm>
          <a:prstGeom prst="roundRect">
            <a:avLst>
              <a:gd name="adj" fmla="val 6149"/>
            </a:avLst>
          </a:prstGeom>
          <a:noFill/>
          <a:ln w="6350">
            <a:solidFill>
              <a:srgbClr val="38512F"/>
            </a:solidFill>
            <a:prstDash val="solid"/>
          </a:ln>
        </p:spPr>
      </p:sp>
      <p:sp>
        <p:nvSpPr>
          <p:cNvPr id="10" name="Text 7"/>
          <p:cNvSpPr/>
          <p:nvPr/>
        </p:nvSpPr>
        <p:spPr>
          <a:xfrm>
            <a:off x="6426138" y="2489994"/>
            <a:ext cx="954460"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RISKS</a:t>
            </a:r>
            <a:endParaRPr lang="en-US" sz="1050" dirty="0"/>
          </a:p>
        </p:txBody>
      </p:sp>
      <p:sp>
        <p:nvSpPr>
          <p:cNvPr id="11" name="Text 8"/>
          <p:cNvSpPr/>
          <p:nvPr/>
        </p:nvSpPr>
        <p:spPr>
          <a:xfrm>
            <a:off x="6315115" y="2968327"/>
            <a:ext cx="5184745" cy="1640086"/>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Increased competition for domestic industries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Job displacement in vulnerable sectors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Environmental pressures from rapid industrialization</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Exposure to global economic crises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Supply chain disruptions</a:t>
            </a:r>
            <a:endParaRPr lang="en-US" sz="1350" dirty="0"/>
          </a:p>
        </p:txBody>
      </p:sp>
      <p:sp>
        <p:nvSpPr>
          <p:cNvPr id="12" name="Shape 9"/>
          <p:cNvSpPr/>
          <p:nvPr/>
        </p:nvSpPr>
        <p:spPr>
          <a:xfrm>
            <a:off x="6315115" y="4804767"/>
            <a:ext cx="5184745" cy="1238845"/>
          </a:xfrm>
          <a:prstGeom prst="roundRect">
            <a:avLst>
              <a:gd name="adj" fmla="val 2113"/>
            </a:avLst>
          </a:prstGeom>
          <a:solidFill>
            <a:srgbClr val="FCF2B5"/>
          </a:solidFill>
          <a:ln/>
        </p:spPr>
      </p:sp>
      <p:pic>
        <p:nvPicPr>
          <p:cNvPr id="13" name="Image 1" descr="preencoded.png">    </p:cNvPr>
          <p:cNvPicPr>
            <a:picLocks noChangeAspect="1"/>
          </p:cNvPicPr>
          <p:nvPr/>
        </p:nvPicPr>
        <p:blipFill>
          <a:blip r:embed="rId3"/>
          <a:stretch>
            <a:fillRect/>
          </a:stretch>
        </p:blipFill>
        <p:spPr>
          <a:xfrm>
            <a:off x="6489637" y="5060553"/>
            <a:ext cx="218177" cy="174526"/>
          </a:xfrm>
          <a:prstGeom prst="rect">
            <a:avLst/>
          </a:prstGeom>
        </p:spPr>
      </p:pic>
      <p:sp>
        <p:nvSpPr>
          <p:cNvPr id="14" name="Text 10"/>
          <p:cNvSpPr/>
          <p:nvPr/>
        </p:nvSpPr>
        <p:spPr>
          <a:xfrm>
            <a:off x="6882335" y="5005388"/>
            <a:ext cx="4443004"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The COVID-19 pandemic demonstrated these risks when disruptions in global trade, tourism, and supply chains affected economies worldwide, including the Philippines.</a:t>
            </a:r>
            <a:endParaRPr lang="en-US" sz="13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98185" y="987227"/>
            <a:ext cx="4942260"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Key Concepts Summary</a:t>
            </a:r>
            <a:endParaRPr lang="en-US" sz="3050" dirty="0"/>
          </a:p>
        </p:txBody>
      </p:sp>
      <p:sp>
        <p:nvSpPr>
          <p:cNvPr id="3" name="Text 1"/>
          <p:cNvSpPr/>
          <p:nvPr/>
        </p:nvSpPr>
        <p:spPr>
          <a:xfrm>
            <a:off x="698185" y="1789906"/>
            <a:ext cx="11404910"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This module covered the major theories and strategies shaping international trade and development. Here is a consolidated overview of the core ideas:</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246412"/>
            <a:ext cx="165790" cy="165795"/>
          </a:xfrm>
          <a:prstGeom prst="rect">
            <a:avLst/>
          </a:prstGeom>
        </p:spPr>
      </p:pic>
      <p:sp>
        <p:nvSpPr>
          <p:cNvPr id="5" name="Shape 2"/>
          <p:cNvSpPr/>
          <p:nvPr/>
        </p:nvSpPr>
        <p:spPr>
          <a:xfrm>
            <a:off x="698185" y="2488406"/>
            <a:ext cx="3493405" cy="19050"/>
          </a:xfrm>
          <a:prstGeom prst="rect">
            <a:avLst/>
          </a:prstGeom>
          <a:solidFill>
            <a:srgbClr val="38512F"/>
          </a:solidFill>
          <a:ln/>
        </p:spPr>
      </p:sp>
      <p:sp>
        <p:nvSpPr>
          <p:cNvPr id="6" name="Text 3"/>
          <p:cNvSpPr/>
          <p:nvPr/>
        </p:nvSpPr>
        <p:spPr>
          <a:xfrm>
            <a:off x="698185" y="2609354"/>
            <a:ext cx="2149620"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Comparative Advantage</a:t>
            </a:r>
            <a:endParaRPr lang="en-US" sz="1500" dirty="0"/>
          </a:p>
        </p:txBody>
      </p:sp>
      <p:sp>
        <p:nvSpPr>
          <p:cNvPr id="7" name="Text 4"/>
          <p:cNvSpPr/>
          <p:nvPr/>
        </p:nvSpPr>
        <p:spPr>
          <a:xfrm>
            <a:off x="698185" y="2947591"/>
            <a:ext cx="3493405"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Countries benefit by specializing in goods and services they produce at the lowest opportunity cost and trading for the rest.</a:t>
            </a:r>
            <a:endParaRPr lang="en-US" sz="13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9046" y="2246412"/>
            <a:ext cx="165790" cy="165795"/>
          </a:xfrm>
          <a:prstGeom prst="rect">
            <a:avLst/>
          </a:prstGeom>
        </p:spPr>
      </p:pic>
      <p:sp>
        <p:nvSpPr>
          <p:cNvPr id="9" name="Shape 5"/>
          <p:cNvSpPr/>
          <p:nvPr/>
        </p:nvSpPr>
        <p:spPr>
          <a:xfrm>
            <a:off x="4349046" y="2488406"/>
            <a:ext cx="3493504" cy="19050"/>
          </a:xfrm>
          <a:prstGeom prst="rect">
            <a:avLst/>
          </a:prstGeom>
          <a:solidFill>
            <a:srgbClr val="38512F"/>
          </a:solidFill>
          <a:ln/>
        </p:spPr>
      </p:sp>
      <p:sp>
        <p:nvSpPr>
          <p:cNvPr id="10" name="Text 6"/>
          <p:cNvSpPr/>
          <p:nvPr/>
        </p:nvSpPr>
        <p:spPr>
          <a:xfrm>
            <a:off x="4349046" y="2609354"/>
            <a:ext cx="3493504" cy="487561"/>
          </a:xfrm>
          <a:prstGeom prst="rect">
            <a:avLst/>
          </a:prstGeom>
          <a:noFill/>
          <a:ln/>
        </p:spPr>
        <p:txBody>
          <a:bodyPr wrap="square" lIns="0" tIns="0" rIns="0" bIns="0" rtlCol="0" anchor="t">
            <a:normAutofit/>
          </a:bodyPr>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Export Promotion vs. Import Substitution</a:t>
            </a:r>
            <a:endParaRPr lang="en-US" sz="1500" dirty="0"/>
          </a:p>
        </p:txBody>
      </p:sp>
      <p:sp>
        <p:nvSpPr>
          <p:cNvPr id="11" name="Text 7"/>
          <p:cNvSpPr/>
          <p:nvPr/>
        </p:nvSpPr>
        <p:spPr>
          <a:xfrm>
            <a:off x="4349046" y="3191371"/>
            <a:ext cx="3493504" cy="1034256"/>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Outward-looking EP strategies encourage global competitiveness; inward-looking IS strategies protect domestic industries. Most economies use a mix of both.</a:t>
            </a:r>
            <a:endParaRPr lang="en-US" sz="13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0006" y="2246412"/>
            <a:ext cx="165790" cy="165795"/>
          </a:xfrm>
          <a:prstGeom prst="rect">
            <a:avLst/>
          </a:prstGeom>
        </p:spPr>
      </p:pic>
      <p:sp>
        <p:nvSpPr>
          <p:cNvPr id="13" name="Shape 8"/>
          <p:cNvSpPr/>
          <p:nvPr/>
        </p:nvSpPr>
        <p:spPr>
          <a:xfrm>
            <a:off x="8000006" y="2488406"/>
            <a:ext cx="3493405" cy="19050"/>
          </a:xfrm>
          <a:prstGeom prst="rect">
            <a:avLst/>
          </a:prstGeom>
          <a:solidFill>
            <a:srgbClr val="38512F"/>
          </a:solidFill>
          <a:ln/>
        </p:spPr>
      </p:sp>
      <p:sp>
        <p:nvSpPr>
          <p:cNvPr id="14" name="Text 9"/>
          <p:cNvSpPr/>
          <p:nvPr/>
        </p:nvSpPr>
        <p:spPr>
          <a:xfrm>
            <a:off x="8000006" y="2609354"/>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Export-Led Growth</a:t>
            </a:r>
            <a:endParaRPr lang="en-US" sz="1500" dirty="0"/>
          </a:p>
        </p:txBody>
      </p:sp>
      <p:sp>
        <p:nvSpPr>
          <p:cNvPr id="15" name="Text 10"/>
          <p:cNvSpPr/>
          <p:nvPr/>
        </p:nvSpPr>
        <p:spPr>
          <a:xfrm>
            <a:off x="8000006" y="2947591"/>
            <a:ext cx="3493405"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East Asian economies demonstrated how export orientation, FDI attraction, and technology upgrading can drive rapid development.</a:t>
            </a:r>
            <a:endParaRPr lang="en-US" sz="130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8185" y="4528145"/>
            <a:ext cx="165790" cy="165795"/>
          </a:xfrm>
          <a:prstGeom prst="rect">
            <a:avLst/>
          </a:prstGeom>
        </p:spPr>
      </p:pic>
      <p:sp>
        <p:nvSpPr>
          <p:cNvPr id="17" name="Shape 11"/>
          <p:cNvSpPr/>
          <p:nvPr/>
        </p:nvSpPr>
        <p:spPr>
          <a:xfrm>
            <a:off x="698185" y="4770140"/>
            <a:ext cx="5318885" cy="19050"/>
          </a:xfrm>
          <a:prstGeom prst="rect">
            <a:avLst/>
          </a:prstGeom>
          <a:solidFill>
            <a:srgbClr val="38512F"/>
          </a:solidFill>
          <a:ln/>
        </p:spPr>
      </p:sp>
      <p:sp>
        <p:nvSpPr>
          <p:cNvPr id="18" name="Text 12"/>
          <p:cNvSpPr/>
          <p:nvPr/>
        </p:nvSpPr>
        <p:spPr>
          <a:xfrm>
            <a:off x="698185" y="4891088"/>
            <a:ext cx="3076696"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Terms of Trade &amp; Prebisch-Singer</a:t>
            </a:r>
            <a:endParaRPr lang="en-US" sz="1500" dirty="0"/>
          </a:p>
        </p:txBody>
      </p:sp>
      <p:sp>
        <p:nvSpPr>
          <p:cNvPr id="19" name="Text 13"/>
          <p:cNvSpPr/>
          <p:nvPr/>
        </p:nvSpPr>
        <p:spPr>
          <a:xfrm>
            <a:off x="698185" y="5229324"/>
            <a:ext cx="531888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Primary commodity exporters face declining terms of trade over time; diversification into manufactured goods and services is essential.</a:t>
            </a:r>
            <a:endParaRPr lang="en-US" sz="130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74526" y="4528145"/>
            <a:ext cx="165790" cy="165795"/>
          </a:xfrm>
          <a:prstGeom prst="rect">
            <a:avLst/>
          </a:prstGeom>
        </p:spPr>
      </p:pic>
      <p:sp>
        <p:nvSpPr>
          <p:cNvPr id="21" name="Shape 14"/>
          <p:cNvSpPr/>
          <p:nvPr/>
        </p:nvSpPr>
        <p:spPr>
          <a:xfrm>
            <a:off x="6174526" y="4770140"/>
            <a:ext cx="5318885" cy="19050"/>
          </a:xfrm>
          <a:prstGeom prst="rect">
            <a:avLst/>
          </a:prstGeom>
          <a:solidFill>
            <a:srgbClr val="38512F"/>
          </a:solidFill>
          <a:ln/>
        </p:spPr>
      </p:sp>
      <p:sp>
        <p:nvSpPr>
          <p:cNvPr id="22" name="Text 15"/>
          <p:cNvSpPr/>
          <p:nvPr/>
        </p:nvSpPr>
        <p:spPr>
          <a:xfrm>
            <a:off x="6174526" y="4891088"/>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Globalization</a:t>
            </a:r>
            <a:endParaRPr lang="en-US" sz="1500" dirty="0"/>
          </a:p>
        </p:txBody>
      </p:sp>
      <p:sp>
        <p:nvSpPr>
          <p:cNvPr id="23" name="Text 16"/>
          <p:cNvSpPr/>
          <p:nvPr/>
        </p:nvSpPr>
        <p:spPr>
          <a:xfrm>
            <a:off x="6174526" y="5229324"/>
            <a:ext cx="531888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Creates opportunities through trade, investment, and technology transfer — but also exposes economies to competition, crises, and supply chain risks.</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98185" y="979488"/>
            <a:ext cx="4305788"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References</a:t>
            </a:r>
            <a:endParaRPr lang="en-US" sz="2900" dirty="0"/>
          </a:p>
        </p:txBody>
      </p:sp>
      <p:sp>
        <p:nvSpPr>
          <p:cNvPr id="3" name="Text 1"/>
          <p:cNvSpPr/>
          <p:nvPr/>
        </p:nvSpPr>
        <p:spPr>
          <a:xfrm>
            <a:off x="698185" y="1724124"/>
            <a:ext cx="11404910" cy="238720"/>
          </a:xfrm>
          <a:prstGeom prst="rect">
            <a:avLst/>
          </a:prstGeom>
          <a:noFill/>
          <a:ln/>
        </p:spPr>
        <p:txBody>
          <a:bodyPr wrap="none" lIns="0" tIns="0" rIns="0" bIns="0" rtlCol="0" anchor="t"/>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following sources were used in the preparation of this module:</a:t>
            </a:r>
            <a:endParaRPr lang="en-US" sz="12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2102842"/>
            <a:ext cx="5328310" cy="515541"/>
          </a:xfrm>
          <a:prstGeom prst="rect">
            <a:avLst/>
          </a:prstGeom>
        </p:spPr>
      </p:pic>
      <p:sp>
        <p:nvSpPr>
          <p:cNvPr id="5" name="Text 2"/>
          <p:cNvSpPr/>
          <p:nvPr/>
        </p:nvSpPr>
        <p:spPr>
          <a:xfrm>
            <a:off x="893343" y="2121892"/>
            <a:ext cx="5114103"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Bairoch, P. (1975).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The economic development of the Third World since 1900.</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Methuen.</a:t>
            </a:r>
            <a:endParaRPr lang="en-US" sz="12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5100" y="2102842"/>
            <a:ext cx="5328410" cy="515541"/>
          </a:xfrm>
          <a:prstGeom prst="rect">
            <a:avLst/>
          </a:prstGeom>
        </p:spPr>
      </p:pic>
      <p:sp>
        <p:nvSpPr>
          <p:cNvPr id="7" name="Text 3"/>
          <p:cNvSpPr/>
          <p:nvPr/>
        </p:nvSpPr>
        <p:spPr>
          <a:xfrm>
            <a:off x="6379308" y="2121892"/>
            <a:ext cx="51142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Findlay, R. (1980). The terms of trade and equilibrium growth in the world economy.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American Economic Review, 70</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(3), 291–299.</a:t>
            </a:r>
            <a:endParaRPr lang="en-US" sz="120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135" y="2862957"/>
            <a:ext cx="5328310" cy="754261"/>
          </a:xfrm>
          <a:prstGeom prst="rect">
            <a:avLst/>
          </a:prstGeom>
        </p:spPr>
      </p:pic>
      <p:sp>
        <p:nvSpPr>
          <p:cNvPr id="9" name="Text 4"/>
          <p:cNvSpPr/>
          <p:nvPr/>
        </p:nvSpPr>
        <p:spPr>
          <a:xfrm>
            <a:off x="893343" y="2882007"/>
            <a:ext cx="5114103"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Grilli, E. R., &amp; Yang, M. C. (1988). Primary commodity prices, manufactured goods prices and the terms of trade of developing countries.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The World Bank Economic Review, 2</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(1), 1–47.</a:t>
            </a:r>
            <a:endParaRPr lang="en-US" sz="1200" dirty="0"/>
          </a:p>
        </p:txBody>
      </p:sp>
      <p:pic>
        <p:nvPicPr>
          <p:cNvPr id="1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5100" y="2862957"/>
            <a:ext cx="5328410" cy="754261"/>
          </a:xfrm>
          <a:prstGeom prst="rect">
            <a:avLst/>
          </a:prstGeom>
        </p:spPr>
      </p:pic>
      <p:sp>
        <p:nvSpPr>
          <p:cNvPr id="11" name="Text 5"/>
          <p:cNvSpPr/>
          <p:nvPr/>
        </p:nvSpPr>
        <p:spPr>
          <a:xfrm>
            <a:off x="6379308" y="2882007"/>
            <a:ext cx="51142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Samuelson, P. A., &amp; Nordhaus, W. D. (2009).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Economics</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(19th ed.). McGraw-Hill Education.</a:t>
            </a:r>
            <a:endParaRPr lang="en-US" sz="120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9135" y="3861792"/>
            <a:ext cx="5328310" cy="515541"/>
          </a:xfrm>
          <a:prstGeom prst="rect">
            <a:avLst/>
          </a:prstGeom>
        </p:spPr>
      </p:pic>
      <p:sp>
        <p:nvSpPr>
          <p:cNvPr id="13" name="Text 6"/>
          <p:cNvSpPr/>
          <p:nvPr/>
        </p:nvSpPr>
        <p:spPr>
          <a:xfrm>
            <a:off x="893343" y="3880842"/>
            <a:ext cx="5114103"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Todaro, M. P., &amp; Smith, S. C. (2015).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Economic development</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(12th ed.). Pearson.</a:t>
            </a:r>
            <a:endParaRPr lang="en-US" sz="1200" dirty="0"/>
          </a:p>
        </p:txBody>
      </p:sp>
      <p:pic>
        <p:nvPicPr>
          <p:cNvPr id="14"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65100" y="3861792"/>
            <a:ext cx="5328410" cy="515541"/>
          </a:xfrm>
          <a:prstGeom prst="rect">
            <a:avLst/>
          </a:prstGeom>
        </p:spPr>
      </p:pic>
      <p:sp>
        <p:nvSpPr>
          <p:cNvPr id="15" name="Text 7"/>
          <p:cNvSpPr/>
          <p:nvPr/>
        </p:nvSpPr>
        <p:spPr>
          <a:xfrm>
            <a:off x="6379308" y="3880842"/>
            <a:ext cx="51142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United Nations DESA. (2000).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Globalization and the developing countries.</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t>
            </a:r>
            <a:pPr algn="l" indent="0" marL="0">
              <a:lnSpc>
                <a:spcPct val="127000"/>
              </a:lnSpc>
              <a:buNone/>
            </a:pPr>
            <a:r>
              <a:rPr lang="en-US" sz="1200" u="sng" dirty="0">
                <a:solidFill>
                  <a:srgbClr val="38512F"/>
                </a:solidFill>
                <a:latin typeface="Source Sans 3" pitchFamily="34" charset="0"/>
                <a:ea typeface="Source Sans 3" pitchFamily="34" charset="-122"/>
                <a:cs typeface="Source Sans 3" pitchFamily="34" charset="-120"/>
                <a:hlinkClick r:id="rId13" invalidUrl="" action="" tgtFrame="" tooltip="" history="1" highlightClick="0" endSnd="0">
                  <a:extLst>
                    <a:ext uri="{A12FA001-AC4F-418D-AE19-62706E023703}">
                      <ahyp:hlinkClr xmlns:ahyp="http://schemas.microsoft.com/office/drawing/2018/hyperlinkcolor" val="tx"/>
                    </a:ext>
                  </a:extLst>
                </a:hlinkClick>
              </a:rPr>
              <a:t>https://www.un.org</a:t>
            </a:r>
            <a:endParaRPr lang="en-US" sz="1200" dirty="0"/>
          </a:p>
        </p:txBody>
      </p:sp>
      <p:pic>
        <p:nvPicPr>
          <p:cNvPr id="16" name="Image 6"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79135" y="4621907"/>
            <a:ext cx="5328310" cy="515541"/>
          </a:xfrm>
          <a:prstGeom prst="rect">
            <a:avLst/>
          </a:prstGeom>
        </p:spPr>
      </p:pic>
      <p:sp>
        <p:nvSpPr>
          <p:cNvPr id="17" name="Text 8"/>
          <p:cNvSpPr/>
          <p:nvPr/>
        </p:nvSpPr>
        <p:spPr>
          <a:xfrm>
            <a:off x="893343" y="4640957"/>
            <a:ext cx="5114103"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World Trade Organization. (2024).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Understanding the WTO.</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t>
            </a:r>
            <a:pPr algn="l" indent="0" marL="0">
              <a:lnSpc>
                <a:spcPct val="127000"/>
              </a:lnSpc>
              <a:buNone/>
            </a:pPr>
            <a:r>
              <a:rPr lang="en-US" sz="1200" u="sng" dirty="0">
                <a:solidFill>
                  <a:srgbClr val="38512F"/>
                </a:solidFill>
                <a:latin typeface="Source Sans 3" pitchFamily="34" charset="0"/>
                <a:ea typeface="Source Sans 3" pitchFamily="34" charset="-122"/>
                <a:cs typeface="Source Sans 3" pitchFamily="34" charset="-120"/>
                <a:hlinkClick r:id="rId16" invalidUrl="" action="" tgtFrame="" tooltip="" history="1" highlightClick="0" endSnd="0">
                  <a:extLst>
                    <a:ext uri="{A12FA001-AC4F-418D-AE19-62706E023703}">
                      <ahyp:hlinkClr xmlns:ahyp="http://schemas.microsoft.com/office/drawing/2018/hyperlinkcolor" val="tx"/>
                    </a:ext>
                  </a:extLst>
                </a:hlinkClick>
              </a:rPr>
              <a:t>https://www.wto.org</a:t>
            </a:r>
            <a:endParaRPr lang="en-US" sz="1200" dirty="0"/>
          </a:p>
        </p:txBody>
      </p:sp>
      <p:pic>
        <p:nvPicPr>
          <p:cNvPr id="18" name="Image 7" descr="preencoded.png">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165100" y="4621907"/>
            <a:ext cx="5328410" cy="515541"/>
          </a:xfrm>
          <a:prstGeom prst="rect">
            <a:avLst/>
          </a:prstGeom>
        </p:spPr>
      </p:pic>
      <p:sp>
        <p:nvSpPr>
          <p:cNvPr id="19" name="Text 9"/>
          <p:cNvSpPr/>
          <p:nvPr/>
        </p:nvSpPr>
        <p:spPr>
          <a:xfrm>
            <a:off x="6379308" y="4640957"/>
            <a:ext cx="51142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World Bank. (2024).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World development report 2024.</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t>
            </a:r>
            <a:pPr algn="l" indent="0" marL="0">
              <a:lnSpc>
                <a:spcPct val="127000"/>
              </a:lnSpc>
              <a:buNone/>
            </a:pPr>
            <a:r>
              <a:rPr lang="en-US" sz="1200" u="sng" dirty="0">
                <a:solidFill>
                  <a:srgbClr val="38512F"/>
                </a:solidFill>
                <a:latin typeface="Source Sans 3" pitchFamily="34" charset="0"/>
                <a:ea typeface="Source Sans 3" pitchFamily="34" charset="-122"/>
                <a:cs typeface="Source Sans 3" pitchFamily="34" charset="-120"/>
                <a:hlinkClick r:id="rId19" invalidUrl="" action="" tgtFrame="" tooltip="" history="1" highlightClick="0" endSnd="0">
                  <a:extLst>
                    <a:ext uri="{A12FA001-AC4F-418D-AE19-62706E023703}">
                      <ahyp:hlinkClr xmlns:ahyp="http://schemas.microsoft.com/office/drawing/2018/hyperlinkcolor" val="tx"/>
                    </a:ext>
                  </a:extLst>
                </a:hlinkClick>
              </a:rPr>
              <a:t>https://www.worldbank.org</a:t>
            </a:r>
            <a:endParaRPr lang="en-US" sz="1200" dirty="0"/>
          </a:p>
        </p:txBody>
      </p:sp>
      <p:pic>
        <p:nvPicPr>
          <p:cNvPr id="20" name="Image 8" descr="preencoded.png">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679135" y="5382022"/>
            <a:ext cx="5328310" cy="515541"/>
          </a:xfrm>
          <a:prstGeom prst="rect">
            <a:avLst/>
          </a:prstGeom>
        </p:spPr>
      </p:pic>
      <p:sp>
        <p:nvSpPr>
          <p:cNvPr id="21" name="Text 10"/>
          <p:cNvSpPr/>
          <p:nvPr/>
        </p:nvSpPr>
        <p:spPr>
          <a:xfrm>
            <a:off x="893343" y="5401072"/>
            <a:ext cx="5114103"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National Economic and Development Authority. (2024).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Philippine Development Plan 2023–2028.</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t>
            </a:r>
            <a:pPr algn="l" indent="0" marL="0">
              <a:lnSpc>
                <a:spcPct val="127000"/>
              </a:lnSpc>
              <a:buNone/>
            </a:pPr>
            <a:r>
              <a:rPr lang="en-US" sz="1200" u="sng" dirty="0">
                <a:solidFill>
                  <a:srgbClr val="38512F"/>
                </a:solidFill>
                <a:latin typeface="Source Sans 3" pitchFamily="34" charset="0"/>
                <a:ea typeface="Source Sans 3" pitchFamily="34" charset="-122"/>
                <a:cs typeface="Source Sans 3" pitchFamily="34" charset="-120"/>
                <a:hlinkClick r:id="rId22" invalidUrl="" action="" tgtFrame="" tooltip="" history="1" highlightClick="0" endSnd="0">
                  <a:extLst>
                    <a:ext uri="{A12FA001-AC4F-418D-AE19-62706E023703}">
                      <ahyp:hlinkClr xmlns:ahyp="http://schemas.microsoft.com/office/drawing/2018/hyperlinkcolor" val="tx"/>
                    </a:ext>
                  </a:extLst>
                </a:hlinkClick>
              </a:rPr>
              <a:t>https://www.neda.gov.ph</a:t>
            </a:r>
            <a:endParaRPr lang="en-US" sz="1200" dirty="0"/>
          </a:p>
        </p:txBody>
      </p:sp>
      <p:pic>
        <p:nvPicPr>
          <p:cNvPr id="22" name="Image 9" descr="preencoded.png">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165100" y="5382022"/>
            <a:ext cx="5328410" cy="515541"/>
          </a:xfrm>
          <a:prstGeom prst="rect">
            <a:avLst/>
          </a:prstGeom>
        </p:spPr>
      </p:pic>
      <p:sp>
        <p:nvSpPr>
          <p:cNvPr id="23" name="Text 11"/>
          <p:cNvSpPr/>
          <p:nvPr/>
        </p:nvSpPr>
        <p:spPr>
          <a:xfrm>
            <a:off x="6379308" y="5401072"/>
            <a:ext cx="51142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Philippine Statistics Authority. (2024). </a:t>
            </a:r>
            <a:pPr algn="l" indent="0" marL="0">
              <a:lnSpc>
                <a:spcPct val="127000"/>
              </a:lnSpc>
              <a:buNone/>
            </a:pPr>
            <a:r>
              <a:rPr lang="en-US" sz="1200" i="1" dirty="0">
                <a:solidFill>
                  <a:srgbClr val="3A3630"/>
                </a:solidFill>
                <a:latin typeface="Source Sans 3" pitchFamily="34" charset="0"/>
                <a:ea typeface="Source Sans 3" pitchFamily="34" charset="-122"/>
                <a:cs typeface="Source Sans 3" pitchFamily="34" charset="-120"/>
              </a:rPr>
              <a:t>Philippine export and import statistics.</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t>
            </a:r>
            <a:pPr algn="l" indent="0" marL="0">
              <a:lnSpc>
                <a:spcPct val="127000"/>
              </a:lnSpc>
              <a:buNone/>
            </a:pPr>
            <a:r>
              <a:rPr lang="en-US" sz="1200" u="sng" dirty="0">
                <a:solidFill>
                  <a:srgbClr val="38512F"/>
                </a:solidFill>
                <a:latin typeface="Source Sans 3" pitchFamily="34" charset="0"/>
                <a:ea typeface="Source Sans 3" pitchFamily="34" charset="-122"/>
                <a:cs typeface="Source Sans 3" pitchFamily="34" charset="-120"/>
                <a:hlinkClick r:id="rId25" invalidUrl="" action="" tgtFrame="" tooltip="" history="1" highlightClick="0" endSnd="0">
                  <a:extLst>
                    <a:ext uri="{A12FA001-AC4F-418D-AE19-62706E023703}">
                      <ahyp:hlinkClr xmlns:ahyp="http://schemas.microsoft.com/office/drawing/2018/hyperlinkcolor" val="tx"/>
                    </a:ext>
                  </a:extLst>
                </a:hlinkClick>
              </a:rPr>
              <a:t>https://psa.gov.ph</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38512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2026-06-12T07:51:21Z</dcterms:created>
  <dcterms:modified xsi:type="dcterms:W3CDTF">2026-06-12T07:51:21Z</dcterms:modified>
</cp:coreProperties>
</file>