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notesMasterIdLst>
    <p:notesMasterId r:id="rId22"/>
  </p:notesMasterIdLst>
  <p:sldSz cx="12191695" cy="6858000"/>
  <p:notesSz cx="6858000" cy="12191695"/>
  <p:embeddedFontLst>
    <p:embeddedFont>
      <p:font typeface="Lora"/>
      <p:regular r:id="rId201314"/>
    </p:embeddedFont>
    <p:embeddedFont>
      <p:font typeface="Lora Bold"/>
      <p:regular r:id="rId201315"/>
    </p:embeddedFont>
    <p:embeddedFont>
      <p:font typeface="Source Sans 3"/>
      <p:regular r:id="rId201316"/>
    </p:embeddedFont>
    <p:embeddedFont>
      <p:font typeface="Source Sans 3 Bold"/>
      <p:regular r:id="rId20131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2E4CF"/>
          </a:solidFill>
          <a:ln/>
        </p:spPr>
      </p:sp>
      <p:sp>
        <p:nvSpPr>
          <p:cNvPr id="3" name="Shape 1"/>
          <p:cNvSpPr/>
          <p:nvPr/>
        </p:nvSpPr>
        <p:spPr>
          <a:xfrm>
            <a:off x="0" y="0"/>
            <a:ext cx="12191695" cy="6858000"/>
          </a:xfrm>
          <a:prstGeom prst="rect">
            <a:avLst/>
          </a:prstGeom>
          <a:solidFill>
            <a:srgbClr val="FEF5E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slideLayout" Target="../slideLayouts/slideLayout2.xml"/><Relationship Id="rId5"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2.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svg"/><Relationship Id="rId4" Type="http://schemas.openxmlformats.org/officeDocument/2006/relationships/image" Target="../media/image-8-4.png"/><Relationship Id="rId5" Type="http://schemas.openxmlformats.org/officeDocument/2006/relationships/image" Target="../media/image-8-5.svg"/><Relationship Id="rId6" Type="http://schemas.openxmlformats.org/officeDocument/2006/relationships/image" Target="../media/image-8-6.png"/><Relationship Id="rId7" Type="http://schemas.openxmlformats.org/officeDocument/2006/relationships/image" Target="../media/image-8-7.svg"/><Relationship Id="rId8" Type="http://schemas.openxmlformats.org/officeDocument/2006/relationships/image" Target="../media/image-8-8.png"/><Relationship Id="rId9" Type="http://schemas.openxmlformats.org/officeDocument/2006/relationships/image" Target="../media/image-8-9.svg"/><Relationship Id="rId10" Type="http://schemas.openxmlformats.org/officeDocument/2006/relationships/image" Target="../media/image-8-10.png"/><Relationship Id="rId11" Type="http://schemas.openxmlformats.org/officeDocument/2006/relationships/image" Target="../media/image-8-11.svg"/><Relationship Id="rId12" Type="http://schemas.openxmlformats.org/officeDocument/2006/relationships/image" Target="../media/image-8-12.png"/><Relationship Id="rId13" Type="http://schemas.openxmlformats.org/officeDocument/2006/relationships/image" Target="../media/image-8-13.svg"/><Relationship Id="rId14" Type="http://schemas.openxmlformats.org/officeDocument/2006/relationships/image" Target="../media/image-8-14.png"/><Relationship Id="rId15" Type="http://schemas.openxmlformats.org/officeDocument/2006/relationships/image" Target="../media/image-8-15.svg"/><Relationship Id="rId16" Type="http://schemas.openxmlformats.org/officeDocument/2006/relationships/image" Target="../media/image-8-16.png"/><Relationship Id="rId17" Type="http://schemas.openxmlformats.org/officeDocument/2006/relationships/image" Target="../media/image-8-17.svg"/><Relationship Id="rId18" Type="http://schemas.openxmlformats.org/officeDocument/2006/relationships/slideLayout" Target="../slideLayouts/slideLayout2.xml"/><Relationship Id="rId19"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svg"/><Relationship Id="rId3" Type="http://schemas.openxmlformats.org/officeDocument/2006/relationships/image" Target="../media/image-11-3.png"/><Relationship Id="rId4" Type="http://schemas.openxmlformats.org/officeDocument/2006/relationships/image" Target="../media/image-11-4.svg"/><Relationship Id="rId5" Type="http://schemas.openxmlformats.org/officeDocument/2006/relationships/image" Target="../media/image-11-5.png"/><Relationship Id="rId6" Type="http://schemas.openxmlformats.org/officeDocument/2006/relationships/image" Target="../media/image-11-6.svg"/><Relationship Id="rId7" Type="http://schemas.openxmlformats.org/officeDocument/2006/relationships/image" Target="../media/image-11-7.png"/><Relationship Id="rId8" Type="http://schemas.openxmlformats.org/officeDocument/2006/relationships/image" Target="../media/image-11-8.svg"/><Relationship Id="rId9" Type="http://schemas.openxmlformats.org/officeDocument/2006/relationships/slideLayout" Target="../slideLayouts/slideLayout2.xml"/><Relationship Id="rId10"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png"/><Relationship Id="rId3" Type="http://schemas.openxmlformats.org/officeDocument/2006/relationships/image" Target="../media/image-12-3.svg"/><Relationship Id="rId4" Type="http://schemas.openxmlformats.org/officeDocument/2006/relationships/image" Target="../media/image-12-4.png"/><Relationship Id="rId5" Type="http://schemas.openxmlformats.org/officeDocument/2006/relationships/image" Target="../media/image-12-5.svg"/><Relationship Id="rId6" Type="http://schemas.openxmlformats.org/officeDocument/2006/relationships/image" Target="../media/image-12-6.png"/><Relationship Id="rId7" Type="http://schemas.openxmlformats.org/officeDocument/2006/relationships/image" Target="../media/image-12-7.svg"/><Relationship Id="rId8" Type="http://schemas.openxmlformats.org/officeDocument/2006/relationships/slideLayout" Target="../slideLayouts/slideLayout2.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2.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svg"/><Relationship Id="rId3" Type="http://schemas.openxmlformats.org/officeDocument/2006/relationships/image" Target="../media/image-14-3.png"/><Relationship Id="rId4" Type="http://schemas.openxmlformats.org/officeDocument/2006/relationships/image" Target="../media/image-14-4.svg"/><Relationship Id="rId5" Type="http://schemas.openxmlformats.org/officeDocument/2006/relationships/image" Target="../media/image-14-5.png"/><Relationship Id="rId6" Type="http://schemas.openxmlformats.org/officeDocument/2006/relationships/image" Target="../media/image-14-6.svg"/><Relationship Id="rId7" Type="http://schemas.openxmlformats.org/officeDocument/2006/relationships/image" Target="../media/image-14-7.png"/><Relationship Id="rId8" Type="http://schemas.openxmlformats.org/officeDocument/2006/relationships/image" Target="../media/image-14-8.svg"/><Relationship Id="rId9" Type="http://schemas.openxmlformats.org/officeDocument/2006/relationships/image" Target="../media/image-14-9.png"/><Relationship Id="rId10" Type="http://schemas.openxmlformats.org/officeDocument/2006/relationships/image" Target="../media/image-14-10.svg"/><Relationship Id="rId11" Type="http://schemas.openxmlformats.org/officeDocument/2006/relationships/slideLayout" Target="../slideLayouts/slideLayout2.xml"/><Relationship Id="rId1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2.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png"/><Relationship Id="rId3" Type="http://schemas.openxmlformats.org/officeDocument/2006/relationships/image" Target="../media/image-16-3.svg"/><Relationship Id="rId4" Type="http://schemas.openxmlformats.org/officeDocument/2006/relationships/image" Target="../media/image-16-4.png"/><Relationship Id="rId5" Type="http://schemas.openxmlformats.org/officeDocument/2006/relationships/image" Target="../media/image-16-5.png"/><Relationship Id="rId6" Type="http://schemas.openxmlformats.org/officeDocument/2006/relationships/image" Target="../media/image-16-6.svg"/><Relationship Id="rId7" Type="http://schemas.openxmlformats.org/officeDocument/2006/relationships/image" Target="../media/image-16-7.png"/><Relationship Id="rId8" Type="http://schemas.openxmlformats.org/officeDocument/2006/relationships/image" Target="../media/image-16-8.png"/><Relationship Id="rId9" Type="http://schemas.openxmlformats.org/officeDocument/2006/relationships/image" Target="../media/image-16-9.svg"/><Relationship Id="rId10" Type="http://schemas.openxmlformats.org/officeDocument/2006/relationships/image" Target="../media/image-16-10.png"/><Relationship Id="rId11" Type="http://schemas.openxmlformats.org/officeDocument/2006/relationships/image" Target="../media/image-16-11.png"/><Relationship Id="rId12" Type="http://schemas.openxmlformats.org/officeDocument/2006/relationships/image" Target="../media/image-16-12.svg"/><Relationship Id="rId13" Type="http://schemas.openxmlformats.org/officeDocument/2006/relationships/image" Target="../media/image-16-13.png"/><Relationship Id="rId14" Type="http://schemas.openxmlformats.org/officeDocument/2006/relationships/image" Target="../media/image-16-14.png"/><Relationship Id="rId15" Type="http://schemas.openxmlformats.org/officeDocument/2006/relationships/image" Target="../media/image-16-15.svg"/><Relationship Id="rId16" Type="http://schemas.openxmlformats.org/officeDocument/2006/relationships/slideLayout" Target="../slideLayouts/slideLayout2.xml"/><Relationship Id="rId17"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svg"/><Relationship Id="rId3" Type="http://schemas.openxmlformats.org/officeDocument/2006/relationships/image" Target="../media/image-17-3.png"/><Relationship Id="rId4" Type="http://schemas.openxmlformats.org/officeDocument/2006/relationships/slideLayout" Target="../slideLayouts/slideLayout2.xml"/><Relationship Id="rId5"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image" Target="../media/image-18-2.svg"/><Relationship Id="rId3" Type="http://schemas.openxmlformats.org/officeDocument/2006/relationships/image" Target="../media/image-18-3.png"/><Relationship Id="rId4" Type="http://schemas.openxmlformats.org/officeDocument/2006/relationships/image" Target="../media/image-18-4.svg"/><Relationship Id="rId5" Type="http://schemas.openxmlformats.org/officeDocument/2006/relationships/image" Target="../media/image-18-5.png"/><Relationship Id="rId6" Type="http://schemas.openxmlformats.org/officeDocument/2006/relationships/image" Target="../media/image-18-6.svg"/><Relationship Id="rId7" Type="http://schemas.openxmlformats.org/officeDocument/2006/relationships/image" Target="../media/image-18-7.png"/><Relationship Id="rId8" Type="http://schemas.openxmlformats.org/officeDocument/2006/relationships/image" Target="../media/image-18-8.svg"/><Relationship Id="rId9" Type="http://schemas.openxmlformats.org/officeDocument/2006/relationships/image" Target="../media/image-18-9.png"/><Relationship Id="rId10" Type="http://schemas.openxmlformats.org/officeDocument/2006/relationships/image" Target="../media/image-18-10.svg"/><Relationship Id="rId11" Type="http://schemas.openxmlformats.org/officeDocument/2006/relationships/image" Target="../media/image-18-11.png"/><Relationship Id="rId12" Type="http://schemas.openxmlformats.org/officeDocument/2006/relationships/image" Target="../media/image-18-12.svg"/><Relationship Id="rId13" Type="http://schemas.openxmlformats.org/officeDocument/2006/relationships/image" Target="../media/image-18-13.png"/><Relationship Id="rId14" Type="http://schemas.openxmlformats.org/officeDocument/2006/relationships/image" Target="../media/image-18-14.svg"/><Relationship Id="rId15" Type="http://schemas.openxmlformats.org/officeDocument/2006/relationships/image" Target="../media/image-18-15.png"/><Relationship Id="rId16" Type="http://schemas.openxmlformats.org/officeDocument/2006/relationships/image" Target="../media/image-18-16.svg"/><Relationship Id="rId17" Type="http://schemas.openxmlformats.org/officeDocument/2006/relationships/image" Target="../media/image-18-17.png"/><Relationship Id="rId18" Type="http://schemas.openxmlformats.org/officeDocument/2006/relationships/image" Target="../media/image-18-18.svg"/><Relationship Id="rId19" Type="http://schemas.openxmlformats.org/officeDocument/2006/relationships/image" Target="../media/image-18-19.png"/><Relationship Id="rId20" Type="http://schemas.openxmlformats.org/officeDocument/2006/relationships/image" Target="../media/image-18-20.svg"/><Relationship Id="rId21" Type="http://schemas.openxmlformats.org/officeDocument/2006/relationships/slideLayout" Target="../slideLayouts/slideLayout2.xml"/><Relationship Id="rId2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svg"/><Relationship Id="rId3" Type="http://schemas.openxmlformats.org/officeDocument/2006/relationships/image" Target="../media/image-19-3.png"/><Relationship Id="rId4" Type="http://schemas.openxmlformats.org/officeDocument/2006/relationships/image" Target="../media/image-19-4.svg"/><Relationship Id="rId5" Type="http://schemas.openxmlformats.org/officeDocument/2006/relationships/image" Target="../media/image-19-5.png"/><Relationship Id="rId6" Type="http://schemas.openxmlformats.org/officeDocument/2006/relationships/image" Target="../media/image-19-6.svg"/><Relationship Id="rId7" Type="http://schemas.openxmlformats.org/officeDocument/2006/relationships/image" Target="../media/image-19-7.png"/><Relationship Id="rId8" Type="http://schemas.openxmlformats.org/officeDocument/2006/relationships/image" Target="../media/image-19-8.svg"/><Relationship Id="rId9" Type="http://schemas.openxmlformats.org/officeDocument/2006/relationships/image" Target="../media/image-19-9.png"/><Relationship Id="rId10" Type="http://schemas.openxmlformats.org/officeDocument/2006/relationships/image" Target="../media/image-19-10.svg"/><Relationship Id="rId11" Type="http://schemas.openxmlformats.org/officeDocument/2006/relationships/slideLayout" Target="../slideLayouts/slideLayout2.xml"/><Relationship Id="rId1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image" Target="../media/image-20-2.svg"/><Relationship Id="rId3" Type="http://schemas.openxmlformats.org/officeDocument/2006/relationships/image" Target="../media/image-20-3.png"/><Relationship Id="rId4" Type="http://schemas.openxmlformats.org/officeDocument/2006/relationships/image" Target="../media/image-20-4.svg"/><Relationship Id="rId5" Type="http://schemas.openxmlformats.org/officeDocument/2006/relationships/image" Target="../media/image-20-5.png"/><Relationship Id="rId6" Type="http://schemas.openxmlformats.org/officeDocument/2006/relationships/image" Target="../media/image-20-6.svg"/><Relationship Id="rId7" Type="http://schemas.openxmlformats.org/officeDocument/2006/relationships/image" Target="../media/image-20-7.png"/><Relationship Id="rId8" Type="http://schemas.openxmlformats.org/officeDocument/2006/relationships/image" Target="../media/image-20-8.svg"/><Relationship Id="rId9" Type="http://schemas.openxmlformats.org/officeDocument/2006/relationships/image" Target="../media/image-20-9.png"/><Relationship Id="rId10" Type="http://schemas.openxmlformats.org/officeDocument/2006/relationships/image" Target="../media/image-20-10.svg"/><Relationship Id="rId11" Type="http://schemas.openxmlformats.org/officeDocument/2006/relationships/image" Target="../media/image-20-11.png"/><Relationship Id="rId12" Type="http://schemas.openxmlformats.org/officeDocument/2006/relationships/image" Target="../media/image-20-12.svg"/><Relationship Id="rId13" Type="http://schemas.openxmlformats.org/officeDocument/2006/relationships/image" Target="../media/image-20-13.png"/><Relationship Id="rId14" Type="http://schemas.openxmlformats.org/officeDocument/2006/relationships/image" Target="../media/image-20-14.svg"/><Relationship Id="rId15" Type="http://schemas.openxmlformats.org/officeDocument/2006/relationships/image" Target="../media/image-20-15.png"/><Relationship Id="rId16" Type="http://schemas.openxmlformats.org/officeDocument/2006/relationships/slideLayout" Target="../slideLayouts/slideLayout2.xml"/><Relationship Id="rId17"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2237184"/>
            <a:ext cx="6223638" cy="1026517"/>
          </a:xfrm>
          <a:prstGeom prst="rect">
            <a:avLst/>
          </a:prstGeom>
          <a:noFill/>
          <a:ln/>
        </p:spPr>
        <p:txBody>
          <a:bodyPr wrap="square" lIns="0" tIns="0" rIns="0" bIns="0" rtlCol="0" anchor="t">
            <a:normAutofit/>
          </a:bodyPr>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Module 11: Finance &amp; Fiscal Policy</a:t>
            </a:r>
            <a:endParaRPr lang="en-US" sz="3200" dirty="0"/>
          </a:p>
        </p:txBody>
      </p:sp>
      <p:sp>
        <p:nvSpPr>
          <p:cNvPr id="4" name="Text 1"/>
          <p:cNvSpPr/>
          <p:nvPr/>
        </p:nvSpPr>
        <p:spPr>
          <a:xfrm>
            <a:off x="5269971" y="3525441"/>
            <a:ext cx="6223638"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Exploring the critical role of financial systems and government fiscal tools in driving economic development — with a focus on the Philippine context.</a:t>
            </a:r>
            <a:endParaRPr lang="en-US" sz="1350" dirty="0"/>
          </a:p>
        </p:txBody>
      </p:sp>
      <p:sp>
        <p:nvSpPr>
          <p:cNvPr id="5" name="Shape 2"/>
          <p:cNvSpPr/>
          <p:nvPr/>
        </p:nvSpPr>
        <p:spPr>
          <a:xfrm>
            <a:off x="5269971" y="4286548"/>
            <a:ext cx="923406" cy="327918"/>
          </a:xfrm>
          <a:prstGeom prst="roundRect">
            <a:avLst>
              <a:gd name="adj" fmla="val 6387"/>
            </a:avLst>
          </a:prstGeom>
          <a:solidFill>
            <a:srgbClr val="E2ECDF"/>
          </a:solidFill>
          <a:ln/>
        </p:spPr>
      </p:sp>
      <p:sp>
        <p:nvSpPr>
          <p:cNvPr id="6" name="Text 3"/>
          <p:cNvSpPr/>
          <p:nvPr/>
        </p:nvSpPr>
        <p:spPr>
          <a:xfrm>
            <a:off x="5374644" y="4338836"/>
            <a:ext cx="1323644" cy="223341"/>
          </a:xfrm>
          <a:prstGeom prst="rect">
            <a:avLst/>
          </a:prstGeom>
          <a:noFill/>
          <a:ln/>
        </p:spPr>
        <p:txBody>
          <a:bodyPr wrap="none" lIns="0" tIns="0" rIns="0" bIns="0" rtlCol="0" anchor="t"/>
          <a:lstStyle/>
          <a:p>
            <a:pPr algn="l" indent="0" marL="0">
              <a:lnSpc>
                <a:spcPct val="133000"/>
              </a:lnSpc>
              <a:buNone/>
            </a:pPr>
            <a:r>
              <a:rPr lang="en-US" sz="1050" dirty="0">
                <a:solidFill>
                  <a:srgbClr val="3A3630"/>
                </a:solidFill>
                <a:latin typeface="Source Sans 3" pitchFamily="34" charset="0"/>
                <a:ea typeface="Source Sans 3" pitchFamily="34" charset="-122"/>
                <a:cs typeface="Source Sans 3" pitchFamily="34" charset="-120"/>
              </a:rPr>
              <a:t>ECONOMICS</a:t>
            </a:r>
            <a:endParaRPr lang="en-US" sz="1050" dirty="0"/>
          </a:p>
        </p:txBody>
      </p:sp>
      <p:sp>
        <p:nvSpPr>
          <p:cNvPr id="7" name="Shape 4"/>
          <p:cNvSpPr/>
          <p:nvPr/>
        </p:nvSpPr>
        <p:spPr>
          <a:xfrm>
            <a:off x="6280588" y="4280198"/>
            <a:ext cx="1638259" cy="340618"/>
          </a:xfrm>
          <a:prstGeom prst="roundRect">
            <a:avLst>
              <a:gd name="adj" fmla="val 6149"/>
            </a:avLst>
          </a:prstGeom>
          <a:noFill/>
          <a:ln w="6350">
            <a:solidFill>
              <a:srgbClr val="38512F"/>
            </a:solidFill>
            <a:prstDash val="solid"/>
          </a:ln>
        </p:spPr>
      </p:sp>
      <p:sp>
        <p:nvSpPr>
          <p:cNvPr id="8" name="Text 5"/>
          <p:cNvSpPr/>
          <p:nvPr/>
        </p:nvSpPr>
        <p:spPr>
          <a:xfrm>
            <a:off x="6391611" y="4338836"/>
            <a:ext cx="2025798" cy="223341"/>
          </a:xfrm>
          <a:prstGeom prst="rect">
            <a:avLst/>
          </a:prstGeom>
          <a:noFill/>
          <a:ln/>
        </p:spPr>
        <p:txBody>
          <a:bodyPr wrap="none" lIns="0" tIns="0" rIns="0" bIns="0" rtlCol="0" anchor="t"/>
          <a:lstStyle/>
          <a:p>
            <a:pPr algn="l" indent="0" marL="0">
              <a:lnSpc>
                <a:spcPct val="133000"/>
              </a:lnSpc>
              <a:buNone/>
            </a:pPr>
            <a:r>
              <a:rPr lang="en-US" sz="1050" dirty="0">
                <a:solidFill>
                  <a:srgbClr val="38512F"/>
                </a:solidFill>
                <a:latin typeface="Source Sans 3" pitchFamily="34" charset="0"/>
                <a:ea typeface="Source Sans 3" pitchFamily="34" charset="-122"/>
                <a:cs typeface="Source Sans 3" pitchFamily="34" charset="-120"/>
              </a:rPr>
              <a:t>DEVELOPMENT STUDIES</a:t>
            </a:r>
            <a:endParaRPr lang="en-US" sz="1050" dirty="0"/>
          </a:p>
        </p:txBody>
      </p:sp>
      <p:sp>
        <p:nvSpPr>
          <p:cNvPr id="9" name="Shape 6"/>
          <p:cNvSpPr/>
          <p:nvPr/>
        </p:nvSpPr>
        <p:spPr>
          <a:xfrm>
            <a:off x="8006058" y="4280198"/>
            <a:ext cx="900288" cy="340618"/>
          </a:xfrm>
          <a:prstGeom prst="roundRect">
            <a:avLst>
              <a:gd name="adj" fmla="val 6149"/>
            </a:avLst>
          </a:prstGeom>
          <a:noFill/>
          <a:ln w="6350">
            <a:solidFill>
              <a:srgbClr val="38512F"/>
            </a:solidFill>
            <a:prstDash val="solid"/>
          </a:ln>
        </p:spPr>
      </p:sp>
      <p:sp>
        <p:nvSpPr>
          <p:cNvPr id="10" name="Text 7"/>
          <p:cNvSpPr/>
          <p:nvPr/>
        </p:nvSpPr>
        <p:spPr>
          <a:xfrm>
            <a:off x="8117081" y="4338836"/>
            <a:ext cx="1287827" cy="223341"/>
          </a:xfrm>
          <a:prstGeom prst="rect">
            <a:avLst/>
          </a:prstGeom>
          <a:noFill/>
          <a:ln/>
        </p:spPr>
        <p:txBody>
          <a:bodyPr wrap="none" lIns="0" tIns="0" rIns="0" bIns="0" rtlCol="0" anchor="t"/>
          <a:lstStyle/>
          <a:p>
            <a:pPr algn="l" indent="0" marL="0">
              <a:lnSpc>
                <a:spcPct val="133000"/>
              </a:lnSpc>
              <a:buNone/>
            </a:pPr>
            <a:r>
              <a:rPr lang="en-US" sz="1050" dirty="0">
                <a:solidFill>
                  <a:srgbClr val="38512F"/>
                </a:solidFill>
                <a:latin typeface="Source Sans 3" pitchFamily="34" charset="0"/>
                <a:ea typeface="Source Sans 3" pitchFamily="34" charset="-122"/>
                <a:cs typeface="Source Sans 3" pitchFamily="34" charset="-120"/>
              </a:rPr>
              <a:t>MODULE 11</a:t>
            </a:r>
            <a:endParaRPr lang="en-US" sz="10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98185" y="865783"/>
            <a:ext cx="5689755"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Desired Learning Outcomes</a:t>
            </a:r>
            <a:endParaRPr lang="en-US" sz="3050" dirty="0"/>
          </a:p>
        </p:txBody>
      </p:sp>
      <p:sp>
        <p:nvSpPr>
          <p:cNvPr id="3" name="Text 1"/>
          <p:cNvSpPr/>
          <p:nvPr/>
        </p:nvSpPr>
        <p:spPr>
          <a:xfrm>
            <a:off x="698185" y="1668463"/>
            <a:ext cx="11404910"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By the end of this module, students should be able to achieve the following objectives:</a:t>
            </a:r>
            <a:endParaRPr lang="en-US" sz="1300" dirty="0"/>
          </a:p>
        </p:txBody>
      </p:sp>
      <p:sp>
        <p:nvSpPr>
          <p:cNvPr id="4" name="Text 2"/>
          <p:cNvSpPr/>
          <p:nvPr/>
        </p:nvSpPr>
        <p:spPr>
          <a:xfrm>
            <a:off x="698185" y="2104231"/>
            <a:ext cx="331581" cy="207268"/>
          </a:xfrm>
          <a:prstGeom prst="rect">
            <a:avLst/>
          </a:prstGeom>
          <a:noFill/>
          <a:ln/>
        </p:spPr>
        <p:txBody>
          <a:bodyPr wrap="none" lIns="0" tIns="0" rIns="0" bIns="0" rtlCol="0" anchor="ctr"/>
          <a:lstStyle/>
          <a:p>
            <a:pPr algn="l" indent="0" marL="0">
              <a:lnSpc>
                <a:spcPct val="100000"/>
              </a:lnSpc>
              <a:buNone/>
            </a:pPr>
            <a:r>
              <a:rPr lang="en-US" sz="1300" dirty="0">
                <a:solidFill>
                  <a:srgbClr val="3A3630"/>
                </a:solidFill>
                <a:latin typeface="Lora Light" pitchFamily="34" charset="0"/>
                <a:ea typeface="Lora Light" pitchFamily="34" charset="-122"/>
                <a:cs typeface="Lora Light" pitchFamily="34" charset="-120"/>
              </a:rPr>
              <a:t>01</a:t>
            </a:r>
            <a:endParaRPr lang="en-US" sz="1300" dirty="0"/>
          </a:p>
        </p:txBody>
      </p:sp>
      <p:sp>
        <p:nvSpPr>
          <p:cNvPr id="5" name="Shape 3"/>
          <p:cNvSpPr/>
          <p:nvPr/>
        </p:nvSpPr>
        <p:spPr>
          <a:xfrm>
            <a:off x="698185" y="2366963"/>
            <a:ext cx="5318885" cy="19050"/>
          </a:xfrm>
          <a:prstGeom prst="rect">
            <a:avLst/>
          </a:prstGeom>
          <a:solidFill>
            <a:srgbClr val="38512F"/>
          </a:solidFill>
          <a:ln/>
        </p:spPr>
      </p:sp>
      <p:sp>
        <p:nvSpPr>
          <p:cNvPr id="6" name="Text 4"/>
          <p:cNvSpPr/>
          <p:nvPr/>
        </p:nvSpPr>
        <p:spPr>
          <a:xfrm>
            <a:off x="698185" y="2487910"/>
            <a:ext cx="1965673"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Financial System Role</a:t>
            </a:r>
            <a:endParaRPr lang="en-US" sz="1500" dirty="0"/>
          </a:p>
        </p:txBody>
      </p:sp>
      <p:sp>
        <p:nvSpPr>
          <p:cNvPr id="7" name="Text 5"/>
          <p:cNvSpPr/>
          <p:nvPr/>
        </p:nvSpPr>
        <p:spPr>
          <a:xfrm>
            <a:off x="698185" y="2826147"/>
            <a:ext cx="5318885"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Explain the role of the financial system in economic development.</a:t>
            </a:r>
            <a:endParaRPr lang="en-US" sz="1300" dirty="0"/>
          </a:p>
        </p:txBody>
      </p:sp>
      <p:sp>
        <p:nvSpPr>
          <p:cNvPr id="8" name="Text 6"/>
          <p:cNvSpPr/>
          <p:nvPr/>
        </p:nvSpPr>
        <p:spPr>
          <a:xfrm>
            <a:off x="6174526" y="2104231"/>
            <a:ext cx="331581" cy="207268"/>
          </a:xfrm>
          <a:prstGeom prst="rect">
            <a:avLst/>
          </a:prstGeom>
          <a:noFill/>
          <a:ln/>
        </p:spPr>
        <p:txBody>
          <a:bodyPr wrap="none" lIns="0" tIns="0" rIns="0" bIns="0" rtlCol="0" anchor="ctr"/>
          <a:lstStyle/>
          <a:p>
            <a:pPr algn="l" indent="0" marL="0">
              <a:lnSpc>
                <a:spcPct val="100000"/>
              </a:lnSpc>
              <a:buNone/>
            </a:pPr>
            <a:r>
              <a:rPr lang="en-US" sz="1300" dirty="0">
                <a:solidFill>
                  <a:srgbClr val="3A3630"/>
                </a:solidFill>
                <a:latin typeface="Lora Light" pitchFamily="34" charset="0"/>
                <a:ea typeface="Lora Light" pitchFamily="34" charset="-122"/>
                <a:cs typeface="Lora Light" pitchFamily="34" charset="-120"/>
              </a:rPr>
              <a:t>02</a:t>
            </a:r>
            <a:endParaRPr lang="en-US" sz="1300" dirty="0"/>
          </a:p>
        </p:txBody>
      </p:sp>
      <p:sp>
        <p:nvSpPr>
          <p:cNvPr id="9" name="Shape 7"/>
          <p:cNvSpPr/>
          <p:nvPr/>
        </p:nvSpPr>
        <p:spPr>
          <a:xfrm>
            <a:off x="6174526" y="2366963"/>
            <a:ext cx="5318984" cy="19050"/>
          </a:xfrm>
          <a:prstGeom prst="rect">
            <a:avLst/>
          </a:prstGeom>
          <a:solidFill>
            <a:srgbClr val="38512F"/>
          </a:solidFill>
          <a:ln/>
        </p:spPr>
      </p:sp>
      <p:sp>
        <p:nvSpPr>
          <p:cNvPr id="10" name="Text 8"/>
          <p:cNvSpPr/>
          <p:nvPr/>
        </p:nvSpPr>
        <p:spPr>
          <a:xfrm>
            <a:off x="6174526" y="2487910"/>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Money Markets</a:t>
            </a:r>
            <a:endParaRPr lang="en-US" sz="1500" dirty="0"/>
          </a:p>
        </p:txBody>
      </p:sp>
      <p:sp>
        <p:nvSpPr>
          <p:cNvPr id="11" name="Text 9"/>
          <p:cNvSpPr/>
          <p:nvPr/>
        </p:nvSpPr>
        <p:spPr>
          <a:xfrm>
            <a:off x="6174526" y="2826147"/>
            <a:ext cx="5318984"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Distinguish between organized and unorganized money markets.</a:t>
            </a:r>
            <a:endParaRPr lang="en-US" sz="1300" dirty="0"/>
          </a:p>
        </p:txBody>
      </p:sp>
      <p:sp>
        <p:nvSpPr>
          <p:cNvPr id="12" name="Text 10"/>
          <p:cNvSpPr/>
          <p:nvPr/>
        </p:nvSpPr>
        <p:spPr>
          <a:xfrm>
            <a:off x="698185" y="3366492"/>
            <a:ext cx="331581" cy="207268"/>
          </a:xfrm>
          <a:prstGeom prst="rect">
            <a:avLst/>
          </a:prstGeom>
          <a:noFill/>
          <a:ln/>
        </p:spPr>
        <p:txBody>
          <a:bodyPr wrap="none" lIns="0" tIns="0" rIns="0" bIns="0" rtlCol="0" anchor="ctr"/>
          <a:lstStyle/>
          <a:p>
            <a:pPr algn="l" indent="0" marL="0">
              <a:lnSpc>
                <a:spcPct val="100000"/>
              </a:lnSpc>
              <a:buNone/>
            </a:pPr>
            <a:r>
              <a:rPr lang="en-US" sz="1300" dirty="0">
                <a:solidFill>
                  <a:srgbClr val="3A3630"/>
                </a:solidFill>
                <a:latin typeface="Lora Light" pitchFamily="34" charset="0"/>
                <a:ea typeface="Lora Light" pitchFamily="34" charset="-122"/>
                <a:cs typeface="Lora Light" pitchFamily="34" charset="-120"/>
              </a:rPr>
              <a:t>03</a:t>
            </a:r>
            <a:endParaRPr lang="en-US" sz="1300" dirty="0"/>
          </a:p>
        </p:txBody>
      </p:sp>
      <p:sp>
        <p:nvSpPr>
          <p:cNvPr id="13" name="Shape 11"/>
          <p:cNvSpPr/>
          <p:nvPr/>
        </p:nvSpPr>
        <p:spPr>
          <a:xfrm>
            <a:off x="698185" y="3629223"/>
            <a:ext cx="5318885" cy="19050"/>
          </a:xfrm>
          <a:prstGeom prst="rect">
            <a:avLst/>
          </a:prstGeom>
          <a:solidFill>
            <a:srgbClr val="38512F"/>
          </a:solidFill>
          <a:ln/>
        </p:spPr>
      </p:sp>
      <p:sp>
        <p:nvSpPr>
          <p:cNvPr id="14" name="Text 12"/>
          <p:cNvSpPr/>
          <p:nvPr/>
        </p:nvSpPr>
        <p:spPr>
          <a:xfrm>
            <a:off x="698185" y="3750171"/>
            <a:ext cx="2579722"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Liberalization vs. Repression</a:t>
            </a:r>
            <a:endParaRPr lang="en-US" sz="1500" dirty="0"/>
          </a:p>
        </p:txBody>
      </p:sp>
      <p:sp>
        <p:nvSpPr>
          <p:cNvPr id="15" name="Text 13"/>
          <p:cNvSpPr/>
          <p:nvPr/>
        </p:nvSpPr>
        <p:spPr>
          <a:xfrm>
            <a:off x="698185" y="4088408"/>
            <a:ext cx="5318885"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Discuss financial liberalization and financial repression.</a:t>
            </a:r>
            <a:endParaRPr lang="en-US" sz="1300" dirty="0"/>
          </a:p>
        </p:txBody>
      </p:sp>
      <p:sp>
        <p:nvSpPr>
          <p:cNvPr id="16" name="Text 14"/>
          <p:cNvSpPr/>
          <p:nvPr/>
        </p:nvSpPr>
        <p:spPr>
          <a:xfrm>
            <a:off x="6174526" y="3366492"/>
            <a:ext cx="331581" cy="207268"/>
          </a:xfrm>
          <a:prstGeom prst="rect">
            <a:avLst/>
          </a:prstGeom>
          <a:noFill/>
          <a:ln/>
        </p:spPr>
        <p:txBody>
          <a:bodyPr wrap="none" lIns="0" tIns="0" rIns="0" bIns="0" rtlCol="0" anchor="ctr"/>
          <a:lstStyle/>
          <a:p>
            <a:pPr algn="l" indent="0" marL="0">
              <a:lnSpc>
                <a:spcPct val="100000"/>
              </a:lnSpc>
              <a:buNone/>
            </a:pPr>
            <a:r>
              <a:rPr lang="en-US" sz="1300" dirty="0">
                <a:solidFill>
                  <a:srgbClr val="3A3630"/>
                </a:solidFill>
                <a:latin typeface="Lora Light" pitchFamily="34" charset="0"/>
                <a:ea typeface="Lora Light" pitchFamily="34" charset="-122"/>
                <a:cs typeface="Lora Light" pitchFamily="34" charset="-120"/>
              </a:rPr>
              <a:t>04</a:t>
            </a:r>
            <a:endParaRPr lang="en-US" sz="1300" dirty="0"/>
          </a:p>
        </p:txBody>
      </p:sp>
      <p:sp>
        <p:nvSpPr>
          <p:cNvPr id="17" name="Shape 15"/>
          <p:cNvSpPr/>
          <p:nvPr/>
        </p:nvSpPr>
        <p:spPr>
          <a:xfrm>
            <a:off x="6174526" y="3629223"/>
            <a:ext cx="5318984" cy="19050"/>
          </a:xfrm>
          <a:prstGeom prst="rect">
            <a:avLst/>
          </a:prstGeom>
          <a:solidFill>
            <a:srgbClr val="38512F"/>
          </a:solidFill>
          <a:ln/>
        </p:spPr>
      </p:sp>
      <p:sp>
        <p:nvSpPr>
          <p:cNvPr id="18" name="Text 16"/>
          <p:cNvSpPr/>
          <p:nvPr/>
        </p:nvSpPr>
        <p:spPr>
          <a:xfrm>
            <a:off x="6174526" y="3750171"/>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SOEs &amp; Privatization</a:t>
            </a:r>
            <a:endParaRPr lang="en-US" sz="1500" dirty="0"/>
          </a:p>
        </p:txBody>
      </p:sp>
      <p:sp>
        <p:nvSpPr>
          <p:cNvPr id="19" name="Text 17"/>
          <p:cNvSpPr/>
          <p:nvPr/>
        </p:nvSpPr>
        <p:spPr>
          <a:xfrm>
            <a:off x="6174526" y="4088408"/>
            <a:ext cx="5318984"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Explain the role of state-owned enterprises and privatization.</a:t>
            </a:r>
            <a:endParaRPr lang="en-US" sz="1300" dirty="0"/>
          </a:p>
        </p:txBody>
      </p:sp>
      <p:sp>
        <p:nvSpPr>
          <p:cNvPr id="20" name="Text 18"/>
          <p:cNvSpPr/>
          <p:nvPr/>
        </p:nvSpPr>
        <p:spPr>
          <a:xfrm>
            <a:off x="698185" y="4628753"/>
            <a:ext cx="331581" cy="207268"/>
          </a:xfrm>
          <a:prstGeom prst="rect">
            <a:avLst/>
          </a:prstGeom>
          <a:noFill/>
          <a:ln/>
        </p:spPr>
        <p:txBody>
          <a:bodyPr wrap="none" lIns="0" tIns="0" rIns="0" bIns="0" rtlCol="0" anchor="ctr"/>
          <a:lstStyle/>
          <a:p>
            <a:pPr algn="l" indent="0" marL="0">
              <a:lnSpc>
                <a:spcPct val="100000"/>
              </a:lnSpc>
              <a:buNone/>
            </a:pPr>
            <a:r>
              <a:rPr lang="en-US" sz="1300" dirty="0">
                <a:solidFill>
                  <a:srgbClr val="3A3630"/>
                </a:solidFill>
                <a:latin typeface="Lora Light" pitchFamily="34" charset="0"/>
                <a:ea typeface="Lora Light" pitchFamily="34" charset="-122"/>
                <a:cs typeface="Lora Light" pitchFamily="34" charset="-120"/>
              </a:rPr>
              <a:t>05</a:t>
            </a:r>
            <a:endParaRPr lang="en-US" sz="1300" dirty="0"/>
          </a:p>
        </p:txBody>
      </p:sp>
      <p:sp>
        <p:nvSpPr>
          <p:cNvPr id="21" name="Shape 19"/>
          <p:cNvSpPr/>
          <p:nvPr/>
        </p:nvSpPr>
        <p:spPr>
          <a:xfrm>
            <a:off x="698185" y="4891484"/>
            <a:ext cx="5318885" cy="19050"/>
          </a:xfrm>
          <a:prstGeom prst="rect">
            <a:avLst/>
          </a:prstGeom>
          <a:solidFill>
            <a:srgbClr val="38512F"/>
          </a:solidFill>
          <a:ln/>
        </p:spPr>
      </p:sp>
      <p:sp>
        <p:nvSpPr>
          <p:cNvPr id="22" name="Text 20"/>
          <p:cNvSpPr/>
          <p:nvPr/>
        </p:nvSpPr>
        <p:spPr>
          <a:xfrm>
            <a:off x="698185" y="5012432"/>
            <a:ext cx="1961010"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Government Revenue</a:t>
            </a:r>
            <a:endParaRPr lang="en-US" sz="1500" dirty="0"/>
          </a:p>
        </p:txBody>
      </p:sp>
      <p:sp>
        <p:nvSpPr>
          <p:cNvPr id="23" name="Text 21"/>
          <p:cNvSpPr/>
          <p:nvPr/>
        </p:nvSpPr>
        <p:spPr>
          <a:xfrm>
            <a:off x="698185" y="5350669"/>
            <a:ext cx="5318885"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Identify major sources of government revenue and principles of taxation.</a:t>
            </a:r>
            <a:endParaRPr lang="en-US" sz="1300" dirty="0"/>
          </a:p>
        </p:txBody>
      </p:sp>
      <p:sp>
        <p:nvSpPr>
          <p:cNvPr id="24" name="Text 22"/>
          <p:cNvSpPr/>
          <p:nvPr/>
        </p:nvSpPr>
        <p:spPr>
          <a:xfrm>
            <a:off x="6174526" y="4628753"/>
            <a:ext cx="331581" cy="207268"/>
          </a:xfrm>
          <a:prstGeom prst="rect">
            <a:avLst/>
          </a:prstGeom>
          <a:noFill/>
          <a:ln/>
        </p:spPr>
        <p:txBody>
          <a:bodyPr wrap="none" lIns="0" tIns="0" rIns="0" bIns="0" rtlCol="0" anchor="ctr"/>
          <a:lstStyle/>
          <a:p>
            <a:pPr algn="l" indent="0" marL="0">
              <a:lnSpc>
                <a:spcPct val="100000"/>
              </a:lnSpc>
              <a:buNone/>
            </a:pPr>
            <a:r>
              <a:rPr lang="en-US" sz="1300" dirty="0">
                <a:solidFill>
                  <a:srgbClr val="3A3630"/>
                </a:solidFill>
                <a:latin typeface="Lora Light" pitchFamily="34" charset="0"/>
                <a:ea typeface="Lora Light" pitchFamily="34" charset="-122"/>
                <a:cs typeface="Lora Light" pitchFamily="34" charset="-120"/>
              </a:rPr>
              <a:t>06</a:t>
            </a:r>
            <a:endParaRPr lang="en-US" sz="1300" dirty="0"/>
          </a:p>
        </p:txBody>
      </p:sp>
      <p:sp>
        <p:nvSpPr>
          <p:cNvPr id="25" name="Shape 23"/>
          <p:cNvSpPr/>
          <p:nvPr/>
        </p:nvSpPr>
        <p:spPr>
          <a:xfrm>
            <a:off x="6174526" y="4891484"/>
            <a:ext cx="5318984" cy="19050"/>
          </a:xfrm>
          <a:prstGeom prst="rect">
            <a:avLst/>
          </a:prstGeom>
          <a:solidFill>
            <a:srgbClr val="38512F"/>
          </a:solidFill>
          <a:ln/>
        </p:spPr>
      </p:sp>
      <p:sp>
        <p:nvSpPr>
          <p:cNvPr id="26" name="Text 24"/>
          <p:cNvSpPr/>
          <p:nvPr/>
        </p:nvSpPr>
        <p:spPr>
          <a:xfrm>
            <a:off x="6174526" y="5012432"/>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Fiscal Policy</a:t>
            </a:r>
            <a:endParaRPr lang="en-US" sz="1500" dirty="0"/>
          </a:p>
        </p:txBody>
      </p:sp>
      <p:sp>
        <p:nvSpPr>
          <p:cNvPr id="27" name="Text 25"/>
          <p:cNvSpPr/>
          <p:nvPr/>
        </p:nvSpPr>
        <p:spPr>
          <a:xfrm>
            <a:off x="6174526" y="5350669"/>
            <a:ext cx="5318984"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Analyze the role of fiscal policy in economic development and evaluate stock market development.</a:t>
            </a:r>
            <a:endParaRPr lang="en-US" sz="13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797620"/>
            <a:ext cx="5877770"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The Role of the Financial System</a:t>
            </a:r>
            <a:endParaRPr lang="en-US" sz="2700" dirty="0"/>
          </a:p>
        </p:txBody>
      </p:sp>
      <p:sp>
        <p:nvSpPr>
          <p:cNvPr id="4" name="Text 1"/>
          <p:cNvSpPr/>
          <p:nvPr/>
        </p:nvSpPr>
        <p:spPr>
          <a:xfrm>
            <a:off x="5269971" y="1422995"/>
            <a:ext cx="6223638" cy="877888"/>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The financial system consists of financial institutions, financial markets, financial instruments, and regulatory agencies that facilitate the flow of funds throughout the economy. Without an efficient financial system, savings may remain idle, businesses may struggle to obtain capital, and economic development may be significantly constrained.</a:t>
            </a:r>
            <a:endParaRPr lang="en-US" sz="1150" dirty="0"/>
          </a:p>
        </p:txBody>
      </p:sp>
      <p:sp>
        <p:nvSpPr>
          <p:cNvPr id="5" name="Shape 2"/>
          <p:cNvSpPr/>
          <p:nvPr/>
        </p:nvSpPr>
        <p:spPr>
          <a:xfrm>
            <a:off x="5269971" y="2442666"/>
            <a:ext cx="6223638" cy="809823"/>
          </a:xfrm>
          <a:prstGeom prst="roundRect">
            <a:avLst>
              <a:gd name="adj" fmla="val 2748"/>
            </a:avLst>
          </a:prstGeom>
          <a:solidFill>
            <a:srgbClr val="F3E7D4"/>
          </a:solidFill>
          <a:ln/>
        </p:spPr>
      </p:sp>
      <p:sp>
        <p:nvSpPr>
          <p:cNvPr id="6" name="Text 3"/>
          <p:cNvSpPr/>
          <p:nvPr/>
        </p:nvSpPr>
        <p:spPr>
          <a:xfrm>
            <a:off x="5418300" y="2590998"/>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Mobilize Savings</a:t>
            </a:r>
            <a:endParaRPr lang="en-US" sz="1350" dirty="0"/>
          </a:p>
        </p:txBody>
      </p:sp>
      <p:sp>
        <p:nvSpPr>
          <p:cNvPr id="7" name="Text 4"/>
          <p:cNvSpPr/>
          <p:nvPr/>
        </p:nvSpPr>
        <p:spPr>
          <a:xfrm>
            <a:off x="5418300" y="2884686"/>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Channels idle funds into productive investments across the economy.</a:t>
            </a:r>
            <a:endParaRPr lang="en-US" sz="1150" dirty="0"/>
          </a:p>
        </p:txBody>
      </p:sp>
      <p:sp>
        <p:nvSpPr>
          <p:cNvPr id="8" name="Shape 5"/>
          <p:cNvSpPr/>
          <p:nvPr/>
        </p:nvSpPr>
        <p:spPr>
          <a:xfrm>
            <a:off x="5269971" y="3378597"/>
            <a:ext cx="6223638" cy="809823"/>
          </a:xfrm>
          <a:prstGeom prst="roundRect">
            <a:avLst>
              <a:gd name="adj" fmla="val 2748"/>
            </a:avLst>
          </a:prstGeom>
          <a:solidFill>
            <a:srgbClr val="F3E7D4"/>
          </a:solidFill>
          <a:ln/>
        </p:spPr>
      </p:sp>
      <p:sp>
        <p:nvSpPr>
          <p:cNvPr id="9" name="Text 6"/>
          <p:cNvSpPr/>
          <p:nvPr/>
        </p:nvSpPr>
        <p:spPr>
          <a:xfrm>
            <a:off x="5418300" y="3526929"/>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Allocate Capital</a:t>
            </a:r>
            <a:endParaRPr lang="en-US" sz="1350" dirty="0"/>
          </a:p>
        </p:txBody>
      </p:sp>
      <p:sp>
        <p:nvSpPr>
          <p:cNvPr id="10" name="Text 7"/>
          <p:cNvSpPr/>
          <p:nvPr/>
        </p:nvSpPr>
        <p:spPr>
          <a:xfrm>
            <a:off x="5418300" y="3820616"/>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Directs resources toward their most productive and efficient uses.</a:t>
            </a:r>
            <a:endParaRPr lang="en-US" sz="1150" dirty="0"/>
          </a:p>
        </p:txBody>
      </p:sp>
      <p:sp>
        <p:nvSpPr>
          <p:cNvPr id="11" name="Shape 8"/>
          <p:cNvSpPr/>
          <p:nvPr/>
        </p:nvSpPr>
        <p:spPr>
          <a:xfrm>
            <a:off x="5269971" y="4314527"/>
            <a:ext cx="6223638" cy="809823"/>
          </a:xfrm>
          <a:prstGeom prst="roundRect">
            <a:avLst>
              <a:gd name="adj" fmla="val 2748"/>
            </a:avLst>
          </a:prstGeom>
          <a:solidFill>
            <a:srgbClr val="F3E7D4"/>
          </a:solidFill>
          <a:ln/>
        </p:spPr>
      </p:sp>
      <p:sp>
        <p:nvSpPr>
          <p:cNvPr id="12" name="Text 9"/>
          <p:cNvSpPr/>
          <p:nvPr/>
        </p:nvSpPr>
        <p:spPr>
          <a:xfrm>
            <a:off x="5418300" y="4462859"/>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Facilitate Trade</a:t>
            </a:r>
            <a:endParaRPr lang="en-US" sz="1350" dirty="0"/>
          </a:p>
        </p:txBody>
      </p:sp>
      <p:sp>
        <p:nvSpPr>
          <p:cNvPr id="13" name="Text 10"/>
          <p:cNvSpPr/>
          <p:nvPr/>
        </p:nvSpPr>
        <p:spPr>
          <a:xfrm>
            <a:off x="5418300" y="4756547"/>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Provides secure payment systems and instruments for commerce.</a:t>
            </a:r>
            <a:endParaRPr lang="en-US" sz="1150" dirty="0"/>
          </a:p>
        </p:txBody>
      </p:sp>
      <p:sp>
        <p:nvSpPr>
          <p:cNvPr id="14" name="Shape 11"/>
          <p:cNvSpPr/>
          <p:nvPr/>
        </p:nvSpPr>
        <p:spPr>
          <a:xfrm>
            <a:off x="5269971" y="5250458"/>
            <a:ext cx="6223638" cy="809823"/>
          </a:xfrm>
          <a:prstGeom prst="roundRect">
            <a:avLst>
              <a:gd name="adj" fmla="val 2748"/>
            </a:avLst>
          </a:prstGeom>
          <a:solidFill>
            <a:srgbClr val="F3E7D4"/>
          </a:solidFill>
          <a:ln/>
        </p:spPr>
      </p:sp>
      <p:sp>
        <p:nvSpPr>
          <p:cNvPr id="15" name="Text 12"/>
          <p:cNvSpPr/>
          <p:nvPr/>
        </p:nvSpPr>
        <p:spPr>
          <a:xfrm>
            <a:off x="5418300" y="5398790"/>
            <a:ext cx="1745413"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Support Investment</a:t>
            </a:r>
            <a:endParaRPr lang="en-US" sz="1350" dirty="0"/>
          </a:p>
        </p:txBody>
      </p:sp>
      <p:sp>
        <p:nvSpPr>
          <p:cNvPr id="16" name="Text 13"/>
          <p:cNvSpPr/>
          <p:nvPr/>
        </p:nvSpPr>
        <p:spPr>
          <a:xfrm>
            <a:off x="5418300" y="5692477"/>
            <a:ext cx="5926981"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Enables businesses and governments to finance growth and development.</a:t>
            </a:r>
            <a:endParaRPr lang="en-US" sz="11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98185" y="1251545"/>
            <a:ext cx="7842451"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Key Functions of the Financial System</a:t>
            </a:r>
            <a:endParaRPr lang="en-US" sz="3200" dirty="0"/>
          </a:p>
        </p:txBody>
      </p:sp>
      <p:pic>
        <p:nvPicPr>
          <p:cNvPr id="3" name="Image 0" descr="preencoded.png">    </p:cNvPr>
          <p:cNvPicPr>
            <a:picLocks noChangeAspect="1"/>
          </p:cNvPicPr>
          <p:nvPr/>
        </p:nvPicPr>
        <p:blipFill>
          <a:blip r:embed="rId1"/>
          <a:stretch>
            <a:fillRect/>
          </a:stretch>
        </p:blipFill>
        <p:spPr>
          <a:xfrm>
            <a:off x="698185" y="2113855"/>
            <a:ext cx="2002680" cy="1237754"/>
          </a:xfrm>
          <a:prstGeom prst="rect">
            <a:avLst/>
          </a:prstGeom>
        </p:spPr>
      </p:pic>
      <p:sp>
        <p:nvSpPr>
          <p:cNvPr id="4" name="Text 1"/>
          <p:cNvSpPr/>
          <p:nvPr/>
        </p:nvSpPr>
        <p:spPr>
          <a:xfrm>
            <a:off x="698185" y="3569791"/>
            <a:ext cx="2468699"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Interest Rate Stabilization</a:t>
            </a:r>
            <a:endParaRPr lang="en-US" sz="1600" dirty="0"/>
          </a:p>
        </p:txBody>
      </p:sp>
      <p:sp>
        <p:nvSpPr>
          <p:cNvPr id="5" name="Text 2"/>
          <p:cNvSpPr/>
          <p:nvPr/>
        </p:nvSpPr>
        <p:spPr>
          <a:xfrm>
            <a:off x="698185" y="3931146"/>
            <a:ext cx="3452925" cy="1675209"/>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BSP influences interest rates through monetary policy. Stable rates encourage borrowing, investment, and long-term planning. During inflation, the BSP raises rates; during slowdowns, it lowers them to stimulate activity.</a:t>
            </a:r>
            <a:endParaRPr lang="en-US" sz="1350" dirty="0"/>
          </a:p>
        </p:txBody>
      </p:sp>
      <p:pic>
        <p:nvPicPr>
          <p:cNvPr id="6" name="Image 1" descr="preencoded.png">    </p:cNvPr>
          <p:cNvPicPr>
            <a:picLocks noChangeAspect="1"/>
          </p:cNvPicPr>
          <p:nvPr/>
        </p:nvPicPr>
        <p:blipFill>
          <a:blip r:embed="rId2"/>
          <a:stretch>
            <a:fillRect/>
          </a:stretch>
        </p:blipFill>
        <p:spPr>
          <a:xfrm>
            <a:off x="4369286" y="2113855"/>
            <a:ext cx="2002680" cy="1237754"/>
          </a:xfrm>
          <a:prstGeom prst="rect">
            <a:avLst/>
          </a:prstGeom>
        </p:spPr>
      </p:pic>
      <p:sp>
        <p:nvSpPr>
          <p:cNvPr id="7" name="Text 3"/>
          <p:cNvSpPr/>
          <p:nvPr/>
        </p:nvSpPr>
        <p:spPr>
          <a:xfrm>
            <a:off x="4369286" y="3569791"/>
            <a:ext cx="2962201"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Facilitating Trade &amp; Commerce</a:t>
            </a:r>
            <a:endParaRPr lang="en-US" sz="1600" dirty="0"/>
          </a:p>
        </p:txBody>
      </p:sp>
      <p:sp>
        <p:nvSpPr>
          <p:cNvPr id="8" name="Text 4"/>
          <p:cNvSpPr/>
          <p:nvPr/>
        </p:nvSpPr>
        <p:spPr>
          <a:xfrm>
            <a:off x="4369286" y="3931146"/>
            <a:ext cx="3453024" cy="1396008"/>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Platforms like GCash, Maya, and online banking have transformed transactions in the Philippines. These innovations reduce costs, improve efficiency, and support e-commerce on Shopee, Lazada, and TikTok Shop.</a:t>
            </a:r>
            <a:endParaRPr lang="en-US" sz="1350" dirty="0"/>
          </a:p>
        </p:txBody>
      </p:sp>
      <p:pic>
        <p:nvPicPr>
          <p:cNvPr id="9" name="Image 2" descr="preencoded.png">    </p:cNvPr>
          <p:cNvPicPr>
            <a:picLocks noChangeAspect="1"/>
          </p:cNvPicPr>
          <p:nvPr/>
        </p:nvPicPr>
        <p:blipFill>
          <a:blip r:embed="rId3"/>
          <a:stretch>
            <a:fillRect/>
          </a:stretch>
        </p:blipFill>
        <p:spPr>
          <a:xfrm>
            <a:off x="8040486" y="2113855"/>
            <a:ext cx="2002680" cy="1237754"/>
          </a:xfrm>
          <a:prstGeom prst="rect">
            <a:avLst/>
          </a:prstGeom>
        </p:spPr>
      </p:pic>
      <p:sp>
        <p:nvSpPr>
          <p:cNvPr id="10" name="Text 5"/>
          <p:cNvSpPr/>
          <p:nvPr/>
        </p:nvSpPr>
        <p:spPr>
          <a:xfrm>
            <a:off x="8040486" y="3569791"/>
            <a:ext cx="297430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Supporting International Trade</a:t>
            </a:r>
            <a:endParaRPr lang="en-US" sz="1600" dirty="0"/>
          </a:p>
        </p:txBody>
      </p:sp>
      <p:sp>
        <p:nvSpPr>
          <p:cNvPr id="11" name="Text 6"/>
          <p:cNvSpPr/>
          <p:nvPr/>
        </p:nvSpPr>
        <p:spPr>
          <a:xfrm>
            <a:off x="8040486" y="3931146"/>
            <a:ext cx="3452925"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Letters of credit, foreign exchange services, and trade financing help Philippine exporters of electronics, semiconductors, and agricultural products transact with global buyers reliably.</a:t>
            </a:r>
            <a:endParaRPr lang="en-US" sz="13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98185" y="1273969"/>
            <a:ext cx="9496187"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Attracting Investment &amp; Financing Infrastructure</a:t>
            </a:r>
            <a:endParaRPr lang="en-US" sz="3050" dirty="0"/>
          </a:p>
        </p:txBody>
      </p:sp>
      <p:sp>
        <p:nvSpPr>
          <p:cNvPr id="3" name="Text 1"/>
          <p:cNvSpPr/>
          <p:nvPr/>
        </p:nvSpPr>
        <p:spPr>
          <a:xfrm>
            <a:off x="698185" y="2155329"/>
            <a:ext cx="3477034" cy="243780"/>
          </a:xfrm>
          <a:prstGeom prst="rect">
            <a:avLst/>
          </a:prstGeom>
          <a:noFill/>
          <a:ln/>
        </p:spPr>
        <p:txBody>
          <a:bodyPr wrap="none" lIns="0" tIns="0" rIns="0" bIns="0" rtlCol="0" anchor="t"/>
          <a:lstStyle/>
          <a:p>
            <a:pPr algn="l" indent="0" marL="0">
              <a:lnSpc>
                <a:spcPct val="104000"/>
              </a:lnSpc>
              <a:buNone/>
            </a:pPr>
            <a:r>
              <a:rPr lang="en-US" sz="1500" dirty="0">
                <a:solidFill>
                  <a:srgbClr val="38512F"/>
                </a:solidFill>
                <a:latin typeface="Lora" pitchFamily="34" charset="0"/>
                <a:ea typeface="Lora" pitchFamily="34" charset="-122"/>
                <a:cs typeface="Lora" pitchFamily="34" charset="-120"/>
              </a:rPr>
              <a:t>Attracting Capital &amp; Investment</a:t>
            </a:r>
            <a:endParaRPr lang="en-US" sz="1500" dirty="0"/>
          </a:p>
        </p:txBody>
      </p:sp>
      <p:sp>
        <p:nvSpPr>
          <p:cNvPr id="4" name="Text 2"/>
          <p:cNvSpPr/>
          <p:nvPr/>
        </p:nvSpPr>
        <p:spPr>
          <a:xfrm>
            <a:off x="698185" y="2556570"/>
            <a:ext cx="5755436" cy="1292820"/>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Investors commit funds to countries with stable and transparent financial systems. The Philippines has attracted investments in manufacturing, BPO, renewable energy, logistics, and IT — partly due to improvements in financial regulation and banking stability. These investments create jobs, transfer technology, and contribute to long-term economic development.</a:t>
            </a:r>
            <a:endParaRPr lang="en-US" sz="1300" dirty="0"/>
          </a:p>
        </p:txBody>
      </p:sp>
      <p:sp>
        <p:nvSpPr>
          <p:cNvPr id="5" name="Text 3"/>
          <p:cNvSpPr/>
          <p:nvPr/>
        </p:nvSpPr>
        <p:spPr>
          <a:xfrm>
            <a:off x="698185" y="4006850"/>
            <a:ext cx="2600756" cy="243780"/>
          </a:xfrm>
          <a:prstGeom prst="rect">
            <a:avLst/>
          </a:prstGeom>
          <a:noFill/>
          <a:ln/>
        </p:spPr>
        <p:txBody>
          <a:bodyPr wrap="none" lIns="0" tIns="0" rIns="0" bIns="0" rtlCol="0" anchor="t"/>
          <a:lstStyle/>
          <a:p>
            <a:pPr algn="l" indent="0" marL="0">
              <a:lnSpc>
                <a:spcPct val="104000"/>
              </a:lnSpc>
              <a:buNone/>
            </a:pPr>
            <a:r>
              <a:rPr lang="en-US" sz="1500" dirty="0">
                <a:solidFill>
                  <a:srgbClr val="38512F"/>
                </a:solidFill>
                <a:latin typeface="Lora" pitchFamily="34" charset="0"/>
                <a:ea typeface="Lora" pitchFamily="34" charset="-122"/>
                <a:cs typeface="Lora" pitchFamily="34" charset="-120"/>
              </a:rPr>
              <a:t>Employment Creation</a:t>
            </a:r>
            <a:endParaRPr lang="en-US" sz="1500" dirty="0"/>
          </a:p>
        </p:txBody>
      </p:sp>
      <p:sp>
        <p:nvSpPr>
          <p:cNvPr id="6" name="Text 4"/>
          <p:cNvSpPr/>
          <p:nvPr/>
        </p:nvSpPr>
        <p:spPr>
          <a:xfrm>
            <a:off x="698185" y="4408091"/>
            <a:ext cx="5755436" cy="1034256"/>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Financial institutions employ thousands directly, while loans and investments help businesses expand and hire. When banks finance small businesses, manufacturers, farmers, and entrepreneurs, they generate employment throughout the broader economy.</a:t>
            </a:r>
            <a:endParaRPr lang="en-US" sz="1300" dirty="0"/>
          </a:p>
        </p:txBody>
      </p:sp>
      <p:sp>
        <p:nvSpPr>
          <p:cNvPr id="7" name="Shape 5"/>
          <p:cNvSpPr/>
          <p:nvPr/>
        </p:nvSpPr>
        <p:spPr>
          <a:xfrm>
            <a:off x="6745020" y="1997869"/>
            <a:ext cx="4874098" cy="3586163"/>
          </a:xfrm>
          <a:prstGeom prst="roundRect">
            <a:avLst>
              <a:gd name="adj" fmla="val 694"/>
            </a:avLst>
          </a:prstGeom>
          <a:solidFill>
            <a:srgbClr val="38512F"/>
          </a:solidFill>
          <a:ln/>
        </p:spPr>
      </p:sp>
      <p:sp>
        <p:nvSpPr>
          <p:cNvPr id="8" name="Text 6"/>
          <p:cNvSpPr/>
          <p:nvPr/>
        </p:nvSpPr>
        <p:spPr>
          <a:xfrm>
            <a:off x="6910810" y="2155329"/>
            <a:ext cx="4136922" cy="243780"/>
          </a:xfrm>
          <a:prstGeom prst="rect">
            <a:avLst/>
          </a:prstGeom>
          <a:noFill/>
          <a:ln/>
        </p:spPr>
        <p:txBody>
          <a:bodyPr wrap="none" lIns="0" tIns="0" rIns="0" bIns="0" rtlCol="0" anchor="t"/>
          <a:lstStyle/>
          <a:p>
            <a:pPr algn="l" indent="0" marL="0">
              <a:lnSpc>
                <a:spcPct val="104000"/>
              </a:lnSpc>
              <a:buNone/>
            </a:pPr>
            <a:r>
              <a:rPr lang="en-US" sz="1500" dirty="0">
                <a:solidFill>
                  <a:srgbClr val="FFFFFF"/>
                </a:solidFill>
                <a:latin typeface="Lora" pitchFamily="34" charset="0"/>
                <a:ea typeface="Lora" pitchFamily="34" charset="-122"/>
                <a:cs typeface="Lora" pitchFamily="34" charset="-120"/>
              </a:rPr>
              <a:t>Major Infrastructure Projects Financed</a:t>
            </a:r>
            <a:endParaRPr lang="en-US" sz="1500" dirty="0"/>
          </a:p>
        </p:txBody>
      </p:sp>
      <p:sp>
        <p:nvSpPr>
          <p:cNvPr id="9" name="Text 7"/>
          <p:cNvSpPr/>
          <p:nvPr/>
        </p:nvSpPr>
        <p:spPr>
          <a:xfrm>
            <a:off x="6910810" y="2556570"/>
            <a:ext cx="4542518" cy="1513086"/>
          </a:xfrm>
          <a:prstGeom prst="rect">
            <a:avLst/>
          </a:prstGeom>
          <a:noFill/>
          <a:ln/>
        </p:spPr>
        <p:txBody>
          <a:bodyPr wrap="square" lIns="0" tIns="0" rIns="0" bIns="0" rtlCol="0" anchor="t">
            <a:normAutofit/>
          </a:bodyPr>
          <a:lstStyle/>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Metro Manila Subway</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North-South Commuter Railway</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New Clark City</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Renewable energy projects</a:t>
            </a:r>
            <a:endParaRPr lang="en-US" sz="1300" dirty="0"/>
          </a:p>
          <a:p>
            <a:pPr algn="l" marL="342900" indent="-342900">
              <a:lnSpc>
                <a:spcPct val="130000"/>
              </a:lnSpc>
              <a:buSzPct val="100000"/>
              <a:buChar char="•"/>
            </a:pPr>
            <a:r>
              <a:rPr lang="en-US" sz="1300" dirty="0">
                <a:solidFill>
                  <a:srgbClr val="FFFFFF"/>
                </a:solidFill>
                <a:latin typeface="Source Sans 3" pitchFamily="34" charset="0"/>
                <a:ea typeface="Source Sans 3" pitchFamily="34" charset="-122"/>
                <a:cs typeface="Source Sans 3" pitchFamily="34" charset="-120"/>
              </a:rPr>
              <a:t>Major expressway developments</a:t>
            </a:r>
            <a:endParaRPr lang="en-US" sz="1300" dirty="0"/>
          </a:p>
        </p:txBody>
      </p:sp>
      <p:sp>
        <p:nvSpPr>
          <p:cNvPr id="10" name="Text 8"/>
          <p:cNvSpPr/>
          <p:nvPr/>
        </p:nvSpPr>
        <p:spPr>
          <a:xfrm>
            <a:off x="6910810" y="4211340"/>
            <a:ext cx="4542518" cy="775692"/>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FFFFFF"/>
                </a:solidFill>
                <a:latin typeface="Source Sans 3" pitchFamily="34" charset="0"/>
                <a:ea typeface="Source Sans 3" pitchFamily="34" charset="-122"/>
                <a:cs typeface="Source Sans 3" pitchFamily="34" charset="-120"/>
              </a:rPr>
              <a:t>Large-scale infrastructure requires billions of pesos in long-term financing — made possible through financial institutions and capital markets.</a:t>
            </a:r>
            <a:endParaRPr lang="en-US"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958056"/>
            <a:ext cx="6223638" cy="923925"/>
          </a:xfrm>
          <a:prstGeom prst="rect">
            <a:avLst/>
          </a:prstGeom>
          <a:noFill/>
          <a:ln/>
        </p:spPr>
        <p:txBody>
          <a:bodyPr wrap="square" lIns="0" tIns="0" rIns="0" bIns="0" rtlCol="0" anchor="t">
            <a:normAutofit/>
          </a:bodyPr>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Organized vs. Unorganized Money Markets</a:t>
            </a:r>
            <a:endParaRPr lang="en-US" sz="2900" dirty="0"/>
          </a:p>
        </p:txBody>
      </p:sp>
      <p:sp>
        <p:nvSpPr>
          <p:cNvPr id="4" name="Text 1"/>
          <p:cNvSpPr/>
          <p:nvPr/>
        </p:nvSpPr>
        <p:spPr>
          <a:xfrm>
            <a:off x="5269971" y="2094012"/>
            <a:ext cx="6223638"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Financial markets can be divided into two broad sectors based on their regulatory status and institutional structure.</a:t>
            </a:r>
            <a:endParaRPr lang="en-US" sz="1200" dirty="0"/>
          </a:p>
        </p:txBody>
      </p:sp>
      <p:sp>
        <p:nvSpPr>
          <p:cNvPr id="5" name="Shape 2"/>
          <p:cNvSpPr/>
          <p:nvPr/>
        </p:nvSpPr>
        <p:spPr>
          <a:xfrm>
            <a:off x="5269971" y="2730500"/>
            <a:ext cx="6223638" cy="3169444"/>
          </a:xfrm>
          <a:prstGeom prst="roundRect">
            <a:avLst>
              <a:gd name="adj" fmla="val 743"/>
            </a:avLst>
          </a:prstGeom>
          <a:solidFill>
            <a:srgbClr val="F3E7D4"/>
          </a:solidFill>
          <a:ln/>
        </p:spPr>
      </p:sp>
      <p:sp>
        <p:nvSpPr>
          <p:cNvPr id="6" name="Shape 3"/>
          <p:cNvSpPr/>
          <p:nvPr/>
        </p:nvSpPr>
        <p:spPr>
          <a:xfrm>
            <a:off x="5269971" y="2730500"/>
            <a:ext cx="6223638" cy="1584722"/>
          </a:xfrm>
          <a:prstGeom prst="rect">
            <a:avLst/>
          </a:prstGeom>
          <a:solidFill>
            <a:srgbClr val="F3E7D4"/>
          </a:solidFill>
          <a:ln/>
        </p:spPr>
      </p:sp>
      <p:sp>
        <p:nvSpPr>
          <p:cNvPr id="7" name="Text 4"/>
          <p:cNvSpPr/>
          <p:nvPr/>
        </p:nvSpPr>
        <p:spPr>
          <a:xfrm>
            <a:off x="5427031" y="2887563"/>
            <a:ext cx="218494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Organized Money Market</a:t>
            </a:r>
            <a:endParaRPr lang="en-US" sz="1450" dirty="0"/>
          </a:p>
        </p:txBody>
      </p:sp>
      <p:sp>
        <p:nvSpPr>
          <p:cNvPr id="8" name="Text 5"/>
          <p:cNvSpPr/>
          <p:nvPr/>
        </p:nvSpPr>
        <p:spPr>
          <a:xfrm>
            <a:off x="5427031" y="3203277"/>
            <a:ext cx="5909519" cy="95488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Regulated financial institutions operating under government supervision. Includes commercial banks, savings banks, rural banks, investment houses, insurance companies, and government financial institutions. Regulated by the BSP and SEC, these institutions provide transparency, consumer protection, and financial stability.</a:t>
            </a:r>
            <a:endParaRPr lang="en-US" sz="1200" dirty="0"/>
          </a:p>
        </p:txBody>
      </p:sp>
      <p:sp>
        <p:nvSpPr>
          <p:cNvPr id="9" name="Shape 6"/>
          <p:cNvSpPr/>
          <p:nvPr/>
        </p:nvSpPr>
        <p:spPr>
          <a:xfrm>
            <a:off x="5269971" y="4315222"/>
            <a:ext cx="6223638" cy="1584722"/>
          </a:xfrm>
          <a:prstGeom prst="rect">
            <a:avLst/>
          </a:prstGeom>
          <a:solidFill>
            <a:srgbClr val="F3E7D4"/>
          </a:solidFill>
          <a:ln/>
        </p:spPr>
      </p:sp>
      <p:sp>
        <p:nvSpPr>
          <p:cNvPr id="10" name="Shape 7"/>
          <p:cNvSpPr/>
          <p:nvPr/>
        </p:nvSpPr>
        <p:spPr>
          <a:xfrm>
            <a:off x="5269971" y="4315222"/>
            <a:ext cx="6223638" cy="19050"/>
          </a:xfrm>
          <a:prstGeom prst="roundRect">
            <a:avLst>
              <a:gd name="adj" fmla="val 123693"/>
            </a:avLst>
          </a:prstGeom>
          <a:solidFill>
            <a:srgbClr val="D9CDBA"/>
          </a:solidFill>
          <a:ln/>
        </p:spPr>
      </p:sp>
      <p:sp>
        <p:nvSpPr>
          <p:cNvPr id="11" name="Text 8"/>
          <p:cNvSpPr/>
          <p:nvPr/>
        </p:nvSpPr>
        <p:spPr>
          <a:xfrm>
            <a:off x="5427031" y="4472285"/>
            <a:ext cx="2397462"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Unorganized Money Market</a:t>
            </a:r>
            <a:endParaRPr lang="en-US" sz="1450" dirty="0"/>
          </a:p>
        </p:txBody>
      </p:sp>
      <p:sp>
        <p:nvSpPr>
          <p:cNvPr id="12" name="Text 9"/>
          <p:cNvSpPr/>
          <p:nvPr/>
        </p:nvSpPr>
        <p:spPr>
          <a:xfrm>
            <a:off x="5427031" y="4787999"/>
            <a:ext cx="5909519" cy="95488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Informal lenders operating outside formal regulatory frameworks. Includes informal money lenders, pawnshops, private lenders, and loan sharks. While they provide quick access to funds, borrowers face very high interest rates and limited legal protections. In rural Philippines, small farmers often rely on these sources due to lack of collateral.</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98185" y="907157"/>
            <a:ext cx="8569011"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Financial Liberalization &amp; Financial Repression</a:t>
            </a:r>
            <a:endParaRPr lang="en-US" sz="2900" dirty="0"/>
          </a:p>
        </p:txBody>
      </p:sp>
      <p:sp>
        <p:nvSpPr>
          <p:cNvPr id="3" name="Shape 1"/>
          <p:cNvSpPr/>
          <p:nvPr/>
        </p:nvSpPr>
        <p:spPr>
          <a:xfrm>
            <a:off x="585078" y="1581150"/>
            <a:ext cx="5432289" cy="3241278"/>
          </a:xfrm>
          <a:prstGeom prst="roundRect">
            <a:avLst>
              <a:gd name="adj" fmla="val 727"/>
            </a:avLst>
          </a:prstGeom>
          <a:solidFill>
            <a:srgbClr val="38512F"/>
          </a:solidFill>
          <a:ln/>
        </p:spPr>
      </p:sp>
      <p:sp>
        <p:nvSpPr>
          <p:cNvPr id="4" name="Text 2"/>
          <p:cNvSpPr/>
          <p:nvPr/>
        </p:nvSpPr>
        <p:spPr>
          <a:xfrm>
            <a:off x="742138" y="1722437"/>
            <a:ext cx="2600359" cy="230981"/>
          </a:xfrm>
          <a:prstGeom prst="rect">
            <a:avLst/>
          </a:prstGeom>
          <a:noFill/>
          <a:ln/>
        </p:spPr>
        <p:txBody>
          <a:bodyPr wrap="none" lIns="0" tIns="0" rIns="0" bIns="0" rtlCol="0" anchor="t"/>
          <a:lstStyle/>
          <a:p>
            <a:pPr algn="l" indent="0" marL="0">
              <a:lnSpc>
                <a:spcPct val="104000"/>
              </a:lnSpc>
              <a:buNone/>
            </a:pPr>
            <a:r>
              <a:rPr lang="en-US" sz="1450" dirty="0">
                <a:solidFill>
                  <a:srgbClr val="FFFFFF"/>
                </a:solidFill>
                <a:latin typeface="Lora" pitchFamily="34" charset="0"/>
                <a:ea typeface="Lora" pitchFamily="34" charset="-122"/>
                <a:cs typeface="Lora" pitchFamily="34" charset="-120"/>
              </a:rPr>
              <a:t>Financial Liberalization</a:t>
            </a:r>
            <a:endParaRPr lang="en-US" sz="1450" dirty="0"/>
          </a:p>
        </p:txBody>
      </p:sp>
      <p:sp>
        <p:nvSpPr>
          <p:cNvPr id="5" name="Text 3"/>
          <p:cNvSpPr/>
          <p:nvPr/>
        </p:nvSpPr>
        <p:spPr>
          <a:xfrm>
            <a:off x="742138" y="2094706"/>
            <a:ext cx="5118170"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FFFFFF"/>
                </a:solidFill>
                <a:latin typeface="Source Sans 3" pitchFamily="34" charset="0"/>
                <a:ea typeface="Source Sans 3" pitchFamily="34" charset="-122"/>
                <a:cs typeface="Source Sans 3" pitchFamily="34" charset="-120"/>
              </a:rPr>
              <a:t>Reducing government restrictions on financial markets and allowing market forces to allocate financial resources. Associated policies include:</a:t>
            </a:r>
            <a:endParaRPr lang="en-US" sz="1200" dirty="0"/>
          </a:p>
        </p:txBody>
      </p:sp>
      <p:sp>
        <p:nvSpPr>
          <p:cNvPr id="6" name="Text 4"/>
          <p:cNvSpPr/>
          <p:nvPr/>
        </p:nvSpPr>
        <p:spPr>
          <a:xfrm>
            <a:off x="742138" y="2699345"/>
            <a:ext cx="5118170" cy="1391245"/>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Deregulation of interest rates</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Greater banking competition</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Entry of foreign financial institutions</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Development of capital markets</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Privatization of financial institutions</a:t>
            </a:r>
            <a:endParaRPr lang="en-US" sz="1200" dirty="0"/>
          </a:p>
        </p:txBody>
      </p:sp>
      <p:sp>
        <p:nvSpPr>
          <p:cNvPr id="7" name="Text 5"/>
          <p:cNvSpPr/>
          <p:nvPr/>
        </p:nvSpPr>
        <p:spPr>
          <a:xfrm>
            <a:off x="742138" y="4217789"/>
            <a:ext cx="5118170"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FFFFFF"/>
                </a:solidFill>
                <a:latin typeface="Source Sans 3" pitchFamily="34" charset="0"/>
                <a:ea typeface="Source Sans 3" pitchFamily="34" charset="-122"/>
                <a:cs typeface="Source Sans 3" pitchFamily="34" charset="-120"/>
              </a:rPr>
              <a:t>Supporters argue liberalization increases efficiency, encourages savings, attracts investment, and improves economic growth.</a:t>
            </a:r>
            <a:endParaRPr lang="en-US" sz="1200" dirty="0"/>
          </a:p>
        </p:txBody>
      </p:sp>
      <p:sp>
        <p:nvSpPr>
          <p:cNvPr id="8" name="Text 6"/>
          <p:cNvSpPr/>
          <p:nvPr/>
        </p:nvSpPr>
        <p:spPr>
          <a:xfrm>
            <a:off x="6293784" y="1722437"/>
            <a:ext cx="2457686" cy="230981"/>
          </a:xfrm>
          <a:prstGeom prst="rect">
            <a:avLst/>
          </a:prstGeom>
          <a:noFill/>
          <a:ln/>
        </p:spPr>
        <p:txBody>
          <a:bodyPr wrap="none" lIns="0" tIns="0" rIns="0" bIns="0" rtlCol="0" anchor="t"/>
          <a:lstStyle/>
          <a:p>
            <a:pPr algn="l" indent="0" marL="0">
              <a:lnSpc>
                <a:spcPct val="104000"/>
              </a:lnSpc>
              <a:buNone/>
            </a:pPr>
            <a:r>
              <a:rPr lang="en-US" sz="1450" dirty="0">
                <a:solidFill>
                  <a:srgbClr val="38512F"/>
                </a:solidFill>
                <a:latin typeface="Lora" pitchFamily="34" charset="0"/>
                <a:ea typeface="Lora" pitchFamily="34" charset="-122"/>
                <a:cs typeface="Lora" pitchFamily="34" charset="-120"/>
              </a:rPr>
              <a:t>Financial Repression</a:t>
            </a:r>
            <a:endParaRPr lang="en-US" sz="1450" dirty="0"/>
          </a:p>
        </p:txBody>
      </p:sp>
      <p:sp>
        <p:nvSpPr>
          <p:cNvPr id="9" name="Text 7"/>
          <p:cNvSpPr/>
          <p:nvPr/>
        </p:nvSpPr>
        <p:spPr>
          <a:xfrm>
            <a:off x="6293784" y="2094706"/>
            <a:ext cx="5206076"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When government policies artificially suppress financial market activities. Examples include:</a:t>
            </a:r>
            <a:endParaRPr lang="en-US" sz="1200" dirty="0"/>
          </a:p>
        </p:txBody>
      </p:sp>
      <p:sp>
        <p:nvSpPr>
          <p:cNvPr id="10" name="Text 8"/>
          <p:cNvSpPr/>
          <p:nvPr/>
        </p:nvSpPr>
        <p:spPr>
          <a:xfrm>
            <a:off x="6293784" y="2699345"/>
            <a:ext cx="5206076" cy="1103114"/>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Interest rate ceilings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Directed credit programs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Excessive reserve requirements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Restrictions on competition</a:t>
            </a:r>
            <a:endParaRPr lang="en-US" sz="1200" dirty="0"/>
          </a:p>
        </p:txBody>
      </p:sp>
      <p:sp>
        <p:nvSpPr>
          <p:cNvPr id="11" name="Text 9"/>
          <p:cNvSpPr/>
          <p:nvPr/>
        </p:nvSpPr>
        <p:spPr>
          <a:xfrm>
            <a:off x="6293784" y="3929658"/>
            <a:ext cx="5206076"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Critics argue repression discourages savings and reduces investment. However, some governments use these policies to support strategic industries and development priorities.</a:t>
            </a:r>
            <a:endParaRPr lang="en-US" sz="1200" dirty="0"/>
          </a:p>
        </p:txBody>
      </p:sp>
      <p:sp>
        <p:nvSpPr>
          <p:cNvPr id="12" name="Shape 10"/>
          <p:cNvSpPr/>
          <p:nvPr/>
        </p:nvSpPr>
        <p:spPr>
          <a:xfrm>
            <a:off x="698185" y="4981476"/>
            <a:ext cx="10795325" cy="810220"/>
          </a:xfrm>
          <a:prstGeom prst="roundRect">
            <a:avLst>
              <a:gd name="adj" fmla="val 2908"/>
            </a:avLst>
          </a:prstGeom>
          <a:solidFill>
            <a:srgbClr val="B6D6FC"/>
          </a:solidFill>
          <a:ln/>
        </p:spPr>
      </p:sp>
      <p:pic>
        <p:nvPicPr>
          <p:cNvPr id="13" name="Image 0" descr="preencoded.png">    </p:cNvPr>
          <p:cNvPicPr>
            <a:picLocks noChangeAspect="1"/>
          </p:cNvPicPr>
          <p:nvPr/>
        </p:nvPicPr>
        <p:blipFill>
          <a:blip r:embed="rId1"/>
          <a:stretch>
            <a:fillRect/>
          </a:stretch>
        </p:blipFill>
        <p:spPr>
          <a:xfrm>
            <a:off x="855244" y="5198963"/>
            <a:ext cx="196349" cy="157063"/>
          </a:xfrm>
          <a:prstGeom prst="rect">
            <a:avLst/>
          </a:prstGeom>
        </p:spPr>
      </p:pic>
      <p:sp>
        <p:nvSpPr>
          <p:cNvPr id="14" name="Text 11"/>
          <p:cNvSpPr/>
          <p:nvPr/>
        </p:nvSpPr>
        <p:spPr>
          <a:xfrm>
            <a:off x="1208653" y="5147866"/>
            <a:ext cx="10127798"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000000"/>
                </a:solidFill>
                <a:latin typeface="Source Sans 3" pitchFamily="34" charset="0"/>
                <a:ea typeface="Source Sans 3" pitchFamily="34" charset="-122"/>
                <a:cs typeface="Source Sans 3" pitchFamily="34" charset="-120"/>
              </a:rPr>
              <a:t>Experience shows that neither complete government control nor complete deregulation is ideal. Countries like Japan, South Korea, and Taiwan achieved rapid development while maintaining strategic government involvement in financial markets.</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932557"/>
            <a:ext cx="5573672" cy="410567"/>
          </a:xfrm>
          <a:prstGeom prst="rect">
            <a:avLst/>
          </a:prstGeom>
          <a:noFill/>
          <a:ln/>
        </p:spPr>
        <p:txBody>
          <a:bodyPr wrap="none" lIns="0" tIns="0" rIns="0" bIns="0" rtlCol="0" anchor="t"/>
          <a:lstStyle/>
          <a:p>
            <a:pPr algn="l" indent="0" marL="0">
              <a:lnSpc>
                <a:spcPct val="104000"/>
              </a:lnSpc>
              <a:buNone/>
            </a:pPr>
            <a:r>
              <a:rPr lang="en-US" sz="2550" dirty="0">
                <a:solidFill>
                  <a:srgbClr val="38512F"/>
                </a:solidFill>
                <a:latin typeface="Lora" pitchFamily="34" charset="0"/>
                <a:ea typeface="Lora" pitchFamily="34" charset="-122"/>
                <a:cs typeface="Lora" pitchFamily="34" charset="-120"/>
              </a:rPr>
              <a:t>State-Owned Enterprises (SOEs)</a:t>
            </a:r>
            <a:endParaRPr lang="en-US" sz="2550" dirty="0"/>
          </a:p>
        </p:txBody>
      </p:sp>
      <p:sp>
        <p:nvSpPr>
          <p:cNvPr id="4" name="Text 1"/>
          <p:cNvSpPr/>
          <p:nvPr/>
        </p:nvSpPr>
        <p:spPr>
          <a:xfrm>
            <a:off x="5269971" y="1510605"/>
            <a:ext cx="6223638" cy="603052"/>
          </a:xfrm>
          <a:prstGeom prst="rect">
            <a:avLst/>
          </a:prstGeom>
          <a:noFill/>
          <a:ln/>
        </p:spPr>
        <p:txBody>
          <a:bodyPr wrap="square" lIns="0" tIns="0" rIns="0" bIns="0" rtlCol="0" anchor="t">
            <a:normAutofit/>
          </a:bodyPr>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State-Owned Enterprises are businesses owned wholly or partially by the government. Governments establish SOEs to provide public services, support strategic industries, generate revenue, and address market failures.</a:t>
            </a:r>
            <a:endParaRPr lang="en-US" sz="105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69971" y="2239268"/>
            <a:ext cx="6223638" cy="837803"/>
          </a:xfrm>
          <a:prstGeom prst="rect">
            <a:avLst/>
          </a:prstGeom>
        </p:spPr>
      </p:pic>
      <p:pic>
        <p:nvPicPr>
          <p:cNvPr id="6"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463542" y="2553395"/>
            <a:ext cx="209446" cy="209451"/>
          </a:xfrm>
          <a:prstGeom prst="rect">
            <a:avLst/>
          </a:prstGeom>
        </p:spPr>
      </p:pic>
      <p:sp>
        <p:nvSpPr>
          <p:cNvPr id="7" name="Text 2"/>
          <p:cNvSpPr/>
          <p:nvPr/>
        </p:nvSpPr>
        <p:spPr>
          <a:xfrm>
            <a:off x="5959127" y="2397919"/>
            <a:ext cx="2628735"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National Power Corporation (NPC)</a:t>
            </a:r>
            <a:endParaRPr lang="en-US" sz="1250" dirty="0"/>
          </a:p>
        </p:txBody>
      </p:sp>
      <p:sp>
        <p:nvSpPr>
          <p:cNvPr id="8" name="Text 3"/>
          <p:cNvSpPr/>
          <p:nvPr/>
        </p:nvSpPr>
        <p:spPr>
          <a:xfrm>
            <a:off x="5959127" y="2670274"/>
            <a:ext cx="5375835"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Provides electricity generation and supports national energy security.</a:t>
            </a:r>
            <a:endParaRPr lang="en-US" sz="1050" dirty="0"/>
          </a:p>
        </p:txBody>
      </p:sp>
      <p:pic>
        <p:nvPicPr>
          <p:cNvPr id="9"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69971" y="3188692"/>
            <a:ext cx="6223638" cy="837803"/>
          </a:xfrm>
          <a:prstGeom prst="rect">
            <a:avLst/>
          </a:prstGeom>
        </p:spPr>
      </p:pic>
      <p:pic>
        <p:nvPicPr>
          <p:cNvPr id="10"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463542" y="3502819"/>
            <a:ext cx="209446" cy="209451"/>
          </a:xfrm>
          <a:prstGeom prst="rect">
            <a:avLst/>
          </a:prstGeom>
        </p:spPr>
      </p:pic>
      <p:sp>
        <p:nvSpPr>
          <p:cNvPr id="11" name="Text 4"/>
          <p:cNvSpPr/>
          <p:nvPr/>
        </p:nvSpPr>
        <p:spPr>
          <a:xfrm>
            <a:off x="5959127" y="3347343"/>
            <a:ext cx="2617623"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Philippine National Railways (PNR)</a:t>
            </a:r>
            <a:endParaRPr lang="en-US" sz="1250" dirty="0"/>
          </a:p>
        </p:txBody>
      </p:sp>
      <p:sp>
        <p:nvSpPr>
          <p:cNvPr id="12" name="Text 5"/>
          <p:cNvSpPr/>
          <p:nvPr/>
        </p:nvSpPr>
        <p:spPr>
          <a:xfrm>
            <a:off x="5959127" y="3619698"/>
            <a:ext cx="5375835"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Operates rail transportation services across key corridors.</a:t>
            </a:r>
            <a:endParaRPr lang="en-US" sz="1050" dirty="0"/>
          </a:p>
        </p:txBody>
      </p:sp>
      <p:pic>
        <p:nvPicPr>
          <p:cNvPr id="13"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69971" y="4138116"/>
            <a:ext cx="6223638" cy="837803"/>
          </a:xfrm>
          <a:prstGeom prst="rect">
            <a:avLst/>
          </a:prstGeom>
        </p:spPr>
      </p:pic>
      <p:pic>
        <p:nvPicPr>
          <p:cNvPr id="14" name="Image 6"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463542" y="4452243"/>
            <a:ext cx="209446" cy="209451"/>
          </a:xfrm>
          <a:prstGeom prst="rect">
            <a:avLst/>
          </a:prstGeom>
        </p:spPr>
      </p:pic>
      <p:sp>
        <p:nvSpPr>
          <p:cNvPr id="15" name="Text 6"/>
          <p:cNvSpPr/>
          <p:nvPr/>
        </p:nvSpPr>
        <p:spPr>
          <a:xfrm>
            <a:off x="5959127" y="4296767"/>
            <a:ext cx="2170951"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Land Bank of the Philippines</a:t>
            </a:r>
            <a:endParaRPr lang="en-US" sz="1250" dirty="0"/>
          </a:p>
        </p:txBody>
      </p:sp>
      <p:sp>
        <p:nvSpPr>
          <p:cNvPr id="16" name="Text 7"/>
          <p:cNvSpPr/>
          <p:nvPr/>
        </p:nvSpPr>
        <p:spPr>
          <a:xfrm>
            <a:off x="5959127" y="4569123"/>
            <a:ext cx="5375835"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Provides financial services to the agricultural sector and rural communities.</a:t>
            </a:r>
            <a:endParaRPr lang="en-US" sz="1050" dirty="0"/>
          </a:p>
        </p:txBody>
      </p:sp>
      <p:pic>
        <p:nvPicPr>
          <p:cNvPr id="17" name="Image 7"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269971" y="5087541"/>
            <a:ext cx="6223638" cy="837803"/>
          </a:xfrm>
          <a:prstGeom prst="rect">
            <a:avLst/>
          </a:prstGeom>
        </p:spPr>
      </p:pic>
      <p:pic>
        <p:nvPicPr>
          <p:cNvPr id="18" name="Image 8" descr="preencoded.png">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463542" y="5401667"/>
            <a:ext cx="209446" cy="209451"/>
          </a:xfrm>
          <a:prstGeom prst="rect">
            <a:avLst/>
          </a:prstGeom>
        </p:spPr>
      </p:pic>
      <p:sp>
        <p:nvSpPr>
          <p:cNvPr id="19" name="Text 8"/>
          <p:cNvSpPr/>
          <p:nvPr/>
        </p:nvSpPr>
        <p:spPr>
          <a:xfrm>
            <a:off x="5959127" y="5246191"/>
            <a:ext cx="3270267" cy="205383"/>
          </a:xfrm>
          <a:prstGeom prst="rect">
            <a:avLst/>
          </a:prstGeom>
          <a:noFill/>
          <a:ln/>
        </p:spPr>
        <p:txBody>
          <a:bodyPr wrap="none" lIns="0" tIns="0" rIns="0" bIns="0" rtlCol="0" anchor="t"/>
          <a:lstStyle/>
          <a:p>
            <a:pPr algn="l" indent="0" marL="0">
              <a:lnSpc>
                <a:spcPct val="104000"/>
              </a:lnSpc>
              <a:buNone/>
            </a:pPr>
            <a:r>
              <a:rPr lang="en-US" sz="1250" dirty="0">
                <a:solidFill>
                  <a:srgbClr val="3A3630"/>
                </a:solidFill>
                <a:latin typeface="Lora" pitchFamily="34" charset="0"/>
                <a:ea typeface="Lora" pitchFamily="34" charset="-122"/>
                <a:cs typeface="Lora" pitchFamily="34" charset="-120"/>
              </a:rPr>
              <a:t>Development Bank of the Philippines (DBP)</a:t>
            </a:r>
            <a:endParaRPr lang="en-US" sz="1250" dirty="0"/>
          </a:p>
        </p:txBody>
      </p:sp>
      <p:sp>
        <p:nvSpPr>
          <p:cNvPr id="20" name="Text 9"/>
          <p:cNvSpPr/>
          <p:nvPr/>
        </p:nvSpPr>
        <p:spPr>
          <a:xfrm>
            <a:off x="5959127" y="5518547"/>
            <a:ext cx="5375835" cy="201017"/>
          </a:xfrm>
          <a:prstGeom prst="rect">
            <a:avLst/>
          </a:prstGeom>
          <a:noFill/>
          <a:ln/>
        </p:spPr>
        <p:txBody>
          <a:bodyPr wrap="none" lIns="0" tIns="0" rIns="0" bIns="0" rtlCol="0" anchor="t"/>
          <a:lstStyle/>
          <a:p>
            <a:pPr algn="l" indent="0" marL="0">
              <a:lnSpc>
                <a:spcPct val="120000"/>
              </a:lnSpc>
              <a:buNone/>
            </a:pPr>
            <a:r>
              <a:rPr lang="en-US" sz="1050" dirty="0">
                <a:solidFill>
                  <a:srgbClr val="3A3630"/>
                </a:solidFill>
                <a:latin typeface="Source Sans 3" pitchFamily="34" charset="0"/>
                <a:ea typeface="Source Sans 3" pitchFamily="34" charset="-122"/>
                <a:cs typeface="Source Sans 3" pitchFamily="34" charset="-120"/>
              </a:rPr>
              <a:t>Finances infrastructure, social services, and development projects.</a:t>
            </a:r>
            <a:endParaRPr lang="en-US" sz="10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98185" y="1186656"/>
            <a:ext cx="7609193"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Advantages &amp; Disadvantages of SOEs</a:t>
            </a:r>
            <a:endParaRPr lang="en-US" sz="3200" dirty="0"/>
          </a:p>
        </p:txBody>
      </p:sp>
      <p:sp>
        <p:nvSpPr>
          <p:cNvPr id="3" name="Shape 1"/>
          <p:cNvSpPr/>
          <p:nvPr/>
        </p:nvSpPr>
        <p:spPr>
          <a:xfrm>
            <a:off x="698185" y="2048966"/>
            <a:ext cx="3482094" cy="1833563"/>
          </a:xfrm>
          <a:prstGeom prst="roundRect">
            <a:avLst>
              <a:gd name="adj" fmla="val 1428"/>
            </a:avLst>
          </a:prstGeom>
          <a:solidFill>
            <a:srgbClr val="F3E7D4"/>
          </a:solidFill>
          <a:ln/>
        </p:spPr>
      </p:sp>
      <p:sp>
        <p:nvSpPr>
          <p:cNvPr id="4" name="Text 2"/>
          <p:cNvSpPr/>
          <p:nvPr/>
        </p:nvSpPr>
        <p:spPr>
          <a:xfrm>
            <a:off x="872706" y="2223492"/>
            <a:ext cx="2510668" cy="263029"/>
          </a:xfrm>
          <a:prstGeom prst="rect">
            <a:avLst/>
          </a:prstGeom>
          <a:noFill/>
          <a:ln/>
        </p:spPr>
        <p:txBody>
          <a:bodyPr wrap="none" lIns="0" tIns="0" rIns="0" bIns="0" rtlCol="0" anchor="t"/>
          <a:lstStyle/>
          <a:p>
            <a:pPr algn="l" indent="0" marL="0">
              <a:lnSpc>
                <a:spcPct val="104000"/>
              </a:lnSpc>
              <a:buNone/>
            </a:pPr>
            <a:r>
              <a:rPr lang="en-US" sz="16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600" dirty="0">
                <a:solidFill>
                  <a:srgbClr val="3A3630"/>
                </a:solidFill>
                <a:latin typeface="Lora" pitchFamily="34" charset="0"/>
                <a:ea typeface="Lora" pitchFamily="34" charset="-122"/>
                <a:cs typeface="Lora" pitchFamily="34" charset="-120"/>
              </a:rPr>
              <a:t> Public Goods Provision</a:t>
            </a:r>
            <a:endParaRPr lang="en-US" sz="1600" dirty="0"/>
          </a:p>
        </p:txBody>
      </p:sp>
      <p:sp>
        <p:nvSpPr>
          <p:cNvPr id="5" name="Text 3"/>
          <p:cNvSpPr/>
          <p:nvPr/>
        </p:nvSpPr>
        <p:spPr>
          <a:xfrm>
            <a:off x="872706" y="2591197"/>
            <a:ext cx="3133051"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SOEs may provide services that private firms are unwilling or unable to supply profitably — ensuring access to essential services for all citizens.</a:t>
            </a:r>
            <a:endParaRPr lang="en-US" sz="1350" dirty="0"/>
          </a:p>
        </p:txBody>
      </p:sp>
      <p:sp>
        <p:nvSpPr>
          <p:cNvPr id="6" name="Shape 4"/>
          <p:cNvSpPr/>
          <p:nvPr/>
        </p:nvSpPr>
        <p:spPr>
          <a:xfrm>
            <a:off x="4354800" y="2048966"/>
            <a:ext cx="3482094" cy="1833563"/>
          </a:xfrm>
          <a:prstGeom prst="roundRect">
            <a:avLst>
              <a:gd name="adj" fmla="val 1428"/>
            </a:avLst>
          </a:prstGeom>
          <a:solidFill>
            <a:srgbClr val="F3E7D4"/>
          </a:solidFill>
          <a:ln/>
        </p:spPr>
      </p:sp>
      <p:sp>
        <p:nvSpPr>
          <p:cNvPr id="7" name="Text 5"/>
          <p:cNvSpPr/>
          <p:nvPr/>
        </p:nvSpPr>
        <p:spPr>
          <a:xfrm>
            <a:off x="4529322" y="2223492"/>
            <a:ext cx="2169364" cy="263029"/>
          </a:xfrm>
          <a:prstGeom prst="rect">
            <a:avLst/>
          </a:prstGeom>
          <a:noFill/>
          <a:ln/>
        </p:spPr>
        <p:txBody>
          <a:bodyPr wrap="none" lIns="0" tIns="0" rIns="0" bIns="0" rtlCol="0" anchor="t"/>
          <a:lstStyle/>
          <a:p>
            <a:pPr algn="l" indent="0" marL="0">
              <a:lnSpc>
                <a:spcPct val="104000"/>
              </a:lnSpc>
              <a:buNone/>
            </a:pPr>
            <a:r>
              <a:rPr lang="en-US" sz="16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600" dirty="0">
                <a:solidFill>
                  <a:srgbClr val="3A3630"/>
                </a:solidFill>
                <a:latin typeface="Lora" pitchFamily="34" charset="0"/>
                <a:ea typeface="Lora" pitchFamily="34" charset="-122"/>
                <a:cs typeface="Lora" pitchFamily="34" charset="-120"/>
              </a:rPr>
              <a:t> Development Goals</a:t>
            </a:r>
            <a:endParaRPr lang="en-US" sz="1600" dirty="0"/>
          </a:p>
        </p:txBody>
      </p:sp>
      <p:sp>
        <p:nvSpPr>
          <p:cNvPr id="8" name="Text 6"/>
          <p:cNvSpPr/>
          <p:nvPr/>
        </p:nvSpPr>
        <p:spPr>
          <a:xfrm>
            <a:off x="4529322" y="2591197"/>
            <a:ext cx="3133051"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Governments can use SOEs to support industrialization, infrastructure development, and social welfare objectives aligned with national priorities.</a:t>
            </a:r>
            <a:endParaRPr lang="en-US" sz="1350" dirty="0"/>
          </a:p>
        </p:txBody>
      </p:sp>
      <p:sp>
        <p:nvSpPr>
          <p:cNvPr id="9" name="Shape 7"/>
          <p:cNvSpPr/>
          <p:nvPr/>
        </p:nvSpPr>
        <p:spPr>
          <a:xfrm>
            <a:off x="8011416" y="2048966"/>
            <a:ext cx="3482094" cy="1833563"/>
          </a:xfrm>
          <a:prstGeom prst="roundRect">
            <a:avLst>
              <a:gd name="adj" fmla="val 1428"/>
            </a:avLst>
          </a:prstGeom>
          <a:solidFill>
            <a:srgbClr val="F3E7D4"/>
          </a:solidFill>
          <a:ln/>
        </p:spPr>
      </p:sp>
      <p:sp>
        <p:nvSpPr>
          <p:cNvPr id="10" name="Text 8"/>
          <p:cNvSpPr/>
          <p:nvPr/>
        </p:nvSpPr>
        <p:spPr>
          <a:xfrm>
            <a:off x="8185937" y="2223492"/>
            <a:ext cx="2654234" cy="263029"/>
          </a:xfrm>
          <a:prstGeom prst="rect">
            <a:avLst/>
          </a:prstGeom>
          <a:noFill/>
          <a:ln/>
        </p:spPr>
        <p:txBody>
          <a:bodyPr wrap="none" lIns="0" tIns="0" rIns="0" bIns="0" rtlCol="0" anchor="t"/>
          <a:lstStyle/>
          <a:p>
            <a:pPr algn="l" indent="0" marL="0">
              <a:lnSpc>
                <a:spcPct val="104000"/>
              </a:lnSpc>
              <a:buNone/>
            </a:pPr>
            <a:r>
              <a:rPr lang="en-US" sz="16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600" dirty="0">
                <a:solidFill>
                  <a:srgbClr val="3A3630"/>
                </a:solidFill>
                <a:latin typeface="Lora" pitchFamily="34" charset="0"/>
                <a:ea typeface="Lora" pitchFamily="34" charset="-122"/>
                <a:cs typeface="Lora" pitchFamily="34" charset="-120"/>
              </a:rPr>
              <a:t> Employment Generation</a:t>
            </a:r>
            <a:endParaRPr lang="en-US" sz="1600" dirty="0"/>
          </a:p>
        </p:txBody>
      </p:sp>
      <p:sp>
        <p:nvSpPr>
          <p:cNvPr id="11" name="Text 9"/>
          <p:cNvSpPr/>
          <p:nvPr/>
        </p:nvSpPr>
        <p:spPr>
          <a:xfrm>
            <a:off x="8185937" y="2591197"/>
            <a:ext cx="3133051" cy="1116806"/>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SOEs often create jobs and contribute to regional development, particularly in underserved areas where private investment is limited.</a:t>
            </a:r>
            <a:endParaRPr lang="en-US" sz="1350" dirty="0"/>
          </a:p>
        </p:txBody>
      </p:sp>
      <p:sp>
        <p:nvSpPr>
          <p:cNvPr id="12" name="Shape 10"/>
          <p:cNvSpPr/>
          <p:nvPr/>
        </p:nvSpPr>
        <p:spPr>
          <a:xfrm>
            <a:off x="698185" y="4078883"/>
            <a:ext cx="3482094" cy="1592461"/>
          </a:xfrm>
          <a:prstGeom prst="roundRect">
            <a:avLst>
              <a:gd name="adj" fmla="val 1644"/>
            </a:avLst>
          </a:prstGeom>
          <a:solidFill>
            <a:srgbClr val="FEF5E7"/>
          </a:solidFill>
          <a:ln w="19050">
            <a:solidFill>
              <a:srgbClr val="D9CDBA"/>
            </a:solidFill>
            <a:prstDash val="solid"/>
          </a:ln>
        </p:spPr>
      </p:sp>
      <p:sp>
        <p:nvSpPr>
          <p:cNvPr id="13" name="Text 11"/>
          <p:cNvSpPr/>
          <p:nvPr/>
        </p:nvSpPr>
        <p:spPr>
          <a:xfrm>
            <a:off x="891756" y="4272459"/>
            <a:ext cx="2053380" cy="263029"/>
          </a:xfrm>
          <a:prstGeom prst="rect">
            <a:avLst/>
          </a:prstGeom>
          <a:noFill/>
          <a:ln/>
        </p:spPr>
        <p:txBody>
          <a:bodyPr wrap="none" lIns="0" tIns="0" rIns="0" bIns="0" rtlCol="0" anchor="t"/>
          <a:lstStyle/>
          <a:p>
            <a:pPr algn="l" indent="0" marL="0">
              <a:lnSpc>
                <a:spcPct val="104000"/>
              </a:lnSpc>
              <a:buNone/>
            </a:pPr>
            <a:r>
              <a:rPr lang="en-US" sz="16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600" dirty="0">
                <a:solidFill>
                  <a:srgbClr val="3A3630"/>
                </a:solidFill>
                <a:latin typeface="Lora" pitchFamily="34" charset="0"/>
                <a:ea typeface="Lora" pitchFamily="34" charset="-122"/>
                <a:cs typeface="Lora" pitchFamily="34" charset="-120"/>
              </a:rPr>
              <a:t> Inefficiency</a:t>
            </a:r>
            <a:endParaRPr lang="en-US" sz="1600" dirty="0"/>
          </a:p>
        </p:txBody>
      </p:sp>
      <p:sp>
        <p:nvSpPr>
          <p:cNvPr id="14" name="Text 12"/>
          <p:cNvSpPr/>
          <p:nvPr/>
        </p:nvSpPr>
        <p:spPr>
          <a:xfrm>
            <a:off x="891756" y="4640163"/>
            <a:ext cx="3094952"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Lack of competition may reduce incentives for innovation and operational efficiency over time.</a:t>
            </a:r>
            <a:endParaRPr lang="en-US" sz="1350" dirty="0"/>
          </a:p>
        </p:txBody>
      </p:sp>
      <p:sp>
        <p:nvSpPr>
          <p:cNvPr id="15" name="Shape 13"/>
          <p:cNvSpPr/>
          <p:nvPr/>
        </p:nvSpPr>
        <p:spPr>
          <a:xfrm>
            <a:off x="4354800" y="4078883"/>
            <a:ext cx="3482094" cy="1592461"/>
          </a:xfrm>
          <a:prstGeom prst="roundRect">
            <a:avLst>
              <a:gd name="adj" fmla="val 1644"/>
            </a:avLst>
          </a:prstGeom>
          <a:solidFill>
            <a:srgbClr val="FEF5E7"/>
          </a:solidFill>
          <a:ln w="19050">
            <a:solidFill>
              <a:srgbClr val="D9CDBA"/>
            </a:solidFill>
            <a:prstDash val="solid"/>
          </a:ln>
        </p:spPr>
      </p:sp>
      <p:sp>
        <p:nvSpPr>
          <p:cNvPr id="16" name="Text 14"/>
          <p:cNvSpPr/>
          <p:nvPr/>
        </p:nvSpPr>
        <p:spPr>
          <a:xfrm>
            <a:off x="4548371" y="4272459"/>
            <a:ext cx="2322454" cy="263029"/>
          </a:xfrm>
          <a:prstGeom prst="rect">
            <a:avLst/>
          </a:prstGeom>
          <a:noFill/>
          <a:ln/>
        </p:spPr>
        <p:txBody>
          <a:bodyPr wrap="none" lIns="0" tIns="0" rIns="0" bIns="0" rtlCol="0" anchor="t"/>
          <a:lstStyle/>
          <a:p>
            <a:pPr algn="l" indent="0" marL="0">
              <a:lnSpc>
                <a:spcPct val="104000"/>
              </a:lnSpc>
              <a:buNone/>
            </a:pPr>
            <a:r>
              <a:rPr lang="en-US" sz="16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600" dirty="0">
                <a:solidFill>
                  <a:srgbClr val="3A3630"/>
                </a:solidFill>
                <a:latin typeface="Lora" pitchFamily="34" charset="0"/>
                <a:ea typeface="Lora" pitchFamily="34" charset="-122"/>
                <a:cs typeface="Lora" pitchFamily="34" charset="-120"/>
              </a:rPr>
              <a:t> Political Interference</a:t>
            </a:r>
            <a:endParaRPr lang="en-US" sz="1600" dirty="0"/>
          </a:p>
        </p:txBody>
      </p:sp>
      <p:sp>
        <p:nvSpPr>
          <p:cNvPr id="17" name="Text 15"/>
          <p:cNvSpPr/>
          <p:nvPr/>
        </p:nvSpPr>
        <p:spPr>
          <a:xfrm>
            <a:off x="4548371" y="4640163"/>
            <a:ext cx="3094952"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Management decisions may be influenced by political rather than sound economic considerations.</a:t>
            </a:r>
            <a:endParaRPr lang="en-US" sz="1350" dirty="0"/>
          </a:p>
        </p:txBody>
      </p:sp>
      <p:sp>
        <p:nvSpPr>
          <p:cNvPr id="18" name="Shape 16"/>
          <p:cNvSpPr/>
          <p:nvPr/>
        </p:nvSpPr>
        <p:spPr>
          <a:xfrm>
            <a:off x="8011416" y="4078883"/>
            <a:ext cx="3482094" cy="1592461"/>
          </a:xfrm>
          <a:prstGeom prst="roundRect">
            <a:avLst>
              <a:gd name="adj" fmla="val 1644"/>
            </a:avLst>
          </a:prstGeom>
          <a:solidFill>
            <a:srgbClr val="FEF5E7"/>
          </a:solidFill>
          <a:ln w="19050">
            <a:solidFill>
              <a:srgbClr val="D9CDBA"/>
            </a:solidFill>
            <a:prstDash val="solid"/>
          </a:ln>
        </p:spPr>
      </p:sp>
      <p:sp>
        <p:nvSpPr>
          <p:cNvPr id="19" name="Text 17"/>
          <p:cNvSpPr/>
          <p:nvPr/>
        </p:nvSpPr>
        <p:spPr>
          <a:xfrm>
            <a:off x="8204987" y="4272459"/>
            <a:ext cx="2053380" cy="263029"/>
          </a:xfrm>
          <a:prstGeom prst="rect">
            <a:avLst/>
          </a:prstGeom>
          <a:noFill/>
          <a:ln/>
        </p:spPr>
        <p:txBody>
          <a:bodyPr wrap="none" lIns="0" tIns="0" rIns="0" bIns="0" rtlCol="0" anchor="t"/>
          <a:lstStyle/>
          <a:p>
            <a:pPr algn="l" indent="0" marL="0">
              <a:lnSpc>
                <a:spcPct val="104000"/>
              </a:lnSpc>
              <a:buNone/>
            </a:pPr>
            <a:r>
              <a:rPr lang="en-US" sz="1600" dirty="0">
                <a:solidFill>
                  <a:srgbClr val="000000"/>
                </a:solidFill>
                <a:latin typeface="Lora" pitchFamily="34" charset="0"/>
                <a:ea typeface="Lora" pitchFamily="34" charset="-122"/>
                <a:cs typeface="Lora" pitchFamily="34" charset="-120"/>
              </a:rPr>
              <a:t>❌</a:t>
            </a:r>
            <a:pPr algn="l" indent="0" marL="0">
              <a:lnSpc>
                <a:spcPct val="104000"/>
              </a:lnSpc>
              <a:buNone/>
            </a:pPr>
            <a:r>
              <a:rPr lang="en-US" sz="1600" dirty="0">
                <a:solidFill>
                  <a:srgbClr val="3A3630"/>
                </a:solidFill>
                <a:latin typeface="Lora" pitchFamily="34" charset="0"/>
                <a:ea typeface="Lora" pitchFamily="34" charset="-122"/>
                <a:cs typeface="Lora" pitchFamily="34" charset="-120"/>
              </a:rPr>
              <a:t> Financial Burden</a:t>
            </a:r>
            <a:endParaRPr lang="en-US" sz="1600" dirty="0"/>
          </a:p>
        </p:txBody>
      </p:sp>
      <p:sp>
        <p:nvSpPr>
          <p:cNvPr id="20" name="Text 18"/>
          <p:cNvSpPr/>
          <p:nvPr/>
        </p:nvSpPr>
        <p:spPr>
          <a:xfrm>
            <a:off x="8204987" y="4640163"/>
            <a:ext cx="3094952"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Poorly performing SOEs may require government subsidies, placing significant pressure on public finances.</a:t>
            </a:r>
            <a:endParaRPr lang="en-US" sz="13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69971" y="1385491"/>
            <a:ext cx="4305788"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Privatization</a:t>
            </a:r>
            <a:endParaRPr lang="en-US" sz="2900" dirty="0"/>
          </a:p>
        </p:txBody>
      </p:sp>
      <p:sp>
        <p:nvSpPr>
          <p:cNvPr id="4" name="Text 1"/>
          <p:cNvSpPr/>
          <p:nvPr/>
        </p:nvSpPr>
        <p:spPr>
          <a:xfrm>
            <a:off x="5269971" y="2059484"/>
            <a:ext cx="6223638"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Privatization involves transferring ownership or management of state-owned enterprises to the private sector. The Philippines implemented privatization programs beginning in the late twentieth century, particularly in telecommunications, power generation, and transportation.</a:t>
            </a:r>
            <a:endParaRPr lang="en-US" sz="1200" dirty="0"/>
          </a:p>
        </p:txBody>
      </p:sp>
      <p:sp>
        <p:nvSpPr>
          <p:cNvPr id="5" name="Shape 2"/>
          <p:cNvSpPr/>
          <p:nvPr/>
        </p:nvSpPr>
        <p:spPr>
          <a:xfrm>
            <a:off x="5156865" y="2934692"/>
            <a:ext cx="3146446" cy="2537817"/>
          </a:xfrm>
          <a:prstGeom prst="roundRect">
            <a:avLst>
              <a:gd name="adj" fmla="val 928"/>
            </a:avLst>
          </a:prstGeom>
          <a:solidFill>
            <a:srgbClr val="38512F"/>
          </a:solidFill>
          <a:ln/>
        </p:spPr>
      </p:sp>
      <p:sp>
        <p:nvSpPr>
          <p:cNvPr id="6" name="Text 3"/>
          <p:cNvSpPr/>
          <p:nvPr/>
        </p:nvSpPr>
        <p:spPr>
          <a:xfrm>
            <a:off x="5313924" y="3075980"/>
            <a:ext cx="3018060" cy="230981"/>
          </a:xfrm>
          <a:prstGeom prst="rect">
            <a:avLst/>
          </a:prstGeom>
          <a:noFill/>
          <a:ln/>
        </p:spPr>
        <p:txBody>
          <a:bodyPr wrap="none" lIns="0" tIns="0" rIns="0" bIns="0" rtlCol="0" anchor="t"/>
          <a:lstStyle/>
          <a:p>
            <a:pPr algn="l" indent="0" marL="0">
              <a:lnSpc>
                <a:spcPct val="104000"/>
              </a:lnSpc>
              <a:buNone/>
            </a:pPr>
            <a:r>
              <a:rPr lang="en-US" sz="1450" dirty="0">
                <a:solidFill>
                  <a:srgbClr val="FFFFFF"/>
                </a:solidFill>
                <a:latin typeface="Lora" pitchFamily="34" charset="0"/>
                <a:ea typeface="Lora" pitchFamily="34" charset="-122"/>
                <a:cs typeface="Lora" pitchFamily="34" charset="-120"/>
              </a:rPr>
              <a:t>Arguments For Privatization</a:t>
            </a:r>
            <a:endParaRPr lang="en-US" sz="1450" dirty="0"/>
          </a:p>
        </p:txBody>
      </p:sp>
      <p:sp>
        <p:nvSpPr>
          <p:cNvPr id="7" name="Text 4"/>
          <p:cNvSpPr/>
          <p:nvPr/>
        </p:nvSpPr>
        <p:spPr>
          <a:xfrm>
            <a:off x="5313924" y="3448248"/>
            <a:ext cx="2832327" cy="1391245"/>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Improve operational efficiency</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Increase market competition</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Reduce government expenditures</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Encourage innovation and investment</a:t>
            </a:r>
            <a:endParaRPr lang="en-US" sz="1200" dirty="0"/>
          </a:p>
          <a:p>
            <a:pPr algn="l" marL="342900" indent="-342900">
              <a:lnSpc>
                <a:spcPct val="127000"/>
              </a:lnSpc>
              <a:buSzPct val="100000"/>
              <a:buChar char="•"/>
            </a:pPr>
            <a:r>
              <a:rPr lang="en-US" sz="1200" dirty="0">
                <a:solidFill>
                  <a:srgbClr val="FFFFFF"/>
                </a:solidFill>
                <a:latin typeface="Source Sans 3" pitchFamily="34" charset="0"/>
                <a:ea typeface="Source Sans 3" pitchFamily="34" charset="-122"/>
                <a:cs typeface="Source Sans 3" pitchFamily="34" charset="-120"/>
              </a:rPr>
              <a:t>Attract private capital to key sectors</a:t>
            </a:r>
            <a:endParaRPr lang="en-US" sz="1200" dirty="0"/>
          </a:p>
        </p:txBody>
      </p:sp>
      <p:sp>
        <p:nvSpPr>
          <p:cNvPr id="8" name="Text 5"/>
          <p:cNvSpPr/>
          <p:nvPr/>
        </p:nvSpPr>
        <p:spPr>
          <a:xfrm>
            <a:off x="8579727" y="3075980"/>
            <a:ext cx="2835006" cy="230981"/>
          </a:xfrm>
          <a:prstGeom prst="rect">
            <a:avLst/>
          </a:prstGeom>
          <a:noFill/>
          <a:ln/>
        </p:spPr>
        <p:txBody>
          <a:bodyPr wrap="none" lIns="0" tIns="0" rIns="0" bIns="0" rtlCol="0" anchor="t"/>
          <a:lstStyle/>
          <a:p>
            <a:pPr algn="l" indent="0" marL="0">
              <a:lnSpc>
                <a:spcPct val="104000"/>
              </a:lnSpc>
              <a:buNone/>
            </a:pPr>
            <a:r>
              <a:rPr lang="en-US" sz="1450" dirty="0">
                <a:solidFill>
                  <a:srgbClr val="38512F"/>
                </a:solidFill>
                <a:latin typeface="Lora" pitchFamily="34" charset="0"/>
                <a:ea typeface="Lora" pitchFamily="34" charset="-122"/>
                <a:cs typeface="Lora" pitchFamily="34" charset="-120"/>
              </a:rPr>
              <a:t>Criticisms of Privatization</a:t>
            </a:r>
            <a:endParaRPr lang="en-US" sz="1450" dirty="0"/>
          </a:p>
        </p:txBody>
      </p:sp>
      <p:sp>
        <p:nvSpPr>
          <p:cNvPr id="9" name="Text 6"/>
          <p:cNvSpPr/>
          <p:nvPr/>
        </p:nvSpPr>
        <p:spPr>
          <a:xfrm>
            <a:off x="8579727" y="3448248"/>
            <a:ext cx="2920232" cy="1053703"/>
          </a:xfrm>
          <a:prstGeom prst="rect">
            <a:avLst/>
          </a:prstGeom>
          <a:noFill/>
          <a:ln/>
        </p:spPr>
        <p:txBody>
          <a:bodyPr wrap="square" lIns="0" tIns="0" rIns="0" bIns="0" rtlCol="0" anchor="t">
            <a:normAutofit/>
          </a:bodyPr>
          <a:lstStyle/>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May lead to job losses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Can increase prices for essential services</a:t>
            </a:r>
            <a:endParaRPr lang="en-US" sz="1200" dirty="0"/>
          </a:p>
          <a:p>
            <a:pPr algn="l" marL="342900" indent="-342900">
              <a:lnSpc>
                <a:spcPct val="127000"/>
              </a:lnSpc>
              <a:buSzPct val="100000"/>
              <a:buChar char="•"/>
            </a:pPr>
            <a:r>
              <a:rPr lang="en-US" sz="1200" dirty="0">
                <a:solidFill>
                  <a:srgbClr val="3A3630"/>
                </a:solidFill>
                <a:latin typeface="Source Sans 3" pitchFamily="34" charset="0"/>
                <a:ea typeface="Source Sans 3" pitchFamily="34" charset="-122"/>
                <a:cs typeface="Source Sans 3" pitchFamily="34" charset="-120"/>
              </a:rPr>
              <a:t>Reduces government control over strategic sectors</a:t>
            </a:r>
            <a:endParaRPr lang="en-US" sz="1200" dirty="0"/>
          </a:p>
        </p:txBody>
      </p:sp>
      <p:sp>
        <p:nvSpPr>
          <p:cNvPr id="10" name="Text 7"/>
          <p:cNvSpPr/>
          <p:nvPr/>
        </p:nvSpPr>
        <p:spPr>
          <a:xfrm>
            <a:off x="8579727" y="4629150"/>
            <a:ext cx="2920232"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Therefore, privatization decisions require careful evaluation and effective ongoing regulation to protect public interests.</a:t>
            </a:r>
            <a:endParaRPr lang="en-US" sz="1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98185" y="871637"/>
            <a:ext cx="8394192"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Stock Markets &amp; Economic Development</a:t>
            </a:r>
            <a:endParaRPr lang="en-US" sz="3200" dirty="0"/>
          </a:p>
        </p:txBody>
      </p:sp>
      <p:sp>
        <p:nvSpPr>
          <p:cNvPr id="3" name="Text 1"/>
          <p:cNvSpPr/>
          <p:nvPr/>
        </p:nvSpPr>
        <p:spPr>
          <a:xfrm>
            <a:off x="698185" y="1733947"/>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The stock market allows companies to raise capital by selling shares to investors. In the Philippines, the </a:t>
            </a:r>
            <a:pPr algn="l" indent="0" marL="0">
              <a:lnSpc>
                <a:spcPct val="133000"/>
              </a:lnSpc>
              <a:buNone/>
            </a:pPr>
            <a:r>
              <a:rPr lang="en-US" sz="1350" b="1" dirty="0">
                <a:solidFill>
                  <a:srgbClr val="3A3630"/>
                </a:solidFill>
                <a:latin typeface="Source Sans 3" pitchFamily="34" charset="0"/>
                <a:ea typeface="Source Sans 3" pitchFamily="34" charset="-122"/>
                <a:cs typeface="Source Sans 3" pitchFamily="34" charset="-120"/>
              </a:rPr>
              <a:t>Philippine Stock Exchange (PSE)</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serves as the country's primary stock market, where major companies raise capital to finance expansion and investments.</a:t>
            </a:r>
            <a:endParaRPr lang="en-US" sz="13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2488704"/>
            <a:ext cx="436353" cy="436364"/>
          </a:xfrm>
          <a:prstGeom prst="rect">
            <a:avLst/>
          </a:prstGeom>
        </p:spPr>
      </p:pic>
      <p:sp>
        <p:nvSpPr>
          <p:cNvPr id="5" name="Text 2"/>
          <p:cNvSpPr/>
          <p:nvPr/>
        </p:nvSpPr>
        <p:spPr>
          <a:xfrm>
            <a:off x="698185" y="3143250"/>
            <a:ext cx="2703544"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Increased Capital Formation</a:t>
            </a:r>
            <a:endParaRPr lang="en-US" sz="1600" dirty="0"/>
          </a:p>
        </p:txBody>
      </p:sp>
      <p:sp>
        <p:nvSpPr>
          <p:cNvPr id="6" name="Text 3"/>
          <p:cNvSpPr/>
          <p:nvPr/>
        </p:nvSpPr>
        <p:spPr>
          <a:xfrm>
            <a:off x="698185" y="3504605"/>
            <a:ext cx="52885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Companies gain access to long-term financing without relying solely on bank loans or government support.</a:t>
            </a:r>
            <a:endParaRPr lang="en-US" sz="13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04886" y="2488704"/>
            <a:ext cx="436353" cy="436364"/>
          </a:xfrm>
          <a:prstGeom prst="rect">
            <a:avLst/>
          </a:prstGeom>
        </p:spPr>
      </p:pic>
      <p:sp>
        <p:nvSpPr>
          <p:cNvPr id="8" name="Text 4"/>
          <p:cNvSpPr/>
          <p:nvPr/>
        </p:nvSpPr>
        <p:spPr>
          <a:xfrm>
            <a:off x="6204886" y="3143250"/>
            <a:ext cx="2861992"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Improved Resource Allocation</a:t>
            </a:r>
            <a:endParaRPr lang="en-US" sz="1600" dirty="0"/>
          </a:p>
        </p:txBody>
      </p:sp>
      <p:sp>
        <p:nvSpPr>
          <p:cNvPr id="9" name="Text 5"/>
          <p:cNvSpPr/>
          <p:nvPr/>
        </p:nvSpPr>
        <p:spPr>
          <a:xfrm>
            <a:off x="6204886" y="3504605"/>
            <a:ext cx="528862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Investors direct funds toward productive enterprises, improving the overall efficiency of capital use in the economy.</a:t>
            </a:r>
            <a:endParaRPr lang="en-US" sz="13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8185" y="4412059"/>
            <a:ext cx="436353" cy="436364"/>
          </a:xfrm>
          <a:prstGeom prst="rect">
            <a:avLst/>
          </a:prstGeom>
        </p:spPr>
      </p:pic>
      <p:sp>
        <p:nvSpPr>
          <p:cNvPr id="11" name="Text 6"/>
          <p:cNvSpPr/>
          <p:nvPr/>
        </p:nvSpPr>
        <p:spPr>
          <a:xfrm>
            <a:off x="698185" y="5066605"/>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Economic Growth</a:t>
            </a:r>
            <a:endParaRPr lang="en-US" sz="1600" dirty="0"/>
          </a:p>
        </p:txBody>
      </p:sp>
      <p:sp>
        <p:nvSpPr>
          <p:cNvPr id="12" name="Text 7"/>
          <p:cNvSpPr/>
          <p:nvPr/>
        </p:nvSpPr>
        <p:spPr>
          <a:xfrm>
            <a:off x="698185" y="5427960"/>
            <a:ext cx="52885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Greater investment contributes to higher output, employment, and long-term economic expansion.</a:t>
            </a:r>
            <a:endParaRPr lang="en-US" sz="13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204886" y="4412059"/>
            <a:ext cx="436353" cy="436364"/>
          </a:xfrm>
          <a:prstGeom prst="rect">
            <a:avLst/>
          </a:prstGeom>
        </p:spPr>
      </p:pic>
      <p:sp>
        <p:nvSpPr>
          <p:cNvPr id="14" name="Text 8"/>
          <p:cNvSpPr/>
          <p:nvPr/>
        </p:nvSpPr>
        <p:spPr>
          <a:xfrm>
            <a:off x="6204886" y="5066605"/>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Transparency</a:t>
            </a:r>
            <a:endParaRPr lang="en-US" sz="1600" dirty="0"/>
          </a:p>
        </p:txBody>
      </p:sp>
      <p:sp>
        <p:nvSpPr>
          <p:cNvPr id="15" name="Text 9"/>
          <p:cNvSpPr/>
          <p:nvPr/>
        </p:nvSpPr>
        <p:spPr>
          <a:xfrm>
            <a:off x="6204886" y="5427960"/>
            <a:ext cx="528862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Listed companies must comply with disclosure requirements, improving corporate governance and investor confidence.</a:t>
            </a:r>
            <a:endParaRPr lang="en-US" sz="13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98086" y="1113234"/>
            <a:ext cx="6691244"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Risks of Stock Market Development</a:t>
            </a:r>
            <a:endParaRPr lang="en-US" sz="29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79036" y="1787227"/>
            <a:ext cx="6242688" cy="1145381"/>
          </a:xfrm>
          <a:prstGeom prst="rect">
            <a:avLst/>
          </a:prstGeom>
        </p:spPr>
      </p:pic>
      <p:sp>
        <p:nvSpPr>
          <p:cNvPr id="5" name="Text 1"/>
          <p:cNvSpPr/>
          <p:nvPr/>
        </p:nvSpPr>
        <p:spPr>
          <a:xfrm>
            <a:off x="931343" y="1963341"/>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Speculation</a:t>
            </a:r>
            <a:endParaRPr lang="en-US" sz="1450" dirty="0"/>
          </a:p>
        </p:txBody>
      </p:sp>
      <p:sp>
        <p:nvSpPr>
          <p:cNvPr id="6" name="Text 2"/>
          <p:cNvSpPr/>
          <p:nvPr/>
        </p:nvSpPr>
        <p:spPr>
          <a:xfrm>
            <a:off x="931343" y="2279055"/>
            <a:ext cx="581427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Excessive speculation may create market volatility, leading to asset bubbles and sudden crashes that destabilize the broader economy.</a:t>
            </a:r>
            <a:endParaRPr lang="en-US" sz="120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9036" y="3073896"/>
            <a:ext cx="6242688" cy="1145381"/>
          </a:xfrm>
          <a:prstGeom prst="rect">
            <a:avLst/>
          </a:prstGeom>
        </p:spPr>
      </p:pic>
      <p:sp>
        <p:nvSpPr>
          <p:cNvPr id="8" name="Text 3"/>
          <p:cNvSpPr/>
          <p:nvPr/>
        </p:nvSpPr>
        <p:spPr>
          <a:xfrm>
            <a:off x="931343" y="3250009"/>
            <a:ext cx="2116085"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Concentration of Wealth</a:t>
            </a:r>
            <a:endParaRPr lang="en-US" sz="1450" dirty="0"/>
          </a:p>
        </p:txBody>
      </p:sp>
      <p:sp>
        <p:nvSpPr>
          <p:cNvPr id="9" name="Text 4"/>
          <p:cNvSpPr/>
          <p:nvPr/>
        </p:nvSpPr>
        <p:spPr>
          <a:xfrm>
            <a:off x="931343" y="3565723"/>
            <a:ext cx="581427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Benefits of stock market gains may accrue primarily to wealthier investors, potentially widening income inequality in developing countries.</a:t>
            </a:r>
            <a:endParaRPr lang="en-US" sz="120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036" y="4360565"/>
            <a:ext cx="6242688" cy="1384102"/>
          </a:xfrm>
          <a:prstGeom prst="rect">
            <a:avLst/>
          </a:prstGeom>
        </p:spPr>
      </p:pic>
      <p:sp>
        <p:nvSpPr>
          <p:cNvPr id="11" name="Text 5"/>
          <p:cNvSpPr/>
          <p:nvPr/>
        </p:nvSpPr>
        <p:spPr>
          <a:xfrm>
            <a:off x="931343" y="4536678"/>
            <a:ext cx="2752656"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Vulnerability to External Shocks</a:t>
            </a:r>
            <a:endParaRPr lang="en-US" sz="1450" dirty="0"/>
          </a:p>
        </p:txBody>
      </p:sp>
      <p:sp>
        <p:nvSpPr>
          <p:cNvPr id="12" name="Text 6"/>
          <p:cNvSpPr/>
          <p:nvPr/>
        </p:nvSpPr>
        <p:spPr>
          <a:xfrm>
            <a:off x="931343" y="4852392"/>
            <a:ext cx="5814272"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Stock markets can be severely affected by global economic crises. The Philippine stock market experienced significant fluctuations during the COVID-19 pandemic, illustrating the influence of global events on financial markets.</a:t>
            </a:r>
            <a:endParaRPr lang="en-US" sz="1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2553628" y="530423"/>
            <a:ext cx="4501541" cy="320080"/>
          </a:xfrm>
          <a:prstGeom prst="rect">
            <a:avLst/>
          </a:prstGeom>
          <a:noFill/>
          <a:ln/>
        </p:spPr>
        <p:txBody>
          <a:bodyPr wrap="none" lIns="0" tIns="0" rIns="0" bIns="0" rtlCol="0" anchor="t"/>
          <a:lstStyle/>
          <a:p>
            <a:pPr algn="l" indent="0" marL="0">
              <a:lnSpc>
                <a:spcPct val="104000"/>
              </a:lnSpc>
              <a:buNone/>
            </a:pPr>
            <a:r>
              <a:rPr lang="en-US" sz="2000" dirty="0">
                <a:solidFill>
                  <a:srgbClr val="38512F"/>
                </a:solidFill>
                <a:latin typeface="Lora" pitchFamily="34" charset="0"/>
                <a:ea typeface="Lora" pitchFamily="34" charset="-122"/>
                <a:cs typeface="Lora" pitchFamily="34" charset="-120"/>
              </a:rPr>
              <a:t>Sources of Government Revenue</a:t>
            </a:r>
            <a:endParaRPr lang="en-US" sz="2000" dirty="0"/>
          </a:p>
        </p:txBody>
      </p:sp>
      <p:sp>
        <p:nvSpPr>
          <p:cNvPr id="3" name="Text 1"/>
          <p:cNvSpPr/>
          <p:nvPr/>
        </p:nvSpPr>
        <p:spPr>
          <a:xfrm>
            <a:off x="2553628" y="986135"/>
            <a:ext cx="7084438" cy="282575"/>
          </a:xfrm>
          <a:prstGeom prst="rect">
            <a:avLst/>
          </a:prstGeom>
          <a:noFill/>
          <a:ln/>
        </p:spPr>
        <p:txBody>
          <a:bodyPr wrap="square" lIns="0" tIns="0" rIns="0" bIns="0" rtlCol="0" anchor="t">
            <a:normAutofit/>
          </a:bodyPr>
          <a:lstStyle/>
          <a:p>
            <a:pPr algn="l" indent="0" marL="0">
              <a:lnSpc>
                <a:spcPct val="108000"/>
              </a:lnSpc>
              <a:buNone/>
            </a:pPr>
            <a:r>
              <a:rPr lang="en-US" sz="850" dirty="0">
                <a:solidFill>
                  <a:srgbClr val="3A3630"/>
                </a:solidFill>
                <a:latin typeface="Source Sans 3" pitchFamily="34" charset="0"/>
                <a:ea typeface="Source Sans 3" pitchFamily="34" charset="-122"/>
                <a:cs typeface="Source Sans 3" pitchFamily="34" charset="-120"/>
              </a:rPr>
              <a:t>Government revenues finance public services, infrastructure, education, healthcare, and development programs. In the Philippines, the </a:t>
            </a:r>
            <a:pPr algn="l" indent="0" marL="0">
              <a:lnSpc>
                <a:spcPct val="108000"/>
              </a:lnSpc>
              <a:buNone/>
            </a:pPr>
            <a:r>
              <a:rPr lang="en-US" sz="850" b="1" dirty="0">
                <a:solidFill>
                  <a:srgbClr val="3A3630"/>
                </a:solidFill>
                <a:latin typeface="Source Sans 3" pitchFamily="34" charset="0"/>
                <a:ea typeface="Source Sans 3" pitchFamily="34" charset="-122"/>
                <a:cs typeface="Source Sans 3" pitchFamily="34" charset="-120"/>
              </a:rPr>
              <a:t>Bureau of Internal Revenue (BIR)</a:t>
            </a:r>
            <a:pPr algn="l" indent="0" marL="0">
              <a:lnSpc>
                <a:spcPct val="108000"/>
              </a:lnSpc>
              <a:buNone/>
            </a:pPr>
            <a:r>
              <a:rPr lang="en-US" sz="850" dirty="0">
                <a:solidFill>
                  <a:srgbClr val="3A3630"/>
                </a:solidFill>
                <a:latin typeface="Source Sans 3" pitchFamily="34" charset="0"/>
                <a:ea typeface="Source Sans 3" pitchFamily="34" charset="-122"/>
                <a:cs typeface="Source Sans 3" pitchFamily="34" charset="-120"/>
              </a:rPr>
              <a:t> and the </a:t>
            </a:r>
            <a:pPr algn="l" indent="0" marL="0">
              <a:lnSpc>
                <a:spcPct val="108000"/>
              </a:lnSpc>
              <a:buNone/>
            </a:pPr>
            <a:r>
              <a:rPr lang="en-US" sz="850" b="1" dirty="0">
                <a:solidFill>
                  <a:srgbClr val="3A3630"/>
                </a:solidFill>
                <a:latin typeface="Source Sans 3" pitchFamily="34" charset="0"/>
                <a:ea typeface="Source Sans 3" pitchFamily="34" charset="-122"/>
                <a:cs typeface="Source Sans 3" pitchFamily="34" charset="-120"/>
              </a:rPr>
              <a:t>Bureau of Customs (BOC)</a:t>
            </a:r>
            <a:pPr algn="l" indent="0" marL="0">
              <a:lnSpc>
                <a:spcPct val="108000"/>
              </a:lnSpc>
              <a:buNone/>
            </a:pPr>
            <a:r>
              <a:rPr lang="en-US" sz="850" dirty="0">
                <a:solidFill>
                  <a:srgbClr val="3A3630"/>
                </a:solidFill>
                <a:latin typeface="Source Sans 3" pitchFamily="34" charset="0"/>
                <a:ea typeface="Source Sans 3" pitchFamily="34" charset="-122"/>
                <a:cs typeface="Source Sans 3" pitchFamily="34" charset="-120"/>
              </a:rPr>
              <a:t> are the largest revenue-collecting agencies.</a:t>
            </a:r>
            <a:endParaRPr lang="en-US" sz="850" dirty="0"/>
          </a:p>
        </p:txBody>
      </p:sp>
      <p:sp>
        <p:nvSpPr>
          <p:cNvPr id="4" name="Shape 2"/>
          <p:cNvSpPr/>
          <p:nvPr/>
        </p:nvSpPr>
        <p:spPr>
          <a:xfrm>
            <a:off x="2475247" y="1345009"/>
            <a:ext cx="3566230" cy="1120477"/>
          </a:xfrm>
          <a:prstGeom prst="roundRect">
            <a:avLst>
              <a:gd name="adj" fmla="val 1457"/>
            </a:avLst>
          </a:prstGeom>
          <a:solidFill>
            <a:srgbClr val="38512F"/>
          </a:solidFill>
          <a:ln/>
        </p:spPr>
      </p:sp>
      <p:sp>
        <p:nvSpPr>
          <p:cNvPr id="5" name="Text 3"/>
          <p:cNvSpPr/>
          <p:nvPr/>
        </p:nvSpPr>
        <p:spPr>
          <a:xfrm>
            <a:off x="2583988" y="1412776"/>
            <a:ext cx="1889772" cy="159941"/>
          </a:xfrm>
          <a:prstGeom prst="rect">
            <a:avLst/>
          </a:prstGeom>
          <a:noFill/>
          <a:ln/>
        </p:spPr>
        <p:txBody>
          <a:bodyPr wrap="none" lIns="0" tIns="0" rIns="0" bIns="0" rtlCol="0" anchor="t"/>
          <a:lstStyle/>
          <a:p>
            <a:pPr algn="l" indent="0" marL="0">
              <a:lnSpc>
                <a:spcPct val="104000"/>
              </a:lnSpc>
              <a:buNone/>
            </a:pPr>
            <a:r>
              <a:rPr lang="en-US" sz="1000" dirty="0">
                <a:solidFill>
                  <a:srgbClr val="FFFFFF"/>
                </a:solidFill>
                <a:latin typeface="Lora" pitchFamily="34" charset="0"/>
                <a:ea typeface="Lora" pitchFamily="34" charset="-122"/>
                <a:cs typeface="Lora" pitchFamily="34" charset="-120"/>
              </a:rPr>
              <a:t>Tax Revenues</a:t>
            </a:r>
            <a:endParaRPr lang="en-US" sz="1000" dirty="0"/>
          </a:p>
        </p:txBody>
      </p:sp>
      <p:sp>
        <p:nvSpPr>
          <p:cNvPr id="6" name="Text 4"/>
          <p:cNvSpPr/>
          <p:nvPr/>
        </p:nvSpPr>
        <p:spPr>
          <a:xfrm>
            <a:off x="2583988" y="1640483"/>
            <a:ext cx="3348747" cy="801291"/>
          </a:xfrm>
          <a:prstGeom prst="rect">
            <a:avLst/>
          </a:prstGeom>
          <a:noFill/>
          <a:ln/>
        </p:spPr>
        <p:txBody>
          <a:bodyPr wrap="square" lIns="0" tIns="0" rIns="0" bIns="0" rtlCol="0" anchor="t">
            <a:normAutofit/>
          </a:bodyPr>
          <a:lstStyle/>
          <a:p>
            <a:pPr algn="l" marL="342900" indent="-342900">
              <a:lnSpc>
                <a:spcPct val="108000"/>
              </a:lnSpc>
              <a:buSzPct val="100000"/>
              <a:buChar char="•"/>
            </a:pPr>
            <a:r>
              <a:rPr lang="en-US" sz="850" dirty="0">
                <a:solidFill>
                  <a:srgbClr val="FFFFFF"/>
                </a:solidFill>
                <a:latin typeface="Source Sans 3" pitchFamily="34" charset="0"/>
                <a:ea typeface="Source Sans 3" pitchFamily="34" charset="-122"/>
                <a:cs typeface="Source Sans 3" pitchFamily="34" charset="-120"/>
              </a:rPr>
              <a:t>Income taxes (personal)</a:t>
            </a:r>
            <a:endParaRPr lang="en-US" sz="850" dirty="0"/>
          </a:p>
          <a:p>
            <a:pPr algn="l" marL="342900" indent="-342900">
              <a:lnSpc>
                <a:spcPct val="108000"/>
              </a:lnSpc>
              <a:buSzPct val="100000"/>
              <a:buChar char="•"/>
            </a:pPr>
            <a:r>
              <a:rPr lang="en-US" sz="850" dirty="0">
                <a:solidFill>
                  <a:srgbClr val="FFFFFF"/>
                </a:solidFill>
                <a:latin typeface="Source Sans 3" pitchFamily="34" charset="0"/>
                <a:ea typeface="Source Sans 3" pitchFamily="34" charset="-122"/>
                <a:cs typeface="Source Sans 3" pitchFamily="34" charset="-120"/>
              </a:rPr>
              <a:t>Corporate taxes</a:t>
            </a:r>
            <a:endParaRPr lang="en-US" sz="850" dirty="0"/>
          </a:p>
          <a:p>
            <a:pPr algn="l" marL="342900" indent="-342900">
              <a:lnSpc>
                <a:spcPct val="108000"/>
              </a:lnSpc>
              <a:buSzPct val="100000"/>
              <a:buChar char="•"/>
            </a:pPr>
            <a:r>
              <a:rPr lang="en-US" sz="850" dirty="0">
                <a:solidFill>
                  <a:srgbClr val="FFFFFF"/>
                </a:solidFill>
                <a:latin typeface="Source Sans 3" pitchFamily="34" charset="0"/>
                <a:ea typeface="Source Sans 3" pitchFamily="34" charset="-122"/>
                <a:cs typeface="Source Sans 3" pitchFamily="34" charset="-120"/>
              </a:rPr>
              <a:t>Value-Added Tax (VAT)</a:t>
            </a:r>
            <a:endParaRPr lang="en-US" sz="850" dirty="0"/>
          </a:p>
          <a:p>
            <a:pPr algn="l" marL="342900" indent="-342900">
              <a:lnSpc>
                <a:spcPct val="108000"/>
              </a:lnSpc>
              <a:buSzPct val="100000"/>
              <a:buChar char="•"/>
            </a:pPr>
            <a:r>
              <a:rPr lang="en-US" sz="850" dirty="0">
                <a:solidFill>
                  <a:srgbClr val="FFFFFF"/>
                </a:solidFill>
                <a:latin typeface="Source Sans 3" pitchFamily="34" charset="0"/>
                <a:ea typeface="Source Sans 3" pitchFamily="34" charset="-122"/>
                <a:cs typeface="Source Sans 3" pitchFamily="34" charset="-120"/>
              </a:rPr>
              <a:t>Excise taxes</a:t>
            </a:r>
            <a:endParaRPr lang="en-US" sz="850" dirty="0"/>
          </a:p>
          <a:p>
            <a:pPr algn="l" marL="342900" indent="-342900">
              <a:lnSpc>
                <a:spcPct val="108000"/>
              </a:lnSpc>
              <a:buSzPct val="100000"/>
              <a:buChar char="•"/>
            </a:pPr>
            <a:r>
              <a:rPr lang="en-US" sz="850" dirty="0">
                <a:solidFill>
                  <a:srgbClr val="FFFFFF"/>
                </a:solidFill>
                <a:latin typeface="Source Sans 3" pitchFamily="34" charset="0"/>
                <a:ea typeface="Source Sans 3" pitchFamily="34" charset="-122"/>
                <a:cs typeface="Source Sans 3" pitchFamily="34" charset="-120"/>
              </a:rPr>
              <a:t>Customs duties</a:t>
            </a:r>
            <a:endParaRPr lang="en-US" sz="850" dirty="0"/>
          </a:p>
        </p:txBody>
      </p:sp>
      <p:sp>
        <p:nvSpPr>
          <p:cNvPr id="7" name="Text 5"/>
          <p:cNvSpPr/>
          <p:nvPr/>
        </p:nvSpPr>
        <p:spPr>
          <a:xfrm>
            <a:off x="6234949" y="1412776"/>
            <a:ext cx="1889772" cy="159941"/>
          </a:xfrm>
          <a:prstGeom prst="rect">
            <a:avLst/>
          </a:prstGeom>
          <a:noFill/>
          <a:ln/>
        </p:spPr>
        <p:txBody>
          <a:bodyPr wrap="none" lIns="0" tIns="0" rIns="0" bIns="0" rtlCol="0" anchor="t"/>
          <a:lstStyle/>
          <a:p>
            <a:pPr algn="l" indent="0" marL="0">
              <a:lnSpc>
                <a:spcPct val="104000"/>
              </a:lnSpc>
              <a:buNone/>
            </a:pPr>
            <a:r>
              <a:rPr lang="en-US" sz="1000" dirty="0">
                <a:solidFill>
                  <a:srgbClr val="38512F"/>
                </a:solidFill>
                <a:latin typeface="Lora" pitchFamily="34" charset="0"/>
                <a:ea typeface="Lora" pitchFamily="34" charset="-122"/>
                <a:cs typeface="Lora" pitchFamily="34" charset="-120"/>
              </a:rPr>
              <a:t>Non-Tax Revenues</a:t>
            </a:r>
            <a:endParaRPr lang="en-US" sz="1000" dirty="0"/>
          </a:p>
        </p:txBody>
      </p:sp>
      <p:sp>
        <p:nvSpPr>
          <p:cNvPr id="8" name="Text 6"/>
          <p:cNvSpPr/>
          <p:nvPr/>
        </p:nvSpPr>
        <p:spPr>
          <a:xfrm>
            <a:off x="6234949" y="1640483"/>
            <a:ext cx="3409468" cy="636290"/>
          </a:xfrm>
          <a:prstGeom prst="rect">
            <a:avLst/>
          </a:prstGeom>
          <a:noFill/>
          <a:ln/>
        </p:spPr>
        <p:txBody>
          <a:bodyPr wrap="square" lIns="0" tIns="0" rIns="0" bIns="0" rtlCol="0" anchor="t">
            <a:normAutofit/>
          </a:bodyPr>
          <a:lstStyle/>
          <a:p>
            <a:pPr algn="l" marL="342900" indent="-342900">
              <a:lnSpc>
                <a:spcPct val="108000"/>
              </a:lnSpc>
              <a:buSzPct val="100000"/>
              <a:buChar char="•"/>
            </a:pPr>
            <a:r>
              <a:rPr lang="en-US" sz="850" dirty="0">
                <a:solidFill>
                  <a:srgbClr val="3A3630"/>
                </a:solidFill>
                <a:latin typeface="Source Sans 3" pitchFamily="34" charset="0"/>
                <a:ea typeface="Source Sans 3" pitchFamily="34" charset="-122"/>
                <a:cs typeface="Source Sans 3" pitchFamily="34" charset="-120"/>
              </a:rPr>
              <a:t>Fees and charges</a:t>
            </a:r>
            <a:endParaRPr lang="en-US" sz="850" dirty="0"/>
          </a:p>
          <a:p>
            <a:pPr algn="l" marL="342900" indent="-342900">
              <a:lnSpc>
                <a:spcPct val="108000"/>
              </a:lnSpc>
              <a:buSzPct val="100000"/>
              <a:buChar char="•"/>
            </a:pPr>
            <a:r>
              <a:rPr lang="en-US" sz="850" dirty="0">
                <a:solidFill>
                  <a:srgbClr val="3A3630"/>
                </a:solidFill>
                <a:latin typeface="Source Sans 3" pitchFamily="34" charset="0"/>
                <a:ea typeface="Source Sans 3" pitchFamily="34" charset="-122"/>
                <a:cs typeface="Source Sans 3" pitchFamily="34" charset="-120"/>
              </a:rPr>
              <a:t>Government-owned corporation income</a:t>
            </a:r>
            <a:endParaRPr lang="en-US" sz="850" dirty="0"/>
          </a:p>
          <a:p>
            <a:pPr algn="l" marL="342900" indent="-342900">
              <a:lnSpc>
                <a:spcPct val="108000"/>
              </a:lnSpc>
              <a:buSzPct val="100000"/>
              <a:buChar char="•"/>
            </a:pPr>
            <a:r>
              <a:rPr lang="en-US" sz="850" dirty="0">
                <a:solidFill>
                  <a:srgbClr val="3A3630"/>
                </a:solidFill>
                <a:latin typeface="Source Sans 3" pitchFamily="34" charset="0"/>
                <a:ea typeface="Source Sans 3" pitchFamily="34" charset="-122"/>
                <a:cs typeface="Source Sans 3" pitchFamily="34" charset="-120"/>
              </a:rPr>
              <a:t>Licenses and permits</a:t>
            </a:r>
            <a:endParaRPr lang="en-US" sz="850" dirty="0"/>
          </a:p>
          <a:p>
            <a:pPr algn="l" marL="342900" indent="-342900">
              <a:lnSpc>
                <a:spcPct val="108000"/>
              </a:lnSpc>
              <a:buSzPct val="100000"/>
              <a:buChar char="•"/>
            </a:pPr>
            <a:r>
              <a:rPr lang="en-US" sz="850" dirty="0">
                <a:solidFill>
                  <a:srgbClr val="3A3630"/>
                </a:solidFill>
                <a:latin typeface="Source Sans 3" pitchFamily="34" charset="0"/>
                <a:ea typeface="Source Sans 3" pitchFamily="34" charset="-122"/>
                <a:cs typeface="Source Sans 3" pitchFamily="34" charset="-120"/>
              </a:rPr>
              <a:t>Dividends from government investments</a:t>
            </a:r>
            <a:endParaRPr lang="en-US" sz="850" dirty="0"/>
          </a:p>
        </p:txBody>
      </p:sp>
      <p:pic>
        <p:nvPicPr>
          <p:cNvPr id="9" name="Image 0" descr="preencoded.png">    </p:cNvPr>
          <p:cNvPicPr>
            <a:picLocks noChangeAspect="1"/>
          </p:cNvPicPr>
          <p:nvPr/>
        </p:nvPicPr>
        <p:blipFill>
          <a:blip r:embed="rId1"/>
          <a:stretch>
            <a:fillRect/>
          </a:stretch>
        </p:blipFill>
        <p:spPr>
          <a:xfrm>
            <a:off x="2553628" y="2541786"/>
            <a:ext cx="6730137" cy="378579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98185" y="948035"/>
            <a:ext cx="4337338" cy="461963"/>
          </a:xfrm>
          <a:prstGeom prst="rect">
            <a:avLst/>
          </a:prstGeom>
          <a:noFill/>
          <a:ln/>
        </p:spPr>
        <p:txBody>
          <a:bodyPr wrap="none" lIns="0" tIns="0" rIns="0" bIns="0" rtlCol="0" anchor="t"/>
          <a:lstStyle/>
          <a:p>
            <a:pPr algn="l" indent="0" marL="0">
              <a:lnSpc>
                <a:spcPct val="104000"/>
              </a:lnSpc>
              <a:buNone/>
            </a:pPr>
            <a:r>
              <a:rPr lang="en-US" sz="2900" dirty="0">
                <a:solidFill>
                  <a:srgbClr val="38512F"/>
                </a:solidFill>
                <a:latin typeface="Lora" pitchFamily="34" charset="0"/>
                <a:ea typeface="Lora" pitchFamily="34" charset="-122"/>
                <a:cs typeface="Lora" pitchFamily="34" charset="-120"/>
              </a:rPr>
              <a:t>Principles of Taxation</a:t>
            </a:r>
            <a:endParaRPr lang="en-US" sz="2900" dirty="0"/>
          </a:p>
        </p:txBody>
      </p:sp>
      <p:sp>
        <p:nvSpPr>
          <p:cNvPr id="3" name="Text 1"/>
          <p:cNvSpPr/>
          <p:nvPr/>
        </p:nvSpPr>
        <p:spPr>
          <a:xfrm>
            <a:off x="698185" y="1692672"/>
            <a:ext cx="11404910" cy="238720"/>
          </a:xfrm>
          <a:prstGeom prst="rect">
            <a:avLst/>
          </a:prstGeom>
          <a:noFill/>
          <a:ln/>
        </p:spPr>
        <p:txBody>
          <a:bodyPr wrap="none" lIns="0" tIns="0" rIns="0" bIns="0" rtlCol="0" anchor="t"/>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A good tax system should possess several important characteristics that balance revenue generation with fairness and economic efficiency.</a:t>
            </a:r>
            <a:endParaRPr lang="en-US" sz="1200" dirty="0"/>
          </a:p>
        </p:txBody>
      </p:sp>
      <p:sp>
        <p:nvSpPr>
          <p:cNvPr id="4" name="Shape 2"/>
          <p:cNvSpPr/>
          <p:nvPr/>
        </p:nvSpPr>
        <p:spPr>
          <a:xfrm>
            <a:off x="698185" y="2090440"/>
            <a:ext cx="3504219" cy="1958479"/>
          </a:xfrm>
          <a:prstGeom prst="roundRect">
            <a:avLst>
              <a:gd name="adj" fmla="val 1203"/>
            </a:avLst>
          </a:prstGeom>
          <a:solidFill>
            <a:srgbClr val="F3E7D4"/>
          </a:solidFill>
          <a:ln/>
        </p:spPr>
      </p:sp>
      <p:sp>
        <p:nvSpPr>
          <p:cNvPr id="5" name="Shape 3"/>
          <p:cNvSpPr/>
          <p:nvPr/>
        </p:nvSpPr>
        <p:spPr>
          <a:xfrm>
            <a:off x="855244" y="2247503"/>
            <a:ext cx="471178" cy="471190"/>
          </a:xfrm>
          <a:prstGeom prst="roundRect">
            <a:avLst>
              <a:gd name="adj" fmla="val 16170211"/>
            </a:avLst>
          </a:prstGeom>
          <a:solidFill>
            <a:srgbClr val="38512F"/>
          </a:solidFill>
          <a:ln/>
        </p:spPr>
      </p:sp>
      <p:pic>
        <p:nvPicPr>
          <p:cNvPr id="6"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4821" y="2377083"/>
            <a:ext cx="212025" cy="212030"/>
          </a:xfrm>
          <a:prstGeom prst="rect">
            <a:avLst/>
          </a:prstGeom>
        </p:spPr>
      </p:pic>
      <p:sp>
        <p:nvSpPr>
          <p:cNvPr id="7" name="Text 4"/>
          <p:cNvSpPr/>
          <p:nvPr/>
        </p:nvSpPr>
        <p:spPr>
          <a:xfrm>
            <a:off x="855244" y="2859980"/>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Equity</a:t>
            </a:r>
            <a:endParaRPr lang="en-US" sz="1450" dirty="0"/>
          </a:p>
        </p:txBody>
      </p:sp>
      <p:sp>
        <p:nvSpPr>
          <p:cNvPr id="8" name="Text 5"/>
          <p:cNvSpPr/>
          <p:nvPr/>
        </p:nvSpPr>
        <p:spPr>
          <a:xfrm>
            <a:off x="855244" y="3175695"/>
            <a:ext cx="3190101"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Taxpayers should contribute according to their ability to pay — those with higher incomes bear a proportionally greater burden.</a:t>
            </a:r>
            <a:endParaRPr lang="en-US" sz="1200" dirty="0"/>
          </a:p>
        </p:txBody>
      </p:sp>
      <p:sp>
        <p:nvSpPr>
          <p:cNvPr id="9" name="Shape 6"/>
          <p:cNvSpPr/>
          <p:nvPr/>
        </p:nvSpPr>
        <p:spPr>
          <a:xfrm>
            <a:off x="4343688" y="2090440"/>
            <a:ext cx="3504219" cy="1958479"/>
          </a:xfrm>
          <a:prstGeom prst="roundRect">
            <a:avLst>
              <a:gd name="adj" fmla="val 1203"/>
            </a:avLst>
          </a:prstGeom>
          <a:solidFill>
            <a:srgbClr val="F3E7D4"/>
          </a:solidFill>
          <a:ln/>
        </p:spPr>
      </p:sp>
      <p:sp>
        <p:nvSpPr>
          <p:cNvPr id="10" name="Shape 7"/>
          <p:cNvSpPr/>
          <p:nvPr/>
        </p:nvSpPr>
        <p:spPr>
          <a:xfrm>
            <a:off x="4500748" y="2247503"/>
            <a:ext cx="471178" cy="471190"/>
          </a:xfrm>
          <a:prstGeom prst="roundRect">
            <a:avLst>
              <a:gd name="adj" fmla="val 16170211"/>
            </a:avLst>
          </a:prstGeom>
          <a:solidFill>
            <a:srgbClr val="38512F"/>
          </a:solidFill>
          <a:ln/>
        </p:spPr>
      </p:sp>
      <p:pic>
        <p:nvPicPr>
          <p:cNvPr id="11"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30324" y="2377083"/>
            <a:ext cx="212025" cy="212030"/>
          </a:xfrm>
          <a:prstGeom prst="rect">
            <a:avLst/>
          </a:prstGeom>
        </p:spPr>
      </p:pic>
      <p:sp>
        <p:nvSpPr>
          <p:cNvPr id="12" name="Text 8"/>
          <p:cNvSpPr/>
          <p:nvPr/>
        </p:nvSpPr>
        <p:spPr>
          <a:xfrm>
            <a:off x="4500748" y="2859980"/>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Efficiency</a:t>
            </a:r>
            <a:endParaRPr lang="en-US" sz="1450" dirty="0"/>
          </a:p>
        </p:txBody>
      </p:sp>
      <p:sp>
        <p:nvSpPr>
          <p:cNvPr id="13" name="Text 9"/>
          <p:cNvSpPr/>
          <p:nvPr/>
        </p:nvSpPr>
        <p:spPr>
          <a:xfrm>
            <a:off x="4500748" y="3175695"/>
            <a:ext cx="3190101"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Taxes should minimize economic distortions and avoid discouraging productive activities such as work, saving, and investment.</a:t>
            </a:r>
            <a:endParaRPr lang="en-US" sz="1200" dirty="0"/>
          </a:p>
        </p:txBody>
      </p:sp>
      <p:sp>
        <p:nvSpPr>
          <p:cNvPr id="14" name="Shape 10"/>
          <p:cNvSpPr/>
          <p:nvPr/>
        </p:nvSpPr>
        <p:spPr>
          <a:xfrm>
            <a:off x="7989192" y="2090440"/>
            <a:ext cx="3504219" cy="1958479"/>
          </a:xfrm>
          <a:prstGeom prst="roundRect">
            <a:avLst>
              <a:gd name="adj" fmla="val 1203"/>
            </a:avLst>
          </a:prstGeom>
          <a:solidFill>
            <a:srgbClr val="F3E7D4"/>
          </a:solidFill>
          <a:ln/>
        </p:spPr>
      </p:sp>
      <p:sp>
        <p:nvSpPr>
          <p:cNvPr id="15" name="Shape 11"/>
          <p:cNvSpPr/>
          <p:nvPr/>
        </p:nvSpPr>
        <p:spPr>
          <a:xfrm>
            <a:off x="8146251" y="2247503"/>
            <a:ext cx="471178" cy="471190"/>
          </a:xfrm>
          <a:prstGeom prst="roundRect">
            <a:avLst>
              <a:gd name="adj" fmla="val 16170211"/>
            </a:avLst>
          </a:prstGeom>
          <a:solidFill>
            <a:srgbClr val="38512F"/>
          </a:solidFill>
          <a:ln/>
        </p:spPr>
      </p:sp>
      <p:pic>
        <p:nvPicPr>
          <p:cNvPr id="16"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75827" y="2377083"/>
            <a:ext cx="212025" cy="212030"/>
          </a:xfrm>
          <a:prstGeom prst="rect">
            <a:avLst/>
          </a:prstGeom>
        </p:spPr>
      </p:pic>
      <p:sp>
        <p:nvSpPr>
          <p:cNvPr id="17" name="Text 12"/>
          <p:cNvSpPr/>
          <p:nvPr/>
        </p:nvSpPr>
        <p:spPr>
          <a:xfrm>
            <a:off x="8146251" y="2859980"/>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Simplicity</a:t>
            </a:r>
            <a:endParaRPr lang="en-US" sz="1450" dirty="0"/>
          </a:p>
        </p:txBody>
      </p:sp>
      <p:sp>
        <p:nvSpPr>
          <p:cNvPr id="18" name="Text 13"/>
          <p:cNvSpPr/>
          <p:nvPr/>
        </p:nvSpPr>
        <p:spPr>
          <a:xfrm>
            <a:off x="8146251" y="3175695"/>
            <a:ext cx="3190101" cy="71616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Tax laws should be easy to understand and administer, reducing compliance costs for both taxpayers and government.</a:t>
            </a:r>
            <a:endParaRPr lang="en-US" sz="1200" dirty="0"/>
          </a:p>
        </p:txBody>
      </p:sp>
      <p:sp>
        <p:nvSpPr>
          <p:cNvPr id="19" name="Shape 14"/>
          <p:cNvSpPr/>
          <p:nvPr/>
        </p:nvSpPr>
        <p:spPr>
          <a:xfrm>
            <a:off x="698185" y="4190206"/>
            <a:ext cx="5326921" cy="1719759"/>
          </a:xfrm>
          <a:prstGeom prst="roundRect">
            <a:avLst>
              <a:gd name="adj" fmla="val 1370"/>
            </a:avLst>
          </a:prstGeom>
          <a:solidFill>
            <a:srgbClr val="F3E7D4"/>
          </a:solidFill>
          <a:ln/>
        </p:spPr>
      </p:sp>
      <p:sp>
        <p:nvSpPr>
          <p:cNvPr id="20" name="Shape 15"/>
          <p:cNvSpPr/>
          <p:nvPr/>
        </p:nvSpPr>
        <p:spPr>
          <a:xfrm>
            <a:off x="855244" y="4347270"/>
            <a:ext cx="471178" cy="471190"/>
          </a:xfrm>
          <a:prstGeom prst="roundRect">
            <a:avLst>
              <a:gd name="adj" fmla="val 16170211"/>
            </a:avLst>
          </a:prstGeom>
          <a:solidFill>
            <a:srgbClr val="38512F"/>
          </a:solidFill>
          <a:ln/>
        </p:spPr>
      </p:sp>
      <p:pic>
        <p:nvPicPr>
          <p:cNvPr id="21"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4821" y="4476849"/>
            <a:ext cx="212025" cy="212030"/>
          </a:xfrm>
          <a:prstGeom prst="rect">
            <a:avLst/>
          </a:prstGeom>
        </p:spPr>
      </p:pic>
      <p:sp>
        <p:nvSpPr>
          <p:cNvPr id="22" name="Text 16"/>
          <p:cNvSpPr/>
          <p:nvPr/>
        </p:nvSpPr>
        <p:spPr>
          <a:xfrm>
            <a:off x="855244" y="4959747"/>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Flexibility</a:t>
            </a:r>
            <a:endParaRPr lang="en-US" sz="1450" dirty="0"/>
          </a:p>
        </p:txBody>
      </p:sp>
      <p:sp>
        <p:nvSpPr>
          <p:cNvPr id="23" name="Text 17"/>
          <p:cNvSpPr/>
          <p:nvPr/>
        </p:nvSpPr>
        <p:spPr>
          <a:xfrm>
            <a:off x="855244" y="5275461"/>
            <a:ext cx="5012803"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The system should adapt to changing economic conditions, automatically adjusting revenues during booms and downturns.</a:t>
            </a:r>
            <a:endParaRPr lang="en-US" sz="1200" dirty="0"/>
          </a:p>
        </p:txBody>
      </p:sp>
      <p:sp>
        <p:nvSpPr>
          <p:cNvPr id="24" name="Shape 18"/>
          <p:cNvSpPr/>
          <p:nvPr/>
        </p:nvSpPr>
        <p:spPr>
          <a:xfrm>
            <a:off x="6166390" y="4190206"/>
            <a:ext cx="5327021" cy="1719759"/>
          </a:xfrm>
          <a:prstGeom prst="roundRect">
            <a:avLst>
              <a:gd name="adj" fmla="val 1370"/>
            </a:avLst>
          </a:prstGeom>
          <a:solidFill>
            <a:srgbClr val="F3E7D4"/>
          </a:solidFill>
          <a:ln/>
        </p:spPr>
      </p:sp>
      <p:sp>
        <p:nvSpPr>
          <p:cNvPr id="25" name="Shape 19"/>
          <p:cNvSpPr/>
          <p:nvPr/>
        </p:nvSpPr>
        <p:spPr>
          <a:xfrm>
            <a:off x="6323450" y="4347270"/>
            <a:ext cx="471178" cy="471190"/>
          </a:xfrm>
          <a:prstGeom prst="roundRect">
            <a:avLst>
              <a:gd name="adj" fmla="val 16170211"/>
            </a:avLst>
          </a:prstGeom>
          <a:solidFill>
            <a:srgbClr val="38512F"/>
          </a:solidFill>
          <a:ln/>
        </p:spPr>
      </p:sp>
      <p:pic>
        <p:nvPicPr>
          <p:cNvPr id="2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453026" y="4476849"/>
            <a:ext cx="212025" cy="212030"/>
          </a:xfrm>
          <a:prstGeom prst="rect">
            <a:avLst/>
          </a:prstGeom>
        </p:spPr>
      </p:pic>
      <p:sp>
        <p:nvSpPr>
          <p:cNvPr id="27" name="Text 20"/>
          <p:cNvSpPr/>
          <p:nvPr/>
        </p:nvSpPr>
        <p:spPr>
          <a:xfrm>
            <a:off x="6323450" y="4959747"/>
            <a:ext cx="1848101" cy="230981"/>
          </a:xfrm>
          <a:prstGeom prst="rect">
            <a:avLst/>
          </a:prstGeom>
          <a:noFill/>
          <a:ln/>
        </p:spPr>
        <p:txBody>
          <a:bodyPr wrap="none" lIns="0" tIns="0" rIns="0" bIns="0" rtlCol="0" anchor="t"/>
          <a:lstStyle/>
          <a:p>
            <a:pPr algn="l" indent="0" marL="0">
              <a:lnSpc>
                <a:spcPct val="104000"/>
              </a:lnSpc>
              <a:buNone/>
            </a:pPr>
            <a:r>
              <a:rPr lang="en-US" sz="1450" dirty="0">
                <a:solidFill>
                  <a:srgbClr val="3A3630"/>
                </a:solidFill>
                <a:latin typeface="Lora" pitchFamily="34" charset="0"/>
                <a:ea typeface="Lora" pitchFamily="34" charset="-122"/>
                <a:cs typeface="Lora" pitchFamily="34" charset="-120"/>
              </a:rPr>
              <a:t>Revenue Adequacy</a:t>
            </a:r>
            <a:endParaRPr lang="en-US" sz="1450" dirty="0"/>
          </a:p>
        </p:txBody>
      </p:sp>
      <p:sp>
        <p:nvSpPr>
          <p:cNvPr id="28" name="Text 21"/>
          <p:cNvSpPr/>
          <p:nvPr/>
        </p:nvSpPr>
        <p:spPr>
          <a:xfrm>
            <a:off x="6323450" y="5275461"/>
            <a:ext cx="5012902" cy="477441"/>
          </a:xfrm>
          <a:prstGeom prst="rect">
            <a:avLst/>
          </a:prstGeom>
          <a:noFill/>
          <a:ln/>
        </p:spPr>
        <p:txBody>
          <a:bodyPr wrap="square" lIns="0" tIns="0" rIns="0" bIns="0" rtlCol="0" anchor="t">
            <a:normAutofit/>
          </a:bodyPr>
          <a:lstStyle/>
          <a:p>
            <a:pPr algn="l" indent="0" marL="0">
              <a:lnSpc>
                <a:spcPct val="127000"/>
              </a:lnSpc>
              <a:buNone/>
            </a:pPr>
            <a:r>
              <a:rPr lang="en-US" sz="1200" dirty="0">
                <a:solidFill>
                  <a:srgbClr val="3A3630"/>
                </a:solidFill>
                <a:latin typeface="Source Sans 3" pitchFamily="34" charset="0"/>
                <a:ea typeface="Source Sans 3" pitchFamily="34" charset="-122"/>
                <a:cs typeface="Source Sans 3" pitchFamily="34" charset="-120"/>
              </a:rPr>
              <a:t>Taxes must generate sufficient resources to finance government operations and development programs.</a:t>
            </a:r>
            <a:endParaRPr lang="en-US" sz="1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98185" y="1024235"/>
            <a:ext cx="9403718"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Tax Reform in the Philippines: The TRAIN Law</a:t>
            </a:r>
            <a:endParaRPr lang="en-US" sz="3200" dirty="0"/>
          </a:p>
        </p:txBody>
      </p:sp>
      <p:sp>
        <p:nvSpPr>
          <p:cNvPr id="3" name="Shape 1"/>
          <p:cNvSpPr/>
          <p:nvPr/>
        </p:nvSpPr>
        <p:spPr>
          <a:xfrm>
            <a:off x="572478" y="1799233"/>
            <a:ext cx="4875091" cy="4034532"/>
          </a:xfrm>
          <a:prstGeom prst="roundRect">
            <a:avLst>
              <a:gd name="adj" fmla="val 649"/>
            </a:avLst>
          </a:prstGeom>
          <a:solidFill>
            <a:srgbClr val="38512F"/>
          </a:solidFill>
          <a:ln/>
        </p:spPr>
      </p:sp>
      <p:sp>
        <p:nvSpPr>
          <p:cNvPr id="4" name="Text 2"/>
          <p:cNvSpPr/>
          <p:nvPr/>
        </p:nvSpPr>
        <p:spPr>
          <a:xfrm>
            <a:off x="746999" y="1973759"/>
            <a:ext cx="2919439" cy="256679"/>
          </a:xfrm>
          <a:prstGeom prst="rect">
            <a:avLst/>
          </a:prstGeom>
          <a:noFill/>
          <a:ln/>
        </p:spPr>
        <p:txBody>
          <a:bodyPr wrap="none" lIns="0" tIns="0" rIns="0" bIns="0" rtlCol="0" anchor="t"/>
          <a:lstStyle/>
          <a:p>
            <a:pPr algn="l" indent="0" marL="0">
              <a:lnSpc>
                <a:spcPct val="104000"/>
              </a:lnSpc>
              <a:buNone/>
            </a:pPr>
            <a:r>
              <a:rPr lang="en-US" sz="1600" dirty="0">
                <a:solidFill>
                  <a:srgbClr val="FFFFFF"/>
                </a:solidFill>
                <a:latin typeface="Lora" pitchFamily="34" charset="0"/>
                <a:ea typeface="Lora" pitchFamily="34" charset="-122"/>
                <a:cs typeface="Lora" pitchFamily="34" charset="-120"/>
              </a:rPr>
              <a:t>What is the TRAIN Law?</a:t>
            </a:r>
            <a:endParaRPr lang="en-US" sz="1600" dirty="0"/>
          </a:p>
        </p:txBody>
      </p:sp>
      <p:sp>
        <p:nvSpPr>
          <p:cNvPr id="5" name="Text 3"/>
          <p:cNvSpPr/>
          <p:nvPr/>
        </p:nvSpPr>
        <p:spPr>
          <a:xfrm>
            <a:off x="746999" y="2404963"/>
            <a:ext cx="4526048" cy="2111474"/>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The </a:t>
            </a:r>
            <a:pPr algn="l" indent="0" marL="0">
              <a:lnSpc>
                <a:spcPct val="133000"/>
              </a:lnSpc>
              <a:buNone/>
            </a:pPr>
            <a:r>
              <a:rPr lang="en-US" sz="1350" b="1" dirty="0">
                <a:solidFill>
                  <a:srgbClr val="FFFFFF"/>
                </a:solidFill>
                <a:latin typeface="Source Sans 3" pitchFamily="34" charset="0"/>
                <a:ea typeface="Source Sans 3" pitchFamily="34" charset="-122"/>
                <a:cs typeface="Source Sans 3" pitchFamily="34" charset="-120"/>
              </a:rPr>
              <a:t>Tax Reform for Acceleration and Inclusion (TRAIN) Law</a:t>
            </a:r>
            <a:pPr algn="l" indent="0" marL="0">
              <a:lnSpc>
                <a:spcPct val="133000"/>
              </a:lnSpc>
              <a:spcAft>
                <a:spcPts val="1200"/>
              </a:spcAft>
              <a:buNone/>
            </a:pPr>
            <a:r>
              <a:rPr lang="en-US" sz="1350" dirty="0">
                <a:solidFill>
                  <a:srgbClr val="FFFFFF"/>
                </a:solidFill>
                <a:latin typeface="Source Sans 3" pitchFamily="34" charset="0"/>
                <a:ea typeface="Source Sans 3" pitchFamily="34" charset="-122"/>
                <a:cs typeface="Source Sans 3" pitchFamily="34" charset="-120"/>
              </a:rPr>
              <a:t> is one of the most significant tax reforms in Philippine history, designed to improve revenue collection while promoting fairness and economic growth.</a:t>
            </a:r>
            <a:endParaRPr lang="en-US" sz="1350" dirty="0"/>
          </a:p>
          <a:p>
            <a:pPr algn="l" indent="0" marL="0">
              <a:lnSpc>
                <a:spcPct val="133000"/>
              </a:lnSpc>
              <a:buNone/>
            </a:pPr>
            <a:r>
              <a:rPr lang="en-US" sz="1350" dirty="0">
                <a:solidFill>
                  <a:srgbClr val="FFFFFF"/>
                </a:solidFill>
                <a:latin typeface="Source Sans 3" pitchFamily="34" charset="0"/>
                <a:ea typeface="Source Sans 3" pitchFamily="34" charset="-122"/>
                <a:cs typeface="Source Sans 3" pitchFamily="34" charset="-120"/>
              </a:rPr>
              <a:t>Tax reforms remain essential because government spending requirements continue to grow alongside population and development needs.</a:t>
            </a:r>
            <a:endParaRPr lang="en-US" sz="1350" dirty="0"/>
          </a:p>
        </p:txBody>
      </p:sp>
      <p:sp>
        <p:nvSpPr>
          <p:cNvPr id="6" name="Text 4"/>
          <p:cNvSpPr/>
          <p:nvPr/>
        </p:nvSpPr>
        <p:spPr>
          <a:xfrm>
            <a:off x="5754047" y="1973759"/>
            <a:ext cx="2924598" cy="256679"/>
          </a:xfrm>
          <a:prstGeom prst="rect">
            <a:avLst/>
          </a:prstGeom>
          <a:noFill/>
          <a:ln/>
        </p:spPr>
        <p:txBody>
          <a:bodyPr wrap="none" lIns="0" tIns="0" rIns="0" bIns="0" rtlCol="0" anchor="t"/>
          <a:lstStyle/>
          <a:p>
            <a:pPr algn="l" indent="0" marL="0">
              <a:lnSpc>
                <a:spcPct val="104000"/>
              </a:lnSpc>
              <a:buNone/>
            </a:pPr>
            <a:r>
              <a:rPr lang="en-US" sz="1600" dirty="0">
                <a:solidFill>
                  <a:srgbClr val="38512F"/>
                </a:solidFill>
                <a:latin typeface="Lora" pitchFamily="34" charset="0"/>
                <a:ea typeface="Lora" pitchFamily="34" charset="-122"/>
                <a:cs typeface="Lora" pitchFamily="34" charset="-120"/>
              </a:rPr>
              <a:t>Key Provisions of TRAIN</a:t>
            </a:r>
            <a:endParaRPr lang="en-US" sz="1600" dirty="0"/>
          </a:p>
        </p:txBody>
      </p:sp>
      <p:sp>
        <p:nvSpPr>
          <p:cNvPr id="7" name="Text 5"/>
          <p:cNvSpPr/>
          <p:nvPr/>
        </p:nvSpPr>
        <p:spPr>
          <a:xfrm>
            <a:off x="5754047" y="2404963"/>
            <a:ext cx="5745713" cy="1797248"/>
          </a:xfrm>
          <a:prstGeom prst="rect">
            <a:avLst/>
          </a:prstGeom>
          <a:noFill/>
          <a:ln/>
        </p:spPr>
        <p:txBody>
          <a:bodyPr wrap="square" lIns="0" tIns="0" rIns="0" bIns="0" rtlCol="0" anchor="t">
            <a:normAutofit/>
          </a:bodyPr>
          <a:lstStyle/>
          <a:p>
            <a:pPr algn="l" marL="342900" indent="-342900">
              <a:lnSpc>
                <a:spcPct val="133000"/>
              </a:lnSpc>
              <a:buSzPct val="100000"/>
              <a:buChar char="•"/>
            </a:pPr>
            <a:r>
              <a:rPr lang="en-US" sz="1350" b="1" dirty="0">
                <a:solidFill>
                  <a:srgbClr val="3A3630"/>
                </a:solidFill>
                <a:latin typeface="Source Sans 3" pitchFamily="34" charset="0"/>
                <a:ea typeface="Source Sans 3" pitchFamily="34" charset="-122"/>
                <a:cs typeface="Source Sans 3" pitchFamily="34" charset="-120"/>
              </a:rPr>
              <a:t>Reduced personal income taxes</a:t>
            </a:r>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 for many workers, increasing take-home pay</a:t>
            </a:r>
            <a:endParaRPr lang="en-US" sz="1350" dirty="0"/>
          </a:p>
          <a:p>
            <a:pPr algn="l" marL="342900" indent="-342900">
              <a:lnSpc>
                <a:spcPct val="133000"/>
              </a:lnSpc>
              <a:buSzPct val="100000"/>
              <a:buChar char="•"/>
            </a:pPr>
            <a:r>
              <a:rPr lang="en-US" sz="1350" b="1" dirty="0">
                <a:solidFill>
                  <a:srgbClr val="3A3630"/>
                </a:solidFill>
                <a:latin typeface="Source Sans 3" pitchFamily="34" charset="0"/>
                <a:ea typeface="Source Sans 3" pitchFamily="34" charset="-122"/>
                <a:cs typeface="Source Sans 3" pitchFamily="34" charset="-120"/>
              </a:rPr>
              <a:t>Adjusted excise taxes</a:t>
            </a:r>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 on fuel and selected products to broaden the revenue base</a:t>
            </a:r>
            <a:endParaRPr lang="en-US" sz="1350" dirty="0"/>
          </a:p>
          <a:p>
            <a:pPr algn="l" marL="342900" indent="-342900">
              <a:lnSpc>
                <a:spcPct val="133000"/>
              </a:lnSpc>
              <a:buSzPct val="100000"/>
              <a:buChar char="•"/>
            </a:pPr>
            <a:r>
              <a:rPr lang="en-US" sz="1350" b="1" dirty="0">
                <a:solidFill>
                  <a:srgbClr val="3A3630"/>
                </a:solidFill>
                <a:latin typeface="Source Sans 3" pitchFamily="34" charset="0"/>
                <a:ea typeface="Source Sans 3" pitchFamily="34" charset="-122"/>
                <a:cs typeface="Source Sans 3" pitchFamily="34" charset="-120"/>
              </a:rPr>
              <a:t>Expanded government revenues</a:t>
            </a:r>
            <a:pPr algn="l" marL="342900" indent="-342900">
              <a:lnSpc>
                <a:spcPct val="133000"/>
              </a:lnSpc>
              <a:buSzPct val="100000"/>
              <a:buChar char="•"/>
            </a:pPr>
            <a:r>
              <a:rPr lang="en-US" sz="1350" dirty="0">
                <a:solidFill>
                  <a:srgbClr val="3A3630"/>
                </a:solidFill>
                <a:latin typeface="Source Sans 3" pitchFamily="34" charset="0"/>
                <a:ea typeface="Source Sans 3" pitchFamily="34" charset="-122"/>
                <a:cs typeface="Source Sans 3" pitchFamily="34" charset="-120"/>
              </a:rPr>
              <a:t> earmarked for infrastructure and social programs</a:t>
            </a:r>
            <a:endParaRPr lang="en-US" sz="1350" dirty="0"/>
          </a:p>
        </p:txBody>
      </p:sp>
      <p:sp>
        <p:nvSpPr>
          <p:cNvPr id="8" name="Shape 6"/>
          <p:cNvSpPr/>
          <p:nvPr/>
        </p:nvSpPr>
        <p:spPr>
          <a:xfrm>
            <a:off x="5754047" y="4398566"/>
            <a:ext cx="5745713" cy="1238845"/>
          </a:xfrm>
          <a:prstGeom prst="roundRect">
            <a:avLst>
              <a:gd name="adj" fmla="val 2113"/>
            </a:avLst>
          </a:prstGeom>
          <a:solidFill>
            <a:srgbClr val="B6FCB8"/>
          </a:solidFill>
          <a:ln/>
        </p:spPr>
      </p:sp>
      <p:pic>
        <p:nvPicPr>
          <p:cNvPr id="9" name="Image 0" descr="preencoded.png">    </p:cNvPr>
          <p:cNvPicPr>
            <a:picLocks noChangeAspect="1"/>
          </p:cNvPicPr>
          <p:nvPr/>
        </p:nvPicPr>
        <p:blipFill>
          <a:blip r:embed="rId1"/>
          <a:stretch>
            <a:fillRect/>
          </a:stretch>
        </p:blipFill>
        <p:spPr>
          <a:xfrm>
            <a:off x="5928569" y="4654352"/>
            <a:ext cx="218177" cy="174526"/>
          </a:xfrm>
          <a:prstGeom prst="rect">
            <a:avLst/>
          </a:prstGeom>
        </p:spPr>
      </p:pic>
      <p:sp>
        <p:nvSpPr>
          <p:cNvPr id="10" name="Text 7"/>
          <p:cNvSpPr/>
          <p:nvPr/>
        </p:nvSpPr>
        <p:spPr>
          <a:xfrm>
            <a:off x="6321267" y="4599186"/>
            <a:ext cx="5003972"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TRAIN aimed to make the tax system more progressive, ensuring lower-income earners benefit while generating funds for the Build, Build, Build infrastructure program.</a:t>
            </a:r>
            <a:endParaRPr lang="en-US" sz="13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698185" y="731242"/>
            <a:ext cx="7988596"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Fiscal Policy &amp; Economic Development</a:t>
            </a:r>
            <a:endParaRPr lang="en-US" sz="3200" dirty="0"/>
          </a:p>
        </p:txBody>
      </p:sp>
      <p:sp>
        <p:nvSpPr>
          <p:cNvPr id="3" name="Text 1"/>
          <p:cNvSpPr/>
          <p:nvPr/>
        </p:nvSpPr>
        <p:spPr>
          <a:xfrm>
            <a:off x="698185" y="1593552"/>
            <a:ext cx="10795325"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Fiscal policy refers to the use of government spending, taxation, and borrowing to influence economic activity. It is one of the most powerful tools available to governments for managing the economy.</a:t>
            </a:r>
            <a:endParaRPr lang="en-US" sz="1350" dirty="0"/>
          </a:p>
        </p:txBody>
      </p:sp>
      <p:sp>
        <p:nvSpPr>
          <p:cNvPr id="4" name="Text 2"/>
          <p:cNvSpPr/>
          <p:nvPr/>
        </p:nvSpPr>
        <p:spPr>
          <a:xfrm>
            <a:off x="1891558" y="2767509"/>
            <a:ext cx="2053380" cy="256679"/>
          </a:xfrm>
          <a:prstGeom prst="rect">
            <a:avLst/>
          </a:prstGeom>
          <a:noFill/>
          <a:ln/>
        </p:spPr>
        <p:txBody>
          <a:bodyPr wrap="none" lIns="0" tIns="0" rIns="0" bIns="0" rtlCol="0" anchor="t"/>
          <a:lstStyle/>
          <a:p>
            <a:pPr algn="r" indent="0" marL="0">
              <a:lnSpc>
                <a:spcPct val="104000"/>
              </a:lnSpc>
              <a:buNone/>
            </a:pPr>
            <a:r>
              <a:rPr lang="en-US" sz="1600" dirty="0">
                <a:solidFill>
                  <a:srgbClr val="3A3630"/>
                </a:solidFill>
                <a:latin typeface="Lora" pitchFamily="34" charset="0"/>
                <a:ea typeface="Lora" pitchFamily="34" charset="-122"/>
                <a:cs typeface="Lora" pitchFamily="34" charset="-120"/>
              </a:rPr>
              <a:t>Promote Growth</a:t>
            </a:r>
            <a:endParaRPr lang="en-US" sz="1600" dirty="0"/>
          </a:p>
        </p:txBody>
      </p:sp>
      <p:sp>
        <p:nvSpPr>
          <p:cNvPr id="5" name="Text 3"/>
          <p:cNvSpPr/>
          <p:nvPr/>
        </p:nvSpPr>
        <p:spPr>
          <a:xfrm>
            <a:off x="698185" y="3128863"/>
            <a:ext cx="3246753" cy="558403"/>
          </a:xfrm>
          <a:prstGeom prst="rect">
            <a:avLst/>
          </a:prstGeom>
          <a:noFill/>
          <a:ln/>
        </p:spPr>
        <p:txBody>
          <a:bodyPr wrap="square" lIns="0" tIns="0" rIns="0" bIns="0" rtlCol="0" anchor="t">
            <a:normAutofit/>
          </a:bodyPr>
          <a:lstStyle/>
          <a:p>
            <a:pPr algn="r"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Stimulate economic expansion through strategic spending and investment.</a:t>
            </a:r>
            <a:endParaRPr lang="en-US" sz="1350" dirty="0"/>
          </a:p>
        </p:txBody>
      </p:sp>
      <p:pic>
        <p:nvPicPr>
          <p:cNvPr id="6" name="Image 0" descr="preencoded.png">    </p:cNvPr>
          <p:cNvPicPr>
            <a:picLocks noChangeAspect="1"/>
          </p:cNvPicPr>
          <p:nvPr/>
        </p:nvPicPr>
        <p:blipFill>
          <a:blip r:embed="rId1"/>
          <a:stretch>
            <a:fillRect/>
          </a:stretch>
        </p:blipFill>
        <p:spPr>
          <a:xfrm>
            <a:off x="4206671" y="2348309"/>
            <a:ext cx="3778354" cy="3778448"/>
          </a:xfrm>
          <a:prstGeom prst="rect">
            <a:avLst/>
          </a:prstGeom>
        </p:spPr>
      </p:pic>
      <p:pic>
        <p:nvPicPr>
          <p:cNvPr id="7"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95331" y="3329583"/>
            <a:ext cx="261137" cy="261144"/>
          </a:xfrm>
          <a:prstGeom prst="rect">
            <a:avLst/>
          </a:prstGeom>
        </p:spPr>
      </p:pic>
      <p:sp>
        <p:nvSpPr>
          <p:cNvPr id="8" name="Text 4"/>
          <p:cNvSpPr/>
          <p:nvPr/>
        </p:nvSpPr>
        <p:spPr>
          <a:xfrm>
            <a:off x="8246757" y="2430859"/>
            <a:ext cx="2053380"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Stabilize Prices</a:t>
            </a:r>
            <a:endParaRPr lang="en-US" sz="1600" dirty="0"/>
          </a:p>
        </p:txBody>
      </p:sp>
      <p:sp>
        <p:nvSpPr>
          <p:cNvPr id="9" name="Text 5"/>
          <p:cNvSpPr/>
          <p:nvPr/>
        </p:nvSpPr>
        <p:spPr>
          <a:xfrm>
            <a:off x="8246757" y="2792214"/>
            <a:ext cx="3246753"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Control inflation and prevent excessive economic overheating.</a:t>
            </a:r>
            <a:endParaRPr lang="en-US" sz="1350" dirty="0"/>
          </a:p>
        </p:txBody>
      </p:sp>
      <p:pic>
        <p:nvPicPr>
          <p:cNvPr id="10" name="Image 2" descr="preencoded.png">    </p:cNvPr>
          <p:cNvPicPr>
            <a:picLocks noChangeAspect="1"/>
          </p:cNvPicPr>
          <p:nvPr/>
        </p:nvPicPr>
        <p:blipFill>
          <a:blip r:embed="rId4"/>
          <a:stretch>
            <a:fillRect/>
          </a:stretch>
        </p:blipFill>
        <p:spPr>
          <a:xfrm>
            <a:off x="4206671" y="2348309"/>
            <a:ext cx="3778354" cy="3778448"/>
          </a:xfrm>
          <a:prstGeom prst="rect">
            <a:avLst/>
          </a:prstGeom>
        </p:spPr>
      </p:pic>
      <p:pic>
        <p:nvPicPr>
          <p:cNvPr id="11" name="Image 3"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373851" y="2849166"/>
            <a:ext cx="261137" cy="261144"/>
          </a:xfrm>
          <a:prstGeom prst="rect">
            <a:avLst/>
          </a:prstGeom>
        </p:spPr>
      </p:pic>
      <p:sp>
        <p:nvSpPr>
          <p:cNvPr id="12" name="Text 6"/>
          <p:cNvSpPr/>
          <p:nvPr/>
        </p:nvSpPr>
        <p:spPr>
          <a:xfrm>
            <a:off x="8334067" y="3777555"/>
            <a:ext cx="2232465"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Reduce Unemployment</a:t>
            </a:r>
            <a:endParaRPr lang="en-US" sz="1600" dirty="0"/>
          </a:p>
        </p:txBody>
      </p:sp>
      <p:sp>
        <p:nvSpPr>
          <p:cNvPr id="13" name="Text 7"/>
          <p:cNvSpPr/>
          <p:nvPr/>
        </p:nvSpPr>
        <p:spPr>
          <a:xfrm>
            <a:off x="8334067" y="4138910"/>
            <a:ext cx="3159443"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Create conditions for job creation and labor market stability.</a:t>
            </a:r>
            <a:endParaRPr lang="en-US" sz="1350" dirty="0"/>
          </a:p>
        </p:txBody>
      </p:sp>
      <p:pic>
        <p:nvPicPr>
          <p:cNvPr id="14" name="Image 4" descr="preencoded.png">    </p:cNvPr>
          <p:cNvPicPr>
            <a:picLocks noChangeAspect="1"/>
          </p:cNvPicPr>
          <p:nvPr/>
        </p:nvPicPr>
        <p:blipFill>
          <a:blip r:embed="rId7"/>
          <a:stretch>
            <a:fillRect/>
          </a:stretch>
        </p:blipFill>
        <p:spPr>
          <a:xfrm>
            <a:off x="4206671" y="2348309"/>
            <a:ext cx="3778354" cy="3778448"/>
          </a:xfrm>
          <a:prstGeom prst="rect">
            <a:avLst/>
          </a:prstGeom>
        </p:spPr>
      </p:pic>
      <p:pic>
        <p:nvPicPr>
          <p:cNvPr id="15" name="Image 5"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287633" y="4106962"/>
            <a:ext cx="261137" cy="261144"/>
          </a:xfrm>
          <a:prstGeom prst="rect">
            <a:avLst/>
          </a:prstGeom>
        </p:spPr>
      </p:pic>
      <p:sp>
        <p:nvSpPr>
          <p:cNvPr id="16" name="Text 8"/>
          <p:cNvSpPr/>
          <p:nvPr/>
        </p:nvSpPr>
        <p:spPr>
          <a:xfrm>
            <a:off x="8246757" y="5124351"/>
            <a:ext cx="2234747" cy="256679"/>
          </a:xfrm>
          <a:prstGeom prst="rect">
            <a:avLst/>
          </a:prstGeom>
          <a:noFill/>
          <a:ln/>
        </p:spPr>
        <p:txBody>
          <a:bodyPr wrap="none" lIns="0" tIns="0" rIns="0" bIns="0" rtlCol="0" anchor="t"/>
          <a:lstStyle/>
          <a:p>
            <a:pPr algn="l" indent="0" marL="0">
              <a:lnSpc>
                <a:spcPct val="104000"/>
              </a:lnSpc>
              <a:buNone/>
            </a:pPr>
            <a:r>
              <a:rPr lang="en-US" sz="1600" dirty="0">
                <a:solidFill>
                  <a:srgbClr val="3A3630"/>
                </a:solidFill>
                <a:latin typeface="Lora" pitchFamily="34" charset="0"/>
                <a:ea typeface="Lora" pitchFamily="34" charset="-122"/>
                <a:cs typeface="Lora" pitchFamily="34" charset="-120"/>
              </a:rPr>
              <a:t>Finance Public Services</a:t>
            </a:r>
            <a:endParaRPr lang="en-US" sz="1600" dirty="0"/>
          </a:p>
        </p:txBody>
      </p:sp>
      <p:sp>
        <p:nvSpPr>
          <p:cNvPr id="17" name="Text 9"/>
          <p:cNvSpPr/>
          <p:nvPr/>
        </p:nvSpPr>
        <p:spPr>
          <a:xfrm>
            <a:off x="8246757" y="5485705"/>
            <a:ext cx="3246753"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Fund education, healthcare, infrastructure, and social protection.</a:t>
            </a:r>
            <a:endParaRPr lang="en-US" sz="1350" dirty="0"/>
          </a:p>
        </p:txBody>
      </p:sp>
      <p:pic>
        <p:nvPicPr>
          <p:cNvPr id="18" name="Image 6" descr="preencoded.png">    </p:cNvPr>
          <p:cNvPicPr>
            <a:picLocks noChangeAspect="1"/>
          </p:cNvPicPr>
          <p:nvPr/>
        </p:nvPicPr>
        <p:blipFill>
          <a:blip r:embed="rId10"/>
          <a:stretch>
            <a:fillRect/>
          </a:stretch>
        </p:blipFill>
        <p:spPr>
          <a:xfrm>
            <a:off x="4206671" y="2348309"/>
            <a:ext cx="3778354" cy="3778448"/>
          </a:xfrm>
          <a:prstGeom prst="rect">
            <a:avLst/>
          </a:prstGeom>
        </p:spPr>
      </p:pic>
      <p:pic>
        <p:nvPicPr>
          <p:cNvPr id="19" name="Image 7"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373851" y="5364659"/>
            <a:ext cx="261137" cy="261144"/>
          </a:xfrm>
          <a:prstGeom prst="rect">
            <a:avLst/>
          </a:prstGeom>
        </p:spPr>
      </p:pic>
      <p:sp>
        <p:nvSpPr>
          <p:cNvPr id="20" name="Text 10"/>
          <p:cNvSpPr/>
          <p:nvPr/>
        </p:nvSpPr>
        <p:spPr>
          <a:xfrm>
            <a:off x="1891558" y="4787602"/>
            <a:ext cx="2053380" cy="256679"/>
          </a:xfrm>
          <a:prstGeom prst="rect">
            <a:avLst/>
          </a:prstGeom>
          <a:noFill/>
          <a:ln/>
        </p:spPr>
        <p:txBody>
          <a:bodyPr wrap="none" lIns="0" tIns="0" rIns="0" bIns="0" rtlCol="0" anchor="t"/>
          <a:lstStyle/>
          <a:p>
            <a:pPr algn="r" indent="0" marL="0">
              <a:lnSpc>
                <a:spcPct val="104000"/>
              </a:lnSpc>
              <a:buNone/>
            </a:pPr>
            <a:r>
              <a:rPr lang="en-US" sz="1600" dirty="0">
                <a:solidFill>
                  <a:srgbClr val="3A3630"/>
                </a:solidFill>
                <a:latin typeface="Lora" pitchFamily="34" charset="0"/>
                <a:ea typeface="Lora" pitchFamily="34" charset="-122"/>
                <a:cs typeface="Lora" pitchFamily="34" charset="-120"/>
              </a:rPr>
              <a:t>Address Inequality</a:t>
            </a:r>
            <a:endParaRPr lang="en-US" sz="1600" dirty="0"/>
          </a:p>
        </p:txBody>
      </p:sp>
      <p:sp>
        <p:nvSpPr>
          <p:cNvPr id="21" name="Text 11"/>
          <p:cNvSpPr/>
          <p:nvPr/>
        </p:nvSpPr>
        <p:spPr>
          <a:xfrm>
            <a:off x="698185" y="5148957"/>
            <a:ext cx="3246753" cy="558403"/>
          </a:xfrm>
          <a:prstGeom prst="rect">
            <a:avLst/>
          </a:prstGeom>
          <a:noFill/>
          <a:ln/>
        </p:spPr>
        <p:txBody>
          <a:bodyPr wrap="square" lIns="0" tIns="0" rIns="0" bIns="0" rtlCol="0" anchor="t">
            <a:normAutofit/>
          </a:bodyPr>
          <a:lstStyle/>
          <a:p>
            <a:pPr algn="r"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Redistribute income and reduce disparities through progressive policies.</a:t>
            </a:r>
            <a:endParaRPr lang="en-US" sz="1350" dirty="0"/>
          </a:p>
        </p:txBody>
      </p:sp>
      <p:pic>
        <p:nvPicPr>
          <p:cNvPr id="22" name="Image 8" descr="preencoded.png">    </p:cNvPr>
          <p:cNvPicPr>
            <a:picLocks noChangeAspect="1"/>
          </p:cNvPicPr>
          <p:nvPr/>
        </p:nvPicPr>
        <p:blipFill>
          <a:blip r:embed="rId13"/>
          <a:stretch>
            <a:fillRect/>
          </a:stretch>
        </p:blipFill>
        <p:spPr>
          <a:xfrm>
            <a:off x="4206671" y="2348309"/>
            <a:ext cx="3778354" cy="3778448"/>
          </a:xfrm>
          <a:prstGeom prst="rect">
            <a:avLst/>
          </a:prstGeom>
        </p:spPr>
      </p:pic>
      <p:pic>
        <p:nvPicPr>
          <p:cNvPr id="23" name="Image 9"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895331" y="4884241"/>
            <a:ext cx="261137" cy="26114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1710191" y="503039"/>
            <a:ext cx="7281581" cy="396180"/>
          </a:xfrm>
          <a:prstGeom prst="rect">
            <a:avLst/>
          </a:prstGeom>
          <a:noFill/>
          <a:ln/>
        </p:spPr>
        <p:txBody>
          <a:bodyPr wrap="none" lIns="0" tIns="0" rIns="0" bIns="0" rtlCol="0" anchor="t"/>
          <a:lstStyle/>
          <a:p>
            <a:pPr algn="l" indent="0" marL="0">
              <a:lnSpc>
                <a:spcPct val="104000"/>
              </a:lnSpc>
              <a:buNone/>
            </a:pPr>
            <a:r>
              <a:rPr lang="en-US" sz="2450" dirty="0">
                <a:solidFill>
                  <a:srgbClr val="38512F"/>
                </a:solidFill>
                <a:latin typeface="Lora" pitchFamily="34" charset="0"/>
                <a:ea typeface="Lora" pitchFamily="34" charset="-122"/>
                <a:cs typeface="Lora" pitchFamily="34" charset="-120"/>
              </a:rPr>
              <a:t>Expansionary vs. Contractionary Fiscal Policy</a:t>
            </a:r>
            <a:endParaRPr lang="en-US" sz="2450" dirty="0"/>
          </a:p>
        </p:txBody>
      </p:sp>
      <p:sp>
        <p:nvSpPr>
          <p:cNvPr id="3" name="Shape 1"/>
          <p:cNvSpPr/>
          <p:nvPr/>
        </p:nvSpPr>
        <p:spPr>
          <a:xfrm>
            <a:off x="1710191" y="1107182"/>
            <a:ext cx="8771214" cy="1676102"/>
          </a:xfrm>
          <a:prstGeom prst="roundRect">
            <a:avLst>
              <a:gd name="adj" fmla="val 1206"/>
            </a:avLst>
          </a:prstGeom>
          <a:solidFill>
            <a:srgbClr val="F3E7D4"/>
          </a:solidFill>
          <a:ln/>
        </p:spPr>
      </p:sp>
      <p:sp>
        <p:nvSpPr>
          <p:cNvPr id="4" name="Shape 2"/>
          <p:cNvSpPr/>
          <p:nvPr/>
        </p:nvSpPr>
        <p:spPr>
          <a:xfrm>
            <a:off x="1710191" y="1107182"/>
            <a:ext cx="4385557" cy="1676102"/>
          </a:xfrm>
          <a:prstGeom prst="rect">
            <a:avLst/>
          </a:prstGeom>
          <a:solidFill>
            <a:srgbClr val="F3E7D4"/>
          </a:solidFill>
          <a:ln/>
        </p:spPr>
      </p:sp>
      <p:sp>
        <p:nvSpPr>
          <p:cNvPr id="5" name="Text 3"/>
          <p:cNvSpPr/>
          <p:nvPr/>
        </p:nvSpPr>
        <p:spPr>
          <a:xfrm>
            <a:off x="1814169" y="1211163"/>
            <a:ext cx="1936602" cy="198140"/>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Expansionary Fiscal Policy</a:t>
            </a:r>
            <a:endParaRPr lang="en-US" sz="1200" dirty="0"/>
          </a:p>
        </p:txBody>
      </p:sp>
      <p:sp>
        <p:nvSpPr>
          <p:cNvPr id="6" name="Text 4"/>
          <p:cNvSpPr/>
          <p:nvPr/>
        </p:nvSpPr>
        <p:spPr>
          <a:xfrm>
            <a:off x="1814169" y="1471613"/>
            <a:ext cx="4021632" cy="1207691"/>
          </a:xfrm>
          <a:prstGeom prst="rect">
            <a:avLst/>
          </a:prstGeom>
          <a:noFill/>
          <a:ln/>
        </p:spPr>
        <p:txBody>
          <a:bodyPr wrap="square" lIns="0" tIns="0" rIns="0" bIns="0" rtlCol="0" anchor="t">
            <a:normAutofit/>
          </a:bodyPr>
          <a:lstStyle/>
          <a:p>
            <a:pPr algn="l" indent="0" marL="0">
              <a:lnSpc>
                <a:spcPct val="118000"/>
              </a:lnSpc>
              <a:buNone/>
            </a:pPr>
            <a:r>
              <a:rPr lang="en-US" sz="1050" dirty="0">
                <a:solidFill>
                  <a:srgbClr val="3A3630"/>
                </a:solidFill>
                <a:latin typeface="Source Sans 3" pitchFamily="34" charset="0"/>
                <a:ea typeface="Source Sans 3" pitchFamily="34" charset="-122"/>
                <a:cs typeface="Source Sans 3" pitchFamily="34" charset="-120"/>
              </a:rPr>
              <a:t>Involves </a:t>
            </a:r>
            <a:pPr algn="l" indent="0" marL="0">
              <a:lnSpc>
                <a:spcPct val="118000"/>
              </a:lnSpc>
              <a:buNone/>
            </a:pPr>
            <a:r>
              <a:rPr lang="en-US" sz="1050" b="1" dirty="0">
                <a:solidFill>
                  <a:srgbClr val="3A3630"/>
                </a:solidFill>
                <a:latin typeface="Source Sans 3" pitchFamily="34" charset="0"/>
                <a:ea typeface="Source Sans 3" pitchFamily="34" charset="-122"/>
                <a:cs typeface="Source Sans 3" pitchFamily="34" charset="-120"/>
              </a:rPr>
              <a:t>increasing government spending</a:t>
            </a:r>
            <a:pPr algn="l" indent="0" marL="0">
              <a:lnSpc>
                <a:spcPct val="118000"/>
              </a:lnSpc>
              <a:buNone/>
            </a:pPr>
            <a:r>
              <a:rPr lang="en-US" sz="1050" dirty="0">
                <a:solidFill>
                  <a:srgbClr val="3A3630"/>
                </a:solidFill>
                <a:latin typeface="Source Sans 3" pitchFamily="34" charset="0"/>
                <a:ea typeface="Source Sans 3" pitchFamily="34" charset="-122"/>
                <a:cs typeface="Source Sans 3" pitchFamily="34" charset="-120"/>
              </a:rPr>
              <a:t> and/or </a:t>
            </a:r>
            <a:pPr algn="l" indent="0" marL="0">
              <a:lnSpc>
                <a:spcPct val="118000"/>
              </a:lnSpc>
              <a:buNone/>
            </a:pPr>
            <a:r>
              <a:rPr lang="en-US" sz="1050" b="1" dirty="0">
                <a:solidFill>
                  <a:srgbClr val="3A3630"/>
                </a:solidFill>
                <a:latin typeface="Source Sans 3" pitchFamily="34" charset="0"/>
                <a:ea typeface="Source Sans 3" pitchFamily="34" charset="-122"/>
                <a:cs typeface="Source Sans 3" pitchFamily="34" charset="-120"/>
              </a:rPr>
              <a:t>reducing taxes</a:t>
            </a:r>
            <a:pPr algn="l" indent="0" marL="0">
              <a:lnSpc>
                <a:spcPct val="118000"/>
              </a:lnSpc>
              <a:spcAft>
                <a:spcPts val="450"/>
              </a:spcAft>
              <a:buNone/>
            </a:pPr>
            <a:r>
              <a:rPr lang="en-US" sz="1050" dirty="0">
                <a:solidFill>
                  <a:srgbClr val="3A3630"/>
                </a:solidFill>
                <a:latin typeface="Source Sans 3" pitchFamily="34" charset="0"/>
                <a:ea typeface="Source Sans 3" pitchFamily="34" charset="-122"/>
                <a:cs typeface="Source Sans 3" pitchFamily="34" charset="-120"/>
              </a:rPr>
              <a:t> to stimulate economic activity during periods of slow growth or recession.</a:t>
            </a:r>
            <a:endParaRPr lang="en-US" sz="1050" dirty="0"/>
          </a:p>
          <a:p>
            <a:pPr algn="l" indent="0" marL="0">
              <a:lnSpc>
                <a:spcPct val="118000"/>
              </a:lnSpc>
              <a:buNone/>
            </a:pPr>
            <a:r>
              <a:rPr lang="en-US" sz="1050" dirty="0">
                <a:solidFill>
                  <a:srgbClr val="3A3630"/>
                </a:solidFill>
                <a:latin typeface="Source Sans 3" pitchFamily="34" charset="0"/>
                <a:ea typeface="Source Sans 3" pitchFamily="34" charset="-122"/>
                <a:cs typeface="Source Sans 3" pitchFamily="34" charset="-120"/>
              </a:rPr>
              <a:t>The Philippines implemented expansionary measures during the COVID-19 pandemic through emergency assistance programs, healthcare spending, and economic recovery initiatives — injecting funds into the economy when private demand collapsed.</a:t>
            </a:r>
            <a:endParaRPr lang="en-US" sz="1050" dirty="0"/>
          </a:p>
        </p:txBody>
      </p:sp>
      <p:sp>
        <p:nvSpPr>
          <p:cNvPr id="7" name="Shape 5"/>
          <p:cNvSpPr/>
          <p:nvPr/>
        </p:nvSpPr>
        <p:spPr>
          <a:xfrm>
            <a:off x="6095748" y="1107182"/>
            <a:ext cx="4385657" cy="1676102"/>
          </a:xfrm>
          <a:prstGeom prst="rect">
            <a:avLst/>
          </a:prstGeom>
          <a:solidFill>
            <a:srgbClr val="F3E7D4"/>
          </a:solidFill>
          <a:ln/>
        </p:spPr>
      </p:sp>
      <p:sp>
        <p:nvSpPr>
          <p:cNvPr id="8" name="Shape 6"/>
          <p:cNvSpPr/>
          <p:nvPr/>
        </p:nvSpPr>
        <p:spPr>
          <a:xfrm>
            <a:off x="6095748" y="1107182"/>
            <a:ext cx="19050" cy="1676102"/>
          </a:xfrm>
          <a:prstGeom prst="roundRect">
            <a:avLst>
              <a:gd name="adj" fmla="val 106084"/>
            </a:avLst>
          </a:prstGeom>
          <a:solidFill>
            <a:srgbClr val="D9CDBA"/>
          </a:solidFill>
          <a:ln/>
        </p:spPr>
      </p:sp>
      <p:sp>
        <p:nvSpPr>
          <p:cNvPr id="9" name="Text 7"/>
          <p:cNvSpPr/>
          <p:nvPr/>
        </p:nvSpPr>
        <p:spPr>
          <a:xfrm>
            <a:off x="6355695" y="1211163"/>
            <a:ext cx="2061813" cy="198140"/>
          </a:xfrm>
          <a:prstGeom prst="rect">
            <a:avLst/>
          </a:prstGeom>
          <a:noFill/>
          <a:ln/>
        </p:spPr>
        <p:txBody>
          <a:bodyPr wrap="none" lIns="0" tIns="0" rIns="0" bIns="0" rtlCol="0" anchor="t"/>
          <a:lstStyle/>
          <a:p>
            <a:pPr algn="l" indent="0" marL="0">
              <a:lnSpc>
                <a:spcPct val="104000"/>
              </a:lnSpc>
              <a:buNone/>
            </a:pPr>
            <a:r>
              <a:rPr lang="en-US" sz="1200" dirty="0">
                <a:solidFill>
                  <a:srgbClr val="3A3630"/>
                </a:solidFill>
                <a:latin typeface="Lora" pitchFamily="34" charset="0"/>
                <a:ea typeface="Lora" pitchFamily="34" charset="-122"/>
                <a:cs typeface="Lora" pitchFamily="34" charset="-120"/>
              </a:rPr>
              <a:t>Contractionary Fiscal Policy</a:t>
            </a:r>
            <a:endParaRPr lang="en-US" sz="1200" dirty="0"/>
          </a:p>
        </p:txBody>
      </p:sp>
      <p:sp>
        <p:nvSpPr>
          <p:cNvPr id="10" name="Text 8"/>
          <p:cNvSpPr/>
          <p:nvPr/>
        </p:nvSpPr>
        <p:spPr>
          <a:xfrm>
            <a:off x="6355695" y="1471613"/>
            <a:ext cx="4021731" cy="1016794"/>
          </a:xfrm>
          <a:prstGeom prst="rect">
            <a:avLst/>
          </a:prstGeom>
          <a:noFill/>
          <a:ln/>
        </p:spPr>
        <p:txBody>
          <a:bodyPr wrap="square" lIns="0" tIns="0" rIns="0" bIns="0" rtlCol="0" anchor="t">
            <a:normAutofit/>
          </a:bodyPr>
          <a:lstStyle/>
          <a:p>
            <a:pPr algn="l" indent="0" marL="0">
              <a:lnSpc>
                <a:spcPct val="118000"/>
              </a:lnSpc>
              <a:buNone/>
            </a:pPr>
            <a:r>
              <a:rPr lang="en-US" sz="1050" dirty="0">
                <a:solidFill>
                  <a:srgbClr val="3A3630"/>
                </a:solidFill>
                <a:latin typeface="Source Sans 3" pitchFamily="34" charset="0"/>
                <a:ea typeface="Source Sans 3" pitchFamily="34" charset="-122"/>
                <a:cs typeface="Source Sans 3" pitchFamily="34" charset="-120"/>
              </a:rPr>
              <a:t>Involves </a:t>
            </a:r>
            <a:pPr algn="l" indent="0" marL="0">
              <a:lnSpc>
                <a:spcPct val="118000"/>
              </a:lnSpc>
              <a:buNone/>
            </a:pPr>
            <a:r>
              <a:rPr lang="en-US" sz="1050" b="1" dirty="0">
                <a:solidFill>
                  <a:srgbClr val="3A3630"/>
                </a:solidFill>
                <a:latin typeface="Source Sans 3" pitchFamily="34" charset="0"/>
                <a:ea typeface="Source Sans 3" pitchFamily="34" charset="-122"/>
                <a:cs typeface="Source Sans 3" pitchFamily="34" charset="-120"/>
              </a:rPr>
              <a:t>reducing government spending</a:t>
            </a:r>
            <a:pPr algn="l" indent="0" marL="0">
              <a:lnSpc>
                <a:spcPct val="118000"/>
              </a:lnSpc>
              <a:buNone/>
            </a:pPr>
            <a:r>
              <a:rPr lang="en-US" sz="1050" dirty="0">
                <a:solidFill>
                  <a:srgbClr val="3A3630"/>
                </a:solidFill>
                <a:latin typeface="Source Sans 3" pitchFamily="34" charset="0"/>
                <a:ea typeface="Source Sans 3" pitchFamily="34" charset="-122"/>
                <a:cs typeface="Source Sans 3" pitchFamily="34" charset="-120"/>
              </a:rPr>
              <a:t> and/or </a:t>
            </a:r>
            <a:pPr algn="l" indent="0" marL="0">
              <a:lnSpc>
                <a:spcPct val="118000"/>
              </a:lnSpc>
              <a:buNone/>
            </a:pPr>
            <a:r>
              <a:rPr lang="en-US" sz="1050" b="1" dirty="0">
                <a:solidFill>
                  <a:srgbClr val="3A3630"/>
                </a:solidFill>
                <a:latin typeface="Source Sans 3" pitchFamily="34" charset="0"/>
                <a:ea typeface="Source Sans 3" pitchFamily="34" charset="-122"/>
                <a:cs typeface="Source Sans 3" pitchFamily="34" charset="-120"/>
              </a:rPr>
              <a:t>increasing taxes</a:t>
            </a:r>
            <a:pPr algn="l" indent="0" marL="0">
              <a:lnSpc>
                <a:spcPct val="118000"/>
              </a:lnSpc>
              <a:spcAft>
                <a:spcPts val="450"/>
              </a:spcAft>
              <a:buNone/>
            </a:pPr>
            <a:r>
              <a:rPr lang="en-US" sz="1050" dirty="0">
                <a:solidFill>
                  <a:srgbClr val="3A3630"/>
                </a:solidFill>
                <a:latin typeface="Source Sans 3" pitchFamily="34" charset="0"/>
                <a:ea typeface="Source Sans 3" pitchFamily="34" charset="-122"/>
                <a:cs typeface="Source Sans 3" pitchFamily="34" charset="-120"/>
              </a:rPr>
              <a:t> to control inflation and reduce excessive economic demand.</a:t>
            </a:r>
            <a:endParaRPr lang="en-US" sz="1050" dirty="0"/>
          </a:p>
          <a:p>
            <a:pPr algn="l" indent="0" marL="0">
              <a:lnSpc>
                <a:spcPct val="118000"/>
              </a:lnSpc>
              <a:buNone/>
            </a:pPr>
            <a:r>
              <a:rPr lang="en-US" sz="1050" dirty="0">
                <a:solidFill>
                  <a:srgbClr val="3A3630"/>
                </a:solidFill>
                <a:latin typeface="Source Sans 3" pitchFamily="34" charset="0"/>
                <a:ea typeface="Source Sans 3" pitchFamily="34" charset="-122"/>
                <a:cs typeface="Source Sans 3" pitchFamily="34" charset="-120"/>
              </a:rPr>
              <a:t>Governments adopt contractionary measures when inflation becomes a significant concern — cooling down an overheating economy by withdrawing fiscal stimulus and tightening the budget.</a:t>
            </a:r>
            <a:endParaRPr lang="en-US" sz="1050" dirty="0"/>
          </a:p>
        </p:txBody>
      </p:sp>
      <p:sp>
        <p:nvSpPr>
          <p:cNvPr id="11" name="Shape 9"/>
          <p:cNvSpPr/>
          <p:nvPr/>
        </p:nvSpPr>
        <p:spPr>
          <a:xfrm>
            <a:off x="5927378" y="1776809"/>
            <a:ext cx="336740" cy="336748"/>
          </a:xfrm>
          <a:prstGeom prst="roundRect">
            <a:avLst>
              <a:gd name="adj" fmla="val 6001"/>
            </a:avLst>
          </a:prstGeom>
          <a:solidFill>
            <a:srgbClr val="FEF5E7"/>
          </a:solidFill>
          <a:ln w="19050">
            <a:solidFill>
              <a:srgbClr val="D9CDBA"/>
            </a:solidFill>
            <a:prstDash val="solid"/>
          </a:ln>
        </p:spPr>
      </p:sp>
      <p:pic>
        <p:nvPicPr>
          <p:cNvPr id="12"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011514" y="1860947"/>
            <a:ext cx="168370" cy="168374"/>
          </a:xfrm>
          <a:prstGeom prst="rect">
            <a:avLst/>
          </a:prstGeom>
        </p:spPr>
      </p:pic>
      <p:pic>
        <p:nvPicPr>
          <p:cNvPr id="13" name="Image 1" descr="preencoded.png">    </p:cNvPr>
          <p:cNvPicPr>
            <a:picLocks noChangeAspect="1"/>
          </p:cNvPicPr>
          <p:nvPr/>
        </p:nvPicPr>
        <p:blipFill>
          <a:blip r:embed="rId3"/>
          <a:stretch>
            <a:fillRect/>
          </a:stretch>
        </p:blipFill>
        <p:spPr>
          <a:xfrm>
            <a:off x="1929459" y="2900263"/>
            <a:ext cx="8332579" cy="3454698"/>
          </a:xfrm>
          <a:prstGeom prst="rect">
            <a:avLst/>
          </a:prstGeom>
        </p:spPr>
      </p:pic>
      <p:sp>
        <p:nvSpPr>
          <p:cNvPr id="14" name="Text 10"/>
          <p:cNvSpPr/>
          <p:nvPr/>
        </p:nvSpPr>
        <p:spPr>
          <a:xfrm>
            <a:off x="2302290" y="5318890"/>
            <a:ext cx="1756249" cy="219407"/>
          </a:xfrm>
          <a:prstGeom prst="rect">
            <a:avLst/>
          </a:prstGeom>
          <a:noFill/>
          <a:ln/>
        </p:spPr>
        <p:txBody>
          <a:bodyPr wrap="none" lIns="0" tIns="0" rIns="0" bIns="0" rtlCol="0" anchor="t"/>
          <a:lstStyle/>
          <a:p>
            <a:pPr algn="ctr" indent="0" marL="0">
              <a:lnSpc>
                <a:spcPct val="104000"/>
              </a:lnSpc>
              <a:buNone/>
            </a:pPr>
            <a:r>
              <a:rPr lang="en-US" sz="1350" dirty="0">
                <a:solidFill>
                  <a:srgbClr val="3A3630"/>
                </a:solidFill>
                <a:latin typeface="Lora" pitchFamily="34" charset="0"/>
                <a:ea typeface="Lora" pitchFamily="34" charset="-122"/>
                <a:cs typeface="Lora" pitchFamily="34" charset="-120"/>
              </a:rPr>
              <a:t>Contractionary</a:t>
            </a:r>
            <a:endParaRPr lang="en-US" sz="1350" dirty="0"/>
          </a:p>
        </p:txBody>
      </p:sp>
      <p:sp>
        <p:nvSpPr>
          <p:cNvPr id="15" name="Text 11"/>
          <p:cNvSpPr/>
          <p:nvPr/>
        </p:nvSpPr>
        <p:spPr>
          <a:xfrm>
            <a:off x="8058310" y="5318890"/>
            <a:ext cx="1756249" cy="219407"/>
          </a:xfrm>
          <a:prstGeom prst="rect">
            <a:avLst/>
          </a:prstGeom>
          <a:noFill/>
          <a:ln/>
        </p:spPr>
        <p:txBody>
          <a:bodyPr wrap="none" lIns="0" tIns="0" rIns="0" bIns="0" rtlCol="0" anchor="t"/>
          <a:lstStyle/>
          <a:p>
            <a:pPr algn="ctr" indent="0" marL="0">
              <a:lnSpc>
                <a:spcPct val="104000"/>
              </a:lnSpc>
              <a:buNone/>
            </a:pPr>
            <a:r>
              <a:rPr lang="en-US" sz="1350" dirty="0">
                <a:solidFill>
                  <a:srgbClr val="3A3630"/>
                </a:solidFill>
                <a:latin typeface="Lora" pitchFamily="34" charset="0"/>
                <a:ea typeface="Lora" pitchFamily="34" charset="-122"/>
                <a:cs typeface="Lora" pitchFamily="34" charset="-120"/>
              </a:rPr>
              <a:t>Cut Taxes</a:t>
            </a:r>
            <a:endParaRPr lang="en-US" sz="1350" dirty="0"/>
          </a:p>
        </p:txBody>
      </p:sp>
      <p:sp>
        <p:nvSpPr>
          <p:cNvPr id="16" name="Text 12"/>
          <p:cNvSpPr/>
          <p:nvPr/>
        </p:nvSpPr>
        <p:spPr>
          <a:xfrm>
            <a:off x="8132955" y="3726407"/>
            <a:ext cx="1756250" cy="219407"/>
          </a:xfrm>
          <a:prstGeom prst="rect">
            <a:avLst/>
          </a:prstGeom>
          <a:noFill/>
          <a:ln/>
        </p:spPr>
        <p:txBody>
          <a:bodyPr wrap="none" lIns="0" tIns="0" rIns="0" bIns="0" rtlCol="0" anchor="t"/>
          <a:lstStyle/>
          <a:p>
            <a:pPr algn="ctr" indent="0" marL="0">
              <a:lnSpc>
                <a:spcPct val="104000"/>
              </a:lnSpc>
              <a:buNone/>
            </a:pPr>
            <a:r>
              <a:rPr lang="en-US" sz="1350" dirty="0">
                <a:solidFill>
                  <a:srgbClr val="3A3630"/>
                </a:solidFill>
                <a:latin typeface="Lora" pitchFamily="34" charset="0"/>
                <a:ea typeface="Lora" pitchFamily="34" charset="-122"/>
                <a:cs typeface="Lora" pitchFamily="34" charset="-120"/>
              </a:rPr>
              <a:t>Increase Spending</a:t>
            </a:r>
            <a:endParaRPr lang="en-US" sz="1350" dirty="0"/>
          </a:p>
        </p:txBody>
      </p:sp>
      <p:sp>
        <p:nvSpPr>
          <p:cNvPr id="17" name="Text 13"/>
          <p:cNvSpPr/>
          <p:nvPr/>
        </p:nvSpPr>
        <p:spPr>
          <a:xfrm>
            <a:off x="2302290" y="3734701"/>
            <a:ext cx="1756249" cy="219407"/>
          </a:xfrm>
          <a:prstGeom prst="rect">
            <a:avLst/>
          </a:prstGeom>
          <a:noFill/>
          <a:ln/>
        </p:spPr>
        <p:txBody>
          <a:bodyPr wrap="none" lIns="0" tIns="0" rIns="0" bIns="0" rtlCol="0" anchor="t"/>
          <a:lstStyle/>
          <a:p>
            <a:pPr algn="ctr" indent="0" marL="0">
              <a:lnSpc>
                <a:spcPct val="104000"/>
              </a:lnSpc>
              <a:buNone/>
            </a:pPr>
            <a:r>
              <a:rPr lang="en-US" sz="1350" dirty="0">
                <a:solidFill>
                  <a:srgbClr val="3A3630"/>
                </a:solidFill>
                <a:latin typeface="Lora" pitchFamily="34" charset="0"/>
                <a:ea typeface="Lora" pitchFamily="34" charset="-122"/>
                <a:cs typeface="Lora" pitchFamily="34" charset="-120"/>
              </a:rPr>
              <a:t>Expansionary</a:t>
            </a:r>
            <a:endParaRPr lang="en-US" sz="13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98185" y="1027609"/>
            <a:ext cx="5717834" cy="487660"/>
          </a:xfrm>
          <a:prstGeom prst="rect">
            <a:avLst/>
          </a:prstGeom>
          <a:noFill/>
          <a:ln/>
        </p:spPr>
        <p:txBody>
          <a:bodyPr wrap="none" lIns="0" tIns="0" rIns="0" bIns="0" rtlCol="0" anchor="t"/>
          <a:lstStyle/>
          <a:p>
            <a:pPr algn="l" indent="0" marL="0">
              <a:lnSpc>
                <a:spcPct val="104000"/>
              </a:lnSpc>
              <a:buNone/>
            </a:pPr>
            <a:r>
              <a:rPr lang="en-US" sz="3050" dirty="0">
                <a:solidFill>
                  <a:srgbClr val="38512F"/>
                </a:solidFill>
                <a:latin typeface="Lora" pitchFamily="34" charset="0"/>
                <a:ea typeface="Lora" pitchFamily="34" charset="-122"/>
                <a:cs typeface="Lora" pitchFamily="34" charset="-120"/>
              </a:rPr>
              <a:t>Fiscal Deficits &amp; Public Debt</a:t>
            </a:r>
            <a:endParaRPr lang="en-US" sz="3050" dirty="0"/>
          </a:p>
        </p:txBody>
      </p:sp>
      <p:sp>
        <p:nvSpPr>
          <p:cNvPr id="3" name="Text 1"/>
          <p:cNvSpPr/>
          <p:nvPr/>
        </p:nvSpPr>
        <p:spPr>
          <a:xfrm>
            <a:off x="698185" y="1830288"/>
            <a:ext cx="107953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When government expenditures exceed revenues, a </a:t>
            </a:r>
            <a:pPr algn="l" indent="0" marL="0">
              <a:lnSpc>
                <a:spcPct val="130000"/>
              </a:lnSpc>
              <a:buNone/>
            </a:pPr>
            <a:r>
              <a:rPr lang="en-US" sz="1300" b="1" dirty="0">
                <a:solidFill>
                  <a:srgbClr val="3A3630"/>
                </a:solidFill>
                <a:latin typeface="Source Sans 3" pitchFamily="34" charset="0"/>
                <a:ea typeface="Source Sans 3" pitchFamily="34" charset="-122"/>
                <a:cs typeface="Source Sans 3" pitchFamily="34" charset="-120"/>
              </a:rPr>
              <a:t>fiscal deficit</a:t>
            </a:r>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 occurs. Governments finance deficits through borrowing, which increases public debt. Borrowing can support development if funds are invested productively — but excessive debt creates future financial burdens if not managed responsibly.</a:t>
            </a:r>
            <a:endParaRPr lang="en-US" sz="13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98185" y="2524621"/>
            <a:ext cx="3493405" cy="1703388"/>
          </a:xfrm>
          <a:prstGeom prst="rect">
            <a:avLst/>
          </a:prstGeom>
        </p:spPr>
      </p:pic>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345423" y="2673747"/>
            <a:ext cx="198929" cy="198934"/>
          </a:xfrm>
          <a:prstGeom prst="rect">
            <a:avLst/>
          </a:prstGeom>
        </p:spPr>
      </p:pic>
      <p:sp>
        <p:nvSpPr>
          <p:cNvPr id="6" name="Text 2"/>
          <p:cNvSpPr/>
          <p:nvPr/>
        </p:nvSpPr>
        <p:spPr>
          <a:xfrm>
            <a:off x="883025" y="3187799"/>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Infrastructure</a:t>
            </a:r>
            <a:endParaRPr lang="en-US" sz="1500" dirty="0"/>
          </a:p>
        </p:txBody>
      </p:sp>
      <p:sp>
        <p:nvSpPr>
          <p:cNvPr id="7" name="Text 3"/>
          <p:cNvSpPr/>
          <p:nvPr/>
        </p:nvSpPr>
        <p:spPr>
          <a:xfrm>
            <a:off x="883025" y="3526036"/>
            <a:ext cx="31237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Roads, railways, airports, and seaports that support long-term growth.</a:t>
            </a:r>
            <a:endParaRPr lang="en-US" sz="1300" dirty="0"/>
          </a:p>
        </p:txBody>
      </p:sp>
      <p:pic>
        <p:nvPicPr>
          <p:cNvPr id="8"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349046" y="2524621"/>
            <a:ext cx="3493504" cy="1703388"/>
          </a:xfrm>
          <a:prstGeom prst="rect">
            <a:avLst/>
          </a:prstGeom>
        </p:spPr>
      </p:pic>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996284" y="2673747"/>
            <a:ext cx="198929" cy="198934"/>
          </a:xfrm>
          <a:prstGeom prst="rect">
            <a:avLst/>
          </a:prstGeom>
        </p:spPr>
      </p:pic>
      <p:sp>
        <p:nvSpPr>
          <p:cNvPr id="10" name="Text 4"/>
          <p:cNvSpPr/>
          <p:nvPr/>
        </p:nvSpPr>
        <p:spPr>
          <a:xfrm>
            <a:off x="4533886" y="3187799"/>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Education</a:t>
            </a:r>
            <a:endParaRPr lang="en-US" sz="1500" dirty="0"/>
          </a:p>
        </p:txBody>
      </p:sp>
      <p:sp>
        <p:nvSpPr>
          <p:cNvPr id="11" name="Text 5"/>
          <p:cNvSpPr/>
          <p:nvPr/>
        </p:nvSpPr>
        <p:spPr>
          <a:xfrm>
            <a:off x="4533886" y="3526036"/>
            <a:ext cx="3123824"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Human capital investment that raises productivity and innovation capacity.</a:t>
            </a:r>
            <a:endParaRPr lang="en-US" sz="1300" dirty="0"/>
          </a:p>
        </p:txBody>
      </p:sp>
      <p:pic>
        <p:nvPicPr>
          <p:cNvPr id="12"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000006" y="2524621"/>
            <a:ext cx="3493405" cy="1703388"/>
          </a:xfrm>
          <a:prstGeom prst="rect">
            <a:avLst/>
          </a:prstGeom>
        </p:spPr>
      </p:pic>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647244" y="2673747"/>
            <a:ext cx="198929" cy="198934"/>
          </a:xfrm>
          <a:prstGeom prst="rect">
            <a:avLst/>
          </a:prstGeom>
        </p:spPr>
      </p:pic>
      <p:sp>
        <p:nvSpPr>
          <p:cNvPr id="14" name="Text 6"/>
          <p:cNvSpPr/>
          <p:nvPr/>
        </p:nvSpPr>
        <p:spPr>
          <a:xfrm>
            <a:off x="8184846" y="3187799"/>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Healthcare</a:t>
            </a:r>
            <a:endParaRPr lang="en-US" sz="1500" dirty="0"/>
          </a:p>
        </p:txBody>
      </p:sp>
      <p:sp>
        <p:nvSpPr>
          <p:cNvPr id="15" name="Text 7"/>
          <p:cNvSpPr/>
          <p:nvPr/>
        </p:nvSpPr>
        <p:spPr>
          <a:xfrm>
            <a:off x="8184846" y="3526036"/>
            <a:ext cx="3123725" cy="517128"/>
          </a:xfrm>
          <a:prstGeom prst="rect">
            <a:avLst/>
          </a:prstGeom>
          <a:noFill/>
          <a:ln/>
        </p:spPr>
        <p:txBody>
          <a:bodyPr wrap="square" lIns="0" tIns="0" rIns="0" bIns="0" rtlCol="0" anchor="t">
            <a:normAutofit/>
          </a:bodyPr>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Public health systems that improve workforce quality and social welfare.</a:t>
            </a:r>
            <a:endParaRPr lang="en-US" sz="1300" dirty="0"/>
          </a:p>
        </p:txBody>
      </p:sp>
      <p:pic>
        <p:nvPicPr>
          <p:cNvPr id="16"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98185" y="4385469"/>
            <a:ext cx="5318885" cy="1444823"/>
          </a:xfrm>
          <a:prstGeom prst="rect">
            <a:avLst/>
          </a:prstGeom>
        </p:spPr>
      </p:pic>
      <p:pic>
        <p:nvPicPr>
          <p:cNvPr id="17" name="Image 7" descr="preencoded.png">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258113" y="4534595"/>
            <a:ext cx="198929" cy="198934"/>
          </a:xfrm>
          <a:prstGeom prst="rect">
            <a:avLst/>
          </a:prstGeom>
        </p:spPr>
      </p:pic>
      <p:sp>
        <p:nvSpPr>
          <p:cNvPr id="18" name="Text 8"/>
          <p:cNvSpPr/>
          <p:nvPr/>
        </p:nvSpPr>
        <p:spPr>
          <a:xfrm>
            <a:off x="883025" y="5048647"/>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Technology</a:t>
            </a:r>
            <a:endParaRPr lang="en-US" sz="1500" dirty="0"/>
          </a:p>
        </p:txBody>
      </p:sp>
      <p:sp>
        <p:nvSpPr>
          <p:cNvPr id="19" name="Text 9"/>
          <p:cNvSpPr/>
          <p:nvPr/>
        </p:nvSpPr>
        <p:spPr>
          <a:xfrm>
            <a:off x="883025" y="5386884"/>
            <a:ext cx="4949205"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Digital infrastructure and R&amp;D that drive productivity gains.</a:t>
            </a:r>
            <a:endParaRPr lang="en-US" sz="1300" dirty="0"/>
          </a:p>
        </p:txBody>
      </p:sp>
      <p:pic>
        <p:nvPicPr>
          <p:cNvPr id="20" name="Image 8" descr="preencoded.png">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174526" y="4385469"/>
            <a:ext cx="5318885" cy="1444823"/>
          </a:xfrm>
          <a:prstGeom prst="rect">
            <a:avLst/>
          </a:prstGeom>
        </p:spPr>
      </p:pic>
      <p:pic>
        <p:nvPicPr>
          <p:cNvPr id="21" name="Image 9" descr="preencoded.png">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734455" y="4534595"/>
            <a:ext cx="198929" cy="198934"/>
          </a:xfrm>
          <a:prstGeom prst="rect">
            <a:avLst/>
          </a:prstGeom>
        </p:spPr>
      </p:pic>
      <p:sp>
        <p:nvSpPr>
          <p:cNvPr id="22" name="Text 10"/>
          <p:cNvSpPr/>
          <p:nvPr/>
        </p:nvSpPr>
        <p:spPr>
          <a:xfrm>
            <a:off x="6359366" y="5048647"/>
            <a:ext cx="1950691" cy="243780"/>
          </a:xfrm>
          <a:prstGeom prst="rect">
            <a:avLst/>
          </a:prstGeom>
          <a:noFill/>
          <a:ln/>
        </p:spPr>
        <p:txBody>
          <a:bodyPr wrap="none" lIns="0" tIns="0" rIns="0" bIns="0" rtlCol="0" anchor="t"/>
          <a:lstStyle/>
          <a:p>
            <a:pPr algn="l" indent="0" marL="0">
              <a:lnSpc>
                <a:spcPct val="104000"/>
              </a:lnSpc>
              <a:buNone/>
            </a:pPr>
            <a:r>
              <a:rPr lang="en-US" sz="1500" dirty="0">
                <a:solidFill>
                  <a:srgbClr val="3A3630"/>
                </a:solidFill>
                <a:latin typeface="Lora" pitchFamily="34" charset="0"/>
                <a:ea typeface="Lora" pitchFamily="34" charset="-122"/>
                <a:cs typeface="Lora" pitchFamily="34" charset="-120"/>
              </a:rPr>
              <a:t>Disaster Resilience</a:t>
            </a:r>
            <a:endParaRPr lang="en-US" sz="1500" dirty="0"/>
          </a:p>
        </p:txBody>
      </p:sp>
      <p:sp>
        <p:nvSpPr>
          <p:cNvPr id="23" name="Text 11"/>
          <p:cNvSpPr/>
          <p:nvPr/>
        </p:nvSpPr>
        <p:spPr>
          <a:xfrm>
            <a:off x="6359366" y="5386884"/>
            <a:ext cx="4949205" cy="258564"/>
          </a:xfrm>
          <a:prstGeom prst="rect">
            <a:avLst/>
          </a:prstGeom>
          <a:noFill/>
          <a:ln/>
        </p:spPr>
        <p:txBody>
          <a:bodyPr wrap="none" lIns="0" tIns="0" rIns="0" bIns="0" rtlCol="0" anchor="t"/>
          <a:lstStyle/>
          <a:p>
            <a:pPr algn="l" indent="0" marL="0">
              <a:lnSpc>
                <a:spcPct val="130000"/>
              </a:lnSpc>
              <a:buNone/>
            </a:pPr>
            <a:r>
              <a:rPr lang="en-US" sz="1300" dirty="0">
                <a:solidFill>
                  <a:srgbClr val="3A3630"/>
                </a:solidFill>
                <a:latin typeface="Source Sans 3" pitchFamily="34" charset="0"/>
                <a:ea typeface="Source Sans 3" pitchFamily="34" charset="-122"/>
                <a:cs typeface="Source Sans 3" pitchFamily="34" charset="-120"/>
              </a:rPr>
              <a:t>Climate adaptation and disaster risk reduction investments.</a:t>
            </a:r>
            <a:endParaRPr lang="en-US" sz="13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98185" y="1007070"/>
            <a:ext cx="4100410" cy="436265"/>
          </a:xfrm>
          <a:prstGeom prst="rect">
            <a:avLst/>
          </a:prstGeom>
          <a:noFill/>
          <a:ln/>
        </p:spPr>
        <p:txBody>
          <a:bodyPr wrap="none" lIns="0" tIns="0" rIns="0" bIns="0" rtlCol="0" anchor="t"/>
          <a:lstStyle/>
          <a:p>
            <a:pPr algn="l" indent="0" marL="0">
              <a:lnSpc>
                <a:spcPct val="104000"/>
              </a:lnSpc>
              <a:buNone/>
            </a:pPr>
            <a:r>
              <a:rPr lang="en-US" sz="2700" dirty="0">
                <a:solidFill>
                  <a:srgbClr val="38512F"/>
                </a:solidFill>
                <a:latin typeface="Lora" pitchFamily="34" charset="0"/>
                <a:ea typeface="Lora" pitchFamily="34" charset="-122"/>
                <a:cs typeface="Lora" pitchFamily="34" charset="-120"/>
              </a:rPr>
              <a:t>Module Summary</a:t>
            </a:r>
            <a:endParaRPr lang="en-US" sz="2700" dirty="0"/>
          </a:p>
        </p:txBody>
      </p:sp>
      <p:sp>
        <p:nvSpPr>
          <p:cNvPr id="3" name="Text 1"/>
          <p:cNvSpPr/>
          <p:nvPr/>
        </p:nvSpPr>
        <p:spPr>
          <a:xfrm>
            <a:off x="698185" y="1695549"/>
            <a:ext cx="11404910"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Finance and fiscal policy are indispensable instruments for achieving sustainable, inclusive, and long-term economic development in the Philippines and beyond.</a:t>
            </a:r>
            <a:endParaRPr lang="en-US" sz="11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53746" y="2061369"/>
            <a:ext cx="222542" cy="222548"/>
          </a:xfrm>
          <a:prstGeom prst="rect">
            <a:avLst/>
          </a:prstGeom>
        </p:spPr>
      </p:pic>
      <p:sp>
        <p:nvSpPr>
          <p:cNvPr id="5" name="Text 2"/>
          <p:cNvSpPr/>
          <p:nvPr/>
        </p:nvSpPr>
        <p:spPr>
          <a:xfrm>
            <a:off x="1180277" y="2056805"/>
            <a:ext cx="2544500"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Financial System as Foundation</a:t>
            </a:r>
            <a:endParaRPr lang="en-US" sz="1350" dirty="0"/>
          </a:p>
        </p:txBody>
      </p:sp>
      <p:sp>
        <p:nvSpPr>
          <p:cNvPr id="6" name="Text 3"/>
          <p:cNvSpPr/>
          <p:nvPr/>
        </p:nvSpPr>
        <p:spPr>
          <a:xfrm>
            <a:off x="1180277" y="2350492"/>
            <a:ext cx="10313233"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Mobilizes savings, supports investment, facilitates trade, and creates employment — the backbone of economic development.</a:t>
            </a:r>
            <a:endParaRPr lang="en-US" sz="11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3746" y="2826742"/>
            <a:ext cx="222542" cy="222548"/>
          </a:xfrm>
          <a:prstGeom prst="rect">
            <a:avLst/>
          </a:prstGeom>
        </p:spPr>
      </p:pic>
      <p:sp>
        <p:nvSpPr>
          <p:cNvPr id="8" name="Text 4"/>
          <p:cNvSpPr/>
          <p:nvPr/>
        </p:nvSpPr>
        <p:spPr>
          <a:xfrm>
            <a:off x="1180277" y="2822178"/>
            <a:ext cx="3017861"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Balancing Liberalization &amp; Regulation</a:t>
            </a:r>
            <a:endParaRPr lang="en-US" sz="1350" dirty="0"/>
          </a:p>
        </p:txBody>
      </p:sp>
      <p:sp>
        <p:nvSpPr>
          <p:cNvPr id="9" name="Text 5"/>
          <p:cNvSpPr/>
          <p:nvPr/>
        </p:nvSpPr>
        <p:spPr>
          <a:xfrm>
            <a:off x="1180277" y="3115866"/>
            <a:ext cx="10313233"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Financial liberalization improves efficiency and capital access, while prudent regulation maintains stability and consumer protection.</a:t>
            </a:r>
            <a:endParaRPr lang="en-US" sz="11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53746" y="3592116"/>
            <a:ext cx="222542" cy="222548"/>
          </a:xfrm>
          <a:prstGeom prst="rect">
            <a:avLst/>
          </a:prstGeom>
        </p:spPr>
      </p:pic>
      <p:sp>
        <p:nvSpPr>
          <p:cNvPr id="11" name="Text 6"/>
          <p:cNvSpPr/>
          <p:nvPr/>
        </p:nvSpPr>
        <p:spPr>
          <a:xfrm>
            <a:off x="1180277" y="3587552"/>
            <a:ext cx="2567221"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SOEs &amp; Privatization Trade-offs</a:t>
            </a:r>
            <a:endParaRPr lang="en-US" sz="1350" dirty="0"/>
          </a:p>
        </p:txBody>
      </p:sp>
      <p:sp>
        <p:nvSpPr>
          <p:cNvPr id="12" name="Text 7"/>
          <p:cNvSpPr/>
          <p:nvPr/>
        </p:nvSpPr>
        <p:spPr>
          <a:xfrm>
            <a:off x="1180277" y="3881239"/>
            <a:ext cx="10313233"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Both offer advantages and challenges — policymakers must carefully evaluate each case based on national development priorities.</a:t>
            </a:r>
            <a:endParaRPr lang="en-US" sz="11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53746" y="4357489"/>
            <a:ext cx="222542" cy="222548"/>
          </a:xfrm>
          <a:prstGeom prst="rect">
            <a:avLst/>
          </a:prstGeom>
        </p:spPr>
      </p:pic>
      <p:sp>
        <p:nvSpPr>
          <p:cNvPr id="14" name="Text 8"/>
          <p:cNvSpPr/>
          <p:nvPr/>
        </p:nvSpPr>
        <p:spPr>
          <a:xfrm>
            <a:off x="1180277" y="4352925"/>
            <a:ext cx="2681121"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Revenue, Taxation &amp; Fiscal Policy</a:t>
            </a:r>
            <a:endParaRPr lang="en-US" sz="1350" dirty="0"/>
          </a:p>
        </p:txBody>
      </p:sp>
      <p:sp>
        <p:nvSpPr>
          <p:cNvPr id="15" name="Text 9"/>
          <p:cNvSpPr/>
          <p:nvPr/>
        </p:nvSpPr>
        <p:spPr>
          <a:xfrm>
            <a:off x="1180277" y="4646613"/>
            <a:ext cx="10313233" cy="219472"/>
          </a:xfrm>
          <a:prstGeom prst="rect">
            <a:avLst/>
          </a:prstGeom>
          <a:noFill/>
          <a:ln/>
        </p:spPr>
        <p:txBody>
          <a:bodyPr wrap="none" lIns="0" tIns="0" rIns="0" bIns="0" rtlCol="0" anchor="t"/>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Government revenues and sound taxation finance essential services, while fiscal policy influences growth, employment, inflation, and income distribution.</a:t>
            </a:r>
            <a:endParaRPr lang="en-US" sz="1150" dirty="0"/>
          </a:p>
        </p:txBody>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53746" y="5122863"/>
            <a:ext cx="222542" cy="222548"/>
          </a:xfrm>
          <a:prstGeom prst="rect">
            <a:avLst/>
          </a:prstGeom>
        </p:spPr>
      </p:pic>
      <p:sp>
        <p:nvSpPr>
          <p:cNvPr id="17" name="Text 10"/>
          <p:cNvSpPr/>
          <p:nvPr/>
        </p:nvSpPr>
        <p:spPr>
          <a:xfrm>
            <a:off x="1180277" y="5118298"/>
            <a:ext cx="2682312" cy="218083"/>
          </a:xfrm>
          <a:prstGeom prst="rect">
            <a:avLst/>
          </a:prstGeom>
          <a:noFill/>
          <a:ln/>
        </p:spPr>
        <p:txBody>
          <a:bodyPr wrap="none" lIns="0" tIns="0" rIns="0" bIns="0" rtlCol="0" anchor="t"/>
          <a:lstStyle/>
          <a:p>
            <a:pPr algn="l" indent="0" marL="0">
              <a:lnSpc>
                <a:spcPct val="104000"/>
              </a:lnSpc>
              <a:buNone/>
            </a:pPr>
            <a:r>
              <a:rPr lang="en-US" sz="1350" dirty="0">
                <a:solidFill>
                  <a:srgbClr val="3A3630"/>
                </a:solidFill>
                <a:latin typeface="Lora" pitchFamily="34" charset="0"/>
                <a:ea typeface="Lora" pitchFamily="34" charset="-122"/>
                <a:cs typeface="Lora" pitchFamily="34" charset="-120"/>
              </a:rPr>
              <a:t>Path to Sustainable Development</a:t>
            </a:r>
            <a:endParaRPr lang="en-US" sz="1350" dirty="0"/>
          </a:p>
        </p:txBody>
      </p:sp>
      <p:sp>
        <p:nvSpPr>
          <p:cNvPr id="18" name="Text 11"/>
          <p:cNvSpPr/>
          <p:nvPr/>
        </p:nvSpPr>
        <p:spPr>
          <a:xfrm>
            <a:off x="1180277" y="5411986"/>
            <a:ext cx="10313233" cy="438944"/>
          </a:xfrm>
          <a:prstGeom prst="rect">
            <a:avLst/>
          </a:prstGeom>
          <a:noFill/>
          <a:ln/>
        </p:spPr>
        <p:txBody>
          <a:bodyPr wrap="square" lIns="0" tIns="0" rIns="0" bIns="0" rtlCol="0" anchor="t">
            <a:normAutofit/>
          </a:bodyPr>
          <a:lstStyle/>
          <a:p>
            <a:pPr algn="l" indent="0" marL="0">
              <a:lnSpc>
                <a:spcPct val="123000"/>
              </a:lnSpc>
              <a:buNone/>
            </a:pPr>
            <a:r>
              <a:rPr lang="en-US" sz="1150" dirty="0">
                <a:solidFill>
                  <a:srgbClr val="3A3630"/>
                </a:solidFill>
                <a:latin typeface="Source Sans 3" pitchFamily="34" charset="0"/>
                <a:ea typeface="Source Sans 3" pitchFamily="34" charset="-122"/>
                <a:cs typeface="Source Sans 3" pitchFamily="34" charset="-120"/>
              </a:rPr>
              <a:t>A strong financial system, efficient tax structure, responsible public spending, and strategic investments in infrastructure and human capital are essential for improving living standards.</a:t>
            </a:r>
            <a:endParaRPr lang="en-US" sz="11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98185" y="1134963"/>
            <a:ext cx="4716444" cy="513259"/>
          </a:xfrm>
          <a:prstGeom prst="rect">
            <a:avLst/>
          </a:prstGeom>
          <a:noFill/>
          <a:ln/>
        </p:spPr>
        <p:txBody>
          <a:bodyPr wrap="none" lIns="0" tIns="0" rIns="0" bIns="0" rtlCol="0" anchor="t"/>
          <a:lstStyle/>
          <a:p>
            <a:pPr algn="l" indent="0" marL="0">
              <a:lnSpc>
                <a:spcPct val="104000"/>
              </a:lnSpc>
              <a:buNone/>
            </a:pPr>
            <a:r>
              <a:rPr lang="en-US" sz="3200" dirty="0">
                <a:solidFill>
                  <a:srgbClr val="38512F"/>
                </a:solidFill>
                <a:latin typeface="Lora" pitchFamily="34" charset="0"/>
                <a:ea typeface="Lora" pitchFamily="34" charset="-122"/>
                <a:cs typeface="Lora" pitchFamily="34" charset="-120"/>
              </a:rPr>
              <a:t>References</a:t>
            </a:r>
            <a:endParaRPr lang="en-US" sz="32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79135" y="1978223"/>
            <a:ext cx="3471974" cy="875705"/>
          </a:xfrm>
          <a:prstGeom prst="rect">
            <a:avLst/>
          </a:prstGeom>
        </p:spPr>
      </p:pic>
      <p:sp>
        <p:nvSpPr>
          <p:cNvPr id="4" name="Text 1"/>
          <p:cNvSpPr/>
          <p:nvPr/>
        </p:nvSpPr>
        <p:spPr>
          <a:xfrm>
            <a:off x="910805" y="1997273"/>
            <a:ext cx="324030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Bangko Sentral ng Pilipinas.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Annual report 2024.</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BSP.</a:t>
            </a:r>
            <a:endParaRPr lang="en-US" sz="1350" dirty="0"/>
          </a:p>
        </p:txBody>
      </p:sp>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50236" y="1978223"/>
            <a:ext cx="3472073" cy="875705"/>
          </a:xfrm>
          <a:prstGeom prst="rect">
            <a:avLst/>
          </a:prstGeom>
        </p:spPr>
      </p:pic>
      <p:sp>
        <p:nvSpPr>
          <p:cNvPr id="6" name="Text 2"/>
          <p:cNvSpPr/>
          <p:nvPr/>
        </p:nvSpPr>
        <p:spPr>
          <a:xfrm>
            <a:off x="4581906" y="1997273"/>
            <a:ext cx="3240403"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National Economic and Development Authority.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Philippine Development Plan 2023–2028.</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NEDA.</a:t>
            </a:r>
            <a:endParaRPr lang="en-US" sz="1350" dirty="0"/>
          </a:p>
        </p:txBody>
      </p:sp>
      <p:pic>
        <p:nvPicPr>
          <p:cNvPr id="7"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21437" y="1978223"/>
            <a:ext cx="3471974" cy="875705"/>
          </a:xfrm>
          <a:prstGeom prst="rect">
            <a:avLst/>
          </a:prstGeom>
        </p:spPr>
      </p:pic>
      <p:sp>
        <p:nvSpPr>
          <p:cNvPr id="8" name="Text 3"/>
          <p:cNvSpPr/>
          <p:nvPr/>
        </p:nvSpPr>
        <p:spPr>
          <a:xfrm>
            <a:off x="8253107" y="1997273"/>
            <a:ext cx="324030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Philippine Statistics Authority.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National accounts of the Philippines.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PSA.</a:t>
            </a:r>
            <a:endParaRPr lang="en-US" sz="1350" dirty="0"/>
          </a:p>
        </p:txBody>
      </p:sp>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135" y="3164880"/>
            <a:ext cx="3471974" cy="875705"/>
          </a:xfrm>
          <a:prstGeom prst="rect">
            <a:avLst/>
          </a:prstGeom>
        </p:spPr>
      </p:pic>
      <p:sp>
        <p:nvSpPr>
          <p:cNvPr id="10" name="Text 4"/>
          <p:cNvSpPr/>
          <p:nvPr/>
        </p:nvSpPr>
        <p:spPr>
          <a:xfrm>
            <a:off x="910805" y="3183930"/>
            <a:ext cx="3240304"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Todaro, M. P., &amp; Smith, S. C. (2015).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Economic development</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(12th ed.). Pearson.</a:t>
            </a:r>
            <a:endParaRPr lang="en-US" sz="1350" dirty="0"/>
          </a:p>
        </p:txBody>
      </p:sp>
      <p:pic>
        <p:nvPicPr>
          <p:cNvPr id="11"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50236" y="3164880"/>
            <a:ext cx="3472073" cy="875705"/>
          </a:xfrm>
          <a:prstGeom prst="rect">
            <a:avLst/>
          </a:prstGeom>
        </p:spPr>
      </p:pic>
      <p:sp>
        <p:nvSpPr>
          <p:cNvPr id="12" name="Text 5"/>
          <p:cNvSpPr/>
          <p:nvPr/>
        </p:nvSpPr>
        <p:spPr>
          <a:xfrm>
            <a:off x="4581906" y="3183930"/>
            <a:ext cx="3240403" cy="558403"/>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World Bank. (2024).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World development report 2024.</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World Bank.</a:t>
            </a:r>
            <a:endParaRPr lang="en-US" sz="1350" dirty="0"/>
          </a:p>
        </p:txBody>
      </p:sp>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021437" y="3164880"/>
            <a:ext cx="3471974" cy="875705"/>
          </a:xfrm>
          <a:prstGeom prst="rect">
            <a:avLst/>
          </a:prstGeom>
        </p:spPr>
      </p:pic>
      <p:sp>
        <p:nvSpPr>
          <p:cNvPr id="14" name="Text 6"/>
          <p:cNvSpPr/>
          <p:nvPr/>
        </p:nvSpPr>
        <p:spPr>
          <a:xfrm>
            <a:off x="8253107" y="3183930"/>
            <a:ext cx="3240304" cy="837605"/>
          </a:xfrm>
          <a:prstGeom prst="rect">
            <a:avLst/>
          </a:prstGeom>
          <a:noFill/>
          <a:ln/>
        </p:spPr>
        <p:txBody>
          <a:bodyPr wrap="square" lIns="0" tIns="0" rIns="0" bIns="0" rtlCol="0" anchor="t">
            <a:normAutofit/>
          </a:bodyPr>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Mishkin, F. S. (2022).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The economics of money, banking, and financial markets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(13th ed.). Pearson.</a:t>
            </a:r>
            <a:endParaRPr lang="en-US" sz="1350" dirty="0"/>
          </a:p>
        </p:txBody>
      </p:sp>
      <p:pic>
        <p:nvPicPr>
          <p:cNvPr id="15"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79135" y="4351536"/>
            <a:ext cx="10814276" cy="317302"/>
          </a:xfrm>
          <a:prstGeom prst="rect">
            <a:avLst/>
          </a:prstGeom>
        </p:spPr>
      </p:pic>
      <p:sp>
        <p:nvSpPr>
          <p:cNvPr id="16" name="Text 7"/>
          <p:cNvSpPr/>
          <p:nvPr/>
        </p:nvSpPr>
        <p:spPr>
          <a:xfrm>
            <a:off x="910805" y="4370586"/>
            <a:ext cx="10582606" cy="279202"/>
          </a:xfrm>
          <a:prstGeom prst="rect">
            <a:avLst/>
          </a:prstGeom>
          <a:noFill/>
          <a:ln/>
        </p:spPr>
        <p:txBody>
          <a:bodyPr wrap="none" lIns="0" tIns="0" rIns="0" bIns="0" rtlCol="0" anchor="t"/>
          <a:lstStyle/>
          <a:p>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Samuelson, P. A., &amp; Nordhaus, W. D. (2009). </a:t>
            </a:r>
            <a:pPr algn="l" indent="0" marL="0">
              <a:lnSpc>
                <a:spcPct val="133000"/>
              </a:lnSpc>
              <a:buNone/>
            </a:pPr>
            <a:r>
              <a:rPr lang="en-US" sz="1350" i="1" dirty="0">
                <a:solidFill>
                  <a:srgbClr val="3A3630"/>
                </a:solidFill>
                <a:latin typeface="Source Sans 3" pitchFamily="34" charset="0"/>
                <a:ea typeface="Source Sans 3" pitchFamily="34" charset="-122"/>
                <a:cs typeface="Source Sans 3" pitchFamily="34" charset="-120"/>
              </a:rPr>
              <a:t>Economics</a:t>
            </a:r>
            <a:pPr algn="l" indent="0" marL="0">
              <a:lnSpc>
                <a:spcPct val="133000"/>
              </a:lnSpc>
              <a:buNone/>
            </a:pPr>
            <a:r>
              <a:rPr lang="en-US" sz="1350" dirty="0">
                <a:solidFill>
                  <a:srgbClr val="3A3630"/>
                </a:solidFill>
                <a:latin typeface="Source Sans 3" pitchFamily="34" charset="0"/>
                <a:ea typeface="Source Sans 3" pitchFamily="34" charset="-122"/>
                <a:cs typeface="Source Sans 3" pitchFamily="34" charset="-120"/>
              </a:rPr>
              <a:t> (19th ed.). McGraw-Hill Education.</a:t>
            </a:r>
            <a:endParaRPr lang="en-US" sz="1350" dirty="0"/>
          </a:p>
        </p:txBody>
      </p:sp>
      <p:sp>
        <p:nvSpPr>
          <p:cNvPr id="17" name="Shape 8"/>
          <p:cNvSpPr/>
          <p:nvPr/>
        </p:nvSpPr>
        <p:spPr>
          <a:xfrm>
            <a:off x="698185" y="4846141"/>
            <a:ext cx="10795325" cy="680442"/>
          </a:xfrm>
          <a:prstGeom prst="roundRect">
            <a:avLst>
              <a:gd name="adj" fmla="val 3848"/>
            </a:avLst>
          </a:prstGeom>
          <a:solidFill>
            <a:srgbClr val="D4E3CF"/>
          </a:solidFill>
          <a:ln/>
        </p:spPr>
      </p:sp>
      <p:pic>
        <p:nvPicPr>
          <p:cNvPr id="18" name="Image 7" descr="preencoded.png">    </p:cNvPr>
          <p:cNvPicPr>
            <a:picLocks noChangeAspect="1"/>
          </p:cNvPicPr>
          <p:nvPr/>
        </p:nvPicPr>
        <p:blipFill>
          <a:blip r:embed="rId15"/>
          <a:stretch>
            <a:fillRect/>
          </a:stretch>
        </p:blipFill>
        <p:spPr>
          <a:xfrm>
            <a:off x="872706" y="5095577"/>
            <a:ext cx="218177" cy="174526"/>
          </a:xfrm>
          <a:prstGeom prst="rect">
            <a:avLst/>
          </a:prstGeom>
        </p:spPr>
      </p:pic>
      <p:sp>
        <p:nvSpPr>
          <p:cNvPr id="19" name="Text 9"/>
          <p:cNvSpPr/>
          <p:nvPr/>
        </p:nvSpPr>
        <p:spPr>
          <a:xfrm>
            <a:off x="1265404" y="5046762"/>
            <a:ext cx="10663169" cy="279202"/>
          </a:xfrm>
          <a:prstGeom prst="rect">
            <a:avLst/>
          </a:prstGeom>
          <a:noFill/>
          <a:ln/>
        </p:spPr>
        <p:txBody>
          <a:bodyPr wrap="none" lIns="0" tIns="0" rIns="0" bIns="0" rtlCol="0" anchor="t"/>
          <a:lstStyle/>
          <a:p>
            <a:pPr algn="l" indent="0" marL="0">
              <a:lnSpc>
                <a:spcPct val="133000"/>
              </a:lnSpc>
              <a:buNone/>
            </a:pPr>
            <a:r>
              <a:rPr lang="en-US" sz="1350" dirty="0">
                <a:solidFill>
                  <a:srgbClr val="000000"/>
                </a:solidFill>
                <a:latin typeface="Source Sans 3" pitchFamily="34" charset="0"/>
                <a:ea typeface="Source Sans 3" pitchFamily="34" charset="-122"/>
                <a:cs typeface="Source Sans 3" pitchFamily="34" charset="-120"/>
              </a:rPr>
              <a:t>Module 11 — Finance and Fiscal Policy | Economics of Development</a:t>
            </a:r>
            <a:endParaRPr lang="en-US" sz="13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20</Slides>
  <Notes>20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2026-06-12T09:00:21Z</dcterms:created>
  <dcterms:modified xsi:type="dcterms:W3CDTF">2026-06-12T09:00:21Z</dcterms:modified>
</cp:coreProperties>
</file>