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12191695" cy="6858000"/>
  <p:notesSz cx="6858000" cy="12191695"/>
  <p:embeddedFontLst>
    <p:embeddedFont>
      <p:font typeface="Lora"/>
      <p:regular r:id="rId201314"/>
    </p:embeddedFont>
    <p:embeddedFont>
      <p:font typeface="Lora Bold"/>
      <p:regular r:id="rId201315"/>
    </p:embeddedFont>
    <p:embeddedFont>
      <p:font typeface="Source Sans 3"/>
      <p:regular r:id="rId201316"/>
    </p:embeddedFont>
    <p:embeddedFont>
      <p:font typeface="Source Sans 3 Bold"/>
      <p:regular r:id="rId2013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2E4CF"/>
          </a:solidFill>
          <a:ln/>
        </p:spPr>
      </p:sp>
      <p:sp>
        <p:nvSpPr>
          <p:cNvPr id="3" name="Shape 1"/>
          <p:cNvSpPr/>
          <p:nvPr/>
        </p:nvSpPr>
        <p:spPr>
          <a:xfrm>
            <a:off x="0" y="0"/>
            <a:ext cx="12191695" cy="68580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svg"/><Relationship Id="rId3" Type="http://schemas.openxmlformats.org/officeDocument/2006/relationships/image" Target="../media/image-3-3.png"/><Relationship Id="rId4" Type="http://schemas.openxmlformats.org/officeDocument/2006/relationships/image" Target="../media/image-3-4.svg"/><Relationship Id="rId5" Type="http://schemas.openxmlformats.org/officeDocument/2006/relationships/image" Target="../media/image-3-5.png"/><Relationship Id="rId6" Type="http://schemas.openxmlformats.org/officeDocument/2006/relationships/image" Target="../media/image-3-6.svg"/><Relationship Id="rId7" Type="http://schemas.openxmlformats.org/officeDocument/2006/relationships/image" Target="../media/image-3-7.png"/><Relationship Id="rId8" Type="http://schemas.openxmlformats.org/officeDocument/2006/relationships/image" Target="../media/image-3-8.svg"/><Relationship Id="rId9" Type="http://schemas.openxmlformats.org/officeDocument/2006/relationships/image" Target="../media/image-3-9.png"/><Relationship Id="rId10" Type="http://schemas.openxmlformats.org/officeDocument/2006/relationships/image" Target="../media/image-3-10.svg"/><Relationship Id="rId11" Type="http://schemas.openxmlformats.org/officeDocument/2006/relationships/image" Target="../media/image-3-11.png"/><Relationship Id="rId12" Type="http://schemas.openxmlformats.org/officeDocument/2006/relationships/image" Target="../media/image-3-12.svg"/><Relationship Id="rId13" Type="http://schemas.openxmlformats.org/officeDocument/2006/relationships/slideLayout" Target="../slideLayouts/slideLayout2.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2.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svg"/><Relationship Id="rId3" Type="http://schemas.openxmlformats.org/officeDocument/2006/relationships/image" Target="../media/image-7-3.png"/><Relationship Id="rId4" Type="http://schemas.openxmlformats.org/officeDocument/2006/relationships/image" Target="../media/image-7-4.svg"/><Relationship Id="rId5" Type="http://schemas.openxmlformats.org/officeDocument/2006/relationships/image" Target="../media/image-7-5.png"/><Relationship Id="rId6" Type="http://schemas.openxmlformats.org/officeDocument/2006/relationships/image" Target="../media/image-7-6.svg"/><Relationship Id="rId7" Type="http://schemas.openxmlformats.org/officeDocument/2006/relationships/image" Target="../media/image-7-7.png"/><Relationship Id="rId8" Type="http://schemas.openxmlformats.org/officeDocument/2006/relationships/image" Target="../media/image-7-8.svg"/><Relationship Id="rId9" Type="http://schemas.openxmlformats.org/officeDocument/2006/relationships/slideLayout" Target="../slideLayouts/slideLayout2.xml"/><Relationship Id="rId10"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slideLayout" Target="../slideLayouts/slideLayout2.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svg"/><Relationship Id="rId3" Type="http://schemas.openxmlformats.org/officeDocument/2006/relationships/image" Target="../media/image-9-3.png"/><Relationship Id="rId4" Type="http://schemas.openxmlformats.org/officeDocument/2006/relationships/image" Target="../media/image-9-4.svg"/><Relationship Id="rId5" Type="http://schemas.openxmlformats.org/officeDocument/2006/relationships/image" Target="../media/image-9-5.png"/><Relationship Id="rId6" Type="http://schemas.openxmlformats.org/officeDocument/2006/relationships/image" Target="../media/image-9-6.svg"/><Relationship Id="rId7" Type="http://schemas.openxmlformats.org/officeDocument/2006/relationships/image" Target="../media/image-9-7.png"/><Relationship Id="rId8" Type="http://schemas.openxmlformats.org/officeDocument/2006/relationships/image" Target="../media/image-9-8.svg"/><Relationship Id="rId9" Type="http://schemas.openxmlformats.org/officeDocument/2006/relationships/image" Target="../media/image-9-9.png"/><Relationship Id="rId10" Type="http://schemas.openxmlformats.org/officeDocument/2006/relationships/image" Target="../media/image-9-10.svg"/><Relationship Id="rId11" Type="http://schemas.openxmlformats.org/officeDocument/2006/relationships/image" Target="../media/image-9-11.png"/><Relationship Id="rId12" Type="http://schemas.openxmlformats.org/officeDocument/2006/relationships/image" Target="../media/image-9-12.svg"/><Relationship Id="rId13" Type="http://schemas.openxmlformats.org/officeDocument/2006/relationships/image" Target="../media/image-9-13.png"/><Relationship Id="rId14" Type="http://schemas.openxmlformats.org/officeDocument/2006/relationships/image" Target="../media/image-9-14.svg"/><Relationship Id="rId15" Type="http://schemas.openxmlformats.org/officeDocument/2006/relationships/image" Target="../media/image-9-15.png"/><Relationship Id="rId16" Type="http://schemas.openxmlformats.org/officeDocument/2006/relationships/image" Target="../media/image-9-16.svg"/><Relationship Id="rId17" Type="http://schemas.openxmlformats.org/officeDocument/2006/relationships/slideLayout" Target="../slideLayouts/slideLayout2.xml"/><Relationship Id="rId18"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svg"/><Relationship Id="rId3" Type="http://schemas.openxmlformats.org/officeDocument/2006/relationships/image" Target="../media/image-13-3.png"/><Relationship Id="rId4" Type="http://schemas.openxmlformats.org/officeDocument/2006/relationships/image" Target="../media/image-13-4.svg"/><Relationship Id="rId5" Type="http://schemas.openxmlformats.org/officeDocument/2006/relationships/image" Target="../media/image-13-5.png"/><Relationship Id="rId6" Type="http://schemas.openxmlformats.org/officeDocument/2006/relationships/image" Target="../media/image-13-6.svg"/><Relationship Id="rId7" Type="http://schemas.openxmlformats.org/officeDocument/2006/relationships/image" Target="../media/image-13-7.png"/><Relationship Id="rId8" Type="http://schemas.openxmlformats.org/officeDocument/2006/relationships/image" Target="../media/image-13-8.svg"/><Relationship Id="rId9" Type="http://schemas.openxmlformats.org/officeDocument/2006/relationships/slideLayout" Target="../slideLayouts/slideLayout2.xml"/><Relationship Id="rId10"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2.svg"/><Relationship Id="rId3" Type="http://schemas.openxmlformats.org/officeDocument/2006/relationships/image" Target="../media/image-15-3.png"/><Relationship Id="rId4" Type="http://schemas.openxmlformats.org/officeDocument/2006/relationships/image" Target="../media/image-15-4.svg"/><Relationship Id="rId5" Type="http://schemas.openxmlformats.org/officeDocument/2006/relationships/image" Target="../media/image-15-5.png"/><Relationship Id="rId6" Type="http://schemas.openxmlformats.org/officeDocument/2006/relationships/image" Target="../media/image-15-6.svg"/><Relationship Id="rId7" Type="http://schemas.openxmlformats.org/officeDocument/2006/relationships/image" Target="../media/image-15-7.png"/><Relationship Id="rId8" Type="http://schemas.openxmlformats.org/officeDocument/2006/relationships/slideLayout" Target="../slideLayouts/slideLayout2.xml"/><Relationship Id="rId9"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png"/><Relationship Id="rId3" Type="http://schemas.openxmlformats.org/officeDocument/2006/relationships/image" Target="../media/image-16-3.svg"/><Relationship Id="rId4" Type="http://schemas.openxmlformats.org/officeDocument/2006/relationships/image" Target="../media/image-16-4.png"/><Relationship Id="rId5" Type="http://schemas.openxmlformats.org/officeDocument/2006/relationships/image" Target="../media/image-16-5.svg"/><Relationship Id="rId6" Type="http://schemas.openxmlformats.org/officeDocument/2006/relationships/image" Target="../media/image-16-6.png"/><Relationship Id="rId7" Type="http://schemas.openxmlformats.org/officeDocument/2006/relationships/image" Target="../media/image-16-7.svg"/><Relationship Id="rId8" Type="http://schemas.openxmlformats.org/officeDocument/2006/relationships/image" Target="../media/image-16-8.png"/><Relationship Id="rId9" Type="http://schemas.openxmlformats.org/officeDocument/2006/relationships/image" Target="../media/image-16-9.svg"/><Relationship Id="rId10" Type="http://schemas.openxmlformats.org/officeDocument/2006/relationships/slideLayout" Target="../slideLayouts/slideLayout2.xml"/><Relationship Id="rId11"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hyperlink" Target="https://www.cfr.org" TargetMode="External"/><Relationship Id="rId1" Type="http://schemas.openxmlformats.org/officeDocument/2006/relationships/image" Target="../media/image-20-1.png"/><Relationship Id="rId2" Type="http://schemas.openxmlformats.org/officeDocument/2006/relationships/image" Target="../media/image-20-2.svg"/><Relationship Id="rId4" Type="http://schemas.openxmlformats.org/officeDocument/2006/relationships/image" Target="../media/image-20-3.png"/><Relationship Id="rId5" Type="http://schemas.openxmlformats.org/officeDocument/2006/relationships/image" Target="../media/image-20-4.svg"/><Relationship Id="rId6" Type="http://schemas.openxmlformats.org/officeDocument/2006/relationships/image" Target="../media/image-20-5.png"/><Relationship Id="rId7" Type="http://schemas.openxmlformats.org/officeDocument/2006/relationships/image" Target="../media/image-20-6.svg"/><Relationship Id="rId8" Type="http://schemas.openxmlformats.org/officeDocument/2006/relationships/image" Target="../media/image-20-7.png"/><Relationship Id="rId9" Type="http://schemas.openxmlformats.org/officeDocument/2006/relationships/image" Target="../media/image-20-8.svg"/><Relationship Id="rId10" Type="http://schemas.openxmlformats.org/officeDocument/2006/relationships/image" Target="../media/image-20-9.png"/><Relationship Id="rId11" Type="http://schemas.openxmlformats.org/officeDocument/2006/relationships/image" Target="../media/image-20-10.svg"/><Relationship Id="rId12" Type="http://schemas.openxmlformats.org/officeDocument/2006/relationships/image" Target="../media/image-20-11.png"/><Relationship Id="rId13" Type="http://schemas.openxmlformats.org/officeDocument/2006/relationships/image" Target="../media/image-20-12.svg"/><Relationship Id="rId14" Type="http://schemas.openxmlformats.org/officeDocument/2006/relationships/image" Target="../media/image-20-13.png"/><Relationship Id="rId15" Type="http://schemas.openxmlformats.org/officeDocument/2006/relationships/image" Target="../media/image-20-14.svg"/><Relationship Id="rId16" Type="http://schemas.openxmlformats.org/officeDocument/2006/relationships/image" Target="../media/image-20-15.png"/><Relationship Id="rId17" Type="http://schemas.openxmlformats.org/officeDocument/2006/relationships/image" Target="../media/image-20-16.svg"/><Relationship Id="rId18" Type="http://schemas.openxmlformats.org/officeDocument/2006/relationships/slideLayout" Target="../slideLayouts/slideLayout2.xml"/><Relationship Id="rId19"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2120106"/>
            <a:ext cx="6223638" cy="1539776"/>
          </a:xfrm>
          <a:prstGeom prst="rect">
            <a:avLst/>
          </a:prstGeom>
          <a:noFill/>
          <a:ln/>
        </p:spPr>
        <p:txBody>
          <a:bodyPr wrap="square" lIns="0" tIns="0" rIns="0" bIns="0" rtlCol="0" anchor="t">
            <a:normAutofit/>
          </a:bodyPr>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Module 12: The Effects of the US–Iran War and Oil Price Hike on Economic Development</a:t>
            </a:r>
            <a:endParaRPr lang="en-US" sz="3200" dirty="0"/>
          </a:p>
        </p:txBody>
      </p:sp>
      <p:sp>
        <p:nvSpPr>
          <p:cNvPr id="4" name="Text 1"/>
          <p:cNvSpPr/>
          <p:nvPr/>
        </p:nvSpPr>
        <p:spPr>
          <a:xfrm>
            <a:off x="5269971" y="3921621"/>
            <a:ext cx="6833223"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Including the Strategic Importance of the Strait of Hormuz</a:t>
            </a:r>
            <a:endParaRPr lang="en-US" sz="1350" dirty="0"/>
          </a:p>
        </p:txBody>
      </p:sp>
      <p:sp>
        <p:nvSpPr>
          <p:cNvPr id="5" name="Shape 2"/>
          <p:cNvSpPr/>
          <p:nvPr/>
        </p:nvSpPr>
        <p:spPr>
          <a:xfrm>
            <a:off x="5269971" y="4403527"/>
            <a:ext cx="1855344" cy="327918"/>
          </a:xfrm>
          <a:prstGeom prst="roundRect">
            <a:avLst>
              <a:gd name="adj" fmla="val 6387"/>
            </a:avLst>
          </a:prstGeom>
          <a:solidFill>
            <a:srgbClr val="E2ECDF"/>
          </a:solidFill>
          <a:ln/>
        </p:spPr>
      </p:sp>
      <p:sp>
        <p:nvSpPr>
          <p:cNvPr id="6" name="Text 3"/>
          <p:cNvSpPr/>
          <p:nvPr/>
        </p:nvSpPr>
        <p:spPr>
          <a:xfrm>
            <a:off x="5374644" y="4455815"/>
            <a:ext cx="2255583" cy="223341"/>
          </a:xfrm>
          <a:prstGeom prst="rect">
            <a:avLst/>
          </a:prstGeom>
          <a:noFill/>
          <a:ln/>
        </p:spPr>
        <p:txBody>
          <a:bodyPr wrap="none" lIns="0" tIns="0" rIns="0" bIns="0" rtlCol="0" anchor="t"/>
          <a:lstStyle/>
          <a:p>
            <a:pPr algn="l" indent="0" marL="0">
              <a:lnSpc>
                <a:spcPct val="133000"/>
              </a:lnSpc>
              <a:buNone/>
            </a:pPr>
            <a:r>
              <a:rPr lang="en-US" sz="1050" dirty="0">
                <a:solidFill>
                  <a:srgbClr val="3A3630"/>
                </a:solidFill>
                <a:latin typeface="Source Sans 3" pitchFamily="34" charset="0"/>
                <a:ea typeface="Source Sans 3" pitchFamily="34" charset="-122"/>
                <a:cs typeface="Source Sans 3" pitchFamily="34" charset="-120"/>
              </a:rPr>
              <a:t>ECONOMICS &amp; GEOPOLITICS</a:t>
            </a:r>
            <a:endParaRPr lang="en-US" sz="1050" dirty="0"/>
          </a:p>
        </p:txBody>
      </p:sp>
      <p:sp>
        <p:nvSpPr>
          <p:cNvPr id="7" name="Shape 4"/>
          <p:cNvSpPr/>
          <p:nvPr/>
        </p:nvSpPr>
        <p:spPr>
          <a:xfrm>
            <a:off x="7212527" y="4397177"/>
            <a:ext cx="1787579" cy="340618"/>
          </a:xfrm>
          <a:prstGeom prst="roundRect">
            <a:avLst>
              <a:gd name="adj" fmla="val 6149"/>
            </a:avLst>
          </a:prstGeom>
          <a:noFill/>
          <a:ln w="6350">
            <a:solidFill>
              <a:srgbClr val="38512F"/>
            </a:solidFill>
            <a:prstDash val="solid"/>
          </a:ln>
        </p:spPr>
      </p:sp>
      <p:sp>
        <p:nvSpPr>
          <p:cNvPr id="8" name="Text 5"/>
          <p:cNvSpPr/>
          <p:nvPr/>
        </p:nvSpPr>
        <p:spPr>
          <a:xfrm>
            <a:off x="7323550" y="4455815"/>
            <a:ext cx="2175118" cy="223341"/>
          </a:xfrm>
          <a:prstGeom prst="rect">
            <a:avLst/>
          </a:prstGeom>
          <a:noFill/>
          <a:ln/>
        </p:spPr>
        <p:txBody>
          <a:bodyPr wrap="none" lIns="0" tIns="0" rIns="0" bIns="0" rtlCol="0" anchor="t"/>
          <a:lstStyle/>
          <a:p>
            <a:pPr algn="l" indent="0" marL="0">
              <a:lnSpc>
                <a:spcPct val="133000"/>
              </a:lnSpc>
              <a:buNone/>
            </a:pPr>
            <a:r>
              <a:rPr lang="en-US" sz="1050" dirty="0">
                <a:solidFill>
                  <a:srgbClr val="38512F"/>
                </a:solidFill>
                <a:latin typeface="Source Sans 3" pitchFamily="34" charset="0"/>
                <a:ea typeface="Source Sans 3" pitchFamily="34" charset="-122"/>
                <a:cs typeface="Source Sans 3" pitchFamily="34" charset="-120"/>
              </a:rPr>
              <a:t>GLOBAL ENERGY SECURITY</a:t>
            </a:r>
            <a:endParaRPr lang="en-US" sz="10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98185" y="1604367"/>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Overview</a:t>
            </a:r>
            <a:endParaRPr lang="en-US" sz="3200" dirty="0"/>
          </a:p>
        </p:txBody>
      </p:sp>
      <p:sp>
        <p:nvSpPr>
          <p:cNvPr id="3" name="Shape 1"/>
          <p:cNvSpPr/>
          <p:nvPr/>
        </p:nvSpPr>
        <p:spPr>
          <a:xfrm>
            <a:off x="572478" y="2379365"/>
            <a:ext cx="5436159" cy="2874268"/>
          </a:xfrm>
          <a:prstGeom prst="roundRect">
            <a:avLst>
              <a:gd name="adj" fmla="val 911"/>
            </a:avLst>
          </a:prstGeom>
          <a:solidFill>
            <a:srgbClr val="38512F"/>
          </a:solidFill>
          <a:ln/>
        </p:spPr>
      </p:sp>
      <p:sp>
        <p:nvSpPr>
          <p:cNvPr id="4" name="Text 2"/>
          <p:cNvSpPr/>
          <p:nvPr/>
        </p:nvSpPr>
        <p:spPr>
          <a:xfrm>
            <a:off x="746999" y="2553891"/>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Why This Matters</a:t>
            </a:r>
            <a:endParaRPr lang="en-US" sz="1600" dirty="0"/>
          </a:p>
        </p:txBody>
      </p:sp>
      <p:sp>
        <p:nvSpPr>
          <p:cNvPr id="5" name="Text 3"/>
          <p:cNvSpPr/>
          <p:nvPr/>
        </p:nvSpPr>
        <p:spPr>
          <a:xfrm>
            <a:off x="746999" y="2985095"/>
            <a:ext cx="5087116" cy="2111474"/>
          </a:xfrm>
          <a:prstGeom prst="rect">
            <a:avLst/>
          </a:prstGeom>
          <a:noFill/>
          <a:ln/>
        </p:spPr>
        <p:txBody>
          <a:bodyPr wrap="square" lIns="0" tIns="0" rIns="0" bIns="0" rtlCol="0" anchor="t">
            <a:normAutofit/>
          </a:bodyPr>
          <a:lstStyle/>
          <a:p>
            <a:pPr algn="l" indent="0" marL="0">
              <a:lnSpc>
                <a:spcPct val="133000"/>
              </a:lnSpc>
              <a:spcAft>
                <a:spcPts val="1200"/>
              </a:spcAft>
              <a:buNone/>
            </a:pPr>
            <a:r>
              <a:rPr lang="en-US" sz="1350" dirty="0">
                <a:solidFill>
                  <a:srgbClr val="FFFFFF"/>
                </a:solidFill>
                <a:latin typeface="Source Sans 3" pitchFamily="34" charset="0"/>
                <a:ea typeface="Source Sans 3" pitchFamily="34" charset="-122"/>
                <a:cs typeface="Source Sans 3" pitchFamily="34" charset="-120"/>
              </a:rPr>
              <a:t>The relationship between war, energy security, and economic development has always been significant in the global economy. Modern economies rely heavily on petroleum for transportation, manufacturing, electricity generation, agriculture, and international trade.</a:t>
            </a:r>
            <a:endParaRPr lang="en-US" sz="1350" dirty="0"/>
          </a:p>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Any disruption in global oil supply can trigger widespread economic consequences — affecting nations large and small.</a:t>
            </a:r>
            <a:endParaRPr lang="en-US" sz="1350" dirty="0"/>
          </a:p>
        </p:txBody>
      </p:sp>
      <p:sp>
        <p:nvSpPr>
          <p:cNvPr id="6" name="Text 4"/>
          <p:cNvSpPr/>
          <p:nvPr/>
        </p:nvSpPr>
        <p:spPr>
          <a:xfrm>
            <a:off x="6315115" y="2553891"/>
            <a:ext cx="2884316"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The US–Iran Dimension</a:t>
            </a:r>
            <a:endParaRPr lang="en-US" sz="1600" dirty="0"/>
          </a:p>
        </p:txBody>
      </p:sp>
      <p:sp>
        <p:nvSpPr>
          <p:cNvPr id="7" name="Text 5"/>
          <p:cNvSpPr/>
          <p:nvPr/>
        </p:nvSpPr>
        <p:spPr>
          <a:xfrm>
            <a:off x="6315115" y="2985095"/>
            <a:ext cx="5184745" cy="2111474"/>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One of the most critical geopolitical tensions in recent decades involves the United States and Iran. Whenever tensions escalate, global markets become concerned because Iran sits near the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Strait of Hormuz</a:t>
            </a:r>
            <a:pPr algn="l" indent="0" marL="0">
              <a:lnSpc>
                <a:spcPct val="133000"/>
              </a:lnSpc>
              <a:spcAft>
                <a:spcPts val="1200"/>
              </a:spcAft>
              <a:buNone/>
            </a:pPr>
            <a:r>
              <a:rPr lang="en-US" sz="1350" dirty="0">
                <a:solidFill>
                  <a:srgbClr val="3A3630"/>
                </a:solidFill>
                <a:latin typeface="Source Sans 3" pitchFamily="34" charset="0"/>
                <a:ea typeface="Source Sans 3" pitchFamily="34" charset="-122"/>
                <a:cs typeface="Source Sans 3" pitchFamily="34" charset="-120"/>
              </a:rPr>
              <a:t> — one of the most strategically important waterways in the world.</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For developing countries such as the Philippines, rising oil prices create serious challenges: higher fuel costs, rising food prices, increased electricity rates, and pressure on businesses and households.</a:t>
            </a:r>
            <a:endParaRPr lang="en-US" sz="13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98185" y="619720"/>
            <a:ext cx="3484376" cy="359370"/>
          </a:xfrm>
          <a:prstGeom prst="rect">
            <a:avLst/>
          </a:prstGeom>
          <a:noFill/>
          <a:ln/>
        </p:spPr>
        <p:txBody>
          <a:bodyPr wrap="none" lIns="0" tIns="0" rIns="0" bIns="0" rtlCol="0" anchor="t"/>
          <a:lstStyle/>
          <a:p>
            <a:pPr algn="l" indent="0" marL="0">
              <a:lnSpc>
                <a:spcPct val="104000"/>
              </a:lnSpc>
              <a:buNone/>
            </a:pPr>
            <a:r>
              <a:rPr lang="en-US" sz="2250" dirty="0">
                <a:solidFill>
                  <a:srgbClr val="38512F"/>
                </a:solidFill>
                <a:latin typeface="Lora" pitchFamily="34" charset="0"/>
                <a:ea typeface="Lora" pitchFamily="34" charset="-122"/>
                <a:cs typeface="Lora" pitchFamily="34" charset="-120"/>
              </a:rPr>
              <a:t>Learning Objectives</a:t>
            </a:r>
            <a:endParaRPr lang="en-US" sz="2250" dirty="0"/>
          </a:p>
        </p:txBody>
      </p:sp>
      <p:sp>
        <p:nvSpPr>
          <p:cNvPr id="3" name="Text 1"/>
          <p:cNvSpPr/>
          <p:nvPr/>
        </p:nvSpPr>
        <p:spPr>
          <a:xfrm>
            <a:off x="698185" y="1150144"/>
            <a:ext cx="11404910" cy="166092"/>
          </a:xfrm>
          <a:prstGeom prst="rect">
            <a:avLst/>
          </a:prstGeom>
          <a:noFill/>
          <a:ln/>
        </p:spPr>
        <p:txBody>
          <a:bodyPr wrap="none" lIns="0" tIns="0" rIns="0" bIns="0" rtlCol="0" anchor="t"/>
          <a:lstStyle/>
          <a:p>
            <a:pPr algn="l" indent="0" marL="0">
              <a:lnSpc>
                <a:spcPct val="113000"/>
              </a:lnSpc>
              <a:buNone/>
            </a:pPr>
            <a:r>
              <a:rPr lang="en-US" sz="950" dirty="0">
                <a:solidFill>
                  <a:srgbClr val="3A3630"/>
                </a:solidFill>
                <a:latin typeface="Source Sans 3" pitchFamily="34" charset="0"/>
                <a:ea typeface="Source Sans 3" pitchFamily="34" charset="-122"/>
                <a:cs typeface="Source Sans 3" pitchFamily="34" charset="-120"/>
              </a:rPr>
              <a:t>At the end of this lesson, students should be able to:</a:t>
            </a:r>
            <a:endParaRPr lang="en-US" sz="9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1412379"/>
            <a:ext cx="10795325" cy="733028"/>
          </a:xfrm>
          <a:prstGeom prst="rect">
            <a:avLst/>
          </a:prstGeom>
        </p:spPr>
      </p:pic>
      <p:sp>
        <p:nvSpPr>
          <p:cNvPr id="5" name="Text 2"/>
          <p:cNvSpPr/>
          <p:nvPr/>
        </p:nvSpPr>
        <p:spPr>
          <a:xfrm>
            <a:off x="863578" y="1664395"/>
            <a:ext cx="183252" cy="228997"/>
          </a:xfrm>
          <a:prstGeom prst="rect">
            <a:avLst/>
          </a:prstGeom>
          <a:noFill/>
          <a:ln/>
        </p:spPr>
        <p:txBody>
          <a:bodyPr wrap="none" lIns="0" tIns="0" rIns="0" bIns="0" rtlCol="0" anchor="ctr"/>
          <a:lstStyle/>
          <a:p>
            <a:pPr algn="ctr" indent="0" marL="0">
              <a:lnSpc>
                <a:spcPct val="100000"/>
              </a:lnSpc>
              <a:buNone/>
            </a:pPr>
            <a:r>
              <a:rPr lang="en-US" sz="1400" dirty="0">
                <a:solidFill>
                  <a:srgbClr val="3A3630"/>
                </a:solidFill>
                <a:latin typeface="Lora" pitchFamily="34" charset="0"/>
                <a:ea typeface="Lora" pitchFamily="34" charset="-122"/>
                <a:cs typeface="Lora" pitchFamily="34" charset="-120"/>
              </a:rPr>
              <a:t>1</a:t>
            </a:r>
            <a:endParaRPr lang="en-US" sz="1400" dirty="0"/>
          </a:p>
        </p:txBody>
      </p:sp>
      <p:sp>
        <p:nvSpPr>
          <p:cNvPr id="6" name="Text 3"/>
          <p:cNvSpPr/>
          <p:nvPr/>
        </p:nvSpPr>
        <p:spPr>
          <a:xfrm>
            <a:off x="1285049" y="1547217"/>
            <a:ext cx="1437346" cy="179685"/>
          </a:xfrm>
          <a:prstGeom prst="rect">
            <a:avLst/>
          </a:prstGeom>
          <a:noFill/>
          <a:ln/>
        </p:spPr>
        <p:txBody>
          <a:bodyPr wrap="none" lIns="0" tIns="0" rIns="0" bIns="0" rtlCol="0" anchor="t"/>
          <a:lstStyle/>
          <a:p>
            <a:pPr algn="l" indent="0" marL="0">
              <a:lnSpc>
                <a:spcPct val="104000"/>
              </a:lnSpc>
              <a:buNone/>
            </a:pPr>
            <a:r>
              <a:rPr lang="en-US" sz="1100" dirty="0">
                <a:solidFill>
                  <a:srgbClr val="3A3630"/>
                </a:solidFill>
                <a:latin typeface="Lora" pitchFamily="34" charset="0"/>
                <a:ea typeface="Lora" pitchFamily="34" charset="-122"/>
                <a:cs typeface="Lora" pitchFamily="34" charset="-120"/>
              </a:rPr>
              <a:t>Explain</a:t>
            </a:r>
            <a:endParaRPr lang="en-US" sz="1100" dirty="0"/>
          </a:p>
        </p:txBody>
      </p:sp>
      <p:sp>
        <p:nvSpPr>
          <p:cNvPr id="7" name="Text 4"/>
          <p:cNvSpPr/>
          <p:nvPr/>
        </p:nvSpPr>
        <p:spPr>
          <a:xfrm>
            <a:off x="1285049" y="1778198"/>
            <a:ext cx="10073626" cy="166092"/>
          </a:xfrm>
          <a:prstGeom prst="rect">
            <a:avLst/>
          </a:prstGeom>
          <a:noFill/>
          <a:ln/>
        </p:spPr>
        <p:txBody>
          <a:bodyPr wrap="none" lIns="0" tIns="0" rIns="0" bIns="0" rtlCol="0" anchor="t"/>
          <a:lstStyle/>
          <a:p>
            <a:pPr algn="l" indent="0" marL="0">
              <a:lnSpc>
                <a:spcPct val="113000"/>
              </a:lnSpc>
              <a:buNone/>
            </a:pPr>
            <a:r>
              <a:rPr lang="en-US" sz="950" dirty="0">
                <a:solidFill>
                  <a:srgbClr val="3A3630"/>
                </a:solidFill>
                <a:latin typeface="Source Sans 3" pitchFamily="34" charset="0"/>
                <a:ea typeface="Source Sans 3" pitchFamily="34" charset="-122"/>
                <a:cs typeface="Source Sans 3" pitchFamily="34" charset="-120"/>
              </a:rPr>
              <a:t>The causes of US–Iran tensions and conflicts</a:t>
            </a:r>
            <a:endParaRPr lang="en-US" sz="95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8185" y="2230934"/>
            <a:ext cx="10795325" cy="733028"/>
          </a:xfrm>
          <a:prstGeom prst="rect">
            <a:avLst/>
          </a:prstGeom>
        </p:spPr>
      </p:pic>
      <p:sp>
        <p:nvSpPr>
          <p:cNvPr id="9" name="Text 5"/>
          <p:cNvSpPr/>
          <p:nvPr/>
        </p:nvSpPr>
        <p:spPr>
          <a:xfrm>
            <a:off x="863578" y="2482949"/>
            <a:ext cx="183252" cy="228997"/>
          </a:xfrm>
          <a:prstGeom prst="rect">
            <a:avLst/>
          </a:prstGeom>
          <a:noFill/>
          <a:ln/>
        </p:spPr>
        <p:txBody>
          <a:bodyPr wrap="none" lIns="0" tIns="0" rIns="0" bIns="0" rtlCol="0" anchor="ctr"/>
          <a:lstStyle/>
          <a:p>
            <a:pPr algn="ctr" indent="0" marL="0">
              <a:lnSpc>
                <a:spcPct val="100000"/>
              </a:lnSpc>
              <a:buNone/>
            </a:pPr>
            <a:r>
              <a:rPr lang="en-US" sz="1400" dirty="0">
                <a:solidFill>
                  <a:srgbClr val="3A3630"/>
                </a:solidFill>
                <a:latin typeface="Lora" pitchFamily="34" charset="0"/>
                <a:ea typeface="Lora" pitchFamily="34" charset="-122"/>
                <a:cs typeface="Lora" pitchFamily="34" charset="-120"/>
              </a:rPr>
              <a:t>2</a:t>
            </a:r>
            <a:endParaRPr lang="en-US" sz="1400" dirty="0"/>
          </a:p>
        </p:txBody>
      </p:sp>
      <p:sp>
        <p:nvSpPr>
          <p:cNvPr id="10" name="Text 6"/>
          <p:cNvSpPr/>
          <p:nvPr/>
        </p:nvSpPr>
        <p:spPr>
          <a:xfrm>
            <a:off x="1285049" y="2365772"/>
            <a:ext cx="1437346" cy="179685"/>
          </a:xfrm>
          <a:prstGeom prst="rect">
            <a:avLst/>
          </a:prstGeom>
          <a:noFill/>
          <a:ln/>
        </p:spPr>
        <p:txBody>
          <a:bodyPr wrap="none" lIns="0" tIns="0" rIns="0" bIns="0" rtlCol="0" anchor="t"/>
          <a:lstStyle/>
          <a:p>
            <a:pPr algn="l" indent="0" marL="0">
              <a:lnSpc>
                <a:spcPct val="104000"/>
              </a:lnSpc>
              <a:buNone/>
            </a:pPr>
            <a:r>
              <a:rPr lang="en-US" sz="1100" dirty="0">
                <a:solidFill>
                  <a:srgbClr val="3A3630"/>
                </a:solidFill>
                <a:latin typeface="Lora" pitchFamily="34" charset="0"/>
                <a:ea typeface="Lora" pitchFamily="34" charset="-122"/>
                <a:cs typeface="Lora" pitchFamily="34" charset="-120"/>
              </a:rPr>
              <a:t>Describe</a:t>
            </a:r>
            <a:endParaRPr lang="en-US" sz="1100" dirty="0"/>
          </a:p>
        </p:txBody>
      </p:sp>
      <p:sp>
        <p:nvSpPr>
          <p:cNvPr id="11" name="Text 7"/>
          <p:cNvSpPr/>
          <p:nvPr/>
        </p:nvSpPr>
        <p:spPr>
          <a:xfrm>
            <a:off x="1285049" y="2596753"/>
            <a:ext cx="10073626" cy="166092"/>
          </a:xfrm>
          <a:prstGeom prst="rect">
            <a:avLst/>
          </a:prstGeom>
          <a:noFill/>
          <a:ln/>
        </p:spPr>
        <p:txBody>
          <a:bodyPr wrap="none" lIns="0" tIns="0" rIns="0" bIns="0" rtlCol="0" anchor="t"/>
          <a:lstStyle/>
          <a:p>
            <a:pPr algn="l" indent="0" marL="0">
              <a:lnSpc>
                <a:spcPct val="113000"/>
              </a:lnSpc>
              <a:buNone/>
            </a:pPr>
            <a:r>
              <a:rPr lang="en-US" sz="950" dirty="0">
                <a:solidFill>
                  <a:srgbClr val="3A3630"/>
                </a:solidFill>
                <a:latin typeface="Source Sans 3" pitchFamily="34" charset="0"/>
                <a:ea typeface="Source Sans 3" pitchFamily="34" charset="-122"/>
                <a:cs typeface="Source Sans 3" pitchFamily="34" charset="-120"/>
              </a:rPr>
              <a:t>The importance of oil in the global economy</a:t>
            </a:r>
            <a:endParaRPr lang="en-US" sz="9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3049488"/>
            <a:ext cx="10795325" cy="733028"/>
          </a:xfrm>
          <a:prstGeom prst="rect">
            <a:avLst/>
          </a:prstGeom>
        </p:spPr>
      </p:pic>
      <p:sp>
        <p:nvSpPr>
          <p:cNvPr id="13" name="Text 8"/>
          <p:cNvSpPr/>
          <p:nvPr/>
        </p:nvSpPr>
        <p:spPr>
          <a:xfrm>
            <a:off x="863578" y="3301504"/>
            <a:ext cx="183252" cy="228997"/>
          </a:xfrm>
          <a:prstGeom prst="rect">
            <a:avLst/>
          </a:prstGeom>
          <a:noFill/>
          <a:ln/>
        </p:spPr>
        <p:txBody>
          <a:bodyPr wrap="none" lIns="0" tIns="0" rIns="0" bIns="0" rtlCol="0" anchor="ctr"/>
          <a:lstStyle/>
          <a:p>
            <a:pPr algn="ctr" indent="0" marL="0">
              <a:lnSpc>
                <a:spcPct val="100000"/>
              </a:lnSpc>
              <a:buNone/>
            </a:pPr>
            <a:r>
              <a:rPr lang="en-US" sz="1400" dirty="0">
                <a:solidFill>
                  <a:srgbClr val="3A3630"/>
                </a:solidFill>
                <a:latin typeface="Lora" pitchFamily="34" charset="0"/>
                <a:ea typeface="Lora" pitchFamily="34" charset="-122"/>
                <a:cs typeface="Lora" pitchFamily="34" charset="-120"/>
              </a:rPr>
              <a:t>3</a:t>
            </a:r>
            <a:endParaRPr lang="en-US" sz="1400" dirty="0"/>
          </a:p>
        </p:txBody>
      </p:sp>
      <p:sp>
        <p:nvSpPr>
          <p:cNvPr id="14" name="Text 9"/>
          <p:cNvSpPr/>
          <p:nvPr/>
        </p:nvSpPr>
        <p:spPr>
          <a:xfrm>
            <a:off x="1285049" y="3184327"/>
            <a:ext cx="1437346" cy="179685"/>
          </a:xfrm>
          <a:prstGeom prst="rect">
            <a:avLst/>
          </a:prstGeom>
          <a:noFill/>
          <a:ln/>
        </p:spPr>
        <p:txBody>
          <a:bodyPr wrap="none" lIns="0" tIns="0" rIns="0" bIns="0" rtlCol="0" anchor="t"/>
          <a:lstStyle/>
          <a:p>
            <a:pPr algn="l" indent="0" marL="0">
              <a:lnSpc>
                <a:spcPct val="104000"/>
              </a:lnSpc>
              <a:buNone/>
            </a:pPr>
            <a:r>
              <a:rPr lang="en-US" sz="1100" dirty="0">
                <a:solidFill>
                  <a:srgbClr val="3A3630"/>
                </a:solidFill>
                <a:latin typeface="Lora" pitchFamily="34" charset="0"/>
                <a:ea typeface="Lora" pitchFamily="34" charset="-122"/>
                <a:cs typeface="Lora" pitchFamily="34" charset="-120"/>
              </a:rPr>
              <a:t>Analyze</a:t>
            </a:r>
            <a:endParaRPr lang="en-US" sz="1100" dirty="0"/>
          </a:p>
        </p:txBody>
      </p:sp>
      <p:sp>
        <p:nvSpPr>
          <p:cNvPr id="15" name="Text 10"/>
          <p:cNvSpPr/>
          <p:nvPr/>
        </p:nvSpPr>
        <p:spPr>
          <a:xfrm>
            <a:off x="1285049" y="3415308"/>
            <a:ext cx="10073626" cy="166092"/>
          </a:xfrm>
          <a:prstGeom prst="rect">
            <a:avLst/>
          </a:prstGeom>
          <a:noFill/>
          <a:ln/>
        </p:spPr>
        <p:txBody>
          <a:bodyPr wrap="none" lIns="0" tIns="0" rIns="0" bIns="0" rtlCol="0" anchor="t"/>
          <a:lstStyle/>
          <a:p>
            <a:pPr algn="l" indent="0" marL="0">
              <a:lnSpc>
                <a:spcPct val="113000"/>
              </a:lnSpc>
              <a:buNone/>
            </a:pPr>
            <a:r>
              <a:rPr lang="en-US" sz="950" dirty="0">
                <a:solidFill>
                  <a:srgbClr val="3A3630"/>
                </a:solidFill>
                <a:latin typeface="Source Sans 3" pitchFamily="34" charset="0"/>
                <a:ea typeface="Source Sans 3" pitchFamily="34" charset="-122"/>
                <a:cs typeface="Source Sans 3" pitchFamily="34" charset="-120"/>
              </a:rPr>
              <a:t>How oil price hikes affect economic development</a:t>
            </a:r>
            <a:endParaRPr lang="en-US" sz="95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8185" y="3868043"/>
            <a:ext cx="10795325" cy="733028"/>
          </a:xfrm>
          <a:prstGeom prst="rect">
            <a:avLst/>
          </a:prstGeom>
        </p:spPr>
      </p:pic>
      <p:sp>
        <p:nvSpPr>
          <p:cNvPr id="17" name="Text 11"/>
          <p:cNvSpPr/>
          <p:nvPr/>
        </p:nvSpPr>
        <p:spPr>
          <a:xfrm>
            <a:off x="863578" y="4120059"/>
            <a:ext cx="183252" cy="228997"/>
          </a:xfrm>
          <a:prstGeom prst="rect">
            <a:avLst/>
          </a:prstGeom>
          <a:noFill/>
          <a:ln/>
        </p:spPr>
        <p:txBody>
          <a:bodyPr wrap="none" lIns="0" tIns="0" rIns="0" bIns="0" rtlCol="0" anchor="ctr"/>
          <a:lstStyle/>
          <a:p>
            <a:pPr algn="ctr" indent="0" marL="0">
              <a:lnSpc>
                <a:spcPct val="100000"/>
              </a:lnSpc>
              <a:buNone/>
            </a:pPr>
            <a:r>
              <a:rPr lang="en-US" sz="1400" dirty="0">
                <a:solidFill>
                  <a:srgbClr val="3A3630"/>
                </a:solidFill>
                <a:latin typeface="Lora" pitchFamily="34" charset="0"/>
                <a:ea typeface="Lora" pitchFamily="34" charset="-122"/>
                <a:cs typeface="Lora" pitchFamily="34" charset="-120"/>
              </a:rPr>
              <a:t>4</a:t>
            </a:r>
            <a:endParaRPr lang="en-US" sz="1400" dirty="0"/>
          </a:p>
        </p:txBody>
      </p:sp>
      <p:sp>
        <p:nvSpPr>
          <p:cNvPr id="18" name="Text 12"/>
          <p:cNvSpPr/>
          <p:nvPr/>
        </p:nvSpPr>
        <p:spPr>
          <a:xfrm>
            <a:off x="1285049" y="4002881"/>
            <a:ext cx="1437346" cy="179685"/>
          </a:xfrm>
          <a:prstGeom prst="rect">
            <a:avLst/>
          </a:prstGeom>
          <a:noFill/>
          <a:ln/>
        </p:spPr>
        <p:txBody>
          <a:bodyPr wrap="none" lIns="0" tIns="0" rIns="0" bIns="0" rtlCol="0" anchor="t"/>
          <a:lstStyle/>
          <a:p>
            <a:pPr algn="l" indent="0" marL="0">
              <a:lnSpc>
                <a:spcPct val="104000"/>
              </a:lnSpc>
              <a:buNone/>
            </a:pPr>
            <a:r>
              <a:rPr lang="en-US" sz="1100" dirty="0">
                <a:solidFill>
                  <a:srgbClr val="3A3630"/>
                </a:solidFill>
                <a:latin typeface="Lora" pitchFamily="34" charset="0"/>
                <a:ea typeface="Lora" pitchFamily="34" charset="-122"/>
                <a:cs typeface="Lora" pitchFamily="34" charset="-120"/>
              </a:rPr>
              <a:t>Discuss</a:t>
            </a:r>
            <a:endParaRPr lang="en-US" sz="1100" dirty="0"/>
          </a:p>
        </p:txBody>
      </p:sp>
      <p:sp>
        <p:nvSpPr>
          <p:cNvPr id="19" name="Text 13"/>
          <p:cNvSpPr/>
          <p:nvPr/>
        </p:nvSpPr>
        <p:spPr>
          <a:xfrm>
            <a:off x="1285049" y="4233863"/>
            <a:ext cx="10073626" cy="166092"/>
          </a:xfrm>
          <a:prstGeom prst="rect">
            <a:avLst/>
          </a:prstGeom>
          <a:noFill/>
          <a:ln/>
        </p:spPr>
        <p:txBody>
          <a:bodyPr wrap="none" lIns="0" tIns="0" rIns="0" bIns="0" rtlCol="0" anchor="t"/>
          <a:lstStyle/>
          <a:p>
            <a:pPr algn="l" indent="0" marL="0">
              <a:lnSpc>
                <a:spcPct val="113000"/>
              </a:lnSpc>
              <a:buNone/>
            </a:pPr>
            <a:r>
              <a:rPr lang="en-US" sz="950" dirty="0">
                <a:solidFill>
                  <a:srgbClr val="3A3630"/>
                </a:solidFill>
                <a:latin typeface="Source Sans 3" pitchFamily="34" charset="0"/>
                <a:ea typeface="Source Sans 3" pitchFamily="34" charset="-122"/>
                <a:cs typeface="Source Sans 3" pitchFamily="34" charset="-120"/>
              </a:rPr>
              <a:t>The strategic importance of the Strait of Hormuz</a:t>
            </a:r>
            <a:endParaRPr lang="en-US" sz="95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98185" y="4686598"/>
            <a:ext cx="10795325" cy="733028"/>
          </a:xfrm>
          <a:prstGeom prst="rect">
            <a:avLst/>
          </a:prstGeom>
        </p:spPr>
      </p:pic>
      <p:sp>
        <p:nvSpPr>
          <p:cNvPr id="21" name="Text 14"/>
          <p:cNvSpPr/>
          <p:nvPr/>
        </p:nvSpPr>
        <p:spPr>
          <a:xfrm>
            <a:off x="863578" y="4938613"/>
            <a:ext cx="183252" cy="228997"/>
          </a:xfrm>
          <a:prstGeom prst="rect">
            <a:avLst/>
          </a:prstGeom>
          <a:noFill/>
          <a:ln/>
        </p:spPr>
        <p:txBody>
          <a:bodyPr wrap="none" lIns="0" tIns="0" rIns="0" bIns="0" rtlCol="0" anchor="ctr"/>
          <a:lstStyle/>
          <a:p>
            <a:pPr algn="ctr" indent="0" marL="0">
              <a:lnSpc>
                <a:spcPct val="100000"/>
              </a:lnSpc>
              <a:buNone/>
            </a:pPr>
            <a:r>
              <a:rPr lang="en-US" sz="1400" dirty="0">
                <a:solidFill>
                  <a:srgbClr val="3A3630"/>
                </a:solidFill>
                <a:latin typeface="Lora" pitchFamily="34" charset="0"/>
                <a:ea typeface="Lora" pitchFamily="34" charset="-122"/>
                <a:cs typeface="Lora" pitchFamily="34" charset="-120"/>
              </a:rPr>
              <a:t>5</a:t>
            </a:r>
            <a:endParaRPr lang="en-US" sz="1400" dirty="0"/>
          </a:p>
        </p:txBody>
      </p:sp>
      <p:sp>
        <p:nvSpPr>
          <p:cNvPr id="22" name="Text 15"/>
          <p:cNvSpPr/>
          <p:nvPr/>
        </p:nvSpPr>
        <p:spPr>
          <a:xfrm>
            <a:off x="1285049" y="4821436"/>
            <a:ext cx="1437346" cy="179685"/>
          </a:xfrm>
          <a:prstGeom prst="rect">
            <a:avLst/>
          </a:prstGeom>
          <a:noFill/>
          <a:ln/>
        </p:spPr>
        <p:txBody>
          <a:bodyPr wrap="none" lIns="0" tIns="0" rIns="0" bIns="0" rtlCol="0" anchor="t"/>
          <a:lstStyle/>
          <a:p>
            <a:pPr algn="l" indent="0" marL="0">
              <a:lnSpc>
                <a:spcPct val="104000"/>
              </a:lnSpc>
              <a:buNone/>
            </a:pPr>
            <a:r>
              <a:rPr lang="en-US" sz="1100" dirty="0">
                <a:solidFill>
                  <a:srgbClr val="3A3630"/>
                </a:solidFill>
                <a:latin typeface="Lora" pitchFamily="34" charset="0"/>
                <a:ea typeface="Lora" pitchFamily="34" charset="-122"/>
                <a:cs typeface="Lora" pitchFamily="34" charset="-120"/>
              </a:rPr>
              <a:t>Evaluate</a:t>
            </a:r>
            <a:endParaRPr lang="en-US" sz="1100" dirty="0"/>
          </a:p>
        </p:txBody>
      </p:sp>
      <p:sp>
        <p:nvSpPr>
          <p:cNvPr id="23" name="Text 16"/>
          <p:cNvSpPr/>
          <p:nvPr/>
        </p:nvSpPr>
        <p:spPr>
          <a:xfrm>
            <a:off x="1285049" y="5052417"/>
            <a:ext cx="10073626" cy="166092"/>
          </a:xfrm>
          <a:prstGeom prst="rect">
            <a:avLst/>
          </a:prstGeom>
          <a:noFill/>
          <a:ln/>
        </p:spPr>
        <p:txBody>
          <a:bodyPr wrap="none" lIns="0" tIns="0" rIns="0" bIns="0" rtlCol="0" anchor="t"/>
          <a:lstStyle/>
          <a:p>
            <a:pPr algn="l" indent="0" marL="0">
              <a:lnSpc>
                <a:spcPct val="113000"/>
              </a:lnSpc>
              <a:buNone/>
            </a:pPr>
            <a:r>
              <a:rPr lang="en-US" sz="950" dirty="0">
                <a:solidFill>
                  <a:srgbClr val="3A3630"/>
                </a:solidFill>
                <a:latin typeface="Source Sans 3" pitchFamily="34" charset="0"/>
                <a:ea typeface="Source Sans 3" pitchFamily="34" charset="-122"/>
                <a:cs typeface="Source Sans 3" pitchFamily="34" charset="-120"/>
              </a:rPr>
              <a:t>The economic consequences of geopolitical conflicts</a:t>
            </a:r>
            <a:endParaRPr lang="en-US" sz="950" dirty="0"/>
          </a:p>
        </p:txBody>
      </p:sp>
      <p:pic>
        <p:nvPicPr>
          <p:cNvPr id="24"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98185" y="5505152"/>
            <a:ext cx="10795325" cy="733028"/>
          </a:xfrm>
          <a:prstGeom prst="rect">
            <a:avLst/>
          </a:prstGeom>
        </p:spPr>
      </p:pic>
      <p:sp>
        <p:nvSpPr>
          <p:cNvPr id="25" name="Text 17"/>
          <p:cNvSpPr/>
          <p:nvPr/>
        </p:nvSpPr>
        <p:spPr>
          <a:xfrm>
            <a:off x="863578" y="5757168"/>
            <a:ext cx="183252" cy="228997"/>
          </a:xfrm>
          <a:prstGeom prst="rect">
            <a:avLst/>
          </a:prstGeom>
          <a:noFill/>
          <a:ln/>
        </p:spPr>
        <p:txBody>
          <a:bodyPr wrap="none" lIns="0" tIns="0" rIns="0" bIns="0" rtlCol="0" anchor="ctr"/>
          <a:lstStyle/>
          <a:p>
            <a:pPr algn="ctr" indent="0" marL="0">
              <a:lnSpc>
                <a:spcPct val="100000"/>
              </a:lnSpc>
              <a:buNone/>
            </a:pPr>
            <a:r>
              <a:rPr lang="en-US" sz="1400" dirty="0">
                <a:solidFill>
                  <a:srgbClr val="3A3630"/>
                </a:solidFill>
                <a:latin typeface="Lora" pitchFamily="34" charset="0"/>
                <a:ea typeface="Lora" pitchFamily="34" charset="-122"/>
                <a:cs typeface="Lora" pitchFamily="34" charset="-120"/>
              </a:rPr>
              <a:t>6</a:t>
            </a:r>
            <a:endParaRPr lang="en-US" sz="1400" dirty="0"/>
          </a:p>
        </p:txBody>
      </p:sp>
      <p:sp>
        <p:nvSpPr>
          <p:cNvPr id="26" name="Text 18"/>
          <p:cNvSpPr/>
          <p:nvPr/>
        </p:nvSpPr>
        <p:spPr>
          <a:xfrm>
            <a:off x="1285049" y="5639991"/>
            <a:ext cx="1437346" cy="179685"/>
          </a:xfrm>
          <a:prstGeom prst="rect">
            <a:avLst/>
          </a:prstGeom>
          <a:noFill/>
          <a:ln/>
        </p:spPr>
        <p:txBody>
          <a:bodyPr wrap="none" lIns="0" tIns="0" rIns="0" bIns="0" rtlCol="0" anchor="t"/>
          <a:lstStyle/>
          <a:p>
            <a:pPr algn="l" indent="0" marL="0">
              <a:lnSpc>
                <a:spcPct val="104000"/>
              </a:lnSpc>
              <a:buNone/>
            </a:pPr>
            <a:r>
              <a:rPr lang="en-US" sz="1100" dirty="0">
                <a:solidFill>
                  <a:srgbClr val="3A3630"/>
                </a:solidFill>
                <a:latin typeface="Lora" pitchFamily="34" charset="0"/>
                <a:ea typeface="Lora" pitchFamily="34" charset="-122"/>
                <a:cs typeface="Lora" pitchFamily="34" charset="-120"/>
              </a:rPr>
              <a:t>Identify</a:t>
            </a:r>
            <a:endParaRPr lang="en-US" sz="1100" dirty="0"/>
          </a:p>
        </p:txBody>
      </p:sp>
      <p:sp>
        <p:nvSpPr>
          <p:cNvPr id="27" name="Text 19"/>
          <p:cNvSpPr/>
          <p:nvPr/>
        </p:nvSpPr>
        <p:spPr>
          <a:xfrm>
            <a:off x="1285049" y="5870972"/>
            <a:ext cx="10073626" cy="166092"/>
          </a:xfrm>
          <a:prstGeom prst="rect">
            <a:avLst/>
          </a:prstGeom>
          <a:noFill/>
          <a:ln/>
        </p:spPr>
        <p:txBody>
          <a:bodyPr wrap="none" lIns="0" tIns="0" rIns="0" bIns="0" rtlCol="0" anchor="t"/>
          <a:lstStyle/>
          <a:p>
            <a:pPr algn="l" indent="0" marL="0">
              <a:lnSpc>
                <a:spcPct val="113000"/>
              </a:lnSpc>
              <a:buNone/>
            </a:pPr>
            <a:r>
              <a:rPr lang="en-US" sz="950" dirty="0">
                <a:solidFill>
                  <a:srgbClr val="3A3630"/>
                </a:solidFill>
                <a:latin typeface="Source Sans 3" pitchFamily="34" charset="0"/>
                <a:ea typeface="Source Sans 3" pitchFamily="34" charset="-122"/>
                <a:cs typeface="Source Sans 3" pitchFamily="34" charset="-120"/>
              </a:rPr>
              <a:t>Possible solutions to reduce dependence on oil imports</a:t>
            </a:r>
            <a:endParaRPr lang="en-US" sz="9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98185" y="532408"/>
            <a:ext cx="6165398"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Background: The US–Iran Conflict</a:t>
            </a:r>
            <a:endParaRPr lang="en-US" sz="2700" dirty="0"/>
          </a:p>
        </p:txBody>
      </p:sp>
      <p:sp>
        <p:nvSpPr>
          <p:cNvPr id="3" name="Text 1"/>
          <p:cNvSpPr/>
          <p:nvPr/>
        </p:nvSpPr>
        <p:spPr>
          <a:xfrm>
            <a:off x="698185" y="1019076"/>
            <a:ext cx="2354997" cy="218083"/>
          </a:xfrm>
          <a:prstGeom prst="rect">
            <a:avLst/>
          </a:prstGeom>
          <a:noFill/>
          <a:ln/>
        </p:spPr>
        <p:txBody>
          <a:bodyPr wrap="none" lIns="0" tIns="0" rIns="0" bIns="0" rtlCol="0" anchor="t"/>
          <a:lstStyle/>
          <a:p>
            <a:pPr algn="l" indent="0" marL="0">
              <a:lnSpc>
                <a:spcPct val="104000"/>
              </a:lnSpc>
              <a:buNone/>
            </a:pPr>
            <a:r>
              <a:rPr lang="en-US" sz="1350" dirty="0">
                <a:solidFill>
                  <a:srgbClr val="38512F"/>
                </a:solidFill>
                <a:latin typeface="Lora" pitchFamily="34" charset="0"/>
                <a:ea typeface="Lora" pitchFamily="34" charset="-122"/>
                <a:cs typeface="Lora" pitchFamily="34" charset="-120"/>
              </a:rPr>
              <a:t>Historical Roots</a:t>
            </a:r>
            <a:endParaRPr lang="en-US" sz="1350" dirty="0"/>
          </a:p>
        </p:txBody>
      </p:sp>
      <p:sp>
        <p:nvSpPr>
          <p:cNvPr id="4" name="Text 2"/>
          <p:cNvSpPr/>
          <p:nvPr/>
        </p:nvSpPr>
        <p:spPr>
          <a:xfrm>
            <a:off x="698185" y="1426270"/>
            <a:ext cx="10795325"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The conflict between the United States and Iran is rooted in a long history of political, ideological, and strategic disagreements. Although the two countries once maintained close relations, events during the late twentieth century dramatically altered their relationship.</a:t>
            </a:r>
            <a:endParaRPr lang="en-US" sz="1150" dirty="0"/>
          </a:p>
        </p:txBody>
      </p:sp>
      <p:sp>
        <p:nvSpPr>
          <p:cNvPr id="5" name="Shape 3"/>
          <p:cNvSpPr/>
          <p:nvPr/>
        </p:nvSpPr>
        <p:spPr>
          <a:xfrm>
            <a:off x="6086323" y="2006997"/>
            <a:ext cx="19050" cy="4318595"/>
          </a:xfrm>
          <a:prstGeom prst="roundRect">
            <a:avLst>
              <a:gd name="adj" fmla="val 116821"/>
            </a:avLst>
          </a:prstGeom>
          <a:solidFill>
            <a:srgbClr val="D9CDBA"/>
          </a:solidFill>
          <a:ln/>
        </p:spPr>
      </p:sp>
      <p:sp>
        <p:nvSpPr>
          <p:cNvPr id="6" name="Shape 4"/>
          <p:cNvSpPr/>
          <p:nvPr/>
        </p:nvSpPr>
        <p:spPr>
          <a:xfrm>
            <a:off x="5502931" y="2164358"/>
            <a:ext cx="445084" cy="19050"/>
          </a:xfrm>
          <a:prstGeom prst="roundRect">
            <a:avLst>
              <a:gd name="adj" fmla="val 116821"/>
            </a:avLst>
          </a:prstGeom>
          <a:solidFill>
            <a:srgbClr val="D9CDBA"/>
          </a:solidFill>
          <a:ln/>
        </p:spPr>
      </p:sp>
      <p:sp>
        <p:nvSpPr>
          <p:cNvPr id="7" name="Shape 5"/>
          <p:cNvSpPr/>
          <p:nvPr/>
        </p:nvSpPr>
        <p:spPr>
          <a:xfrm>
            <a:off x="5928966" y="2006997"/>
            <a:ext cx="333764" cy="333772"/>
          </a:xfrm>
          <a:prstGeom prst="roundRect">
            <a:avLst>
              <a:gd name="adj" fmla="val 6668"/>
            </a:avLst>
          </a:prstGeom>
          <a:solidFill>
            <a:srgbClr val="F3E7D4"/>
          </a:solidFill>
          <a:ln/>
        </p:spPr>
      </p:sp>
      <p:sp>
        <p:nvSpPr>
          <p:cNvPr id="8" name="Text 6"/>
          <p:cNvSpPr/>
          <p:nvPr/>
        </p:nvSpPr>
        <p:spPr>
          <a:xfrm>
            <a:off x="5991125" y="2043013"/>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1</a:t>
            </a:r>
            <a:endParaRPr lang="en-US" sz="1600" dirty="0"/>
          </a:p>
        </p:txBody>
      </p:sp>
      <p:sp>
        <p:nvSpPr>
          <p:cNvPr id="9" name="Text 7"/>
          <p:cNvSpPr/>
          <p:nvPr/>
        </p:nvSpPr>
        <p:spPr>
          <a:xfrm>
            <a:off x="3608694" y="2057995"/>
            <a:ext cx="1745413" cy="218083"/>
          </a:xfrm>
          <a:prstGeom prst="rect">
            <a:avLst/>
          </a:prstGeom>
          <a:noFill/>
          <a:ln/>
        </p:spPr>
        <p:txBody>
          <a:bodyPr wrap="none" lIns="0" tIns="0" rIns="0" bIns="0" rtlCol="0" anchor="t"/>
          <a:lstStyle/>
          <a:p>
            <a:pPr algn="r" indent="0" marL="0">
              <a:lnSpc>
                <a:spcPct val="104000"/>
              </a:lnSpc>
              <a:buNone/>
            </a:pPr>
            <a:r>
              <a:rPr lang="en-US" sz="1350" dirty="0">
                <a:solidFill>
                  <a:srgbClr val="3A3630"/>
                </a:solidFill>
                <a:latin typeface="Lora" pitchFamily="34" charset="0"/>
                <a:ea typeface="Lora" pitchFamily="34" charset="-122"/>
                <a:cs typeface="Lora" pitchFamily="34" charset="-120"/>
              </a:rPr>
              <a:t>Pre-1979</a:t>
            </a:r>
            <a:endParaRPr lang="en-US" sz="1350" dirty="0"/>
          </a:p>
        </p:txBody>
      </p:sp>
      <p:sp>
        <p:nvSpPr>
          <p:cNvPr id="10" name="Text 8"/>
          <p:cNvSpPr/>
          <p:nvPr/>
        </p:nvSpPr>
        <p:spPr>
          <a:xfrm>
            <a:off x="698185" y="2351683"/>
            <a:ext cx="4655922" cy="438944"/>
          </a:xfrm>
          <a:prstGeom prst="rect">
            <a:avLst/>
          </a:prstGeom>
          <a:noFill/>
          <a:ln/>
        </p:spPr>
        <p:txBody>
          <a:bodyPr wrap="square" lIns="0" tIns="0" rIns="0" bIns="0" rtlCol="0" anchor="t">
            <a:normAutofit/>
          </a:bodyPr>
          <a:lstStyle/>
          <a:p>
            <a:pPr algn="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Iran governed by Shah Pahlavi with close ties to the United States and Western nations</a:t>
            </a:r>
            <a:endParaRPr lang="en-US" sz="1150" dirty="0"/>
          </a:p>
        </p:txBody>
      </p:sp>
      <p:sp>
        <p:nvSpPr>
          <p:cNvPr id="11" name="Shape 9"/>
          <p:cNvSpPr/>
          <p:nvPr/>
        </p:nvSpPr>
        <p:spPr>
          <a:xfrm>
            <a:off x="6243680" y="3009999"/>
            <a:ext cx="445084" cy="19050"/>
          </a:xfrm>
          <a:prstGeom prst="roundRect">
            <a:avLst>
              <a:gd name="adj" fmla="val 116821"/>
            </a:avLst>
          </a:prstGeom>
          <a:solidFill>
            <a:srgbClr val="D9CDBA"/>
          </a:solidFill>
          <a:ln/>
        </p:spPr>
      </p:sp>
      <p:sp>
        <p:nvSpPr>
          <p:cNvPr id="12" name="Shape 10"/>
          <p:cNvSpPr/>
          <p:nvPr/>
        </p:nvSpPr>
        <p:spPr>
          <a:xfrm>
            <a:off x="5928966" y="2852638"/>
            <a:ext cx="333764" cy="333772"/>
          </a:xfrm>
          <a:prstGeom prst="roundRect">
            <a:avLst>
              <a:gd name="adj" fmla="val 6668"/>
            </a:avLst>
          </a:prstGeom>
          <a:solidFill>
            <a:srgbClr val="F3E7D4"/>
          </a:solidFill>
          <a:ln/>
        </p:spPr>
      </p:sp>
      <p:sp>
        <p:nvSpPr>
          <p:cNvPr id="13" name="Text 11"/>
          <p:cNvSpPr/>
          <p:nvPr/>
        </p:nvSpPr>
        <p:spPr>
          <a:xfrm>
            <a:off x="5991125" y="2888655"/>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2</a:t>
            </a:r>
            <a:endParaRPr lang="en-US" sz="1600" dirty="0"/>
          </a:p>
        </p:txBody>
      </p:sp>
      <p:sp>
        <p:nvSpPr>
          <p:cNvPr id="14" name="Text 12"/>
          <p:cNvSpPr/>
          <p:nvPr/>
        </p:nvSpPr>
        <p:spPr>
          <a:xfrm>
            <a:off x="6837588" y="2903637"/>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1979 Revolution</a:t>
            </a:r>
            <a:endParaRPr lang="en-US" sz="1350" dirty="0"/>
          </a:p>
        </p:txBody>
      </p:sp>
      <p:sp>
        <p:nvSpPr>
          <p:cNvPr id="15" name="Text 13"/>
          <p:cNvSpPr/>
          <p:nvPr/>
        </p:nvSpPr>
        <p:spPr>
          <a:xfrm>
            <a:off x="6837588" y="3197324"/>
            <a:ext cx="465592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Islamic government under Ayatollah Khomeini replaces the monarchy; US influence strongly opposed</a:t>
            </a:r>
            <a:endParaRPr lang="en-US" sz="1150" dirty="0"/>
          </a:p>
        </p:txBody>
      </p:sp>
      <p:sp>
        <p:nvSpPr>
          <p:cNvPr id="16" name="Shape 14"/>
          <p:cNvSpPr/>
          <p:nvPr/>
        </p:nvSpPr>
        <p:spPr>
          <a:xfrm>
            <a:off x="5502931" y="3755033"/>
            <a:ext cx="445084" cy="19050"/>
          </a:xfrm>
          <a:prstGeom prst="roundRect">
            <a:avLst>
              <a:gd name="adj" fmla="val 116821"/>
            </a:avLst>
          </a:prstGeom>
          <a:solidFill>
            <a:srgbClr val="D9CDBA"/>
          </a:solidFill>
          <a:ln/>
        </p:spPr>
      </p:sp>
      <p:sp>
        <p:nvSpPr>
          <p:cNvPr id="17" name="Shape 15"/>
          <p:cNvSpPr/>
          <p:nvPr/>
        </p:nvSpPr>
        <p:spPr>
          <a:xfrm>
            <a:off x="5928966" y="3597672"/>
            <a:ext cx="333764" cy="333772"/>
          </a:xfrm>
          <a:prstGeom prst="roundRect">
            <a:avLst>
              <a:gd name="adj" fmla="val 6668"/>
            </a:avLst>
          </a:prstGeom>
          <a:solidFill>
            <a:srgbClr val="F3E7D4"/>
          </a:solidFill>
          <a:ln/>
        </p:spPr>
      </p:sp>
      <p:sp>
        <p:nvSpPr>
          <p:cNvPr id="18" name="Text 16"/>
          <p:cNvSpPr/>
          <p:nvPr/>
        </p:nvSpPr>
        <p:spPr>
          <a:xfrm>
            <a:off x="5991125" y="3633688"/>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3</a:t>
            </a:r>
            <a:endParaRPr lang="en-US" sz="1600" dirty="0"/>
          </a:p>
        </p:txBody>
      </p:sp>
      <p:sp>
        <p:nvSpPr>
          <p:cNvPr id="19" name="Text 17"/>
          <p:cNvSpPr/>
          <p:nvPr/>
        </p:nvSpPr>
        <p:spPr>
          <a:xfrm>
            <a:off x="3608694" y="3648670"/>
            <a:ext cx="1745413" cy="218083"/>
          </a:xfrm>
          <a:prstGeom prst="rect">
            <a:avLst/>
          </a:prstGeom>
          <a:noFill/>
          <a:ln/>
        </p:spPr>
        <p:txBody>
          <a:bodyPr wrap="none" lIns="0" tIns="0" rIns="0" bIns="0" rtlCol="0" anchor="t"/>
          <a:lstStyle/>
          <a:p>
            <a:pPr algn="r" indent="0" marL="0">
              <a:lnSpc>
                <a:spcPct val="104000"/>
              </a:lnSpc>
              <a:buNone/>
            </a:pPr>
            <a:r>
              <a:rPr lang="en-US" sz="1350" dirty="0">
                <a:solidFill>
                  <a:srgbClr val="3A3630"/>
                </a:solidFill>
                <a:latin typeface="Lora" pitchFamily="34" charset="0"/>
                <a:ea typeface="Lora" pitchFamily="34" charset="-122"/>
                <a:cs typeface="Lora" pitchFamily="34" charset="-120"/>
              </a:rPr>
              <a:t>Hostage Crisis</a:t>
            </a:r>
            <a:endParaRPr lang="en-US" sz="1350" dirty="0"/>
          </a:p>
        </p:txBody>
      </p:sp>
      <p:sp>
        <p:nvSpPr>
          <p:cNvPr id="20" name="Text 18"/>
          <p:cNvSpPr/>
          <p:nvPr/>
        </p:nvSpPr>
        <p:spPr>
          <a:xfrm>
            <a:off x="698185" y="3942358"/>
            <a:ext cx="4655922" cy="438944"/>
          </a:xfrm>
          <a:prstGeom prst="rect">
            <a:avLst/>
          </a:prstGeom>
          <a:noFill/>
          <a:ln/>
        </p:spPr>
        <p:txBody>
          <a:bodyPr wrap="square" lIns="0" tIns="0" rIns="0" bIns="0" rtlCol="0" anchor="t">
            <a:normAutofit/>
          </a:bodyPr>
          <a:lstStyle/>
          <a:p>
            <a:pPr algn="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American diplomats held hostage in Tehran for 444 days, severely damaging diplomatic relations</a:t>
            </a:r>
            <a:endParaRPr lang="en-US" sz="1150" dirty="0"/>
          </a:p>
        </p:txBody>
      </p:sp>
      <p:sp>
        <p:nvSpPr>
          <p:cNvPr id="21" name="Shape 19"/>
          <p:cNvSpPr/>
          <p:nvPr/>
        </p:nvSpPr>
        <p:spPr>
          <a:xfrm>
            <a:off x="6243680" y="4500066"/>
            <a:ext cx="445084" cy="19050"/>
          </a:xfrm>
          <a:prstGeom prst="roundRect">
            <a:avLst>
              <a:gd name="adj" fmla="val 116821"/>
            </a:avLst>
          </a:prstGeom>
          <a:solidFill>
            <a:srgbClr val="D9CDBA"/>
          </a:solidFill>
          <a:ln/>
        </p:spPr>
      </p:sp>
      <p:sp>
        <p:nvSpPr>
          <p:cNvPr id="22" name="Shape 20"/>
          <p:cNvSpPr/>
          <p:nvPr/>
        </p:nvSpPr>
        <p:spPr>
          <a:xfrm>
            <a:off x="5928966" y="4342705"/>
            <a:ext cx="333764" cy="333772"/>
          </a:xfrm>
          <a:prstGeom prst="roundRect">
            <a:avLst>
              <a:gd name="adj" fmla="val 6668"/>
            </a:avLst>
          </a:prstGeom>
          <a:solidFill>
            <a:srgbClr val="F3E7D4"/>
          </a:solidFill>
          <a:ln/>
        </p:spPr>
      </p:sp>
      <p:sp>
        <p:nvSpPr>
          <p:cNvPr id="23" name="Text 21"/>
          <p:cNvSpPr/>
          <p:nvPr/>
        </p:nvSpPr>
        <p:spPr>
          <a:xfrm>
            <a:off x="5991125" y="4378722"/>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4</a:t>
            </a:r>
            <a:endParaRPr lang="en-US" sz="1600" dirty="0"/>
          </a:p>
        </p:txBody>
      </p:sp>
      <p:sp>
        <p:nvSpPr>
          <p:cNvPr id="24" name="Text 22"/>
          <p:cNvSpPr/>
          <p:nvPr/>
        </p:nvSpPr>
        <p:spPr>
          <a:xfrm>
            <a:off x="6837588" y="4393704"/>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Nuclear Disputes</a:t>
            </a:r>
            <a:endParaRPr lang="en-US" sz="1350" dirty="0"/>
          </a:p>
        </p:txBody>
      </p:sp>
      <p:sp>
        <p:nvSpPr>
          <p:cNvPr id="25" name="Text 23"/>
          <p:cNvSpPr/>
          <p:nvPr/>
        </p:nvSpPr>
        <p:spPr>
          <a:xfrm>
            <a:off x="6837588" y="4687391"/>
            <a:ext cx="465592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Western concerns over Iran's nuclear program lead to economic sanctions and ongoing tensions</a:t>
            </a:r>
            <a:endParaRPr lang="en-US" sz="1150" dirty="0"/>
          </a:p>
        </p:txBody>
      </p:sp>
      <p:sp>
        <p:nvSpPr>
          <p:cNvPr id="26" name="Shape 24"/>
          <p:cNvSpPr/>
          <p:nvPr/>
        </p:nvSpPr>
        <p:spPr>
          <a:xfrm>
            <a:off x="5502931" y="5245100"/>
            <a:ext cx="445084" cy="19050"/>
          </a:xfrm>
          <a:prstGeom prst="roundRect">
            <a:avLst>
              <a:gd name="adj" fmla="val 116821"/>
            </a:avLst>
          </a:prstGeom>
          <a:solidFill>
            <a:srgbClr val="D9CDBA"/>
          </a:solidFill>
          <a:ln/>
        </p:spPr>
      </p:sp>
      <p:sp>
        <p:nvSpPr>
          <p:cNvPr id="27" name="Shape 25"/>
          <p:cNvSpPr/>
          <p:nvPr/>
        </p:nvSpPr>
        <p:spPr>
          <a:xfrm>
            <a:off x="5928966" y="5087739"/>
            <a:ext cx="333764" cy="333772"/>
          </a:xfrm>
          <a:prstGeom prst="roundRect">
            <a:avLst>
              <a:gd name="adj" fmla="val 6668"/>
            </a:avLst>
          </a:prstGeom>
          <a:solidFill>
            <a:srgbClr val="F3E7D4"/>
          </a:solidFill>
          <a:ln/>
        </p:spPr>
      </p:sp>
      <p:sp>
        <p:nvSpPr>
          <p:cNvPr id="28" name="Text 26"/>
          <p:cNvSpPr/>
          <p:nvPr/>
        </p:nvSpPr>
        <p:spPr>
          <a:xfrm>
            <a:off x="5991125" y="5123755"/>
            <a:ext cx="209446" cy="261739"/>
          </a:xfrm>
          <a:prstGeom prst="rect">
            <a:avLst/>
          </a:prstGeom>
          <a:noFill/>
          <a:ln/>
        </p:spPr>
        <p:txBody>
          <a:bodyPr wrap="none" lIns="0" tIns="0" rIns="0" bIns="0" rtlCol="0" anchor="ctr"/>
          <a:lstStyle/>
          <a:p>
            <a:pPr algn="ctr" indent="0" marL="0">
              <a:lnSpc>
                <a:spcPct val="100000"/>
              </a:lnSpc>
              <a:buNone/>
            </a:pPr>
            <a:r>
              <a:rPr lang="en-US" sz="1600" dirty="0">
                <a:solidFill>
                  <a:srgbClr val="3A3630"/>
                </a:solidFill>
                <a:latin typeface="Lora" pitchFamily="34" charset="0"/>
                <a:ea typeface="Lora" pitchFamily="34" charset="-122"/>
                <a:cs typeface="Lora" pitchFamily="34" charset="-120"/>
              </a:rPr>
              <a:t>5</a:t>
            </a:r>
            <a:endParaRPr lang="en-US" sz="1600" dirty="0"/>
          </a:p>
        </p:txBody>
      </p:sp>
      <p:sp>
        <p:nvSpPr>
          <p:cNvPr id="29" name="Text 27"/>
          <p:cNvSpPr/>
          <p:nvPr/>
        </p:nvSpPr>
        <p:spPr>
          <a:xfrm>
            <a:off x="3608694" y="5138738"/>
            <a:ext cx="1745413" cy="218083"/>
          </a:xfrm>
          <a:prstGeom prst="rect">
            <a:avLst/>
          </a:prstGeom>
          <a:noFill/>
          <a:ln/>
        </p:spPr>
        <p:txBody>
          <a:bodyPr wrap="none" lIns="0" tIns="0" rIns="0" bIns="0" rtlCol="0" anchor="t"/>
          <a:lstStyle/>
          <a:p>
            <a:pPr algn="r" indent="0" marL="0">
              <a:lnSpc>
                <a:spcPct val="104000"/>
              </a:lnSpc>
              <a:buNone/>
            </a:pPr>
            <a:r>
              <a:rPr lang="en-US" sz="1350" dirty="0">
                <a:solidFill>
                  <a:srgbClr val="3A3630"/>
                </a:solidFill>
                <a:latin typeface="Lora" pitchFamily="34" charset="0"/>
                <a:ea typeface="Lora" pitchFamily="34" charset="-122"/>
                <a:cs typeface="Lora" pitchFamily="34" charset="-120"/>
              </a:rPr>
              <a:t>2020</a:t>
            </a:r>
            <a:endParaRPr lang="en-US" sz="1350" dirty="0"/>
          </a:p>
        </p:txBody>
      </p:sp>
      <p:sp>
        <p:nvSpPr>
          <p:cNvPr id="30" name="Text 28"/>
          <p:cNvSpPr/>
          <p:nvPr/>
        </p:nvSpPr>
        <p:spPr>
          <a:xfrm>
            <a:off x="698185" y="5432425"/>
            <a:ext cx="4655922" cy="438944"/>
          </a:xfrm>
          <a:prstGeom prst="rect">
            <a:avLst/>
          </a:prstGeom>
          <a:noFill/>
          <a:ln/>
        </p:spPr>
        <p:txBody>
          <a:bodyPr wrap="square" lIns="0" tIns="0" rIns="0" bIns="0" rtlCol="0" anchor="t">
            <a:normAutofit/>
          </a:bodyPr>
          <a:lstStyle/>
          <a:p>
            <a:pPr algn="r"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Assassination of General Qasem Soleimani heightens fears of direct military confrontation</a:t>
            </a:r>
            <a:endParaRPr lang="en-US" sz="11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98185" y="1665387"/>
            <a:ext cx="6768831"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Three Pillars of US–Iran Tension</a:t>
            </a:r>
            <a:endParaRPr lang="en-US" sz="3200" dirty="0"/>
          </a:p>
        </p:txBody>
      </p:sp>
      <p:sp>
        <p:nvSpPr>
          <p:cNvPr id="3" name="Shape 1"/>
          <p:cNvSpPr/>
          <p:nvPr/>
        </p:nvSpPr>
        <p:spPr>
          <a:xfrm>
            <a:off x="698185" y="2527697"/>
            <a:ext cx="3482094" cy="2664817"/>
          </a:xfrm>
          <a:prstGeom prst="roundRect">
            <a:avLst>
              <a:gd name="adj" fmla="val 982"/>
            </a:avLst>
          </a:prstGeom>
          <a:solidFill>
            <a:srgbClr val="F3E7D4"/>
          </a:solidFill>
          <a:ln/>
        </p:spPr>
      </p:sp>
      <p:sp>
        <p:nvSpPr>
          <p:cNvPr id="4" name="Text 2"/>
          <p:cNvSpPr/>
          <p:nvPr/>
        </p:nvSpPr>
        <p:spPr>
          <a:xfrm>
            <a:off x="872706" y="2702223"/>
            <a:ext cx="2744818"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The Iranian Revolution (1979)</a:t>
            </a:r>
            <a:endParaRPr lang="en-US" sz="1600" dirty="0"/>
          </a:p>
        </p:txBody>
      </p:sp>
      <p:sp>
        <p:nvSpPr>
          <p:cNvPr id="5" name="Text 3"/>
          <p:cNvSpPr/>
          <p:nvPr/>
        </p:nvSpPr>
        <p:spPr>
          <a:xfrm>
            <a:off x="872706" y="3063577"/>
            <a:ext cx="3133051" cy="1954411"/>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revolution replaced a pro-Western monarchy with an Islamic government that strongly opposed American influence. The Iran Hostage Crisis — 444 days of captivity for US diplomats — marked the beginning of decades of hostility and severed formal diplomatic ties.</a:t>
            </a:r>
            <a:endParaRPr lang="en-US" sz="1350" dirty="0"/>
          </a:p>
        </p:txBody>
      </p:sp>
      <p:sp>
        <p:nvSpPr>
          <p:cNvPr id="6" name="Shape 4"/>
          <p:cNvSpPr/>
          <p:nvPr/>
        </p:nvSpPr>
        <p:spPr>
          <a:xfrm>
            <a:off x="4354800" y="2527697"/>
            <a:ext cx="3482094" cy="2664817"/>
          </a:xfrm>
          <a:prstGeom prst="roundRect">
            <a:avLst>
              <a:gd name="adj" fmla="val 982"/>
            </a:avLst>
          </a:prstGeom>
          <a:solidFill>
            <a:srgbClr val="F3E7D4"/>
          </a:solidFill>
          <a:ln/>
        </p:spPr>
      </p:sp>
      <p:sp>
        <p:nvSpPr>
          <p:cNvPr id="7" name="Text 5"/>
          <p:cNvSpPr/>
          <p:nvPr/>
        </p:nvSpPr>
        <p:spPr>
          <a:xfrm>
            <a:off x="4529322" y="2702223"/>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Nuclear Disputes</a:t>
            </a:r>
            <a:endParaRPr lang="en-US" sz="1600" dirty="0"/>
          </a:p>
        </p:txBody>
      </p:sp>
      <p:sp>
        <p:nvSpPr>
          <p:cNvPr id="8" name="Text 6"/>
          <p:cNvSpPr/>
          <p:nvPr/>
        </p:nvSpPr>
        <p:spPr>
          <a:xfrm>
            <a:off x="4529322" y="3063577"/>
            <a:ext cx="3133051" cy="1954411"/>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United States and Western allies have expressed concerns that Iran could develop nuclear weapons. Iran maintains its nuclear activities are for peaceful energy and research purposes. Economic sanctions were imposed, limiting trade and restricting financial transactions.</a:t>
            </a:r>
            <a:endParaRPr lang="en-US" sz="1350" dirty="0"/>
          </a:p>
        </p:txBody>
      </p:sp>
      <p:sp>
        <p:nvSpPr>
          <p:cNvPr id="9" name="Shape 7"/>
          <p:cNvSpPr/>
          <p:nvPr/>
        </p:nvSpPr>
        <p:spPr>
          <a:xfrm>
            <a:off x="8011416" y="2527697"/>
            <a:ext cx="3482094" cy="2664817"/>
          </a:xfrm>
          <a:prstGeom prst="roundRect">
            <a:avLst>
              <a:gd name="adj" fmla="val 982"/>
            </a:avLst>
          </a:prstGeom>
          <a:solidFill>
            <a:srgbClr val="F3E7D4"/>
          </a:solidFill>
          <a:ln/>
        </p:spPr>
      </p:sp>
      <p:sp>
        <p:nvSpPr>
          <p:cNvPr id="10" name="Text 8"/>
          <p:cNvSpPr/>
          <p:nvPr/>
        </p:nvSpPr>
        <p:spPr>
          <a:xfrm>
            <a:off x="8185937" y="2702223"/>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Military Tensions</a:t>
            </a:r>
            <a:endParaRPr lang="en-US" sz="1600" dirty="0"/>
          </a:p>
        </p:txBody>
      </p:sp>
      <p:sp>
        <p:nvSpPr>
          <p:cNvPr id="11" name="Text 9"/>
          <p:cNvSpPr/>
          <p:nvPr/>
        </p:nvSpPr>
        <p:spPr>
          <a:xfrm>
            <a:off x="8185937" y="3063577"/>
            <a:ext cx="3133051" cy="1954411"/>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Naval confrontations, missile tests, cyberattacks, and regional conflicts have contributed to ongoing instability in the Persian Gulf. These tensions are especially important because of their potential impact on global energy markets and international trade.</a:t>
            </a:r>
            <a:endParaRPr lang="en-US" sz="13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744141"/>
            <a:ext cx="6223638" cy="872530"/>
          </a:xfrm>
          <a:prstGeom prst="rect">
            <a:avLst/>
          </a:prstGeom>
          <a:noFill/>
          <a:ln/>
        </p:spPr>
        <p:txBody>
          <a:bodyPr wrap="square" lIns="0" tIns="0" rIns="0" bIns="0" rtlCol="0" anchor="t">
            <a:normAutofit/>
          </a:bodyPr>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Understanding Oil and Economic Development</a:t>
            </a:r>
            <a:endParaRPr lang="en-US" sz="2700" dirty="0"/>
          </a:p>
        </p:txBody>
      </p:sp>
      <p:sp>
        <p:nvSpPr>
          <p:cNvPr id="4" name="Text 1"/>
          <p:cNvSpPr/>
          <p:nvPr/>
        </p:nvSpPr>
        <p:spPr>
          <a:xfrm>
            <a:off x="698086" y="1667073"/>
            <a:ext cx="3734401" cy="218083"/>
          </a:xfrm>
          <a:prstGeom prst="rect">
            <a:avLst/>
          </a:prstGeom>
          <a:noFill/>
          <a:ln/>
        </p:spPr>
        <p:txBody>
          <a:bodyPr wrap="none" lIns="0" tIns="0" rIns="0" bIns="0" rtlCol="0" anchor="t"/>
          <a:lstStyle/>
          <a:p>
            <a:pPr algn="l" indent="0" marL="0">
              <a:lnSpc>
                <a:spcPct val="104000"/>
              </a:lnSpc>
              <a:buNone/>
            </a:pPr>
            <a:r>
              <a:rPr lang="en-US" sz="1350" dirty="0">
                <a:solidFill>
                  <a:srgbClr val="38512F"/>
                </a:solidFill>
                <a:latin typeface="Lora" pitchFamily="34" charset="0"/>
                <a:ea typeface="Lora" pitchFamily="34" charset="-122"/>
                <a:cs typeface="Lora" pitchFamily="34" charset="-120"/>
              </a:rPr>
              <a:t>The Lifeblood of the Modern Economy</a:t>
            </a:r>
            <a:endParaRPr lang="en-US" sz="1350" dirty="0"/>
          </a:p>
        </p:txBody>
      </p:sp>
      <p:sp>
        <p:nvSpPr>
          <p:cNvPr id="5" name="Text 2"/>
          <p:cNvSpPr/>
          <p:nvPr/>
        </p:nvSpPr>
        <p:spPr>
          <a:xfrm>
            <a:off x="698086" y="2074267"/>
            <a:ext cx="6223638" cy="658416"/>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Oil is often described as the lifeblood of the modern economy because it powers many of the activities that support economic growth and development. Despite increasing interest in renewable energy, petroleum remains one of the world's most important energy sources.</a:t>
            </a:r>
            <a:endParaRPr lang="en-US" sz="1150" dirty="0"/>
          </a:p>
        </p:txBody>
      </p:sp>
      <p:sp>
        <p:nvSpPr>
          <p:cNvPr id="6" name="Shape 3"/>
          <p:cNvSpPr/>
          <p:nvPr/>
        </p:nvSpPr>
        <p:spPr>
          <a:xfrm>
            <a:off x="698086" y="2874466"/>
            <a:ext cx="6223638" cy="3239294"/>
          </a:xfrm>
          <a:prstGeom prst="roundRect">
            <a:avLst>
              <a:gd name="adj" fmla="val 687"/>
            </a:avLst>
          </a:prstGeom>
          <a:solidFill>
            <a:srgbClr val="F3E7D4"/>
          </a:solidFill>
          <a:ln/>
        </p:spPr>
      </p:sp>
      <p:sp>
        <p:nvSpPr>
          <p:cNvPr id="7" name="Shape 4"/>
          <p:cNvSpPr/>
          <p:nvPr/>
        </p:nvSpPr>
        <p:spPr>
          <a:xfrm>
            <a:off x="698086" y="2874466"/>
            <a:ext cx="6223638" cy="809823"/>
          </a:xfrm>
          <a:prstGeom prst="rect">
            <a:avLst/>
          </a:prstGeom>
          <a:solidFill>
            <a:srgbClr val="F3E7D4"/>
          </a:solidFill>
          <a:ln/>
        </p:spPr>
      </p:sp>
      <p:sp>
        <p:nvSpPr>
          <p:cNvPr id="8" name="Text 5"/>
          <p:cNvSpPr/>
          <p:nvPr/>
        </p:nvSpPr>
        <p:spPr>
          <a:xfrm>
            <a:off x="846414" y="3022798"/>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Transportation</a:t>
            </a:r>
            <a:endParaRPr lang="en-US" sz="1350" dirty="0"/>
          </a:p>
        </p:txBody>
      </p:sp>
      <p:sp>
        <p:nvSpPr>
          <p:cNvPr id="9" name="Text 6"/>
          <p:cNvSpPr/>
          <p:nvPr/>
        </p:nvSpPr>
        <p:spPr>
          <a:xfrm>
            <a:off x="846414" y="3316486"/>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Vehicles, ships, and aircraft all depend on petroleum-based fuels</a:t>
            </a:r>
            <a:endParaRPr lang="en-US" sz="1150" dirty="0"/>
          </a:p>
        </p:txBody>
      </p:sp>
      <p:sp>
        <p:nvSpPr>
          <p:cNvPr id="10" name="Shape 7"/>
          <p:cNvSpPr/>
          <p:nvPr/>
        </p:nvSpPr>
        <p:spPr>
          <a:xfrm>
            <a:off x="698086" y="3684290"/>
            <a:ext cx="6223638" cy="809823"/>
          </a:xfrm>
          <a:prstGeom prst="rect">
            <a:avLst/>
          </a:prstGeom>
          <a:solidFill>
            <a:srgbClr val="F3E7D4"/>
          </a:solidFill>
          <a:ln/>
        </p:spPr>
      </p:sp>
      <p:sp>
        <p:nvSpPr>
          <p:cNvPr id="11" name="Shape 8"/>
          <p:cNvSpPr/>
          <p:nvPr/>
        </p:nvSpPr>
        <p:spPr>
          <a:xfrm>
            <a:off x="698086" y="3684290"/>
            <a:ext cx="6223638" cy="19050"/>
          </a:xfrm>
          <a:prstGeom prst="roundRect">
            <a:avLst>
              <a:gd name="adj" fmla="val 116821"/>
            </a:avLst>
          </a:prstGeom>
          <a:solidFill>
            <a:srgbClr val="D9CDBA"/>
          </a:solidFill>
          <a:ln/>
        </p:spPr>
      </p:sp>
      <p:sp>
        <p:nvSpPr>
          <p:cNvPr id="12" name="Text 9"/>
          <p:cNvSpPr/>
          <p:nvPr/>
        </p:nvSpPr>
        <p:spPr>
          <a:xfrm>
            <a:off x="846414" y="3832622"/>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Manufacturing</a:t>
            </a:r>
            <a:endParaRPr lang="en-US" sz="1350" dirty="0"/>
          </a:p>
        </p:txBody>
      </p:sp>
      <p:sp>
        <p:nvSpPr>
          <p:cNvPr id="13" name="Text 10"/>
          <p:cNvSpPr/>
          <p:nvPr/>
        </p:nvSpPr>
        <p:spPr>
          <a:xfrm>
            <a:off x="846414" y="4126309"/>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Factories use petroleum products throughout production processes</a:t>
            </a:r>
            <a:endParaRPr lang="en-US" sz="1150" dirty="0"/>
          </a:p>
        </p:txBody>
      </p:sp>
      <p:sp>
        <p:nvSpPr>
          <p:cNvPr id="14" name="Shape 11"/>
          <p:cNvSpPr/>
          <p:nvPr/>
        </p:nvSpPr>
        <p:spPr>
          <a:xfrm>
            <a:off x="698086" y="4494113"/>
            <a:ext cx="6223638" cy="809823"/>
          </a:xfrm>
          <a:prstGeom prst="rect">
            <a:avLst/>
          </a:prstGeom>
          <a:solidFill>
            <a:srgbClr val="F3E7D4"/>
          </a:solidFill>
          <a:ln/>
        </p:spPr>
      </p:sp>
      <p:sp>
        <p:nvSpPr>
          <p:cNvPr id="15" name="Shape 12"/>
          <p:cNvSpPr/>
          <p:nvPr/>
        </p:nvSpPr>
        <p:spPr>
          <a:xfrm>
            <a:off x="698086" y="4494113"/>
            <a:ext cx="6223638" cy="19050"/>
          </a:xfrm>
          <a:prstGeom prst="roundRect">
            <a:avLst>
              <a:gd name="adj" fmla="val 116821"/>
            </a:avLst>
          </a:prstGeom>
          <a:solidFill>
            <a:srgbClr val="D9CDBA"/>
          </a:solidFill>
          <a:ln/>
        </p:spPr>
      </p:sp>
      <p:sp>
        <p:nvSpPr>
          <p:cNvPr id="16" name="Text 13"/>
          <p:cNvSpPr/>
          <p:nvPr/>
        </p:nvSpPr>
        <p:spPr>
          <a:xfrm>
            <a:off x="846414" y="4642445"/>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Agriculture</a:t>
            </a:r>
            <a:endParaRPr lang="en-US" sz="1350" dirty="0"/>
          </a:p>
        </p:txBody>
      </p:sp>
      <p:sp>
        <p:nvSpPr>
          <p:cNvPr id="17" name="Text 14"/>
          <p:cNvSpPr/>
          <p:nvPr/>
        </p:nvSpPr>
        <p:spPr>
          <a:xfrm>
            <a:off x="846414" y="4936133"/>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Farm machinery and fertilizers depend on diesel and petroleum derivatives</a:t>
            </a:r>
            <a:endParaRPr lang="en-US" sz="1150" dirty="0"/>
          </a:p>
        </p:txBody>
      </p:sp>
      <p:sp>
        <p:nvSpPr>
          <p:cNvPr id="18" name="Shape 15"/>
          <p:cNvSpPr/>
          <p:nvPr/>
        </p:nvSpPr>
        <p:spPr>
          <a:xfrm>
            <a:off x="698086" y="5303937"/>
            <a:ext cx="6223638" cy="809823"/>
          </a:xfrm>
          <a:prstGeom prst="rect">
            <a:avLst/>
          </a:prstGeom>
          <a:solidFill>
            <a:srgbClr val="F3E7D4"/>
          </a:solidFill>
          <a:ln/>
        </p:spPr>
      </p:sp>
      <p:sp>
        <p:nvSpPr>
          <p:cNvPr id="19" name="Shape 16"/>
          <p:cNvSpPr/>
          <p:nvPr/>
        </p:nvSpPr>
        <p:spPr>
          <a:xfrm>
            <a:off x="698086" y="5303937"/>
            <a:ext cx="6223638" cy="19050"/>
          </a:xfrm>
          <a:prstGeom prst="roundRect">
            <a:avLst>
              <a:gd name="adj" fmla="val 116821"/>
            </a:avLst>
          </a:prstGeom>
          <a:solidFill>
            <a:srgbClr val="D9CDBA"/>
          </a:solidFill>
          <a:ln/>
        </p:spPr>
      </p:sp>
      <p:sp>
        <p:nvSpPr>
          <p:cNvPr id="20" name="Text 17"/>
          <p:cNvSpPr/>
          <p:nvPr/>
        </p:nvSpPr>
        <p:spPr>
          <a:xfrm>
            <a:off x="846414" y="5452269"/>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Chemical &amp; Plastics</a:t>
            </a:r>
            <a:endParaRPr lang="en-US" sz="1350" dirty="0"/>
          </a:p>
        </p:txBody>
      </p:sp>
      <p:sp>
        <p:nvSpPr>
          <p:cNvPr id="21" name="Text 18"/>
          <p:cNvSpPr/>
          <p:nvPr/>
        </p:nvSpPr>
        <p:spPr>
          <a:xfrm>
            <a:off x="846414" y="5745956"/>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Petroleum is a raw material for plastics, chemicals, and synthetic materials</a:t>
            </a:r>
            <a:endParaRPr lang="en-US" sz="11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98185" y="738684"/>
            <a:ext cx="6323350"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Oil and the Philippine Economy</a:t>
            </a:r>
            <a:endParaRPr lang="en-US" sz="3050" dirty="0"/>
          </a:p>
        </p:txBody>
      </p:sp>
      <p:sp>
        <p:nvSpPr>
          <p:cNvPr id="3" name="Text 1"/>
          <p:cNvSpPr/>
          <p:nvPr/>
        </p:nvSpPr>
        <p:spPr>
          <a:xfrm>
            <a:off x="698185" y="1620044"/>
            <a:ext cx="2918149" cy="243780"/>
          </a:xfrm>
          <a:prstGeom prst="rect">
            <a:avLst/>
          </a:prstGeom>
          <a:noFill/>
          <a:ln/>
        </p:spPr>
        <p:txBody>
          <a:bodyPr wrap="none" lIns="0" tIns="0" rIns="0" bIns="0" rtlCol="0" anchor="t"/>
          <a:lstStyle/>
          <a:p>
            <a:pPr algn="l" indent="0" marL="0">
              <a:lnSpc>
                <a:spcPct val="104000"/>
              </a:lnSpc>
              <a:buNone/>
            </a:pPr>
            <a:r>
              <a:rPr lang="en-US" sz="1500" dirty="0">
                <a:solidFill>
                  <a:srgbClr val="38512F"/>
                </a:solidFill>
                <a:latin typeface="Lora" pitchFamily="34" charset="0"/>
                <a:ea typeface="Lora" pitchFamily="34" charset="-122"/>
                <a:cs typeface="Lora" pitchFamily="34" charset="-120"/>
              </a:rPr>
              <a:t>High Import Dependence</a:t>
            </a:r>
            <a:endParaRPr lang="en-US" sz="1500" dirty="0"/>
          </a:p>
        </p:txBody>
      </p:sp>
      <p:sp>
        <p:nvSpPr>
          <p:cNvPr id="4" name="Text 2"/>
          <p:cNvSpPr/>
          <p:nvPr/>
        </p:nvSpPr>
        <p:spPr>
          <a:xfrm>
            <a:off x="698185" y="2021284"/>
            <a:ext cx="5755436"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The Philippines imports most of its petroleum requirements. Because domestic oil production is limited, the country is highly sensitive to fluctuations in global oil prices. When international oil prices rise:</a:t>
            </a:r>
            <a:endParaRPr lang="en-US" sz="1300" dirty="0"/>
          </a:p>
        </p:txBody>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60393" y="2982416"/>
            <a:ext cx="248636" cy="248642"/>
          </a:xfrm>
          <a:prstGeom prst="rect">
            <a:avLst/>
          </a:prstGeom>
        </p:spPr>
      </p:pic>
      <p:sp>
        <p:nvSpPr>
          <p:cNvPr id="6" name="Text 3"/>
          <p:cNvSpPr/>
          <p:nvPr/>
        </p:nvSpPr>
        <p:spPr>
          <a:xfrm>
            <a:off x="1237028" y="2974181"/>
            <a:ext cx="5216593"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Transportation costs increase across all sectors</a:t>
            </a:r>
            <a:endParaRPr lang="en-US" sz="13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0393" y="3803154"/>
            <a:ext cx="248636" cy="248642"/>
          </a:xfrm>
          <a:prstGeom prst="rect">
            <a:avLst/>
          </a:prstGeom>
        </p:spPr>
      </p:pic>
      <p:sp>
        <p:nvSpPr>
          <p:cNvPr id="8" name="Text 4"/>
          <p:cNvSpPr/>
          <p:nvPr/>
        </p:nvSpPr>
        <p:spPr>
          <a:xfrm>
            <a:off x="1237028" y="3794919"/>
            <a:ext cx="5216593"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Electricity generation becomes more expensive</a:t>
            </a:r>
            <a:endParaRPr lang="en-US" sz="13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60393" y="4623891"/>
            <a:ext cx="248636" cy="248642"/>
          </a:xfrm>
          <a:prstGeom prst="rect">
            <a:avLst/>
          </a:prstGeom>
        </p:spPr>
      </p:pic>
      <p:sp>
        <p:nvSpPr>
          <p:cNvPr id="10" name="Text 5"/>
          <p:cNvSpPr/>
          <p:nvPr/>
        </p:nvSpPr>
        <p:spPr>
          <a:xfrm>
            <a:off x="1237028" y="4615656"/>
            <a:ext cx="5216593"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Businesses face higher operating expenses</a:t>
            </a:r>
            <a:endParaRPr lang="en-US" sz="1300" dirty="0"/>
          </a:p>
        </p:txBody>
      </p:sp>
      <p:pic>
        <p:nvPicPr>
          <p:cNvPr id="11"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60393" y="5444629"/>
            <a:ext cx="248636" cy="248642"/>
          </a:xfrm>
          <a:prstGeom prst="rect">
            <a:avLst/>
          </a:prstGeom>
        </p:spPr>
      </p:pic>
      <p:sp>
        <p:nvSpPr>
          <p:cNvPr id="12" name="Text 6"/>
          <p:cNvSpPr/>
          <p:nvPr/>
        </p:nvSpPr>
        <p:spPr>
          <a:xfrm>
            <a:off x="1237028" y="5436394"/>
            <a:ext cx="5216593"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Consumers pay more for goods and services</a:t>
            </a:r>
            <a:endParaRPr lang="en-US" sz="1300" dirty="0"/>
          </a:p>
        </p:txBody>
      </p:sp>
      <p:sp>
        <p:nvSpPr>
          <p:cNvPr id="13" name="Shape 7"/>
          <p:cNvSpPr/>
          <p:nvPr/>
        </p:nvSpPr>
        <p:spPr>
          <a:xfrm>
            <a:off x="6745020" y="1462584"/>
            <a:ext cx="4874098" cy="4656733"/>
          </a:xfrm>
          <a:prstGeom prst="roundRect">
            <a:avLst>
              <a:gd name="adj" fmla="val 534"/>
            </a:avLst>
          </a:prstGeom>
          <a:solidFill>
            <a:srgbClr val="38512F"/>
          </a:solidFill>
          <a:ln/>
        </p:spPr>
      </p:sp>
      <p:sp>
        <p:nvSpPr>
          <p:cNvPr id="14" name="Text 8"/>
          <p:cNvSpPr/>
          <p:nvPr/>
        </p:nvSpPr>
        <p:spPr>
          <a:xfrm>
            <a:off x="6910810" y="1620044"/>
            <a:ext cx="3604031" cy="243780"/>
          </a:xfrm>
          <a:prstGeom prst="rect">
            <a:avLst/>
          </a:prstGeom>
          <a:noFill/>
          <a:ln/>
        </p:spPr>
        <p:txBody>
          <a:bodyPr wrap="none" lIns="0" tIns="0" rIns="0" bIns="0" rtlCol="0" anchor="t"/>
          <a:lstStyle/>
          <a:p>
            <a:pPr algn="l" indent="0" marL="0">
              <a:lnSpc>
                <a:spcPct val="104000"/>
              </a:lnSpc>
              <a:buNone/>
            </a:pPr>
            <a:r>
              <a:rPr lang="en-US" sz="1500" dirty="0">
                <a:solidFill>
                  <a:srgbClr val="FFFFFF"/>
                </a:solidFill>
                <a:latin typeface="Lora" pitchFamily="34" charset="0"/>
                <a:ea typeface="Lora" pitchFamily="34" charset="-122"/>
                <a:cs typeface="Lora" pitchFamily="34" charset="-120"/>
              </a:rPr>
              <a:t>What is Economic Development?</a:t>
            </a:r>
            <a:endParaRPr lang="en-US" sz="1500" dirty="0"/>
          </a:p>
        </p:txBody>
      </p:sp>
      <p:sp>
        <p:nvSpPr>
          <p:cNvPr id="15" name="Text 9"/>
          <p:cNvSpPr/>
          <p:nvPr/>
        </p:nvSpPr>
        <p:spPr>
          <a:xfrm>
            <a:off x="6910810" y="2021284"/>
            <a:ext cx="454251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FFFFFF"/>
                </a:solidFill>
                <a:latin typeface="Source Sans 3" pitchFamily="34" charset="0"/>
                <a:ea typeface="Source Sans 3" pitchFamily="34" charset="-122"/>
                <a:cs typeface="Source Sans 3" pitchFamily="34" charset="-120"/>
              </a:rPr>
              <a:t>Economic development encompasses more than simply increasing national income. It includes improvements in:</a:t>
            </a:r>
            <a:endParaRPr lang="en-US" sz="1300" dirty="0"/>
          </a:p>
        </p:txBody>
      </p:sp>
      <p:sp>
        <p:nvSpPr>
          <p:cNvPr id="16" name="Text 10"/>
          <p:cNvSpPr/>
          <p:nvPr/>
        </p:nvSpPr>
        <p:spPr>
          <a:xfrm>
            <a:off x="6910810" y="2680097"/>
            <a:ext cx="4542518" cy="1826716"/>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Living standards</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Employment opportunities</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Industrial growth</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Infrastructure development</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Education and healthcare</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Poverty reduction</a:t>
            </a:r>
            <a:endParaRPr lang="en-US" sz="1300" dirty="0"/>
          </a:p>
        </p:txBody>
      </p:sp>
      <p:sp>
        <p:nvSpPr>
          <p:cNvPr id="17" name="Text 11"/>
          <p:cNvSpPr/>
          <p:nvPr/>
        </p:nvSpPr>
        <p:spPr>
          <a:xfrm>
            <a:off x="6910810" y="4648498"/>
            <a:ext cx="454251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FFFFFF"/>
                </a:solidFill>
                <a:latin typeface="Source Sans 3" pitchFamily="34" charset="0"/>
                <a:ea typeface="Source Sans 3" pitchFamily="34" charset="-122"/>
                <a:cs typeface="Source Sans 3" pitchFamily="34" charset="-120"/>
              </a:rPr>
              <a:t>Stable and affordable energy supplies are essential for achieving all of these goals.</a:t>
            </a:r>
            <a:endParaRPr lang="en-US" sz="13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1544737"/>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The Strait of Hormuz</a:t>
            </a:r>
            <a:endParaRPr lang="en-US" sz="3200" dirty="0"/>
          </a:p>
        </p:txBody>
      </p:sp>
      <p:sp>
        <p:nvSpPr>
          <p:cNvPr id="4" name="Shape 1"/>
          <p:cNvSpPr/>
          <p:nvPr/>
        </p:nvSpPr>
        <p:spPr>
          <a:xfrm>
            <a:off x="698086" y="2319734"/>
            <a:ext cx="1673183" cy="327918"/>
          </a:xfrm>
          <a:prstGeom prst="roundRect">
            <a:avLst>
              <a:gd name="adj" fmla="val 6387"/>
            </a:avLst>
          </a:prstGeom>
          <a:solidFill>
            <a:srgbClr val="E2ECDF"/>
          </a:solidFill>
          <a:ln/>
        </p:spPr>
      </p:sp>
      <p:sp>
        <p:nvSpPr>
          <p:cNvPr id="5" name="Text 2"/>
          <p:cNvSpPr/>
          <p:nvPr/>
        </p:nvSpPr>
        <p:spPr>
          <a:xfrm>
            <a:off x="802759" y="2372023"/>
            <a:ext cx="2073422" cy="223341"/>
          </a:xfrm>
          <a:prstGeom prst="rect">
            <a:avLst/>
          </a:prstGeom>
          <a:noFill/>
          <a:ln/>
        </p:spPr>
        <p:txBody>
          <a:bodyPr wrap="none" lIns="0" tIns="0" rIns="0" bIns="0" rtlCol="0" anchor="t"/>
          <a:lstStyle/>
          <a:p>
            <a:pPr algn="l" indent="0" marL="0">
              <a:lnSpc>
                <a:spcPct val="133000"/>
              </a:lnSpc>
              <a:buNone/>
            </a:pPr>
            <a:r>
              <a:rPr lang="en-US" sz="1050" dirty="0">
                <a:solidFill>
                  <a:srgbClr val="3A3630"/>
                </a:solidFill>
                <a:latin typeface="Source Sans 3" pitchFamily="34" charset="0"/>
                <a:ea typeface="Source Sans 3" pitchFamily="34" charset="-122"/>
                <a:cs typeface="Source Sans 3" pitchFamily="34" charset="-120"/>
              </a:rPr>
              <a:t>STRATEGIC CHOKEPOINT</a:t>
            </a:r>
            <a:endParaRPr lang="en-US" sz="1050" dirty="0"/>
          </a:p>
        </p:txBody>
      </p:sp>
      <p:sp>
        <p:nvSpPr>
          <p:cNvPr id="6" name="Text 3"/>
          <p:cNvSpPr/>
          <p:nvPr/>
        </p:nvSpPr>
        <p:spPr>
          <a:xfrm>
            <a:off x="698086" y="2844006"/>
            <a:ext cx="6223638"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Strait of Hormuz is a narrow waterway located between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Iran and Oman</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It serves as the primary maritime connection between the Persian Gulf and the Gulf of Oman, which connects to the Arabian Sea and the broader global shipping network.</a:t>
            </a:r>
            <a:endParaRPr lang="en-US" sz="1350" dirty="0"/>
          </a:p>
        </p:txBody>
      </p:sp>
      <p:sp>
        <p:nvSpPr>
          <p:cNvPr id="7" name="Shape 4"/>
          <p:cNvSpPr/>
          <p:nvPr/>
        </p:nvSpPr>
        <p:spPr>
          <a:xfrm>
            <a:off x="698086" y="3877965"/>
            <a:ext cx="6223638" cy="1238845"/>
          </a:xfrm>
          <a:prstGeom prst="roundRect">
            <a:avLst>
              <a:gd name="adj" fmla="val 2113"/>
            </a:avLst>
          </a:prstGeom>
          <a:solidFill>
            <a:srgbClr val="FCF2B5"/>
          </a:solidFill>
          <a:ln/>
        </p:spPr>
      </p:sp>
      <p:pic>
        <p:nvPicPr>
          <p:cNvPr id="8" name="Image 1" descr="preencoded.png">    </p:cNvPr>
          <p:cNvPicPr>
            <a:picLocks noChangeAspect="1"/>
          </p:cNvPicPr>
          <p:nvPr/>
        </p:nvPicPr>
        <p:blipFill>
          <a:blip r:embed="rId2"/>
          <a:stretch>
            <a:fillRect/>
          </a:stretch>
        </p:blipFill>
        <p:spPr>
          <a:xfrm>
            <a:off x="872607" y="4127401"/>
            <a:ext cx="218177" cy="174526"/>
          </a:xfrm>
          <a:prstGeom prst="rect">
            <a:avLst/>
          </a:prstGeom>
        </p:spPr>
      </p:pic>
      <p:sp>
        <p:nvSpPr>
          <p:cNvPr id="9" name="Text 5"/>
          <p:cNvSpPr/>
          <p:nvPr/>
        </p:nvSpPr>
        <p:spPr>
          <a:xfrm>
            <a:off x="1265305" y="4078585"/>
            <a:ext cx="5481897"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Approximately </a:t>
            </a:r>
            <a:pPr algn="l" indent="0" marL="0">
              <a:lnSpc>
                <a:spcPct val="133000"/>
              </a:lnSpc>
              <a:buNone/>
            </a:pPr>
            <a:r>
              <a:rPr lang="en-US" sz="1350" b="1" dirty="0">
                <a:solidFill>
                  <a:srgbClr val="000000"/>
                </a:solidFill>
                <a:latin typeface="Source Sans 3" pitchFamily="34" charset="0"/>
                <a:ea typeface="Source Sans 3" pitchFamily="34" charset="-122"/>
                <a:cs typeface="Source Sans 3" pitchFamily="34" charset="-120"/>
              </a:rPr>
              <a:t>one-fifth of the world's oil supply</a:t>
            </a:r>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 passes through the Strait of Hormuz every single day — making it one of the most critical energy chokepoints on Earth.</a:t>
            </a:r>
            <a:endParaRPr lang="en-US" sz="13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98185" y="582811"/>
            <a:ext cx="6445287"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Why the Strait of Hormuz Is Critical</a:t>
            </a:r>
            <a:endParaRPr lang="en-US" sz="2700" dirty="0"/>
          </a:p>
        </p:txBody>
      </p:sp>
      <p:sp>
        <p:nvSpPr>
          <p:cNvPr id="3" name="Text 1"/>
          <p:cNvSpPr/>
          <p:nvPr/>
        </p:nvSpPr>
        <p:spPr>
          <a:xfrm>
            <a:off x="698185" y="1334294"/>
            <a:ext cx="4218576" cy="218083"/>
          </a:xfrm>
          <a:prstGeom prst="rect">
            <a:avLst/>
          </a:prstGeom>
          <a:noFill/>
          <a:ln/>
        </p:spPr>
        <p:txBody>
          <a:bodyPr wrap="none" lIns="0" tIns="0" rIns="0" bIns="0" rtlCol="0" anchor="t"/>
          <a:lstStyle/>
          <a:p>
            <a:pPr algn="l" indent="0" marL="0">
              <a:lnSpc>
                <a:spcPct val="104000"/>
              </a:lnSpc>
              <a:buNone/>
            </a:pPr>
            <a:r>
              <a:rPr lang="en-US" sz="1350" dirty="0">
                <a:solidFill>
                  <a:srgbClr val="38512F"/>
                </a:solidFill>
                <a:latin typeface="Lora" pitchFamily="34" charset="0"/>
                <a:ea typeface="Lora" pitchFamily="34" charset="-122"/>
                <a:cs typeface="Lora" pitchFamily="34" charset="-120"/>
              </a:rPr>
              <a:t>Major Oil Exporters Dependent on the Strait</a:t>
            </a:r>
            <a:endParaRPr lang="en-US" sz="13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1694160"/>
            <a:ext cx="370870" cy="370880"/>
          </a:xfrm>
          <a:prstGeom prst="rect">
            <a:avLst/>
          </a:prstGeom>
        </p:spPr>
      </p:pic>
      <p:sp>
        <p:nvSpPr>
          <p:cNvPr id="5" name="Text 2"/>
          <p:cNvSpPr/>
          <p:nvPr/>
        </p:nvSpPr>
        <p:spPr>
          <a:xfrm>
            <a:off x="698185" y="2222599"/>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Saudi Arabia</a:t>
            </a:r>
            <a:endParaRPr lang="en-US" sz="1350" dirty="0"/>
          </a:p>
        </p:txBody>
      </p:sp>
      <p:sp>
        <p:nvSpPr>
          <p:cNvPr id="6" name="Text 3"/>
          <p:cNvSpPr/>
          <p:nvPr/>
        </p:nvSpPr>
        <p:spPr>
          <a:xfrm>
            <a:off x="698185" y="2566789"/>
            <a:ext cx="521669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World's largest oil exporter relies on the Strait for the majority of its petroleum exports</a:t>
            </a:r>
            <a:endParaRPr lang="en-US" sz="11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8185" y="3257947"/>
            <a:ext cx="370870" cy="370880"/>
          </a:xfrm>
          <a:prstGeom prst="rect">
            <a:avLst/>
          </a:prstGeom>
        </p:spPr>
      </p:pic>
      <p:sp>
        <p:nvSpPr>
          <p:cNvPr id="8" name="Text 4"/>
          <p:cNvSpPr/>
          <p:nvPr/>
        </p:nvSpPr>
        <p:spPr>
          <a:xfrm>
            <a:off x="698185" y="3786386"/>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Iraq, Kuwait &amp; UAE</a:t>
            </a:r>
            <a:endParaRPr lang="en-US" sz="1350" dirty="0"/>
          </a:p>
        </p:txBody>
      </p:sp>
      <p:sp>
        <p:nvSpPr>
          <p:cNvPr id="9" name="Text 5"/>
          <p:cNvSpPr/>
          <p:nvPr/>
        </p:nvSpPr>
        <p:spPr>
          <a:xfrm>
            <a:off x="698185" y="4130576"/>
            <a:ext cx="521669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These Gulf states depend heavily on this waterway to transport oil to international markets</a:t>
            </a:r>
            <a:endParaRPr lang="en-US" sz="11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4821734"/>
            <a:ext cx="370870" cy="370880"/>
          </a:xfrm>
          <a:prstGeom prst="rect">
            <a:avLst/>
          </a:prstGeom>
        </p:spPr>
      </p:pic>
      <p:sp>
        <p:nvSpPr>
          <p:cNvPr id="11" name="Text 6"/>
          <p:cNvSpPr/>
          <p:nvPr/>
        </p:nvSpPr>
        <p:spPr>
          <a:xfrm>
            <a:off x="698185" y="5350173"/>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Iran</a:t>
            </a:r>
            <a:endParaRPr lang="en-US" sz="1350" dirty="0"/>
          </a:p>
        </p:txBody>
      </p:sp>
      <p:sp>
        <p:nvSpPr>
          <p:cNvPr id="12" name="Text 7"/>
          <p:cNvSpPr/>
          <p:nvPr/>
        </p:nvSpPr>
        <p:spPr>
          <a:xfrm>
            <a:off x="698185" y="5694363"/>
            <a:ext cx="521669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Iran itself exports oil through the Strait while simultaneously holding the power to threaten its closure</a:t>
            </a:r>
            <a:endParaRPr lang="en-US" sz="1150" dirty="0"/>
          </a:p>
        </p:txBody>
      </p:sp>
      <p:sp>
        <p:nvSpPr>
          <p:cNvPr id="13" name="Text 8"/>
          <p:cNvSpPr/>
          <p:nvPr/>
        </p:nvSpPr>
        <p:spPr>
          <a:xfrm>
            <a:off x="6283168" y="1334294"/>
            <a:ext cx="3148827" cy="218083"/>
          </a:xfrm>
          <a:prstGeom prst="rect">
            <a:avLst/>
          </a:prstGeom>
          <a:noFill/>
          <a:ln/>
        </p:spPr>
        <p:txBody>
          <a:bodyPr wrap="none" lIns="0" tIns="0" rIns="0" bIns="0" rtlCol="0" anchor="t"/>
          <a:lstStyle/>
          <a:p>
            <a:pPr algn="l" indent="0" marL="0">
              <a:lnSpc>
                <a:spcPct val="104000"/>
              </a:lnSpc>
              <a:buNone/>
            </a:pPr>
            <a:r>
              <a:rPr lang="en-US" sz="1350" dirty="0">
                <a:solidFill>
                  <a:srgbClr val="38512F"/>
                </a:solidFill>
                <a:latin typeface="Lora" pitchFamily="34" charset="0"/>
                <a:ea typeface="Lora" pitchFamily="34" charset="-122"/>
                <a:cs typeface="Lora" pitchFamily="34" charset="-120"/>
              </a:rPr>
              <a:t>Potential Impacts of Disruption</a:t>
            </a:r>
            <a:endParaRPr lang="en-US" sz="1350" dirty="0"/>
          </a:p>
        </p:txBody>
      </p:sp>
      <p:pic>
        <p:nvPicPr>
          <p:cNvPr id="14"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64118" y="1694160"/>
            <a:ext cx="2564344" cy="773708"/>
          </a:xfrm>
          <a:prstGeom prst="rect">
            <a:avLst/>
          </a:prstGeom>
        </p:spPr>
      </p:pic>
      <p:sp>
        <p:nvSpPr>
          <p:cNvPr id="15" name="Text 9"/>
          <p:cNvSpPr/>
          <p:nvPr/>
        </p:nvSpPr>
        <p:spPr>
          <a:xfrm>
            <a:off x="6507694" y="1861542"/>
            <a:ext cx="2153390" cy="438944"/>
          </a:xfrm>
          <a:prstGeom prst="rect">
            <a:avLst/>
          </a:prstGeom>
          <a:noFill/>
          <a:ln/>
        </p:spPr>
        <p:txBody>
          <a:bodyPr wrap="square" lIns="0" tIns="0" rIns="0" bIns="0" rtlCol="0" anchor="t">
            <a:normAutofit/>
          </a:bodyPr>
          <a:lstStyle/>
          <a:p>
            <a:pPr algn="l" indent="0" marL="0">
              <a:lnSpc>
                <a:spcPct val="123000"/>
              </a:lnSpc>
              <a:buNone/>
            </a:pPr>
            <a:r>
              <a:rPr lang="en-US" sz="1150" b="1" dirty="0">
                <a:solidFill>
                  <a:srgbClr val="3A3630"/>
                </a:solidFill>
                <a:latin typeface="Source Sans 3" pitchFamily="34" charset="0"/>
                <a:ea typeface="Source Sans 3" pitchFamily="34" charset="-122"/>
                <a:cs typeface="Source Sans 3" pitchFamily="34" charset="-120"/>
              </a:rPr>
              <a:t>Reduced oil supply</a:t>
            </a:r>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 reaching global markets</a:t>
            </a:r>
            <a:endParaRPr lang="en-US" sz="1150" dirty="0"/>
          </a:p>
        </p:txBody>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935516" y="1694160"/>
            <a:ext cx="2564344" cy="773708"/>
          </a:xfrm>
          <a:prstGeom prst="rect">
            <a:avLst/>
          </a:prstGeom>
        </p:spPr>
      </p:pic>
      <p:sp>
        <p:nvSpPr>
          <p:cNvPr id="17" name="Text 10"/>
          <p:cNvSpPr/>
          <p:nvPr/>
        </p:nvSpPr>
        <p:spPr>
          <a:xfrm>
            <a:off x="9179092" y="1861542"/>
            <a:ext cx="2153390" cy="438944"/>
          </a:xfrm>
          <a:prstGeom prst="rect">
            <a:avLst/>
          </a:prstGeom>
          <a:noFill/>
          <a:ln/>
        </p:spPr>
        <p:txBody>
          <a:bodyPr wrap="square" lIns="0" tIns="0" rIns="0" bIns="0" rtlCol="0" anchor="t">
            <a:normAutofit/>
          </a:bodyPr>
          <a:lstStyle/>
          <a:p>
            <a:pPr algn="l" indent="0" marL="0">
              <a:lnSpc>
                <a:spcPct val="123000"/>
              </a:lnSpc>
              <a:buNone/>
            </a:pPr>
            <a:r>
              <a:rPr lang="en-US" sz="1150" b="1" dirty="0">
                <a:solidFill>
                  <a:srgbClr val="3A3630"/>
                </a:solidFill>
                <a:latin typeface="Source Sans 3" pitchFamily="34" charset="0"/>
                <a:ea typeface="Source Sans 3" pitchFamily="34" charset="-122"/>
                <a:cs typeface="Source Sans 3" pitchFamily="34" charset="-120"/>
              </a:rPr>
              <a:t>Higher shipping costs</a:t>
            </a:r>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 for tankers rerouting</a:t>
            </a:r>
            <a:endParaRPr lang="en-US" sz="1150" dirty="0"/>
          </a:p>
        </p:txBody>
      </p:sp>
      <p:pic>
        <p:nvPicPr>
          <p:cNvPr id="18"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264118" y="2593975"/>
            <a:ext cx="2564344" cy="773708"/>
          </a:xfrm>
          <a:prstGeom prst="rect">
            <a:avLst/>
          </a:prstGeom>
        </p:spPr>
      </p:pic>
      <p:sp>
        <p:nvSpPr>
          <p:cNvPr id="19" name="Text 11"/>
          <p:cNvSpPr/>
          <p:nvPr/>
        </p:nvSpPr>
        <p:spPr>
          <a:xfrm>
            <a:off x="6507694" y="2761357"/>
            <a:ext cx="2153390" cy="219472"/>
          </a:xfrm>
          <a:prstGeom prst="rect">
            <a:avLst/>
          </a:prstGeom>
          <a:noFill/>
          <a:ln/>
        </p:spPr>
        <p:txBody>
          <a:bodyPr wrap="none" lIns="0" tIns="0" rIns="0" bIns="0" rtlCol="0" anchor="t"/>
          <a:lstStyle/>
          <a:p>
            <a:pPr algn="l" indent="0" marL="0">
              <a:lnSpc>
                <a:spcPct val="123000"/>
              </a:lnSpc>
              <a:buNone/>
            </a:pPr>
            <a:r>
              <a:rPr lang="en-US" sz="1150" b="1" dirty="0">
                <a:solidFill>
                  <a:srgbClr val="3A3630"/>
                </a:solidFill>
                <a:latin typeface="Source Sans 3" pitchFamily="34" charset="0"/>
                <a:ea typeface="Source Sans 3" pitchFamily="34" charset="-122"/>
                <a:cs typeface="Source Sans 3" pitchFamily="34" charset="-120"/>
              </a:rPr>
              <a:t>Increased fuel prices</a:t>
            </a:r>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 worldwide</a:t>
            </a:r>
            <a:endParaRPr lang="en-US" sz="1150" dirty="0"/>
          </a:p>
        </p:txBody>
      </p:sp>
      <p:pic>
        <p:nvPicPr>
          <p:cNvPr id="20"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935516" y="2593975"/>
            <a:ext cx="2564344" cy="773708"/>
          </a:xfrm>
          <a:prstGeom prst="rect">
            <a:avLst/>
          </a:prstGeom>
        </p:spPr>
      </p:pic>
      <p:sp>
        <p:nvSpPr>
          <p:cNvPr id="21" name="Text 12"/>
          <p:cNvSpPr/>
          <p:nvPr/>
        </p:nvSpPr>
        <p:spPr>
          <a:xfrm>
            <a:off x="9179092" y="2761357"/>
            <a:ext cx="2153390" cy="438944"/>
          </a:xfrm>
          <a:prstGeom prst="rect">
            <a:avLst/>
          </a:prstGeom>
          <a:noFill/>
          <a:ln/>
        </p:spPr>
        <p:txBody>
          <a:bodyPr wrap="square" lIns="0" tIns="0" rIns="0" bIns="0" rtlCol="0" anchor="t">
            <a:normAutofit/>
          </a:bodyPr>
          <a:lstStyle/>
          <a:p>
            <a:pPr algn="l" indent="0" marL="0">
              <a:lnSpc>
                <a:spcPct val="123000"/>
              </a:lnSpc>
              <a:buNone/>
            </a:pPr>
            <a:r>
              <a:rPr lang="en-US" sz="1150" b="1" dirty="0">
                <a:solidFill>
                  <a:srgbClr val="3A3630"/>
                </a:solidFill>
                <a:latin typeface="Source Sans 3" pitchFamily="34" charset="0"/>
                <a:ea typeface="Source Sans 3" pitchFamily="34" charset="-122"/>
                <a:cs typeface="Source Sans 3" pitchFamily="34" charset="-120"/>
              </a:rPr>
              <a:t>Financial market instability</a:t>
            </a:r>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 and investor panic</a:t>
            </a:r>
            <a:endParaRPr lang="en-US" sz="1150" dirty="0"/>
          </a:p>
        </p:txBody>
      </p:sp>
      <p:pic>
        <p:nvPicPr>
          <p:cNvPr id="22" name="Image 7" descr="preencoded.png">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264118" y="3493790"/>
            <a:ext cx="2564344" cy="773708"/>
          </a:xfrm>
          <a:prstGeom prst="rect">
            <a:avLst/>
          </a:prstGeom>
        </p:spPr>
      </p:pic>
      <p:sp>
        <p:nvSpPr>
          <p:cNvPr id="23" name="Text 13"/>
          <p:cNvSpPr/>
          <p:nvPr/>
        </p:nvSpPr>
        <p:spPr>
          <a:xfrm>
            <a:off x="6507694" y="3661172"/>
            <a:ext cx="2153390" cy="438944"/>
          </a:xfrm>
          <a:prstGeom prst="rect">
            <a:avLst/>
          </a:prstGeom>
          <a:noFill/>
          <a:ln/>
        </p:spPr>
        <p:txBody>
          <a:bodyPr wrap="square" lIns="0" tIns="0" rIns="0" bIns="0" rtlCol="0" anchor="t">
            <a:normAutofit/>
          </a:bodyPr>
          <a:lstStyle/>
          <a:p>
            <a:pPr algn="l" indent="0" marL="0">
              <a:lnSpc>
                <a:spcPct val="123000"/>
              </a:lnSpc>
              <a:buNone/>
            </a:pPr>
            <a:r>
              <a:rPr lang="en-US" sz="1150" b="1" dirty="0">
                <a:solidFill>
                  <a:srgbClr val="3A3630"/>
                </a:solidFill>
                <a:latin typeface="Source Sans 3" pitchFamily="34" charset="0"/>
                <a:ea typeface="Source Sans 3" pitchFamily="34" charset="-122"/>
                <a:cs typeface="Source Sans 3" pitchFamily="34" charset="-120"/>
              </a:rPr>
              <a:t>Rising inflation</a:t>
            </a:r>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 across importing nations</a:t>
            </a:r>
            <a:endParaRPr lang="en-US" sz="11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98185" y="588169"/>
            <a:ext cx="6598378"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Iran's Threat to Close the Strait</a:t>
            </a:r>
            <a:endParaRPr lang="en-US" sz="3200" dirty="0"/>
          </a:p>
        </p:txBody>
      </p:sp>
      <p:sp>
        <p:nvSpPr>
          <p:cNvPr id="3" name="Text 1"/>
          <p:cNvSpPr/>
          <p:nvPr/>
        </p:nvSpPr>
        <p:spPr>
          <a:xfrm>
            <a:off x="698185" y="1450479"/>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During periods of heightened tension with the United States and its allies, Iran has occasionally threatened to close the Strait of Hormuz. Such threats are often viewed as responses to economic sanctions, military actions, or diplomatic disputes.</a:t>
            </a:r>
            <a:endParaRPr lang="en-US" sz="1350" dirty="0"/>
          </a:p>
        </p:txBody>
      </p:sp>
      <p:sp>
        <p:nvSpPr>
          <p:cNvPr id="4" name="Shape 2"/>
          <p:cNvSpPr/>
          <p:nvPr/>
        </p:nvSpPr>
        <p:spPr>
          <a:xfrm>
            <a:off x="698185" y="2205236"/>
            <a:ext cx="5310352" cy="1268809"/>
          </a:xfrm>
          <a:prstGeom prst="roundRect">
            <a:avLst>
              <a:gd name="adj" fmla="val 2063"/>
            </a:avLst>
          </a:prstGeom>
          <a:solidFill>
            <a:srgbClr val="F3E7D4"/>
          </a:solidFill>
          <a:ln/>
        </p:spPr>
      </p:sp>
      <p:sp>
        <p:nvSpPr>
          <p:cNvPr id="5" name="Text 3"/>
          <p:cNvSpPr/>
          <p:nvPr/>
        </p:nvSpPr>
        <p:spPr>
          <a:xfrm>
            <a:off x="872706" y="2379762"/>
            <a:ext cx="2071933"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Oil Tanker Disruption</a:t>
            </a:r>
            <a:endParaRPr lang="en-US" sz="1600" dirty="0"/>
          </a:p>
        </p:txBody>
      </p:sp>
      <p:sp>
        <p:nvSpPr>
          <p:cNvPr id="6" name="Text 4"/>
          <p:cNvSpPr/>
          <p:nvPr/>
        </p:nvSpPr>
        <p:spPr>
          <a:xfrm>
            <a:off x="872706" y="2741116"/>
            <a:ext cx="49613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Oil tankers would face severe difficulties transporting petroleum, forcing costly rerouting around Africa</a:t>
            </a:r>
            <a:endParaRPr lang="en-US" sz="1350" dirty="0"/>
          </a:p>
        </p:txBody>
      </p:sp>
      <p:sp>
        <p:nvSpPr>
          <p:cNvPr id="7" name="Shape 5"/>
          <p:cNvSpPr/>
          <p:nvPr/>
        </p:nvSpPr>
        <p:spPr>
          <a:xfrm>
            <a:off x="6183059" y="2205236"/>
            <a:ext cx="5310452" cy="1268809"/>
          </a:xfrm>
          <a:prstGeom prst="roundRect">
            <a:avLst>
              <a:gd name="adj" fmla="val 2063"/>
            </a:avLst>
          </a:prstGeom>
          <a:solidFill>
            <a:srgbClr val="F3E7D4"/>
          </a:solidFill>
          <a:ln/>
        </p:spPr>
      </p:sp>
      <p:sp>
        <p:nvSpPr>
          <p:cNvPr id="8" name="Text 6"/>
          <p:cNvSpPr/>
          <p:nvPr/>
        </p:nvSpPr>
        <p:spPr>
          <a:xfrm>
            <a:off x="6357580" y="2379762"/>
            <a:ext cx="2089197"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Global Supply Decline</a:t>
            </a:r>
            <a:endParaRPr lang="en-US" sz="1600" dirty="0"/>
          </a:p>
        </p:txBody>
      </p:sp>
      <p:sp>
        <p:nvSpPr>
          <p:cNvPr id="9" name="Text 7"/>
          <p:cNvSpPr/>
          <p:nvPr/>
        </p:nvSpPr>
        <p:spPr>
          <a:xfrm>
            <a:off x="6357580" y="2741116"/>
            <a:ext cx="49614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Global oil supply would decline sharply as one-fifth of daily supply is suddenly removed from markets</a:t>
            </a:r>
            <a:endParaRPr lang="en-US" sz="1350" dirty="0"/>
          </a:p>
        </p:txBody>
      </p:sp>
      <p:sp>
        <p:nvSpPr>
          <p:cNvPr id="10" name="Shape 8"/>
          <p:cNvSpPr/>
          <p:nvPr/>
        </p:nvSpPr>
        <p:spPr>
          <a:xfrm>
            <a:off x="698185" y="3648571"/>
            <a:ext cx="5310352" cy="1268809"/>
          </a:xfrm>
          <a:prstGeom prst="roundRect">
            <a:avLst>
              <a:gd name="adj" fmla="val 2063"/>
            </a:avLst>
          </a:prstGeom>
          <a:solidFill>
            <a:srgbClr val="F3E7D4"/>
          </a:solidFill>
          <a:ln/>
        </p:spPr>
      </p:sp>
      <p:sp>
        <p:nvSpPr>
          <p:cNvPr id="11" name="Text 9"/>
          <p:cNvSpPr/>
          <p:nvPr/>
        </p:nvSpPr>
        <p:spPr>
          <a:xfrm>
            <a:off x="872706" y="3823097"/>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Energy Price Surge</a:t>
            </a:r>
            <a:endParaRPr lang="en-US" sz="1600" dirty="0"/>
          </a:p>
        </p:txBody>
      </p:sp>
      <p:sp>
        <p:nvSpPr>
          <p:cNvPr id="12" name="Text 10"/>
          <p:cNvSpPr/>
          <p:nvPr/>
        </p:nvSpPr>
        <p:spPr>
          <a:xfrm>
            <a:off x="872706" y="4184452"/>
            <a:ext cx="49613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Energy prices would rise sharply worldwide, triggering inflation and economic hardship in importing nations</a:t>
            </a:r>
            <a:endParaRPr lang="en-US" sz="1350" dirty="0"/>
          </a:p>
        </p:txBody>
      </p:sp>
      <p:sp>
        <p:nvSpPr>
          <p:cNvPr id="13" name="Shape 11"/>
          <p:cNvSpPr/>
          <p:nvPr/>
        </p:nvSpPr>
        <p:spPr>
          <a:xfrm>
            <a:off x="6183059" y="3648571"/>
            <a:ext cx="5310452" cy="1268809"/>
          </a:xfrm>
          <a:prstGeom prst="roundRect">
            <a:avLst>
              <a:gd name="adj" fmla="val 2063"/>
            </a:avLst>
          </a:prstGeom>
          <a:solidFill>
            <a:srgbClr val="F3E7D4"/>
          </a:solidFill>
          <a:ln/>
        </p:spPr>
      </p:sp>
      <p:sp>
        <p:nvSpPr>
          <p:cNvPr id="14" name="Text 12"/>
          <p:cNvSpPr/>
          <p:nvPr/>
        </p:nvSpPr>
        <p:spPr>
          <a:xfrm>
            <a:off x="6357580" y="3823097"/>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Trade Disruption</a:t>
            </a:r>
            <a:endParaRPr lang="en-US" sz="1600" dirty="0"/>
          </a:p>
        </p:txBody>
      </p:sp>
      <p:sp>
        <p:nvSpPr>
          <p:cNvPr id="15" name="Text 13"/>
          <p:cNvSpPr/>
          <p:nvPr/>
        </p:nvSpPr>
        <p:spPr>
          <a:xfrm>
            <a:off x="6357580" y="4184452"/>
            <a:ext cx="49614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International trade would be broadly disrupted, affecting supply chains and manufacturing globally</a:t>
            </a:r>
            <a:endParaRPr lang="en-US" sz="1350" dirty="0"/>
          </a:p>
        </p:txBody>
      </p:sp>
      <p:sp>
        <p:nvSpPr>
          <p:cNvPr id="16" name="Shape 14"/>
          <p:cNvSpPr/>
          <p:nvPr/>
        </p:nvSpPr>
        <p:spPr>
          <a:xfrm>
            <a:off x="698185" y="5113734"/>
            <a:ext cx="10795325" cy="959644"/>
          </a:xfrm>
          <a:prstGeom prst="roundRect">
            <a:avLst>
              <a:gd name="adj" fmla="val 2728"/>
            </a:avLst>
          </a:prstGeom>
          <a:solidFill>
            <a:srgbClr val="D4E3CF"/>
          </a:solidFill>
          <a:ln/>
        </p:spPr>
      </p:sp>
      <p:pic>
        <p:nvPicPr>
          <p:cNvPr id="17" name="Image 0" descr="preencoded.png">    </p:cNvPr>
          <p:cNvPicPr>
            <a:picLocks noChangeAspect="1"/>
          </p:cNvPicPr>
          <p:nvPr/>
        </p:nvPicPr>
        <p:blipFill>
          <a:blip r:embed="rId1"/>
          <a:stretch>
            <a:fillRect/>
          </a:stretch>
        </p:blipFill>
        <p:spPr>
          <a:xfrm>
            <a:off x="872706" y="5363170"/>
            <a:ext cx="218177" cy="174526"/>
          </a:xfrm>
          <a:prstGeom prst="rect">
            <a:avLst/>
          </a:prstGeom>
        </p:spPr>
      </p:pic>
      <p:sp>
        <p:nvSpPr>
          <p:cNvPr id="18" name="Text 15"/>
          <p:cNvSpPr/>
          <p:nvPr/>
        </p:nvSpPr>
        <p:spPr>
          <a:xfrm>
            <a:off x="1265404" y="5314355"/>
            <a:ext cx="1005358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Even the </a:t>
            </a:r>
            <a:pPr algn="l" indent="0" marL="0">
              <a:lnSpc>
                <a:spcPct val="133000"/>
              </a:lnSpc>
              <a:buNone/>
            </a:pPr>
            <a:r>
              <a:rPr lang="en-US" sz="1350" b="1" dirty="0">
                <a:solidFill>
                  <a:srgbClr val="000000"/>
                </a:solidFill>
                <a:latin typeface="Source Sans 3" pitchFamily="34" charset="0"/>
                <a:ea typeface="Source Sans 3" pitchFamily="34" charset="-122"/>
                <a:cs typeface="Source Sans 3" pitchFamily="34" charset="-120"/>
              </a:rPr>
              <a:t>possibility</a:t>
            </a:r>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 of closure — without any actual blockade — can generate significant uncertainty and volatility in global commodity markets.</a:t>
            </a:r>
            <a:endParaRPr lang="en-US" sz="13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1288522" y="517723"/>
            <a:ext cx="5427428" cy="434280"/>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How War Drives Oil Prices Up</a:t>
            </a:r>
            <a:endParaRPr lang="en-US" sz="2700" dirty="0"/>
          </a:p>
        </p:txBody>
      </p:sp>
      <p:pic>
        <p:nvPicPr>
          <p:cNvPr id="3" name="Image 0" descr="preencoded.png">    </p:cNvPr>
          <p:cNvPicPr>
            <a:picLocks noChangeAspect="1"/>
          </p:cNvPicPr>
          <p:nvPr/>
        </p:nvPicPr>
        <p:blipFill>
          <a:blip r:embed="rId1"/>
          <a:stretch>
            <a:fillRect/>
          </a:stretch>
        </p:blipFill>
        <p:spPr>
          <a:xfrm>
            <a:off x="3431295" y="1201837"/>
            <a:ext cx="5329005" cy="4561880"/>
          </a:xfrm>
          <a:prstGeom prst="rect">
            <a:avLst/>
          </a:prstGeom>
        </p:spPr>
      </p:pic>
      <p:sp>
        <p:nvSpPr>
          <p:cNvPr id="4" name="Text 1"/>
          <p:cNvSpPr/>
          <p:nvPr/>
        </p:nvSpPr>
        <p:spPr>
          <a:xfrm>
            <a:off x="3924532" y="2576942"/>
            <a:ext cx="1934074" cy="241623"/>
          </a:xfrm>
          <a:prstGeom prst="rect">
            <a:avLst/>
          </a:prstGeom>
          <a:noFill/>
          <a:ln/>
        </p:spPr>
        <p:txBody>
          <a:bodyPr wrap="none" lIns="0" tIns="0" rIns="0" bIns="0" rtlCol="0" anchor="t"/>
          <a:lstStyle/>
          <a:p>
            <a:pPr algn="ctr" indent="0" marL="0">
              <a:lnSpc>
                <a:spcPct val="104000"/>
              </a:lnSpc>
              <a:buNone/>
            </a:pPr>
            <a:r>
              <a:rPr lang="en-US" sz="1500" dirty="0">
                <a:solidFill>
                  <a:srgbClr val="FFFFFF"/>
                </a:solidFill>
                <a:latin typeface="Lora" pitchFamily="34" charset="0"/>
                <a:ea typeface="Lora" pitchFamily="34" charset="-122"/>
                <a:cs typeface="Lora" pitchFamily="34" charset="-120"/>
              </a:rPr>
              <a:t>Supply Disruptions</a:t>
            </a:r>
            <a:endParaRPr lang="en-US" sz="1500" dirty="0"/>
          </a:p>
        </p:txBody>
      </p:sp>
      <p:sp>
        <p:nvSpPr>
          <p:cNvPr id="5" name="Text 2"/>
          <p:cNvSpPr/>
          <p:nvPr/>
        </p:nvSpPr>
        <p:spPr>
          <a:xfrm>
            <a:off x="6654385" y="2421664"/>
            <a:ext cx="1790217" cy="241623"/>
          </a:xfrm>
          <a:prstGeom prst="rect">
            <a:avLst/>
          </a:prstGeom>
          <a:noFill/>
          <a:ln/>
        </p:spPr>
        <p:txBody>
          <a:bodyPr wrap="none" lIns="0" tIns="0" rIns="0" bIns="0" rtlCol="0" anchor="t"/>
          <a:lstStyle/>
          <a:p>
            <a:pPr algn="ctr" indent="0" marL="0">
              <a:lnSpc>
                <a:spcPct val="104000"/>
              </a:lnSpc>
              <a:buNone/>
            </a:pPr>
            <a:r>
              <a:rPr lang="en-US" sz="1500" dirty="0">
                <a:solidFill>
                  <a:srgbClr val="FFFFFF"/>
                </a:solidFill>
                <a:latin typeface="Lora" pitchFamily="34" charset="0"/>
                <a:ea typeface="Lora" pitchFamily="34" charset="-122"/>
                <a:cs typeface="Lora" pitchFamily="34" charset="-120"/>
              </a:rPr>
              <a:t>Market Speculation</a:t>
            </a:r>
            <a:endParaRPr lang="en-US" sz="1500" dirty="0"/>
          </a:p>
        </p:txBody>
      </p:sp>
      <p:sp>
        <p:nvSpPr>
          <p:cNvPr id="6" name="Text 3"/>
          <p:cNvSpPr/>
          <p:nvPr/>
        </p:nvSpPr>
        <p:spPr>
          <a:xfrm>
            <a:off x="5768410" y="4559017"/>
            <a:ext cx="1552739" cy="241622"/>
          </a:xfrm>
          <a:prstGeom prst="rect">
            <a:avLst/>
          </a:prstGeom>
          <a:noFill/>
          <a:ln/>
        </p:spPr>
        <p:txBody>
          <a:bodyPr wrap="none" lIns="0" tIns="0" rIns="0" bIns="0" rtlCol="0" anchor="t"/>
          <a:lstStyle/>
          <a:p>
            <a:pPr algn="ctr" indent="0" marL="0">
              <a:lnSpc>
                <a:spcPct val="104000"/>
              </a:lnSpc>
              <a:buNone/>
            </a:pPr>
            <a:r>
              <a:rPr lang="en-US" sz="1500" dirty="0">
                <a:solidFill>
                  <a:srgbClr val="FFFFFF"/>
                </a:solidFill>
                <a:latin typeface="Lora" pitchFamily="34" charset="0"/>
                <a:ea typeface="Lora" pitchFamily="34" charset="-122"/>
                <a:cs typeface="Lora" pitchFamily="34" charset="-120"/>
              </a:rPr>
              <a:t>Risk Premium</a:t>
            </a:r>
            <a:endParaRPr lang="en-US" sz="1500" dirty="0"/>
          </a:p>
        </p:txBody>
      </p:sp>
      <p:sp>
        <p:nvSpPr>
          <p:cNvPr id="7" name="Text 4"/>
          <p:cNvSpPr/>
          <p:nvPr/>
        </p:nvSpPr>
        <p:spPr>
          <a:xfrm>
            <a:off x="1288522" y="5904210"/>
            <a:ext cx="9614552" cy="435967"/>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Oil prices are influenced not only by actual supply and demand but also by expectations about future conditions. During times of geopolitical uncertainty, all three mechanisms can operate simultaneously — amplifying price increases far beyond what physical disruptions alone would cause.</a:t>
            </a:r>
            <a:endParaRPr lang="en-US" sz="11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98185" y="1111845"/>
            <a:ext cx="7177305"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Effects of Oil Price Hikes: Inflation</a:t>
            </a:r>
            <a:endParaRPr lang="en-US" sz="3200" dirty="0"/>
          </a:p>
        </p:txBody>
      </p:sp>
      <p:sp>
        <p:nvSpPr>
          <p:cNvPr id="3" name="Text 1"/>
          <p:cNvSpPr/>
          <p:nvPr/>
        </p:nvSpPr>
        <p:spPr>
          <a:xfrm>
            <a:off x="698185" y="1694855"/>
            <a:ext cx="3928369"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The Most Immediate Consequence</a:t>
            </a:r>
            <a:endParaRPr lang="en-US" sz="1600" dirty="0"/>
          </a:p>
        </p:txBody>
      </p:sp>
      <p:sp>
        <p:nvSpPr>
          <p:cNvPr id="4" name="Text 2"/>
          <p:cNvSpPr/>
          <p:nvPr/>
        </p:nvSpPr>
        <p:spPr>
          <a:xfrm>
            <a:off x="698185" y="2213273"/>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One of the most immediate effects of rising oil prices is inflation. Higher fuel costs increase transportation and production expenses throughout the economy. Businesses often pass these additional costs on to consumers through higher prices.</a:t>
            </a:r>
            <a:endParaRPr lang="en-US" sz="1350" dirty="0"/>
          </a:p>
        </p:txBody>
      </p:sp>
      <p:sp>
        <p:nvSpPr>
          <p:cNvPr id="5" name="Shape 3"/>
          <p:cNvSpPr/>
          <p:nvPr/>
        </p:nvSpPr>
        <p:spPr>
          <a:xfrm>
            <a:off x="572478" y="2968030"/>
            <a:ext cx="5436159" cy="2778125"/>
          </a:xfrm>
          <a:prstGeom prst="roundRect">
            <a:avLst>
              <a:gd name="adj" fmla="val 942"/>
            </a:avLst>
          </a:prstGeom>
          <a:solidFill>
            <a:srgbClr val="38512F"/>
          </a:solidFill>
          <a:ln/>
        </p:spPr>
      </p:sp>
      <p:sp>
        <p:nvSpPr>
          <p:cNvPr id="6" name="Text 4"/>
          <p:cNvSpPr/>
          <p:nvPr/>
        </p:nvSpPr>
        <p:spPr>
          <a:xfrm>
            <a:off x="746999" y="3142555"/>
            <a:ext cx="2863580"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Inflation Consequences</a:t>
            </a:r>
            <a:endParaRPr lang="en-US" sz="1600" dirty="0"/>
          </a:p>
        </p:txBody>
      </p:sp>
      <p:sp>
        <p:nvSpPr>
          <p:cNvPr id="7" name="Text 5"/>
          <p:cNvSpPr/>
          <p:nvPr/>
        </p:nvSpPr>
        <p:spPr>
          <a:xfrm>
            <a:off x="746999" y="3573760"/>
            <a:ext cx="5087116" cy="1299865"/>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More expensive food and agricultural products</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Higher electricity bills for households</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Increased transportation fares</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Rising prices for consumer goods</a:t>
            </a:r>
            <a:endParaRPr lang="en-US" sz="1350" dirty="0"/>
          </a:p>
        </p:txBody>
      </p:sp>
      <p:sp>
        <p:nvSpPr>
          <p:cNvPr id="8" name="Text 6"/>
          <p:cNvSpPr/>
          <p:nvPr/>
        </p:nvSpPr>
        <p:spPr>
          <a:xfrm>
            <a:off x="746999" y="5030688"/>
            <a:ext cx="5087116"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For households, inflation reduces purchasing power because incomes may not increase as quickly as prices rise.</a:t>
            </a:r>
            <a:endParaRPr lang="en-US" sz="1350" dirty="0"/>
          </a:p>
        </p:txBody>
      </p:sp>
      <p:sp>
        <p:nvSpPr>
          <p:cNvPr id="9" name="Text 7"/>
          <p:cNvSpPr/>
          <p:nvPr/>
        </p:nvSpPr>
        <p:spPr>
          <a:xfrm>
            <a:off x="6315115" y="3142555"/>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Philippine Example</a:t>
            </a:r>
            <a:endParaRPr lang="en-US" sz="1600" dirty="0"/>
          </a:p>
        </p:txBody>
      </p:sp>
      <p:sp>
        <p:nvSpPr>
          <p:cNvPr id="10" name="Text 8"/>
          <p:cNvSpPr/>
          <p:nvPr/>
        </p:nvSpPr>
        <p:spPr>
          <a:xfrm>
            <a:off x="6315115" y="3573760"/>
            <a:ext cx="5184745" cy="1832273"/>
          </a:xfrm>
          <a:prstGeom prst="rect">
            <a:avLst/>
          </a:prstGeom>
          <a:noFill/>
          <a:ln/>
        </p:spPr>
        <p:txBody>
          <a:bodyPr wrap="square" lIns="0" tIns="0" rIns="0" bIns="0" rtlCol="0" anchor="t">
            <a:normAutofit/>
          </a:bodyPr>
          <a:lstStyle/>
          <a:p>
            <a:pPr algn="l" indent="0" marL="0">
              <a:lnSpc>
                <a:spcPct val="133000"/>
              </a:lnSpc>
              <a:spcAft>
                <a:spcPts val="1200"/>
              </a:spcAft>
              <a:buNone/>
            </a:pPr>
            <a:r>
              <a:rPr lang="en-US" sz="1350" dirty="0">
                <a:solidFill>
                  <a:srgbClr val="3A3630"/>
                </a:solidFill>
                <a:latin typeface="Source Sans 3" pitchFamily="34" charset="0"/>
                <a:ea typeface="Source Sans 3" pitchFamily="34" charset="-122"/>
                <a:cs typeface="Source Sans 3" pitchFamily="34" charset="-120"/>
              </a:rPr>
              <a:t>When global oil prices rise, public transportation fares in Metro Manila and other urban areas often increase. Agricultural products transported from provinces to cities also become more expensive due to higher logistics costs.</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This creates a compounding effect: higher fuel prices → higher transport costs → higher food prices → reduced household purchasing power.</a:t>
            </a:r>
            <a:endParaRPr lang="en-US" sz="13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98185" y="805259"/>
            <a:ext cx="8272851"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Broader Economic Consequences of Oil Shocks</a:t>
            </a:r>
            <a:endParaRPr lang="en-US" sz="2700" dirty="0"/>
          </a:p>
        </p:txBody>
      </p:sp>
      <p:sp>
        <p:nvSpPr>
          <p:cNvPr id="3" name="Shape 1"/>
          <p:cNvSpPr/>
          <p:nvPr/>
        </p:nvSpPr>
        <p:spPr>
          <a:xfrm>
            <a:off x="698185" y="1493738"/>
            <a:ext cx="1349341" cy="1029295"/>
          </a:xfrm>
          <a:prstGeom prst="roundRect">
            <a:avLst>
              <a:gd name="adj" fmla="val 2162"/>
            </a:avLst>
          </a:prstGeom>
          <a:solidFill>
            <a:srgbClr val="F3E7D4"/>
          </a:solidFill>
          <a:ln/>
        </p:spPr>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268579" y="1904107"/>
            <a:ext cx="208553" cy="208558"/>
          </a:xfrm>
          <a:prstGeom prst="rect">
            <a:avLst/>
          </a:prstGeom>
        </p:spPr>
      </p:pic>
      <p:sp>
        <p:nvSpPr>
          <p:cNvPr id="5" name="Text 2"/>
          <p:cNvSpPr/>
          <p:nvPr/>
        </p:nvSpPr>
        <p:spPr>
          <a:xfrm>
            <a:off x="2195854" y="1642070"/>
            <a:ext cx="207322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Slower Economic Growth</a:t>
            </a:r>
            <a:endParaRPr lang="en-US" sz="1350" dirty="0"/>
          </a:p>
        </p:txBody>
      </p:sp>
      <p:sp>
        <p:nvSpPr>
          <p:cNvPr id="6" name="Text 3"/>
          <p:cNvSpPr/>
          <p:nvPr/>
        </p:nvSpPr>
        <p:spPr>
          <a:xfrm>
            <a:off x="2195854" y="1935758"/>
            <a:ext cx="9149327"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Businesses facing higher energy costs experience lower profits and reduced investment capacity. Firms may postpone expansion plans or reduce output, slowing industrial production and infrastructure development.</a:t>
            </a:r>
            <a:endParaRPr lang="en-US" sz="1150" dirty="0"/>
          </a:p>
        </p:txBody>
      </p:sp>
      <p:sp>
        <p:nvSpPr>
          <p:cNvPr id="7" name="Shape 4"/>
          <p:cNvSpPr/>
          <p:nvPr/>
        </p:nvSpPr>
        <p:spPr>
          <a:xfrm>
            <a:off x="2121641" y="2515096"/>
            <a:ext cx="9297755" cy="9525"/>
          </a:xfrm>
          <a:prstGeom prst="roundRect">
            <a:avLst>
              <a:gd name="adj" fmla="val 233642"/>
            </a:avLst>
          </a:prstGeom>
          <a:solidFill>
            <a:srgbClr val="D9CDBA"/>
          </a:solidFill>
          <a:ln/>
        </p:spPr>
      </p:sp>
      <p:sp>
        <p:nvSpPr>
          <p:cNvPr id="8" name="Shape 5"/>
          <p:cNvSpPr/>
          <p:nvPr/>
        </p:nvSpPr>
        <p:spPr>
          <a:xfrm>
            <a:off x="698185" y="2597150"/>
            <a:ext cx="2698782" cy="1029295"/>
          </a:xfrm>
          <a:prstGeom prst="roundRect">
            <a:avLst>
              <a:gd name="adj" fmla="val 2162"/>
            </a:avLst>
          </a:prstGeom>
          <a:solidFill>
            <a:srgbClr val="F3E7D4"/>
          </a:solidFill>
          <a:ln/>
        </p:spPr>
      </p:sp>
      <p:pic>
        <p:nvPicPr>
          <p:cNvPr id="9"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43250" y="3007519"/>
            <a:ext cx="208553" cy="208558"/>
          </a:xfrm>
          <a:prstGeom prst="rect">
            <a:avLst/>
          </a:prstGeom>
        </p:spPr>
      </p:pic>
      <p:sp>
        <p:nvSpPr>
          <p:cNvPr id="10" name="Text 6"/>
          <p:cNvSpPr/>
          <p:nvPr/>
        </p:nvSpPr>
        <p:spPr>
          <a:xfrm>
            <a:off x="3545295" y="2745482"/>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Unemployment</a:t>
            </a:r>
            <a:endParaRPr lang="en-US" sz="1350" dirty="0"/>
          </a:p>
        </p:txBody>
      </p:sp>
      <p:sp>
        <p:nvSpPr>
          <p:cNvPr id="11" name="Text 7"/>
          <p:cNvSpPr/>
          <p:nvPr/>
        </p:nvSpPr>
        <p:spPr>
          <a:xfrm>
            <a:off x="3545295" y="3039170"/>
            <a:ext cx="7799887"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As operating costs increase, some businesses may reduce production or delay hiring. In severe cases, firms may lay off workers to reduce expenses, contributing to higher unemployment rates.</a:t>
            </a:r>
            <a:endParaRPr lang="en-US" sz="1150" dirty="0"/>
          </a:p>
        </p:txBody>
      </p:sp>
      <p:sp>
        <p:nvSpPr>
          <p:cNvPr id="12" name="Shape 8"/>
          <p:cNvSpPr/>
          <p:nvPr/>
        </p:nvSpPr>
        <p:spPr>
          <a:xfrm>
            <a:off x="3471081" y="3618508"/>
            <a:ext cx="7948314" cy="9525"/>
          </a:xfrm>
          <a:prstGeom prst="roundRect">
            <a:avLst>
              <a:gd name="adj" fmla="val 233642"/>
            </a:avLst>
          </a:prstGeom>
          <a:solidFill>
            <a:srgbClr val="D9CDBA"/>
          </a:solidFill>
          <a:ln/>
        </p:spPr>
      </p:sp>
      <p:sp>
        <p:nvSpPr>
          <p:cNvPr id="13" name="Shape 9"/>
          <p:cNvSpPr/>
          <p:nvPr/>
        </p:nvSpPr>
        <p:spPr>
          <a:xfrm>
            <a:off x="698185" y="3700562"/>
            <a:ext cx="4048222" cy="1029295"/>
          </a:xfrm>
          <a:prstGeom prst="roundRect">
            <a:avLst>
              <a:gd name="adj" fmla="val 2162"/>
            </a:avLst>
          </a:prstGeom>
          <a:solidFill>
            <a:srgbClr val="F3E7D4"/>
          </a:solidFill>
          <a:ln/>
        </p:spPr>
      </p:sp>
      <p:pic>
        <p:nvPicPr>
          <p:cNvPr id="14"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18020" y="4110930"/>
            <a:ext cx="208553" cy="208558"/>
          </a:xfrm>
          <a:prstGeom prst="rect">
            <a:avLst/>
          </a:prstGeom>
        </p:spPr>
      </p:pic>
      <p:sp>
        <p:nvSpPr>
          <p:cNvPr id="15" name="Text 10"/>
          <p:cNvSpPr/>
          <p:nvPr/>
        </p:nvSpPr>
        <p:spPr>
          <a:xfrm>
            <a:off x="4894735" y="3848894"/>
            <a:ext cx="1825877"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Poverty and Inequality</a:t>
            </a:r>
            <a:endParaRPr lang="en-US" sz="1350" dirty="0"/>
          </a:p>
        </p:txBody>
      </p:sp>
      <p:sp>
        <p:nvSpPr>
          <p:cNvPr id="16" name="Text 11"/>
          <p:cNvSpPr/>
          <p:nvPr/>
        </p:nvSpPr>
        <p:spPr>
          <a:xfrm>
            <a:off x="4894735" y="4142581"/>
            <a:ext cx="6450446"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Poor households are most affected because a larger portion of their income is spent on transportation, food, and basic necessities. Oil price shocks can worsen poverty and increase income inequality.</a:t>
            </a:r>
            <a:endParaRPr lang="en-US" sz="1150" dirty="0"/>
          </a:p>
        </p:txBody>
      </p:sp>
      <p:sp>
        <p:nvSpPr>
          <p:cNvPr id="17" name="Shape 12"/>
          <p:cNvSpPr/>
          <p:nvPr/>
        </p:nvSpPr>
        <p:spPr>
          <a:xfrm>
            <a:off x="4820522" y="4721920"/>
            <a:ext cx="6598874" cy="9525"/>
          </a:xfrm>
          <a:prstGeom prst="roundRect">
            <a:avLst>
              <a:gd name="adj" fmla="val 233642"/>
            </a:avLst>
          </a:prstGeom>
          <a:solidFill>
            <a:srgbClr val="D9CDBA"/>
          </a:solidFill>
          <a:ln/>
        </p:spPr>
      </p:sp>
      <p:sp>
        <p:nvSpPr>
          <p:cNvPr id="18" name="Shape 13"/>
          <p:cNvSpPr/>
          <p:nvPr/>
        </p:nvSpPr>
        <p:spPr>
          <a:xfrm>
            <a:off x="698185" y="4803973"/>
            <a:ext cx="5397663" cy="1248767"/>
          </a:xfrm>
          <a:prstGeom prst="roundRect">
            <a:avLst>
              <a:gd name="adj" fmla="val 1782"/>
            </a:avLst>
          </a:prstGeom>
          <a:solidFill>
            <a:srgbClr val="F3E7D4"/>
          </a:solidFill>
          <a:ln/>
        </p:spPr>
      </p:sp>
      <p:pic>
        <p:nvPicPr>
          <p:cNvPr id="1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292690" y="5324078"/>
            <a:ext cx="208553" cy="208558"/>
          </a:xfrm>
          <a:prstGeom prst="rect">
            <a:avLst/>
          </a:prstGeom>
        </p:spPr>
      </p:pic>
      <p:sp>
        <p:nvSpPr>
          <p:cNvPr id="20" name="Text 14"/>
          <p:cNvSpPr/>
          <p:nvPr/>
        </p:nvSpPr>
        <p:spPr>
          <a:xfrm>
            <a:off x="6244176" y="4952305"/>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Trade Deficits</a:t>
            </a:r>
            <a:endParaRPr lang="en-US" sz="1350" dirty="0"/>
          </a:p>
        </p:txBody>
      </p:sp>
      <p:sp>
        <p:nvSpPr>
          <p:cNvPr id="21" name="Text 15"/>
          <p:cNvSpPr/>
          <p:nvPr/>
        </p:nvSpPr>
        <p:spPr>
          <a:xfrm>
            <a:off x="6244176" y="5245993"/>
            <a:ext cx="5101006" cy="658416"/>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Countries that import large quantities of oil must spend more foreign currency when prices rise, leading to trade deficits, pressure on exchange rates, and reduced foreign exchange reserves.</a:t>
            </a:r>
            <a:endParaRPr lang="en-US" sz="11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98185" y="1285875"/>
            <a:ext cx="6723688"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Global Economic Consequences</a:t>
            </a:r>
            <a:endParaRPr lang="en-US" sz="3200" dirty="0"/>
          </a:p>
        </p:txBody>
      </p:sp>
      <p:sp>
        <p:nvSpPr>
          <p:cNvPr id="3" name="Text 1"/>
          <p:cNvSpPr/>
          <p:nvPr/>
        </p:nvSpPr>
        <p:spPr>
          <a:xfrm>
            <a:off x="698185" y="2235398"/>
            <a:ext cx="3695608"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Impact on Developing Countries</a:t>
            </a:r>
            <a:endParaRPr lang="en-US" sz="1600" dirty="0"/>
          </a:p>
        </p:txBody>
      </p:sp>
      <p:sp>
        <p:nvSpPr>
          <p:cNvPr id="4" name="Text 2"/>
          <p:cNvSpPr/>
          <p:nvPr/>
        </p:nvSpPr>
        <p:spPr>
          <a:xfrm>
            <a:off x="698185" y="2666603"/>
            <a:ext cx="5184745"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Developing economies are highly vulnerable to oil price shocks because they depend heavily on imported energy and often have limited financial reserves. Rising fuel costs increase inflation, strain government budgets, and slow economic growth. Their limited capacity to absorb shocks makes them especially exposed.</a:t>
            </a:r>
            <a:endParaRPr lang="en-US" sz="1350" dirty="0"/>
          </a:p>
        </p:txBody>
      </p:sp>
      <p:sp>
        <p:nvSpPr>
          <p:cNvPr id="5" name="Text 3"/>
          <p:cNvSpPr/>
          <p:nvPr/>
        </p:nvSpPr>
        <p:spPr>
          <a:xfrm>
            <a:off x="6315115" y="2235398"/>
            <a:ext cx="3654730"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Impact on Advanced Economies</a:t>
            </a:r>
            <a:endParaRPr lang="en-US" sz="1600" dirty="0"/>
          </a:p>
        </p:txBody>
      </p:sp>
      <p:sp>
        <p:nvSpPr>
          <p:cNvPr id="6" name="Text 4"/>
          <p:cNvSpPr/>
          <p:nvPr/>
        </p:nvSpPr>
        <p:spPr>
          <a:xfrm>
            <a:off x="6315115" y="2666603"/>
            <a:ext cx="5184745"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Even advanced economies are affected. Higher oil prices increase production costs, reduce consumer spending, and contribute to stock market volatility. Countries such as the United States, Japan, China, and members of the European Union all experience economic pressure during major oil crises.</a:t>
            </a:r>
            <a:endParaRPr lang="en-US" sz="1350" dirty="0"/>
          </a:p>
        </p:txBody>
      </p:sp>
      <p:sp>
        <p:nvSpPr>
          <p:cNvPr id="7" name="Shape 5"/>
          <p:cNvSpPr/>
          <p:nvPr/>
        </p:nvSpPr>
        <p:spPr>
          <a:xfrm>
            <a:off x="698185" y="4416028"/>
            <a:ext cx="10795325" cy="959644"/>
          </a:xfrm>
          <a:prstGeom prst="roundRect">
            <a:avLst>
              <a:gd name="adj" fmla="val 2728"/>
            </a:avLst>
          </a:prstGeom>
          <a:solidFill>
            <a:srgbClr val="FFB3B4"/>
          </a:solidFill>
          <a:ln/>
        </p:spPr>
      </p:sp>
      <p:pic>
        <p:nvPicPr>
          <p:cNvPr id="8" name="Image 0" descr="preencoded.png">    </p:cNvPr>
          <p:cNvPicPr>
            <a:picLocks noChangeAspect="1"/>
          </p:cNvPicPr>
          <p:nvPr/>
        </p:nvPicPr>
        <p:blipFill>
          <a:blip r:embed="rId1"/>
          <a:stretch>
            <a:fillRect/>
          </a:stretch>
        </p:blipFill>
        <p:spPr>
          <a:xfrm>
            <a:off x="872706" y="4665464"/>
            <a:ext cx="218177" cy="174526"/>
          </a:xfrm>
          <a:prstGeom prst="rect">
            <a:avLst/>
          </a:prstGeom>
        </p:spPr>
      </p:pic>
      <p:sp>
        <p:nvSpPr>
          <p:cNvPr id="9" name="Text 6"/>
          <p:cNvSpPr/>
          <p:nvPr/>
        </p:nvSpPr>
        <p:spPr>
          <a:xfrm>
            <a:off x="1265404" y="4616648"/>
            <a:ext cx="10053584" cy="558403"/>
          </a:xfrm>
          <a:prstGeom prst="rect">
            <a:avLst/>
          </a:prstGeom>
          <a:noFill/>
          <a:ln/>
        </p:spPr>
        <p:txBody>
          <a:bodyPr wrap="square" lIns="0" tIns="0" rIns="0" bIns="0" rtlCol="0" anchor="t">
            <a:normAutofit/>
          </a:bodyPr>
          <a:lstStyle/>
          <a:p>
            <a:pPr algn="l" indent="0" marL="0">
              <a:lnSpc>
                <a:spcPct val="133000"/>
              </a:lnSpc>
              <a:buNone/>
            </a:pPr>
            <a:r>
              <a:rPr lang="en-US" sz="1350" b="1" dirty="0">
                <a:solidFill>
                  <a:srgbClr val="000000"/>
                </a:solidFill>
                <a:latin typeface="Source Sans 3" pitchFamily="34" charset="0"/>
                <a:ea typeface="Source Sans 3" pitchFamily="34" charset="-122"/>
                <a:cs typeface="Source Sans 3" pitchFamily="34" charset="-120"/>
              </a:rPr>
              <a:t>Risk of Global Recession:</a:t>
            </a:r>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 If oil prices remain elevated for a prolonged period, global economic growth may slow significantly. Reduced investment, weaker consumer demand, and declining trade can contribute to recessionary pressures worldwide.</a:t>
            </a:r>
            <a:endParaRPr lang="en-US" sz="13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98185" y="738287"/>
            <a:ext cx="5485866"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Impact on the Philippines</a:t>
            </a:r>
            <a:endParaRPr lang="en-US" sz="3200" dirty="0"/>
          </a:p>
        </p:txBody>
      </p:sp>
      <p:sp>
        <p:nvSpPr>
          <p:cNvPr id="3" name="Text 1"/>
          <p:cNvSpPr/>
          <p:nvPr/>
        </p:nvSpPr>
        <p:spPr>
          <a:xfrm>
            <a:off x="698185" y="1600597"/>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Philippines is particularly vulnerable because it imports most of its petroleum requirements. The effects of global oil price increases ripple through multiple sectors of the Philippine economy.</a:t>
            </a:r>
            <a:endParaRPr lang="en-US" sz="13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2355354"/>
            <a:ext cx="436353" cy="436364"/>
          </a:xfrm>
          <a:prstGeom prst="rect">
            <a:avLst/>
          </a:prstGeom>
        </p:spPr>
      </p:pic>
      <p:sp>
        <p:nvSpPr>
          <p:cNvPr id="5" name="Text 2"/>
          <p:cNvSpPr/>
          <p:nvPr/>
        </p:nvSpPr>
        <p:spPr>
          <a:xfrm>
            <a:off x="698185" y="3009900"/>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Fuel Price Increases</a:t>
            </a:r>
            <a:endParaRPr lang="en-US" sz="1600" dirty="0"/>
          </a:p>
        </p:txBody>
      </p:sp>
      <p:sp>
        <p:nvSpPr>
          <p:cNvPr id="6" name="Text 3"/>
          <p:cNvSpPr/>
          <p:nvPr/>
        </p:nvSpPr>
        <p:spPr>
          <a:xfrm>
            <a:off x="698185" y="3371255"/>
            <a:ext cx="3452925"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Higher global oil prices lead to more expensive gasoline and diesel, higher transportation costs, increased logistics expenses, and rising electricity rates across the country.</a:t>
            </a:r>
            <a:endParaRPr lang="en-US" sz="13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69286" y="2355354"/>
            <a:ext cx="436353" cy="436364"/>
          </a:xfrm>
          <a:prstGeom prst="rect">
            <a:avLst/>
          </a:prstGeom>
        </p:spPr>
      </p:pic>
      <p:sp>
        <p:nvSpPr>
          <p:cNvPr id="8" name="Text 4"/>
          <p:cNvSpPr/>
          <p:nvPr/>
        </p:nvSpPr>
        <p:spPr>
          <a:xfrm>
            <a:off x="4369286" y="3009900"/>
            <a:ext cx="2269374"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Inflation in Basic Goods</a:t>
            </a:r>
            <a:endParaRPr lang="en-US" sz="1600" dirty="0"/>
          </a:p>
        </p:txBody>
      </p:sp>
      <p:sp>
        <p:nvSpPr>
          <p:cNvPr id="9" name="Text 5"/>
          <p:cNvSpPr/>
          <p:nvPr/>
        </p:nvSpPr>
        <p:spPr>
          <a:xfrm>
            <a:off x="4369286" y="3371255"/>
            <a:ext cx="3453024"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As transportation and production costs increase, the prices of food, agricultural products, and consumer goods also rise, placing additional pressure on Filipino households — particularly low-income families.</a:t>
            </a:r>
            <a:endParaRPr lang="en-US" sz="13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40486" y="2355354"/>
            <a:ext cx="436353" cy="436364"/>
          </a:xfrm>
          <a:prstGeom prst="rect">
            <a:avLst/>
          </a:prstGeom>
        </p:spPr>
      </p:pic>
      <p:sp>
        <p:nvSpPr>
          <p:cNvPr id="11" name="Text 6"/>
          <p:cNvSpPr/>
          <p:nvPr/>
        </p:nvSpPr>
        <p:spPr>
          <a:xfrm>
            <a:off x="8040486" y="3009900"/>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Impact on OFWs</a:t>
            </a:r>
            <a:endParaRPr lang="en-US" sz="1600" dirty="0"/>
          </a:p>
        </p:txBody>
      </p:sp>
      <p:sp>
        <p:nvSpPr>
          <p:cNvPr id="12" name="Text 7"/>
          <p:cNvSpPr/>
          <p:nvPr/>
        </p:nvSpPr>
        <p:spPr>
          <a:xfrm>
            <a:off x="8040486" y="3371255"/>
            <a:ext cx="3452925"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Middle East remains an important destination for Filipino workers. Regional instability creates concerns regarding worker safety, employment opportunities, remittance flows, and potential evacuation requirements.</a:t>
            </a:r>
            <a:endParaRPr lang="en-US" sz="1350" dirty="0"/>
          </a:p>
        </p:txBody>
      </p:sp>
      <p:sp>
        <p:nvSpPr>
          <p:cNvPr id="13" name="Shape 8"/>
          <p:cNvSpPr/>
          <p:nvPr/>
        </p:nvSpPr>
        <p:spPr>
          <a:xfrm>
            <a:off x="698185" y="4963616"/>
            <a:ext cx="10795325" cy="959644"/>
          </a:xfrm>
          <a:prstGeom prst="roundRect">
            <a:avLst>
              <a:gd name="adj" fmla="val 2728"/>
            </a:avLst>
          </a:prstGeom>
          <a:solidFill>
            <a:srgbClr val="B6D6FC"/>
          </a:solidFill>
          <a:ln/>
        </p:spPr>
      </p:sp>
      <p:pic>
        <p:nvPicPr>
          <p:cNvPr id="14" name="Image 3" descr="preencoded.png">    </p:cNvPr>
          <p:cNvPicPr>
            <a:picLocks noChangeAspect="1"/>
          </p:cNvPicPr>
          <p:nvPr/>
        </p:nvPicPr>
        <p:blipFill>
          <a:blip r:embed="rId7"/>
          <a:stretch>
            <a:fillRect/>
          </a:stretch>
        </p:blipFill>
        <p:spPr>
          <a:xfrm>
            <a:off x="872706" y="5213052"/>
            <a:ext cx="218177" cy="174526"/>
          </a:xfrm>
          <a:prstGeom prst="rect">
            <a:avLst/>
          </a:prstGeom>
        </p:spPr>
      </p:pic>
      <p:sp>
        <p:nvSpPr>
          <p:cNvPr id="15" name="Text 9"/>
          <p:cNvSpPr/>
          <p:nvPr/>
        </p:nvSpPr>
        <p:spPr>
          <a:xfrm>
            <a:off x="1265404" y="5164237"/>
            <a:ext cx="1005358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Remittances from Overseas Filipino Workers (OFWs) contribute significantly to the Philippine economy. Disruptions affecting OFWs in the Middle East may therefore have broader macroeconomic consequences for the country.</a:t>
            </a:r>
            <a:endParaRPr lang="en-US" sz="13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804267"/>
            <a:ext cx="6481501" cy="333673"/>
          </a:xfrm>
          <a:prstGeom prst="rect">
            <a:avLst/>
          </a:prstGeom>
          <a:noFill/>
          <a:ln/>
        </p:spPr>
        <p:txBody>
          <a:bodyPr wrap="none" lIns="0" tIns="0" rIns="0" bIns="0" rtlCol="0" anchor="t"/>
          <a:lstStyle/>
          <a:p>
            <a:pPr algn="l" indent="0" marL="0">
              <a:lnSpc>
                <a:spcPct val="104000"/>
              </a:lnSpc>
              <a:buNone/>
            </a:pPr>
            <a:r>
              <a:rPr lang="en-US" sz="2100" dirty="0">
                <a:solidFill>
                  <a:srgbClr val="38512F"/>
                </a:solidFill>
                <a:latin typeface="Lora" pitchFamily="34" charset="0"/>
                <a:ea typeface="Lora" pitchFamily="34" charset="-122"/>
                <a:cs typeface="Lora" pitchFamily="34" charset="-120"/>
              </a:rPr>
              <a:t>Possible Solutions: Diversifying Energy Sources</a:t>
            </a:r>
            <a:endParaRPr lang="en-US" sz="2100" dirty="0"/>
          </a:p>
        </p:txBody>
      </p:sp>
      <p:sp>
        <p:nvSpPr>
          <p:cNvPr id="4" name="Text 1"/>
          <p:cNvSpPr/>
          <p:nvPr/>
        </p:nvSpPr>
        <p:spPr>
          <a:xfrm>
            <a:off x="5269971" y="1167408"/>
            <a:ext cx="3029172" cy="166787"/>
          </a:xfrm>
          <a:prstGeom prst="rect">
            <a:avLst/>
          </a:prstGeom>
          <a:noFill/>
          <a:ln/>
        </p:spPr>
        <p:txBody>
          <a:bodyPr wrap="none" lIns="0" tIns="0" rIns="0" bIns="0" rtlCol="0" anchor="t"/>
          <a:lstStyle/>
          <a:p>
            <a:pPr algn="l" indent="0" marL="0">
              <a:lnSpc>
                <a:spcPct val="104000"/>
              </a:lnSpc>
              <a:buNone/>
            </a:pPr>
            <a:r>
              <a:rPr lang="en-US" sz="1050" dirty="0">
                <a:solidFill>
                  <a:srgbClr val="38512F"/>
                </a:solidFill>
                <a:latin typeface="Lora" pitchFamily="34" charset="0"/>
                <a:ea typeface="Lora" pitchFamily="34" charset="-122"/>
                <a:cs typeface="Lora" pitchFamily="34" charset="-120"/>
              </a:rPr>
              <a:t>Reducing Dependence on Imported Oil</a:t>
            </a:r>
            <a:endParaRPr lang="en-US" sz="1050" dirty="0"/>
          </a:p>
        </p:txBody>
      </p:sp>
      <p:sp>
        <p:nvSpPr>
          <p:cNvPr id="5" name="Text 2"/>
          <p:cNvSpPr/>
          <p:nvPr/>
        </p:nvSpPr>
        <p:spPr>
          <a:xfrm>
            <a:off x="5269971" y="1444724"/>
            <a:ext cx="6223638" cy="299244"/>
          </a:xfrm>
          <a:prstGeom prst="rect">
            <a:avLst/>
          </a:prstGeom>
          <a:noFill/>
          <a:ln/>
        </p:spPr>
        <p:txBody>
          <a:bodyPr wrap="square" lIns="0" tIns="0" rIns="0" bIns="0" rtlCol="0" anchor="t">
            <a:normAutofit/>
          </a:bodyPr>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Reducing dependence on imported oil requires sustained investment in alternative energy sources. The Philippines possesses significant potential in renewable energy, particularly geothermal and solar resources.</a:t>
            </a:r>
            <a:endParaRPr lang="en-US" sz="850" dirty="0"/>
          </a:p>
        </p:txBody>
      </p:sp>
      <p:sp>
        <p:nvSpPr>
          <p:cNvPr id="6" name="Shape 3"/>
          <p:cNvSpPr/>
          <p:nvPr/>
        </p:nvSpPr>
        <p:spPr>
          <a:xfrm>
            <a:off x="5269971" y="1826915"/>
            <a:ext cx="6223638" cy="1001415"/>
          </a:xfrm>
          <a:prstGeom prst="roundRect">
            <a:avLst>
              <a:gd name="adj" fmla="val 1699"/>
            </a:avLst>
          </a:prstGeom>
          <a:solidFill>
            <a:srgbClr val="F3E7D4"/>
          </a:solidFill>
          <a:ln/>
        </p:spPr>
      </p:sp>
      <p:sp>
        <p:nvSpPr>
          <p:cNvPr id="7" name="Shape 4"/>
          <p:cNvSpPr/>
          <p:nvPr/>
        </p:nvSpPr>
        <p:spPr>
          <a:xfrm>
            <a:off x="5383375" y="1940322"/>
            <a:ext cx="340312" cy="340320"/>
          </a:xfrm>
          <a:prstGeom prst="roundRect">
            <a:avLst>
              <a:gd name="adj" fmla="val 22388419"/>
            </a:avLst>
          </a:prstGeom>
          <a:solidFill>
            <a:srgbClr val="38512F"/>
          </a:solidFill>
          <a:ln/>
        </p:spPr>
      </p:sp>
      <p:pic>
        <p:nvPicPr>
          <p:cNvPr id="8"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76936" y="2033885"/>
            <a:ext cx="153091" cy="153095"/>
          </a:xfrm>
          <a:prstGeom prst="rect">
            <a:avLst/>
          </a:prstGeom>
        </p:spPr>
      </p:pic>
      <p:sp>
        <p:nvSpPr>
          <p:cNvPr id="9" name="Text 5"/>
          <p:cNvSpPr/>
          <p:nvPr/>
        </p:nvSpPr>
        <p:spPr>
          <a:xfrm>
            <a:off x="5383375" y="2354362"/>
            <a:ext cx="1334657"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Solar Power</a:t>
            </a:r>
            <a:endParaRPr lang="en-US" sz="1050" dirty="0"/>
          </a:p>
        </p:txBody>
      </p:sp>
      <p:sp>
        <p:nvSpPr>
          <p:cNvPr id="10" name="Text 6"/>
          <p:cNvSpPr/>
          <p:nvPr/>
        </p:nvSpPr>
        <p:spPr>
          <a:xfrm>
            <a:off x="5383375" y="2565301"/>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Abundant sunlight across the Philippine archipelago makes solar energy a highly viable and rapidly expanding option</a:t>
            </a:r>
            <a:endParaRPr lang="en-US" sz="850" dirty="0"/>
          </a:p>
        </p:txBody>
      </p:sp>
      <p:sp>
        <p:nvSpPr>
          <p:cNvPr id="11" name="Shape 7"/>
          <p:cNvSpPr/>
          <p:nvPr/>
        </p:nvSpPr>
        <p:spPr>
          <a:xfrm>
            <a:off x="5269971" y="2902049"/>
            <a:ext cx="6223638" cy="1001415"/>
          </a:xfrm>
          <a:prstGeom prst="roundRect">
            <a:avLst>
              <a:gd name="adj" fmla="val 1699"/>
            </a:avLst>
          </a:prstGeom>
          <a:solidFill>
            <a:srgbClr val="F3E7D4"/>
          </a:solidFill>
          <a:ln/>
        </p:spPr>
      </p:sp>
      <p:sp>
        <p:nvSpPr>
          <p:cNvPr id="12" name="Shape 8"/>
          <p:cNvSpPr/>
          <p:nvPr/>
        </p:nvSpPr>
        <p:spPr>
          <a:xfrm>
            <a:off x="5383375" y="3015456"/>
            <a:ext cx="340312" cy="340320"/>
          </a:xfrm>
          <a:prstGeom prst="roundRect">
            <a:avLst>
              <a:gd name="adj" fmla="val 22388419"/>
            </a:avLst>
          </a:prstGeom>
          <a:solidFill>
            <a:srgbClr val="38512F"/>
          </a:solidFill>
          <a:ln/>
        </p:spPr>
      </p:sp>
      <p:pic>
        <p:nvPicPr>
          <p:cNvPr id="13"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76936" y="3109020"/>
            <a:ext cx="153091" cy="153095"/>
          </a:xfrm>
          <a:prstGeom prst="rect">
            <a:avLst/>
          </a:prstGeom>
        </p:spPr>
      </p:pic>
      <p:sp>
        <p:nvSpPr>
          <p:cNvPr id="14" name="Text 9"/>
          <p:cNvSpPr/>
          <p:nvPr/>
        </p:nvSpPr>
        <p:spPr>
          <a:xfrm>
            <a:off x="5383375" y="3429496"/>
            <a:ext cx="1334657"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Wind Energy</a:t>
            </a:r>
            <a:endParaRPr lang="en-US" sz="1050" dirty="0"/>
          </a:p>
        </p:txBody>
      </p:sp>
      <p:sp>
        <p:nvSpPr>
          <p:cNvPr id="15" name="Text 10"/>
          <p:cNvSpPr/>
          <p:nvPr/>
        </p:nvSpPr>
        <p:spPr>
          <a:xfrm>
            <a:off x="5383375" y="3640435"/>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Coastal and highland areas offer strong wind resources suitable for utility-scale wind power generation</a:t>
            </a:r>
            <a:endParaRPr lang="en-US" sz="850" dirty="0"/>
          </a:p>
        </p:txBody>
      </p:sp>
      <p:sp>
        <p:nvSpPr>
          <p:cNvPr id="16" name="Shape 11"/>
          <p:cNvSpPr/>
          <p:nvPr/>
        </p:nvSpPr>
        <p:spPr>
          <a:xfrm>
            <a:off x="5269971" y="3977184"/>
            <a:ext cx="6223638" cy="1001415"/>
          </a:xfrm>
          <a:prstGeom prst="roundRect">
            <a:avLst>
              <a:gd name="adj" fmla="val 1699"/>
            </a:avLst>
          </a:prstGeom>
          <a:solidFill>
            <a:srgbClr val="F3E7D4"/>
          </a:solidFill>
          <a:ln/>
        </p:spPr>
      </p:sp>
      <p:sp>
        <p:nvSpPr>
          <p:cNvPr id="17" name="Shape 12"/>
          <p:cNvSpPr/>
          <p:nvPr/>
        </p:nvSpPr>
        <p:spPr>
          <a:xfrm>
            <a:off x="5383375" y="4090591"/>
            <a:ext cx="340312" cy="340320"/>
          </a:xfrm>
          <a:prstGeom prst="roundRect">
            <a:avLst>
              <a:gd name="adj" fmla="val 22388419"/>
            </a:avLst>
          </a:prstGeom>
          <a:solidFill>
            <a:srgbClr val="38512F"/>
          </a:solidFill>
          <a:ln/>
        </p:spPr>
      </p:sp>
      <p:pic>
        <p:nvPicPr>
          <p:cNvPr id="18"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476936" y="4184154"/>
            <a:ext cx="153091" cy="153095"/>
          </a:xfrm>
          <a:prstGeom prst="rect">
            <a:avLst/>
          </a:prstGeom>
        </p:spPr>
      </p:pic>
      <p:sp>
        <p:nvSpPr>
          <p:cNvPr id="19" name="Text 13"/>
          <p:cNvSpPr/>
          <p:nvPr/>
        </p:nvSpPr>
        <p:spPr>
          <a:xfrm>
            <a:off x="5383375" y="4504630"/>
            <a:ext cx="1334657"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Hydroelectric Power</a:t>
            </a:r>
            <a:endParaRPr lang="en-US" sz="1050" dirty="0"/>
          </a:p>
        </p:txBody>
      </p:sp>
      <p:sp>
        <p:nvSpPr>
          <p:cNvPr id="20" name="Text 14"/>
          <p:cNvSpPr/>
          <p:nvPr/>
        </p:nvSpPr>
        <p:spPr>
          <a:xfrm>
            <a:off x="5383375" y="4715570"/>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Rivers and water resources can be harnessed for clean, reliable electricity generation with low operating costs</a:t>
            </a:r>
            <a:endParaRPr lang="en-US" sz="850" dirty="0"/>
          </a:p>
        </p:txBody>
      </p:sp>
      <p:sp>
        <p:nvSpPr>
          <p:cNvPr id="21" name="Shape 15"/>
          <p:cNvSpPr/>
          <p:nvPr/>
        </p:nvSpPr>
        <p:spPr>
          <a:xfrm>
            <a:off x="5269971" y="5052318"/>
            <a:ext cx="6223638" cy="1001415"/>
          </a:xfrm>
          <a:prstGeom prst="roundRect">
            <a:avLst>
              <a:gd name="adj" fmla="val 1699"/>
            </a:avLst>
          </a:prstGeom>
          <a:solidFill>
            <a:srgbClr val="F3E7D4"/>
          </a:solidFill>
          <a:ln/>
        </p:spPr>
      </p:sp>
      <p:sp>
        <p:nvSpPr>
          <p:cNvPr id="22" name="Shape 16"/>
          <p:cNvSpPr/>
          <p:nvPr/>
        </p:nvSpPr>
        <p:spPr>
          <a:xfrm>
            <a:off x="5383375" y="5165725"/>
            <a:ext cx="340312" cy="340320"/>
          </a:xfrm>
          <a:prstGeom prst="roundRect">
            <a:avLst>
              <a:gd name="adj" fmla="val 22388419"/>
            </a:avLst>
          </a:prstGeom>
          <a:solidFill>
            <a:srgbClr val="38512F"/>
          </a:solidFill>
          <a:ln/>
        </p:spPr>
      </p:sp>
      <p:pic>
        <p:nvPicPr>
          <p:cNvPr id="23"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476936" y="5259288"/>
            <a:ext cx="153091" cy="153095"/>
          </a:xfrm>
          <a:prstGeom prst="rect">
            <a:avLst/>
          </a:prstGeom>
        </p:spPr>
      </p:pic>
      <p:sp>
        <p:nvSpPr>
          <p:cNvPr id="24" name="Text 17"/>
          <p:cNvSpPr/>
          <p:nvPr/>
        </p:nvSpPr>
        <p:spPr>
          <a:xfrm>
            <a:off x="5383375" y="5579765"/>
            <a:ext cx="1334657" cy="166787"/>
          </a:xfrm>
          <a:prstGeom prst="rect">
            <a:avLst/>
          </a:prstGeom>
          <a:noFill/>
          <a:ln/>
        </p:spPr>
        <p:txBody>
          <a:bodyPr wrap="none" lIns="0" tIns="0" rIns="0" bIns="0" rtlCol="0" anchor="t"/>
          <a:lstStyle/>
          <a:p>
            <a:pPr algn="l" indent="0" marL="0">
              <a:lnSpc>
                <a:spcPct val="104000"/>
              </a:lnSpc>
              <a:buNone/>
            </a:pPr>
            <a:r>
              <a:rPr lang="en-US" sz="1050" dirty="0">
                <a:solidFill>
                  <a:srgbClr val="3A3630"/>
                </a:solidFill>
                <a:latin typeface="Lora" pitchFamily="34" charset="0"/>
                <a:ea typeface="Lora" pitchFamily="34" charset="-122"/>
                <a:cs typeface="Lora" pitchFamily="34" charset="-120"/>
              </a:rPr>
              <a:t>Geothermal Energy</a:t>
            </a:r>
            <a:endParaRPr lang="en-US" sz="1050" dirty="0"/>
          </a:p>
        </p:txBody>
      </p:sp>
      <p:sp>
        <p:nvSpPr>
          <p:cNvPr id="25" name="Text 18"/>
          <p:cNvSpPr/>
          <p:nvPr/>
        </p:nvSpPr>
        <p:spPr>
          <a:xfrm>
            <a:off x="5383375" y="5790704"/>
            <a:ext cx="5996830" cy="149622"/>
          </a:xfrm>
          <a:prstGeom prst="rect">
            <a:avLst/>
          </a:prstGeom>
          <a:noFill/>
          <a:ln/>
        </p:spPr>
        <p:txBody>
          <a:bodyPr wrap="none" lIns="0" tIns="0" rIns="0" bIns="0" rtlCol="0" anchor="t"/>
          <a:lstStyle/>
          <a:p>
            <a:pPr algn="l" indent="0" marL="0">
              <a:lnSpc>
                <a:spcPct val="110000"/>
              </a:lnSpc>
              <a:buNone/>
            </a:pPr>
            <a:r>
              <a:rPr lang="en-US" sz="850" dirty="0">
                <a:solidFill>
                  <a:srgbClr val="3A3630"/>
                </a:solidFill>
                <a:latin typeface="Source Sans 3" pitchFamily="34" charset="0"/>
                <a:ea typeface="Source Sans 3" pitchFamily="34" charset="-122"/>
                <a:cs typeface="Source Sans 3" pitchFamily="34" charset="-120"/>
              </a:rPr>
              <a:t>The Philippines is already one of the world's top geothermal energy producers, with significant untapped potential remaining</a:t>
            </a:r>
            <a:endParaRPr lang="en-US" sz="8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98185" y="692745"/>
            <a:ext cx="7417706"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Additional Solutions: Resilience Strategies</a:t>
            </a:r>
            <a:endParaRPr lang="en-US" sz="2700" dirty="0"/>
          </a:p>
        </p:txBody>
      </p:sp>
      <p:sp>
        <p:nvSpPr>
          <p:cNvPr id="3" name="Shape 1"/>
          <p:cNvSpPr/>
          <p:nvPr/>
        </p:nvSpPr>
        <p:spPr>
          <a:xfrm>
            <a:off x="591329" y="1318121"/>
            <a:ext cx="5430404" cy="4847034"/>
          </a:xfrm>
          <a:prstGeom prst="roundRect">
            <a:avLst>
              <a:gd name="adj" fmla="val 459"/>
            </a:avLst>
          </a:prstGeom>
          <a:solidFill>
            <a:srgbClr val="38512F"/>
          </a:solidFill>
          <a:ln/>
        </p:spPr>
      </p:sp>
      <p:sp>
        <p:nvSpPr>
          <p:cNvPr id="4" name="Text 2"/>
          <p:cNvSpPr/>
          <p:nvPr/>
        </p:nvSpPr>
        <p:spPr>
          <a:xfrm>
            <a:off x="739657" y="1444228"/>
            <a:ext cx="2386945" cy="218083"/>
          </a:xfrm>
          <a:prstGeom prst="rect">
            <a:avLst/>
          </a:prstGeom>
          <a:noFill/>
          <a:ln/>
        </p:spPr>
        <p:txBody>
          <a:bodyPr wrap="none" lIns="0" tIns="0" rIns="0" bIns="0" rtlCol="0" anchor="t"/>
          <a:lstStyle/>
          <a:p>
            <a:pPr algn="l" indent="0" marL="0">
              <a:lnSpc>
                <a:spcPct val="104000"/>
              </a:lnSpc>
              <a:buNone/>
            </a:pPr>
            <a:r>
              <a:rPr lang="en-US" sz="1350" dirty="0">
                <a:solidFill>
                  <a:srgbClr val="FFFFFF"/>
                </a:solidFill>
                <a:latin typeface="Lora" pitchFamily="34" charset="0"/>
                <a:ea typeface="Lora" pitchFamily="34" charset="-122"/>
                <a:cs typeface="Lora" pitchFamily="34" charset="-120"/>
              </a:rPr>
              <a:t>Strategic Oil Reserves</a:t>
            </a:r>
            <a:endParaRPr lang="en-US" sz="1350" dirty="0"/>
          </a:p>
        </p:txBody>
      </p:sp>
      <p:sp>
        <p:nvSpPr>
          <p:cNvPr id="5" name="Text 3"/>
          <p:cNvSpPr/>
          <p:nvPr/>
        </p:nvSpPr>
        <p:spPr>
          <a:xfrm>
            <a:off x="739657" y="1788418"/>
            <a:ext cx="5133747" cy="877888"/>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FFFFFF"/>
                </a:solidFill>
                <a:latin typeface="Source Sans 3" pitchFamily="34" charset="0"/>
                <a:ea typeface="Source Sans 3" pitchFamily="34" charset="-122"/>
                <a:cs typeface="Source Sans 3" pitchFamily="34" charset="-120"/>
              </a:rPr>
              <a:t>Governments can establish emergency oil reserves to provide temporary protection during supply disruptions. Strategic reserves help stabilize domestic markets and reduce the immediate impact of global crises by ensuring a buffer supply is available.</a:t>
            </a:r>
            <a:endParaRPr lang="en-US" sz="1150" dirty="0"/>
          </a:p>
        </p:txBody>
      </p:sp>
      <p:sp>
        <p:nvSpPr>
          <p:cNvPr id="6" name="Text 4"/>
          <p:cNvSpPr/>
          <p:nvPr/>
        </p:nvSpPr>
        <p:spPr>
          <a:xfrm>
            <a:off x="739657" y="2792413"/>
            <a:ext cx="2354997" cy="218083"/>
          </a:xfrm>
          <a:prstGeom prst="rect">
            <a:avLst/>
          </a:prstGeom>
          <a:noFill/>
          <a:ln/>
        </p:spPr>
        <p:txBody>
          <a:bodyPr wrap="none" lIns="0" tIns="0" rIns="0" bIns="0" rtlCol="0" anchor="t"/>
          <a:lstStyle/>
          <a:p>
            <a:pPr algn="l" indent="0" marL="0">
              <a:lnSpc>
                <a:spcPct val="104000"/>
              </a:lnSpc>
              <a:buNone/>
            </a:pPr>
            <a:r>
              <a:rPr lang="en-US" sz="1350" dirty="0">
                <a:solidFill>
                  <a:srgbClr val="FFFFFF"/>
                </a:solidFill>
                <a:latin typeface="Lora" pitchFamily="34" charset="0"/>
                <a:ea typeface="Lora" pitchFamily="34" charset="-122"/>
                <a:cs typeface="Lora" pitchFamily="34" charset="-120"/>
              </a:rPr>
              <a:t>Diplomatic Solutions</a:t>
            </a:r>
            <a:endParaRPr lang="en-US" sz="1350" dirty="0"/>
          </a:p>
        </p:txBody>
      </p:sp>
      <p:sp>
        <p:nvSpPr>
          <p:cNvPr id="7" name="Text 5"/>
          <p:cNvSpPr/>
          <p:nvPr/>
        </p:nvSpPr>
        <p:spPr>
          <a:xfrm>
            <a:off x="739657" y="3136602"/>
            <a:ext cx="5133747" cy="658416"/>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FFFFFF"/>
                </a:solidFill>
                <a:latin typeface="Source Sans 3" pitchFamily="34" charset="0"/>
                <a:ea typeface="Source Sans 3" pitchFamily="34" charset="-122"/>
                <a:cs typeface="Source Sans 3" pitchFamily="34" charset="-120"/>
              </a:rPr>
              <a:t>Peaceful diplomacy remains one of the most effective ways to reduce geopolitical risks. Negotiations and international cooperation can prevent conflicts from escalating and help maintain stability in energy markets — benefiting all nations.</a:t>
            </a:r>
            <a:endParaRPr lang="en-US" sz="1150" dirty="0"/>
          </a:p>
        </p:txBody>
      </p:sp>
      <p:sp>
        <p:nvSpPr>
          <p:cNvPr id="8" name="Text 6"/>
          <p:cNvSpPr/>
          <p:nvPr/>
        </p:nvSpPr>
        <p:spPr>
          <a:xfrm>
            <a:off x="6283168" y="1444228"/>
            <a:ext cx="3135929" cy="218083"/>
          </a:xfrm>
          <a:prstGeom prst="rect">
            <a:avLst/>
          </a:prstGeom>
          <a:noFill/>
          <a:ln/>
        </p:spPr>
        <p:txBody>
          <a:bodyPr wrap="none" lIns="0" tIns="0" rIns="0" bIns="0" rtlCol="0" anchor="t"/>
          <a:lstStyle/>
          <a:p>
            <a:pPr algn="l" indent="0" marL="0">
              <a:lnSpc>
                <a:spcPct val="104000"/>
              </a:lnSpc>
              <a:buNone/>
            </a:pPr>
            <a:r>
              <a:rPr lang="en-US" sz="1350" dirty="0">
                <a:solidFill>
                  <a:srgbClr val="38512F"/>
                </a:solidFill>
                <a:latin typeface="Lora" pitchFamily="34" charset="0"/>
                <a:ea typeface="Lora" pitchFamily="34" charset="-122"/>
                <a:cs typeface="Lora" pitchFamily="34" charset="-120"/>
              </a:rPr>
              <a:t>Energy Conservation Measures</a:t>
            </a:r>
            <a:endParaRPr lang="en-US" sz="1350" dirty="0"/>
          </a:p>
        </p:txBody>
      </p:sp>
      <p:sp>
        <p:nvSpPr>
          <p:cNvPr id="9" name="Text 7"/>
          <p:cNvSpPr/>
          <p:nvPr/>
        </p:nvSpPr>
        <p:spPr>
          <a:xfrm>
            <a:off x="6283168" y="1788418"/>
            <a:ext cx="5216692"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Governments, businesses, and individuals can all contribute to reducing oil dependence through conservation:</a:t>
            </a:r>
            <a:endParaRPr lang="en-US" sz="1150" dirty="0"/>
          </a:p>
        </p:txBody>
      </p:sp>
      <p:sp>
        <p:nvSpPr>
          <p:cNvPr id="10" name="Shape 8"/>
          <p:cNvSpPr/>
          <p:nvPr/>
        </p:nvSpPr>
        <p:spPr>
          <a:xfrm>
            <a:off x="6283168" y="2369145"/>
            <a:ext cx="333764" cy="333772"/>
          </a:xfrm>
          <a:prstGeom prst="roundRect">
            <a:avLst>
              <a:gd name="adj" fmla="val 6668"/>
            </a:avLst>
          </a:prstGeom>
          <a:solidFill>
            <a:srgbClr val="F3E7D4"/>
          </a:solidFill>
          <a:ln/>
        </p:spPr>
      </p:sp>
      <p:sp>
        <p:nvSpPr>
          <p:cNvPr id="11" name="Text 9"/>
          <p:cNvSpPr/>
          <p:nvPr/>
        </p:nvSpPr>
        <p:spPr>
          <a:xfrm>
            <a:off x="6743035" y="2420144"/>
            <a:ext cx="2127792"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Reduce Fuel Consumption</a:t>
            </a:r>
            <a:endParaRPr lang="en-US" sz="1350" dirty="0"/>
          </a:p>
        </p:txBody>
      </p:sp>
      <p:sp>
        <p:nvSpPr>
          <p:cNvPr id="12" name="Text 10"/>
          <p:cNvSpPr/>
          <p:nvPr/>
        </p:nvSpPr>
        <p:spPr>
          <a:xfrm>
            <a:off x="6743035" y="2764334"/>
            <a:ext cx="4756825"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Encourage fuel-efficient vehicles and driving habits</a:t>
            </a:r>
            <a:endParaRPr lang="en-US" sz="1150" dirty="0"/>
          </a:p>
        </p:txBody>
      </p:sp>
      <p:sp>
        <p:nvSpPr>
          <p:cNvPr id="13" name="Shape 11"/>
          <p:cNvSpPr/>
          <p:nvPr/>
        </p:nvSpPr>
        <p:spPr>
          <a:xfrm>
            <a:off x="6283168" y="3236020"/>
            <a:ext cx="333764" cy="333772"/>
          </a:xfrm>
          <a:prstGeom prst="roundRect">
            <a:avLst>
              <a:gd name="adj" fmla="val 6668"/>
            </a:avLst>
          </a:prstGeom>
          <a:solidFill>
            <a:srgbClr val="F3E7D4"/>
          </a:solidFill>
          <a:ln/>
        </p:spPr>
      </p:sp>
      <p:sp>
        <p:nvSpPr>
          <p:cNvPr id="14" name="Text 12"/>
          <p:cNvSpPr/>
          <p:nvPr/>
        </p:nvSpPr>
        <p:spPr>
          <a:xfrm>
            <a:off x="6743035" y="3287018"/>
            <a:ext cx="2121145"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Use Public Transportation</a:t>
            </a:r>
            <a:endParaRPr lang="en-US" sz="1350" dirty="0"/>
          </a:p>
        </p:txBody>
      </p:sp>
      <p:sp>
        <p:nvSpPr>
          <p:cNvPr id="15" name="Text 13"/>
          <p:cNvSpPr/>
          <p:nvPr/>
        </p:nvSpPr>
        <p:spPr>
          <a:xfrm>
            <a:off x="6743035" y="3631208"/>
            <a:ext cx="4756825"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Mass transit reduces per-capita fuel consumption significantly</a:t>
            </a:r>
            <a:endParaRPr lang="en-US" sz="1150" dirty="0"/>
          </a:p>
        </p:txBody>
      </p:sp>
      <p:sp>
        <p:nvSpPr>
          <p:cNvPr id="16" name="Shape 14"/>
          <p:cNvSpPr/>
          <p:nvPr/>
        </p:nvSpPr>
        <p:spPr>
          <a:xfrm>
            <a:off x="6283168" y="4102894"/>
            <a:ext cx="333764" cy="333772"/>
          </a:xfrm>
          <a:prstGeom prst="roundRect">
            <a:avLst>
              <a:gd name="adj" fmla="val 6668"/>
            </a:avLst>
          </a:prstGeom>
          <a:solidFill>
            <a:srgbClr val="F3E7D4"/>
          </a:solidFill>
          <a:ln/>
        </p:spPr>
      </p:sp>
      <p:sp>
        <p:nvSpPr>
          <p:cNvPr id="17" name="Text 15"/>
          <p:cNvSpPr/>
          <p:nvPr/>
        </p:nvSpPr>
        <p:spPr>
          <a:xfrm>
            <a:off x="6743035" y="4153892"/>
            <a:ext cx="21505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Improve Energy Efficiency</a:t>
            </a:r>
            <a:endParaRPr lang="en-US" sz="1350" dirty="0"/>
          </a:p>
        </p:txBody>
      </p:sp>
      <p:sp>
        <p:nvSpPr>
          <p:cNvPr id="18" name="Text 16"/>
          <p:cNvSpPr/>
          <p:nvPr/>
        </p:nvSpPr>
        <p:spPr>
          <a:xfrm>
            <a:off x="6743035" y="4498082"/>
            <a:ext cx="4756825"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Buildings, appliances, and industrial processes can all be made more efficient</a:t>
            </a:r>
            <a:endParaRPr lang="en-US" sz="1150" dirty="0"/>
          </a:p>
        </p:txBody>
      </p:sp>
      <p:sp>
        <p:nvSpPr>
          <p:cNvPr id="19" name="Shape 17"/>
          <p:cNvSpPr/>
          <p:nvPr/>
        </p:nvSpPr>
        <p:spPr>
          <a:xfrm>
            <a:off x="6283168" y="5189240"/>
            <a:ext cx="333764" cy="333772"/>
          </a:xfrm>
          <a:prstGeom prst="roundRect">
            <a:avLst>
              <a:gd name="adj" fmla="val 6668"/>
            </a:avLst>
          </a:prstGeom>
          <a:solidFill>
            <a:srgbClr val="F3E7D4"/>
          </a:solidFill>
          <a:ln/>
        </p:spPr>
      </p:sp>
      <p:sp>
        <p:nvSpPr>
          <p:cNvPr id="20" name="Text 18"/>
          <p:cNvSpPr/>
          <p:nvPr/>
        </p:nvSpPr>
        <p:spPr>
          <a:xfrm>
            <a:off x="6743035" y="5240238"/>
            <a:ext cx="2798792"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Promote Sustainable Technologies</a:t>
            </a:r>
            <a:endParaRPr lang="en-US" sz="1350" dirty="0"/>
          </a:p>
        </p:txBody>
      </p:sp>
      <p:sp>
        <p:nvSpPr>
          <p:cNvPr id="21" name="Text 19"/>
          <p:cNvSpPr/>
          <p:nvPr/>
        </p:nvSpPr>
        <p:spPr>
          <a:xfrm>
            <a:off x="6743035" y="5584428"/>
            <a:ext cx="4756825"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Electric vehicles, smart grids, and green building standards reduce long-term dependence</a:t>
            </a:r>
            <a:endParaRPr lang="en-US" sz="11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98185" y="615950"/>
            <a:ext cx="4942260"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Key Concepts Summary</a:t>
            </a:r>
            <a:endParaRPr lang="en-US" sz="3050" dirty="0"/>
          </a:p>
        </p:txBody>
      </p:sp>
      <p:sp>
        <p:nvSpPr>
          <p:cNvPr id="3" name="Shape 1"/>
          <p:cNvSpPr/>
          <p:nvPr/>
        </p:nvSpPr>
        <p:spPr>
          <a:xfrm>
            <a:off x="698185" y="1418630"/>
            <a:ext cx="10795325" cy="4823420"/>
          </a:xfrm>
          <a:prstGeom prst="roundRect">
            <a:avLst>
              <a:gd name="adj" fmla="val 516"/>
            </a:avLst>
          </a:prstGeom>
          <a:noFill/>
          <a:ln w="6350">
            <a:solidFill>
              <a:srgbClr val="000000">
                <a:alpha val="8000"/>
              </a:srgbClr>
            </a:solidFill>
            <a:prstDash val="solid"/>
          </a:ln>
        </p:spPr>
      </p:sp>
      <p:sp>
        <p:nvSpPr>
          <p:cNvPr id="4" name="Shape 2"/>
          <p:cNvSpPr/>
          <p:nvPr/>
        </p:nvSpPr>
        <p:spPr>
          <a:xfrm>
            <a:off x="704634" y="1424980"/>
            <a:ext cx="3234748" cy="463352"/>
          </a:xfrm>
          <a:prstGeom prst="rect">
            <a:avLst/>
          </a:prstGeom>
          <a:solidFill>
            <a:srgbClr val="38512F"/>
          </a:solidFill>
          <a:ln/>
        </p:spPr>
      </p:sp>
      <p:sp>
        <p:nvSpPr>
          <p:cNvPr id="5" name="Text 3"/>
          <p:cNvSpPr/>
          <p:nvPr/>
        </p:nvSpPr>
        <p:spPr>
          <a:xfrm>
            <a:off x="870424" y="1525786"/>
            <a:ext cx="3512752" cy="258564"/>
          </a:xfrm>
          <a:prstGeom prst="rect">
            <a:avLst/>
          </a:prstGeom>
          <a:noFill/>
          <a:ln/>
        </p:spPr>
        <p:txBody>
          <a:bodyPr wrap="none" lIns="0" tIns="0" rIns="0" bIns="0" rtlCol="0" anchor="t"/>
          <a:lstStyle/>
          <a:p>
            <a:pPr algn="l" indent="0" marL="0">
              <a:lnSpc>
                <a:spcPct val="130000"/>
              </a:lnSpc>
              <a:buNone/>
            </a:pPr>
            <a:r>
              <a:rPr lang="en-US" sz="1300" b="1" dirty="0">
                <a:solidFill>
                  <a:srgbClr val="FFFFFF"/>
                </a:solidFill>
                <a:latin typeface="Source Sans 3" pitchFamily="34" charset="0"/>
                <a:ea typeface="Source Sans 3" pitchFamily="34" charset="-122"/>
                <a:cs typeface="Source Sans 3" pitchFamily="34" charset="-120"/>
              </a:rPr>
              <a:t>Concept</a:t>
            </a:r>
            <a:endParaRPr lang="en-US" sz="1300" dirty="0"/>
          </a:p>
        </p:txBody>
      </p:sp>
      <p:sp>
        <p:nvSpPr>
          <p:cNvPr id="6" name="Shape 4"/>
          <p:cNvSpPr/>
          <p:nvPr/>
        </p:nvSpPr>
        <p:spPr>
          <a:xfrm>
            <a:off x="3939382" y="1424980"/>
            <a:ext cx="7547778" cy="463352"/>
          </a:xfrm>
          <a:prstGeom prst="rect">
            <a:avLst/>
          </a:prstGeom>
          <a:solidFill>
            <a:srgbClr val="38512F"/>
          </a:solidFill>
          <a:ln/>
        </p:spPr>
      </p:sp>
      <p:sp>
        <p:nvSpPr>
          <p:cNvPr id="7" name="Text 5"/>
          <p:cNvSpPr/>
          <p:nvPr/>
        </p:nvSpPr>
        <p:spPr>
          <a:xfrm>
            <a:off x="4105172" y="1525786"/>
            <a:ext cx="7825782" cy="258564"/>
          </a:xfrm>
          <a:prstGeom prst="rect">
            <a:avLst/>
          </a:prstGeom>
          <a:noFill/>
          <a:ln/>
        </p:spPr>
        <p:txBody>
          <a:bodyPr wrap="none" lIns="0" tIns="0" rIns="0" bIns="0" rtlCol="0" anchor="t"/>
          <a:lstStyle/>
          <a:p>
            <a:pPr algn="l" indent="0" marL="0">
              <a:lnSpc>
                <a:spcPct val="130000"/>
              </a:lnSpc>
              <a:buNone/>
            </a:pPr>
            <a:r>
              <a:rPr lang="en-US" sz="1300" b="1" dirty="0">
                <a:solidFill>
                  <a:srgbClr val="FFFFFF"/>
                </a:solidFill>
                <a:latin typeface="Source Sans 3" pitchFamily="34" charset="0"/>
                <a:ea typeface="Source Sans 3" pitchFamily="34" charset="-122"/>
                <a:cs typeface="Source Sans 3" pitchFamily="34" charset="-120"/>
              </a:rPr>
              <a:t>Explanation</a:t>
            </a:r>
            <a:endParaRPr lang="en-US" sz="1300" dirty="0"/>
          </a:p>
        </p:txBody>
      </p:sp>
      <p:sp>
        <p:nvSpPr>
          <p:cNvPr id="8" name="Text 6"/>
          <p:cNvSpPr/>
          <p:nvPr/>
        </p:nvSpPr>
        <p:spPr>
          <a:xfrm>
            <a:off x="870424" y="1992313"/>
            <a:ext cx="3512752" cy="258564"/>
          </a:xfrm>
          <a:prstGeom prst="rect">
            <a:avLst/>
          </a:prstGeom>
          <a:noFill/>
          <a:ln/>
        </p:spPr>
        <p:txBody>
          <a:bodyPr wrap="none" lIns="0" tIns="0" rIns="0" bIns="0" rtlCol="0" anchor="t"/>
          <a:lstStyle/>
          <a:p>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Oil Price Hike</a:t>
            </a:r>
            <a:endParaRPr lang="en-US" sz="1300" dirty="0"/>
          </a:p>
        </p:txBody>
      </p:sp>
      <p:sp>
        <p:nvSpPr>
          <p:cNvPr id="9" name="Text 7"/>
          <p:cNvSpPr/>
          <p:nvPr/>
        </p:nvSpPr>
        <p:spPr>
          <a:xfrm>
            <a:off x="4105172" y="1992313"/>
            <a:ext cx="721619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A significant increase in global petroleum prices, often triggered by supply disruptions, geopolitical conflict, or market speculation</a:t>
            </a:r>
            <a:endParaRPr lang="en-US" sz="1300" dirty="0"/>
          </a:p>
        </p:txBody>
      </p:sp>
      <p:sp>
        <p:nvSpPr>
          <p:cNvPr id="10" name="Text 8"/>
          <p:cNvSpPr/>
          <p:nvPr/>
        </p:nvSpPr>
        <p:spPr>
          <a:xfrm>
            <a:off x="870424" y="2717403"/>
            <a:ext cx="3512752" cy="258564"/>
          </a:xfrm>
          <a:prstGeom prst="rect">
            <a:avLst/>
          </a:prstGeom>
          <a:noFill/>
          <a:ln/>
        </p:spPr>
        <p:txBody>
          <a:bodyPr wrap="none" lIns="0" tIns="0" rIns="0" bIns="0" rtlCol="0" anchor="t"/>
          <a:lstStyle/>
          <a:p>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Economic Development</a:t>
            </a:r>
            <a:endParaRPr lang="en-US" sz="1300" dirty="0"/>
          </a:p>
        </p:txBody>
      </p:sp>
      <p:sp>
        <p:nvSpPr>
          <p:cNvPr id="11" name="Text 9"/>
          <p:cNvSpPr/>
          <p:nvPr/>
        </p:nvSpPr>
        <p:spPr>
          <a:xfrm>
            <a:off x="4105172" y="2717403"/>
            <a:ext cx="721619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Improvement in economic conditions and quality of life, including employment, infrastructure, education, healthcare, and poverty reduction</a:t>
            </a:r>
            <a:endParaRPr lang="en-US" sz="1300" dirty="0"/>
          </a:p>
        </p:txBody>
      </p:sp>
      <p:sp>
        <p:nvSpPr>
          <p:cNvPr id="12" name="Text 10"/>
          <p:cNvSpPr/>
          <p:nvPr/>
        </p:nvSpPr>
        <p:spPr>
          <a:xfrm>
            <a:off x="870424" y="3442494"/>
            <a:ext cx="3512752" cy="258564"/>
          </a:xfrm>
          <a:prstGeom prst="rect">
            <a:avLst/>
          </a:prstGeom>
          <a:noFill/>
          <a:ln/>
        </p:spPr>
        <p:txBody>
          <a:bodyPr wrap="none" lIns="0" tIns="0" rIns="0" bIns="0" rtlCol="0" anchor="t"/>
          <a:lstStyle/>
          <a:p>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Inflation</a:t>
            </a:r>
            <a:endParaRPr lang="en-US" sz="1300" dirty="0"/>
          </a:p>
        </p:txBody>
      </p:sp>
      <p:sp>
        <p:nvSpPr>
          <p:cNvPr id="13" name="Text 11"/>
          <p:cNvSpPr/>
          <p:nvPr/>
        </p:nvSpPr>
        <p:spPr>
          <a:xfrm>
            <a:off x="4105172" y="3442494"/>
            <a:ext cx="721619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A continuous increase in the prices of goods and services, reducing the purchasing power of households and businesses</a:t>
            </a:r>
            <a:endParaRPr lang="en-US" sz="1300" dirty="0"/>
          </a:p>
        </p:txBody>
      </p:sp>
      <p:sp>
        <p:nvSpPr>
          <p:cNvPr id="14" name="Text 12"/>
          <p:cNvSpPr/>
          <p:nvPr/>
        </p:nvSpPr>
        <p:spPr>
          <a:xfrm>
            <a:off x="870424" y="4167584"/>
            <a:ext cx="3512752" cy="258564"/>
          </a:xfrm>
          <a:prstGeom prst="rect">
            <a:avLst/>
          </a:prstGeom>
          <a:noFill/>
          <a:ln/>
        </p:spPr>
        <p:txBody>
          <a:bodyPr wrap="none" lIns="0" tIns="0" rIns="0" bIns="0" rtlCol="0" anchor="t"/>
          <a:lstStyle/>
          <a:p>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Strait of Hormuz</a:t>
            </a:r>
            <a:endParaRPr lang="en-US" sz="1300" dirty="0"/>
          </a:p>
        </p:txBody>
      </p:sp>
      <p:sp>
        <p:nvSpPr>
          <p:cNvPr id="15" name="Text 13"/>
          <p:cNvSpPr/>
          <p:nvPr/>
        </p:nvSpPr>
        <p:spPr>
          <a:xfrm>
            <a:off x="4105172" y="4167584"/>
            <a:ext cx="721619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A strategic oil shipping route between Iran and Oman through which approximately one-fifth of the world's daily oil supply passes</a:t>
            </a:r>
            <a:endParaRPr lang="en-US" sz="1300" dirty="0"/>
          </a:p>
        </p:txBody>
      </p:sp>
      <p:sp>
        <p:nvSpPr>
          <p:cNvPr id="16" name="Text 14"/>
          <p:cNvSpPr/>
          <p:nvPr/>
        </p:nvSpPr>
        <p:spPr>
          <a:xfrm>
            <a:off x="870424" y="4892675"/>
            <a:ext cx="3512752" cy="258564"/>
          </a:xfrm>
          <a:prstGeom prst="rect">
            <a:avLst/>
          </a:prstGeom>
          <a:noFill/>
          <a:ln/>
        </p:spPr>
        <p:txBody>
          <a:bodyPr wrap="none" lIns="0" tIns="0" rIns="0" bIns="0" rtlCol="0" anchor="t"/>
          <a:lstStyle/>
          <a:p>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Geopolitical Conflict</a:t>
            </a:r>
            <a:endParaRPr lang="en-US" sz="1300" dirty="0"/>
          </a:p>
        </p:txBody>
      </p:sp>
      <p:sp>
        <p:nvSpPr>
          <p:cNvPr id="17" name="Text 15"/>
          <p:cNvSpPr/>
          <p:nvPr/>
        </p:nvSpPr>
        <p:spPr>
          <a:xfrm>
            <a:off x="4105172" y="4892675"/>
            <a:ext cx="721619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Political and military tension between nations that can disrupt trade, energy supply, and international economic stability</a:t>
            </a:r>
            <a:endParaRPr lang="en-US" sz="1300" dirty="0"/>
          </a:p>
        </p:txBody>
      </p:sp>
      <p:sp>
        <p:nvSpPr>
          <p:cNvPr id="18" name="Text 16"/>
          <p:cNvSpPr/>
          <p:nvPr/>
        </p:nvSpPr>
        <p:spPr>
          <a:xfrm>
            <a:off x="870424" y="5617766"/>
            <a:ext cx="3512752" cy="258564"/>
          </a:xfrm>
          <a:prstGeom prst="rect">
            <a:avLst/>
          </a:prstGeom>
          <a:noFill/>
          <a:ln/>
        </p:spPr>
        <p:txBody>
          <a:bodyPr wrap="none" lIns="0" tIns="0" rIns="0" bIns="0" rtlCol="0" anchor="t"/>
          <a:lstStyle/>
          <a:p>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Supply Shock</a:t>
            </a:r>
            <a:endParaRPr lang="en-US" sz="1300" dirty="0"/>
          </a:p>
        </p:txBody>
      </p:sp>
      <p:sp>
        <p:nvSpPr>
          <p:cNvPr id="19" name="Text 17"/>
          <p:cNvSpPr/>
          <p:nvPr/>
        </p:nvSpPr>
        <p:spPr>
          <a:xfrm>
            <a:off x="4105172" y="5617766"/>
            <a:ext cx="7216198"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A sudden reduction in supply causing rapid price increases, often resulting from conflict, natural disaster, or deliberate restriction</a:t>
            </a:r>
            <a:endParaRPr lang="en-US" sz="13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98185" y="937816"/>
            <a:ext cx="4511066"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Conclusion</a:t>
            </a:r>
            <a:endParaRPr lang="en-US" sz="3050" dirty="0"/>
          </a:p>
        </p:txBody>
      </p:sp>
      <p:sp>
        <p:nvSpPr>
          <p:cNvPr id="3" name="Text 1"/>
          <p:cNvSpPr/>
          <p:nvPr/>
        </p:nvSpPr>
        <p:spPr>
          <a:xfrm>
            <a:off x="698185" y="1740495"/>
            <a:ext cx="107953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The US–Iran conflict demonstrates how geopolitical tensions can strongly influence global economic development. Because oil remains essential for transportation, manufacturing, agriculture, and trade, disruptions in supply can quickly affect economies around the world.</a:t>
            </a:r>
            <a:endParaRPr lang="en-US" sz="1300" dirty="0"/>
          </a:p>
        </p:txBody>
      </p:sp>
      <p:sp>
        <p:nvSpPr>
          <p:cNvPr id="4" name="Shape 2"/>
          <p:cNvSpPr/>
          <p:nvPr/>
        </p:nvSpPr>
        <p:spPr>
          <a:xfrm>
            <a:off x="698185" y="2434828"/>
            <a:ext cx="3493405" cy="2259310"/>
          </a:xfrm>
          <a:prstGeom prst="roundRect">
            <a:avLst>
              <a:gd name="adj" fmla="val 1101"/>
            </a:avLst>
          </a:prstGeom>
          <a:solidFill>
            <a:srgbClr val="FEF5E7"/>
          </a:solidFill>
          <a:ln w="19050">
            <a:solidFill>
              <a:srgbClr val="D9CDBA"/>
            </a:solidFill>
            <a:prstDash val="solid"/>
          </a:ln>
        </p:spPr>
      </p:sp>
      <p:sp>
        <p:nvSpPr>
          <p:cNvPr id="5" name="Text 3"/>
          <p:cNvSpPr/>
          <p:nvPr/>
        </p:nvSpPr>
        <p:spPr>
          <a:xfrm>
            <a:off x="883025" y="2619673"/>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Global Impact</a:t>
            </a:r>
            <a:endParaRPr lang="en-US" sz="1500" dirty="0"/>
          </a:p>
        </p:txBody>
      </p:sp>
      <p:sp>
        <p:nvSpPr>
          <p:cNvPr id="6" name="Text 4"/>
          <p:cNvSpPr/>
          <p:nvPr/>
        </p:nvSpPr>
        <p:spPr>
          <a:xfrm>
            <a:off x="883025" y="2957909"/>
            <a:ext cx="3123725" cy="1292820"/>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Rising oil prices contribute to inflation, slower economic growth, unemployment, and increased poverty — particularly in developing countries with limited financial buffers.</a:t>
            </a:r>
            <a:endParaRPr lang="en-US" sz="1300" dirty="0"/>
          </a:p>
        </p:txBody>
      </p:sp>
      <p:sp>
        <p:nvSpPr>
          <p:cNvPr id="7" name="Shape 5"/>
          <p:cNvSpPr/>
          <p:nvPr/>
        </p:nvSpPr>
        <p:spPr>
          <a:xfrm>
            <a:off x="4349046" y="2434828"/>
            <a:ext cx="3493504" cy="2259310"/>
          </a:xfrm>
          <a:prstGeom prst="roundRect">
            <a:avLst>
              <a:gd name="adj" fmla="val 1101"/>
            </a:avLst>
          </a:prstGeom>
          <a:solidFill>
            <a:srgbClr val="FEF5E7"/>
          </a:solidFill>
          <a:ln w="19050">
            <a:solidFill>
              <a:srgbClr val="D9CDBA"/>
            </a:solidFill>
            <a:prstDash val="solid"/>
          </a:ln>
        </p:spPr>
      </p:sp>
      <p:sp>
        <p:nvSpPr>
          <p:cNvPr id="8" name="Text 6"/>
          <p:cNvSpPr/>
          <p:nvPr/>
        </p:nvSpPr>
        <p:spPr>
          <a:xfrm>
            <a:off x="4533886" y="2619673"/>
            <a:ext cx="2183155"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The Strait's Unique Role</a:t>
            </a:r>
            <a:endParaRPr lang="en-US" sz="1500" dirty="0"/>
          </a:p>
        </p:txBody>
      </p:sp>
      <p:sp>
        <p:nvSpPr>
          <p:cNvPr id="9" name="Text 7"/>
          <p:cNvSpPr/>
          <p:nvPr/>
        </p:nvSpPr>
        <p:spPr>
          <a:xfrm>
            <a:off x="4533886" y="2957909"/>
            <a:ext cx="3123824" cy="1551384"/>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The Strait of Hormuz occupies a uniquely important position within the global energy system. Any military conflict, blockade, or disruption in the region can trigger significant volatility in global energy markets.</a:t>
            </a:r>
            <a:endParaRPr lang="en-US" sz="1300" dirty="0"/>
          </a:p>
        </p:txBody>
      </p:sp>
      <p:sp>
        <p:nvSpPr>
          <p:cNvPr id="10" name="Shape 8"/>
          <p:cNvSpPr/>
          <p:nvPr/>
        </p:nvSpPr>
        <p:spPr>
          <a:xfrm>
            <a:off x="8000006" y="2434828"/>
            <a:ext cx="3493405" cy="2259310"/>
          </a:xfrm>
          <a:prstGeom prst="roundRect">
            <a:avLst>
              <a:gd name="adj" fmla="val 1101"/>
            </a:avLst>
          </a:prstGeom>
          <a:solidFill>
            <a:srgbClr val="FEF5E7"/>
          </a:solidFill>
          <a:ln w="19050">
            <a:solidFill>
              <a:srgbClr val="D9CDBA"/>
            </a:solidFill>
            <a:prstDash val="solid"/>
          </a:ln>
        </p:spPr>
      </p:sp>
      <p:sp>
        <p:nvSpPr>
          <p:cNvPr id="11" name="Text 9"/>
          <p:cNvSpPr/>
          <p:nvPr/>
        </p:nvSpPr>
        <p:spPr>
          <a:xfrm>
            <a:off x="8184846" y="2619673"/>
            <a:ext cx="2576746"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The Philippine Path Forward</a:t>
            </a:r>
            <a:endParaRPr lang="en-US" sz="1500" dirty="0"/>
          </a:p>
        </p:txBody>
      </p:sp>
      <p:sp>
        <p:nvSpPr>
          <p:cNvPr id="12" name="Text 10"/>
          <p:cNvSpPr/>
          <p:nvPr/>
        </p:nvSpPr>
        <p:spPr>
          <a:xfrm>
            <a:off x="8184846" y="2957909"/>
            <a:ext cx="3123725" cy="1551384"/>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For the Philippines, dependence on imported petroleum highlights the importance of strengthening energy security through diversification, renewable energy investments, strategic planning, and international cooperation.</a:t>
            </a:r>
            <a:endParaRPr lang="en-US" sz="1300" dirty="0"/>
          </a:p>
        </p:txBody>
      </p:sp>
      <p:sp>
        <p:nvSpPr>
          <p:cNvPr id="13" name="Text 11"/>
          <p:cNvSpPr/>
          <p:nvPr/>
        </p:nvSpPr>
        <p:spPr>
          <a:xfrm>
            <a:off x="946821" y="5048548"/>
            <a:ext cx="10546689"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By reducing reliance on imported fuel and promoting sustainable development strategies, countries can better protect themselves from future oil shocks and geopolitical crises.</a:t>
            </a:r>
            <a:endParaRPr lang="en-US" sz="13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98185" y="1497013"/>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References</a:t>
            </a:r>
            <a:endParaRPr lang="en-US" sz="32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79135" y="2340273"/>
            <a:ext cx="5307574" cy="596503"/>
          </a:xfrm>
          <a:prstGeom prst="rect">
            <a:avLst/>
          </a:prstGeom>
        </p:spPr>
      </p:pic>
      <p:sp>
        <p:nvSpPr>
          <p:cNvPr id="4" name="Text 1"/>
          <p:cNvSpPr/>
          <p:nvPr/>
        </p:nvSpPr>
        <p:spPr>
          <a:xfrm>
            <a:off x="910805" y="2359323"/>
            <a:ext cx="507590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Council on Foreign Relations.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Iran tensions and Middle East security.</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a:t>
            </a:r>
            <a:pPr algn="l" indent="0" marL="0">
              <a:lnSpc>
                <a:spcPct val="133000"/>
              </a:lnSpc>
              <a:buNone/>
            </a:pPr>
            <a:r>
              <a:rPr lang="en-US" sz="1350" u="sng" dirty="0">
                <a:solidFill>
                  <a:srgbClr val="38512F"/>
                </a:solidFill>
                <a:latin typeface="Source Sans 3" pitchFamily="34" charset="0"/>
                <a:ea typeface="Source Sans 3" pitchFamily="34" charset="-122"/>
                <a:cs typeface="Source Sans 3" pitchFamily="34" charset="-120"/>
                <a:hlinkClick r:id="rId3" invalidUrl="" action="" tgtFrame="" tooltip="" history="1" highlightClick="0" endSnd="0">
                  <a:extLst>
                    <a:ext uri="{A12FA001-AC4F-418D-AE19-62706E023703}">
                      <ahyp:hlinkClr xmlns:ahyp="http://schemas.microsoft.com/office/drawing/2018/hyperlinkcolor" val="tx"/>
                    </a:ext>
                  </a:extLst>
                </a:hlinkClick>
              </a:rPr>
              <a:t>https://www.cfr.org</a:t>
            </a:r>
            <a:endParaRPr lang="en-US" sz="1350" dirty="0"/>
          </a:p>
        </p:txBody>
      </p:sp>
      <p:pic>
        <p:nvPicPr>
          <p:cNvPr id="5" name="Image 1"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85837" y="2340273"/>
            <a:ext cx="5307673" cy="596503"/>
          </a:xfrm>
          <a:prstGeom prst="rect">
            <a:avLst/>
          </a:prstGeom>
        </p:spPr>
      </p:pic>
      <p:sp>
        <p:nvSpPr>
          <p:cNvPr id="6" name="Text 2"/>
          <p:cNvSpPr/>
          <p:nvPr/>
        </p:nvSpPr>
        <p:spPr>
          <a:xfrm>
            <a:off x="6417507" y="2359323"/>
            <a:ext cx="5076003"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Goldman Sachs.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Oil markets and geopolitical risk analysis.</a:t>
            </a:r>
            <a:endParaRPr lang="en-US" sz="1350" dirty="0"/>
          </a:p>
        </p:txBody>
      </p:sp>
      <p:pic>
        <p:nvPicPr>
          <p:cNvPr id="7" name="Image 2"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135" y="3247727"/>
            <a:ext cx="5307574" cy="317302"/>
          </a:xfrm>
          <a:prstGeom prst="rect">
            <a:avLst/>
          </a:prstGeom>
        </p:spPr>
      </p:pic>
      <p:sp>
        <p:nvSpPr>
          <p:cNvPr id="8" name="Text 3"/>
          <p:cNvSpPr/>
          <p:nvPr/>
        </p:nvSpPr>
        <p:spPr>
          <a:xfrm>
            <a:off x="910805" y="3266777"/>
            <a:ext cx="5075904"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Reuters.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Oil prices and US–Iran negotiations.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Reuters.</a:t>
            </a:r>
            <a:endParaRPr lang="en-US" sz="1350" dirty="0"/>
          </a:p>
        </p:txBody>
      </p:sp>
      <p:pic>
        <p:nvPicPr>
          <p:cNvPr id="9" name="Image 3"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85837" y="3247727"/>
            <a:ext cx="5307673" cy="317302"/>
          </a:xfrm>
          <a:prstGeom prst="rect">
            <a:avLst/>
          </a:prstGeom>
        </p:spPr>
      </p:pic>
      <p:sp>
        <p:nvSpPr>
          <p:cNvPr id="10" name="Text 4"/>
          <p:cNvSpPr/>
          <p:nvPr/>
        </p:nvSpPr>
        <p:spPr>
          <a:xfrm>
            <a:off x="6417507" y="3266777"/>
            <a:ext cx="5076003"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Reuters.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Strait of Hormuz explainer.</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Reuters.</a:t>
            </a:r>
            <a:endParaRPr lang="en-US" sz="1350" dirty="0"/>
          </a:p>
        </p:txBody>
      </p:sp>
      <p:pic>
        <p:nvPicPr>
          <p:cNvPr id="11" name="Image 4"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79135" y="3875980"/>
            <a:ext cx="5307574" cy="596503"/>
          </a:xfrm>
          <a:prstGeom prst="rect">
            <a:avLst/>
          </a:prstGeom>
        </p:spPr>
      </p:pic>
      <p:sp>
        <p:nvSpPr>
          <p:cNvPr id="12" name="Text 5"/>
          <p:cNvSpPr/>
          <p:nvPr/>
        </p:nvSpPr>
        <p:spPr>
          <a:xfrm>
            <a:off x="910805" y="3895030"/>
            <a:ext cx="507590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United Nations Conference on Trade and Development.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Global trade and energy disruptions.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UNCTAD.</a:t>
            </a:r>
            <a:endParaRPr lang="en-US" sz="1350" dirty="0"/>
          </a:p>
        </p:txBody>
      </p:sp>
      <p:pic>
        <p:nvPicPr>
          <p:cNvPr id="13" name="Image 5"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185837" y="3875980"/>
            <a:ext cx="5307673" cy="596503"/>
          </a:xfrm>
          <a:prstGeom prst="rect">
            <a:avLst/>
          </a:prstGeom>
        </p:spPr>
      </p:pic>
      <p:sp>
        <p:nvSpPr>
          <p:cNvPr id="14" name="Text 6"/>
          <p:cNvSpPr/>
          <p:nvPr/>
        </p:nvSpPr>
        <p:spPr>
          <a:xfrm>
            <a:off x="6417507" y="3895030"/>
            <a:ext cx="5076003"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World Bank.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Commodity markets outlook.</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World Bank.</a:t>
            </a:r>
            <a:endParaRPr lang="en-US" sz="1350" dirty="0"/>
          </a:p>
        </p:txBody>
      </p:sp>
      <p:pic>
        <p:nvPicPr>
          <p:cNvPr id="15" name="Image 6"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79135" y="4783435"/>
            <a:ext cx="5307574" cy="596503"/>
          </a:xfrm>
          <a:prstGeom prst="rect">
            <a:avLst/>
          </a:prstGeom>
        </p:spPr>
      </p:pic>
      <p:sp>
        <p:nvSpPr>
          <p:cNvPr id="16" name="Text 7"/>
          <p:cNvSpPr/>
          <p:nvPr/>
        </p:nvSpPr>
        <p:spPr>
          <a:xfrm>
            <a:off x="910805" y="4802485"/>
            <a:ext cx="5075904"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Al Jazeera.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Strait of Hormuz and global oil markets.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Al Jazeera.</a:t>
            </a:r>
            <a:endParaRPr lang="en-US" sz="1350" dirty="0"/>
          </a:p>
        </p:txBody>
      </p:sp>
      <p:pic>
        <p:nvPicPr>
          <p:cNvPr id="17" name="Image 7" descr="preencoded.png">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185837" y="4783435"/>
            <a:ext cx="5307673" cy="596503"/>
          </a:xfrm>
          <a:prstGeom prst="rect">
            <a:avLst/>
          </a:prstGeom>
        </p:spPr>
      </p:pic>
      <p:sp>
        <p:nvSpPr>
          <p:cNvPr id="18" name="Text 8"/>
          <p:cNvSpPr/>
          <p:nvPr/>
        </p:nvSpPr>
        <p:spPr>
          <a:xfrm>
            <a:off x="6417507" y="4802485"/>
            <a:ext cx="5076003"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MarketWatch.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Global oil supply disruptions and economic consequences.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MarketWatch.</a:t>
            </a:r>
            <a:endParaRPr lang="en-US" sz="13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38512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2026-06-12T09:49:09Z</dcterms:created>
  <dcterms:modified xsi:type="dcterms:W3CDTF">2026-06-12T09:49:09Z</dcterms:modified>
</cp:coreProperties>
</file>