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5143500" type="screen16x9"/>
  <p:notesSz cx="5143500" cy="9144000"/>
  <p:embeddedFontLst>
    <p:embeddedFont>
      <p:font typeface="Arimo" panose="020B0604020202020204" pitchFamily="34" charset="0"/>
      <p:regular r:id="rId33"/>
    </p:embeddedFont>
    <p:embeddedFont>
      <p:font typeface="Outfit ExtraBold" pitchFamily="2" charset="0"/>
      <p:regular r:id="rId34"/>
      <p:bold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40" d="100"/>
          <a:sy n="140" d="100"/>
        </p:scale>
        <p:origin x="64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4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svg"/><Relationship Id="rId4" Type="http://schemas.openxmlformats.org/officeDocument/2006/relationships/image" Target="../media/image11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svg"/><Relationship Id="rId4" Type="http://schemas.openxmlformats.org/officeDocument/2006/relationships/image" Target="../media/image14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0"/>
            <a:ext cx="3429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96119" y="1474589"/>
            <a:ext cx="4722763" cy="13289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Strategic Business Analysis &amp; Management Advisory Services</a:t>
            </a:r>
            <a:endParaRPr lang="en-US" sz="2750" dirty="0"/>
          </a:p>
        </p:txBody>
      </p:sp>
      <p:sp>
        <p:nvSpPr>
          <p:cNvPr id="4" name="Text 1"/>
          <p:cNvSpPr/>
          <p:nvPr/>
        </p:nvSpPr>
        <p:spPr>
          <a:xfrm>
            <a:off x="496119" y="2897423"/>
            <a:ext cx="5179963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Module 1, Part 1 — Mindset and Partnership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496119" y="3402434"/>
            <a:ext cx="2414364" cy="266402"/>
          </a:xfrm>
          <a:prstGeom prst="roundRect">
            <a:avLst>
              <a:gd name="adj" fmla="val 17880"/>
            </a:avLst>
          </a:prstGeom>
          <a:solidFill>
            <a:srgbClr val="D7D2F9"/>
          </a:solidFill>
          <a:ln/>
        </p:spPr>
      </p:sp>
      <p:sp>
        <p:nvSpPr>
          <p:cNvPr id="6" name="Text 3"/>
          <p:cNvSpPr/>
          <p:nvPr/>
        </p:nvSpPr>
        <p:spPr>
          <a:xfrm>
            <a:off x="581174" y="3444925"/>
            <a:ext cx="2701454" cy="181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8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C-AE24 STRATEGIC BUSINESS ANALYSIS</a:t>
            </a:r>
            <a:endParaRPr lang="en-US" sz="85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A608C3-C588-8F0B-9805-44FE738180FE}"/>
              </a:ext>
            </a:extLst>
          </p:cNvPr>
          <p:cNvSpPr txBox="1"/>
          <p:nvPr/>
        </p:nvSpPr>
        <p:spPr>
          <a:xfrm>
            <a:off x="3657601" y="3822192"/>
            <a:ext cx="20184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Rosalinda E. Perez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228130"/>
            <a:ext cx="4001319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Learning Outcomes</a:t>
            </a:r>
            <a:endParaRPr lang="en-US" sz="2750" dirty="0"/>
          </a:p>
        </p:txBody>
      </p:sp>
      <p:sp>
        <p:nvSpPr>
          <p:cNvPr id="3" name="Shape 1"/>
          <p:cNvSpPr/>
          <p:nvPr/>
        </p:nvSpPr>
        <p:spPr>
          <a:xfrm>
            <a:off x="496119" y="1954634"/>
            <a:ext cx="2622724" cy="1960662"/>
          </a:xfrm>
          <a:prstGeom prst="roundRect">
            <a:avLst>
              <a:gd name="adj" fmla="val 3037"/>
            </a:avLst>
          </a:prstGeom>
          <a:solidFill>
            <a:srgbClr val="FAFAFA">
              <a:alpha val="95000"/>
            </a:srgbClr>
          </a:solidFill>
          <a:ln w="19050">
            <a:solidFill>
              <a:srgbClr val="BDB8DF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515169" y="1973684"/>
            <a:ext cx="2584624" cy="425276"/>
          </a:xfrm>
          <a:prstGeom prst="roundRect">
            <a:avLst>
              <a:gd name="adj" fmla="val 8626"/>
            </a:avLst>
          </a:prstGeom>
          <a:solidFill>
            <a:srgbClr val="E9E6FA"/>
          </a:solidFill>
          <a:ln/>
        </p:spPr>
      </p:sp>
      <p:sp>
        <p:nvSpPr>
          <p:cNvPr id="5" name="Text 3"/>
          <p:cNvSpPr/>
          <p:nvPr/>
        </p:nvSpPr>
        <p:spPr>
          <a:xfrm>
            <a:off x="1701180" y="2051000"/>
            <a:ext cx="212601" cy="2658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1</a:t>
            </a:r>
            <a:endParaRPr lang="en-US" sz="1650" dirty="0"/>
          </a:p>
        </p:txBody>
      </p:sp>
      <p:sp>
        <p:nvSpPr>
          <p:cNvPr id="6" name="Text 4"/>
          <p:cNvSpPr/>
          <p:nvPr/>
        </p:nvSpPr>
        <p:spPr>
          <a:xfrm>
            <a:off x="656927" y="2540719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Analyze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656927" y="2847231"/>
            <a:ext cx="230110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The paradigm shift from bookkeeping to business design — and where human value thrives in an automated world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3260601" y="1954634"/>
            <a:ext cx="2622724" cy="1960662"/>
          </a:xfrm>
          <a:prstGeom prst="roundRect">
            <a:avLst>
              <a:gd name="adj" fmla="val 3037"/>
            </a:avLst>
          </a:prstGeom>
          <a:solidFill>
            <a:srgbClr val="FAFAFA">
              <a:alpha val="95000"/>
            </a:srgbClr>
          </a:solidFill>
          <a:ln w="19050">
            <a:solidFill>
              <a:srgbClr val="BDB8DF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3279651" y="1973684"/>
            <a:ext cx="2584624" cy="425276"/>
          </a:xfrm>
          <a:prstGeom prst="roundRect">
            <a:avLst>
              <a:gd name="adj" fmla="val 8626"/>
            </a:avLst>
          </a:prstGeom>
          <a:solidFill>
            <a:srgbClr val="E9E6FA"/>
          </a:solidFill>
          <a:ln/>
        </p:spPr>
      </p:sp>
      <p:sp>
        <p:nvSpPr>
          <p:cNvPr id="10" name="Text 8"/>
          <p:cNvSpPr/>
          <p:nvPr/>
        </p:nvSpPr>
        <p:spPr>
          <a:xfrm>
            <a:off x="4465662" y="2051000"/>
            <a:ext cx="212601" cy="2658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2</a:t>
            </a:r>
            <a:endParaRPr lang="en-US" sz="1650" dirty="0"/>
          </a:p>
        </p:txBody>
      </p:sp>
      <p:sp>
        <p:nvSpPr>
          <p:cNvPr id="11" name="Text 9"/>
          <p:cNvSpPr/>
          <p:nvPr/>
        </p:nvSpPr>
        <p:spPr>
          <a:xfrm>
            <a:off x="3421410" y="2540719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Evaluate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3421410" y="2847231"/>
            <a:ext cx="230110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The distinct yet complementary roles of CPAs and AIS professionals in driving growth and system integrity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6025083" y="1954634"/>
            <a:ext cx="2622724" cy="1960662"/>
          </a:xfrm>
          <a:prstGeom prst="roundRect">
            <a:avLst>
              <a:gd name="adj" fmla="val 3037"/>
            </a:avLst>
          </a:prstGeom>
          <a:solidFill>
            <a:srgbClr val="FAFAFA">
              <a:alpha val="95000"/>
            </a:srgbClr>
          </a:solidFill>
          <a:ln w="19050">
            <a:solidFill>
              <a:srgbClr val="BDB8DF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6044133" y="1973684"/>
            <a:ext cx="2584624" cy="425276"/>
          </a:xfrm>
          <a:prstGeom prst="roundRect">
            <a:avLst>
              <a:gd name="adj" fmla="val 8626"/>
            </a:avLst>
          </a:prstGeom>
          <a:solidFill>
            <a:srgbClr val="E9E6FA"/>
          </a:solidFill>
          <a:ln/>
        </p:spPr>
      </p:sp>
      <p:sp>
        <p:nvSpPr>
          <p:cNvPr id="15" name="Text 13"/>
          <p:cNvSpPr/>
          <p:nvPr/>
        </p:nvSpPr>
        <p:spPr>
          <a:xfrm>
            <a:off x="7230145" y="2051000"/>
            <a:ext cx="212601" cy="2658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3</a:t>
            </a:r>
            <a:endParaRPr lang="en-US" sz="1650" dirty="0"/>
          </a:p>
        </p:txBody>
      </p:sp>
      <p:sp>
        <p:nvSpPr>
          <p:cNvPr id="16" name="Text 14"/>
          <p:cNvSpPr/>
          <p:nvPr/>
        </p:nvSpPr>
        <p:spPr>
          <a:xfrm>
            <a:off x="6185892" y="2540719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Synthesize</a:t>
            </a:r>
            <a:endParaRPr lang="en-US" sz="1350" dirty="0"/>
          </a:p>
        </p:txBody>
      </p:sp>
      <p:sp>
        <p:nvSpPr>
          <p:cNvPr id="17" name="Text 15"/>
          <p:cNvSpPr/>
          <p:nvPr/>
        </p:nvSpPr>
        <p:spPr>
          <a:xfrm>
            <a:off x="6185892" y="2847231"/>
            <a:ext cx="2301106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Complex data into evidence-based stories and impactful visualizations for corporate decision-making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9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925119" y="1795611"/>
            <a:ext cx="4722763" cy="8859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The Professional Paradigm Shift</a:t>
            </a:r>
            <a:endParaRPr lang="en-US" sz="2750" dirty="0"/>
          </a:p>
        </p:txBody>
      </p:sp>
      <p:sp>
        <p:nvSpPr>
          <p:cNvPr id="4" name="Text 1"/>
          <p:cNvSpPr/>
          <p:nvPr/>
        </p:nvSpPr>
        <p:spPr>
          <a:xfrm>
            <a:off x="3925119" y="2894186"/>
            <a:ext cx="4722763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Accounting is experiencing a profound transformation — moving up the economic value chain.</a:t>
            </a:r>
            <a:endParaRPr lang="en-US" sz="11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568500"/>
            <a:ext cx="4001319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Then vs. Now</a:t>
            </a:r>
            <a:endParaRPr lang="en-US" sz="2750" dirty="0"/>
          </a:p>
        </p:txBody>
      </p:sp>
      <p:sp>
        <p:nvSpPr>
          <p:cNvPr id="3" name="Shape 1"/>
          <p:cNvSpPr/>
          <p:nvPr/>
        </p:nvSpPr>
        <p:spPr>
          <a:xfrm>
            <a:off x="496119" y="2295004"/>
            <a:ext cx="8151763" cy="1279996"/>
          </a:xfrm>
          <a:prstGeom prst="roundRect">
            <a:avLst>
              <a:gd name="adj" fmla="val 4652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500881" y="2299767"/>
            <a:ext cx="4071119" cy="1270471"/>
          </a:xfrm>
          <a:prstGeom prst="roundRect">
            <a:avLst>
              <a:gd name="adj" fmla="val 4687"/>
            </a:avLst>
          </a:prstGeom>
          <a:solidFill>
            <a:srgbClr val="E9E6FA"/>
          </a:solidFill>
          <a:ln/>
        </p:spPr>
      </p:sp>
      <p:sp>
        <p:nvSpPr>
          <p:cNvPr id="5" name="Text 3"/>
          <p:cNvSpPr/>
          <p:nvPr/>
        </p:nvSpPr>
        <p:spPr>
          <a:xfrm>
            <a:off x="642640" y="2441525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Then: Record-Keeper</a:t>
            </a:r>
            <a:endParaRPr lang="en-US" sz="1350" dirty="0"/>
          </a:p>
        </p:txBody>
      </p:sp>
      <p:sp>
        <p:nvSpPr>
          <p:cNvPr id="6" name="Text 4"/>
          <p:cNvSpPr/>
          <p:nvPr/>
        </p:nvSpPr>
        <p:spPr>
          <a:xfrm>
            <a:off x="642640" y="2748037"/>
            <a:ext cx="3787601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Statutory compliance, manual data entry, and processing historical financial information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4572000" y="2299767"/>
            <a:ext cx="4071119" cy="1270471"/>
          </a:xfrm>
          <a:prstGeom prst="rect">
            <a:avLst/>
          </a:prstGeom>
          <a:solidFill>
            <a:srgbClr val="E9E6FA"/>
          </a:solidFill>
          <a:ln/>
        </p:spPr>
      </p:sp>
      <p:sp>
        <p:nvSpPr>
          <p:cNvPr id="8" name="Shape 6"/>
          <p:cNvSpPr/>
          <p:nvPr/>
        </p:nvSpPr>
        <p:spPr>
          <a:xfrm>
            <a:off x="4572000" y="2299767"/>
            <a:ext cx="19050" cy="1270471"/>
          </a:xfrm>
          <a:prstGeom prst="roundRect">
            <a:avLst>
              <a:gd name="adj" fmla="val 312558"/>
            </a:avLst>
          </a:prstGeom>
          <a:solidFill>
            <a:srgbClr val="BDB8DF"/>
          </a:solidFill>
          <a:ln/>
        </p:spPr>
      </p:sp>
      <p:sp>
        <p:nvSpPr>
          <p:cNvPr id="9" name="Text 7"/>
          <p:cNvSpPr/>
          <p:nvPr/>
        </p:nvSpPr>
        <p:spPr>
          <a:xfrm>
            <a:off x="4713759" y="2441525"/>
            <a:ext cx="1957908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Now: Business Designer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4713759" y="2748037"/>
            <a:ext cx="3787601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Active organizational strategist who interprets multi-dimensional data to shape enterprise futures and design agile corporate models</a:t>
            </a:r>
            <a:endParaRPr lang="en-US" sz="11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488728"/>
            <a:ext cx="6802710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Human Value in the Age of Automation</a:t>
            </a:r>
            <a:endParaRPr lang="en-US" sz="2750" dirty="0"/>
          </a:p>
        </p:txBody>
      </p:sp>
      <p:sp>
        <p:nvSpPr>
          <p:cNvPr id="3" name="Text 1"/>
          <p:cNvSpPr/>
          <p:nvPr/>
        </p:nvSpPr>
        <p:spPr>
          <a:xfrm>
            <a:off x="496119" y="2215232"/>
            <a:ext cx="8608963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Automation cannot replicate the core human elements of enterprise management.</a:t>
            </a:r>
            <a:endParaRPr lang="en-US" sz="1100" dirty="0"/>
          </a:p>
        </p:txBody>
      </p:sp>
      <p:sp>
        <p:nvSpPr>
          <p:cNvPr id="4" name="Shape 2"/>
          <p:cNvSpPr/>
          <p:nvPr/>
        </p:nvSpPr>
        <p:spPr>
          <a:xfrm>
            <a:off x="496119" y="2601516"/>
            <a:ext cx="4004965" cy="1053182"/>
          </a:xfrm>
          <a:prstGeom prst="roundRect">
            <a:avLst>
              <a:gd name="adj" fmla="val 5654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642640" y="2748037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AI Systems</a:t>
            </a:r>
            <a:endParaRPr lang="en-US" sz="1350" dirty="0"/>
          </a:p>
        </p:txBody>
      </p:sp>
      <p:sp>
        <p:nvSpPr>
          <p:cNvPr id="6" name="Text 4"/>
          <p:cNvSpPr/>
          <p:nvPr/>
        </p:nvSpPr>
        <p:spPr>
          <a:xfrm>
            <a:off x="642640" y="3054548"/>
            <a:ext cx="3711922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Algorithmic processing, velocity, mathematical precision, and pattern recognition from historical data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4642842" y="2601516"/>
            <a:ext cx="4005039" cy="1053182"/>
          </a:xfrm>
          <a:prstGeom prst="roundRect">
            <a:avLst>
              <a:gd name="adj" fmla="val 5654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789363" y="2748037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Human Designers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4789363" y="3054548"/>
            <a:ext cx="3711997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Contextual evaluation, ethical synthesis, empathy, adaptive reasoning, and managing ambiguous business realities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489" y="460028"/>
            <a:ext cx="4970190" cy="331254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925071" y="1691060"/>
            <a:ext cx="2902148" cy="2824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Where Each Falls Short</a:t>
            </a:r>
            <a:endParaRPr lang="en-US" sz="1750" dirty="0"/>
          </a:p>
        </p:txBody>
      </p:sp>
      <p:sp>
        <p:nvSpPr>
          <p:cNvPr id="4" name="Text 1"/>
          <p:cNvSpPr/>
          <p:nvPr/>
        </p:nvSpPr>
        <p:spPr>
          <a:xfrm>
            <a:off x="5925071" y="2063428"/>
            <a:ext cx="2549054" cy="6797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Strategic advisors provide the </a:t>
            </a:r>
            <a:r>
              <a:rPr lang="en-US" sz="10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unstructured cognitive synthesis</a:t>
            </a:r>
            <a:r>
              <a:rPr lang="en-US" sz="10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and relational intuition necessary for high-stakes corporate actions.</a:t>
            </a:r>
            <a:endParaRPr lang="en-US" sz="1000" dirty="0"/>
          </a:p>
        </p:txBody>
      </p:sp>
      <p:sp>
        <p:nvSpPr>
          <p:cNvPr id="5" name="Shape 2"/>
          <p:cNvSpPr/>
          <p:nvPr/>
        </p:nvSpPr>
        <p:spPr>
          <a:xfrm>
            <a:off x="674489" y="3974976"/>
            <a:ext cx="3852490" cy="809699"/>
          </a:xfrm>
          <a:prstGeom prst="roundRect">
            <a:avLst>
              <a:gd name="adj" fmla="val 8470"/>
            </a:avLst>
          </a:prstGeom>
          <a:solidFill>
            <a:srgbClr val="FAFAFA">
              <a:alpha val="95000"/>
            </a:srgbClr>
          </a:solidFill>
          <a:ln w="14288">
            <a:solidFill>
              <a:srgbClr val="BDB8DF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660202" y="3974976"/>
            <a:ext cx="57150" cy="809699"/>
          </a:xfrm>
          <a:prstGeom prst="roundRect">
            <a:avLst>
              <a:gd name="adj" fmla="val 83023"/>
            </a:avLst>
          </a:prstGeom>
          <a:solidFill>
            <a:srgbClr val="5E4CE6"/>
          </a:solidFill>
          <a:ln/>
        </p:spPr>
      </p:sp>
      <p:sp>
        <p:nvSpPr>
          <p:cNvPr id="7" name="Text 4"/>
          <p:cNvSpPr/>
          <p:nvPr/>
        </p:nvSpPr>
        <p:spPr>
          <a:xfrm>
            <a:off x="844600" y="4102224"/>
            <a:ext cx="1412081" cy="1765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AI Failure Modes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844600" y="4332684"/>
            <a:ext cx="3555132" cy="3507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Algorithmic hallucinations, rigid outdated models, inability to parse unexpected socioeconomic shifts</a:t>
            </a:r>
            <a:endParaRPr lang="en-US" sz="1000" dirty="0"/>
          </a:p>
        </p:txBody>
      </p:sp>
      <p:sp>
        <p:nvSpPr>
          <p:cNvPr id="9" name="Shape 6"/>
          <p:cNvSpPr/>
          <p:nvPr/>
        </p:nvSpPr>
        <p:spPr>
          <a:xfrm>
            <a:off x="4616946" y="3974976"/>
            <a:ext cx="3852490" cy="809699"/>
          </a:xfrm>
          <a:prstGeom prst="roundRect">
            <a:avLst>
              <a:gd name="adj" fmla="val 8470"/>
            </a:avLst>
          </a:prstGeom>
          <a:solidFill>
            <a:srgbClr val="FAFAFA">
              <a:alpha val="95000"/>
            </a:srgbClr>
          </a:solidFill>
          <a:ln w="14288">
            <a:solidFill>
              <a:srgbClr val="BDB8DF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4602659" y="3974976"/>
            <a:ext cx="57150" cy="809699"/>
          </a:xfrm>
          <a:prstGeom prst="roundRect">
            <a:avLst>
              <a:gd name="adj" fmla="val 83023"/>
            </a:avLst>
          </a:prstGeom>
          <a:solidFill>
            <a:srgbClr val="5E4CE6"/>
          </a:solidFill>
          <a:ln/>
        </p:spPr>
      </p:sp>
      <p:sp>
        <p:nvSpPr>
          <p:cNvPr id="11" name="Text 8"/>
          <p:cNvSpPr/>
          <p:nvPr/>
        </p:nvSpPr>
        <p:spPr>
          <a:xfrm>
            <a:off x="4787057" y="4102224"/>
            <a:ext cx="1421532" cy="1765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Human Failure Modes</a:t>
            </a:r>
            <a:endParaRPr lang="en-US" sz="1100" dirty="0"/>
          </a:p>
        </p:txBody>
      </p:sp>
      <p:sp>
        <p:nvSpPr>
          <p:cNvPr id="12" name="Text 9"/>
          <p:cNvSpPr/>
          <p:nvPr/>
        </p:nvSpPr>
        <p:spPr>
          <a:xfrm>
            <a:off x="4787057" y="4332684"/>
            <a:ext cx="3555132" cy="3247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Cognitive biases, mathematical processing limits, and manual execution bottlenecks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7176" y="2010891"/>
            <a:ext cx="8140973" cy="6113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38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Data alone doesn't drive decisions.</a:t>
            </a:r>
            <a:endParaRPr lang="en-US" sz="3850" dirty="0"/>
          </a:p>
        </p:txBody>
      </p:sp>
      <p:sp>
        <p:nvSpPr>
          <p:cNvPr id="3" name="Text 1"/>
          <p:cNvSpPr/>
          <p:nvPr/>
        </p:nvSpPr>
        <p:spPr>
          <a:xfrm>
            <a:off x="267519" y="2905795"/>
            <a:ext cx="8380363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Executive boards require </a:t>
            </a:r>
            <a:r>
              <a:rPr lang="en-US" sz="12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context</a:t>
            </a: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to make high-stakes operational pivots.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096566"/>
            <a:ext cx="5165601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Evidence-Based Storytelling</a:t>
            </a:r>
            <a:endParaRPr lang="en-US" sz="2750" dirty="0"/>
          </a:p>
        </p:txBody>
      </p:sp>
      <p:sp>
        <p:nvSpPr>
          <p:cNvPr id="3" name="Text 1"/>
          <p:cNvSpPr/>
          <p:nvPr/>
        </p:nvSpPr>
        <p:spPr>
          <a:xfrm>
            <a:off x="496119" y="1823070"/>
            <a:ext cx="8608963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Data storytelling synthesizes complex datasets into a structured, persuasive corporate narrative.</a:t>
            </a:r>
            <a:endParaRPr lang="en-US" sz="12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119" y="2209354"/>
            <a:ext cx="2717229" cy="56703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37877" y="2918147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Data</a:t>
            </a:r>
            <a:endParaRPr lang="en-US" sz="1350" dirty="0"/>
          </a:p>
        </p:txBody>
      </p:sp>
      <p:sp>
        <p:nvSpPr>
          <p:cNvPr id="6" name="Text 3"/>
          <p:cNvSpPr/>
          <p:nvPr/>
        </p:nvSpPr>
        <p:spPr>
          <a:xfrm>
            <a:off x="637877" y="3224659"/>
            <a:ext cx="2433712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Accurate, verified financial and operational metrics — the raw truth of performance</a:t>
            </a:r>
            <a:endParaRPr lang="en-US" sz="12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3348" y="2209354"/>
            <a:ext cx="2717229" cy="56703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355107" y="2918147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Narrative</a:t>
            </a:r>
            <a:endParaRPr lang="en-US" sz="1350" dirty="0"/>
          </a:p>
        </p:txBody>
      </p:sp>
      <p:sp>
        <p:nvSpPr>
          <p:cNvPr id="9" name="Text 5"/>
          <p:cNvSpPr/>
          <p:nvPr/>
        </p:nvSpPr>
        <p:spPr>
          <a:xfrm>
            <a:off x="3355107" y="3224659"/>
            <a:ext cx="2433712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The explanatory storyline: </a:t>
            </a:r>
            <a:r>
              <a:rPr lang="en-US" sz="1200" i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why</a:t>
            </a: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metrics fluctuate, what forces are active, and </a:t>
            </a:r>
            <a:r>
              <a:rPr lang="en-US" sz="1200" i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so what</a:t>
            </a: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if the company fails to act</a:t>
            </a:r>
            <a:endParaRPr lang="en-US" sz="120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0578" y="2209354"/>
            <a:ext cx="2717229" cy="567035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072336" y="2918147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Visuals</a:t>
            </a:r>
            <a:endParaRPr lang="en-US" sz="1350" dirty="0"/>
          </a:p>
        </p:txBody>
      </p:sp>
      <p:sp>
        <p:nvSpPr>
          <p:cNvPr id="12" name="Text 7"/>
          <p:cNvSpPr/>
          <p:nvPr/>
        </p:nvSpPr>
        <p:spPr>
          <a:xfrm>
            <a:off x="6072336" y="3224659"/>
            <a:ext cx="2433712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Uncluttered charts highlighting trends, anomalies, and inflection points for executive decision-making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576709"/>
            <a:ext cx="5601146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The Open-Analysis Framework</a:t>
            </a:r>
            <a:endParaRPr lang="en-US" sz="27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00" y="1303213"/>
            <a:ext cx="7321525" cy="265040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448656" y="3306655"/>
            <a:ext cx="2291314" cy="2292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Resolution &amp; Impact</a:t>
            </a:r>
            <a:endParaRPr lang="en-US" sz="1400" dirty="0"/>
          </a:p>
        </p:txBody>
      </p:sp>
      <p:sp>
        <p:nvSpPr>
          <p:cNvPr id="5" name="Text 2"/>
          <p:cNvSpPr/>
          <p:nvPr/>
        </p:nvSpPr>
        <p:spPr>
          <a:xfrm>
            <a:off x="1448656" y="2507797"/>
            <a:ext cx="2291314" cy="2292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Complication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1448656" y="1700787"/>
            <a:ext cx="2291314" cy="2292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Current State</a:t>
            </a:r>
            <a:endParaRPr lang="en-US" sz="1400" dirty="0"/>
          </a:p>
        </p:txBody>
      </p:sp>
      <p:sp>
        <p:nvSpPr>
          <p:cNvPr id="7" name="Text 4"/>
          <p:cNvSpPr/>
          <p:nvPr/>
        </p:nvSpPr>
        <p:spPr>
          <a:xfrm>
            <a:off x="496119" y="4113088"/>
            <a:ext cx="8151763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Professional narratives flow from baseline performance through the core problem to strategic advisory projections — driving capital allocation decisions.</a:t>
            </a:r>
            <a:endParaRPr lang="en-US" sz="1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9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925119" y="1795611"/>
            <a:ext cx="4722763" cy="8859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CPA + AIS: Partners in Business Growth</a:t>
            </a:r>
            <a:endParaRPr lang="en-US" sz="2750" dirty="0"/>
          </a:p>
        </p:txBody>
      </p:sp>
      <p:sp>
        <p:nvSpPr>
          <p:cNvPr id="4" name="Text 1"/>
          <p:cNvSpPr/>
          <p:nvPr/>
        </p:nvSpPr>
        <p:spPr>
          <a:xfrm>
            <a:off x="3925119" y="2894186"/>
            <a:ext cx="4722763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High-impact business design requires combining the complementary capabilities of </a:t>
            </a:r>
            <a:r>
              <a:rPr lang="en-US" sz="12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finance</a:t>
            </a: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and </a:t>
            </a:r>
            <a:r>
              <a:rPr lang="en-US" sz="12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information infrastructure</a:t>
            </a: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.</a:t>
            </a:r>
            <a:endParaRPr lang="en-US" sz="1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449214"/>
            <a:ext cx="5719465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The CPA: Financial Stewardship</a:t>
            </a:r>
            <a:endParaRPr lang="en-US" sz="27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6119" y="2175718"/>
            <a:ext cx="354360" cy="35436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96119" y="2707258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Governance</a:t>
            </a:r>
            <a:endParaRPr lang="en-US" sz="1350" dirty="0"/>
          </a:p>
        </p:txBody>
      </p:sp>
      <p:sp>
        <p:nvSpPr>
          <p:cNvPr id="5" name="Text 2"/>
          <p:cNvSpPr/>
          <p:nvPr/>
        </p:nvSpPr>
        <p:spPr>
          <a:xfrm>
            <a:off x="496119" y="3013770"/>
            <a:ext cx="2599134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Fiduciary stewardship and financial governance</a:t>
            </a:r>
            <a:endParaRPr lang="en-US" sz="12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72433" y="2175718"/>
            <a:ext cx="354360" cy="35436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3272433" y="2707258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Compliance</a:t>
            </a:r>
            <a:endParaRPr lang="en-US" sz="1350" dirty="0"/>
          </a:p>
        </p:txBody>
      </p:sp>
      <p:sp>
        <p:nvSpPr>
          <p:cNvPr id="8" name="Text 4"/>
          <p:cNvSpPr/>
          <p:nvPr/>
        </p:nvSpPr>
        <p:spPr>
          <a:xfrm>
            <a:off x="3272433" y="3013770"/>
            <a:ext cx="2599134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Business valuation, corporate taxation frameworks, and external auditing validation</a:t>
            </a:r>
            <a:endParaRPr lang="en-US" sz="12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48747" y="2175718"/>
            <a:ext cx="354360" cy="35436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048747" y="2707258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Capital Strategy</a:t>
            </a:r>
            <a:endParaRPr lang="en-US" sz="1350" dirty="0"/>
          </a:p>
        </p:txBody>
      </p:sp>
      <p:sp>
        <p:nvSpPr>
          <p:cNvPr id="11" name="Text 6"/>
          <p:cNvSpPr/>
          <p:nvPr/>
        </p:nvSpPr>
        <p:spPr>
          <a:xfrm>
            <a:off x="6048747" y="3013770"/>
            <a:ext cx="2599134" cy="5341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Capital allocation, investment evaluation, and strategic performance measurement</a:t>
            </a:r>
            <a:endParaRPr lang="en-US" sz="1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601614"/>
            <a:ext cx="6767661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The AIS Professional: System Integrity</a:t>
            </a:r>
            <a:endParaRPr lang="en-US" sz="27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6119" y="2328118"/>
            <a:ext cx="354360" cy="35436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027658" y="2328118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Architecture</a:t>
            </a:r>
            <a:endParaRPr lang="en-US" sz="1350" dirty="0"/>
          </a:p>
        </p:txBody>
      </p:sp>
      <p:sp>
        <p:nvSpPr>
          <p:cNvPr id="5" name="Text 2"/>
          <p:cNvSpPr/>
          <p:nvPr/>
        </p:nvSpPr>
        <p:spPr>
          <a:xfrm>
            <a:off x="1027658" y="2634630"/>
            <a:ext cx="2067595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Designing enterprise application architectures and data pipeline pathways</a:t>
            </a:r>
            <a:endParaRPr lang="en-US" sz="12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72433" y="2328118"/>
            <a:ext cx="354360" cy="35436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3803972" y="2328118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Data Integrity</a:t>
            </a:r>
            <a:endParaRPr lang="en-US" sz="1350" dirty="0"/>
          </a:p>
        </p:txBody>
      </p:sp>
      <p:sp>
        <p:nvSpPr>
          <p:cNvPr id="8" name="Text 4"/>
          <p:cNvSpPr/>
          <p:nvPr/>
        </p:nvSpPr>
        <p:spPr>
          <a:xfrm>
            <a:off x="3803972" y="2634630"/>
            <a:ext cx="2067595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Ensuring transactional processing integrity, data reliability, and automated workflow scale</a:t>
            </a:r>
            <a:endParaRPr lang="en-US" sz="12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48747" y="2328118"/>
            <a:ext cx="354360" cy="35436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580287" y="2328118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Cybersecurity</a:t>
            </a:r>
            <a:endParaRPr lang="en-US" sz="1350" dirty="0"/>
          </a:p>
        </p:txBody>
      </p:sp>
      <p:sp>
        <p:nvSpPr>
          <p:cNvPr id="11" name="Text 6"/>
          <p:cNvSpPr/>
          <p:nvPr/>
        </p:nvSpPr>
        <p:spPr>
          <a:xfrm>
            <a:off x="6580287" y="2634630"/>
            <a:ext cx="2067595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Maintaining robust internal cyber-security controls over corporate financial reporting systems</a:t>
            </a:r>
            <a:endParaRPr lang="en-US" sz="1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74489" y="346770"/>
            <a:ext cx="4253582" cy="3529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2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The Powerhouse Partnership</a:t>
            </a:r>
            <a:endParaRPr lang="en-US" sz="22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489" y="935906"/>
            <a:ext cx="3759622" cy="3759622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489" y="935906"/>
            <a:ext cx="3759622" cy="375962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4709891" y="1382911"/>
            <a:ext cx="1869281" cy="1765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Combined Impact</a:t>
            </a:r>
            <a:endParaRPr lang="en-US" sz="1200" dirty="0"/>
          </a:p>
        </p:txBody>
      </p:sp>
      <p:sp>
        <p:nvSpPr>
          <p:cNvPr id="6" name="Text 2"/>
          <p:cNvSpPr/>
          <p:nvPr/>
        </p:nvSpPr>
        <p:spPr>
          <a:xfrm>
            <a:off x="4714503" y="1705012"/>
            <a:ext cx="3759622" cy="53760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When a CPA's financial acumen is matched with an AIS professional's system architecture, the enterprise:</a:t>
            </a:r>
            <a:endParaRPr lang="en-US" sz="1100" dirty="0"/>
          </a:p>
        </p:txBody>
      </p:sp>
      <p:sp>
        <p:nvSpPr>
          <p:cNvPr id="7" name="Text 3"/>
          <p:cNvSpPr/>
          <p:nvPr/>
        </p:nvSpPr>
        <p:spPr>
          <a:xfrm>
            <a:off x="4714503" y="2242616"/>
            <a:ext cx="3759622" cy="85803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342900" indent="-342900" algn="l">
              <a:lnSpc>
                <a:spcPct val="120000"/>
              </a:lnSpc>
              <a:buSzPct val="100000"/>
              <a:buChar char="•"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Reduces data latency</a:t>
            </a:r>
            <a:endParaRPr lang="en-US" sz="1100" dirty="0"/>
          </a:p>
          <a:p>
            <a:pPr marL="342900" indent="-342900" algn="l">
              <a:lnSpc>
                <a:spcPct val="120000"/>
              </a:lnSpc>
              <a:buSzPct val="100000"/>
              <a:buChar char="•"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Enhances data granularity</a:t>
            </a:r>
            <a:endParaRPr lang="en-US" sz="1100" dirty="0"/>
          </a:p>
          <a:p>
            <a:pPr marL="342900" indent="-342900" algn="l">
              <a:lnSpc>
                <a:spcPct val="120000"/>
              </a:lnSpc>
              <a:buSzPct val="100000"/>
              <a:buChar char="•"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Replaces intuition-driven choices with scalable, data-verified operational models</a:t>
            </a:r>
            <a:endParaRPr lang="en-US" sz="11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798984"/>
            <a:ext cx="4845621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Moving Up the Value Chain</a:t>
            </a:r>
            <a:endParaRPr lang="en-US" sz="2750" dirty="0"/>
          </a:p>
        </p:txBody>
      </p:sp>
      <p:sp>
        <p:nvSpPr>
          <p:cNvPr id="3" name="Shape 1"/>
          <p:cNvSpPr/>
          <p:nvPr/>
        </p:nvSpPr>
        <p:spPr>
          <a:xfrm>
            <a:off x="496119" y="1525488"/>
            <a:ext cx="1358578" cy="816843"/>
          </a:xfrm>
          <a:prstGeom prst="roundRect">
            <a:avLst>
              <a:gd name="adj" fmla="val 7289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075730" y="1809304"/>
            <a:ext cx="199355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1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1996455" y="1667247"/>
            <a:ext cx="2072506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Data Entry &amp; Compliance</a:t>
            </a:r>
            <a:endParaRPr lang="en-US" sz="1350" dirty="0"/>
          </a:p>
        </p:txBody>
      </p:sp>
      <p:sp>
        <p:nvSpPr>
          <p:cNvPr id="6" name="Text 4"/>
          <p:cNvSpPr/>
          <p:nvPr/>
        </p:nvSpPr>
        <p:spPr>
          <a:xfrm>
            <a:off x="1996455" y="1973759"/>
            <a:ext cx="3772644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Automated by technology — routine, rule-based, predictable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1925538" y="2332806"/>
            <a:ext cx="6651501" cy="9525"/>
          </a:xfrm>
          <a:prstGeom prst="roundRect">
            <a:avLst>
              <a:gd name="adj" fmla="val 625116"/>
            </a:avLst>
          </a:prstGeom>
          <a:solidFill>
            <a:srgbClr val="BDB8DF"/>
          </a:solidFill>
          <a:ln/>
        </p:spPr>
      </p:sp>
      <p:sp>
        <p:nvSpPr>
          <p:cNvPr id="8" name="Shape 6"/>
          <p:cNvSpPr/>
          <p:nvPr/>
        </p:nvSpPr>
        <p:spPr>
          <a:xfrm>
            <a:off x="496119" y="2413174"/>
            <a:ext cx="2717229" cy="816843"/>
          </a:xfrm>
          <a:prstGeom prst="roundRect">
            <a:avLst>
              <a:gd name="adj" fmla="val 7289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755056" y="2696989"/>
            <a:ext cx="199355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2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3355107" y="2554932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Reporting &amp; Analysis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3355107" y="2861444"/>
            <a:ext cx="3898627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Partially automated — human judgment essential to add value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3284190" y="3220492"/>
            <a:ext cx="5292849" cy="9525"/>
          </a:xfrm>
          <a:prstGeom prst="roundRect">
            <a:avLst>
              <a:gd name="adj" fmla="val 625116"/>
            </a:avLst>
          </a:prstGeom>
          <a:solidFill>
            <a:srgbClr val="BDB8DF"/>
          </a:solidFill>
          <a:ln/>
        </p:spPr>
      </p:sp>
      <p:sp>
        <p:nvSpPr>
          <p:cNvPr id="13" name="Shape 11"/>
          <p:cNvSpPr/>
          <p:nvPr/>
        </p:nvSpPr>
        <p:spPr>
          <a:xfrm>
            <a:off x="496119" y="3300859"/>
            <a:ext cx="4075881" cy="1043657"/>
          </a:xfrm>
          <a:prstGeom prst="roundRect">
            <a:avLst>
              <a:gd name="adj" fmla="val 5705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2434382" y="3698081"/>
            <a:ext cx="199355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3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4713759" y="3442618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Strategic Advisory</a:t>
            </a:r>
            <a:endParaRPr lang="en-US" sz="1350" dirty="0"/>
          </a:p>
        </p:txBody>
      </p:sp>
      <p:sp>
        <p:nvSpPr>
          <p:cNvPr id="16" name="Text 14"/>
          <p:cNvSpPr/>
          <p:nvPr/>
        </p:nvSpPr>
        <p:spPr>
          <a:xfrm>
            <a:off x="4713759" y="3749129"/>
            <a:ext cx="3792364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Distinctly human — strategic insight, empathy, and qualitative synthesis</a:t>
            </a:r>
            <a:endParaRPr lang="en-US" sz="11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9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3925119" y="1634058"/>
            <a:ext cx="1366689" cy="266402"/>
          </a:xfrm>
          <a:prstGeom prst="roundRect">
            <a:avLst>
              <a:gd name="adj" fmla="val 17880"/>
            </a:avLst>
          </a:prstGeom>
          <a:solidFill>
            <a:srgbClr val="D7D2F9"/>
          </a:solidFill>
          <a:ln/>
        </p:spPr>
      </p:sp>
      <p:sp>
        <p:nvSpPr>
          <p:cNvPr id="4" name="Text 1"/>
          <p:cNvSpPr/>
          <p:nvPr/>
        </p:nvSpPr>
        <p:spPr>
          <a:xfrm>
            <a:off x="4010174" y="1676549"/>
            <a:ext cx="1653778" cy="181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8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PHILIPPINE CONTEXT</a:t>
            </a:r>
            <a:endParaRPr lang="en-US" sz="850" dirty="0"/>
          </a:p>
        </p:txBody>
      </p:sp>
      <p:sp>
        <p:nvSpPr>
          <p:cNvPr id="5" name="Text 2"/>
          <p:cNvSpPr/>
          <p:nvPr/>
        </p:nvSpPr>
        <p:spPr>
          <a:xfrm>
            <a:off x="3925119" y="1957164"/>
            <a:ext cx="4722763" cy="8859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Applications in the Philippine Setting</a:t>
            </a:r>
            <a:endParaRPr lang="en-US" sz="27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539428"/>
            <a:ext cx="4332163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The Local AI Landscape</a:t>
            </a:r>
            <a:endParaRPr lang="en-US" sz="2750" dirty="0"/>
          </a:p>
        </p:txBody>
      </p:sp>
      <p:sp>
        <p:nvSpPr>
          <p:cNvPr id="3" name="Text 1"/>
          <p:cNvSpPr/>
          <p:nvPr/>
        </p:nvSpPr>
        <p:spPr>
          <a:xfrm>
            <a:off x="496119" y="1336774"/>
            <a:ext cx="2599134" cy="467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3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90.8%</a:t>
            </a:r>
            <a:endParaRPr lang="en-US" sz="3650" dirty="0"/>
          </a:p>
        </p:txBody>
      </p:sp>
      <p:sp>
        <p:nvSpPr>
          <p:cNvPr id="4" name="Text 2"/>
          <p:cNvSpPr/>
          <p:nvPr/>
        </p:nvSpPr>
        <p:spPr>
          <a:xfrm>
            <a:off x="909637" y="1981721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Use Computers</a:t>
            </a:r>
            <a:endParaRPr lang="en-US" sz="1350" dirty="0"/>
          </a:p>
        </p:txBody>
      </p:sp>
      <p:sp>
        <p:nvSpPr>
          <p:cNvPr id="5" name="Text 3"/>
          <p:cNvSpPr/>
          <p:nvPr/>
        </p:nvSpPr>
        <p:spPr>
          <a:xfrm>
            <a:off x="496119" y="2288232"/>
            <a:ext cx="2599134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Formal business establishments utilizing computers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3272433" y="1336774"/>
            <a:ext cx="2599134" cy="467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3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81%</a:t>
            </a:r>
            <a:endParaRPr lang="en-US" sz="3650" dirty="0"/>
          </a:p>
        </p:txBody>
      </p:sp>
      <p:sp>
        <p:nvSpPr>
          <p:cNvPr id="7" name="Text 5"/>
          <p:cNvSpPr/>
          <p:nvPr/>
        </p:nvSpPr>
        <p:spPr>
          <a:xfrm>
            <a:off x="3685952" y="1981721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Internet Access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3272433" y="2288232"/>
            <a:ext cx="2599134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Formal establishments with internet connectivity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6048747" y="1336774"/>
            <a:ext cx="2599134" cy="467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3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14.9%</a:t>
            </a:r>
            <a:endParaRPr lang="en-US" sz="3650" dirty="0"/>
          </a:p>
        </p:txBody>
      </p:sp>
      <p:sp>
        <p:nvSpPr>
          <p:cNvPr id="10" name="Text 8"/>
          <p:cNvSpPr/>
          <p:nvPr/>
        </p:nvSpPr>
        <p:spPr>
          <a:xfrm>
            <a:off x="6462266" y="1981721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AI Adoption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6048747" y="2288232"/>
            <a:ext cx="2599134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Firms with active AI components (PIDS, Quimba 2024)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496119" y="2954462"/>
            <a:ext cx="22292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The Gap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496119" y="3388519"/>
            <a:ext cx="8151763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Despite wide digital infrastructure access, actual AI integration remains low due to </a:t>
            </a:r>
            <a:r>
              <a:rPr lang="en-US" sz="12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structural capital gaps</a:t>
            </a: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and a </a:t>
            </a:r>
            <a:r>
              <a:rPr lang="en-US" sz="12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shortage of specialized technical expertise</a:t>
            </a: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.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496119" y="4001616"/>
            <a:ext cx="8151763" cy="602382"/>
          </a:xfrm>
          <a:prstGeom prst="roundRect">
            <a:avLst>
              <a:gd name="adj" fmla="val 9884"/>
            </a:avLst>
          </a:prstGeom>
          <a:solidFill>
            <a:srgbClr val="B6D6FC"/>
          </a:solidFill>
          <a:ln/>
        </p:spPr>
      </p:sp>
      <p:pic>
        <p:nvPicPr>
          <p:cNvPr id="1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877" y="4216673"/>
            <a:ext cx="177180" cy="141759"/>
          </a:xfrm>
          <a:prstGeom prst="rect">
            <a:avLst/>
          </a:prstGeom>
        </p:spPr>
      </p:pic>
      <p:sp>
        <p:nvSpPr>
          <p:cNvPr id="16" name="Text 13"/>
          <p:cNvSpPr/>
          <p:nvPr/>
        </p:nvSpPr>
        <p:spPr>
          <a:xfrm>
            <a:off x="956816" y="4178796"/>
            <a:ext cx="8006507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This highlights that strategic human advisory remains </a:t>
            </a:r>
            <a:r>
              <a:rPr lang="en-US" sz="1100" b="1" dirty="0">
                <a:solidFill>
                  <a:srgbClr val="000000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irreplaceable</a:t>
            </a:r>
            <a:r>
              <a:rPr lang="en-US" sz="1100" dirty="0">
                <a:solidFill>
                  <a:srgbClr val="000000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in local industries.</a:t>
            </a:r>
            <a:endParaRPr lang="en-US" sz="11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72901" y="380777"/>
            <a:ext cx="6418138" cy="4223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6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Corporate Transformation: SM &amp; BDO</a:t>
            </a:r>
            <a:endParaRPr lang="en-US" sz="26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901" y="1141140"/>
            <a:ext cx="5213449" cy="347669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020767" y="1826493"/>
            <a:ext cx="2418531" cy="2111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Elevated, Not Eliminated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6020767" y="2166342"/>
            <a:ext cx="2655094" cy="84445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0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As SM Investments Corporation (SMIC) and BDO Unibank migrated routine ledgers and credit scoring to automated cloud pipelines, human advisory teams were </a:t>
            </a:r>
            <a:r>
              <a:rPr lang="en-US" sz="105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elevated</a:t>
            </a:r>
            <a:r>
              <a:rPr lang="en-US" sz="10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to:</a:t>
            </a:r>
            <a:endParaRPr lang="en-US" sz="1050" dirty="0"/>
          </a:p>
        </p:txBody>
      </p:sp>
      <p:sp>
        <p:nvSpPr>
          <p:cNvPr id="6" name="Text 3"/>
          <p:cNvSpPr/>
          <p:nvPr/>
        </p:nvSpPr>
        <p:spPr>
          <a:xfrm>
            <a:off x="6020767" y="3126656"/>
            <a:ext cx="2655094" cy="88947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342900" indent="-342900" algn="l">
              <a:lnSpc>
                <a:spcPct val="130000"/>
              </a:lnSpc>
              <a:buSzPct val="100000"/>
              <a:buChar char="•"/>
            </a:pPr>
            <a:r>
              <a:rPr lang="en-US" sz="10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Interpret shifting consumer patterns during inflation cycles</a:t>
            </a:r>
            <a:endParaRPr lang="en-US" sz="1050" dirty="0"/>
          </a:p>
          <a:p>
            <a:pPr marL="342900" indent="-342900" algn="l">
              <a:lnSpc>
                <a:spcPct val="130000"/>
              </a:lnSpc>
              <a:buSzPct val="100000"/>
              <a:buChar char="•"/>
            </a:pPr>
            <a:r>
              <a:rPr lang="en-US" sz="10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Design hybrid digital-physical expansion blueprints</a:t>
            </a:r>
            <a:endParaRPr lang="en-US" sz="10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96119" y="1968996"/>
            <a:ext cx="2468910" cy="266402"/>
          </a:xfrm>
          <a:prstGeom prst="roundRect">
            <a:avLst>
              <a:gd name="adj" fmla="val 17880"/>
            </a:avLst>
          </a:prstGeom>
          <a:solidFill>
            <a:srgbClr val="D7D2F9"/>
          </a:solidFill>
          <a:ln/>
        </p:spPr>
      </p:sp>
      <p:sp>
        <p:nvSpPr>
          <p:cNvPr id="3" name="Text 1"/>
          <p:cNvSpPr/>
          <p:nvPr/>
        </p:nvSpPr>
        <p:spPr>
          <a:xfrm>
            <a:off x="581174" y="2011487"/>
            <a:ext cx="2755999" cy="181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8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FILIPINO VALUES IN ADVISORY PRACTICE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496119" y="2292102"/>
            <a:ext cx="6164535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Cultural Values as Strategic Assets</a:t>
            </a:r>
            <a:endParaRPr lang="en-US" sz="2750" dirty="0"/>
          </a:p>
        </p:txBody>
      </p:sp>
      <p:sp>
        <p:nvSpPr>
          <p:cNvPr id="5" name="Text 3"/>
          <p:cNvSpPr/>
          <p:nvPr/>
        </p:nvSpPr>
        <p:spPr>
          <a:xfrm>
            <a:off x="496119" y="2947690"/>
            <a:ext cx="8608963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In local corporate environments, structural shifts are heavily guided by Filipino cultural values that elevate advisory practice.</a:t>
            </a:r>
            <a:endParaRPr lang="en-US" sz="12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126531" y="194890"/>
            <a:ext cx="2780184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Malasakit: Genuine Concern</a:t>
            </a:r>
            <a:endParaRPr lang="en-US" sz="13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6531" y="509290"/>
            <a:ext cx="3118545" cy="467595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422775" y="1868000"/>
            <a:ext cx="1594693" cy="2442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Beyond Financial Metrics</a:t>
            </a:r>
            <a:endParaRPr lang="en-US" sz="1000" dirty="0"/>
          </a:p>
        </p:txBody>
      </p:sp>
      <p:sp>
        <p:nvSpPr>
          <p:cNvPr id="5" name="Text 2"/>
          <p:cNvSpPr/>
          <p:nvPr/>
        </p:nvSpPr>
        <p:spPr>
          <a:xfrm>
            <a:off x="5422775" y="2258132"/>
            <a:ext cx="2962273" cy="14817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Moving up the value chain demands true </a:t>
            </a:r>
            <a:r>
              <a:rPr lang="en-US" sz="11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malasakit</a:t>
            </a: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for the long-term well-being of the organization and its stakeholders.</a:t>
            </a:r>
            <a:endParaRPr lang="en-US" sz="1100" dirty="0"/>
          </a:p>
          <a:p>
            <a:pPr marL="0" indent="0" algn="l">
              <a:lnSpc>
                <a:spcPct val="100000"/>
              </a:lnSpc>
              <a:buNone/>
            </a:pPr>
            <a:endParaRPr lang="en-US" sz="1100" dirty="0">
              <a:solidFill>
                <a:srgbClr val="2A2742"/>
              </a:solidFill>
              <a:latin typeface="Arimo" pitchFamily="34" charset="0"/>
              <a:ea typeface="Arimo" pitchFamily="34" charset="-122"/>
              <a:cs typeface="Arimo" pitchFamily="34" charset="-120"/>
            </a:endParaRPr>
          </a:p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Regional data confirms that sustainable </a:t>
            </a:r>
            <a:r>
              <a:rPr lang="en-US" sz="11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ESG practices</a:t>
            </a: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are deeply linked to long-term corporate financial stability within ASEAN-4 economies </a:t>
            </a:r>
            <a:r>
              <a:rPr lang="en-US" sz="1100" i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(Delantar, 2026)</a:t>
            </a: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.</a:t>
            </a:r>
            <a:endParaRPr lang="en-US" sz="11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201564"/>
            <a:ext cx="7061076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Pakikiramdam: Shared Inner Perception</a:t>
            </a:r>
            <a:endParaRPr lang="en-US" sz="2750" dirty="0"/>
          </a:p>
        </p:txBody>
      </p:sp>
      <p:sp>
        <p:nvSpPr>
          <p:cNvPr id="3" name="Text 1"/>
          <p:cNvSpPr/>
          <p:nvPr/>
        </p:nvSpPr>
        <p:spPr>
          <a:xfrm>
            <a:off x="708720" y="2087538"/>
            <a:ext cx="7939162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While technology excels at processing structural repetition, local advisors utilize </a:t>
            </a:r>
            <a:r>
              <a:rPr lang="en-US" sz="12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pakikiramdam</a:t>
            </a: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to navigate ambiguous business realities.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496119" y="1928068"/>
            <a:ext cx="19050" cy="772567"/>
          </a:xfrm>
          <a:prstGeom prst="rect">
            <a:avLst/>
          </a:prstGeom>
          <a:solidFill>
            <a:srgbClr val="5E4CE6"/>
          </a:solidFill>
          <a:ln/>
        </p:spPr>
      </p:sp>
      <p:sp>
        <p:nvSpPr>
          <p:cNvPr id="5" name="Shape 3"/>
          <p:cNvSpPr/>
          <p:nvPr/>
        </p:nvSpPr>
        <p:spPr>
          <a:xfrm>
            <a:off x="496119" y="2860104"/>
            <a:ext cx="4004965" cy="1081757"/>
          </a:xfrm>
          <a:prstGeom prst="roundRect">
            <a:avLst>
              <a:gd name="adj" fmla="val 5504"/>
            </a:avLst>
          </a:prstGeom>
          <a:solidFill>
            <a:srgbClr val="FAFAFA">
              <a:alpha val="95000"/>
            </a:srgbClr>
          </a:solidFill>
          <a:ln w="19050">
            <a:solidFill>
              <a:srgbClr val="BDB8D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56927" y="3020913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Example 1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656927" y="3327425"/>
            <a:ext cx="3683347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Sensing morale drops in a manufacturing plant before they surface in productivity data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4642842" y="2860104"/>
            <a:ext cx="4005039" cy="1081757"/>
          </a:xfrm>
          <a:prstGeom prst="roundRect">
            <a:avLst>
              <a:gd name="adj" fmla="val 5504"/>
            </a:avLst>
          </a:prstGeom>
          <a:solidFill>
            <a:srgbClr val="FAFAFA">
              <a:alpha val="95000"/>
            </a:srgbClr>
          </a:solidFill>
          <a:ln w="19050">
            <a:solidFill>
              <a:srgbClr val="BDB8DF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803651" y="3020913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Example 2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4803651" y="3327425"/>
            <a:ext cx="3683422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Reading the subtle hesitation of a client during a contract negotiation</a:t>
            </a:r>
            <a:endParaRPr lang="en-US" sz="11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455093"/>
            <a:ext cx="4519240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Pakikisama &amp; Bayanihan</a:t>
            </a:r>
            <a:endParaRPr lang="en-US" sz="2750" dirty="0"/>
          </a:p>
        </p:txBody>
      </p:sp>
      <p:sp>
        <p:nvSpPr>
          <p:cNvPr id="3" name="Shape 1"/>
          <p:cNvSpPr/>
          <p:nvPr/>
        </p:nvSpPr>
        <p:spPr>
          <a:xfrm>
            <a:off x="496119" y="2181597"/>
            <a:ext cx="4004965" cy="1506810"/>
          </a:xfrm>
          <a:prstGeom prst="roundRect">
            <a:avLst>
              <a:gd name="adj" fmla="val 3952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642640" y="2328118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Pakikisama</a:t>
            </a:r>
            <a:endParaRPr lang="en-US" sz="1350" dirty="0"/>
          </a:p>
        </p:txBody>
      </p:sp>
      <p:sp>
        <p:nvSpPr>
          <p:cNvPr id="5" name="Text 3"/>
          <p:cNvSpPr/>
          <p:nvPr/>
        </p:nvSpPr>
        <p:spPr>
          <a:xfrm>
            <a:off x="642640" y="2634630"/>
            <a:ext cx="3711922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Data storytelling in Philippine boardrooms must use objective metrics to build consensus — framing financial deficiencies as </a:t>
            </a:r>
            <a:r>
              <a:rPr lang="en-US" sz="11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shared team opportunities</a:t>
            </a: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, not defensive focal points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4642842" y="2181597"/>
            <a:ext cx="4005039" cy="1506810"/>
          </a:xfrm>
          <a:prstGeom prst="roundRect">
            <a:avLst>
              <a:gd name="adj" fmla="val 3952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789363" y="2328118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Bayanihan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4789363" y="2634630"/>
            <a:ext cx="3711997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The CPA + AIS partnership is a modern expression of professional </a:t>
            </a:r>
            <a:r>
              <a:rPr lang="en-US" sz="11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bayanihan</a:t>
            </a: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— pooling distinct skills to safeguard the enterprise against digital-era risks </a:t>
            </a:r>
            <a:r>
              <a:rPr lang="en-US" sz="1100" i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(Gąsiorkiewicz &amp; Monkiewicz, 2023)</a:t>
            </a:r>
            <a:endParaRPr lang="en-US" sz="11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0"/>
            <a:ext cx="3429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96119" y="1682204"/>
            <a:ext cx="4722763" cy="8859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From "Bahala Na" to "Ako ang Bahala"</a:t>
            </a:r>
            <a:endParaRPr lang="en-US" sz="2750" dirty="0"/>
          </a:p>
        </p:txBody>
      </p:sp>
      <p:sp>
        <p:nvSpPr>
          <p:cNvPr id="4" name="Text 1"/>
          <p:cNvSpPr/>
          <p:nvPr/>
        </p:nvSpPr>
        <p:spPr>
          <a:xfrm>
            <a:off x="496119" y="2780779"/>
            <a:ext cx="4722763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Professional bayanihan helps transition accounting professionals from a </a:t>
            </a:r>
            <a:r>
              <a:rPr lang="en-US" sz="11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passive, fatalistic compliance mindset</a:t>
            </a: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into an </a:t>
            </a:r>
            <a:r>
              <a:rPr lang="en-US" sz="11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active stance of strategic accountability</a:t>
            </a: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.</a:t>
            </a:r>
            <a:endParaRPr lang="en-US" sz="11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74489" y="352574"/>
            <a:ext cx="595610" cy="197644"/>
          </a:xfrm>
          <a:prstGeom prst="roundRect">
            <a:avLst>
              <a:gd name="adj" fmla="val 19205"/>
            </a:avLst>
          </a:prstGeom>
          <a:solidFill>
            <a:srgbClr val="D7D2F9"/>
          </a:solidFill>
          <a:ln/>
        </p:spPr>
      </p:sp>
      <p:sp>
        <p:nvSpPr>
          <p:cNvPr id="3" name="Text 1"/>
          <p:cNvSpPr/>
          <p:nvPr/>
        </p:nvSpPr>
        <p:spPr>
          <a:xfrm>
            <a:off x="742206" y="386432"/>
            <a:ext cx="917377" cy="1299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7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SUMMARY</a:t>
            </a:r>
            <a:endParaRPr lang="en-US" sz="700" dirty="0"/>
          </a:p>
        </p:txBody>
      </p:sp>
      <p:sp>
        <p:nvSpPr>
          <p:cNvPr id="4" name="Text 2"/>
          <p:cNvSpPr/>
          <p:nvPr/>
        </p:nvSpPr>
        <p:spPr>
          <a:xfrm>
            <a:off x="674489" y="586160"/>
            <a:ext cx="4863257" cy="3529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2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The Profession in Transformation</a:t>
            </a:r>
            <a:endParaRPr lang="en-US" sz="22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5767" y="1074093"/>
            <a:ext cx="4252317" cy="3453185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2587232" y="3532193"/>
            <a:ext cx="1177019" cy="3149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ctr">
              <a:lnSpc>
                <a:spcPct val="94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Historical Recordkeeping</a:t>
            </a:r>
            <a:endParaRPr lang="en-US" sz="1100" dirty="0"/>
          </a:p>
        </p:txBody>
      </p:sp>
      <p:sp>
        <p:nvSpPr>
          <p:cNvPr id="7" name="Text 4"/>
          <p:cNvSpPr/>
          <p:nvPr/>
        </p:nvSpPr>
        <p:spPr>
          <a:xfrm>
            <a:off x="3884705" y="3252310"/>
            <a:ext cx="1374439" cy="157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94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Partial Automation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5370107" y="2807275"/>
            <a:ext cx="1177019" cy="3149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ctr">
              <a:lnSpc>
                <a:spcPct val="94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Strategic Business Design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674489" y="4628480"/>
            <a:ext cx="8252147" cy="1623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Automation impacts routine lower-tier tasks, making it essential for modern professionals to move toward human-centric strategic advisory roles.</a:t>
            </a:r>
            <a:endParaRPr lang="en-US" sz="10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667619"/>
            <a:ext cx="4238253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The Human Advantage</a:t>
            </a:r>
            <a:endParaRPr lang="en-US" sz="2750" dirty="0"/>
          </a:p>
        </p:txBody>
      </p:sp>
      <p:sp>
        <p:nvSpPr>
          <p:cNvPr id="3" name="Shape 1"/>
          <p:cNvSpPr/>
          <p:nvPr/>
        </p:nvSpPr>
        <p:spPr>
          <a:xfrm>
            <a:off x="496119" y="2394124"/>
            <a:ext cx="4004965" cy="1081757"/>
          </a:xfrm>
          <a:prstGeom prst="roundRect">
            <a:avLst>
              <a:gd name="adj" fmla="val 8453"/>
            </a:avLst>
          </a:prstGeom>
          <a:solidFill>
            <a:srgbClr val="FAFAFA">
              <a:alpha val="95000"/>
            </a:srgbClr>
          </a:solidFill>
          <a:ln w="19050">
            <a:solidFill>
              <a:srgbClr val="BDB8DF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477069" y="2394124"/>
            <a:ext cx="76200" cy="1081757"/>
          </a:xfrm>
          <a:prstGeom prst="roundRect">
            <a:avLst>
              <a:gd name="adj" fmla="val 78140"/>
            </a:avLst>
          </a:prstGeom>
          <a:solidFill>
            <a:srgbClr val="5E4CE6"/>
          </a:solidFill>
          <a:ln/>
        </p:spPr>
      </p:sp>
      <p:sp>
        <p:nvSpPr>
          <p:cNvPr id="5" name="Text 3"/>
          <p:cNvSpPr/>
          <p:nvPr/>
        </p:nvSpPr>
        <p:spPr>
          <a:xfrm>
            <a:off x="714077" y="2554932"/>
            <a:ext cx="1948383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What Machines Do Well</a:t>
            </a:r>
            <a:endParaRPr lang="en-US" sz="1350" dirty="0"/>
          </a:p>
        </p:txBody>
      </p:sp>
      <p:sp>
        <p:nvSpPr>
          <p:cNvPr id="6" name="Text 4"/>
          <p:cNvSpPr/>
          <p:nvPr/>
        </p:nvSpPr>
        <p:spPr>
          <a:xfrm>
            <a:off x="714077" y="2861444"/>
            <a:ext cx="3626197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Mathematical velocity and pattern recognition from historical data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4642842" y="2394124"/>
            <a:ext cx="4005039" cy="1081757"/>
          </a:xfrm>
          <a:prstGeom prst="roundRect">
            <a:avLst>
              <a:gd name="adj" fmla="val 8453"/>
            </a:avLst>
          </a:prstGeom>
          <a:solidFill>
            <a:srgbClr val="FAFAFA">
              <a:alpha val="95000"/>
            </a:srgbClr>
          </a:solidFill>
          <a:ln w="19050">
            <a:solidFill>
              <a:srgbClr val="BDB8DF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4623792" y="2394124"/>
            <a:ext cx="76200" cy="1081757"/>
          </a:xfrm>
          <a:prstGeom prst="roundRect">
            <a:avLst>
              <a:gd name="adj" fmla="val 78140"/>
            </a:avLst>
          </a:prstGeom>
          <a:solidFill>
            <a:srgbClr val="5E4CE6"/>
          </a:solidFill>
          <a:ln/>
        </p:spPr>
      </p:sp>
      <p:sp>
        <p:nvSpPr>
          <p:cNvPr id="9" name="Text 7"/>
          <p:cNvSpPr/>
          <p:nvPr/>
        </p:nvSpPr>
        <p:spPr>
          <a:xfrm>
            <a:off x="4860801" y="2554932"/>
            <a:ext cx="2007543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What Humans Do Better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4860801" y="2861444"/>
            <a:ext cx="3626272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Contextual evaluation, empathy, and adaptive reasoning — the irreplaceable core of high-stakes advisory</a:t>
            </a:r>
            <a:endParaRPr lang="en-US" sz="12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74489" y="346770"/>
            <a:ext cx="3281437" cy="3529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2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The Core Partnership</a:t>
            </a:r>
            <a:endParaRPr lang="en-US" sz="22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489" y="935906"/>
            <a:ext cx="3759622" cy="3759622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489" y="935906"/>
            <a:ext cx="3759622" cy="375962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4709891" y="1964085"/>
            <a:ext cx="1869281" cy="1765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High-Impact MAS</a:t>
            </a:r>
            <a:endParaRPr lang="en-US" sz="1400" dirty="0"/>
          </a:p>
        </p:txBody>
      </p:sp>
      <p:sp>
        <p:nvSpPr>
          <p:cNvPr id="6" name="Text 2"/>
          <p:cNvSpPr/>
          <p:nvPr/>
        </p:nvSpPr>
        <p:spPr>
          <a:xfrm>
            <a:off x="4714503" y="2384231"/>
            <a:ext cx="3759622" cy="6186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High-impact </a:t>
            </a:r>
            <a:r>
              <a:rPr lang="en-US" sz="11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Management Advisory Services (MAS)</a:t>
            </a: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are driven by the synergy of the CPA + AIS powerhouse partnership.</a:t>
            </a:r>
            <a:endParaRPr lang="en-US" sz="1100" dirty="0"/>
          </a:p>
        </p:txBody>
      </p:sp>
      <p:sp>
        <p:nvSpPr>
          <p:cNvPr id="7" name="Text 3"/>
          <p:cNvSpPr/>
          <p:nvPr/>
        </p:nvSpPr>
        <p:spPr>
          <a:xfrm>
            <a:off x="4714503" y="3241068"/>
            <a:ext cx="3759622" cy="7731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342900" indent="-342900" algn="l">
              <a:lnSpc>
                <a:spcPct val="120000"/>
              </a:lnSpc>
              <a:buSzPct val="100000"/>
              <a:buChar char="•"/>
            </a:pPr>
            <a:r>
              <a:rPr lang="en-US" sz="11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CPA:</a:t>
            </a: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Financial stewardship, governance, capital allocation</a:t>
            </a:r>
            <a:endParaRPr lang="en-US" sz="1100" dirty="0"/>
          </a:p>
          <a:p>
            <a:pPr marL="342900" indent="-342900" algn="l">
              <a:lnSpc>
                <a:spcPct val="120000"/>
              </a:lnSpc>
              <a:buSzPct val="100000"/>
              <a:buChar char="•"/>
            </a:pPr>
            <a:r>
              <a:rPr lang="en-US" sz="11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AIS:</a:t>
            </a: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System architecture, data pipeline reliability, processing integrity</a:t>
            </a:r>
            <a:endParaRPr lang="en-US" sz="11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895499"/>
            <a:ext cx="6492701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Actionable Insight: Data Storytelling</a:t>
            </a:r>
            <a:endParaRPr lang="en-US" sz="2750" dirty="0"/>
          </a:p>
        </p:txBody>
      </p:sp>
      <p:sp>
        <p:nvSpPr>
          <p:cNvPr id="3" name="Shape 1"/>
          <p:cNvSpPr/>
          <p:nvPr/>
        </p:nvSpPr>
        <p:spPr>
          <a:xfrm>
            <a:off x="496119" y="1622003"/>
            <a:ext cx="4004965" cy="425276"/>
          </a:xfrm>
          <a:prstGeom prst="roundRect">
            <a:avLst>
              <a:gd name="adj" fmla="val 480029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2392263" y="1701701"/>
            <a:ext cx="212601" cy="2658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1</a:t>
            </a:r>
            <a:endParaRPr lang="en-US" sz="1650" dirty="0"/>
          </a:p>
        </p:txBody>
      </p:sp>
      <p:sp>
        <p:nvSpPr>
          <p:cNvPr id="5" name="Text 3"/>
          <p:cNvSpPr/>
          <p:nvPr/>
        </p:nvSpPr>
        <p:spPr>
          <a:xfrm>
            <a:off x="637877" y="2189038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Raw Data</a:t>
            </a:r>
            <a:endParaRPr lang="en-US" sz="1350" dirty="0"/>
          </a:p>
        </p:txBody>
      </p:sp>
      <p:sp>
        <p:nvSpPr>
          <p:cNvPr id="6" name="Text 4"/>
          <p:cNvSpPr/>
          <p:nvPr/>
        </p:nvSpPr>
        <p:spPr>
          <a:xfrm>
            <a:off x="637877" y="2495550"/>
            <a:ext cx="3721447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Accurate financial and operational metrics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4642842" y="1622003"/>
            <a:ext cx="4005039" cy="425276"/>
          </a:xfrm>
          <a:prstGeom prst="roundRect">
            <a:avLst>
              <a:gd name="adj" fmla="val 480029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539061" y="1701701"/>
            <a:ext cx="212601" cy="2658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2</a:t>
            </a:r>
            <a:endParaRPr lang="en-US" sz="1650" dirty="0"/>
          </a:p>
        </p:txBody>
      </p:sp>
      <p:sp>
        <p:nvSpPr>
          <p:cNvPr id="9" name="Text 7"/>
          <p:cNvSpPr/>
          <p:nvPr/>
        </p:nvSpPr>
        <p:spPr>
          <a:xfrm>
            <a:off x="4784601" y="2189038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Structured Narrative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4784601" y="2495550"/>
            <a:ext cx="3721522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Context explaining why, what, and so what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496119" y="3005882"/>
            <a:ext cx="4004965" cy="425276"/>
          </a:xfrm>
          <a:prstGeom prst="roundRect">
            <a:avLst>
              <a:gd name="adj" fmla="val 480029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392263" y="3085579"/>
            <a:ext cx="212601" cy="2658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3</a:t>
            </a:r>
            <a:endParaRPr lang="en-US" sz="1650" dirty="0"/>
          </a:p>
        </p:txBody>
      </p:sp>
      <p:sp>
        <p:nvSpPr>
          <p:cNvPr id="13" name="Text 11"/>
          <p:cNvSpPr/>
          <p:nvPr/>
        </p:nvSpPr>
        <p:spPr>
          <a:xfrm>
            <a:off x="637877" y="3572917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Clear Visuals</a:t>
            </a:r>
            <a:endParaRPr lang="en-US" sz="1350" dirty="0"/>
          </a:p>
        </p:txBody>
      </p:sp>
      <p:sp>
        <p:nvSpPr>
          <p:cNvPr id="14" name="Text 12"/>
          <p:cNvSpPr/>
          <p:nvPr/>
        </p:nvSpPr>
        <p:spPr>
          <a:xfrm>
            <a:off x="637877" y="3879428"/>
            <a:ext cx="3721447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Charts and visualizations that highlight key inflection points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642842" y="3005882"/>
            <a:ext cx="4005039" cy="425276"/>
          </a:xfrm>
          <a:prstGeom prst="roundRect">
            <a:avLst>
              <a:gd name="adj" fmla="val 480029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6539061" y="3085579"/>
            <a:ext cx="212601" cy="2658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4</a:t>
            </a:r>
            <a:endParaRPr lang="en-US" sz="1650" dirty="0"/>
          </a:p>
        </p:txBody>
      </p:sp>
      <p:sp>
        <p:nvSpPr>
          <p:cNvPr id="17" name="Text 15"/>
          <p:cNvSpPr/>
          <p:nvPr/>
        </p:nvSpPr>
        <p:spPr>
          <a:xfrm>
            <a:off x="4784601" y="3572917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Executive Buy-In</a:t>
            </a:r>
            <a:endParaRPr lang="en-US" sz="1350" dirty="0"/>
          </a:p>
        </p:txBody>
      </p:sp>
      <p:sp>
        <p:nvSpPr>
          <p:cNvPr id="18" name="Text 16"/>
          <p:cNvSpPr/>
          <p:nvPr/>
        </p:nvSpPr>
        <p:spPr>
          <a:xfrm>
            <a:off x="4784601" y="3879428"/>
            <a:ext cx="3721522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Compelling corporate strategies that drive decisions</a:t>
            </a:r>
            <a:endParaRPr lang="en-US" sz="12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0"/>
            <a:ext cx="3429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96119" y="1630859"/>
            <a:ext cx="4231184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Reflection: On Mindset</a:t>
            </a:r>
            <a:endParaRPr lang="en-US" sz="2750" dirty="0"/>
          </a:p>
        </p:txBody>
      </p:sp>
      <p:sp>
        <p:nvSpPr>
          <p:cNvPr id="4" name="Text 1"/>
          <p:cNvSpPr/>
          <p:nvPr/>
        </p:nvSpPr>
        <p:spPr>
          <a:xfrm>
            <a:off x="708720" y="2445916"/>
            <a:ext cx="4510162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In what ways am I still thinking like a historical record-keeper in my current academic or professional workflows? What practical steps can I take to apply </a:t>
            </a:r>
            <a:r>
              <a:rPr lang="en-US" sz="12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malasakit</a:t>
            </a: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and approach these challenges as an enterprise business designer?</a:t>
            </a:r>
            <a:endParaRPr lang="en-US" sz="1200" dirty="0"/>
          </a:p>
        </p:txBody>
      </p:sp>
      <p:sp>
        <p:nvSpPr>
          <p:cNvPr id="5" name="Shape 2"/>
          <p:cNvSpPr/>
          <p:nvPr/>
        </p:nvSpPr>
        <p:spPr>
          <a:xfrm>
            <a:off x="496119" y="2286446"/>
            <a:ext cx="19050" cy="1226195"/>
          </a:xfrm>
          <a:prstGeom prst="rect">
            <a:avLst/>
          </a:prstGeom>
          <a:solidFill>
            <a:srgbClr val="5E4CE6"/>
          </a:solidFill>
          <a:ln/>
        </p:spPr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577280"/>
            <a:ext cx="6106046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Reflection: On Partnership &amp; Skills</a:t>
            </a:r>
            <a:endParaRPr lang="en-US" sz="2750" dirty="0"/>
          </a:p>
        </p:txBody>
      </p:sp>
      <p:sp>
        <p:nvSpPr>
          <p:cNvPr id="3" name="Shape 1"/>
          <p:cNvSpPr/>
          <p:nvPr/>
        </p:nvSpPr>
        <p:spPr>
          <a:xfrm>
            <a:off x="496119" y="2303785"/>
            <a:ext cx="318939" cy="318939"/>
          </a:xfrm>
          <a:prstGeom prst="roundRect">
            <a:avLst>
              <a:gd name="adj" fmla="val 18669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56816" y="2352452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On Partnership</a:t>
            </a:r>
            <a:endParaRPr lang="en-US" sz="1350" dirty="0"/>
          </a:p>
        </p:txBody>
      </p:sp>
      <p:sp>
        <p:nvSpPr>
          <p:cNvPr id="5" name="Text 3"/>
          <p:cNvSpPr/>
          <p:nvPr/>
        </p:nvSpPr>
        <p:spPr>
          <a:xfrm>
            <a:off x="956816" y="2658963"/>
            <a:ext cx="3526557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How can I actively foster a culture of professional </a:t>
            </a:r>
            <a:r>
              <a:rPr lang="en-US" sz="11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bayanihan</a:t>
            </a: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between CPAs and AIS professionals to ensure data used for corporate decisions is both reliable and scalable?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4660553" y="2303785"/>
            <a:ext cx="318939" cy="318939"/>
          </a:xfrm>
          <a:prstGeom prst="roundRect">
            <a:avLst>
              <a:gd name="adj" fmla="val 18669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121250" y="2352452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On Skills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5121250" y="2658963"/>
            <a:ext cx="3526631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Looking at the economic value chain, which specific </a:t>
            </a:r>
            <a:r>
              <a:rPr lang="en-US" sz="11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human-centric advisory competencies</a:t>
            </a: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do I need to develop most urgently to secure my relevance in an automated business environment?</a:t>
            </a:r>
            <a:endParaRPr lang="en-US" sz="11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488207"/>
            <a:ext cx="4001319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References</a:t>
            </a:r>
            <a:endParaRPr lang="en-US" sz="2750" dirty="0"/>
          </a:p>
        </p:txBody>
      </p:sp>
      <p:sp>
        <p:nvSpPr>
          <p:cNvPr id="3" name="Shape 1"/>
          <p:cNvSpPr/>
          <p:nvPr/>
        </p:nvSpPr>
        <p:spPr>
          <a:xfrm>
            <a:off x="477069" y="2195661"/>
            <a:ext cx="38100" cy="1478682"/>
          </a:xfrm>
          <a:prstGeom prst="rect">
            <a:avLst/>
          </a:prstGeom>
          <a:solidFill>
            <a:srgbClr val="5E4CE6"/>
          </a:solidFill>
          <a:ln/>
        </p:spPr>
      </p:sp>
      <p:sp>
        <p:nvSpPr>
          <p:cNvPr id="4" name="Text 2"/>
          <p:cNvSpPr/>
          <p:nvPr/>
        </p:nvSpPr>
        <p:spPr>
          <a:xfrm>
            <a:off x="675977" y="2214711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Delantar (2026)</a:t>
            </a:r>
            <a:endParaRPr lang="en-US" sz="1350" dirty="0"/>
          </a:p>
        </p:txBody>
      </p:sp>
      <p:sp>
        <p:nvSpPr>
          <p:cNvPr id="5" name="Text 3"/>
          <p:cNvSpPr/>
          <p:nvPr/>
        </p:nvSpPr>
        <p:spPr>
          <a:xfrm>
            <a:off x="675977" y="2521223"/>
            <a:ext cx="2419276" cy="1134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Does going green pay off? The link between ESG and financial health in ASEAN-4 (2018–2022). </a:t>
            </a:r>
            <a:r>
              <a:rPr lang="en-US" sz="1100" i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Review of Integrative Business and Economics Research, 15(3)</a:t>
            </a: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, 88–103.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3253383" y="2195661"/>
            <a:ext cx="38100" cy="1478682"/>
          </a:xfrm>
          <a:prstGeom prst="rect">
            <a:avLst/>
          </a:prstGeom>
          <a:solidFill>
            <a:srgbClr val="5E4CE6"/>
          </a:solidFill>
          <a:ln/>
        </p:spPr>
      </p:sp>
      <p:sp>
        <p:nvSpPr>
          <p:cNvPr id="7" name="Text 5"/>
          <p:cNvSpPr/>
          <p:nvPr/>
        </p:nvSpPr>
        <p:spPr>
          <a:xfrm>
            <a:off x="3452292" y="2214711"/>
            <a:ext cx="2419276" cy="4429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Gąsiorkiewicz &amp; Monkiewicz (2023)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3452292" y="2742679"/>
            <a:ext cx="2419276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The digital revolution in banking, insurance and capital markets. Routledge.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6029697" y="2195661"/>
            <a:ext cx="38100" cy="1478682"/>
          </a:xfrm>
          <a:prstGeom prst="rect">
            <a:avLst/>
          </a:prstGeom>
          <a:solidFill>
            <a:srgbClr val="5E4CE6"/>
          </a:solidFill>
          <a:ln/>
        </p:spPr>
      </p:sp>
      <p:sp>
        <p:nvSpPr>
          <p:cNvPr id="10" name="Text 8"/>
          <p:cNvSpPr/>
          <p:nvPr/>
        </p:nvSpPr>
        <p:spPr>
          <a:xfrm>
            <a:off x="6228606" y="2214711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Quimba (2024)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6228606" y="2521223"/>
            <a:ext cx="2419276" cy="1134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Readiness for AI adoption of Philippine business and industry. </a:t>
            </a:r>
            <a:r>
              <a:rPr lang="en-US" sz="1100" i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PIDS Discussion Paper Series No. 2024-35.</a:t>
            </a: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Philippine Institute for Development Studies.</a:t>
            </a:r>
            <a:endParaRPr lang="en-US" sz="11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5816" y="0"/>
            <a:ext cx="3758184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96119" y="1208112"/>
            <a:ext cx="4722763" cy="18341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38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From </a:t>
            </a:r>
          </a:p>
          <a:p>
            <a:pPr marL="0" indent="0" algn="ctr">
              <a:lnSpc>
                <a:spcPct val="104000"/>
              </a:lnSpc>
              <a:buNone/>
            </a:pPr>
            <a:r>
              <a:rPr lang="en-US" sz="38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Bookkeepers to </a:t>
            </a:r>
          </a:p>
          <a:p>
            <a:pPr marL="0" indent="0" algn="ctr">
              <a:lnSpc>
                <a:spcPct val="104000"/>
              </a:lnSpc>
              <a:buNone/>
            </a:pPr>
            <a:r>
              <a:rPr lang="en-US" sz="38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Business Designers</a:t>
            </a:r>
            <a:endParaRPr lang="en-US" sz="3850" dirty="0"/>
          </a:p>
        </p:txBody>
      </p:sp>
      <p:sp>
        <p:nvSpPr>
          <p:cNvPr id="4" name="Text 1"/>
          <p:cNvSpPr/>
          <p:nvPr/>
        </p:nvSpPr>
        <p:spPr>
          <a:xfrm>
            <a:off x="496119" y="3254871"/>
            <a:ext cx="4722763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The future belongs to professionals who combine </a:t>
            </a:r>
            <a:r>
              <a:rPr lang="en-US" sz="1100" b="1" dirty="0">
                <a:solidFill>
                  <a:srgbClr val="5E4CE6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financial acumen</a:t>
            </a: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, </a:t>
            </a:r>
            <a:r>
              <a:rPr lang="en-US" sz="1100" b="1" dirty="0">
                <a:solidFill>
                  <a:srgbClr val="5E4CE6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system integrity</a:t>
            </a: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, and </a:t>
            </a:r>
            <a:r>
              <a:rPr lang="en-US" sz="1100" b="1" dirty="0">
                <a:solidFill>
                  <a:srgbClr val="5E4CE6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human-centered advisory</a:t>
            </a: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to lead enterprises through transformation.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1284</Words>
  <Application>Microsoft Macintosh PowerPoint</Application>
  <PresentationFormat>On-screen Show (16:9)</PresentationFormat>
  <Paragraphs>198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Arimo</vt:lpstr>
      <vt:lpstr>Outfit ExtraBold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>Rosalinda Perez</cp:lastModifiedBy>
  <cp:revision>4</cp:revision>
  <dcterms:created xsi:type="dcterms:W3CDTF">2026-05-27T18:03:27Z</dcterms:created>
  <dcterms:modified xsi:type="dcterms:W3CDTF">2026-07-10T13:43:08Z</dcterms:modified>
</cp:coreProperties>
</file>