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3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9144000" cy="5143500" type="screen16x9"/>
  <p:notesSz cx="5143500" cy="9144000"/>
  <p:embeddedFontLst>
    <p:embeddedFont>
      <p:font typeface="Arimo" panose="020B0604020202020204" pitchFamily="34" charset="0"/>
      <p:regular r:id="rId39"/>
    </p:embeddedFont>
    <p:embeddedFont>
      <p:font typeface="Arimo Bold" panose="020B0604020202020204" pitchFamily="34" charset="0"/>
      <p:regular r:id="rId40"/>
      <p:bold r:id="rId41"/>
    </p:embeddedFont>
    <p:embeddedFont>
      <p:font typeface="Outfit ExtraBold" pitchFamily="2" charset="0"/>
      <p:regular r:id="rId42"/>
      <p:bold r:id="rId43"/>
    </p:embeddedFont>
    <p:embeddedFont>
      <p:font typeface="Outfit Light" pitchFamily="2" charset="0"/>
      <p:regular r:id="rId44"/>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40" d="100"/>
          <a:sy n="140" d="100"/>
        </p:scale>
        <p:origin x="648"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4.fntdata"/><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2.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3860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9144000" cy="5143500"/>
          </a:xfrm>
          <a:prstGeom prst="rect">
            <a:avLst/>
          </a:prstGeom>
        </p:spPr>
      </p:pic>
      <p:sp>
        <p:nvSpPr>
          <p:cNvPr id="3" name="Shape 0"/>
          <p:cNvSpPr/>
          <p:nvPr/>
        </p:nvSpPr>
        <p:spPr>
          <a:xfrm>
            <a:off x="0" y="0"/>
            <a:ext cx="9144000" cy="5143500"/>
          </a:xfrm>
          <a:prstGeom prst="rect">
            <a:avLst/>
          </a:prstGeom>
          <a:solidFill>
            <a:srgbClr val="FAFAFA">
              <a:alpha val="95000"/>
            </a:srgbClr>
          </a:solidFill>
          <a:ln/>
        </p:spPr>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8.svg"/><Relationship Id="rId4" Type="http://schemas.openxmlformats.org/officeDocument/2006/relationships/image" Target="../media/image7.sv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8.svg"/><Relationship Id="rId4" Type="http://schemas.openxmlformats.org/officeDocument/2006/relationships/image" Target="../media/image17.sv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28.svg"/><Relationship Id="rId5" Type="http://schemas.openxmlformats.org/officeDocument/2006/relationships/image" Target="../media/image27.svg"/><Relationship Id="rId4" Type="http://schemas.openxmlformats.org/officeDocument/2006/relationships/image" Target="../media/image26.svg"/></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36.svg"/><Relationship Id="rId5" Type="http://schemas.openxmlformats.org/officeDocument/2006/relationships/image" Target="../media/image35.svg"/><Relationship Id="rId4" Type="http://schemas.openxmlformats.org/officeDocument/2006/relationships/image" Target="../media/image34.svg"/></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39.svg"/></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429000" cy="5143500"/>
          </a:xfrm>
          <a:prstGeom prst="rect">
            <a:avLst/>
          </a:prstGeom>
        </p:spPr>
      </p:pic>
      <p:sp>
        <p:nvSpPr>
          <p:cNvPr id="3" name="Text 0"/>
          <p:cNvSpPr/>
          <p:nvPr/>
        </p:nvSpPr>
        <p:spPr>
          <a:xfrm>
            <a:off x="3861048" y="1219721"/>
            <a:ext cx="4850904" cy="1446609"/>
          </a:xfrm>
          <a:prstGeom prst="rect">
            <a:avLst/>
          </a:prstGeom>
          <a:noFill/>
          <a:ln/>
        </p:spPr>
        <p:txBody>
          <a:bodyPr wrap="square" lIns="0" tIns="0" rIns="0" bIns="0" rtlCol="0" anchor="t">
            <a:normAutofit/>
          </a:bodyPr>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Strategic Business Analysis &amp; Management Advisory Services</a:t>
            </a:r>
            <a:endParaRPr lang="en-US" sz="3000" dirty="0"/>
          </a:p>
        </p:txBody>
      </p:sp>
      <p:sp>
        <p:nvSpPr>
          <p:cNvPr id="4" name="Text 1"/>
          <p:cNvSpPr/>
          <p:nvPr/>
        </p:nvSpPr>
        <p:spPr>
          <a:xfrm>
            <a:off x="3861048" y="2897758"/>
            <a:ext cx="5282952" cy="246906"/>
          </a:xfrm>
          <a:prstGeom prst="rect">
            <a:avLst/>
          </a:prstGeom>
          <a:noFill/>
          <a:ln/>
        </p:spPr>
        <p:txBody>
          <a:bodyPr wrap="none" lIns="0" tIns="0" rIns="0" bIns="0" rtlCol="0" anchor="t"/>
          <a:lstStyle/>
          <a:p>
            <a:pPr marL="0" indent="0" algn="l">
              <a:lnSpc>
                <a:spcPct val="133000"/>
              </a:lnSpc>
              <a:buNone/>
            </a:pPr>
            <a:r>
              <a:rPr lang="en-US" sz="1200" b="1" dirty="0">
                <a:solidFill>
                  <a:srgbClr val="2A2742"/>
                </a:solidFill>
                <a:latin typeface="Arimo Bold" pitchFamily="34" charset="0"/>
                <a:ea typeface="Arimo Bold" pitchFamily="34" charset="-122"/>
                <a:cs typeface="Arimo Bold" pitchFamily="34" charset="-120"/>
              </a:rPr>
              <a:t>Module 1 · Part 2</a:t>
            </a:r>
            <a:r>
              <a:rPr lang="en-US" sz="1200" dirty="0">
                <a:solidFill>
                  <a:srgbClr val="2A2742"/>
                </a:solidFill>
                <a:latin typeface="Arimo" pitchFamily="34" charset="0"/>
                <a:ea typeface="Arimo" pitchFamily="34" charset="-122"/>
                <a:cs typeface="Arimo" pitchFamily="34" charset="-120"/>
              </a:rPr>
              <a:t> — Profession and Application</a:t>
            </a:r>
            <a:endParaRPr lang="en-US" sz="1200" dirty="0"/>
          </a:p>
        </p:txBody>
      </p:sp>
      <p:sp>
        <p:nvSpPr>
          <p:cNvPr id="5" name="Shape 2"/>
          <p:cNvSpPr/>
          <p:nvPr/>
        </p:nvSpPr>
        <p:spPr>
          <a:xfrm>
            <a:off x="3861048" y="3318197"/>
            <a:ext cx="815950" cy="234479"/>
          </a:xfrm>
          <a:prstGeom prst="roundRect">
            <a:avLst>
              <a:gd name="adj" fmla="val 22111"/>
            </a:avLst>
          </a:prstGeom>
          <a:solidFill>
            <a:srgbClr val="D7D2F9"/>
          </a:solidFill>
          <a:ln/>
        </p:spPr>
      </p:sp>
      <p:sp>
        <p:nvSpPr>
          <p:cNvPr id="6" name="Text 3"/>
          <p:cNvSpPr/>
          <p:nvPr/>
        </p:nvSpPr>
        <p:spPr>
          <a:xfrm>
            <a:off x="3953619" y="3364483"/>
            <a:ext cx="1088008" cy="141908"/>
          </a:xfrm>
          <a:prstGeom prst="rect">
            <a:avLst/>
          </a:prstGeom>
          <a:noFill/>
          <a:ln/>
        </p:spPr>
        <p:txBody>
          <a:bodyPr wrap="none" lIns="0" tIns="0" rIns="0" bIns="0" rtlCol="0" anchor="t"/>
          <a:lstStyle/>
          <a:p>
            <a:pPr marL="0" indent="0" algn="l">
              <a:lnSpc>
                <a:spcPct val="96000"/>
              </a:lnSpc>
              <a:buNone/>
            </a:pPr>
            <a:r>
              <a:rPr lang="en-US" sz="950" dirty="0">
                <a:solidFill>
                  <a:srgbClr val="2A2742"/>
                </a:solidFill>
                <a:latin typeface="Arimo" pitchFamily="34" charset="0"/>
                <a:ea typeface="Arimo" pitchFamily="34" charset="-122"/>
                <a:cs typeface="Arimo" pitchFamily="34" charset="-120"/>
              </a:rPr>
              <a:t>MODULE 1</a:t>
            </a:r>
            <a:endParaRPr lang="en-US" sz="950" dirty="0"/>
          </a:p>
        </p:txBody>
      </p:sp>
      <p:sp>
        <p:nvSpPr>
          <p:cNvPr id="7" name="Shape 4"/>
          <p:cNvSpPr/>
          <p:nvPr/>
        </p:nvSpPr>
        <p:spPr>
          <a:xfrm>
            <a:off x="4754091" y="3318197"/>
            <a:ext cx="603498" cy="234479"/>
          </a:xfrm>
          <a:prstGeom prst="roundRect">
            <a:avLst>
              <a:gd name="adj" fmla="val 22111"/>
            </a:avLst>
          </a:prstGeom>
          <a:noFill/>
          <a:ln w="4763">
            <a:solidFill>
              <a:srgbClr val="5E4CE6"/>
            </a:solidFill>
            <a:prstDash val="solid"/>
          </a:ln>
        </p:spPr>
      </p:sp>
      <p:sp>
        <p:nvSpPr>
          <p:cNvPr id="8" name="Text 5"/>
          <p:cNvSpPr/>
          <p:nvPr/>
        </p:nvSpPr>
        <p:spPr>
          <a:xfrm>
            <a:off x="4846662" y="3364483"/>
            <a:ext cx="875556" cy="141908"/>
          </a:xfrm>
          <a:prstGeom prst="rect">
            <a:avLst/>
          </a:prstGeom>
          <a:noFill/>
          <a:ln/>
        </p:spPr>
        <p:txBody>
          <a:bodyPr wrap="none" lIns="0" tIns="0" rIns="0" bIns="0" rtlCol="0" anchor="t"/>
          <a:lstStyle/>
          <a:p>
            <a:pPr marL="0" indent="0" algn="l">
              <a:lnSpc>
                <a:spcPct val="96000"/>
              </a:lnSpc>
              <a:buNone/>
            </a:pPr>
            <a:r>
              <a:rPr lang="en-US" sz="950" dirty="0">
                <a:solidFill>
                  <a:srgbClr val="5E4CE6"/>
                </a:solidFill>
                <a:latin typeface="Arimo" pitchFamily="34" charset="0"/>
                <a:ea typeface="Arimo" pitchFamily="34" charset="-122"/>
                <a:cs typeface="Arimo" pitchFamily="34" charset="-120"/>
              </a:rPr>
              <a:t>PART 2</a:t>
            </a:r>
            <a:endParaRPr lang="en-US" sz="950" dirty="0"/>
          </a:p>
        </p:txBody>
      </p:sp>
      <p:sp>
        <p:nvSpPr>
          <p:cNvPr id="9" name="Text 6"/>
          <p:cNvSpPr/>
          <p:nvPr/>
        </p:nvSpPr>
        <p:spPr>
          <a:xfrm>
            <a:off x="3861048" y="3726210"/>
            <a:ext cx="5282952" cy="197495"/>
          </a:xfrm>
          <a:prstGeom prst="rect">
            <a:avLst/>
          </a:prstGeom>
          <a:noFill/>
          <a:ln/>
        </p:spPr>
        <p:txBody>
          <a:bodyPr wrap="none" lIns="0" tIns="0" rIns="0" bIns="0" rtlCol="0" anchor="t"/>
          <a:lstStyle/>
          <a:p>
            <a:pPr marL="0" indent="0" algn="l">
              <a:lnSpc>
                <a:spcPct val="133000"/>
              </a:lnSpc>
              <a:buNone/>
            </a:pPr>
            <a:r>
              <a:rPr lang="en-US" sz="950" dirty="0">
                <a:solidFill>
                  <a:srgbClr val="2A2742"/>
                </a:solidFill>
                <a:latin typeface="Arimo" pitchFamily="34" charset="0"/>
                <a:ea typeface="Arimo" pitchFamily="34" charset="-122"/>
                <a:cs typeface="Arimo" pitchFamily="34" charset="-120"/>
              </a:rPr>
              <a:t>Rosalinda E. Perez</a:t>
            </a:r>
            <a:endParaRPr lang="en-US" sz="9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432048" y="1388566"/>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Learning Outcomes</a:t>
            </a:r>
            <a:endParaRPr lang="en-US" sz="3000" dirty="0"/>
          </a:p>
        </p:txBody>
      </p:sp>
      <p:sp>
        <p:nvSpPr>
          <p:cNvPr id="3" name="Text 1"/>
          <p:cNvSpPr/>
          <p:nvPr/>
        </p:nvSpPr>
        <p:spPr>
          <a:xfrm>
            <a:off x="432048" y="2179365"/>
            <a:ext cx="8711952"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By completing this part of the module, you will be equipped with two transformative capabilities:</a:t>
            </a:r>
            <a:endParaRPr lang="en-US" sz="1200" dirty="0"/>
          </a:p>
        </p:txBody>
      </p:sp>
      <p:sp>
        <p:nvSpPr>
          <p:cNvPr id="4" name="Shape 2"/>
          <p:cNvSpPr/>
          <p:nvPr/>
        </p:nvSpPr>
        <p:spPr>
          <a:xfrm>
            <a:off x="432048" y="2599804"/>
            <a:ext cx="4062785" cy="1155055"/>
          </a:xfrm>
          <a:prstGeom prst="roundRect">
            <a:avLst>
              <a:gd name="adj" fmla="val 5611"/>
            </a:avLst>
          </a:prstGeom>
          <a:solidFill>
            <a:srgbClr val="E9E6FA"/>
          </a:solidFill>
          <a:ln w="9525">
            <a:solidFill>
              <a:srgbClr val="BDB8DF"/>
            </a:solidFill>
            <a:prstDash val="solid"/>
          </a:ln>
        </p:spPr>
      </p:sp>
      <p:sp>
        <p:nvSpPr>
          <p:cNvPr id="5" name="Text 3"/>
          <p:cNvSpPr/>
          <p:nvPr/>
        </p:nvSpPr>
        <p:spPr>
          <a:xfrm>
            <a:off x="595833" y="2763589"/>
            <a:ext cx="3735214"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Define</a:t>
            </a:r>
            <a:endParaRPr lang="en-US" sz="1500" dirty="0"/>
          </a:p>
        </p:txBody>
      </p:sp>
      <p:sp>
        <p:nvSpPr>
          <p:cNvPr id="6" name="Text 4"/>
          <p:cNvSpPr/>
          <p:nvPr/>
        </p:nvSpPr>
        <p:spPr>
          <a:xfrm>
            <a:off x="595833" y="3097262"/>
            <a:ext cx="3735214"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The scope of Strategic Business Analysis and MAS within the Philippine business landscape.</a:t>
            </a:r>
            <a:endParaRPr lang="en-US" sz="1200" dirty="0"/>
          </a:p>
        </p:txBody>
      </p:sp>
      <p:sp>
        <p:nvSpPr>
          <p:cNvPr id="7" name="Shape 5"/>
          <p:cNvSpPr/>
          <p:nvPr/>
        </p:nvSpPr>
        <p:spPr>
          <a:xfrm>
            <a:off x="4649093" y="2599804"/>
            <a:ext cx="4062859" cy="1155055"/>
          </a:xfrm>
          <a:prstGeom prst="roundRect">
            <a:avLst>
              <a:gd name="adj" fmla="val 5611"/>
            </a:avLst>
          </a:prstGeom>
          <a:solidFill>
            <a:srgbClr val="E9E6FA"/>
          </a:solidFill>
          <a:ln w="9525">
            <a:solidFill>
              <a:srgbClr val="BDB8DF"/>
            </a:solidFill>
            <a:prstDash val="solid"/>
          </a:ln>
        </p:spPr>
      </p:sp>
      <p:sp>
        <p:nvSpPr>
          <p:cNvPr id="8" name="Text 6"/>
          <p:cNvSpPr/>
          <p:nvPr/>
        </p:nvSpPr>
        <p:spPr>
          <a:xfrm>
            <a:off x="4812878" y="2763589"/>
            <a:ext cx="3735288"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Develop</a:t>
            </a:r>
            <a:endParaRPr lang="en-US" sz="1500" dirty="0"/>
          </a:p>
        </p:txBody>
      </p:sp>
      <p:sp>
        <p:nvSpPr>
          <p:cNvPr id="9" name="Text 7"/>
          <p:cNvSpPr/>
          <p:nvPr/>
        </p:nvSpPr>
        <p:spPr>
          <a:xfrm>
            <a:off x="4812878" y="3097262"/>
            <a:ext cx="3735288"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The personal characteristics and technical skills required to succeed as a modern business analyst.</a:t>
            </a:r>
            <a:endParaRPr lang="en-US" sz="1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429000" cy="5143500"/>
          </a:xfrm>
          <a:prstGeom prst="rect">
            <a:avLst/>
          </a:prstGeom>
        </p:spPr>
      </p:pic>
      <p:sp>
        <p:nvSpPr>
          <p:cNvPr id="3" name="Text 0"/>
          <p:cNvSpPr/>
          <p:nvPr/>
        </p:nvSpPr>
        <p:spPr>
          <a:xfrm>
            <a:off x="3861048" y="1140544"/>
            <a:ext cx="4850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Recap: Part 1 Highlights</a:t>
            </a:r>
            <a:endParaRPr lang="en-US" sz="3000" dirty="0"/>
          </a:p>
        </p:txBody>
      </p:sp>
      <p:sp>
        <p:nvSpPr>
          <p:cNvPr id="4" name="Text 1"/>
          <p:cNvSpPr/>
          <p:nvPr/>
        </p:nvSpPr>
        <p:spPr>
          <a:xfrm>
            <a:off x="3861048" y="1854175"/>
            <a:ext cx="4850904" cy="2148780"/>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In Part 1, we examined the paradigm shift driven by automation and technological advancement — how accounting professionals are transitioning from compliance-driven record-keepers into </a:t>
            </a:r>
            <a:r>
              <a:rPr lang="en-US" sz="1200" b="1" dirty="0">
                <a:solidFill>
                  <a:srgbClr val="2A2742"/>
                </a:solidFill>
                <a:latin typeface="Arimo Bold" pitchFamily="34" charset="0"/>
                <a:ea typeface="Arimo Bold" pitchFamily="34" charset="-122"/>
                <a:cs typeface="Arimo Bold" pitchFamily="34" charset="-120"/>
              </a:rPr>
              <a:t>active strategic business designers</a:t>
            </a:r>
            <a:r>
              <a:rPr lang="en-US" sz="1200" dirty="0">
                <a:solidFill>
                  <a:srgbClr val="2A2742"/>
                </a:solidFill>
                <a:latin typeface="Arimo" pitchFamily="34" charset="0"/>
                <a:ea typeface="Arimo" pitchFamily="34" charset="-122"/>
                <a:cs typeface="Arimo" pitchFamily="34" charset="-120"/>
              </a:rPr>
              <a:t>.</a:t>
            </a:r>
            <a:endParaRPr lang="en-US" sz="1200" dirty="0"/>
          </a:p>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We introduced the </a:t>
            </a:r>
            <a:r>
              <a:rPr lang="en-US" sz="1200" b="1" dirty="0">
                <a:solidFill>
                  <a:srgbClr val="2A2742"/>
                </a:solidFill>
                <a:latin typeface="Arimo Bold" pitchFamily="34" charset="0"/>
                <a:ea typeface="Arimo Bold" pitchFamily="34" charset="-122"/>
                <a:cs typeface="Arimo Bold" pitchFamily="34" charset="-120"/>
              </a:rPr>
              <a:t>economic value chain</a:t>
            </a:r>
            <a:r>
              <a:rPr lang="en-US" sz="1200" dirty="0">
                <a:solidFill>
                  <a:srgbClr val="2A2742"/>
                </a:solidFill>
                <a:latin typeface="Arimo" pitchFamily="34" charset="0"/>
                <a:ea typeface="Arimo" pitchFamily="34" charset="-122"/>
                <a:cs typeface="Arimo" pitchFamily="34" charset="-120"/>
              </a:rPr>
              <a:t>, showing that while routine compliance is increasingly automated, high-level strategic advisory remains a distinctly human domain reliant on insight, empathy, and deep judgment.</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432048" y="1132136"/>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The CPA + AIS Partnership</a:t>
            </a:r>
            <a:endParaRPr lang="en-US" sz="3000" dirty="0"/>
          </a:p>
        </p:txBody>
      </p:sp>
      <p:sp>
        <p:nvSpPr>
          <p:cNvPr id="3" name="Text 1"/>
          <p:cNvSpPr/>
          <p:nvPr/>
        </p:nvSpPr>
        <p:spPr>
          <a:xfrm>
            <a:off x="432048" y="1922934"/>
            <a:ext cx="8279904"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Part 1 concluded with the powerful synergy created by the </a:t>
            </a:r>
            <a:r>
              <a:rPr lang="en-US" sz="1200" b="1" dirty="0">
                <a:solidFill>
                  <a:srgbClr val="2A2742"/>
                </a:solidFill>
                <a:latin typeface="Arimo Bold" pitchFamily="34" charset="0"/>
                <a:ea typeface="Arimo Bold" pitchFamily="34" charset="-122"/>
                <a:cs typeface="Arimo Bold" pitchFamily="34" charset="-120"/>
              </a:rPr>
              <a:t>CPA and AIS partnership</a:t>
            </a:r>
            <a:r>
              <a:rPr lang="en-US" sz="1200" dirty="0">
                <a:solidFill>
                  <a:srgbClr val="2A2742"/>
                </a:solidFill>
                <a:latin typeface="Arimo" pitchFamily="34" charset="0"/>
                <a:ea typeface="Arimo" pitchFamily="34" charset="-122"/>
                <a:cs typeface="Arimo" pitchFamily="34" charset="-120"/>
              </a:rPr>
              <a:t> — where financial stewardship meets systemic data integrity to form the engine behind high-impact advisory services.</a:t>
            </a:r>
            <a:endParaRPr lang="en-US" sz="1200" dirty="0"/>
          </a:p>
        </p:txBody>
      </p:sp>
      <p:sp>
        <p:nvSpPr>
          <p:cNvPr id="4" name="Shape 2"/>
          <p:cNvSpPr/>
          <p:nvPr/>
        </p:nvSpPr>
        <p:spPr>
          <a:xfrm>
            <a:off x="432048" y="2590279"/>
            <a:ext cx="2657103" cy="1421011"/>
          </a:xfrm>
          <a:prstGeom prst="roundRect">
            <a:avLst>
              <a:gd name="adj" fmla="val 4561"/>
            </a:avLst>
          </a:prstGeom>
          <a:solidFill>
            <a:srgbClr val="FAFAFA">
              <a:alpha val="95000"/>
            </a:srgbClr>
          </a:solidFill>
          <a:ln w="19050">
            <a:solidFill>
              <a:srgbClr val="BDB8DF"/>
            </a:solidFill>
            <a:prstDash val="solid"/>
          </a:ln>
        </p:spPr>
      </p:sp>
      <p:sp>
        <p:nvSpPr>
          <p:cNvPr id="5" name="Text 3"/>
          <p:cNvSpPr/>
          <p:nvPr/>
        </p:nvSpPr>
        <p:spPr>
          <a:xfrm>
            <a:off x="605358" y="2763589"/>
            <a:ext cx="2310482"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CPA</a:t>
            </a:r>
            <a:endParaRPr lang="en-US" sz="1500" dirty="0"/>
          </a:p>
        </p:txBody>
      </p:sp>
      <p:sp>
        <p:nvSpPr>
          <p:cNvPr id="6" name="Text 4"/>
          <p:cNvSpPr/>
          <p:nvPr/>
        </p:nvSpPr>
        <p:spPr>
          <a:xfrm>
            <a:off x="605358" y="3097262"/>
            <a:ext cx="2310482"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Financial stewardship, professional judgment, and regulatory compliance expertise.</a:t>
            </a:r>
            <a:endParaRPr lang="en-US" sz="1200" dirty="0"/>
          </a:p>
        </p:txBody>
      </p:sp>
      <p:sp>
        <p:nvSpPr>
          <p:cNvPr id="7" name="Shape 5"/>
          <p:cNvSpPr/>
          <p:nvPr/>
        </p:nvSpPr>
        <p:spPr>
          <a:xfrm>
            <a:off x="3243411" y="2590279"/>
            <a:ext cx="2657103" cy="1421011"/>
          </a:xfrm>
          <a:prstGeom prst="roundRect">
            <a:avLst>
              <a:gd name="adj" fmla="val 4561"/>
            </a:avLst>
          </a:prstGeom>
          <a:solidFill>
            <a:srgbClr val="FAFAFA">
              <a:alpha val="95000"/>
            </a:srgbClr>
          </a:solidFill>
          <a:ln w="19050">
            <a:solidFill>
              <a:srgbClr val="BDB8DF"/>
            </a:solidFill>
            <a:prstDash val="solid"/>
          </a:ln>
        </p:spPr>
      </p:sp>
      <p:sp>
        <p:nvSpPr>
          <p:cNvPr id="8" name="Text 6"/>
          <p:cNvSpPr/>
          <p:nvPr/>
        </p:nvSpPr>
        <p:spPr>
          <a:xfrm>
            <a:off x="3416722" y="2763589"/>
            <a:ext cx="2310482"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AIS</a:t>
            </a:r>
            <a:endParaRPr lang="en-US" sz="1500" dirty="0"/>
          </a:p>
        </p:txBody>
      </p:sp>
      <p:sp>
        <p:nvSpPr>
          <p:cNvPr id="9" name="Text 7"/>
          <p:cNvSpPr/>
          <p:nvPr/>
        </p:nvSpPr>
        <p:spPr>
          <a:xfrm>
            <a:off x="3416722" y="3097262"/>
            <a:ext cx="2310482"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Systemic data integrity, information architecture, and technology-driven reporting.</a:t>
            </a:r>
            <a:endParaRPr lang="en-US" sz="1200" dirty="0"/>
          </a:p>
        </p:txBody>
      </p:sp>
      <p:sp>
        <p:nvSpPr>
          <p:cNvPr id="10" name="Shape 8"/>
          <p:cNvSpPr/>
          <p:nvPr/>
        </p:nvSpPr>
        <p:spPr>
          <a:xfrm>
            <a:off x="6054775" y="2590279"/>
            <a:ext cx="2657103" cy="1421011"/>
          </a:xfrm>
          <a:prstGeom prst="roundRect">
            <a:avLst>
              <a:gd name="adj" fmla="val 4561"/>
            </a:avLst>
          </a:prstGeom>
          <a:solidFill>
            <a:srgbClr val="FAFAFA">
              <a:alpha val="95000"/>
            </a:srgbClr>
          </a:solidFill>
          <a:ln w="19050">
            <a:solidFill>
              <a:srgbClr val="BDB8DF"/>
            </a:solidFill>
            <a:prstDash val="solid"/>
          </a:ln>
        </p:spPr>
      </p:sp>
      <p:sp>
        <p:nvSpPr>
          <p:cNvPr id="11" name="Text 9"/>
          <p:cNvSpPr/>
          <p:nvPr/>
        </p:nvSpPr>
        <p:spPr>
          <a:xfrm>
            <a:off x="6228085" y="2763589"/>
            <a:ext cx="2310482"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Advisory Engine</a:t>
            </a:r>
            <a:endParaRPr lang="en-US" sz="1500" dirty="0"/>
          </a:p>
        </p:txBody>
      </p:sp>
      <p:sp>
        <p:nvSpPr>
          <p:cNvPr id="12" name="Text 10"/>
          <p:cNvSpPr/>
          <p:nvPr/>
        </p:nvSpPr>
        <p:spPr>
          <a:xfrm>
            <a:off x="6228085" y="3097262"/>
            <a:ext cx="2310482"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Together, they power high-impact, future-ready strategic advisory services.</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432048" y="1253430"/>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Defining Strategic Business Analysis</a:t>
            </a:r>
            <a:endParaRPr lang="en-US" sz="3000" dirty="0"/>
          </a:p>
        </p:txBody>
      </p:sp>
      <p:sp>
        <p:nvSpPr>
          <p:cNvPr id="3" name="Shape 1"/>
          <p:cNvSpPr/>
          <p:nvPr/>
        </p:nvSpPr>
        <p:spPr>
          <a:xfrm>
            <a:off x="320948" y="1967061"/>
            <a:ext cx="4173959" cy="1923008"/>
          </a:xfrm>
          <a:prstGeom prst="roundRect">
            <a:avLst>
              <a:gd name="adj" fmla="val 5777"/>
            </a:avLst>
          </a:prstGeom>
          <a:solidFill>
            <a:srgbClr val="5E4CE6">
              <a:alpha val="95000"/>
            </a:srgbClr>
          </a:solidFill>
          <a:ln/>
        </p:spPr>
      </p:sp>
      <p:sp>
        <p:nvSpPr>
          <p:cNvPr id="4" name="Text 2"/>
          <p:cNvSpPr/>
          <p:nvPr/>
        </p:nvSpPr>
        <p:spPr>
          <a:xfrm>
            <a:off x="475208" y="2121322"/>
            <a:ext cx="3865438" cy="241102"/>
          </a:xfrm>
          <a:prstGeom prst="rect">
            <a:avLst/>
          </a:prstGeom>
          <a:noFill/>
          <a:ln/>
        </p:spPr>
        <p:txBody>
          <a:bodyPr wrap="none" lIns="0" tIns="0" rIns="0" bIns="0" rtlCol="0" anchor="t"/>
          <a:lstStyle/>
          <a:p>
            <a:pPr marL="0" indent="0" algn="l">
              <a:lnSpc>
                <a:spcPct val="104000"/>
              </a:lnSpc>
              <a:buNone/>
            </a:pPr>
            <a:r>
              <a:rPr lang="en-US" sz="1500" dirty="0">
                <a:solidFill>
                  <a:srgbClr val="FFFFFF"/>
                </a:solidFill>
                <a:latin typeface="Outfit ExtraBold" pitchFamily="34" charset="0"/>
                <a:ea typeface="Outfit ExtraBold" pitchFamily="34" charset="-122"/>
                <a:cs typeface="Outfit ExtraBold" pitchFamily="34" charset="-120"/>
              </a:rPr>
              <a:t>Conceptual Definition</a:t>
            </a:r>
            <a:endParaRPr lang="en-US" sz="1500" dirty="0"/>
          </a:p>
        </p:txBody>
      </p:sp>
      <p:sp>
        <p:nvSpPr>
          <p:cNvPr id="5" name="Text 3"/>
          <p:cNvSpPr/>
          <p:nvPr/>
        </p:nvSpPr>
        <p:spPr>
          <a:xfrm>
            <a:off x="475208" y="2516684"/>
            <a:ext cx="3865438" cy="987623"/>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FFFFFF"/>
                </a:solidFill>
                <a:latin typeface="Arimo" pitchFamily="34" charset="0"/>
                <a:ea typeface="Arimo" pitchFamily="34" charset="-122"/>
                <a:cs typeface="Arimo" pitchFamily="34" charset="-120"/>
              </a:rPr>
              <a:t>The holistic process of researching an organization and its volatile environment to formulate, align, and execute long-term strategies under conditions of market uncertainty. </a:t>
            </a:r>
            <a:r>
              <a:rPr lang="en-US" sz="1200" i="1" dirty="0">
                <a:solidFill>
                  <a:srgbClr val="FFFFFF"/>
                </a:solidFill>
                <a:latin typeface="Arimo" pitchFamily="34" charset="0"/>
                <a:ea typeface="Arimo" pitchFamily="34" charset="-122"/>
                <a:cs typeface="Arimo" pitchFamily="34" charset="-120"/>
              </a:rPr>
              <a:t>(IIBA, 2024; University of London, 2025)</a:t>
            </a:r>
            <a:endParaRPr lang="en-US" sz="1200" dirty="0"/>
          </a:p>
        </p:txBody>
      </p:sp>
      <p:sp>
        <p:nvSpPr>
          <p:cNvPr id="6" name="Text 4"/>
          <p:cNvSpPr/>
          <p:nvPr/>
        </p:nvSpPr>
        <p:spPr>
          <a:xfrm>
            <a:off x="4764956" y="2121322"/>
            <a:ext cx="3951759" cy="241102"/>
          </a:xfrm>
          <a:prstGeom prst="rect">
            <a:avLst/>
          </a:prstGeom>
          <a:noFill/>
          <a:ln/>
        </p:spPr>
        <p:txBody>
          <a:bodyPr wrap="none" lIns="0" tIns="0" rIns="0" bIns="0" rtlCol="0" anchor="t"/>
          <a:lstStyle/>
          <a:p>
            <a:pPr marL="0" indent="0" algn="l">
              <a:lnSpc>
                <a:spcPct val="104000"/>
              </a:lnSpc>
              <a:buNone/>
            </a:pPr>
            <a:r>
              <a:rPr lang="en-US" sz="1500" dirty="0">
                <a:solidFill>
                  <a:srgbClr val="231971"/>
                </a:solidFill>
                <a:latin typeface="Outfit ExtraBold" pitchFamily="34" charset="0"/>
                <a:ea typeface="Outfit ExtraBold" pitchFamily="34" charset="-122"/>
                <a:cs typeface="Outfit ExtraBold" pitchFamily="34" charset="-120"/>
              </a:rPr>
              <a:t>Operational Definition</a:t>
            </a:r>
            <a:endParaRPr lang="en-US" sz="1500" dirty="0"/>
          </a:p>
        </p:txBody>
      </p:sp>
      <p:sp>
        <p:nvSpPr>
          <p:cNvPr id="7" name="Text 5"/>
          <p:cNvSpPr/>
          <p:nvPr/>
        </p:nvSpPr>
        <p:spPr>
          <a:xfrm>
            <a:off x="4764956" y="2516684"/>
            <a:ext cx="3951759" cy="1234529"/>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The pre-implementation execution of environmental scanning, business capability modeling, and information-processing behaviors used to measure, map, and reduce enterprise uncertainty. </a:t>
            </a:r>
            <a:r>
              <a:rPr lang="en-US" sz="1200" i="1" dirty="0">
                <a:solidFill>
                  <a:srgbClr val="2A2742"/>
                </a:solidFill>
                <a:latin typeface="Arimo" pitchFamily="34" charset="0"/>
                <a:ea typeface="Arimo" pitchFamily="34" charset="-122"/>
                <a:cs typeface="Arimo" pitchFamily="34" charset="-120"/>
              </a:rPr>
              <a:t>(IIBA, 2024; Palma &amp; Simbillo, 2023)</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432048" y="793552"/>
            <a:ext cx="8279904" cy="964406"/>
          </a:xfrm>
          <a:prstGeom prst="rect">
            <a:avLst/>
          </a:prstGeom>
          <a:noFill/>
          <a:ln/>
        </p:spPr>
        <p:txBody>
          <a:bodyPr wrap="square" lIns="0" tIns="0" rIns="0" bIns="0" rtlCol="0" anchor="t">
            <a:normAutofit/>
          </a:bodyPr>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Three Quantifiable Tasks of Strategic Business Analysis</a:t>
            </a:r>
            <a:endParaRPr lang="en-US" sz="3000" dirty="0"/>
          </a:p>
        </p:txBody>
      </p:sp>
      <p:sp>
        <p:nvSpPr>
          <p:cNvPr id="3" name="Text 1"/>
          <p:cNvSpPr/>
          <p:nvPr/>
        </p:nvSpPr>
        <p:spPr>
          <a:xfrm>
            <a:off x="432048" y="2066553"/>
            <a:ext cx="308595" cy="192881"/>
          </a:xfrm>
          <a:prstGeom prst="rect">
            <a:avLst/>
          </a:prstGeom>
          <a:noFill/>
          <a:ln/>
        </p:spPr>
        <p:txBody>
          <a:bodyPr wrap="none" lIns="0" tIns="0" rIns="0" bIns="0" rtlCol="0" anchor="ctr"/>
          <a:lstStyle/>
          <a:p>
            <a:pPr marL="0" indent="0" algn="l">
              <a:lnSpc>
                <a:spcPct val="100000"/>
              </a:lnSpc>
              <a:buNone/>
            </a:pPr>
            <a:r>
              <a:rPr lang="en-US" sz="1200" dirty="0">
                <a:solidFill>
                  <a:srgbClr val="2A2742"/>
                </a:solidFill>
                <a:latin typeface="Outfit Light" pitchFamily="34" charset="0"/>
                <a:ea typeface="Outfit Light" pitchFamily="34" charset="-122"/>
                <a:cs typeface="Outfit Light" pitchFamily="34" charset="-120"/>
              </a:rPr>
              <a:t>01</a:t>
            </a:r>
            <a:endParaRPr lang="en-US" sz="1200" dirty="0"/>
          </a:p>
        </p:txBody>
      </p:sp>
      <p:sp>
        <p:nvSpPr>
          <p:cNvPr id="4" name="Shape 2"/>
          <p:cNvSpPr/>
          <p:nvPr/>
        </p:nvSpPr>
        <p:spPr>
          <a:xfrm>
            <a:off x="432048" y="2309738"/>
            <a:ext cx="2657103" cy="19050"/>
          </a:xfrm>
          <a:prstGeom prst="rect">
            <a:avLst/>
          </a:prstGeom>
          <a:solidFill>
            <a:srgbClr val="5E4CE6"/>
          </a:solidFill>
          <a:ln/>
        </p:spPr>
      </p:sp>
      <p:sp>
        <p:nvSpPr>
          <p:cNvPr id="5" name="Text 3"/>
          <p:cNvSpPr/>
          <p:nvPr/>
        </p:nvSpPr>
        <p:spPr>
          <a:xfrm>
            <a:off x="432048" y="2424931"/>
            <a:ext cx="2657103" cy="482203"/>
          </a:xfrm>
          <a:prstGeom prst="rect">
            <a:avLst/>
          </a:prstGeom>
          <a:noFill/>
          <a:ln/>
        </p:spPr>
        <p:txBody>
          <a:bodyPr wrap="square" lIns="0" tIns="0" rIns="0" bIns="0" rtlCol="0" anchor="t">
            <a:normAutofit/>
          </a:bodyPr>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Environmental &amp; Variable Quantification</a:t>
            </a:r>
            <a:endParaRPr lang="en-US" sz="1500" dirty="0"/>
          </a:p>
        </p:txBody>
      </p:sp>
      <p:sp>
        <p:nvSpPr>
          <p:cNvPr id="6" name="Text 4"/>
          <p:cNvSpPr/>
          <p:nvPr/>
        </p:nvSpPr>
        <p:spPr>
          <a:xfrm>
            <a:off x="432048" y="2999705"/>
            <a:ext cx="2657103" cy="1234529"/>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Measuring macro-environmental shifts using PESTEL Analysis and mapping internal capabilities using SWOT Matrices and Porter's Five Forces. </a:t>
            </a:r>
            <a:r>
              <a:rPr lang="en-US" sz="1200" i="1" dirty="0">
                <a:solidFill>
                  <a:srgbClr val="2A2742"/>
                </a:solidFill>
                <a:latin typeface="Arimo" pitchFamily="34" charset="0"/>
                <a:ea typeface="Arimo" pitchFamily="34" charset="-122"/>
                <a:cs typeface="Arimo" pitchFamily="34" charset="-120"/>
              </a:rPr>
              <a:t>(Palma &amp; Simbillo, 2023)</a:t>
            </a:r>
            <a:endParaRPr lang="en-US" sz="1200" dirty="0"/>
          </a:p>
        </p:txBody>
      </p:sp>
      <p:sp>
        <p:nvSpPr>
          <p:cNvPr id="7" name="Text 5"/>
          <p:cNvSpPr/>
          <p:nvPr/>
        </p:nvSpPr>
        <p:spPr>
          <a:xfrm>
            <a:off x="3243411" y="2066553"/>
            <a:ext cx="308595" cy="192881"/>
          </a:xfrm>
          <a:prstGeom prst="rect">
            <a:avLst/>
          </a:prstGeom>
          <a:noFill/>
          <a:ln/>
        </p:spPr>
        <p:txBody>
          <a:bodyPr wrap="none" lIns="0" tIns="0" rIns="0" bIns="0" rtlCol="0" anchor="ctr"/>
          <a:lstStyle/>
          <a:p>
            <a:pPr marL="0" indent="0" algn="l">
              <a:lnSpc>
                <a:spcPct val="100000"/>
              </a:lnSpc>
              <a:buNone/>
            </a:pPr>
            <a:r>
              <a:rPr lang="en-US" sz="1200" dirty="0">
                <a:solidFill>
                  <a:srgbClr val="2A2742"/>
                </a:solidFill>
                <a:latin typeface="Outfit Light" pitchFamily="34" charset="0"/>
                <a:ea typeface="Outfit Light" pitchFamily="34" charset="-122"/>
                <a:cs typeface="Outfit Light" pitchFamily="34" charset="-120"/>
              </a:rPr>
              <a:t>02</a:t>
            </a:r>
            <a:endParaRPr lang="en-US" sz="1200" dirty="0"/>
          </a:p>
        </p:txBody>
      </p:sp>
      <p:sp>
        <p:nvSpPr>
          <p:cNvPr id="8" name="Shape 6"/>
          <p:cNvSpPr/>
          <p:nvPr/>
        </p:nvSpPr>
        <p:spPr>
          <a:xfrm>
            <a:off x="3243411" y="2309738"/>
            <a:ext cx="2657103" cy="19050"/>
          </a:xfrm>
          <a:prstGeom prst="rect">
            <a:avLst/>
          </a:prstGeom>
          <a:solidFill>
            <a:srgbClr val="5E4CE6"/>
          </a:solidFill>
          <a:ln/>
        </p:spPr>
      </p:sp>
      <p:sp>
        <p:nvSpPr>
          <p:cNvPr id="9" name="Text 7"/>
          <p:cNvSpPr/>
          <p:nvPr/>
        </p:nvSpPr>
        <p:spPr>
          <a:xfrm>
            <a:off x="3243411" y="2424931"/>
            <a:ext cx="2657103" cy="482203"/>
          </a:xfrm>
          <a:prstGeom prst="rect">
            <a:avLst/>
          </a:prstGeom>
          <a:noFill/>
          <a:ln/>
        </p:spPr>
        <p:txBody>
          <a:bodyPr wrap="square" lIns="0" tIns="0" rIns="0" bIns="0" rtlCol="0" anchor="t">
            <a:normAutofit/>
          </a:bodyPr>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Business Capability Modeling (BCM)</a:t>
            </a:r>
            <a:endParaRPr lang="en-US" sz="1500" dirty="0"/>
          </a:p>
        </p:txBody>
      </p:sp>
      <p:sp>
        <p:nvSpPr>
          <p:cNvPr id="10" name="Text 8"/>
          <p:cNvSpPr/>
          <p:nvPr/>
        </p:nvSpPr>
        <p:spPr>
          <a:xfrm>
            <a:off x="3243411" y="2999705"/>
            <a:ext cx="2657103" cy="1234529"/>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Mapping the enterprise operating model — aligning people, processes, technology, and financial data — to score strategic maturity of organizational units. </a:t>
            </a:r>
            <a:r>
              <a:rPr lang="en-US" sz="1200" i="1" dirty="0">
                <a:solidFill>
                  <a:srgbClr val="2A2742"/>
                </a:solidFill>
                <a:latin typeface="Arimo" pitchFamily="34" charset="0"/>
                <a:ea typeface="Arimo" pitchFamily="34" charset="-122"/>
                <a:cs typeface="Arimo" pitchFamily="34" charset="-120"/>
              </a:rPr>
              <a:t>(IIBA, 2024)</a:t>
            </a:r>
            <a:endParaRPr lang="en-US" sz="1200" dirty="0"/>
          </a:p>
        </p:txBody>
      </p:sp>
      <p:sp>
        <p:nvSpPr>
          <p:cNvPr id="11" name="Text 9"/>
          <p:cNvSpPr/>
          <p:nvPr/>
        </p:nvSpPr>
        <p:spPr>
          <a:xfrm>
            <a:off x="6054775" y="2066553"/>
            <a:ext cx="308595" cy="192881"/>
          </a:xfrm>
          <a:prstGeom prst="rect">
            <a:avLst/>
          </a:prstGeom>
          <a:noFill/>
          <a:ln/>
        </p:spPr>
        <p:txBody>
          <a:bodyPr wrap="none" lIns="0" tIns="0" rIns="0" bIns="0" rtlCol="0" anchor="ctr"/>
          <a:lstStyle/>
          <a:p>
            <a:pPr marL="0" indent="0" algn="l">
              <a:lnSpc>
                <a:spcPct val="100000"/>
              </a:lnSpc>
              <a:buNone/>
            </a:pPr>
            <a:r>
              <a:rPr lang="en-US" sz="1200" dirty="0">
                <a:solidFill>
                  <a:srgbClr val="2A2742"/>
                </a:solidFill>
                <a:latin typeface="Outfit Light" pitchFamily="34" charset="0"/>
                <a:ea typeface="Outfit Light" pitchFamily="34" charset="-122"/>
                <a:cs typeface="Outfit Light" pitchFamily="34" charset="-120"/>
              </a:rPr>
              <a:t>03</a:t>
            </a:r>
            <a:endParaRPr lang="en-US" sz="1200" dirty="0"/>
          </a:p>
        </p:txBody>
      </p:sp>
      <p:sp>
        <p:nvSpPr>
          <p:cNvPr id="12" name="Shape 10"/>
          <p:cNvSpPr/>
          <p:nvPr/>
        </p:nvSpPr>
        <p:spPr>
          <a:xfrm>
            <a:off x="6054775" y="2309738"/>
            <a:ext cx="2657103" cy="19050"/>
          </a:xfrm>
          <a:prstGeom prst="rect">
            <a:avLst/>
          </a:prstGeom>
          <a:solidFill>
            <a:srgbClr val="5E4CE6"/>
          </a:solidFill>
          <a:ln/>
        </p:spPr>
      </p:sp>
      <p:sp>
        <p:nvSpPr>
          <p:cNvPr id="13" name="Text 11"/>
          <p:cNvSpPr/>
          <p:nvPr/>
        </p:nvSpPr>
        <p:spPr>
          <a:xfrm>
            <a:off x="6054775" y="2424931"/>
            <a:ext cx="2657103" cy="482203"/>
          </a:xfrm>
          <a:prstGeom prst="rect">
            <a:avLst/>
          </a:prstGeom>
          <a:noFill/>
          <a:ln/>
        </p:spPr>
        <p:txBody>
          <a:bodyPr wrap="square" lIns="0" tIns="0" rIns="0" bIns="0" rtlCol="0" anchor="t">
            <a:normAutofit/>
          </a:bodyPr>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Outcome-Focused Transformation Mapping</a:t>
            </a:r>
            <a:endParaRPr lang="en-US" sz="1500" dirty="0"/>
          </a:p>
        </p:txBody>
      </p:sp>
      <p:sp>
        <p:nvSpPr>
          <p:cNvPr id="14" name="Text 12"/>
          <p:cNvSpPr/>
          <p:nvPr/>
        </p:nvSpPr>
        <p:spPr>
          <a:xfrm>
            <a:off x="6054775" y="2999705"/>
            <a:ext cx="2657103" cy="1234529"/>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Transforming qualitative executive concerns into data-backed statements of core corporate needs before programs or capital projects are funded. </a:t>
            </a:r>
            <a:r>
              <a:rPr lang="en-US" sz="1200" i="1" dirty="0">
                <a:solidFill>
                  <a:srgbClr val="2A2742"/>
                </a:solidFill>
                <a:latin typeface="Arimo" pitchFamily="34" charset="0"/>
                <a:ea typeface="Arimo" pitchFamily="34" charset="-122"/>
                <a:cs typeface="Arimo" pitchFamily="34" charset="-120"/>
              </a:rPr>
              <a:t>(IIBA, 2024)</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715000" y="0"/>
            <a:ext cx="3429000" cy="5143500"/>
          </a:xfrm>
          <a:prstGeom prst="rect">
            <a:avLst/>
          </a:prstGeom>
        </p:spPr>
      </p:pic>
      <p:sp>
        <p:nvSpPr>
          <p:cNvPr id="3" name="Text 0"/>
          <p:cNvSpPr/>
          <p:nvPr/>
        </p:nvSpPr>
        <p:spPr>
          <a:xfrm>
            <a:off x="432048" y="725909"/>
            <a:ext cx="4850904" cy="964406"/>
          </a:xfrm>
          <a:prstGeom prst="rect">
            <a:avLst/>
          </a:prstGeom>
          <a:noFill/>
          <a:ln/>
        </p:spPr>
        <p:txBody>
          <a:bodyPr wrap="square" lIns="0" tIns="0" rIns="0" bIns="0" rtlCol="0" anchor="t">
            <a:normAutofit/>
          </a:bodyPr>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What Is Management Advisory Services (MAS)?</a:t>
            </a:r>
            <a:endParaRPr lang="en-US" sz="3000" dirty="0"/>
          </a:p>
        </p:txBody>
      </p:sp>
      <p:sp>
        <p:nvSpPr>
          <p:cNvPr id="4" name="Shape 1"/>
          <p:cNvSpPr/>
          <p:nvPr/>
        </p:nvSpPr>
        <p:spPr>
          <a:xfrm>
            <a:off x="432048" y="1921743"/>
            <a:ext cx="19050" cy="1581596"/>
          </a:xfrm>
          <a:prstGeom prst="roundRect">
            <a:avLst>
              <a:gd name="adj" fmla="val 60000"/>
            </a:avLst>
          </a:prstGeom>
          <a:solidFill>
            <a:srgbClr val="5E4CE6"/>
          </a:solidFill>
          <a:ln/>
        </p:spPr>
      </p:sp>
      <p:sp>
        <p:nvSpPr>
          <p:cNvPr id="5" name="Text 2"/>
          <p:cNvSpPr/>
          <p:nvPr/>
        </p:nvSpPr>
        <p:spPr>
          <a:xfrm>
            <a:off x="663476" y="2095277"/>
            <a:ext cx="4619476" cy="1234529"/>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Management Advisory Services is the function of providing professional advisory (consulting) services. Its primary purpose is to improve the client's use of its capabilities and resources to achieve the strategic objectives of the organization. </a:t>
            </a:r>
            <a:r>
              <a:rPr lang="en-US" sz="1200" i="1" dirty="0">
                <a:solidFill>
                  <a:srgbClr val="2A2742"/>
                </a:solidFill>
                <a:latin typeface="Arimo" pitchFamily="34" charset="0"/>
                <a:ea typeface="Arimo" pitchFamily="34" charset="-122"/>
                <a:cs typeface="Arimo" pitchFamily="34" charset="-120"/>
              </a:rPr>
              <a:t>— Angeles, 2025; Cabrera, 2015</a:t>
            </a:r>
            <a:endParaRPr lang="en-US" sz="1200" dirty="0"/>
          </a:p>
        </p:txBody>
      </p:sp>
      <p:sp>
        <p:nvSpPr>
          <p:cNvPr id="6" name="Text 3"/>
          <p:cNvSpPr/>
          <p:nvPr/>
        </p:nvSpPr>
        <p:spPr>
          <a:xfrm>
            <a:off x="432048" y="3676873"/>
            <a:ext cx="4850904"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In essence, management consultants help to effect </a:t>
            </a:r>
            <a:r>
              <a:rPr lang="en-US" sz="1200" b="1" dirty="0">
                <a:solidFill>
                  <a:srgbClr val="2A2742"/>
                </a:solidFill>
                <a:latin typeface="Arimo Bold" pitchFamily="34" charset="0"/>
                <a:ea typeface="Arimo Bold" pitchFamily="34" charset="-122"/>
                <a:cs typeface="Arimo Bold" pitchFamily="34" charset="-120"/>
              </a:rPr>
              <a:t>constructive change</a:t>
            </a:r>
            <a:r>
              <a:rPr lang="en-US" sz="1200" dirty="0">
                <a:solidFill>
                  <a:srgbClr val="2A2742"/>
                </a:solidFill>
                <a:latin typeface="Arimo" pitchFamily="34" charset="0"/>
                <a:ea typeface="Arimo" pitchFamily="34" charset="-122"/>
                <a:cs typeface="Arimo" pitchFamily="34" charset="-120"/>
              </a:rPr>
              <a:t> through the sound application of substantive and process skills.</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432048" y="1228427"/>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Two Types of Professional Encounters</a:t>
            </a:r>
            <a:endParaRPr lang="en-US" sz="3000" dirty="0"/>
          </a:p>
        </p:txBody>
      </p:sp>
      <p:sp>
        <p:nvSpPr>
          <p:cNvPr id="3" name="Shape 1"/>
          <p:cNvSpPr/>
          <p:nvPr/>
        </p:nvSpPr>
        <p:spPr>
          <a:xfrm>
            <a:off x="432048" y="2019226"/>
            <a:ext cx="8279904" cy="1895773"/>
          </a:xfrm>
          <a:prstGeom prst="roundRect">
            <a:avLst>
              <a:gd name="adj" fmla="val 3419"/>
            </a:avLst>
          </a:prstGeom>
          <a:solidFill>
            <a:srgbClr val="E9E6FA"/>
          </a:solidFill>
          <a:ln w="9525">
            <a:solidFill>
              <a:srgbClr val="BDB8DF"/>
            </a:solidFill>
            <a:prstDash val="solid"/>
          </a:ln>
        </p:spPr>
      </p:sp>
      <p:sp>
        <p:nvSpPr>
          <p:cNvPr id="4" name="Shape 2"/>
          <p:cNvSpPr/>
          <p:nvPr/>
        </p:nvSpPr>
        <p:spPr>
          <a:xfrm>
            <a:off x="441573" y="2028751"/>
            <a:ext cx="4130427" cy="1876723"/>
          </a:xfrm>
          <a:prstGeom prst="rect">
            <a:avLst/>
          </a:prstGeom>
          <a:solidFill>
            <a:srgbClr val="E9E6FA"/>
          </a:solidFill>
          <a:ln/>
        </p:spPr>
      </p:sp>
      <p:sp>
        <p:nvSpPr>
          <p:cNvPr id="5" name="Text 3"/>
          <p:cNvSpPr/>
          <p:nvPr/>
        </p:nvSpPr>
        <p:spPr>
          <a:xfrm>
            <a:off x="595833" y="2183011"/>
            <a:ext cx="3821906"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Consultations</a:t>
            </a:r>
            <a:endParaRPr lang="en-US" sz="1500" dirty="0"/>
          </a:p>
        </p:txBody>
      </p:sp>
      <p:sp>
        <p:nvSpPr>
          <p:cNvPr id="6" name="Text 4"/>
          <p:cNvSpPr/>
          <p:nvPr/>
        </p:nvSpPr>
        <p:spPr>
          <a:xfrm>
            <a:off x="595833" y="2516684"/>
            <a:ext cx="3821906" cy="1234529"/>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Providing advice and information within a </a:t>
            </a:r>
            <a:r>
              <a:rPr lang="en-US" sz="1200" b="1" dirty="0">
                <a:solidFill>
                  <a:srgbClr val="2A2742"/>
                </a:solidFill>
                <a:latin typeface="Arimo Bold" pitchFamily="34" charset="0"/>
                <a:ea typeface="Arimo Bold" pitchFamily="34" charset="-122"/>
                <a:cs typeface="Arimo Bold" pitchFamily="34" charset="-120"/>
              </a:rPr>
              <a:t>short timeframe</a:t>
            </a:r>
            <a:r>
              <a:rPr lang="en-US" sz="1200" dirty="0">
                <a:solidFill>
                  <a:srgbClr val="2A2742"/>
                </a:solidFill>
                <a:latin typeface="Arimo" pitchFamily="34" charset="0"/>
                <a:ea typeface="Arimo" pitchFamily="34" charset="-122"/>
                <a:cs typeface="Arimo" pitchFamily="34" charset="-120"/>
              </a:rPr>
              <a:t>, typically delivered orally. May be definitive when the consultant has immediate expertise, but often qualified by stated limitations due to limited first-hand observation.</a:t>
            </a:r>
            <a:endParaRPr lang="en-US" sz="1200" dirty="0"/>
          </a:p>
        </p:txBody>
      </p:sp>
      <p:sp>
        <p:nvSpPr>
          <p:cNvPr id="7" name="Shape 5"/>
          <p:cNvSpPr/>
          <p:nvPr/>
        </p:nvSpPr>
        <p:spPr>
          <a:xfrm>
            <a:off x="4572000" y="2028751"/>
            <a:ext cx="4130427" cy="1876723"/>
          </a:xfrm>
          <a:prstGeom prst="rect">
            <a:avLst/>
          </a:prstGeom>
          <a:solidFill>
            <a:srgbClr val="E9E6FA"/>
          </a:solidFill>
          <a:ln/>
        </p:spPr>
      </p:sp>
      <p:sp>
        <p:nvSpPr>
          <p:cNvPr id="8" name="Shape 6"/>
          <p:cNvSpPr/>
          <p:nvPr/>
        </p:nvSpPr>
        <p:spPr>
          <a:xfrm>
            <a:off x="4572000" y="2028751"/>
            <a:ext cx="19050" cy="1876723"/>
          </a:xfrm>
          <a:prstGeom prst="roundRect">
            <a:avLst>
              <a:gd name="adj" fmla="val 340200"/>
            </a:avLst>
          </a:prstGeom>
          <a:solidFill>
            <a:srgbClr val="BDB8DF"/>
          </a:solidFill>
          <a:ln/>
        </p:spPr>
      </p:sp>
      <p:sp>
        <p:nvSpPr>
          <p:cNvPr id="9" name="Text 7"/>
          <p:cNvSpPr/>
          <p:nvPr/>
        </p:nvSpPr>
        <p:spPr>
          <a:xfrm>
            <a:off x="4726260" y="2183011"/>
            <a:ext cx="3821906"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Engagements</a:t>
            </a:r>
            <a:endParaRPr lang="en-US" sz="1500" dirty="0"/>
          </a:p>
        </p:txBody>
      </p:sp>
      <p:sp>
        <p:nvSpPr>
          <p:cNvPr id="10" name="Text 8"/>
          <p:cNvSpPr/>
          <p:nvPr/>
        </p:nvSpPr>
        <p:spPr>
          <a:xfrm>
            <a:off x="4726260" y="2516684"/>
            <a:ext cx="3821906" cy="987623"/>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A </a:t>
            </a:r>
            <a:r>
              <a:rPr lang="en-US" sz="1200" b="1" dirty="0">
                <a:solidFill>
                  <a:srgbClr val="2A2742"/>
                </a:solidFill>
                <a:latin typeface="Arimo Bold" pitchFamily="34" charset="0"/>
                <a:ea typeface="Arimo Bold" pitchFamily="34" charset="-122"/>
                <a:cs typeface="Arimo Bold" pitchFamily="34" charset="-120"/>
              </a:rPr>
              <a:t>formal MAS process</a:t>
            </a:r>
            <a:r>
              <a:rPr lang="en-US" sz="1200" dirty="0">
                <a:solidFill>
                  <a:srgbClr val="2A2742"/>
                </a:solidFill>
                <a:latin typeface="Arimo" pitchFamily="34" charset="0"/>
                <a:ea typeface="Arimo" pitchFamily="34" charset="-122"/>
                <a:cs typeface="Arimo" pitchFamily="34" charset="-120"/>
              </a:rPr>
              <a:t> applying a strict analytical methodology to a study or project — involving fact-finding, problem definition, solution evaluation, recommendations, and implementation.</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432048" y="439192"/>
            <a:ext cx="8279904" cy="406822"/>
          </a:xfrm>
          <a:prstGeom prst="rect">
            <a:avLst/>
          </a:prstGeom>
          <a:noFill/>
          <a:ln/>
        </p:spPr>
        <p:txBody>
          <a:bodyPr wrap="none" lIns="0" tIns="0" rIns="0" bIns="0" rtlCol="0" anchor="t"/>
          <a:lstStyle/>
          <a:p>
            <a:pPr marL="0" indent="0" algn="l">
              <a:lnSpc>
                <a:spcPct val="104000"/>
              </a:lnSpc>
              <a:buNone/>
            </a:pPr>
            <a:r>
              <a:rPr lang="en-US" sz="2550" dirty="0">
                <a:solidFill>
                  <a:srgbClr val="231971"/>
                </a:solidFill>
                <a:latin typeface="Outfit ExtraBold" pitchFamily="34" charset="0"/>
                <a:ea typeface="Outfit ExtraBold" pitchFamily="34" charset="-122"/>
                <a:cs typeface="Outfit ExtraBold" pitchFamily="34" charset="-120"/>
              </a:rPr>
              <a:t>The Engagement Methodology</a:t>
            </a:r>
            <a:endParaRPr lang="en-US" sz="2550" dirty="0"/>
          </a:p>
        </p:txBody>
      </p:sp>
      <p:sp>
        <p:nvSpPr>
          <p:cNvPr id="3" name="Text 1"/>
          <p:cNvSpPr/>
          <p:nvPr/>
        </p:nvSpPr>
        <p:spPr>
          <a:xfrm>
            <a:off x="432048" y="1065684"/>
            <a:ext cx="8711952" cy="192063"/>
          </a:xfrm>
          <a:prstGeom prst="rect">
            <a:avLst/>
          </a:prstGeom>
          <a:noFill/>
          <a:ln/>
        </p:spPr>
        <p:txBody>
          <a:bodyPr wrap="none" lIns="0" tIns="0" rIns="0" bIns="0" rtlCol="0" anchor="t"/>
          <a:lstStyle/>
          <a:p>
            <a:pPr marL="0" indent="0" algn="l">
              <a:lnSpc>
                <a:spcPct val="123000"/>
              </a:lnSpc>
              <a:buNone/>
            </a:pPr>
            <a:r>
              <a:rPr lang="en-US" sz="1000" dirty="0">
                <a:solidFill>
                  <a:srgbClr val="2A2742"/>
                </a:solidFill>
                <a:latin typeface="Arimo" pitchFamily="34" charset="0"/>
                <a:ea typeface="Arimo" pitchFamily="34" charset="-122"/>
                <a:cs typeface="Arimo" pitchFamily="34" charset="-120"/>
              </a:rPr>
              <a:t>A formal MAS engagement follows a systematic, step-by-step analytical approach:</a:t>
            </a:r>
            <a:endParaRPr lang="en-US" sz="1000" dirty="0"/>
          </a:p>
        </p:txBody>
      </p:sp>
      <p:pic>
        <p:nvPicPr>
          <p:cNvPr id="4" name="Image 0" descr="preencoded.png"/>
          <p:cNvPicPr>
            <a:picLocks noChangeAspect="1"/>
          </p:cNvPicPr>
          <p:nvPr/>
        </p:nvPicPr>
        <p:blipFill>
          <a:blip r:embed="rId3"/>
          <a:stretch>
            <a:fillRect/>
          </a:stretch>
        </p:blipFill>
        <p:spPr>
          <a:xfrm>
            <a:off x="564654" y="1381274"/>
            <a:ext cx="8014692" cy="3007444"/>
          </a:xfrm>
          <a:prstGeom prst="rect">
            <a:avLst/>
          </a:prstGeom>
        </p:spPr>
      </p:pic>
      <p:sp>
        <p:nvSpPr>
          <p:cNvPr id="5" name="Text 2"/>
          <p:cNvSpPr/>
          <p:nvPr/>
        </p:nvSpPr>
        <p:spPr>
          <a:xfrm>
            <a:off x="7040419" y="3425766"/>
            <a:ext cx="1208841" cy="698602"/>
          </a:xfrm>
          <a:prstGeom prst="rect">
            <a:avLst/>
          </a:prstGeom>
          <a:noFill/>
          <a:ln/>
        </p:spPr>
        <p:txBody>
          <a:bodyPr wrap="square" lIns="0" tIns="0" rIns="0" bIns="0" rtlCol="0" anchor="t">
            <a:normAutofit/>
          </a:bodyPr>
          <a:lstStyle/>
          <a:p>
            <a:pPr marL="0" indent="0" algn="ctr">
              <a:lnSpc>
                <a:spcPct val="104000"/>
              </a:lnSpc>
              <a:buNone/>
            </a:pPr>
            <a:r>
              <a:rPr lang="en-US" sz="1450" dirty="0">
                <a:solidFill>
                  <a:srgbClr val="2A2742"/>
                </a:solidFill>
                <a:latin typeface="Outfit ExtraBold" pitchFamily="34" charset="0"/>
                <a:ea typeface="Outfit ExtraBold" pitchFamily="34" charset="-122"/>
                <a:cs typeface="Outfit ExtraBold" pitchFamily="34" charset="-120"/>
              </a:rPr>
              <a:t>Present Recommen-dations</a:t>
            </a:r>
            <a:endParaRPr lang="en-US" sz="1450" dirty="0"/>
          </a:p>
        </p:txBody>
      </p:sp>
      <p:sp>
        <p:nvSpPr>
          <p:cNvPr id="6" name="Text 3"/>
          <p:cNvSpPr/>
          <p:nvPr/>
        </p:nvSpPr>
        <p:spPr>
          <a:xfrm>
            <a:off x="5516949" y="3542199"/>
            <a:ext cx="1208840" cy="465735"/>
          </a:xfrm>
          <a:prstGeom prst="rect">
            <a:avLst/>
          </a:prstGeom>
          <a:noFill/>
          <a:ln/>
        </p:spPr>
        <p:txBody>
          <a:bodyPr wrap="square" lIns="0" tIns="0" rIns="0" bIns="0" rtlCol="0" anchor="t">
            <a:normAutofit/>
          </a:bodyPr>
          <a:lstStyle/>
          <a:p>
            <a:pPr marL="0" indent="0" algn="ctr">
              <a:lnSpc>
                <a:spcPct val="104000"/>
              </a:lnSpc>
              <a:buNone/>
            </a:pPr>
            <a:r>
              <a:rPr lang="en-US" sz="1450" dirty="0">
                <a:solidFill>
                  <a:srgbClr val="2A2742"/>
                </a:solidFill>
                <a:latin typeface="Outfit ExtraBold" pitchFamily="34" charset="0"/>
                <a:ea typeface="Outfit ExtraBold" pitchFamily="34" charset="-122"/>
                <a:cs typeface="Outfit ExtraBold" pitchFamily="34" charset="-120"/>
              </a:rPr>
              <a:t>Evaluate Solutions</a:t>
            </a:r>
            <a:endParaRPr lang="en-US" sz="1450" dirty="0"/>
          </a:p>
        </p:txBody>
      </p:sp>
      <p:sp>
        <p:nvSpPr>
          <p:cNvPr id="7" name="Text 4"/>
          <p:cNvSpPr/>
          <p:nvPr/>
        </p:nvSpPr>
        <p:spPr>
          <a:xfrm>
            <a:off x="4001758" y="3542199"/>
            <a:ext cx="1208841" cy="465735"/>
          </a:xfrm>
          <a:prstGeom prst="rect">
            <a:avLst/>
          </a:prstGeom>
          <a:noFill/>
          <a:ln/>
        </p:spPr>
        <p:txBody>
          <a:bodyPr wrap="square" lIns="0" tIns="0" rIns="0" bIns="0" rtlCol="0" anchor="t">
            <a:normAutofit/>
          </a:bodyPr>
          <a:lstStyle/>
          <a:p>
            <a:pPr marL="0" indent="0" algn="ctr">
              <a:lnSpc>
                <a:spcPct val="104000"/>
              </a:lnSpc>
              <a:buNone/>
            </a:pPr>
            <a:r>
              <a:rPr lang="en-US" sz="1450" dirty="0">
                <a:solidFill>
                  <a:srgbClr val="2A2742"/>
                </a:solidFill>
                <a:latin typeface="Outfit ExtraBold" pitchFamily="34" charset="0"/>
                <a:ea typeface="Outfit ExtraBold" pitchFamily="34" charset="-122"/>
                <a:cs typeface="Outfit ExtraBold" pitchFamily="34" charset="-120"/>
              </a:rPr>
              <a:t>Define Problem</a:t>
            </a:r>
            <a:endParaRPr lang="en-US" sz="1450" dirty="0"/>
          </a:p>
        </p:txBody>
      </p:sp>
      <p:sp>
        <p:nvSpPr>
          <p:cNvPr id="8" name="Text 5"/>
          <p:cNvSpPr/>
          <p:nvPr/>
        </p:nvSpPr>
        <p:spPr>
          <a:xfrm>
            <a:off x="2486568" y="3542199"/>
            <a:ext cx="1208840" cy="465735"/>
          </a:xfrm>
          <a:prstGeom prst="rect">
            <a:avLst/>
          </a:prstGeom>
          <a:noFill/>
          <a:ln/>
        </p:spPr>
        <p:txBody>
          <a:bodyPr wrap="square" lIns="0" tIns="0" rIns="0" bIns="0" rtlCol="0" anchor="t">
            <a:normAutofit/>
          </a:bodyPr>
          <a:lstStyle/>
          <a:p>
            <a:pPr marL="0" indent="0" algn="ctr">
              <a:lnSpc>
                <a:spcPct val="104000"/>
              </a:lnSpc>
              <a:buNone/>
            </a:pPr>
            <a:r>
              <a:rPr lang="en-US" sz="1450" dirty="0">
                <a:solidFill>
                  <a:srgbClr val="2A2742"/>
                </a:solidFill>
                <a:latin typeface="Outfit ExtraBold" pitchFamily="34" charset="0"/>
                <a:ea typeface="Outfit ExtraBold" pitchFamily="34" charset="-122"/>
                <a:cs typeface="Outfit ExtraBold" pitchFamily="34" charset="-120"/>
              </a:rPr>
              <a:t>Identify Objectives</a:t>
            </a:r>
            <a:endParaRPr lang="en-US" sz="1450" dirty="0"/>
          </a:p>
        </p:txBody>
      </p:sp>
      <p:sp>
        <p:nvSpPr>
          <p:cNvPr id="9" name="Text 6"/>
          <p:cNvSpPr/>
          <p:nvPr/>
        </p:nvSpPr>
        <p:spPr>
          <a:xfrm>
            <a:off x="938258" y="3542199"/>
            <a:ext cx="1208841" cy="465735"/>
          </a:xfrm>
          <a:prstGeom prst="rect">
            <a:avLst/>
          </a:prstGeom>
          <a:noFill/>
          <a:ln/>
        </p:spPr>
        <p:txBody>
          <a:bodyPr wrap="square" lIns="0" tIns="0" rIns="0" bIns="0" rtlCol="0" anchor="t">
            <a:normAutofit/>
          </a:bodyPr>
          <a:lstStyle/>
          <a:p>
            <a:pPr marL="0" indent="0" algn="ctr">
              <a:lnSpc>
                <a:spcPct val="104000"/>
              </a:lnSpc>
              <a:buNone/>
            </a:pPr>
            <a:r>
              <a:rPr lang="en-US" sz="1450" dirty="0">
                <a:solidFill>
                  <a:srgbClr val="2A2742"/>
                </a:solidFill>
                <a:latin typeface="Outfit ExtraBold" pitchFamily="34" charset="0"/>
                <a:ea typeface="Outfit ExtraBold" pitchFamily="34" charset="-122"/>
                <a:cs typeface="Outfit ExtraBold" pitchFamily="34" charset="-120"/>
              </a:rPr>
              <a:t>Ascertain Facts</a:t>
            </a:r>
            <a:endParaRPr lang="en-US" sz="1450" dirty="0"/>
          </a:p>
        </p:txBody>
      </p:sp>
      <p:sp>
        <p:nvSpPr>
          <p:cNvPr id="10" name="Text 7"/>
          <p:cNvSpPr/>
          <p:nvPr/>
        </p:nvSpPr>
        <p:spPr>
          <a:xfrm>
            <a:off x="432048" y="4512246"/>
            <a:ext cx="8711952" cy="192063"/>
          </a:xfrm>
          <a:prstGeom prst="rect">
            <a:avLst/>
          </a:prstGeom>
          <a:noFill/>
          <a:ln/>
        </p:spPr>
        <p:txBody>
          <a:bodyPr wrap="none" lIns="0" tIns="0" rIns="0" bIns="0" rtlCol="0" anchor="t"/>
          <a:lstStyle/>
          <a:p>
            <a:pPr marL="0" indent="0" algn="l">
              <a:lnSpc>
                <a:spcPct val="123000"/>
              </a:lnSpc>
              <a:buNone/>
            </a:pPr>
            <a:r>
              <a:rPr lang="en-US" sz="1000" dirty="0">
                <a:solidFill>
                  <a:srgbClr val="2A2742"/>
                </a:solidFill>
                <a:latin typeface="Arimo" pitchFamily="34" charset="0"/>
                <a:ea typeface="Arimo" pitchFamily="34" charset="-122"/>
                <a:cs typeface="Arimo" pitchFamily="34" charset="-120"/>
              </a:rPr>
              <a:t>This structured methodology ensures rigorous, objective, and actionable outcomes for every client engagement.</a:t>
            </a:r>
            <a:endParaRPr lang="en-US" sz="1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432048" y="895573"/>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Scope of Management Advisory Services</a:t>
            </a:r>
            <a:endParaRPr lang="en-US" sz="3000" dirty="0"/>
          </a:p>
        </p:txBody>
      </p:sp>
      <p:sp>
        <p:nvSpPr>
          <p:cNvPr id="3" name="Text 1"/>
          <p:cNvSpPr/>
          <p:nvPr/>
        </p:nvSpPr>
        <p:spPr>
          <a:xfrm>
            <a:off x="432048" y="1686371"/>
            <a:ext cx="8279904"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Management consulting relates fundamentally to improving management functions — analysis, planning, organizing, and controlling — and introducing new methods and refined corporate policies.</a:t>
            </a:r>
            <a:endParaRPr lang="en-US" sz="1200" dirty="0"/>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32048" y="2353717"/>
            <a:ext cx="385763" cy="385763"/>
          </a:xfrm>
          <a:prstGeom prst="rect">
            <a:avLst/>
          </a:prstGeom>
        </p:spPr>
      </p:pic>
      <p:sp>
        <p:nvSpPr>
          <p:cNvPr id="5" name="Text 2"/>
          <p:cNvSpPr/>
          <p:nvPr/>
        </p:nvSpPr>
        <p:spPr>
          <a:xfrm>
            <a:off x="432048" y="2932361"/>
            <a:ext cx="2631356" cy="482203"/>
          </a:xfrm>
          <a:prstGeom prst="rect">
            <a:avLst/>
          </a:prstGeom>
          <a:noFill/>
          <a:ln/>
        </p:spPr>
        <p:txBody>
          <a:bodyPr wrap="square" lIns="0" tIns="0" rIns="0" bIns="0" rtlCol="0" anchor="t">
            <a:normAutofit/>
          </a:bodyPr>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Business Planning &amp; Strategic Development</a:t>
            </a:r>
            <a:endParaRPr lang="en-US" sz="1500" dirty="0"/>
          </a:p>
        </p:txBody>
      </p:sp>
      <p:sp>
        <p:nvSpPr>
          <p:cNvPr id="6" name="Text 3"/>
          <p:cNvSpPr/>
          <p:nvPr/>
        </p:nvSpPr>
        <p:spPr>
          <a:xfrm>
            <a:off x="432048" y="3507135"/>
            <a:ext cx="2631356"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Feasibility studies, market research, and multi-year international market strategies.</a:t>
            </a:r>
            <a:endParaRPr lang="en-US" sz="1200" dirty="0"/>
          </a:p>
        </p:txBody>
      </p:sp>
      <p:pic>
        <p:nvPicPr>
          <p:cNvPr id="7"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256285" y="2353717"/>
            <a:ext cx="385763" cy="385763"/>
          </a:xfrm>
          <a:prstGeom prst="rect">
            <a:avLst/>
          </a:prstGeom>
        </p:spPr>
      </p:pic>
      <p:sp>
        <p:nvSpPr>
          <p:cNvPr id="8" name="Text 4"/>
          <p:cNvSpPr/>
          <p:nvPr/>
        </p:nvSpPr>
        <p:spPr>
          <a:xfrm>
            <a:off x="3256285" y="2932361"/>
            <a:ext cx="2631356" cy="482203"/>
          </a:xfrm>
          <a:prstGeom prst="rect">
            <a:avLst/>
          </a:prstGeom>
          <a:noFill/>
          <a:ln/>
        </p:spPr>
        <p:txBody>
          <a:bodyPr wrap="square" lIns="0" tIns="0" rIns="0" bIns="0" rtlCol="0" anchor="t">
            <a:normAutofit/>
          </a:bodyPr>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Information Systems Consulting</a:t>
            </a:r>
            <a:endParaRPr lang="en-US" sz="1500" dirty="0"/>
          </a:p>
        </p:txBody>
      </p:sp>
      <p:sp>
        <p:nvSpPr>
          <p:cNvPr id="9" name="Text 5"/>
          <p:cNvSpPr/>
          <p:nvPr/>
        </p:nvSpPr>
        <p:spPr>
          <a:xfrm>
            <a:off x="3256285" y="3507135"/>
            <a:ext cx="2631356"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Designing MIS, evaluating data processing methods, and establishing EDP controls.</a:t>
            </a:r>
            <a:endParaRPr lang="en-US" sz="1200" dirty="0"/>
          </a:p>
        </p:txBody>
      </p:sp>
      <p:pic>
        <p:nvPicPr>
          <p:cNvPr id="10"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080522" y="2353717"/>
            <a:ext cx="385763" cy="385763"/>
          </a:xfrm>
          <a:prstGeom prst="rect">
            <a:avLst/>
          </a:prstGeom>
        </p:spPr>
      </p:pic>
      <p:sp>
        <p:nvSpPr>
          <p:cNvPr id="11" name="Text 6"/>
          <p:cNvSpPr/>
          <p:nvPr/>
        </p:nvSpPr>
        <p:spPr>
          <a:xfrm>
            <a:off x="6080522" y="2932361"/>
            <a:ext cx="2631430" cy="482203"/>
          </a:xfrm>
          <a:prstGeom prst="rect">
            <a:avLst/>
          </a:prstGeom>
          <a:noFill/>
          <a:ln/>
        </p:spPr>
        <p:txBody>
          <a:bodyPr wrap="square" lIns="0" tIns="0" rIns="0" bIns="0" rtlCol="0" anchor="t">
            <a:normAutofit/>
          </a:bodyPr>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Operations Audit &amp; Process Improvement</a:t>
            </a:r>
            <a:endParaRPr lang="en-US" sz="1500" dirty="0"/>
          </a:p>
        </p:txBody>
      </p:sp>
      <p:sp>
        <p:nvSpPr>
          <p:cNvPr id="12" name="Text 7"/>
          <p:cNvSpPr/>
          <p:nvPr/>
        </p:nvSpPr>
        <p:spPr>
          <a:xfrm>
            <a:off x="6080522" y="3507135"/>
            <a:ext cx="2631430"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Operational audits and Business Process Reengineering (BPR) to eliminate waste.</a:t>
            </a:r>
            <a:endParaRPr lang="en-US" sz="1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432048" y="1120378"/>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More Advisory Service Domains</a:t>
            </a:r>
            <a:endParaRPr lang="en-US" sz="30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32048" y="1911176"/>
            <a:ext cx="385763" cy="385763"/>
          </a:xfrm>
          <a:prstGeom prst="rect">
            <a:avLst/>
          </a:prstGeom>
        </p:spPr>
      </p:pic>
      <p:sp>
        <p:nvSpPr>
          <p:cNvPr id="4" name="Text 1"/>
          <p:cNvSpPr/>
          <p:nvPr/>
        </p:nvSpPr>
        <p:spPr>
          <a:xfrm>
            <a:off x="1010692" y="1911176"/>
            <a:ext cx="3464868"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Marketing &amp; Promotional Strategy</a:t>
            </a:r>
            <a:endParaRPr lang="en-US" sz="1500" dirty="0"/>
          </a:p>
        </p:txBody>
      </p:sp>
      <p:sp>
        <p:nvSpPr>
          <p:cNvPr id="5" name="Text 2"/>
          <p:cNvSpPr/>
          <p:nvPr/>
        </p:nvSpPr>
        <p:spPr>
          <a:xfrm>
            <a:off x="1010692" y="2244849"/>
            <a:ext cx="3464868"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Formulating promotional campaigns, planning sales force activity, and steering new product development paths.</a:t>
            </a:r>
            <a:endParaRPr lang="en-US" sz="120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68441" y="1911176"/>
            <a:ext cx="385763" cy="385763"/>
          </a:xfrm>
          <a:prstGeom prst="rect">
            <a:avLst/>
          </a:prstGeom>
        </p:spPr>
      </p:pic>
      <p:sp>
        <p:nvSpPr>
          <p:cNvPr id="7" name="Text 3"/>
          <p:cNvSpPr/>
          <p:nvPr/>
        </p:nvSpPr>
        <p:spPr>
          <a:xfrm>
            <a:off x="5247084" y="1911176"/>
            <a:ext cx="3464868"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Financial Management Advisory</a:t>
            </a:r>
            <a:endParaRPr lang="en-US" sz="1500" dirty="0"/>
          </a:p>
        </p:txBody>
      </p:sp>
      <p:sp>
        <p:nvSpPr>
          <p:cNvPr id="8" name="Text 4"/>
          <p:cNvSpPr/>
          <p:nvPr/>
        </p:nvSpPr>
        <p:spPr>
          <a:xfrm>
            <a:off x="5247084" y="2244849"/>
            <a:ext cx="3464868"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Introducing managerial accounting controls, quantitative methods, cost accounting systems, and structures for securing financial support.</a:t>
            </a:r>
            <a:endParaRPr lang="en-US" sz="1200" dirty="0"/>
          </a:p>
        </p:txBody>
      </p:sp>
      <p:sp>
        <p:nvSpPr>
          <p:cNvPr id="9" name="Shape 5"/>
          <p:cNvSpPr/>
          <p:nvPr/>
        </p:nvSpPr>
        <p:spPr>
          <a:xfrm>
            <a:off x="432048" y="3159100"/>
            <a:ext cx="8279904" cy="864022"/>
          </a:xfrm>
          <a:prstGeom prst="roundRect">
            <a:avLst>
              <a:gd name="adj" fmla="val 7501"/>
            </a:avLst>
          </a:prstGeom>
          <a:solidFill>
            <a:srgbClr val="B6D6FC"/>
          </a:solidFill>
          <a:ln/>
        </p:spPr>
      </p:sp>
      <p:pic>
        <p:nvPicPr>
          <p:cNvPr id="10" name="Image 2" descr="preencoded.png"/>
          <p:cNvPicPr>
            <a:picLocks noChangeAspect="1"/>
          </p:cNvPicPr>
          <p:nvPr/>
        </p:nvPicPr>
        <p:blipFill>
          <a:blip r:embed="rId5"/>
          <a:stretch>
            <a:fillRect/>
          </a:stretch>
        </p:blipFill>
        <p:spPr>
          <a:xfrm>
            <a:off x="586308" y="3378845"/>
            <a:ext cx="192881" cy="154260"/>
          </a:xfrm>
          <a:prstGeom prst="rect">
            <a:avLst/>
          </a:prstGeom>
        </p:spPr>
      </p:pic>
      <p:sp>
        <p:nvSpPr>
          <p:cNvPr id="11" name="Text 6"/>
          <p:cNvSpPr/>
          <p:nvPr/>
        </p:nvSpPr>
        <p:spPr>
          <a:xfrm>
            <a:off x="933450" y="3351907"/>
            <a:ext cx="7624242"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000000"/>
                </a:solidFill>
                <a:latin typeface="Arimo" pitchFamily="34" charset="0"/>
                <a:ea typeface="Arimo" pitchFamily="34" charset="-122"/>
                <a:cs typeface="Arimo" pitchFamily="34" charset="-120"/>
              </a:rPr>
              <a:t>The scope of management consultancy is </a:t>
            </a:r>
            <a:r>
              <a:rPr lang="en-US" sz="1200" b="1" dirty="0">
                <a:solidFill>
                  <a:srgbClr val="000000"/>
                </a:solidFill>
                <a:latin typeface="Arimo Bold" pitchFamily="34" charset="0"/>
                <a:ea typeface="Arimo Bold" pitchFamily="34" charset="-122"/>
                <a:cs typeface="Arimo Bold" pitchFamily="34" charset="-120"/>
              </a:rPr>
              <a:t>incredibly wide-ranging</a:t>
            </a:r>
            <a:r>
              <a:rPr lang="en-US" sz="1200" dirty="0">
                <a:solidFill>
                  <a:srgbClr val="000000"/>
                </a:solidFill>
                <a:latin typeface="Arimo" pitchFamily="34" charset="0"/>
                <a:ea typeface="Arimo" pitchFamily="34" charset="-122"/>
                <a:cs typeface="Arimo" pitchFamily="34" charset="-120"/>
              </a:rPr>
              <a:t> — any function that improves organizational performance falls within its domain.</a:t>
            </a:r>
            <a:endParaRPr lang="en-US" sz="1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715000" y="0"/>
            <a:ext cx="3429000" cy="5143500"/>
          </a:xfrm>
          <a:prstGeom prst="rect">
            <a:avLst/>
          </a:prstGeom>
        </p:spPr>
      </p:pic>
      <p:sp>
        <p:nvSpPr>
          <p:cNvPr id="3" name="Text 0"/>
          <p:cNvSpPr/>
          <p:nvPr/>
        </p:nvSpPr>
        <p:spPr>
          <a:xfrm>
            <a:off x="432048" y="1603474"/>
            <a:ext cx="4850904" cy="964406"/>
          </a:xfrm>
          <a:prstGeom prst="rect">
            <a:avLst/>
          </a:prstGeom>
          <a:noFill/>
          <a:ln/>
        </p:spPr>
        <p:txBody>
          <a:bodyPr wrap="square" lIns="0" tIns="0" rIns="0" bIns="0" rtlCol="0" anchor="t">
            <a:normAutofit/>
          </a:bodyPr>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Personal Characteristics of Top Advisors</a:t>
            </a:r>
            <a:endParaRPr lang="en-US" sz="3000" dirty="0"/>
          </a:p>
        </p:txBody>
      </p:sp>
      <p:sp>
        <p:nvSpPr>
          <p:cNvPr id="4" name="Text 1"/>
          <p:cNvSpPr/>
          <p:nvPr/>
        </p:nvSpPr>
        <p:spPr>
          <a:xfrm>
            <a:off x="432048" y="2799308"/>
            <a:ext cx="4850904"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To successfully drive structural change, top advisors must possess distinct personal and behavioral traits that complement their analytical minds.</a:t>
            </a:r>
            <a:endParaRPr lang="en-US" sz="12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432048" y="974899"/>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Three Core Personal Traits</a:t>
            </a:r>
            <a:endParaRPr lang="en-US" sz="30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32048" y="1765697"/>
            <a:ext cx="2657103" cy="2402830"/>
          </a:xfrm>
          <a:prstGeom prst="rect">
            <a:avLst/>
          </a:prstGeom>
        </p:spPr>
      </p:pic>
      <p:sp>
        <p:nvSpPr>
          <p:cNvPr id="4" name="Text 1"/>
          <p:cNvSpPr/>
          <p:nvPr/>
        </p:nvSpPr>
        <p:spPr>
          <a:xfrm>
            <a:off x="681558" y="1939007"/>
            <a:ext cx="2234282"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Keen Business Acumen</a:t>
            </a:r>
            <a:endParaRPr lang="en-US" sz="1500" dirty="0"/>
          </a:p>
        </p:txBody>
      </p:sp>
      <p:sp>
        <p:nvSpPr>
          <p:cNvPr id="5" name="Text 2"/>
          <p:cNvSpPr/>
          <p:nvPr/>
        </p:nvSpPr>
        <p:spPr>
          <a:xfrm>
            <a:off x="681558" y="2272680"/>
            <a:ext cx="2234282" cy="1234529"/>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The vital capacity to make sound, logical judgments and rapid, effective business decisions based on fluid, evolving data sets.</a:t>
            </a:r>
            <a:endParaRPr lang="en-US" sz="120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43411" y="1765697"/>
            <a:ext cx="2657103" cy="2402830"/>
          </a:xfrm>
          <a:prstGeom prst="rect">
            <a:avLst/>
          </a:prstGeom>
        </p:spPr>
      </p:pic>
      <p:sp>
        <p:nvSpPr>
          <p:cNvPr id="7" name="Text 3"/>
          <p:cNvSpPr/>
          <p:nvPr/>
        </p:nvSpPr>
        <p:spPr>
          <a:xfrm>
            <a:off x="3492922" y="1939007"/>
            <a:ext cx="2234282" cy="482203"/>
          </a:xfrm>
          <a:prstGeom prst="rect">
            <a:avLst/>
          </a:prstGeom>
          <a:noFill/>
          <a:ln/>
        </p:spPr>
        <p:txBody>
          <a:bodyPr wrap="square" lIns="0" tIns="0" rIns="0" bIns="0" rtlCol="0" anchor="t">
            <a:normAutofit/>
          </a:bodyPr>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Empathy &amp; Open Communication</a:t>
            </a:r>
            <a:endParaRPr lang="en-US" sz="1500" dirty="0"/>
          </a:p>
        </p:txBody>
      </p:sp>
      <p:sp>
        <p:nvSpPr>
          <p:cNvPr id="8" name="Text 4"/>
          <p:cNvSpPr/>
          <p:nvPr/>
        </p:nvSpPr>
        <p:spPr>
          <a:xfrm>
            <a:off x="3492922" y="2513781"/>
            <a:ext cx="2234282" cy="1481435"/>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Listening to client anxieties without bias, facilitating transparent cross-departmental dialogue, and ensuring human capital feels supported during technological transformations.</a:t>
            </a:r>
            <a:endParaRPr lang="en-US" sz="120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54775" y="1765697"/>
            <a:ext cx="2657103" cy="2402830"/>
          </a:xfrm>
          <a:prstGeom prst="rect">
            <a:avLst/>
          </a:prstGeom>
        </p:spPr>
      </p:pic>
      <p:sp>
        <p:nvSpPr>
          <p:cNvPr id="10" name="Text 5"/>
          <p:cNvSpPr/>
          <p:nvPr/>
        </p:nvSpPr>
        <p:spPr>
          <a:xfrm>
            <a:off x="6304285" y="1939007"/>
            <a:ext cx="2234282" cy="482203"/>
          </a:xfrm>
          <a:prstGeom prst="rect">
            <a:avLst/>
          </a:prstGeom>
          <a:noFill/>
          <a:ln/>
        </p:spPr>
        <p:txBody>
          <a:bodyPr wrap="square" lIns="0" tIns="0" rIns="0" bIns="0" rtlCol="0" anchor="t">
            <a:normAutofit/>
          </a:bodyPr>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Uncompromising Integrity</a:t>
            </a:r>
            <a:endParaRPr lang="en-US" sz="1500" dirty="0"/>
          </a:p>
        </p:txBody>
      </p:sp>
      <p:sp>
        <p:nvSpPr>
          <p:cNvPr id="11" name="Text 6"/>
          <p:cNvSpPr/>
          <p:nvPr/>
        </p:nvSpPr>
        <p:spPr>
          <a:xfrm>
            <a:off x="6304285" y="2513781"/>
            <a:ext cx="2234282" cy="1234529"/>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Anchoring all recommendations strictly in data-backed truths, remaining completely objective, and adhering to strict professional standards.</a:t>
            </a:r>
            <a:endParaRPr lang="en-US" sz="12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432048" y="487040"/>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Required Technical Skills</a:t>
            </a:r>
            <a:endParaRPr lang="en-US" sz="3000" dirty="0"/>
          </a:p>
        </p:txBody>
      </p:sp>
      <p:sp>
        <p:nvSpPr>
          <p:cNvPr id="3" name="Text 1"/>
          <p:cNvSpPr/>
          <p:nvPr/>
        </p:nvSpPr>
        <p:spPr>
          <a:xfrm>
            <a:off x="432048" y="1277838"/>
            <a:ext cx="8711952"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The technical skill map of a modern advisor requires deep, interdisciplinary mastery across several key areas:</a:t>
            </a:r>
            <a:endParaRPr lang="en-US" sz="1200" dirty="0"/>
          </a:p>
        </p:txBody>
      </p:sp>
      <p:sp>
        <p:nvSpPr>
          <p:cNvPr id="4" name="Shape 2"/>
          <p:cNvSpPr/>
          <p:nvPr/>
        </p:nvSpPr>
        <p:spPr>
          <a:xfrm>
            <a:off x="432048" y="1698278"/>
            <a:ext cx="4062785" cy="1401961"/>
          </a:xfrm>
          <a:prstGeom prst="roundRect">
            <a:avLst>
              <a:gd name="adj" fmla="val 4623"/>
            </a:avLst>
          </a:prstGeom>
          <a:solidFill>
            <a:srgbClr val="E9E6FA"/>
          </a:solidFill>
          <a:ln w="9525">
            <a:solidFill>
              <a:srgbClr val="BDB8DF"/>
            </a:solidFill>
            <a:prstDash val="solid"/>
          </a:ln>
        </p:spPr>
      </p:sp>
      <p:sp>
        <p:nvSpPr>
          <p:cNvPr id="5" name="Text 3"/>
          <p:cNvSpPr/>
          <p:nvPr/>
        </p:nvSpPr>
        <p:spPr>
          <a:xfrm>
            <a:off x="595833" y="1862063"/>
            <a:ext cx="3735214"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Advanced Managerial Accounting</a:t>
            </a:r>
            <a:endParaRPr lang="en-US" sz="1500" dirty="0"/>
          </a:p>
        </p:txBody>
      </p:sp>
      <p:sp>
        <p:nvSpPr>
          <p:cNvPr id="6" name="Text 4"/>
          <p:cNvSpPr/>
          <p:nvPr/>
        </p:nvSpPr>
        <p:spPr>
          <a:xfrm>
            <a:off x="595833" y="2195736"/>
            <a:ext cx="3735214"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Constructing complex cost accounting mechanisms, data processing controls, and financial models.</a:t>
            </a:r>
            <a:endParaRPr lang="en-US" sz="1200" dirty="0"/>
          </a:p>
        </p:txBody>
      </p:sp>
      <p:sp>
        <p:nvSpPr>
          <p:cNvPr id="7" name="Shape 5"/>
          <p:cNvSpPr/>
          <p:nvPr/>
        </p:nvSpPr>
        <p:spPr>
          <a:xfrm>
            <a:off x="4649093" y="1698278"/>
            <a:ext cx="4062859" cy="1401961"/>
          </a:xfrm>
          <a:prstGeom prst="roundRect">
            <a:avLst>
              <a:gd name="adj" fmla="val 4623"/>
            </a:avLst>
          </a:prstGeom>
          <a:solidFill>
            <a:srgbClr val="E9E6FA"/>
          </a:solidFill>
          <a:ln w="9525">
            <a:solidFill>
              <a:srgbClr val="BDB8DF"/>
            </a:solidFill>
            <a:prstDash val="solid"/>
          </a:ln>
        </p:spPr>
      </p:sp>
      <p:sp>
        <p:nvSpPr>
          <p:cNvPr id="8" name="Text 6"/>
          <p:cNvSpPr/>
          <p:nvPr/>
        </p:nvSpPr>
        <p:spPr>
          <a:xfrm>
            <a:off x="4812878" y="1862063"/>
            <a:ext cx="3735288"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Quantitative &amp; Analytical Methods</a:t>
            </a:r>
            <a:endParaRPr lang="en-US" sz="1500" dirty="0"/>
          </a:p>
        </p:txBody>
      </p:sp>
      <p:sp>
        <p:nvSpPr>
          <p:cNvPr id="9" name="Text 7"/>
          <p:cNvSpPr/>
          <p:nvPr/>
        </p:nvSpPr>
        <p:spPr>
          <a:xfrm>
            <a:off x="4812878" y="2195736"/>
            <a:ext cx="3735288"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Mastery over mathematical, statistical, and forecasting methodologies to model business scenarios under high economic risk.</a:t>
            </a:r>
            <a:endParaRPr lang="en-US" sz="1200" dirty="0"/>
          </a:p>
        </p:txBody>
      </p:sp>
      <p:sp>
        <p:nvSpPr>
          <p:cNvPr id="10" name="Shape 8"/>
          <p:cNvSpPr/>
          <p:nvPr/>
        </p:nvSpPr>
        <p:spPr>
          <a:xfrm>
            <a:off x="432048" y="3254499"/>
            <a:ext cx="4062785" cy="1401961"/>
          </a:xfrm>
          <a:prstGeom prst="roundRect">
            <a:avLst>
              <a:gd name="adj" fmla="val 4623"/>
            </a:avLst>
          </a:prstGeom>
          <a:solidFill>
            <a:srgbClr val="E9E6FA"/>
          </a:solidFill>
          <a:ln w="9525">
            <a:solidFill>
              <a:srgbClr val="BDB8DF"/>
            </a:solidFill>
            <a:prstDash val="solid"/>
          </a:ln>
        </p:spPr>
      </p:sp>
      <p:sp>
        <p:nvSpPr>
          <p:cNvPr id="11" name="Text 9"/>
          <p:cNvSpPr/>
          <p:nvPr/>
        </p:nvSpPr>
        <p:spPr>
          <a:xfrm>
            <a:off x="595833" y="3418284"/>
            <a:ext cx="3735214"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System Design &amp; Verification</a:t>
            </a:r>
            <a:endParaRPr lang="en-US" sz="1500" dirty="0"/>
          </a:p>
        </p:txBody>
      </p:sp>
      <p:sp>
        <p:nvSpPr>
          <p:cNvPr id="12" name="Text 10"/>
          <p:cNvSpPr/>
          <p:nvPr/>
        </p:nvSpPr>
        <p:spPr>
          <a:xfrm>
            <a:off x="595833" y="3751957"/>
            <a:ext cx="3735214"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Auditing system processes, mapping operational duties, and ensuring reliability of management information streams.</a:t>
            </a:r>
            <a:endParaRPr lang="en-US" sz="1200" dirty="0"/>
          </a:p>
        </p:txBody>
      </p:sp>
      <p:sp>
        <p:nvSpPr>
          <p:cNvPr id="13" name="Shape 11"/>
          <p:cNvSpPr/>
          <p:nvPr/>
        </p:nvSpPr>
        <p:spPr>
          <a:xfrm>
            <a:off x="4649093" y="3254499"/>
            <a:ext cx="4062859" cy="1401961"/>
          </a:xfrm>
          <a:prstGeom prst="roundRect">
            <a:avLst>
              <a:gd name="adj" fmla="val 4623"/>
            </a:avLst>
          </a:prstGeom>
          <a:solidFill>
            <a:srgbClr val="E9E6FA"/>
          </a:solidFill>
          <a:ln w="9525">
            <a:solidFill>
              <a:srgbClr val="BDB8DF"/>
            </a:solidFill>
            <a:prstDash val="solid"/>
          </a:ln>
        </p:spPr>
      </p:sp>
      <p:sp>
        <p:nvSpPr>
          <p:cNvPr id="14" name="Text 12"/>
          <p:cNvSpPr/>
          <p:nvPr/>
        </p:nvSpPr>
        <p:spPr>
          <a:xfrm>
            <a:off x="4812878" y="3418284"/>
            <a:ext cx="3735288"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Regulatory &amp; Framework Literacy</a:t>
            </a:r>
            <a:endParaRPr lang="en-US" sz="1500" dirty="0"/>
          </a:p>
        </p:txBody>
      </p:sp>
      <p:sp>
        <p:nvSpPr>
          <p:cNvPr id="15" name="Text 13"/>
          <p:cNvSpPr/>
          <p:nvPr/>
        </p:nvSpPr>
        <p:spPr>
          <a:xfrm>
            <a:off x="4812878" y="3751957"/>
            <a:ext cx="3735288"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Aligning all business advice with corporate standards, local commercial rules, and professional regulatory acts. </a:t>
            </a:r>
            <a:r>
              <a:rPr lang="en-US" sz="1200" i="1" dirty="0">
                <a:solidFill>
                  <a:srgbClr val="2A2742"/>
                </a:solidFill>
                <a:latin typeface="Arimo" pitchFamily="34" charset="0"/>
                <a:ea typeface="Arimo" pitchFamily="34" charset="-122"/>
                <a:cs typeface="Arimo" pitchFamily="34" charset="-120"/>
              </a:rPr>
              <a:t>(Angeles, 2025; de la Hostria, 2020)</a:t>
            </a:r>
            <a:endParaRPr lang="en-US" sz="1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432048" y="424681"/>
            <a:ext cx="8279904" cy="308893"/>
          </a:xfrm>
          <a:prstGeom prst="rect">
            <a:avLst/>
          </a:prstGeom>
          <a:noFill/>
          <a:ln/>
        </p:spPr>
        <p:txBody>
          <a:bodyPr wrap="none" lIns="0" tIns="0" rIns="0" bIns="0" rtlCol="0" anchor="t"/>
          <a:lstStyle/>
          <a:p>
            <a:pPr marL="0" indent="0" algn="l">
              <a:lnSpc>
                <a:spcPct val="104000"/>
              </a:lnSpc>
              <a:buNone/>
            </a:pPr>
            <a:r>
              <a:rPr lang="en-US" sz="1900" dirty="0">
                <a:solidFill>
                  <a:srgbClr val="231971"/>
                </a:solidFill>
                <a:latin typeface="Outfit ExtraBold" pitchFamily="34" charset="0"/>
                <a:ea typeface="Outfit ExtraBold" pitchFamily="34" charset="-122"/>
                <a:cs typeface="Outfit ExtraBold" pitchFamily="34" charset="-120"/>
              </a:rPr>
              <a:t>Skills vs. Traits: A Balanced Profile</a:t>
            </a:r>
            <a:endParaRPr lang="en-US" sz="1900" dirty="0"/>
          </a:p>
        </p:txBody>
      </p:sp>
      <p:pic>
        <p:nvPicPr>
          <p:cNvPr id="3" name="Image 0" descr="preencoded.png"/>
          <p:cNvPicPr>
            <a:picLocks noChangeAspect="1"/>
          </p:cNvPicPr>
          <p:nvPr/>
        </p:nvPicPr>
        <p:blipFill>
          <a:blip r:embed="rId3"/>
          <a:stretch>
            <a:fillRect/>
          </a:stretch>
        </p:blipFill>
        <p:spPr>
          <a:xfrm>
            <a:off x="432048" y="860227"/>
            <a:ext cx="6553200" cy="3657600"/>
          </a:xfrm>
          <a:prstGeom prst="rect">
            <a:avLst/>
          </a:prstGeom>
        </p:spPr>
      </p:pic>
      <p:sp>
        <p:nvSpPr>
          <p:cNvPr id="4" name="Text 1"/>
          <p:cNvSpPr/>
          <p:nvPr/>
        </p:nvSpPr>
        <p:spPr>
          <a:xfrm>
            <a:off x="432048" y="4589041"/>
            <a:ext cx="8711952" cy="129704"/>
          </a:xfrm>
          <a:prstGeom prst="rect">
            <a:avLst/>
          </a:prstGeom>
          <a:noFill/>
          <a:ln/>
        </p:spPr>
        <p:txBody>
          <a:bodyPr wrap="none" lIns="0" tIns="0" rIns="0" bIns="0" rtlCol="0" anchor="t"/>
          <a:lstStyle/>
          <a:p>
            <a:pPr marL="0" indent="0" algn="l">
              <a:lnSpc>
                <a:spcPct val="109000"/>
              </a:lnSpc>
              <a:buNone/>
            </a:pPr>
            <a:r>
              <a:rPr lang="en-US" sz="750" dirty="0">
                <a:solidFill>
                  <a:srgbClr val="2A2742"/>
                </a:solidFill>
                <a:latin typeface="Arimo" pitchFamily="34" charset="0"/>
                <a:ea typeface="Arimo" pitchFamily="34" charset="-122"/>
                <a:cs typeface="Arimo" pitchFamily="34" charset="-120"/>
              </a:rPr>
              <a:t>World-class advisors cultivate </a:t>
            </a:r>
            <a:r>
              <a:rPr lang="en-US" sz="750" b="1" dirty="0">
                <a:solidFill>
                  <a:srgbClr val="2A2742"/>
                </a:solidFill>
                <a:latin typeface="Arimo Bold" pitchFamily="34" charset="0"/>
                <a:ea typeface="Arimo Bold" pitchFamily="34" charset="-122"/>
                <a:cs typeface="Arimo Bold" pitchFamily="34" charset="-120"/>
              </a:rPr>
              <a:t>both dimensions equally</a:t>
            </a:r>
            <a:r>
              <a:rPr lang="en-US" sz="750" dirty="0">
                <a:solidFill>
                  <a:srgbClr val="2A2742"/>
                </a:solidFill>
                <a:latin typeface="Arimo" pitchFamily="34" charset="0"/>
                <a:ea typeface="Arimo" pitchFamily="34" charset="-122"/>
                <a:cs typeface="Arimo" pitchFamily="34" charset="-120"/>
              </a:rPr>
              <a:t> — technical mastery without personal integrity is incomplete, and empathy without analytical rigor is insufficient.</a:t>
            </a:r>
            <a:endParaRPr lang="en-US" sz="7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432048" y="713036"/>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Skills vs. Traits: A Balanced Profile</a:t>
            </a:r>
            <a:endParaRPr lang="en-US" sz="3000" dirty="0"/>
          </a:p>
        </p:txBody>
      </p:sp>
      <p:sp>
        <p:nvSpPr>
          <p:cNvPr id="3" name="Shape 1"/>
          <p:cNvSpPr/>
          <p:nvPr/>
        </p:nvSpPr>
        <p:spPr>
          <a:xfrm>
            <a:off x="432048" y="1503834"/>
            <a:ext cx="8279904" cy="2259211"/>
          </a:xfrm>
          <a:prstGeom prst="roundRect">
            <a:avLst>
              <a:gd name="adj" fmla="val 2869"/>
            </a:avLst>
          </a:prstGeom>
          <a:noFill/>
          <a:ln w="9525">
            <a:solidFill>
              <a:srgbClr val="000000">
                <a:alpha val="8000"/>
              </a:srgbClr>
            </a:solidFill>
            <a:prstDash val="solid"/>
          </a:ln>
        </p:spPr>
      </p:sp>
      <p:sp>
        <p:nvSpPr>
          <p:cNvPr id="4" name="Shape 2"/>
          <p:cNvSpPr/>
          <p:nvPr/>
        </p:nvSpPr>
        <p:spPr>
          <a:xfrm>
            <a:off x="432048" y="1953890"/>
            <a:ext cx="8279904" cy="9644"/>
          </a:xfrm>
          <a:prstGeom prst="rect">
            <a:avLst/>
          </a:prstGeom>
          <a:solidFill>
            <a:srgbClr val="000000">
              <a:alpha val="8000"/>
            </a:srgbClr>
          </a:solidFill>
          <a:ln/>
        </p:spPr>
      </p:sp>
      <p:sp>
        <p:nvSpPr>
          <p:cNvPr id="5" name="Shape 3"/>
          <p:cNvSpPr/>
          <p:nvPr/>
        </p:nvSpPr>
        <p:spPr>
          <a:xfrm>
            <a:off x="432048" y="2404988"/>
            <a:ext cx="8279904" cy="9644"/>
          </a:xfrm>
          <a:prstGeom prst="rect">
            <a:avLst/>
          </a:prstGeom>
          <a:solidFill>
            <a:srgbClr val="000000">
              <a:alpha val="8000"/>
            </a:srgbClr>
          </a:solidFill>
          <a:ln/>
        </p:spPr>
      </p:sp>
      <p:sp>
        <p:nvSpPr>
          <p:cNvPr id="6" name="Shape 4"/>
          <p:cNvSpPr/>
          <p:nvPr/>
        </p:nvSpPr>
        <p:spPr>
          <a:xfrm>
            <a:off x="432048" y="2856086"/>
            <a:ext cx="8279904" cy="9644"/>
          </a:xfrm>
          <a:prstGeom prst="rect">
            <a:avLst/>
          </a:prstGeom>
          <a:solidFill>
            <a:srgbClr val="000000">
              <a:alpha val="8000"/>
            </a:srgbClr>
          </a:solidFill>
          <a:ln/>
        </p:spPr>
      </p:sp>
      <p:sp>
        <p:nvSpPr>
          <p:cNvPr id="7" name="Shape 5"/>
          <p:cNvSpPr/>
          <p:nvPr/>
        </p:nvSpPr>
        <p:spPr>
          <a:xfrm>
            <a:off x="432048" y="3307184"/>
            <a:ext cx="8279904" cy="9644"/>
          </a:xfrm>
          <a:prstGeom prst="rect">
            <a:avLst/>
          </a:prstGeom>
          <a:solidFill>
            <a:srgbClr val="000000">
              <a:alpha val="8000"/>
            </a:srgbClr>
          </a:solidFill>
          <a:ln/>
        </p:spPr>
      </p:sp>
      <p:sp>
        <p:nvSpPr>
          <p:cNvPr id="8" name="Shape 6"/>
          <p:cNvSpPr/>
          <p:nvPr/>
        </p:nvSpPr>
        <p:spPr>
          <a:xfrm>
            <a:off x="4572000" y="1503834"/>
            <a:ext cx="9644" cy="2259211"/>
          </a:xfrm>
          <a:prstGeom prst="rect">
            <a:avLst/>
          </a:prstGeom>
          <a:solidFill>
            <a:srgbClr val="000000">
              <a:alpha val="8000"/>
            </a:srgbClr>
          </a:solidFill>
          <a:ln/>
        </p:spPr>
      </p:sp>
      <p:sp>
        <p:nvSpPr>
          <p:cNvPr id="9" name="Text 7"/>
          <p:cNvSpPr/>
          <p:nvPr/>
        </p:nvSpPr>
        <p:spPr>
          <a:xfrm>
            <a:off x="595833" y="1610692"/>
            <a:ext cx="3817144" cy="241102"/>
          </a:xfrm>
          <a:prstGeom prst="rect">
            <a:avLst/>
          </a:prstGeom>
          <a:noFill/>
          <a:ln/>
        </p:spPr>
        <p:txBody>
          <a:bodyPr wrap="none" lIns="0" tIns="0" rIns="0" bIns="0" rtlCol="0" anchor="t"/>
          <a:lstStyle/>
          <a:p>
            <a:pPr marL="0" indent="0" algn="l">
              <a:lnSpc>
                <a:spcPct val="104000"/>
              </a:lnSpc>
              <a:buNone/>
            </a:pPr>
            <a:r>
              <a:rPr lang="en-US" sz="1500" dirty="0">
                <a:solidFill>
                  <a:srgbClr val="231971"/>
                </a:solidFill>
                <a:latin typeface="Outfit ExtraBold" pitchFamily="34" charset="0"/>
                <a:ea typeface="Outfit ExtraBold" pitchFamily="34" charset="-122"/>
                <a:cs typeface="Outfit ExtraBold" pitchFamily="34" charset="-120"/>
              </a:rPr>
              <a:t>Technical Skills</a:t>
            </a:r>
            <a:endParaRPr lang="en-US" sz="1500" dirty="0"/>
          </a:p>
        </p:txBody>
      </p:sp>
      <p:sp>
        <p:nvSpPr>
          <p:cNvPr id="10" name="Text 8"/>
          <p:cNvSpPr/>
          <p:nvPr/>
        </p:nvSpPr>
        <p:spPr>
          <a:xfrm>
            <a:off x="4731023" y="1610692"/>
            <a:ext cx="3817144" cy="241102"/>
          </a:xfrm>
          <a:prstGeom prst="rect">
            <a:avLst/>
          </a:prstGeom>
          <a:noFill/>
          <a:ln/>
        </p:spPr>
        <p:txBody>
          <a:bodyPr wrap="none" lIns="0" tIns="0" rIns="0" bIns="0" rtlCol="0" anchor="t"/>
          <a:lstStyle/>
          <a:p>
            <a:pPr marL="0" indent="0" algn="l">
              <a:lnSpc>
                <a:spcPct val="104000"/>
              </a:lnSpc>
              <a:buNone/>
            </a:pPr>
            <a:r>
              <a:rPr lang="en-US" sz="1500" dirty="0">
                <a:solidFill>
                  <a:srgbClr val="231971"/>
                </a:solidFill>
                <a:latin typeface="Outfit ExtraBold" pitchFamily="34" charset="0"/>
                <a:ea typeface="Outfit ExtraBold" pitchFamily="34" charset="-122"/>
                <a:cs typeface="Outfit ExtraBold" pitchFamily="34" charset="-120"/>
              </a:rPr>
              <a:t>Personal Traits</a:t>
            </a:r>
            <a:endParaRPr lang="en-US" sz="1500" dirty="0"/>
          </a:p>
        </p:txBody>
      </p:sp>
      <p:sp>
        <p:nvSpPr>
          <p:cNvPr id="11" name="Text 9"/>
          <p:cNvSpPr/>
          <p:nvPr/>
        </p:nvSpPr>
        <p:spPr>
          <a:xfrm>
            <a:off x="595833" y="2055986"/>
            <a:ext cx="4274344"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Advanced Managerial Accounting</a:t>
            </a:r>
            <a:endParaRPr lang="en-US" sz="1200" dirty="0"/>
          </a:p>
        </p:txBody>
      </p:sp>
      <p:sp>
        <p:nvSpPr>
          <p:cNvPr id="12" name="Text 10"/>
          <p:cNvSpPr/>
          <p:nvPr/>
        </p:nvSpPr>
        <p:spPr>
          <a:xfrm>
            <a:off x="4731023" y="2055986"/>
            <a:ext cx="4274344"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Keen Business Acumen</a:t>
            </a:r>
            <a:endParaRPr lang="en-US" sz="1200" dirty="0"/>
          </a:p>
        </p:txBody>
      </p:sp>
      <p:sp>
        <p:nvSpPr>
          <p:cNvPr id="13" name="Text 11"/>
          <p:cNvSpPr/>
          <p:nvPr/>
        </p:nvSpPr>
        <p:spPr>
          <a:xfrm>
            <a:off x="595833" y="2507084"/>
            <a:ext cx="4274344"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Quantitative &amp; Analytical Methods</a:t>
            </a:r>
            <a:endParaRPr lang="en-US" sz="1200" dirty="0"/>
          </a:p>
        </p:txBody>
      </p:sp>
      <p:sp>
        <p:nvSpPr>
          <p:cNvPr id="14" name="Text 12"/>
          <p:cNvSpPr/>
          <p:nvPr/>
        </p:nvSpPr>
        <p:spPr>
          <a:xfrm>
            <a:off x="4731023" y="2507084"/>
            <a:ext cx="4274344"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Empathy &amp; Open Communication</a:t>
            </a:r>
            <a:endParaRPr lang="en-US" sz="1200" dirty="0"/>
          </a:p>
        </p:txBody>
      </p:sp>
      <p:sp>
        <p:nvSpPr>
          <p:cNvPr id="15" name="Text 13"/>
          <p:cNvSpPr/>
          <p:nvPr/>
        </p:nvSpPr>
        <p:spPr>
          <a:xfrm>
            <a:off x="595833" y="2958182"/>
            <a:ext cx="4274344"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System Design &amp; Verification</a:t>
            </a:r>
            <a:endParaRPr lang="en-US" sz="1200" dirty="0"/>
          </a:p>
        </p:txBody>
      </p:sp>
      <p:sp>
        <p:nvSpPr>
          <p:cNvPr id="16" name="Text 14"/>
          <p:cNvSpPr/>
          <p:nvPr/>
        </p:nvSpPr>
        <p:spPr>
          <a:xfrm>
            <a:off x="4731023" y="2958182"/>
            <a:ext cx="4274344"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Uncompromising Integrity</a:t>
            </a:r>
            <a:endParaRPr lang="en-US" sz="1200" dirty="0"/>
          </a:p>
        </p:txBody>
      </p:sp>
      <p:sp>
        <p:nvSpPr>
          <p:cNvPr id="17" name="Text 15"/>
          <p:cNvSpPr/>
          <p:nvPr/>
        </p:nvSpPr>
        <p:spPr>
          <a:xfrm>
            <a:off x="595833" y="3409280"/>
            <a:ext cx="4274344"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Regulatory &amp; Framework Literacy</a:t>
            </a:r>
            <a:endParaRPr lang="en-US" sz="1200" dirty="0"/>
          </a:p>
        </p:txBody>
      </p:sp>
      <p:sp>
        <p:nvSpPr>
          <p:cNvPr id="18" name="Text 16"/>
          <p:cNvSpPr/>
          <p:nvPr/>
        </p:nvSpPr>
        <p:spPr>
          <a:xfrm>
            <a:off x="4731023" y="3409280"/>
            <a:ext cx="4274344" cy="246906"/>
          </a:xfrm>
          <a:prstGeom prst="rect">
            <a:avLst/>
          </a:prstGeom>
          <a:noFill/>
          <a:ln/>
        </p:spPr>
        <p:txBody>
          <a:bodyPr wrap="none" lIns="0" tIns="0" rIns="0" bIns="0" rtlCol="0" anchor="t"/>
          <a:lstStyle/>
          <a:p>
            <a:pPr marL="0" indent="0" algn="l">
              <a:lnSpc>
                <a:spcPct val="133000"/>
              </a:lnSpc>
              <a:buNone/>
            </a:pPr>
            <a:endParaRPr lang="en-US" sz="1200" dirty="0"/>
          </a:p>
        </p:txBody>
      </p:sp>
      <p:sp>
        <p:nvSpPr>
          <p:cNvPr id="19" name="Text 17"/>
          <p:cNvSpPr/>
          <p:nvPr/>
        </p:nvSpPr>
        <p:spPr>
          <a:xfrm>
            <a:off x="432048" y="3936578"/>
            <a:ext cx="8279904"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World-class advisors cultivate </a:t>
            </a:r>
            <a:r>
              <a:rPr lang="en-US" sz="1200" b="1" dirty="0">
                <a:solidFill>
                  <a:srgbClr val="2A2742"/>
                </a:solidFill>
                <a:latin typeface="Arimo Bold" pitchFamily="34" charset="0"/>
                <a:ea typeface="Arimo Bold" pitchFamily="34" charset="-122"/>
                <a:cs typeface="Arimo Bold" pitchFamily="34" charset="-120"/>
              </a:rPr>
              <a:t>both dimensions equally</a:t>
            </a:r>
            <a:r>
              <a:rPr lang="en-US" sz="1200" dirty="0">
                <a:solidFill>
                  <a:srgbClr val="2A2742"/>
                </a:solidFill>
                <a:latin typeface="Arimo" pitchFamily="34" charset="0"/>
                <a:ea typeface="Arimo" pitchFamily="34" charset="-122"/>
                <a:cs typeface="Arimo" pitchFamily="34" charset="-120"/>
              </a:rPr>
              <a:t> — technical mastery without personal integrity is incomplete, and empathy without analytical rigor is insufficient.</a:t>
            </a:r>
            <a:endParaRPr lang="en-US" sz="12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429000" cy="5143500"/>
          </a:xfrm>
          <a:prstGeom prst="rect">
            <a:avLst/>
          </a:prstGeom>
        </p:spPr>
      </p:pic>
      <p:sp>
        <p:nvSpPr>
          <p:cNvPr id="3" name="Shape 0"/>
          <p:cNvSpPr/>
          <p:nvPr/>
        </p:nvSpPr>
        <p:spPr>
          <a:xfrm>
            <a:off x="3861048" y="1941463"/>
            <a:ext cx="1432917" cy="234479"/>
          </a:xfrm>
          <a:prstGeom prst="roundRect">
            <a:avLst>
              <a:gd name="adj" fmla="val 22111"/>
            </a:avLst>
          </a:prstGeom>
          <a:solidFill>
            <a:srgbClr val="D7D2F9"/>
          </a:solidFill>
          <a:ln/>
        </p:spPr>
      </p:sp>
      <p:sp>
        <p:nvSpPr>
          <p:cNvPr id="4" name="Text 1"/>
          <p:cNvSpPr/>
          <p:nvPr/>
        </p:nvSpPr>
        <p:spPr>
          <a:xfrm>
            <a:off x="3953619" y="1987748"/>
            <a:ext cx="1704975" cy="141908"/>
          </a:xfrm>
          <a:prstGeom prst="rect">
            <a:avLst/>
          </a:prstGeom>
          <a:noFill/>
          <a:ln/>
        </p:spPr>
        <p:txBody>
          <a:bodyPr wrap="none" lIns="0" tIns="0" rIns="0" bIns="0" rtlCol="0" anchor="t"/>
          <a:lstStyle/>
          <a:p>
            <a:pPr marL="0" indent="0" algn="l">
              <a:lnSpc>
                <a:spcPct val="96000"/>
              </a:lnSpc>
              <a:buNone/>
            </a:pPr>
            <a:r>
              <a:rPr lang="en-US" sz="950" dirty="0">
                <a:solidFill>
                  <a:srgbClr val="2A2742"/>
                </a:solidFill>
                <a:latin typeface="Arimo" pitchFamily="34" charset="0"/>
                <a:ea typeface="Arimo" pitchFamily="34" charset="-122"/>
                <a:cs typeface="Arimo" pitchFamily="34" charset="-120"/>
              </a:rPr>
              <a:t>PHILIPPINE SETTING</a:t>
            </a:r>
            <a:endParaRPr lang="en-US" sz="950" dirty="0"/>
          </a:p>
        </p:txBody>
      </p:sp>
      <p:sp>
        <p:nvSpPr>
          <p:cNvPr id="5" name="Text 2"/>
          <p:cNvSpPr/>
          <p:nvPr/>
        </p:nvSpPr>
        <p:spPr>
          <a:xfrm>
            <a:off x="3861048" y="2237631"/>
            <a:ext cx="4850904" cy="964406"/>
          </a:xfrm>
          <a:prstGeom prst="rect">
            <a:avLst/>
          </a:prstGeom>
          <a:noFill/>
          <a:ln/>
        </p:spPr>
        <p:txBody>
          <a:bodyPr wrap="square" lIns="0" tIns="0" rIns="0" bIns="0" rtlCol="0" anchor="t">
            <a:normAutofit/>
          </a:bodyPr>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Applications in the Philippine Context</a:t>
            </a:r>
            <a:endParaRPr lang="en-US" sz="3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432048" y="763488"/>
            <a:ext cx="8279904" cy="964406"/>
          </a:xfrm>
          <a:prstGeom prst="rect">
            <a:avLst/>
          </a:prstGeom>
          <a:noFill/>
          <a:ln/>
        </p:spPr>
        <p:txBody>
          <a:bodyPr wrap="square" lIns="0" tIns="0" rIns="0" bIns="0" rtlCol="0" anchor="t">
            <a:normAutofit/>
          </a:bodyPr>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Case Study: Philippine Agricultural Cooperatives</a:t>
            </a:r>
            <a:endParaRPr lang="en-US" sz="3000" dirty="0"/>
          </a:p>
        </p:txBody>
      </p:sp>
      <p:sp>
        <p:nvSpPr>
          <p:cNvPr id="3" name="Text 1"/>
          <p:cNvSpPr/>
          <p:nvPr/>
        </p:nvSpPr>
        <p:spPr>
          <a:xfrm>
            <a:off x="432048" y="2036490"/>
            <a:ext cx="8279904"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Agricultural cooperatives in </a:t>
            </a:r>
            <a:r>
              <a:rPr lang="en-US" sz="1200" b="1" dirty="0">
                <a:solidFill>
                  <a:srgbClr val="2A2742"/>
                </a:solidFill>
                <a:latin typeface="Arimo Bold" pitchFamily="34" charset="0"/>
                <a:ea typeface="Arimo Bold" pitchFamily="34" charset="-122"/>
                <a:cs typeface="Arimo Bold" pitchFamily="34" charset="-120"/>
              </a:rPr>
              <a:t>Isabela, Philippines</a:t>
            </a:r>
            <a:r>
              <a:rPr lang="en-US" sz="1200" dirty="0">
                <a:solidFill>
                  <a:srgbClr val="2A2742"/>
                </a:solidFill>
                <a:latin typeface="Arimo" pitchFamily="34" charset="0"/>
                <a:ea typeface="Arimo" pitchFamily="34" charset="-122"/>
                <a:cs typeface="Arimo" pitchFamily="34" charset="-120"/>
              </a:rPr>
              <a:t> face persistent funding and asset liquidity risks due to erratic weather patterns and seasonal financial strains. </a:t>
            </a:r>
            <a:r>
              <a:rPr lang="en-US" sz="1200" i="1" dirty="0">
                <a:solidFill>
                  <a:srgbClr val="2A2742"/>
                </a:solidFill>
                <a:latin typeface="Arimo" pitchFamily="34" charset="0"/>
                <a:ea typeface="Arimo" pitchFamily="34" charset="-122"/>
                <a:cs typeface="Arimo" pitchFamily="34" charset="-120"/>
              </a:rPr>
              <a:t>(Madayag, 2023)</a:t>
            </a:r>
            <a:endParaRPr lang="en-US" sz="1200" dirty="0"/>
          </a:p>
        </p:txBody>
      </p:sp>
      <p:sp>
        <p:nvSpPr>
          <p:cNvPr id="4" name="Shape 2"/>
          <p:cNvSpPr/>
          <p:nvPr/>
        </p:nvSpPr>
        <p:spPr>
          <a:xfrm>
            <a:off x="320948" y="2703835"/>
            <a:ext cx="4173959" cy="1676102"/>
          </a:xfrm>
          <a:prstGeom prst="roundRect">
            <a:avLst>
              <a:gd name="adj" fmla="val 6628"/>
            </a:avLst>
          </a:prstGeom>
          <a:solidFill>
            <a:srgbClr val="5E4CE6">
              <a:alpha val="95000"/>
            </a:srgbClr>
          </a:solidFill>
          <a:ln/>
        </p:spPr>
      </p:sp>
      <p:sp>
        <p:nvSpPr>
          <p:cNvPr id="5" name="Text 3"/>
          <p:cNvSpPr/>
          <p:nvPr/>
        </p:nvSpPr>
        <p:spPr>
          <a:xfrm>
            <a:off x="475208" y="2858095"/>
            <a:ext cx="3865438" cy="241102"/>
          </a:xfrm>
          <a:prstGeom prst="rect">
            <a:avLst/>
          </a:prstGeom>
          <a:noFill/>
          <a:ln/>
        </p:spPr>
        <p:txBody>
          <a:bodyPr wrap="none" lIns="0" tIns="0" rIns="0" bIns="0" rtlCol="0" anchor="t"/>
          <a:lstStyle/>
          <a:p>
            <a:pPr marL="0" indent="0" algn="l">
              <a:lnSpc>
                <a:spcPct val="104000"/>
              </a:lnSpc>
              <a:buNone/>
            </a:pPr>
            <a:r>
              <a:rPr lang="en-US" sz="1500" dirty="0">
                <a:solidFill>
                  <a:srgbClr val="FFFFFF"/>
                </a:solidFill>
                <a:latin typeface="Outfit ExtraBold" pitchFamily="34" charset="0"/>
                <a:ea typeface="Outfit ExtraBold" pitchFamily="34" charset="-122"/>
                <a:cs typeface="Outfit ExtraBold" pitchFamily="34" charset="-120"/>
              </a:rPr>
              <a:t>Traditional Record-Keeper</a:t>
            </a:r>
            <a:endParaRPr lang="en-US" sz="1500" dirty="0"/>
          </a:p>
        </p:txBody>
      </p:sp>
      <p:sp>
        <p:nvSpPr>
          <p:cNvPr id="6" name="Text 4"/>
          <p:cNvSpPr/>
          <p:nvPr/>
        </p:nvSpPr>
        <p:spPr>
          <a:xfrm>
            <a:off x="475208" y="3253457"/>
            <a:ext cx="3865438"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FFFFFF"/>
                </a:solidFill>
                <a:latin typeface="Arimo" pitchFamily="34" charset="0"/>
                <a:ea typeface="Arimo" pitchFamily="34" charset="-122"/>
                <a:cs typeface="Arimo" pitchFamily="34" charset="-120"/>
              </a:rPr>
              <a:t>Reports historical balance sheet deficits </a:t>
            </a:r>
            <a:r>
              <a:rPr lang="en-US" sz="1200" i="1" dirty="0">
                <a:solidFill>
                  <a:srgbClr val="FFFFFF"/>
                </a:solidFill>
                <a:latin typeface="Arimo" pitchFamily="34" charset="0"/>
                <a:ea typeface="Arimo" pitchFamily="34" charset="-122"/>
                <a:cs typeface="Arimo" pitchFamily="34" charset="-120"/>
              </a:rPr>
              <a:t>after</a:t>
            </a:r>
            <a:r>
              <a:rPr lang="en-US" sz="1200" dirty="0">
                <a:solidFill>
                  <a:srgbClr val="FFFFFF"/>
                </a:solidFill>
                <a:latin typeface="Arimo" pitchFamily="34" charset="0"/>
                <a:ea typeface="Arimo" pitchFamily="34" charset="-122"/>
                <a:cs typeface="Arimo" pitchFamily="34" charset="-120"/>
              </a:rPr>
              <a:t> a crisis has already occurred — reactive, not preventive.</a:t>
            </a:r>
            <a:endParaRPr lang="en-US" sz="1200" dirty="0"/>
          </a:p>
        </p:txBody>
      </p:sp>
      <p:sp>
        <p:nvSpPr>
          <p:cNvPr id="7" name="Text 5"/>
          <p:cNvSpPr/>
          <p:nvPr/>
        </p:nvSpPr>
        <p:spPr>
          <a:xfrm>
            <a:off x="4764956" y="2858095"/>
            <a:ext cx="3951759" cy="241102"/>
          </a:xfrm>
          <a:prstGeom prst="rect">
            <a:avLst/>
          </a:prstGeom>
          <a:noFill/>
          <a:ln/>
        </p:spPr>
        <p:txBody>
          <a:bodyPr wrap="none" lIns="0" tIns="0" rIns="0" bIns="0" rtlCol="0" anchor="t"/>
          <a:lstStyle/>
          <a:p>
            <a:pPr marL="0" indent="0" algn="l">
              <a:lnSpc>
                <a:spcPct val="104000"/>
              </a:lnSpc>
              <a:buNone/>
            </a:pPr>
            <a:r>
              <a:rPr lang="en-US" sz="1500" dirty="0">
                <a:solidFill>
                  <a:srgbClr val="231971"/>
                </a:solidFill>
                <a:latin typeface="Outfit ExtraBold" pitchFamily="34" charset="0"/>
                <a:ea typeface="Outfit ExtraBold" pitchFamily="34" charset="-122"/>
                <a:cs typeface="Outfit ExtraBold" pitchFamily="34" charset="-120"/>
              </a:rPr>
              <a:t>MAS Consultant</a:t>
            </a:r>
            <a:endParaRPr lang="en-US" sz="1500" dirty="0"/>
          </a:p>
        </p:txBody>
      </p:sp>
      <p:sp>
        <p:nvSpPr>
          <p:cNvPr id="8" name="Text 6"/>
          <p:cNvSpPr/>
          <p:nvPr/>
        </p:nvSpPr>
        <p:spPr>
          <a:xfrm>
            <a:off x="4764956" y="3253457"/>
            <a:ext cx="3951759" cy="987623"/>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Applies strategic business analysis to design and run </a:t>
            </a:r>
            <a:r>
              <a:rPr lang="en-US" sz="1200" b="1" dirty="0">
                <a:solidFill>
                  <a:srgbClr val="2A2742"/>
                </a:solidFill>
                <a:latin typeface="Arimo Bold" pitchFamily="34" charset="0"/>
                <a:ea typeface="Arimo Bold" pitchFamily="34" charset="-122"/>
                <a:cs typeface="Arimo Bold" pitchFamily="34" charset="-120"/>
              </a:rPr>
              <a:t>Liquidity Risk Management systems</a:t>
            </a:r>
            <a:r>
              <a:rPr lang="en-US" sz="1200" dirty="0">
                <a:solidFill>
                  <a:srgbClr val="2A2742"/>
                </a:solidFill>
                <a:latin typeface="Arimo" pitchFamily="34" charset="0"/>
                <a:ea typeface="Arimo" pitchFamily="34" charset="-122"/>
                <a:cs typeface="Arimo" pitchFamily="34" charset="-120"/>
              </a:rPr>
              <a:t> proactively — empowering cooperative boards before crises strike. </a:t>
            </a:r>
            <a:r>
              <a:rPr lang="en-US" sz="1200" i="1" dirty="0">
                <a:solidFill>
                  <a:srgbClr val="2A2742"/>
                </a:solidFill>
                <a:latin typeface="Arimo" pitchFamily="34" charset="0"/>
                <a:ea typeface="Arimo" pitchFamily="34" charset="-122"/>
                <a:cs typeface="Arimo" pitchFamily="34" charset="-120"/>
              </a:rPr>
              <a:t>(Madayag, 2023)</a:t>
            </a:r>
            <a:endParaRPr lang="en-US" sz="12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432048" y="799207"/>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MAS Tools Applied to Cooperatives</a:t>
            </a:r>
            <a:endParaRPr lang="en-US" sz="3000" dirty="0"/>
          </a:p>
        </p:txBody>
      </p:sp>
      <p:sp>
        <p:nvSpPr>
          <p:cNvPr id="3" name="Text 1"/>
          <p:cNvSpPr/>
          <p:nvPr/>
        </p:nvSpPr>
        <p:spPr>
          <a:xfrm>
            <a:off x="432048" y="1590005"/>
            <a:ext cx="8279904"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By executing the following tools, the MAS advisor empowers cooperative boards to manage capital proactively, ensuring smallholder Filipino farmers retain emergency funding access: </a:t>
            </a:r>
            <a:r>
              <a:rPr lang="en-US" sz="1200" i="1" dirty="0">
                <a:solidFill>
                  <a:srgbClr val="2A2742"/>
                </a:solidFill>
                <a:latin typeface="Arimo" pitchFamily="34" charset="0"/>
                <a:ea typeface="Arimo" pitchFamily="34" charset="-122"/>
                <a:cs typeface="Arimo" pitchFamily="34" charset="-120"/>
              </a:rPr>
              <a:t>(Madayag, 2023)</a:t>
            </a:r>
            <a:endParaRPr lang="en-US" sz="1200" dirty="0"/>
          </a:p>
        </p:txBody>
      </p:sp>
      <p:sp>
        <p:nvSpPr>
          <p:cNvPr id="4" name="Shape 2"/>
          <p:cNvSpPr/>
          <p:nvPr/>
        </p:nvSpPr>
        <p:spPr>
          <a:xfrm>
            <a:off x="432048" y="2257351"/>
            <a:ext cx="2657103" cy="462855"/>
          </a:xfrm>
          <a:prstGeom prst="roundRect">
            <a:avLst>
              <a:gd name="adj" fmla="val 480062"/>
            </a:avLst>
          </a:prstGeom>
          <a:solidFill>
            <a:srgbClr val="E9E6FA"/>
          </a:solidFill>
          <a:ln w="9525">
            <a:solidFill>
              <a:srgbClr val="BDB8DF"/>
            </a:solidFill>
            <a:prstDash val="solid"/>
          </a:ln>
        </p:spPr>
      </p:sp>
      <p:pic>
        <p:nvPicPr>
          <p:cNvPr id="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44848" y="2373064"/>
            <a:ext cx="231428" cy="231428"/>
          </a:xfrm>
          <a:prstGeom prst="rect">
            <a:avLst/>
          </a:prstGeom>
        </p:spPr>
      </p:pic>
      <p:sp>
        <p:nvSpPr>
          <p:cNvPr id="6" name="Text 3"/>
          <p:cNvSpPr/>
          <p:nvPr/>
        </p:nvSpPr>
        <p:spPr>
          <a:xfrm>
            <a:off x="586308" y="2874466"/>
            <a:ext cx="2348582"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Financial Ratio Analysis</a:t>
            </a:r>
            <a:endParaRPr lang="en-US" sz="1500" dirty="0"/>
          </a:p>
        </p:txBody>
      </p:sp>
      <p:sp>
        <p:nvSpPr>
          <p:cNvPr id="7" name="Text 4"/>
          <p:cNvSpPr/>
          <p:nvPr/>
        </p:nvSpPr>
        <p:spPr>
          <a:xfrm>
            <a:off x="586308" y="3208139"/>
            <a:ext cx="2348582"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Measuring liquidity, solvency, and operational efficiency indicators.</a:t>
            </a:r>
            <a:endParaRPr lang="en-US" sz="1200" dirty="0"/>
          </a:p>
        </p:txBody>
      </p:sp>
      <p:sp>
        <p:nvSpPr>
          <p:cNvPr id="8" name="Shape 5"/>
          <p:cNvSpPr/>
          <p:nvPr/>
        </p:nvSpPr>
        <p:spPr>
          <a:xfrm>
            <a:off x="3243411" y="2257351"/>
            <a:ext cx="2657103" cy="462855"/>
          </a:xfrm>
          <a:prstGeom prst="roundRect">
            <a:avLst>
              <a:gd name="adj" fmla="val 480062"/>
            </a:avLst>
          </a:prstGeom>
          <a:solidFill>
            <a:srgbClr val="E9E6FA"/>
          </a:solidFill>
          <a:ln w="9525">
            <a:solidFill>
              <a:srgbClr val="BDB8DF"/>
            </a:solidFill>
            <a:prstDash val="solid"/>
          </a:ln>
        </p:spPr>
      </p:sp>
      <p:pic>
        <p:nvPicPr>
          <p:cNvPr id="9"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456212" y="2373064"/>
            <a:ext cx="231428" cy="231428"/>
          </a:xfrm>
          <a:prstGeom prst="rect">
            <a:avLst/>
          </a:prstGeom>
        </p:spPr>
      </p:pic>
      <p:sp>
        <p:nvSpPr>
          <p:cNvPr id="10" name="Text 6"/>
          <p:cNvSpPr/>
          <p:nvPr/>
        </p:nvSpPr>
        <p:spPr>
          <a:xfrm>
            <a:off x="3397672" y="2874466"/>
            <a:ext cx="2348582" cy="482203"/>
          </a:xfrm>
          <a:prstGeom prst="rect">
            <a:avLst/>
          </a:prstGeom>
          <a:noFill/>
          <a:ln/>
        </p:spPr>
        <p:txBody>
          <a:bodyPr wrap="square" lIns="0" tIns="0" rIns="0" bIns="0" rtlCol="0" anchor="t">
            <a:normAutofit/>
          </a:bodyPr>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Structured Funding Facility Assessments</a:t>
            </a:r>
            <a:endParaRPr lang="en-US" sz="1500" dirty="0"/>
          </a:p>
        </p:txBody>
      </p:sp>
      <p:sp>
        <p:nvSpPr>
          <p:cNvPr id="11" name="Text 7"/>
          <p:cNvSpPr/>
          <p:nvPr/>
        </p:nvSpPr>
        <p:spPr>
          <a:xfrm>
            <a:off x="3397672" y="3449241"/>
            <a:ext cx="2348582"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Evaluating access to credit lines and emergency capital sources.</a:t>
            </a:r>
            <a:endParaRPr lang="en-US" sz="1200" dirty="0"/>
          </a:p>
        </p:txBody>
      </p:sp>
      <p:sp>
        <p:nvSpPr>
          <p:cNvPr id="12" name="Shape 8"/>
          <p:cNvSpPr/>
          <p:nvPr/>
        </p:nvSpPr>
        <p:spPr>
          <a:xfrm>
            <a:off x="6054775" y="2257351"/>
            <a:ext cx="2657103" cy="462855"/>
          </a:xfrm>
          <a:prstGeom prst="roundRect">
            <a:avLst>
              <a:gd name="adj" fmla="val 480062"/>
            </a:avLst>
          </a:prstGeom>
          <a:solidFill>
            <a:srgbClr val="E9E6FA"/>
          </a:solidFill>
          <a:ln w="9525">
            <a:solidFill>
              <a:srgbClr val="BDB8DF"/>
            </a:solidFill>
            <a:prstDash val="solid"/>
          </a:ln>
        </p:spPr>
      </p:sp>
      <p:pic>
        <p:nvPicPr>
          <p:cNvPr id="13"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267575" y="2373064"/>
            <a:ext cx="231428" cy="231428"/>
          </a:xfrm>
          <a:prstGeom prst="rect">
            <a:avLst/>
          </a:prstGeom>
        </p:spPr>
      </p:pic>
      <p:sp>
        <p:nvSpPr>
          <p:cNvPr id="14" name="Text 9"/>
          <p:cNvSpPr/>
          <p:nvPr/>
        </p:nvSpPr>
        <p:spPr>
          <a:xfrm>
            <a:off x="6209035" y="2874466"/>
            <a:ext cx="2348582" cy="482203"/>
          </a:xfrm>
          <a:prstGeom prst="rect">
            <a:avLst/>
          </a:prstGeom>
          <a:noFill/>
          <a:ln/>
        </p:spPr>
        <p:txBody>
          <a:bodyPr wrap="square" lIns="0" tIns="0" rIns="0" bIns="0" rtlCol="0" anchor="t">
            <a:normAutofit/>
          </a:bodyPr>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Budgeted Cash Flow Forecasting</a:t>
            </a:r>
            <a:endParaRPr lang="en-US" sz="1500" dirty="0"/>
          </a:p>
        </p:txBody>
      </p:sp>
      <p:sp>
        <p:nvSpPr>
          <p:cNvPr id="15" name="Text 10"/>
          <p:cNvSpPr/>
          <p:nvPr/>
        </p:nvSpPr>
        <p:spPr>
          <a:xfrm>
            <a:off x="6209035" y="3449241"/>
            <a:ext cx="2348582"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Predicting seasonal cash shortfalls before they become crises.</a:t>
            </a:r>
            <a:endParaRPr lang="en-US" sz="12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432048" y="452661"/>
            <a:ext cx="8279904" cy="263649"/>
          </a:xfrm>
          <a:prstGeom prst="rect">
            <a:avLst/>
          </a:prstGeom>
          <a:noFill/>
          <a:ln/>
        </p:spPr>
        <p:txBody>
          <a:bodyPr wrap="none" lIns="0" tIns="0" rIns="0" bIns="0" rtlCol="0" anchor="t"/>
          <a:lstStyle/>
          <a:p>
            <a:pPr marL="0" indent="0" algn="l">
              <a:lnSpc>
                <a:spcPct val="104000"/>
              </a:lnSpc>
              <a:buNone/>
            </a:pPr>
            <a:r>
              <a:rPr lang="en-US" sz="1650" dirty="0">
                <a:solidFill>
                  <a:srgbClr val="231971"/>
                </a:solidFill>
                <a:latin typeface="Outfit ExtraBold" pitchFamily="34" charset="0"/>
                <a:ea typeface="Outfit ExtraBold" pitchFamily="34" charset="-122"/>
                <a:cs typeface="Outfit ExtraBold" pitchFamily="34" charset="-120"/>
              </a:rPr>
              <a:t>Moving Up the Economic Value Chain</a:t>
            </a:r>
            <a:endParaRPr lang="en-US" sz="1650" dirty="0"/>
          </a:p>
        </p:txBody>
      </p:sp>
      <p:pic>
        <p:nvPicPr>
          <p:cNvPr id="3" name="Image 0" descr="preencoded.png"/>
          <p:cNvPicPr>
            <a:picLocks noChangeAspect="1"/>
          </p:cNvPicPr>
          <p:nvPr/>
        </p:nvPicPr>
        <p:blipFill>
          <a:blip r:embed="rId3"/>
          <a:stretch>
            <a:fillRect/>
          </a:stretch>
        </p:blipFill>
        <p:spPr>
          <a:xfrm>
            <a:off x="432048" y="808583"/>
            <a:ext cx="8279904" cy="3725912"/>
          </a:xfrm>
          <a:prstGeom prst="rect">
            <a:avLst/>
          </a:prstGeom>
        </p:spPr>
      </p:pic>
      <p:sp>
        <p:nvSpPr>
          <p:cNvPr id="4" name="Text 1"/>
          <p:cNvSpPr/>
          <p:nvPr/>
        </p:nvSpPr>
        <p:spPr>
          <a:xfrm>
            <a:off x="1679293" y="822889"/>
            <a:ext cx="1448966" cy="447826"/>
          </a:xfrm>
          <a:prstGeom prst="rect">
            <a:avLst/>
          </a:prstGeom>
          <a:noFill/>
          <a:ln/>
        </p:spPr>
        <p:txBody>
          <a:bodyPr wrap="square" lIns="0" tIns="0" rIns="0" bIns="0" rtlCol="0" anchor="t">
            <a:normAutofit/>
          </a:bodyPr>
          <a:lstStyle/>
          <a:p>
            <a:pPr marL="0" indent="0" algn="ctr">
              <a:lnSpc>
                <a:spcPct val="104000"/>
              </a:lnSpc>
              <a:buNone/>
            </a:pPr>
            <a:r>
              <a:rPr lang="en-US" sz="1400" dirty="0">
                <a:solidFill>
                  <a:srgbClr val="2A2742"/>
                </a:solidFill>
                <a:latin typeface="Outfit ExtraBold" pitchFamily="34" charset="0"/>
                <a:ea typeface="Outfit ExtraBold" pitchFamily="34" charset="-122"/>
                <a:cs typeface="Outfit ExtraBold" pitchFamily="34" charset="-120"/>
              </a:rPr>
              <a:t>Historical Reporting</a:t>
            </a:r>
            <a:endParaRPr lang="en-US" sz="1400" dirty="0"/>
          </a:p>
        </p:txBody>
      </p:sp>
      <p:sp>
        <p:nvSpPr>
          <p:cNvPr id="5" name="Text 2"/>
          <p:cNvSpPr/>
          <p:nvPr/>
        </p:nvSpPr>
        <p:spPr>
          <a:xfrm>
            <a:off x="1679293" y="1334405"/>
            <a:ext cx="1448966" cy="415359"/>
          </a:xfrm>
          <a:prstGeom prst="rect">
            <a:avLst/>
          </a:prstGeom>
          <a:noFill/>
          <a:ln/>
        </p:spPr>
        <p:txBody>
          <a:bodyPr wrap="square" lIns="0" tIns="0" rIns="0" bIns="0" rtlCol="0" anchor="t">
            <a:normAutofit/>
          </a:bodyPr>
          <a:lstStyle/>
          <a:p>
            <a:pPr marL="0" indent="0" algn="ctr">
              <a:lnSpc>
                <a:spcPct val="81000"/>
              </a:lnSpc>
              <a:buNone/>
            </a:pPr>
            <a:r>
              <a:rPr lang="en-US" sz="1100" dirty="0">
                <a:solidFill>
                  <a:srgbClr val="2A2742"/>
                </a:solidFill>
                <a:latin typeface="Arimo" pitchFamily="34" charset="0"/>
                <a:ea typeface="Arimo" pitchFamily="34" charset="-122"/>
                <a:cs typeface="Arimo" pitchFamily="34" charset="-120"/>
              </a:rPr>
              <a:t>Document past performance and trends</a:t>
            </a:r>
            <a:endParaRPr lang="en-US" sz="1100" dirty="0"/>
          </a:p>
        </p:txBody>
      </p:sp>
      <p:sp>
        <p:nvSpPr>
          <p:cNvPr id="6" name="Text 3"/>
          <p:cNvSpPr/>
          <p:nvPr/>
        </p:nvSpPr>
        <p:spPr>
          <a:xfrm>
            <a:off x="3112336" y="3798443"/>
            <a:ext cx="1456927" cy="223913"/>
          </a:xfrm>
          <a:prstGeom prst="rect">
            <a:avLst/>
          </a:prstGeom>
          <a:noFill/>
          <a:ln/>
        </p:spPr>
        <p:txBody>
          <a:bodyPr wrap="none" lIns="0" tIns="0" rIns="0" bIns="0" rtlCol="0" anchor="t"/>
          <a:lstStyle/>
          <a:p>
            <a:pPr marL="0" indent="0" algn="ctr">
              <a:lnSpc>
                <a:spcPct val="104000"/>
              </a:lnSpc>
              <a:buNone/>
            </a:pPr>
            <a:r>
              <a:rPr lang="en-US" sz="1400" dirty="0">
                <a:solidFill>
                  <a:srgbClr val="2A2742"/>
                </a:solidFill>
                <a:latin typeface="Outfit ExtraBold" pitchFamily="34" charset="0"/>
                <a:ea typeface="Outfit ExtraBold" pitchFamily="34" charset="-122"/>
                <a:cs typeface="Outfit ExtraBold" pitchFamily="34" charset="-120"/>
              </a:rPr>
              <a:t>Liquidity Risk</a:t>
            </a:r>
            <a:endParaRPr lang="en-US" sz="1400" dirty="0"/>
          </a:p>
        </p:txBody>
      </p:sp>
      <p:sp>
        <p:nvSpPr>
          <p:cNvPr id="7" name="Text 4"/>
          <p:cNvSpPr/>
          <p:nvPr/>
        </p:nvSpPr>
        <p:spPr>
          <a:xfrm>
            <a:off x="3112336" y="4086047"/>
            <a:ext cx="1456927" cy="276906"/>
          </a:xfrm>
          <a:prstGeom prst="rect">
            <a:avLst/>
          </a:prstGeom>
          <a:noFill/>
          <a:ln/>
        </p:spPr>
        <p:txBody>
          <a:bodyPr wrap="square" lIns="0" tIns="0" rIns="0" bIns="0" rtlCol="0" anchor="t">
            <a:normAutofit/>
          </a:bodyPr>
          <a:lstStyle/>
          <a:p>
            <a:pPr marL="0" indent="0" algn="ctr">
              <a:lnSpc>
                <a:spcPct val="81000"/>
              </a:lnSpc>
              <a:buNone/>
            </a:pPr>
            <a:r>
              <a:rPr lang="en-US" sz="1100" dirty="0">
                <a:solidFill>
                  <a:srgbClr val="2A2742"/>
                </a:solidFill>
                <a:latin typeface="Arimo" pitchFamily="34" charset="0"/>
                <a:ea typeface="Arimo" pitchFamily="34" charset="-122"/>
                <a:cs typeface="Arimo" pitchFamily="34" charset="-120"/>
              </a:rPr>
              <a:t>Assess cash flow vulnerabilities</a:t>
            </a:r>
            <a:endParaRPr lang="en-US" sz="1100" dirty="0"/>
          </a:p>
        </p:txBody>
      </p:sp>
      <p:sp>
        <p:nvSpPr>
          <p:cNvPr id="8" name="Text 5"/>
          <p:cNvSpPr/>
          <p:nvPr/>
        </p:nvSpPr>
        <p:spPr>
          <a:xfrm>
            <a:off x="4529457" y="864188"/>
            <a:ext cx="1448966" cy="447826"/>
          </a:xfrm>
          <a:prstGeom prst="rect">
            <a:avLst/>
          </a:prstGeom>
          <a:noFill/>
          <a:ln/>
        </p:spPr>
        <p:txBody>
          <a:bodyPr wrap="square" lIns="0" tIns="0" rIns="0" bIns="0" rtlCol="0" anchor="t">
            <a:normAutofit/>
          </a:bodyPr>
          <a:lstStyle/>
          <a:p>
            <a:pPr marL="0" indent="0" algn="ctr">
              <a:lnSpc>
                <a:spcPct val="104000"/>
              </a:lnSpc>
              <a:buNone/>
            </a:pPr>
            <a:r>
              <a:rPr lang="en-US" sz="1400" dirty="0">
                <a:solidFill>
                  <a:srgbClr val="2A2742"/>
                </a:solidFill>
                <a:latin typeface="Outfit ExtraBold" pitchFamily="34" charset="0"/>
                <a:ea typeface="Outfit ExtraBold" pitchFamily="34" charset="-122"/>
                <a:cs typeface="Outfit ExtraBold" pitchFamily="34" charset="-120"/>
              </a:rPr>
              <a:t>Proactive Capital</a:t>
            </a:r>
            <a:endParaRPr lang="en-US" sz="1400" dirty="0"/>
          </a:p>
        </p:txBody>
      </p:sp>
      <p:sp>
        <p:nvSpPr>
          <p:cNvPr id="9" name="Text 6"/>
          <p:cNvSpPr/>
          <p:nvPr/>
        </p:nvSpPr>
        <p:spPr>
          <a:xfrm>
            <a:off x="4529457" y="1375705"/>
            <a:ext cx="1448966" cy="276906"/>
          </a:xfrm>
          <a:prstGeom prst="rect">
            <a:avLst/>
          </a:prstGeom>
          <a:noFill/>
          <a:ln/>
        </p:spPr>
        <p:txBody>
          <a:bodyPr wrap="square" lIns="0" tIns="0" rIns="0" bIns="0" rtlCol="0" anchor="t">
            <a:normAutofit/>
          </a:bodyPr>
          <a:lstStyle/>
          <a:p>
            <a:pPr marL="0" indent="0" algn="ctr">
              <a:lnSpc>
                <a:spcPct val="81000"/>
              </a:lnSpc>
              <a:buNone/>
            </a:pPr>
            <a:r>
              <a:rPr lang="en-US" sz="1100" dirty="0">
                <a:solidFill>
                  <a:srgbClr val="2A2742"/>
                </a:solidFill>
                <a:latin typeface="Arimo" pitchFamily="34" charset="0"/>
                <a:ea typeface="Arimo" pitchFamily="34" charset="-122"/>
                <a:cs typeface="Arimo" pitchFamily="34" charset="-120"/>
              </a:rPr>
              <a:t>Plan capital buffers and sources</a:t>
            </a:r>
            <a:endParaRPr lang="en-US" sz="1100" dirty="0"/>
          </a:p>
        </p:txBody>
      </p:sp>
      <p:sp>
        <p:nvSpPr>
          <p:cNvPr id="10" name="Text 7"/>
          <p:cNvSpPr/>
          <p:nvPr/>
        </p:nvSpPr>
        <p:spPr>
          <a:xfrm>
            <a:off x="5962499" y="3686487"/>
            <a:ext cx="1448966" cy="447826"/>
          </a:xfrm>
          <a:prstGeom prst="rect">
            <a:avLst/>
          </a:prstGeom>
          <a:noFill/>
          <a:ln/>
        </p:spPr>
        <p:txBody>
          <a:bodyPr wrap="square" lIns="0" tIns="0" rIns="0" bIns="0" rtlCol="0" anchor="t">
            <a:normAutofit/>
          </a:bodyPr>
          <a:lstStyle/>
          <a:p>
            <a:pPr marL="0" indent="0" algn="ctr">
              <a:lnSpc>
                <a:spcPct val="104000"/>
              </a:lnSpc>
              <a:buNone/>
            </a:pPr>
            <a:r>
              <a:rPr lang="en-US" sz="1400" dirty="0">
                <a:solidFill>
                  <a:srgbClr val="2A2742"/>
                </a:solidFill>
                <a:latin typeface="Outfit ExtraBold" pitchFamily="34" charset="0"/>
                <a:ea typeface="Outfit ExtraBold" pitchFamily="34" charset="-122"/>
                <a:cs typeface="Outfit ExtraBold" pitchFamily="34" charset="-120"/>
              </a:rPr>
              <a:t>Sustainable Growth</a:t>
            </a:r>
            <a:endParaRPr lang="en-US" sz="1400" dirty="0"/>
          </a:p>
        </p:txBody>
      </p:sp>
      <p:sp>
        <p:nvSpPr>
          <p:cNvPr id="11" name="Text 8"/>
          <p:cNvSpPr/>
          <p:nvPr/>
        </p:nvSpPr>
        <p:spPr>
          <a:xfrm>
            <a:off x="5962499" y="4198004"/>
            <a:ext cx="1448966" cy="276906"/>
          </a:xfrm>
          <a:prstGeom prst="rect">
            <a:avLst/>
          </a:prstGeom>
          <a:noFill/>
          <a:ln/>
        </p:spPr>
        <p:txBody>
          <a:bodyPr wrap="square" lIns="0" tIns="0" rIns="0" bIns="0" rtlCol="0" anchor="t">
            <a:normAutofit/>
          </a:bodyPr>
          <a:lstStyle/>
          <a:p>
            <a:pPr marL="0" indent="0" algn="ctr">
              <a:lnSpc>
                <a:spcPct val="81000"/>
              </a:lnSpc>
              <a:buNone/>
            </a:pPr>
            <a:r>
              <a:rPr lang="en-US" sz="1100" dirty="0">
                <a:solidFill>
                  <a:srgbClr val="2A2742"/>
                </a:solidFill>
                <a:latin typeface="Arimo" pitchFamily="34" charset="0"/>
                <a:ea typeface="Arimo" pitchFamily="34" charset="-122"/>
                <a:cs typeface="Arimo" pitchFamily="34" charset="-120"/>
              </a:rPr>
              <a:t>Scale cooperatives responsibly</a:t>
            </a:r>
            <a:endParaRPr lang="en-US" sz="1100" dirty="0"/>
          </a:p>
        </p:txBody>
      </p:sp>
      <p:sp>
        <p:nvSpPr>
          <p:cNvPr id="12" name="Text 9"/>
          <p:cNvSpPr/>
          <p:nvPr/>
        </p:nvSpPr>
        <p:spPr>
          <a:xfrm>
            <a:off x="432048" y="4586362"/>
            <a:ext cx="8711952" cy="104403"/>
          </a:xfrm>
          <a:prstGeom prst="rect">
            <a:avLst/>
          </a:prstGeom>
          <a:noFill/>
          <a:ln/>
        </p:spPr>
        <p:txBody>
          <a:bodyPr wrap="none" lIns="0" tIns="0" rIns="0" bIns="0" rtlCol="0" anchor="t"/>
          <a:lstStyle/>
          <a:p>
            <a:pPr marL="0" indent="0" algn="l">
              <a:lnSpc>
                <a:spcPct val="103000"/>
              </a:lnSpc>
              <a:buNone/>
            </a:pPr>
            <a:r>
              <a:rPr lang="en-US" sz="650" dirty="0">
                <a:solidFill>
                  <a:srgbClr val="2A2742"/>
                </a:solidFill>
                <a:latin typeface="Arimo" pitchFamily="34" charset="0"/>
                <a:ea typeface="Arimo" pitchFamily="34" charset="-122"/>
                <a:cs typeface="Arimo" pitchFamily="34" charset="-120"/>
              </a:rPr>
              <a:t>This case demonstrates how MAS consulting successfully moves Philippine agricultural cooperatives </a:t>
            </a:r>
            <a:r>
              <a:rPr lang="en-US" sz="650" b="1" dirty="0">
                <a:solidFill>
                  <a:srgbClr val="2A2742"/>
                </a:solidFill>
                <a:latin typeface="Arimo Bold" pitchFamily="34" charset="0"/>
                <a:ea typeface="Arimo Bold" pitchFamily="34" charset="-122"/>
                <a:cs typeface="Arimo Bold" pitchFamily="34" charset="-120"/>
              </a:rPr>
              <a:t>up the economic value chain</a:t>
            </a:r>
            <a:r>
              <a:rPr lang="en-US" sz="650" dirty="0">
                <a:solidFill>
                  <a:srgbClr val="2A2742"/>
                </a:solidFill>
                <a:latin typeface="Arimo" pitchFamily="34" charset="0"/>
                <a:ea typeface="Arimo" pitchFamily="34" charset="-122"/>
                <a:cs typeface="Arimo" pitchFamily="34" charset="-120"/>
              </a:rPr>
              <a:t> — from reactive reporting to proactive, resilient financial management. </a:t>
            </a:r>
            <a:r>
              <a:rPr lang="en-US" sz="650" i="1" dirty="0">
                <a:solidFill>
                  <a:srgbClr val="2A2742"/>
                </a:solidFill>
                <a:latin typeface="Arimo" pitchFamily="34" charset="0"/>
                <a:ea typeface="Arimo" pitchFamily="34" charset="-122"/>
                <a:cs typeface="Arimo" pitchFamily="34" charset="-120"/>
              </a:rPr>
              <a:t>(Madayag, 2023)</a:t>
            </a:r>
            <a:endParaRPr lang="en-US" sz="65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715000" y="0"/>
            <a:ext cx="3429000" cy="5143500"/>
          </a:xfrm>
          <a:prstGeom prst="rect">
            <a:avLst/>
          </a:prstGeom>
        </p:spPr>
      </p:pic>
      <p:sp>
        <p:nvSpPr>
          <p:cNvPr id="3" name="Text 0"/>
          <p:cNvSpPr/>
          <p:nvPr/>
        </p:nvSpPr>
        <p:spPr>
          <a:xfrm>
            <a:off x="432048" y="1356568"/>
            <a:ext cx="4850904" cy="964406"/>
          </a:xfrm>
          <a:prstGeom prst="rect">
            <a:avLst/>
          </a:prstGeom>
          <a:noFill/>
          <a:ln/>
        </p:spPr>
        <p:txBody>
          <a:bodyPr wrap="square" lIns="0" tIns="0" rIns="0" bIns="0" rtlCol="0" anchor="t">
            <a:normAutofit/>
          </a:bodyPr>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Local Professional Benchmarks: The CPALE</a:t>
            </a:r>
            <a:endParaRPr lang="en-US" sz="3000" dirty="0"/>
          </a:p>
        </p:txBody>
      </p:sp>
      <p:sp>
        <p:nvSpPr>
          <p:cNvPr id="4" name="Text 1"/>
          <p:cNvSpPr/>
          <p:nvPr/>
        </p:nvSpPr>
        <p:spPr>
          <a:xfrm>
            <a:off x="432048" y="2552402"/>
            <a:ext cx="4850904" cy="1234529"/>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The importance of mastering these competencies is reflected directly in local professional frameworks. In the </a:t>
            </a:r>
            <a:r>
              <a:rPr lang="en-US" sz="1200" b="1" dirty="0">
                <a:solidFill>
                  <a:srgbClr val="2A2742"/>
                </a:solidFill>
                <a:latin typeface="Arimo Bold" pitchFamily="34" charset="0"/>
                <a:ea typeface="Arimo Bold" pitchFamily="34" charset="-122"/>
                <a:cs typeface="Arimo Bold" pitchFamily="34" charset="-120"/>
              </a:rPr>
              <a:t>CPA Licensure Examination (CPALE)</a:t>
            </a:r>
            <a:r>
              <a:rPr lang="en-US" sz="1200" dirty="0">
                <a:solidFill>
                  <a:srgbClr val="2A2742"/>
                </a:solidFill>
                <a:latin typeface="Arimo" pitchFamily="34" charset="0"/>
                <a:ea typeface="Arimo" pitchFamily="34" charset="-122"/>
                <a:cs typeface="Arimo" pitchFamily="34" charset="-120"/>
              </a:rPr>
              <a:t>, regulated by the </a:t>
            </a:r>
            <a:r>
              <a:rPr lang="en-US" sz="1200" b="1" dirty="0">
                <a:solidFill>
                  <a:srgbClr val="2A2742"/>
                </a:solidFill>
                <a:latin typeface="Arimo Bold" pitchFamily="34" charset="0"/>
                <a:ea typeface="Arimo Bold" pitchFamily="34" charset="-122"/>
                <a:cs typeface="Arimo Bold" pitchFamily="34" charset="-120"/>
              </a:rPr>
              <a:t>Professional Regulation Commission (PRC)</a:t>
            </a:r>
            <a:r>
              <a:rPr lang="en-US" sz="1200" dirty="0">
                <a:solidFill>
                  <a:srgbClr val="2A2742"/>
                </a:solidFill>
                <a:latin typeface="Arimo" pitchFamily="34" charset="0"/>
                <a:ea typeface="Arimo" pitchFamily="34" charset="-122"/>
                <a:cs typeface="Arimo" pitchFamily="34" charset="-120"/>
              </a:rPr>
              <a:t>, Management Advisory Services stands out as a core, high-stakes subject area. </a:t>
            </a:r>
            <a:r>
              <a:rPr lang="en-US" sz="1200" i="1" dirty="0">
                <a:solidFill>
                  <a:srgbClr val="2A2742"/>
                </a:solidFill>
                <a:latin typeface="Arimo" pitchFamily="34" charset="0"/>
                <a:ea typeface="Arimo" pitchFamily="34" charset="-122"/>
                <a:cs typeface="Arimo" pitchFamily="34" charset="-120"/>
              </a:rPr>
              <a:t>(Angeles, 2025; de la Hostria, 2020)</a:t>
            </a:r>
            <a:endParaRPr lang="en-US" sz="12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432048" y="1113681"/>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What the Board of Accountancy Tests</a:t>
            </a:r>
            <a:endParaRPr lang="en-US" sz="3000" dirty="0"/>
          </a:p>
        </p:txBody>
      </p:sp>
      <p:sp>
        <p:nvSpPr>
          <p:cNvPr id="3" name="Shape 1"/>
          <p:cNvSpPr/>
          <p:nvPr/>
        </p:nvSpPr>
        <p:spPr>
          <a:xfrm>
            <a:off x="432048" y="1904479"/>
            <a:ext cx="19050" cy="1087710"/>
          </a:xfrm>
          <a:prstGeom prst="roundRect">
            <a:avLst>
              <a:gd name="adj" fmla="val 60000"/>
            </a:avLst>
          </a:prstGeom>
          <a:solidFill>
            <a:srgbClr val="5E4CE6"/>
          </a:solidFill>
          <a:ln/>
        </p:spPr>
      </p:sp>
      <p:sp>
        <p:nvSpPr>
          <p:cNvPr id="4" name="Text 2"/>
          <p:cNvSpPr/>
          <p:nvPr/>
        </p:nvSpPr>
        <p:spPr>
          <a:xfrm>
            <a:off x="663476" y="2078013"/>
            <a:ext cx="8048476"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The Board of Accountancy explicitly designs the CPALE to evaluate a candidate's grasp of management processes — specifically testing their technical capability to use information as a catalyst for strategic planning, operational control, and corporate decision-making. </a:t>
            </a:r>
            <a:r>
              <a:rPr lang="en-US" sz="1200" i="1" dirty="0">
                <a:solidFill>
                  <a:srgbClr val="2A2742"/>
                </a:solidFill>
                <a:latin typeface="Arimo" pitchFamily="34" charset="0"/>
                <a:ea typeface="Arimo" pitchFamily="34" charset="-122"/>
                <a:cs typeface="Arimo" pitchFamily="34" charset="-120"/>
              </a:rPr>
              <a:t>— Angeles, 2025</a:t>
            </a:r>
            <a:endParaRPr lang="en-US" sz="1200" dirty="0"/>
          </a:p>
        </p:txBody>
      </p:sp>
      <p:sp>
        <p:nvSpPr>
          <p:cNvPr id="5" name="Shape 3"/>
          <p:cNvSpPr/>
          <p:nvPr/>
        </p:nvSpPr>
        <p:spPr>
          <a:xfrm>
            <a:off x="432048" y="3165797"/>
            <a:ext cx="8279904" cy="864022"/>
          </a:xfrm>
          <a:prstGeom prst="roundRect">
            <a:avLst>
              <a:gd name="adj" fmla="val 7501"/>
            </a:avLst>
          </a:prstGeom>
          <a:solidFill>
            <a:srgbClr val="B6D6FC"/>
          </a:solidFill>
          <a:ln/>
        </p:spPr>
      </p:sp>
      <p:pic>
        <p:nvPicPr>
          <p:cNvPr id="6" name="Image 0" descr="preencoded.png"/>
          <p:cNvPicPr>
            <a:picLocks noChangeAspect="1"/>
          </p:cNvPicPr>
          <p:nvPr/>
        </p:nvPicPr>
        <p:blipFill>
          <a:blip r:embed="rId3"/>
          <a:stretch>
            <a:fillRect/>
          </a:stretch>
        </p:blipFill>
        <p:spPr>
          <a:xfrm>
            <a:off x="586308" y="3385542"/>
            <a:ext cx="192881" cy="154260"/>
          </a:xfrm>
          <a:prstGeom prst="rect">
            <a:avLst/>
          </a:prstGeom>
        </p:spPr>
      </p:pic>
      <p:sp>
        <p:nvSpPr>
          <p:cNvPr id="7" name="Text 4"/>
          <p:cNvSpPr/>
          <p:nvPr/>
        </p:nvSpPr>
        <p:spPr>
          <a:xfrm>
            <a:off x="933450" y="3358604"/>
            <a:ext cx="7624242"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000000"/>
                </a:solidFill>
                <a:latin typeface="Arimo" pitchFamily="34" charset="0"/>
                <a:ea typeface="Arimo" pitchFamily="34" charset="-122"/>
                <a:cs typeface="Arimo" pitchFamily="34" charset="-120"/>
              </a:rPr>
              <a:t>MAS is not a peripheral subject — it is a </a:t>
            </a:r>
            <a:r>
              <a:rPr lang="en-US" sz="1200" b="1" dirty="0">
                <a:solidFill>
                  <a:srgbClr val="000000"/>
                </a:solidFill>
                <a:latin typeface="Arimo Bold" pitchFamily="34" charset="0"/>
                <a:ea typeface="Arimo Bold" pitchFamily="34" charset="-122"/>
                <a:cs typeface="Arimo Bold" pitchFamily="34" charset="-120"/>
              </a:rPr>
              <a:t>core competency</a:t>
            </a:r>
            <a:r>
              <a:rPr lang="en-US" sz="1200" dirty="0">
                <a:solidFill>
                  <a:srgbClr val="000000"/>
                </a:solidFill>
                <a:latin typeface="Arimo" pitchFamily="34" charset="0"/>
                <a:ea typeface="Arimo" pitchFamily="34" charset="-122"/>
                <a:cs typeface="Arimo" pitchFamily="34" charset="-120"/>
              </a:rPr>
              <a:t> that defines the modern Filipino CPA's professional readiness.</a:t>
            </a:r>
            <a:endParaRPr lang="en-US" sz="12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432048" y="935162"/>
            <a:ext cx="8279904" cy="964406"/>
          </a:xfrm>
          <a:prstGeom prst="rect">
            <a:avLst/>
          </a:prstGeom>
          <a:noFill/>
          <a:ln/>
        </p:spPr>
        <p:txBody>
          <a:bodyPr wrap="square" lIns="0" tIns="0" rIns="0" bIns="0" rtlCol="0" anchor="t">
            <a:normAutofit/>
          </a:bodyPr>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The Transformation: From Complier to Designer</a:t>
            </a:r>
            <a:endParaRPr lang="en-US" sz="3000" dirty="0"/>
          </a:p>
        </p:txBody>
      </p:sp>
      <p:pic>
        <p:nvPicPr>
          <p:cNvPr id="3" name="Image 0" descr="preencoded.png"/>
          <p:cNvPicPr>
            <a:picLocks noChangeAspect="1"/>
          </p:cNvPicPr>
          <p:nvPr/>
        </p:nvPicPr>
        <p:blipFill>
          <a:blip r:embed="rId3"/>
          <a:stretch>
            <a:fillRect/>
          </a:stretch>
        </p:blipFill>
        <p:spPr>
          <a:xfrm>
            <a:off x="432048" y="2208163"/>
            <a:ext cx="2759943" cy="617190"/>
          </a:xfrm>
          <a:prstGeom prst="rect">
            <a:avLst/>
          </a:prstGeom>
        </p:spPr>
      </p:pic>
      <p:sp>
        <p:nvSpPr>
          <p:cNvPr id="4" name="Text 1"/>
          <p:cNvSpPr/>
          <p:nvPr/>
        </p:nvSpPr>
        <p:spPr>
          <a:xfrm>
            <a:off x="586308" y="2979613"/>
            <a:ext cx="2451422"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Historical Complier</a:t>
            </a:r>
            <a:endParaRPr lang="en-US" sz="1500" dirty="0"/>
          </a:p>
        </p:txBody>
      </p:sp>
      <p:sp>
        <p:nvSpPr>
          <p:cNvPr id="5" name="Text 2"/>
          <p:cNvSpPr/>
          <p:nvPr/>
        </p:nvSpPr>
        <p:spPr>
          <a:xfrm>
            <a:off x="586308" y="3313286"/>
            <a:ext cx="2451422"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Reactive record-keeping, compliance-driven, backward-looking reporting.</a:t>
            </a:r>
            <a:endParaRPr lang="en-US" sz="1200" dirty="0"/>
          </a:p>
        </p:txBody>
      </p:sp>
      <p:pic>
        <p:nvPicPr>
          <p:cNvPr id="6" name="Image 1" descr="preencoded.png"/>
          <p:cNvPicPr>
            <a:picLocks noChangeAspect="1"/>
          </p:cNvPicPr>
          <p:nvPr/>
        </p:nvPicPr>
        <p:blipFill>
          <a:blip r:embed="rId4"/>
          <a:stretch>
            <a:fillRect/>
          </a:stretch>
        </p:blipFill>
        <p:spPr>
          <a:xfrm>
            <a:off x="3191991" y="2208163"/>
            <a:ext cx="2759943" cy="617190"/>
          </a:xfrm>
          <a:prstGeom prst="rect">
            <a:avLst/>
          </a:prstGeom>
        </p:spPr>
      </p:pic>
      <p:sp>
        <p:nvSpPr>
          <p:cNvPr id="7" name="Text 3"/>
          <p:cNvSpPr/>
          <p:nvPr/>
        </p:nvSpPr>
        <p:spPr>
          <a:xfrm>
            <a:off x="3346252" y="2979613"/>
            <a:ext cx="2451422"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Strategic Analyst</a:t>
            </a:r>
            <a:endParaRPr lang="en-US" sz="1500" dirty="0"/>
          </a:p>
        </p:txBody>
      </p:sp>
      <p:sp>
        <p:nvSpPr>
          <p:cNvPr id="8" name="Text 4"/>
          <p:cNvSpPr/>
          <p:nvPr/>
        </p:nvSpPr>
        <p:spPr>
          <a:xfrm>
            <a:off x="3346252" y="3313286"/>
            <a:ext cx="2451422"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Environmental scanning, capability modeling, transformation mapping.</a:t>
            </a:r>
            <a:endParaRPr lang="en-US" sz="1200" dirty="0"/>
          </a:p>
        </p:txBody>
      </p:sp>
      <p:pic>
        <p:nvPicPr>
          <p:cNvPr id="9" name="Image 2" descr="preencoded.png"/>
          <p:cNvPicPr>
            <a:picLocks noChangeAspect="1"/>
          </p:cNvPicPr>
          <p:nvPr/>
        </p:nvPicPr>
        <p:blipFill>
          <a:blip r:embed="rId5"/>
          <a:stretch>
            <a:fillRect/>
          </a:stretch>
        </p:blipFill>
        <p:spPr>
          <a:xfrm>
            <a:off x="5951934" y="2208163"/>
            <a:ext cx="2760018" cy="617190"/>
          </a:xfrm>
          <a:prstGeom prst="rect">
            <a:avLst/>
          </a:prstGeom>
        </p:spPr>
      </p:pic>
      <p:sp>
        <p:nvSpPr>
          <p:cNvPr id="10" name="Text 5"/>
          <p:cNvSpPr/>
          <p:nvPr/>
        </p:nvSpPr>
        <p:spPr>
          <a:xfrm>
            <a:off x="6106195" y="2979613"/>
            <a:ext cx="2451497"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Strategic Designer</a:t>
            </a:r>
            <a:endParaRPr lang="en-US" sz="1500" dirty="0"/>
          </a:p>
        </p:txBody>
      </p:sp>
      <p:sp>
        <p:nvSpPr>
          <p:cNvPr id="11" name="Text 6"/>
          <p:cNvSpPr/>
          <p:nvPr/>
        </p:nvSpPr>
        <p:spPr>
          <a:xfrm>
            <a:off x="6106195" y="3313286"/>
            <a:ext cx="2451497"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Future-ready advisory, proactive value creation, high-impact consulting.</a:t>
            </a:r>
            <a:endParaRPr lang="en-US" sz="12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429000" cy="5143500"/>
          </a:xfrm>
          <a:prstGeom prst="rect">
            <a:avLst/>
          </a:prstGeom>
        </p:spPr>
      </p:pic>
      <p:sp>
        <p:nvSpPr>
          <p:cNvPr id="3" name="Text 0"/>
          <p:cNvSpPr/>
          <p:nvPr/>
        </p:nvSpPr>
        <p:spPr>
          <a:xfrm>
            <a:off x="3861048" y="1356568"/>
            <a:ext cx="4850904" cy="964406"/>
          </a:xfrm>
          <a:prstGeom prst="rect">
            <a:avLst/>
          </a:prstGeom>
          <a:noFill/>
          <a:ln/>
        </p:spPr>
        <p:txBody>
          <a:bodyPr wrap="square" lIns="0" tIns="0" rIns="0" bIns="0" rtlCol="0" anchor="t">
            <a:normAutofit/>
          </a:bodyPr>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Module Summary: The Value of MAS</a:t>
            </a:r>
            <a:endParaRPr lang="en-US" sz="3000" dirty="0"/>
          </a:p>
        </p:txBody>
      </p:sp>
      <p:sp>
        <p:nvSpPr>
          <p:cNvPr id="4" name="Text 1"/>
          <p:cNvSpPr/>
          <p:nvPr/>
        </p:nvSpPr>
        <p:spPr>
          <a:xfrm>
            <a:off x="3861048" y="2552402"/>
            <a:ext cx="4850904" cy="1234529"/>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The ultimate aim of management consulting and strategic business analysis is to add </a:t>
            </a:r>
            <a:r>
              <a:rPr lang="en-US" sz="1200" b="1" dirty="0">
                <a:solidFill>
                  <a:srgbClr val="2A2742"/>
                </a:solidFill>
                <a:latin typeface="Arimo Bold" pitchFamily="34" charset="0"/>
                <a:ea typeface="Arimo Bold" pitchFamily="34" charset="-122"/>
                <a:cs typeface="Arimo Bold" pitchFamily="34" charset="-120"/>
              </a:rPr>
              <a:t>tangible, measurable value</a:t>
            </a:r>
            <a:r>
              <a:rPr lang="en-US" sz="1200" dirty="0">
                <a:solidFill>
                  <a:srgbClr val="2A2742"/>
                </a:solidFill>
                <a:latin typeface="Arimo" pitchFamily="34" charset="0"/>
                <a:ea typeface="Arimo" pitchFamily="34" charset="-122"/>
                <a:cs typeface="Arimo" pitchFamily="34" charset="-120"/>
              </a:rPr>
              <a:t> to the firm — by delivering specialist expertise, providing objective new perspectives, securing critical resources, and guiding personnel through difficult organizational changes.</a:t>
            </a:r>
            <a:endParaRPr lang="en-US" sz="12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432048" y="428104"/>
            <a:ext cx="8279904" cy="467097"/>
          </a:xfrm>
          <a:prstGeom prst="rect">
            <a:avLst/>
          </a:prstGeom>
          <a:noFill/>
          <a:ln/>
        </p:spPr>
        <p:txBody>
          <a:bodyPr wrap="none" lIns="0" tIns="0" rIns="0" bIns="0" rtlCol="0" anchor="t"/>
          <a:lstStyle/>
          <a:p>
            <a:pPr marL="0" indent="0" algn="l">
              <a:lnSpc>
                <a:spcPct val="104000"/>
              </a:lnSpc>
              <a:buNone/>
            </a:pPr>
            <a:r>
              <a:rPr lang="en-US" sz="2900" dirty="0">
                <a:solidFill>
                  <a:srgbClr val="231971"/>
                </a:solidFill>
                <a:latin typeface="Outfit ExtraBold" pitchFamily="34" charset="0"/>
                <a:ea typeface="Outfit ExtraBold" pitchFamily="34" charset="-122"/>
                <a:cs typeface="Outfit ExtraBold" pitchFamily="34" charset="-120"/>
              </a:rPr>
              <a:t>Four Pillars of Consultant Value</a:t>
            </a:r>
            <a:endParaRPr lang="en-US" sz="2900" dirty="0"/>
          </a:p>
        </p:txBody>
      </p:sp>
      <p:sp>
        <p:nvSpPr>
          <p:cNvPr id="3" name="Shape 1"/>
          <p:cNvSpPr/>
          <p:nvPr/>
        </p:nvSpPr>
        <p:spPr>
          <a:xfrm>
            <a:off x="432048" y="1184821"/>
            <a:ext cx="4067547" cy="1692846"/>
          </a:xfrm>
          <a:prstGeom prst="roundRect">
            <a:avLst>
              <a:gd name="adj" fmla="val 3709"/>
            </a:avLst>
          </a:prstGeom>
          <a:solidFill>
            <a:srgbClr val="E9E6FA"/>
          </a:solidFill>
          <a:ln w="4763">
            <a:solidFill>
              <a:srgbClr val="BDB8DF"/>
            </a:solidFill>
            <a:prstDash val="solid"/>
          </a:ln>
        </p:spPr>
      </p:sp>
      <p:sp>
        <p:nvSpPr>
          <p:cNvPr id="4" name="Shape 2"/>
          <p:cNvSpPr/>
          <p:nvPr/>
        </p:nvSpPr>
        <p:spPr>
          <a:xfrm>
            <a:off x="586234" y="1339007"/>
            <a:ext cx="448419" cy="448419"/>
          </a:xfrm>
          <a:prstGeom prst="ellipse">
            <a:avLst/>
          </a:prstGeom>
          <a:solidFill>
            <a:srgbClr val="5E4CE6"/>
          </a:solidFill>
          <a:ln/>
        </p:spPr>
      </p:sp>
      <p:pic>
        <p:nvPicPr>
          <p:cNvPr id="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09538" y="1462311"/>
            <a:ext cx="201737" cy="201737"/>
          </a:xfrm>
          <a:prstGeom prst="rect">
            <a:avLst/>
          </a:prstGeom>
        </p:spPr>
      </p:pic>
      <p:sp>
        <p:nvSpPr>
          <p:cNvPr id="6" name="Text 3"/>
          <p:cNvSpPr/>
          <p:nvPr/>
        </p:nvSpPr>
        <p:spPr>
          <a:xfrm>
            <a:off x="586234" y="1932236"/>
            <a:ext cx="3759175" cy="233511"/>
          </a:xfrm>
          <a:prstGeom prst="rect">
            <a:avLst/>
          </a:prstGeom>
          <a:noFill/>
          <a:ln/>
        </p:spPr>
        <p:txBody>
          <a:bodyPr wrap="none" lIns="0" tIns="0" rIns="0" bIns="0" rtlCol="0" anchor="t"/>
          <a:lstStyle/>
          <a:p>
            <a:pPr marL="0" indent="0" algn="l">
              <a:lnSpc>
                <a:spcPct val="104000"/>
              </a:lnSpc>
              <a:buNone/>
            </a:pPr>
            <a:r>
              <a:rPr lang="en-US" sz="1450" dirty="0">
                <a:solidFill>
                  <a:srgbClr val="2A2742"/>
                </a:solidFill>
                <a:latin typeface="Outfit ExtraBold" pitchFamily="34" charset="0"/>
                <a:ea typeface="Outfit ExtraBold" pitchFamily="34" charset="-122"/>
                <a:cs typeface="Outfit ExtraBold" pitchFamily="34" charset="-120"/>
              </a:rPr>
              <a:t>Specialist Expertise</a:t>
            </a:r>
            <a:endParaRPr lang="en-US" sz="1450" dirty="0"/>
          </a:p>
        </p:txBody>
      </p:sp>
      <p:sp>
        <p:nvSpPr>
          <p:cNvPr id="7" name="Text 4"/>
          <p:cNvSpPr/>
          <p:nvPr/>
        </p:nvSpPr>
        <p:spPr>
          <a:xfrm>
            <a:off x="586234" y="2252588"/>
            <a:ext cx="3759175" cy="470892"/>
          </a:xfrm>
          <a:prstGeom prst="rect">
            <a:avLst/>
          </a:prstGeom>
          <a:noFill/>
          <a:ln/>
        </p:spPr>
        <p:txBody>
          <a:bodyPr wrap="square" lIns="0" tIns="0" rIns="0" bIns="0" rtlCol="0" anchor="t">
            <a:normAutofit/>
          </a:bodyPr>
          <a:lstStyle/>
          <a:p>
            <a:pPr marL="0" indent="0" algn="l">
              <a:lnSpc>
                <a:spcPct val="131000"/>
              </a:lnSpc>
              <a:buNone/>
            </a:pPr>
            <a:r>
              <a:rPr lang="en-US" sz="1150" dirty="0">
                <a:solidFill>
                  <a:srgbClr val="2A2742"/>
                </a:solidFill>
                <a:latin typeface="Arimo" pitchFamily="34" charset="0"/>
                <a:ea typeface="Arimo" pitchFamily="34" charset="-122"/>
                <a:cs typeface="Arimo" pitchFamily="34" charset="-120"/>
              </a:rPr>
              <a:t>Delivering critical knowledge clients cannot generate internally.</a:t>
            </a:r>
            <a:endParaRPr lang="en-US" sz="1150" dirty="0"/>
          </a:p>
        </p:txBody>
      </p:sp>
      <p:sp>
        <p:nvSpPr>
          <p:cNvPr id="8" name="Shape 5"/>
          <p:cNvSpPr/>
          <p:nvPr/>
        </p:nvSpPr>
        <p:spPr>
          <a:xfrm>
            <a:off x="4644405" y="1184821"/>
            <a:ext cx="4067547" cy="1692846"/>
          </a:xfrm>
          <a:prstGeom prst="roundRect">
            <a:avLst>
              <a:gd name="adj" fmla="val 3709"/>
            </a:avLst>
          </a:prstGeom>
          <a:solidFill>
            <a:srgbClr val="E9E6FA"/>
          </a:solidFill>
          <a:ln w="4763">
            <a:solidFill>
              <a:srgbClr val="BDB8DF"/>
            </a:solidFill>
            <a:prstDash val="solid"/>
          </a:ln>
        </p:spPr>
      </p:sp>
      <p:sp>
        <p:nvSpPr>
          <p:cNvPr id="9" name="Shape 6"/>
          <p:cNvSpPr/>
          <p:nvPr/>
        </p:nvSpPr>
        <p:spPr>
          <a:xfrm>
            <a:off x="4798591" y="1339007"/>
            <a:ext cx="448419" cy="448419"/>
          </a:xfrm>
          <a:prstGeom prst="ellipse">
            <a:avLst/>
          </a:prstGeom>
          <a:solidFill>
            <a:srgbClr val="5E4CE6"/>
          </a:solidFill>
          <a:ln/>
        </p:spPr>
      </p:sp>
      <p:pic>
        <p:nvPicPr>
          <p:cNvPr id="10"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921895" y="1462311"/>
            <a:ext cx="201737" cy="201737"/>
          </a:xfrm>
          <a:prstGeom prst="rect">
            <a:avLst/>
          </a:prstGeom>
        </p:spPr>
      </p:pic>
      <p:sp>
        <p:nvSpPr>
          <p:cNvPr id="11" name="Text 7"/>
          <p:cNvSpPr/>
          <p:nvPr/>
        </p:nvSpPr>
        <p:spPr>
          <a:xfrm>
            <a:off x="4798591" y="1932236"/>
            <a:ext cx="3759175" cy="233511"/>
          </a:xfrm>
          <a:prstGeom prst="rect">
            <a:avLst/>
          </a:prstGeom>
          <a:noFill/>
          <a:ln/>
        </p:spPr>
        <p:txBody>
          <a:bodyPr wrap="none" lIns="0" tIns="0" rIns="0" bIns="0" rtlCol="0" anchor="t"/>
          <a:lstStyle/>
          <a:p>
            <a:pPr marL="0" indent="0" algn="l">
              <a:lnSpc>
                <a:spcPct val="104000"/>
              </a:lnSpc>
              <a:buNone/>
            </a:pPr>
            <a:r>
              <a:rPr lang="en-US" sz="1450" dirty="0">
                <a:solidFill>
                  <a:srgbClr val="2A2742"/>
                </a:solidFill>
                <a:latin typeface="Outfit ExtraBold" pitchFamily="34" charset="0"/>
                <a:ea typeface="Outfit ExtraBold" pitchFamily="34" charset="-122"/>
                <a:cs typeface="Outfit ExtraBold" pitchFamily="34" charset="-120"/>
              </a:rPr>
              <a:t>Objective Perspective</a:t>
            </a:r>
            <a:endParaRPr lang="en-US" sz="1450" dirty="0"/>
          </a:p>
        </p:txBody>
      </p:sp>
      <p:sp>
        <p:nvSpPr>
          <p:cNvPr id="12" name="Text 8"/>
          <p:cNvSpPr/>
          <p:nvPr/>
        </p:nvSpPr>
        <p:spPr>
          <a:xfrm>
            <a:off x="4798591" y="2252588"/>
            <a:ext cx="3759175" cy="470892"/>
          </a:xfrm>
          <a:prstGeom prst="rect">
            <a:avLst/>
          </a:prstGeom>
          <a:noFill/>
          <a:ln/>
        </p:spPr>
        <p:txBody>
          <a:bodyPr wrap="square" lIns="0" tIns="0" rIns="0" bIns="0" rtlCol="0" anchor="t">
            <a:normAutofit/>
          </a:bodyPr>
          <a:lstStyle/>
          <a:p>
            <a:pPr marL="0" indent="0" algn="l">
              <a:lnSpc>
                <a:spcPct val="131000"/>
              </a:lnSpc>
              <a:buNone/>
            </a:pPr>
            <a:r>
              <a:rPr lang="en-US" sz="1150" dirty="0">
                <a:solidFill>
                  <a:srgbClr val="2A2742"/>
                </a:solidFill>
                <a:latin typeface="Arimo" pitchFamily="34" charset="0"/>
                <a:ea typeface="Arimo" pitchFamily="34" charset="-122"/>
                <a:cs typeface="Arimo" pitchFamily="34" charset="-120"/>
              </a:rPr>
              <a:t>Providing uncompromised, data-backed external viewpoints.</a:t>
            </a:r>
            <a:endParaRPr lang="en-US" sz="1150" dirty="0"/>
          </a:p>
        </p:txBody>
      </p:sp>
      <p:sp>
        <p:nvSpPr>
          <p:cNvPr id="13" name="Shape 9"/>
          <p:cNvSpPr/>
          <p:nvPr/>
        </p:nvSpPr>
        <p:spPr>
          <a:xfrm>
            <a:off x="432048" y="3022476"/>
            <a:ext cx="4067547" cy="1692846"/>
          </a:xfrm>
          <a:prstGeom prst="roundRect">
            <a:avLst>
              <a:gd name="adj" fmla="val 3709"/>
            </a:avLst>
          </a:prstGeom>
          <a:solidFill>
            <a:srgbClr val="E9E6FA"/>
          </a:solidFill>
          <a:ln w="4763">
            <a:solidFill>
              <a:srgbClr val="BDB8DF"/>
            </a:solidFill>
            <a:prstDash val="solid"/>
          </a:ln>
        </p:spPr>
      </p:sp>
      <p:sp>
        <p:nvSpPr>
          <p:cNvPr id="14" name="Shape 10"/>
          <p:cNvSpPr/>
          <p:nvPr/>
        </p:nvSpPr>
        <p:spPr>
          <a:xfrm>
            <a:off x="586234" y="3176662"/>
            <a:ext cx="448419" cy="448419"/>
          </a:xfrm>
          <a:prstGeom prst="ellipse">
            <a:avLst/>
          </a:prstGeom>
          <a:solidFill>
            <a:srgbClr val="5E4CE6"/>
          </a:solidFill>
          <a:ln/>
        </p:spPr>
      </p:sp>
      <p:pic>
        <p:nvPicPr>
          <p:cNvPr id="15"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09538" y="3299966"/>
            <a:ext cx="201737" cy="201737"/>
          </a:xfrm>
          <a:prstGeom prst="rect">
            <a:avLst/>
          </a:prstGeom>
        </p:spPr>
      </p:pic>
      <p:sp>
        <p:nvSpPr>
          <p:cNvPr id="16" name="Text 11"/>
          <p:cNvSpPr/>
          <p:nvPr/>
        </p:nvSpPr>
        <p:spPr>
          <a:xfrm>
            <a:off x="586234" y="3769891"/>
            <a:ext cx="3759175" cy="233511"/>
          </a:xfrm>
          <a:prstGeom prst="rect">
            <a:avLst/>
          </a:prstGeom>
          <a:noFill/>
          <a:ln/>
        </p:spPr>
        <p:txBody>
          <a:bodyPr wrap="none" lIns="0" tIns="0" rIns="0" bIns="0" rtlCol="0" anchor="t"/>
          <a:lstStyle/>
          <a:p>
            <a:pPr marL="0" indent="0" algn="l">
              <a:lnSpc>
                <a:spcPct val="104000"/>
              </a:lnSpc>
              <a:buNone/>
            </a:pPr>
            <a:r>
              <a:rPr lang="en-US" sz="1450" dirty="0">
                <a:solidFill>
                  <a:srgbClr val="2A2742"/>
                </a:solidFill>
                <a:latin typeface="Outfit ExtraBold" pitchFamily="34" charset="0"/>
                <a:ea typeface="Outfit ExtraBold" pitchFamily="34" charset="-122"/>
                <a:cs typeface="Outfit ExtraBold" pitchFamily="34" charset="-120"/>
              </a:rPr>
              <a:t>Critical Resources</a:t>
            </a:r>
            <a:endParaRPr lang="en-US" sz="1450" dirty="0"/>
          </a:p>
        </p:txBody>
      </p:sp>
      <p:sp>
        <p:nvSpPr>
          <p:cNvPr id="17" name="Text 12"/>
          <p:cNvSpPr/>
          <p:nvPr/>
        </p:nvSpPr>
        <p:spPr>
          <a:xfrm>
            <a:off x="586234" y="4090243"/>
            <a:ext cx="3759175" cy="470892"/>
          </a:xfrm>
          <a:prstGeom prst="rect">
            <a:avLst/>
          </a:prstGeom>
          <a:noFill/>
          <a:ln/>
        </p:spPr>
        <p:txBody>
          <a:bodyPr wrap="square" lIns="0" tIns="0" rIns="0" bIns="0" rtlCol="0" anchor="t">
            <a:normAutofit/>
          </a:bodyPr>
          <a:lstStyle/>
          <a:p>
            <a:pPr marL="0" indent="0" algn="l">
              <a:lnSpc>
                <a:spcPct val="131000"/>
              </a:lnSpc>
              <a:buNone/>
            </a:pPr>
            <a:r>
              <a:rPr lang="en-US" sz="1150" dirty="0">
                <a:solidFill>
                  <a:srgbClr val="2A2742"/>
                </a:solidFill>
                <a:latin typeface="Arimo" pitchFamily="34" charset="0"/>
                <a:ea typeface="Arimo" pitchFamily="34" charset="-122"/>
                <a:cs typeface="Arimo" pitchFamily="34" charset="-120"/>
              </a:rPr>
              <a:t>Securing the tools, frameworks, and capital pathways needed for growth.</a:t>
            </a:r>
            <a:endParaRPr lang="en-US" sz="1150" dirty="0"/>
          </a:p>
        </p:txBody>
      </p:sp>
      <p:sp>
        <p:nvSpPr>
          <p:cNvPr id="18" name="Shape 13"/>
          <p:cNvSpPr/>
          <p:nvPr/>
        </p:nvSpPr>
        <p:spPr>
          <a:xfrm>
            <a:off x="4644405" y="3022476"/>
            <a:ext cx="4067547" cy="1692846"/>
          </a:xfrm>
          <a:prstGeom prst="roundRect">
            <a:avLst>
              <a:gd name="adj" fmla="val 3709"/>
            </a:avLst>
          </a:prstGeom>
          <a:solidFill>
            <a:srgbClr val="E9E6FA"/>
          </a:solidFill>
          <a:ln w="4763">
            <a:solidFill>
              <a:srgbClr val="BDB8DF"/>
            </a:solidFill>
            <a:prstDash val="solid"/>
          </a:ln>
        </p:spPr>
      </p:sp>
      <p:sp>
        <p:nvSpPr>
          <p:cNvPr id="19" name="Shape 14"/>
          <p:cNvSpPr/>
          <p:nvPr/>
        </p:nvSpPr>
        <p:spPr>
          <a:xfrm>
            <a:off x="4798591" y="3176662"/>
            <a:ext cx="448419" cy="448419"/>
          </a:xfrm>
          <a:prstGeom prst="ellipse">
            <a:avLst/>
          </a:prstGeom>
          <a:solidFill>
            <a:srgbClr val="5E4CE6"/>
          </a:solidFill>
          <a:ln/>
        </p:spPr>
      </p:sp>
      <p:pic>
        <p:nvPicPr>
          <p:cNvPr id="2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921895" y="3299966"/>
            <a:ext cx="201737" cy="201737"/>
          </a:xfrm>
          <a:prstGeom prst="rect">
            <a:avLst/>
          </a:prstGeom>
        </p:spPr>
      </p:pic>
      <p:sp>
        <p:nvSpPr>
          <p:cNvPr id="21" name="Text 15"/>
          <p:cNvSpPr/>
          <p:nvPr/>
        </p:nvSpPr>
        <p:spPr>
          <a:xfrm>
            <a:off x="4798591" y="3769891"/>
            <a:ext cx="3759175" cy="233511"/>
          </a:xfrm>
          <a:prstGeom prst="rect">
            <a:avLst/>
          </a:prstGeom>
          <a:noFill/>
          <a:ln/>
        </p:spPr>
        <p:txBody>
          <a:bodyPr wrap="none" lIns="0" tIns="0" rIns="0" bIns="0" rtlCol="0" anchor="t"/>
          <a:lstStyle/>
          <a:p>
            <a:pPr marL="0" indent="0" algn="l">
              <a:lnSpc>
                <a:spcPct val="104000"/>
              </a:lnSpc>
              <a:buNone/>
            </a:pPr>
            <a:r>
              <a:rPr lang="en-US" sz="1450" dirty="0">
                <a:solidFill>
                  <a:srgbClr val="2A2742"/>
                </a:solidFill>
                <a:latin typeface="Outfit ExtraBold" pitchFamily="34" charset="0"/>
                <a:ea typeface="Outfit ExtraBold" pitchFamily="34" charset="-122"/>
                <a:cs typeface="Outfit ExtraBold" pitchFamily="34" charset="-120"/>
              </a:rPr>
              <a:t>Change Guidance</a:t>
            </a:r>
            <a:endParaRPr lang="en-US" sz="1450" dirty="0"/>
          </a:p>
        </p:txBody>
      </p:sp>
      <p:sp>
        <p:nvSpPr>
          <p:cNvPr id="22" name="Text 16"/>
          <p:cNvSpPr/>
          <p:nvPr/>
        </p:nvSpPr>
        <p:spPr>
          <a:xfrm>
            <a:off x="4798591" y="4090243"/>
            <a:ext cx="3759175" cy="470892"/>
          </a:xfrm>
          <a:prstGeom prst="rect">
            <a:avLst/>
          </a:prstGeom>
          <a:noFill/>
          <a:ln/>
        </p:spPr>
        <p:txBody>
          <a:bodyPr wrap="square" lIns="0" tIns="0" rIns="0" bIns="0" rtlCol="0" anchor="t">
            <a:normAutofit/>
          </a:bodyPr>
          <a:lstStyle/>
          <a:p>
            <a:pPr marL="0" indent="0" algn="l">
              <a:lnSpc>
                <a:spcPct val="131000"/>
              </a:lnSpc>
              <a:buNone/>
            </a:pPr>
            <a:r>
              <a:rPr lang="en-US" sz="1150" dirty="0">
                <a:solidFill>
                  <a:srgbClr val="2A2742"/>
                </a:solidFill>
                <a:latin typeface="Arimo" pitchFamily="34" charset="0"/>
                <a:ea typeface="Arimo" pitchFamily="34" charset="-122"/>
                <a:cs typeface="Arimo" pitchFamily="34" charset="-120"/>
              </a:rPr>
              <a:t>Leading personnel through complex organizational transformations.</a:t>
            </a:r>
            <a:endParaRPr lang="en-US" sz="115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429000" cy="5143500"/>
          </a:xfrm>
          <a:prstGeom prst="rect">
            <a:avLst/>
          </a:prstGeom>
        </p:spPr>
      </p:pic>
      <p:sp>
        <p:nvSpPr>
          <p:cNvPr id="3" name="Text 0"/>
          <p:cNvSpPr/>
          <p:nvPr/>
        </p:nvSpPr>
        <p:spPr>
          <a:xfrm>
            <a:off x="3861048" y="1547589"/>
            <a:ext cx="4850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Reflection: On Mindset</a:t>
            </a:r>
            <a:endParaRPr lang="en-US" sz="3000" dirty="0"/>
          </a:p>
        </p:txBody>
      </p:sp>
      <p:sp>
        <p:nvSpPr>
          <p:cNvPr id="4" name="Shape 1"/>
          <p:cNvSpPr/>
          <p:nvPr/>
        </p:nvSpPr>
        <p:spPr>
          <a:xfrm>
            <a:off x="3861048" y="2261220"/>
            <a:ext cx="19050" cy="1334691"/>
          </a:xfrm>
          <a:prstGeom prst="roundRect">
            <a:avLst>
              <a:gd name="adj" fmla="val 60000"/>
            </a:avLst>
          </a:prstGeom>
          <a:solidFill>
            <a:srgbClr val="5E4CE6"/>
          </a:solidFill>
          <a:ln/>
        </p:spPr>
      </p:sp>
      <p:sp>
        <p:nvSpPr>
          <p:cNvPr id="5" name="Text 2"/>
          <p:cNvSpPr/>
          <p:nvPr/>
        </p:nvSpPr>
        <p:spPr>
          <a:xfrm>
            <a:off x="4092476" y="2434754"/>
            <a:ext cx="4619476" cy="987623"/>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Reviewing the paradigm shift discussed across both parts of this module — what concrete steps can you take </a:t>
            </a:r>
            <a:r>
              <a:rPr lang="en-US" sz="1200" i="1" dirty="0">
                <a:solidFill>
                  <a:srgbClr val="2A2742"/>
                </a:solidFill>
                <a:latin typeface="Arimo" pitchFamily="34" charset="0"/>
                <a:ea typeface="Arimo" pitchFamily="34" charset="-122"/>
                <a:cs typeface="Arimo" pitchFamily="34" charset="-120"/>
              </a:rPr>
              <a:t>this week</a:t>
            </a:r>
            <a:r>
              <a:rPr lang="en-US" sz="1200" dirty="0">
                <a:solidFill>
                  <a:srgbClr val="2A2742"/>
                </a:solidFill>
                <a:latin typeface="Arimo" pitchFamily="34" charset="0"/>
                <a:ea typeface="Arimo" pitchFamily="34" charset="-122"/>
                <a:cs typeface="Arimo" pitchFamily="34" charset="-120"/>
              </a:rPr>
              <a:t> to stop thinking like a traditional compliance record-keeper and start analyzing like a strategic business designer?</a:t>
            </a:r>
            <a:endParaRPr lang="en-US" sz="12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nvSpPr>
        <p:spPr>
          <a:xfrm>
            <a:off x="432048" y="1113681"/>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Reflection: On Application</a:t>
            </a:r>
            <a:endParaRPr lang="en-US" sz="3000" dirty="0"/>
          </a:p>
        </p:txBody>
      </p:sp>
      <p:sp>
        <p:nvSpPr>
          <p:cNvPr id="3" name="Shape 1"/>
          <p:cNvSpPr/>
          <p:nvPr/>
        </p:nvSpPr>
        <p:spPr>
          <a:xfrm>
            <a:off x="432048" y="1904479"/>
            <a:ext cx="19050" cy="1087710"/>
          </a:xfrm>
          <a:prstGeom prst="roundRect">
            <a:avLst>
              <a:gd name="adj" fmla="val 60000"/>
            </a:avLst>
          </a:prstGeom>
          <a:solidFill>
            <a:srgbClr val="5E4CE6"/>
          </a:solidFill>
          <a:ln/>
        </p:spPr>
      </p:sp>
      <p:sp>
        <p:nvSpPr>
          <p:cNvPr id="4" name="Text 2"/>
          <p:cNvSpPr/>
          <p:nvPr/>
        </p:nvSpPr>
        <p:spPr>
          <a:xfrm>
            <a:off x="663476" y="2078013"/>
            <a:ext cx="8048476"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Reflecting on the case of Philippine agricultural cooperatives — how can you use operational tools like PESTEL or financial forecasting to help a local SME in your community navigate current economic uncertainties? </a:t>
            </a:r>
            <a:r>
              <a:rPr lang="en-US" sz="1200" i="1" dirty="0">
                <a:solidFill>
                  <a:srgbClr val="2A2742"/>
                </a:solidFill>
                <a:latin typeface="Arimo" pitchFamily="34" charset="0"/>
                <a:ea typeface="Arimo" pitchFamily="34" charset="-122"/>
                <a:cs typeface="Arimo" pitchFamily="34" charset="-120"/>
              </a:rPr>
              <a:t>(Madayag, 2023)</a:t>
            </a:r>
            <a:endParaRPr lang="en-US" sz="1200" dirty="0"/>
          </a:p>
        </p:txBody>
      </p:sp>
      <p:sp>
        <p:nvSpPr>
          <p:cNvPr id="5" name="Shape 3"/>
          <p:cNvSpPr/>
          <p:nvPr/>
        </p:nvSpPr>
        <p:spPr>
          <a:xfrm>
            <a:off x="432048" y="3165797"/>
            <a:ext cx="8279904" cy="864022"/>
          </a:xfrm>
          <a:prstGeom prst="roundRect">
            <a:avLst>
              <a:gd name="adj" fmla="val 7501"/>
            </a:avLst>
          </a:prstGeom>
          <a:solidFill>
            <a:srgbClr val="D7D2F9"/>
          </a:solidFill>
          <a:ln/>
        </p:spPr>
      </p:sp>
      <p:pic>
        <p:nvPicPr>
          <p:cNvPr id="6" name="Image 0" descr="preencoded.png"/>
          <p:cNvPicPr>
            <a:picLocks noChangeAspect="1"/>
          </p:cNvPicPr>
          <p:nvPr/>
        </p:nvPicPr>
        <p:blipFill>
          <a:blip r:embed="rId3"/>
          <a:stretch>
            <a:fillRect/>
          </a:stretch>
        </p:blipFill>
        <p:spPr>
          <a:xfrm>
            <a:off x="586308" y="3385542"/>
            <a:ext cx="192881" cy="154260"/>
          </a:xfrm>
          <a:prstGeom prst="rect">
            <a:avLst/>
          </a:prstGeom>
        </p:spPr>
      </p:pic>
      <p:sp>
        <p:nvSpPr>
          <p:cNvPr id="7" name="Text 4"/>
          <p:cNvSpPr/>
          <p:nvPr/>
        </p:nvSpPr>
        <p:spPr>
          <a:xfrm>
            <a:off x="933450" y="3358604"/>
            <a:ext cx="7624242"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000000"/>
                </a:solidFill>
                <a:latin typeface="Arimo" pitchFamily="34" charset="0"/>
                <a:ea typeface="Arimo" pitchFamily="34" charset="-122"/>
                <a:cs typeface="Arimo" pitchFamily="34" charset="-120"/>
              </a:rPr>
              <a:t>Consider a specific business in your community. What is its most pressing uncertainty? Which analytical tool would you apply first?</a:t>
            </a:r>
            <a:endParaRPr lang="en-US" sz="12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nvSpPr>
        <p:spPr>
          <a:xfrm>
            <a:off x="432048" y="958602"/>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Reflection: On Skills</a:t>
            </a:r>
            <a:endParaRPr lang="en-US" sz="3000" dirty="0"/>
          </a:p>
        </p:txBody>
      </p:sp>
      <p:sp>
        <p:nvSpPr>
          <p:cNvPr id="3" name="Shape 1"/>
          <p:cNvSpPr/>
          <p:nvPr/>
        </p:nvSpPr>
        <p:spPr>
          <a:xfrm>
            <a:off x="432048" y="1749400"/>
            <a:ext cx="19050" cy="1087710"/>
          </a:xfrm>
          <a:prstGeom prst="roundRect">
            <a:avLst>
              <a:gd name="adj" fmla="val 60000"/>
            </a:avLst>
          </a:prstGeom>
          <a:solidFill>
            <a:srgbClr val="5E4CE6"/>
          </a:solidFill>
          <a:ln/>
        </p:spPr>
      </p:sp>
      <p:sp>
        <p:nvSpPr>
          <p:cNvPr id="4" name="Text 2"/>
          <p:cNvSpPr/>
          <p:nvPr/>
        </p:nvSpPr>
        <p:spPr>
          <a:xfrm>
            <a:off x="663476" y="1922934"/>
            <a:ext cx="8048476"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Look closely at the balance between technical skills (like quantitative methods) and personal traits (like open communication). Which of these competencies do you currently need to develop most urgently — and what is your immediate plan of action?</a:t>
            </a:r>
            <a:endParaRPr lang="en-US" sz="1200" dirty="0"/>
          </a:p>
        </p:txBody>
      </p:sp>
      <p:sp>
        <p:nvSpPr>
          <p:cNvPr id="5" name="Shape 3"/>
          <p:cNvSpPr/>
          <p:nvPr/>
        </p:nvSpPr>
        <p:spPr>
          <a:xfrm>
            <a:off x="432048" y="3010719"/>
            <a:ext cx="2657103" cy="1174105"/>
          </a:xfrm>
          <a:prstGeom prst="roundRect">
            <a:avLst>
              <a:gd name="adj" fmla="val 5520"/>
            </a:avLst>
          </a:prstGeom>
          <a:solidFill>
            <a:srgbClr val="FAFAFA">
              <a:alpha val="95000"/>
            </a:srgbClr>
          </a:solidFill>
          <a:ln w="19050">
            <a:solidFill>
              <a:srgbClr val="BDB8DF"/>
            </a:solidFill>
            <a:prstDash val="solid"/>
          </a:ln>
        </p:spPr>
      </p:sp>
      <p:sp>
        <p:nvSpPr>
          <p:cNvPr id="6" name="Text 4"/>
          <p:cNvSpPr/>
          <p:nvPr/>
        </p:nvSpPr>
        <p:spPr>
          <a:xfrm>
            <a:off x="605358" y="3184029"/>
            <a:ext cx="2310482"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Assess</a:t>
            </a:r>
            <a:endParaRPr lang="en-US" sz="1500" dirty="0"/>
          </a:p>
        </p:txBody>
      </p:sp>
      <p:sp>
        <p:nvSpPr>
          <p:cNvPr id="7" name="Text 5"/>
          <p:cNvSpPr/>
          <p:nvPr/>
        </p:nvSpPr>
        <p:spPr>
          <a:xfrm>
            <a:off x="605358" y="3517702"/>
            <a:ext cx="2310482"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Identify your current skill gaps honestly.</a:t>
            </a:r>
            <a:endParaRPr lang="en-US" sz="1200" dirty="0"/>
          </a:p>
        </p:txBody>
      </p:sp>
      <p:sp>
        <p:nvSpPr>
          <p:cNvPr id="8" name="Shape 6"/>
          <p:cNvSpPr/>
          <p:nvPr/>
        </p:nvSpPr>
        <p:spPr>
          <a:xfrm>
            <a:off x="3243411" y="3010719"/>
            <a:ext cx="2657103" cy="1174105"/>
          </a:xfrm>
          <a:prstGeom prst="roundRect">
            <a:avLst>
              <a:gd name="adj" fmla="val 5520"/>
            </a:avLst>
          </a:prstGeom>
          <a:solidFill>
            <a:srgbClr val="FAFAFA">
              <a:alpha val="95000"/>
            </a:srgbClr>
          </a:solidFill>
          <a:ln w="19050">
            <a:solidFill>
              <a:srgbClr val="BDB8DF"/>
            </a:solidFill>
            <a:prstDash val="solid"/>
          </a:ln>
        </p:spPr>
      </p:sp>
      <p:sp>
        <p:nvSpPr>
          <p:cNvPr id="9" name="Text 7"/>
          <p:cNvSpPr/>
          <p:nvPr/>
        </p:nvSpPr>
        <p:spPr>
          <a:xfrm>
            <a:off x="3416722" y="3184029"/>
            <a:ext cx="2310482"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Prioritize</a:t>
            </a:r>
            <a:endParaRPr lang="en-US" sz="1500" dirty="0"/>
          </a:p>
        </p:txBody>
      </p:sp>
      <p:sp>
        <p:nvSpPr>
          <p:cNvPr id="10" name="Text 8"/>
          <p:cNvSpPr/>
          <p:nvPr/>
        </p:nvSpPr>
        <p:spPr>
          <a:xfrm>
            <a:off x="3416722" y="3517702"/>
            <a:ext cx="2310482"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Choose one technical and one personal trait to develop.</a:t>
            </a:r>
            <a:endParaRPr lang="en-US" sz="1200" dirty="0"/>
          </a:p>
        </p:txBody>
      </p:sp>
      <p:sp>
        <p:nvSpPr>
          <p:cNvPr id="11" name="Shape 9"/>
          <p:cNvSpPr/>
          <p:nvPr/>
        </p:nvSpPr>
        <p:spPr>
          <a:xfrm>
            <a:off x="6054775" y="3010719"/>
            <a:ext cx="2657103" cy="1174105"/>
          </a:xfrm>
          <a:prstGeom prst="roundRect">
            <a:avLst>
              <a:gd name="adj" fmla="val 5520"/>
            </a:avLst>
          </a:prstGeom>
          <a:solidFill>
            <a:srgbClr val="FAFAFA">
              <a:alpha val="95000"/>
            </a:srgbClr>
          </a:solidFill>
          <a:ln w="19050">
            <a:solidFill>
              <a:srgbClr val="BDB8DF"/>
            </a:solidFill>
            <a:prstDash val="solid"/>
          </a:ln>
        </p:spPr>
      </p:sp>
      <p:sp>
        <p:nvSpPr>
          <p:cNvPr id="12" name="Text 10"/>
          <p:cNvSpPr/>
          <p:nvPr/>
        </p:nvSpPr>
        <p:spPr>
          <a:xfrm>
            <a:off x="6228085" y="3184029"/>
            <a:ext cx="2310482"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Act</a:t>
            </a:r>
            <a:endParaRPr lang="en-US" sz="1500" dirty="0"/>
          </a:p>
        </p:txBody>
      </p:sp>
      <p:sp>
        <p:nvSpPr>
          <p:cNvPr id="13" name="Text 11"/>
          <p:cNvSpPr/>
          <p:nvPr/>
        </p:nvSpPr>
        <p:spPr>
          <a:xfrm>
            <a:off x="6228085" y="3517702"/>
            <a:ext cx="2310482"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Commit to a specific, time-bound action this week.</a:t>
            </a:r>
            <a:endParaRPr lang="en-US" sz="12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429000" cy="5143500"/>
          </a:xfrm>
          <a:prstGeom prst="rect">
            <a:avLst/>
          </a:prstGeom>
        </p:spPr>
      </p:pic>
      <p:sp>
        <p:nvSpPr>
          <p:cNvPr id="3" name="Text 0"/>
          <p:cNvSpPr/>
          <p:nvPr/>
        </p:nvSpPr>
        <p:spPr>
          <a:xfrm>
            <a:off x="3861048" y="449163"/>
            <a:ext cx="4850904" cy="452065"/>
          </a:xfrm>
          <a:prstGeom prst="rect">
            <a:avLst/>
          </a:prstGeom>
          <a:noFill/>
          <a:ln/>
        </p:spPr>
        <p:txBody>
          <a:bodyPr wrap="none" lIns="0" tIns="0" rIns="0" bIns="0" rtlCol="0" anchor="t"/>
          <a:lstStyle/>
          <a:p>
            <a:pPr marL="0" indent="0" algn="l">
              <a:lnSpc>
                <a:spcPct val="104000"/>
              </a:lnSpc>
              <a:buNone/>
            </a:pPr>
            <a:r>
              <a:rPr lang="en-US" sz="2800" dirty="0">
                <a:solidFill>
                  <a:srgbClr val="231971"/>
                </a:solidFill>
                <a:latin typeface="Outfit ExtraBold" pitchFamily="34" charset="0"/>
                <a:ea typeface="Outfit ExtraBold" pitchFamily="34" charset="-122"/>
                <a:cs typeface="Outfit ExtraBold" pitchFamily="34" charset="-120"/>
              </a:rPr>
              <a:t>Looking Ahead: Module 2</a:t>
            </a:r>
            <a:endParaRPr lang="en-US" sz="2800" dirty="0"/>
          </a:p>
        </p:txBody>
      </p:sp>
      <p:sp>
        <p:nvSpPr>
          <p:cNvPr id="4" name="Text 1"/>
          <p:cNvSpPr/>
          <p:nvPr/>
        </p:nvSpPr>
        <p:spPr>
          <a:xfrm>
            <a:off x="3861048" y="1104602"/>
            <a:ext cx="4850904" cy="448419"/>
          </a:xfrm>
          <a:prstGeom prst="rect">
            <a:avLst/>
          </a:prstGeom>
          <a:noFill/>
          <a:ln/>
        </p:spPr>
        <p:txBody>
          <a:bodyPr wrap="square" lIns="0" tIns="0" rIns="0" bIns="0" rtlCol="0" anchor="t">
            <a:normAutofit/>
          </a:bodyPr>
          <a:lstStyle/>
          <a:p>
            <a:pPr marL="0" indent="0" algn="l">
              <a:lnSpc>
                <a:spcPct val="129000"/>
              </a:lnSpc>
              <a:buNone/>
            </a:pPr>
            <a:r>
              <a:rPr lang="en-US" sz="1100" dirty="0">
                <a:solidFill>
                  <a:srgbClr val="2A2742"/>
                </a:solidFill>
                <a:latin typeface="Arimo" pitchFamily="34" charset="0"/>
                <a:ea typeface="Arimo" pitchFamily="34" charset="-122"/>
                <a:cs typeface="Arimo" pitchFamily="34" charset="-120"/>
              </a:rPr>
              <a:t>The foundational concepts, operational definitions, and skill maps established in Module 1 form the baseline for our next journey.</a:t>
            </a:r>
            <a:endParaRPr lang="en-US" sz="1100" dirty="0"/>
          </a:p>
        </p:txBody>
      </p:sp>
      <p:sp>
        <p:nvSpPr>
          <p:cNvPr id="5" name="Text 2"/>
          <p:cNvSpPr/>
          <p:nvPr/>
        </p:nvSpPr>
        <p:spPr>
          <a:xfrm>
            <a:off x="3861048" y="1705570"/>
            <a:ext cx="289322" cy="180826"/>
          </a:xfrm>
          <a:prstGeom prst="rect">
            <a:avLst/>
          </a:prstGeom>
          <a:noFill/>
          <a:ln/>
        </p:spPr>
        <p:txBody>
          <a:bodyPr wrap="none" lIns="0" tIns="0" rIns="0" bIns="0" rtlCol="0" anchor="ctr"/>
          <a:lstStyle/>
          <a:p>
            <a:pPr marL="0" indent="0" algn="l">
              <a:lnSpc>
                <a:spcPct val="100000"/>
              </a:lnSpc>
              <a:buNone/>
            </a:pPr>
            <a:r>
              <a:rPr lang="en-US" sz="1100" dirty="0">
                <a:solidFill>
                  <a:srgbClr val="2A2742"/>
                </a:solidFill>
                <a:latin typeface="Outfit Light" pitchFamily="34" charset="0"/>
                <a:ea typeface="Outfit Light" pitchFamily="34" charset="-122"/>
                <a:cs typeface="Outfit Light" pitchFamily="34" charset="-120"/>
              </a:rPr>
              <a:t>01</a:t>
            </a:r>
            <a:endParaRPr lang="en-US" sz="1100" dirty="0"/>
          </a:p>
        </p:txBody>
      </p:sp>
      <p:sp>
        <p:nvSpPr>
          <p:cNvPr id="6" name="Shape 3"/>
          <p:cNvSpPr/>
          <p:nvPr/>
        </p:nvSpPr>
        <p:spPr>
          <a:xfrm>
            <a:off x="3861048" y="1932384"/>
            <a:ext cx="2357661" cy="19050"/>
          </a:xfrm>
          <a:prstGeom prst="rect">
            <a:avLst/>
          </a:prstGeom>
          <a:solidFill>
            <a:srgbClr val="5E4CE6"/>
          </a:solidFill>
          <a:ln/>
        </p:spPr>
      </p:sp>
      <p:sp>
        <p:nvSpPr>
          <p:cNvPr id="7" name="Text 4"/>
          <p:cNvSpPr/>
          <p:nvPr/>
        </p:nvSpPr>
        <p:spPr>
          <a:xfrm>
            <a:off x="3861048" y="2042815"/>
            <a:ext cx="2357661" cy="451991"/>
          </a:xfrm>
          <a:prstGeom prst="rect">
            <a:avLst/>
          </a:prstGeom>
          <a:noFill/>
          <a:ln/>
        </p:spPr>
        <p:txBody>
          <a:bodyPr wrap="square" lIns="0" tIns="0" rIns="0" bIns="0" rtlCol="0" anchor="t">
            <a:normAutofit/>
          </a:bodyPr>
          <a:lstStyle/>
          <a:p>
            <a:pPr marL="0" indent="0" algn="l">
              <a:lnSpc>
                <a:spcPct val="104000"/>
              </a:lnSpc>
              <a:buNone/>
            </a:pPr>
            <a:r>
              <a:rPr lang="en-US" sz="1400" dirty="0">
                <a:solidFill>
                  <a:srgbClr val="2A2742"/>
                </a:solidFill>
                <a:latin typeface="Outfit ExtraBold" pitchFamily="34" charset="0"/>
                <a:ea typeface="Outfit ExtraBold" pitchFamily="34" charset="-122"/>
                <a:cs typeface="Outfit ExtraBold" pitchFamily="34" charset="-120"/>
              </a:rPr>
              <a:t>Formal MAS Practice Standards</a:t>
            </a:r>
            <a:endParaRPr lang="en-US" sz="1400" dirty="0"/>
          </a:p>
        </p:txBody>
      </p:sp>
      <p:sp>
        <p:nvSpPr>
          <p:cNvPr id="8" name="Text 5"/>
          <p:cNvSpPr/>
          <p:nvPr/>
        </p:nvSpPr>
        <p:spPr>
          <a:xfrm>
            <a:off x="3861048" y="2576140"/>
            <a:ext cx="2357661" cy="672629"/>
          </a:xfrm>
          <a:prstGeom prst="rect">
            <a:avLst/>
          </a:prstGeom>
          <a:noFill/>
          <a:ln/>
        </p:spPr>
        <p:txBody>
          <a:bodyPr wrap="square" lIns="0" tIns="0" rIns="0" bIns="0" rtlCol="0" anchor="t">
            <a:normAutofit/>
          </a:bodyPr>
          <a:lstStyle/>
          <a:p>
            <a:pPr marL="0" indent="0" algn="l">
              <a:lnSpc>
                <a:spcPct val="129000"/>
              </a:lnSpc>
              <a:buNone/>
            </a:pPr>
            <a:r>
              <a:rPr lang="en-US" sz="1100" dirty="0">
                <a:solidFill>
                  <a:srgbClr val="2A2742"/>
                </a:solidFill>
                <a:latin typeface="Arimo" pitchFamily="34" charset="0"/>
                <a:ea typeface="Arimo" pitchFamily="34" charset="-122"/>
                <a:cs typeface="Arimo" pitchFamily="34" charset="-120"/>
              </a:rPr>
              <a:t>The professional standards governing management advisory engagements.</a:t>
            </a:r>
            <a:endParaRPr lang="en-US" sz="1100" dirty="0"/>
          </a:p>
        </p:txBody>
      </p:sp>
      <p:sp>
        <p:nvSpPr>
          <p:cNvPr id="9" name="Text 6"/>
          <p:cNvSpPr/>
          <p:nvPr/>
        </p:nvSpPr>
        <p:spPr>
          <a:xfrm>
            <a:off x="6354291" y="1705570"/>
            <a:ext cx="289322" cy="180826"/>
          </a:xfrm>
          <a:prstGeom prst="rect">
            <a:avLst/>
          </a:prstGeom>
          <a:noFill/>
          <a:ln/>
        </p:spPr>
        <p:txBody>
          <a:bodyPr wrap="none" lIns="0" tIns="0" rIns="0" bIns="0" rtlCol="0" anchor="ctr"/>
          <a:lstStyle/>
          <a:p>
            <a:pPr marL="0" indent="0" algn="l">
              <a:lnSpc>
                <a:spcPct val="100000"/>
              </a:lnSpc>
              <a:buNone/>
            </a:pPr>
            <a:r>
              <a:rPr lang="en-US" sz="1100" dirty="0">
                <a:solidFill>
                  <a:srgbClr val="2A2742"/>
                </a:solidFill>
                <a:latin typeface="Outfit Light" pitchFamily="34" charset="0"/>
                <a:ea typeface="Outfit Light" pitchFamily="34" charset="-122"/>
                <a:cs typeface="Outfit Light" pitchFamily="34" charset="-120"/>
              </a:rPr>
              <a:t>02</a:t>
            </a:r>
            <a:endParaRPr lang="en-US" sz="1100" dirty="0"/>
          </a:p>
        </p:txBody>
      </p:sp>
      <p:sp>
        <p:nvSpPr>
          <p:cNvPr id="10" name="Shape 7"/>
          <p:cNvSpPr/>
          <p:nvPr/>
        </p:nvSpPr>
        <p:spPr>
          <a:xfrm>
            <a:off x="6354291" y="1932384"/>
            <a:ext cx="2357661" cy="19050"/>
          </a:xfrm>
          <a:prstGeom prst="rect">
            <a:avLst/>
          </a:prstGeom>
          <a:solidFill>
            <a:srgbClr val="5E4CE6"/>
          </a:solidFill>
          <a:ln/>
        </p:spPr>
      </p:sp>
      <p:sp>
        <p:nvSpPr>
          <p:cNvPr id="11" name="Text 8"/>
          <p:cNvSpPr/>
          <p:nvPr/>
        </p:nvSpPr>
        <p:spPr>
          <a:xfrm>
            <a:off x="6354291" y="2042815"/>
            <a:ext cx="2357661" cy="451991"/>
          </a:xfrm>
          <a:prstGeom prst="rect">
            <a:avLst/>
          </a:prstGeom>
          <a:noFill/>
          <a:ln/>
        </p:spPr>
        <p:txBody>
          <a:bodyPr wrap="square" lIns="0" tIns="0" rIns="0" bIns="0" rtlCol="0" anchor="t">
            <a:normAutofit/>
          </a:bodyPr>
          <a:lstStyle/>
          <a:p>
            <a:pPr marL="0" indent="0" algn="l">
              <a:lnSpc>
                <a:spcPct val="104000"/>
              </a:lnSpc>
              <a:buNone/>
            </a:pPr>
            <a:r>
              <a:rPr lang="en-US" sz="1400" dirty="0">
                <a:solidFill>
                  <a:srgbClr val="2A2742"/>
                </a:solidFill>
                <a:latin typeface="Outfit ExtraBold" pitchFamily="34" charset="0"/>
                <a:ea typeface="Outfit ExtraBold" pitchFamily="34" charset="-122"/>
                <a:cs typeface="Outfit ExtraBold" pitchFamily="34" charset="-120"/>
              </a:rPr>
              <a:t>Stages in Consultancy Engagements</a:t>
            </a:r>
            <a:endParaRPr lang="en-US" sz="1400" dirty="0"/>
          </a:p>
        </p:txBody>
      </p:sp>
      <p:sp>
        <p:nvSpPr>
          <p:cNvPr id="12" name="Text 9"/>
          <p:cNvSpPr/>
          <p:nvPr/>
        </p:nvSpPr>
        <p:spPr>
          <a:xfrm>
            <a:off x="6354291" y="2576140"/>
            <a:ext cx="2357661" cy="448419"/>
          </a:xfrm>
          <a:prstGeom prst="rect">
            <a:avLst/>
          </a:prstGeom>
          <a:noFill/>
          <a:ln/>
        </p:spPr>
        <p:txBody>
          <a:bodyPr wrap="square" lIns="0" tIns="0" rIns="0" bIns="0" rtlCol="0" anchor="t">
            <a:normAutofit/>
          </a:bodyPr>
          <a:lstStyle/>
          <a:p>
            <a:pPr marL="0" indent="0" algn="l">
              <a:lnSpc>
                <a:spcPct val="129000"/>
              </a:lnSpc>
              <a:buNone/>
            </a:pPr>
            <a:r>
              <a:rPr lang="en-US" sz="1100" dirty="0">
                <a:solidFill>
                  <a:srgbClr val="2A2742"/>
                </a:solidFill>
                <a:latin typeface="Arimo" pitchFamily="34" charset="0"/>
                <a:ea typeface="Arimo" pitchFamily="34" charset="-122"/>
                <a:cs typeface="Arimo" pitchFamily="34" charset="-120"/>
              </a:rPr>
              <a:t>A sequential deep-dive into the full lifecycle of a formal engagement.</a:t>
            </a:r>
            <a:endParaRPr lang="en-US" sz="1100" dirty="0"/>
          </a:p>
        </p:txBody>
      </p:sp>
      <p:sp>
        <p:nvSpPr>
          <p:cNvPr id="13" name="Text 10"/>
          <p:cNvSpPr/>
          <p:nvPr/>
        </p:nvSpPr>
        <p:spPr>
          <a:xfrm>
            <a:off x="3861048" y="3492847"/>
            <a:ext cx="289322" cy="180826"/>
          </a:xfrm>
          <a:prstGeom prst="rect">
            <a:avLst/>
          </a:prstGeom>
          <a:noFill/>
          <a:ln/>
        </p:spPr>
        <p:txBody>
          <a:bodyPr wrap="none" lIns="0" tIns="0" rIns="0" bIns="0" rtlCol="0" anchor="ctr"/>
          <a:lstStyle/>
          <a:p>
            <a:pPr marL="0" indent="0" algn="l">
              <a:lnSpc>
                <a:spcPct val="100000"/>
              </a:lnSpc>
              <a:buNone/>
            </a:pPr>
            <a:r>
              <a:rPr lang="en-US" sz="1100" dirty="0">
                <a:solidFill>
                  <a:srgbClr val="2A2742"/>
                </a:solidFill>
                <a:latin typeface="Outfit Light" pitchFamily="34" charset="0"/>
                <a:ea typeface="Outfit Light" pitchFamily="34" charset="-122"/>
                <a:cs typeface="Outfit Light" pitchFamily="34" charset="-120"/>
              </a:rPr>
              <a:t>03</a:t>
            </a:r>
            <a:endParaRPr lang="en-US" sz="1100" dirty="0"/>
          </a:p>
        </p:txBody>
      </p:sp>
      <p:sp>
        <p:nvSpPr>
          <p:cNvPr id="14" name="Shape 11"/>
          <p:cNvSpPr/>
          <p:nvPr/>
        </p:nvSpPr>
        <p:spPr>
          <a:xfrm>
            <a:off x="3861048" y="3719661"/>
            <a:ext cx="4850904" cy="19050"/>
          </a:xfrm>
          <a:prstGeom prst="rect">
            <a:avLst/>
          </a:prstGeom>
          <a:solidFill>
            <a:srgbClr val="5E4CE6"/>
          </a:solidFill>
          <a:ln/>
        </p:spPr>
      </p:sp>
      <p:sp>
        <p:nvSpPr>
          <p:cNvPr id="15" name="Text 12"/>
          <p:cNvSpPr/>
          <p:nvPr/>
        </p:nvSpPr>
        <p:spPr>
          <a:xfrm>
            <a:off x="3861048" y="3830092"/>
            <a:ext cx="4850904" cy="225996"/>
          </a:xfrm>
          <a:prstGeom prst="rect">
            <a:avLst/>
          </a:prstGeom>
          <a:noFill/>
          <a:ln/>
        </p:spPr>
        <p:txBody>
          <a:bodyPr wrap="none" lIns="0" tIns="0" rIns="0" bIns="0" rtlCol="0" anchor="t"/>
          <a:lstStyle/>
          <a:p>
            <a:pPr marL="0" indent="0" algn="l">
              <a:lnSpc>
                <a:spcPct val="104000"/>
              </a:lnSpc>
              <a:buNone/>
            </a:pPr>
            <a:r>
              <a:rPr lang="en-US" sz="1400" dirty="0">
                <a:solidFill>
                  <a:srgbClr val="2A2742"/>
                </a:solidFill>
                <a:latin typeface="Outfit ExtraBold" pitchFamily="34" charset="0"/>
                <a:ea typeface="Outfit ExtraBold" pitchFamily="34" charset="-122"/>
                <a:cs typeface="Outfit ExtraBold" pitchFamily="34" charset="-120"/>
              </a:rPr>
              <a:t>Ethical Considerations</a:t>
            </a:r>
            <a:endParaRPr lang="en-US" sz="1400" dirty="0"/>
          </a:p>
        </p:txBody>
      </p:sp>
      <p:sp>
        <p:nvSpPr>
          <p:cNvPr id="16" name="Text 13"/>
          <p:cNvSpPr/>
          <p:nvPr/>
        </p:nvSpPr>
        <p:spPr>
          <a:xfrm>
            <a:off x="3861048" y="4137422"/>
            <a:ext cx="4850904" cy="448419"/>
          </a:xfrm>
          <a:prstGeom prst="rect">
            <a:avLst/>
          </a:prstGeom>
          <a:noFill/>
          <a:ln/>
        </p:spPr>
        <p:txBody>
          <a:bodyPr wrap="square" lIns="0" tIns="0" rIns="0" bIns="0" rtlCol="0" anchor="t">
            <a:normAutofit/>
          </a:bodyPr>
          <a:lstStyle/>
          <a:p>
            <a:pPr marL="0" indent="0" algn="l">
              <a:lnSpc>
                <a:spcPct val="129000"/>
              </a:lnSpc>
              <a:buNone/>
            </a:pPr>
            <a:r>
              <a:rPr lang="en-US" sz="1100" dirty="0">
                <a:solidFill>
                  <a:srgbClr val="2A2742"/>
                </a:solidFill>
                <a:latin typeface="Arimo" pitchFamily="34" charset="0"/>
                <a:ea typeface="Arimo" pitchFamily="34" charset="-122"/>
                <a:cs typeface="Arimo" pitchFamily="34" charset="-120"/>
              </a:rPr>
              <a:t>The complex ethical principles that govern the professional advisor's daily practice.</a:t>
            </a:r>
            <a:endParaRPr lang="en-US" sz="11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nvSpPr>
        <p:spPr>
          <a:xfrm>
            <a:off x="432048" y="429667"/>
            <a:ext cx="8279904" cy="406822"/>
          </a:xfrm>
          <a:prstGeom prst="rect">
            <a:avLst/>
          </a:prstGeom>
          <a:noFill/>
          <a:ln/>
        </p:spPr>
        <p:txBody>
          <a:bodyPr wrap="none" lIns="0" tIns="0" rIns="0" bIns="0" rtlCol="0" anchor="t"/>
          <a:lstStyle/>
          <a:p>
            <a:pPr marL="0" indent="0" algn="l">
              <a:lnSpc>
                <a:spcPct val="104000"/>
              </a:lnSpc>
              <a:buNone/>
            </a:pPr>
            <a:r>
              <a:rPr lang="en-US" sz="2550" dirty="0">
                <a:solidFill>
                  <a:srgbClr val="231971"/>
                </a:solidFill>
                <a:latin typeface="Outfit ExtraBold" pitchFamily="34" charset="0"/>
                <a:ea typeface="Outfit ExtraBold" pitchFamily="34" charset="-122"/>
                <a:cs typeface="Outfit ExtraBold" pitchFamily="34" charset="-120"/>
              </a:rPr>
              <a:t>Key Concepts at a Glance</a:t>
            </a:r>
            <a:endParaRPr lang="en-US" sz="2550" dirty="0"/>
          </a:p>
        </p:txBody>
      </p:sp>
      <p:pic>
        <p:nvPicPr>
          <p:cNvPr id="3" name="Image 0" descr="preencoded.png"/>
          <p:cNvPicPr>
            <a:picLocks noChangeAspect="1"/>
          </p:cNvPicPr>
          <p:nvPr/>
        </p:nvPicPr>
        <p:blipFill>
          <a:blip r:embed="rId3"/>
          <a:stretch>
            <a:fillRect/>
          </a:stretch>
        </p:blipFill>
        <p:spPr>
          <a:xfrm>
            <a:off x="432048" y="1056159"/>
            <a:ext cx="6553200" cy="365760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sp>
        <p:nvSpPr>
          <p:cNvPr id="2" name="Text 0"/>
          <p:cNvSpPr/>
          <p:nvPr/>
        </p:nvSpPr>
        <p:spPr>
          <a:xfrm>
            <a:off x="432048" y="818257"/>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The Analytical Encounter: A Comparison</a:t>
            </a:r>
            <a:endParaRPr lang="en-US" sz="3000" dirty="0"/>
          </a:p>
        </p:txBody>
      </p:sp>
      <p:sp>
        <p:nvSpPr>
          <p:cNvPr id="3" name="Shape 1"/>
          <p:cNvSpPr/>
          <p:nvPr/>
        </p:nvSpPr>
        <p:spPr>
          <a:xfrm>
            <a:off x="432048" y="1609055"/>
            <a:ext cx="8279904" cy="2716113"/>
          </a:xfrm>
          <a:prstGeom prst="roundRect">
            <a:avLst>
              <a:gd name="adj" fmla="val 2386"/>
            </a:avLst>
          </a:prstGeom>
          <a:noFill/>
          <a:ln w="9525">
            <a:solidFill>
              <a:srgbClr val="000000">
                <a:alpha val="8000"/>
              </a:srgbClr>
            </a:solidFill>
            <a:prstDash val="solid"/>
          </a:ln>
        </p:spPr>
      </p:sp>
      <p:sp>
        <p:nvSpPr>
          <p:cNvPr id="4" name="Shape 2"/>
          <p:cNvSpPr/>
          <p:nvPr/>
        </p:nvSpPr>
        <p:spPr>
          <a:xfrm>
            <a:off x="432048" y="2064916"/>
            <a:ext cx="8279904" cy="9644"/>
          </a:xfrm>
          <a:prstGeom prst="rect">
            <a:avLst/>
          </a:prstGeom>
          <a:solidFill>
            <a:srgbClr val="000000">
              <a:alpha val="8000"/>
            </a:srgbClr>
          </a:solidFill>
          <a:ln/>
        </p:spPr>
      </p:sp>
      <p:sp>
        <p:nvSpPr>
          <p:cNvPr id="5" name="Shape 3"/>
          <p:cNvSpPr/>
          <p:nvPr/>
        </p:nvSpPr>
        <p:spPr>
          <a:xfrm>
            <a:off x="432048" y="2516014"/>
            <a:ext cx="8279904" cy="9644"/>
          </a:xfrm>
          <a:prstGeom prst="rect">
            <a:avLst/>
          </a:prstGeom>
          <a:solidFill>
            <a:srgbClr val="000000">
              <a:alpha val="8000"/>
            </a:srgbClr>
          </a:solidFill>
          <a:ln/>
        </p:spPr>
      </p:sp>
      <p:sp>
        <p:nvSpPr>
          <p:cNvPr id="6" name="Shape 4"/>
          <p:cNvSpPr/>
          <p:nvPr/>
        </p:nvSpPr>
        <p:spPr>
          <a:xfrm>
            <a:off x="432048" y="2967112"/>
            <a:ext cx="8279904" cy="9644"/>
          </a:xfrm>
          <a:prstGeom prst="rect">
            <a:avLst/>
          </a:prstGeom>
          <a:solidFill>
            <a:srgbClr val="000000">
              <a:alpha val="8000"/>
            </a:srgbClr>
          </a:solidFill>
          <a:ln/>
        </p:spPr>
      </p:sp>
      <p:sp>
        <p:nvSpPr>
          <p:cNvPr id="7" name="Shape 5"/>
          <p:cNvSpPr/>
          <p:nvPr/>
        </p:nvSpPr>
        <p:spPr>
          <a:xfrm>
            <a:off x="432048" y="3418210"/>
            <a:ext cx="8279904" cy="9644"/>
          </a:xfrm>
          <a:prstGeom prst="rect">
            <a:avLst/>
          </a:prstGeom>
          <a:solidFill>
            <a:srgbClr val="000000">
              <a:alpha val="8000"/>
            </a:srgbClr>
          </a:solidFill>
          <a:ln/>
        </p:spPr>
      </p:sp>
      <p:sp>
        <p:nvSpPr>
          <p:cNvPr id="8" name="Shape 6"/>
          <p:cNvSpPr/>
          <p:nvPr/>
        </p:nvSpPr>
        <p:spPr>
          <a:xfrm>
            <a:off x="432048" y="3869308"/>
            <a:ext cx="8279904" cy="9644"/>
          </a:xfrm>
          <a:prstGeom prst="rect">
            <a:avLst/>
          </a:prstGeom>
          <a:solidFill>
            <a:srgbClr val="000000">
              <a:alpha val="8000"/>
            </a:srgbClr>
          </a:solidFill>
          <a:ln/>
        </p:spPr>
      </p:sp>
      <p:sp>
        <p:nvSpPr>
          <p:cNvPr id="9" name="Shape 7"/>
          <p:cNvSpPr/>
          <p:nvPr/>
        </p:nvSpPr>
        <p:spPr>
          <a:xfrm>
            <a:off x="2919859" y="1609055"/>
            <a:ext cx="9644" cy="2716113"/>
          </a:xfrm>
          <a:prstGeom prst="rect">
            <a:avLst/>
          </a:prstGeom>
          <a:solidFill>
            <a:srgbClr val="000000">
              <a:alpha val="8000"/>
            </a:srgbClr>
          </a:solidFill>
          <a:ln/>
        </p:spPr>
      </p:sp>
      <p:sp>
        <p:nvSpPr>
          <p:cNvPr id="10" name="Shape 8"/>
          <p:cNvSpPr/>
          <p:nvPr/>
        </p:nvSpPr>
        <p:spPr>
          <a:xfrm>
            <a:off x="5811143" y="1609055"/>
            <a:ext cx="9644" cy="2716113"/>
          </a:xfrm>
          <a:prstGeom prst="rect">
            <a:avLst/>
          </a:prstGeom>
          <a:solidFill>
            <a:srgbClr val="000000">
              <a:alpha val="8000"/>
            </a:srgbClr>
          </a:solidFill>
          <a:ln/>
        </p:spPr>
      </p:sp>
      <p:sp>
        <p:nvSpPr>
          <p:cNvPr id="11" name="Text 9"/>
          <p:cNvSpPr/>
          <p:nvPr/>
        </p:nvSpPr>
        <p:spPr>
          <a:xfrm>
            <a:off x="595908" y="1715914"/>
            <a:ext cx="2622128" cy="246906"/>
          </a:xfrm>
          <a:prstGeom prst="rect">
            <a:avLst/>
          </a:prstGeom>
          <a:noFill/>
          <a:ln/>
        </p:spPr>
        <p:txBody>
          <a:bodyPr wrap="none" lIns="0" tIns="0" rIns="0" bIns="0" rtlCol="0" anchor="t"/>
          <a:lstStyle/>
          <a:p>
            <a:pPr marL="0" indent="0" algn="l">
              <a:lnSpc>
                <a:spcPct val="133000"/>
              </a:lnSpc>
              <a:buNone/>
            </a:pPr>
            <a:r>
              <a:rPr lang="en-US" sz="1200" b="1" dirty="0">
                <a:solidFill>
                  <a:srgbClr val="2A2742"/>
                </a:solidFill>
                <a:latin typeface="Arimo Bold" pitchFamily="34" charset="0"/>
                <a:ea typeface="Arimo Bold" pitchFamily="34" charset="-122"/>
                <a:cs typeface="Arimo Bold" pitchFamily="34" charset="-120"/>
              </a:rPr>
              <a:t>Dimension</a:t>
            </a:r>
            <a:endParaRPr lang="en-US" sz="1200" dirty="0"/>
          </a:p>
        </p:txBody>
      </p:sp>
      <p:sp>
        <p:nvSpPr>
          <p:cNvPr id="12" name="Text 10"/>
          <p:cNvSpPr/>
          <p:nvPr/>
        </p:nvSpPr>
        <p:spPr>
          <a:xfrm>
            <a:off x="3078882" y="1715914"/>
            <a:ext cx="3030438" cy="246906"/>
          </a:xfrm>
          <a:prstGeom prst="rect">
            <a:avLst/>
          </a:prstGeom>
          <a:noFill/>
          <a:ln/>
        </p:spPr>
        <p:txBody>
          <a:bodyPr wrap="none" lIns="0" tIns="0" rIns="0" bIns="0" rtlCol="0" anchor="t"/>
          <a:lstStyle/>
          <a:p>
            <a:pPr marL="0" indent="0" algn="l">
              <a:lnSpc>
                <a:spcPct val="133000"/>
              </a:lnSpc>
              <a:buNone/>
            </a:pPr>
            <a:r>
              <a:rPr lang="en-US" sz="1200" b="1" dirty="0">
                <a:solidFill>
                  <a:srgbClr val="2A2742"/>
                </a:solidFill>
                <a:latin typeface="Arimo Bold" pitchFamily="34" charset="0"/>
                <a:ea typeface="Arimo Bold" pitchFamily="34" charset="-122"/>
                <a:cs typeface="Arimo Bold" pitchFamily="34" charset="-120"/>
              </a:rPr>
              <a:t>Consultation</a:t>
            </a:r>
            <a:endParaRPr lang="en-US" sz="1200" dirty="0"/>
          </a:p>
        </p:txBody>
      </p:sp>
      <p:sp>
        <p:nvSpPr>
          <p:cNvPr id="13" name="Text 11"/>
          <p:cNvSpPr/>
          <p:nvPr/>
        </p:nvSpPr>
        <p:spPr>
          <a:xfrm>
            <a:off x="5970166" y="1715914"/>
            <a:ext cx="3035201" cy="246906"/>
          </a:xfrm>
          <a:prstGeom prst="rect">
            <a:avLst/>
          </a:prstGeom>
          <a:noFill/>
          <a:ln/>
        </p:spPr>
        <p:txBody>
          <a:bodyPr wrap="none" lIns="0" tIns="0" rIns="0" bIns="0" rtlCol="0" anchor="t"/>
          <a:lstStyle/>
          <a:p>
            <a:pPr marL="0" indent="0" algn="l">
              <a:lnSpc>
                <a:spcPct val="133000"/>
              </a:lnSpc>
              <a:buNone/>
            </a:pPr>
            <a:r>
              <a:rPr lang="en-US" sz="1200" b="1" dirty="0">
                <a:solidFill>
                  <a:srgbClr val="2A2742"/>
                </a:solidFill>
                <a:latin typeface="Arimo Bold" pitchFamily="34" charset="0"/>
                <a:ea typeface="Arimo Bold" pitchFamily="34" charset="-122"/>
                <a:cs typeface="Arimo Bold" pitchFamily="34" charset="-120"/>
              </a:rPr>
              <a:t>Engagement</a:t>
            </a:r>
            <a:endParaRPr lang="en-US" sz="1200" dirty="0"/>
          </a:p>
        </p:txBody>
      </p:sp>
      <p:sp>
        <p:nvSpPr>
          <p:cNvPr id="14" name="Text 12"/>
          <p:cNvSpPr/>
          <p:nvPr/>
        </p:nvSpPr>
        <p:spPr>
          <a:xfrm>
            <a:off x="595908" y="2167012"/>
            <a:ext cx="2622128"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Timeframe</a:t>
            </a:r>
            <a:endParaRPr lang="en-US" sz="1200" dirty="0"/>
          </a:p>
        </p:txBody>
      </p:sp>
      <p:sp>
        <p:nvSpPr>
          <p:cNvPr id="15" name="Text 13"/>
          <p:cNvSpPr/>
          <p:nvPr/>
        </p:nvSpPr>
        <p:spPr>
          <a:xfrm>
            <a:off x="3078882" y="2167012"/>
            <a:ext cx="3030438"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Short, often single session</a:t>
            </a:r>
            <a:endParaRPr lang="en-US" sz="1200" dirty="0"/>
          </a:p>
        </p:txBody>
      </p:sp>
      <p:sp>
        <p:nvSpPr>
          <p:cNvPr id="16" name="Text 14"/>
          <p:cNvSpPr/>
          <p:nvPr/>
        </p:nvSpPr>
        <p:spPr>
          <a:xfrm>
            <a:off x="5970166" y="2167012"/>
            <a:ext cx="3035201"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Extended, project-based</a:t>
            </a:r>
            <a:endParaRPr lang="en-US" sz="1200" dirty="0"/>
          </a:p>
        </p:txBody>
      </p:sp>
      <p:sp>
        <p:nvSpPr>
          <p:cNvPr id="17" name="Text 15"/>
          <p:cNvSpPr/>
          <p:nvPr/>
        </p:nvSpPr>
        <p:spPr>
          <a:xfrm>
            <a:off x="595908" y="2618110"/>
            <a:ext cx="2622128"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Delivery</a:t>
            </a:r>
            <a:endParaRPr lang="en-US" sz="1200" dirty="0"/>
          </a:p>
        </p:txBody>
      </p:sp>
      <p:sp>
        <p:nvSpPr>
          <p:cNvPr id="18" name="Text 16"/>
          <p:cNvSpPr/>
          <p:nvPr/>
        </p:nvSpPr>
        <p:spPr>
          <a:xfrm>
            <a:off x="3078882" y="2618110"/>
            <a:ext cx="3030438"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Oral advice and information</a:t>
            </a:r>
            <a:endParaRPr lang="en-US" sz="1200" dirty="0"/>
          </a:p>
        </p:txBody>
      </p:sp>
      <p:sp>
        <p:nvSpPr>
          <p:cNvPr id="19" name="Text 17"/>
          <p:cNvSpPr/>
          <p:nvPr/>
        </p:nvSpPr>
        <p:spPr>
          <a:xfrm>
            <a:off x="5970166" y="2618110"/>
            <a:ext cx="3035201"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Formal written methodology</a:t>
            </a:r>
            <a:endParaRPr lang="en-US" sz="1200" dirty="0"/>
          </a:p>
        </p:txBody>
      </p:sp>
      <p:sp>
        <p:nvSpPr>
          <p:cNvPr id="20" name="Text 18"/>
          <p:cNvSpPr/>
          <p:nvPr/>
        </p:nvSpPr>
        <p:spPr>
          <a:xfrm>
            <a:off x="595908" y="3069208"/>
            <a:ext cx="2622128"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Depth</a:t>
            </a:r>
            <a:endParaRPr lang="en-US" sz="1200" dirty="0"/>
          </a:p>
        </p:txBody>
      </p:sp>
      <p:sp>
        <p:nvSpPr>
          <p:cNvPr id="21" name="Text 19"/>
          <p:cNvSpPr/>
          <p:nvPr/>
        </p:nvSpPr>
        <p:spPr>
          <a:xfrm>
            <a:off x="3078882" y="3069208"/>
            <a:ext cx="3030438"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May be qualified by limitations</a:t>
            </a:r>
            <a:endParaRPr lang="en-US" sz="1200" dirty="0"/>
          </a:p>
        </p:txBody>
      </p:sp>
      <p:sp>
        <p:nvSpPr>
          <p:cNvPr id="22" name="Text 20"/>
          <p:cNvSpPr/>
          <p:nvPr/>
        </p:nvSpPr>
        <p:spPr>
          <a:xfrm>
            <a:off x="5970166" y="3069208"/>
            <a:ext cx="3035201"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Systematic, rigorous analysis</a:t>
            </a:r>
            <a:endParaRPr lang="en-US" sz="1200" dirty="0"/>
          </a:p>
        </p:txBody>
      </p:sp>
      <p:sp>
        <p:nvSpPr>
          <p:cNvPr id="23" name="Text 21"/>
          <p:cNvSpPr/>
          <p:nvPr/>
        </p:nvSpPr>
        <p:spPr>
          <a:xfrm>
            <a:off x="595908" y="3520306"/>
            <a:ext cx="2622128"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Outcome</a:t>
            </a:r>
            <a:endParaRPr lang="en-US" sz="1200" dirty="0"/>
          </a:p>
        </p:txBody>
      </p:sp>
      <p:sp>
        <p:nvSpPr>
          <p:cNvPr id="24" name="Text 22"/>
          <p:cNvSpPr/>
          <p:nvPr/>
        </p:nvSpPr>
        <p:spPr>
          <a:xfrm>
            <a:off x="3078882" y="3520306"/>
            <a:ext cx="3030438"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Immediate guidance</a:t>
            </a:r>
            <a:endParaRPr lang="en-US" sz="1200" dirty="0"/>
          </a:p>
        </p:txBody>
      </p:sp>
      <p:sp>
        <p:nvSpPr>
          <p:cNvPr id="25" name="Text 23"/>
          <p:cNvSpPr/>
          <p:nvPr/>
        </p:nvSpPr>
        <p:spPr>
          <a:xfrm>
            <a:off x="5970166" y="3520306"/>
            <a:ext cx="3035201"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Implemented recommendations</a:t>
            </a:r>
            <a:endParaRPr lang="en-US" sz="1200" dirty="0"/>
          </a:p>
        </p:txBody>
      </p:sp>
      <p:sp>
        <p:nvSpPr>
          <p:cNvPr id="26" name="Text 24"/>
          <p:cNvSpPr/>
          <p:nvPr/>
        </p:nvSpPr>
        <p:spPr>
          <a:xfrm>
            <a:off x="595908" y="3971404"/>
            <a:ext cx="2622128"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Formality</a:t>
            </a:r>
            <a:endParaRPr lang="en-US" sz="1200" dirty="0"/>
          </a:p>
        </p:txBody>
      </p:sp>
      <p:sp>
        <p:nvSpPr>
          <p:cNvPr id="27" name="Text 25"/>
          <p:cNvSpPr/>
          <p:nvPr/>
        </p:nvSpPr>
        <p:spPr>
          <a:xfrm>
            <a:off x="3078882" y="3971404"/>
            <a:ext cx="3030438"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Informal to semi-formal</a:t>
            </a:r>
            <a:endParaRPr lang="en-US" sz="1200" dirty="0"/>
          </a:p>
        </p:txBody>
      </p:sp>
      <p:sp>
        <p:nvSpPr>
          <p:cNvPr id="28" name="Text 26"/>
          <p:cNvSpPr/>
          <p:nvPr/>
        </p:nvSpPr>
        <p:spPr>
          <a:xfrm>
            <a:off x="5970166" y="3971404"/>
            <a:ext cx="3035201"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Strictly formal process</a:t>
            </a:r>
            <a:endParaRPr lang="en-US" sz="12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sp>
        <p:nvSpPr>
          <p:cNvPr id="2" name="Text 0"/>
          <p:cNvSpPr/>
          <p:nvPr/>
        </p:nvSpPr>
        <p:spPr>
          <a:xfrm>
            <a:off x="432048" y="786780"/>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PESTEL &amp; Strategic Tools in Practice</a:t>
            </a:r>
            <a:endParaRPr lang="en-US" sz="3000" dirty="0"/>
          </a:p>
        </p:txBody>
      </p:sp>
      <p:sp>
        <p:nvSpPr>
          <p:cNvPr id="3" name="Text 1"/>
          <p:cNvSpPr/>
          <p:nvPr/>
        </p:nvSpPr>
        <p:spPr>
          <a:xfrm>
            <a:off x="432048" y="1577578"/>
            <a:ext cx="8279904"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Environmental &amp; Variable Quantification relies on proven analytical frameworks to measure macro-environmental shifts and internal capabilities:</a:t>
            </a:r>
            <a:endParaRPr lang="en-US" sz="1200" dirty="0"/>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32048" y="2244923"/>
            <a:ext cx="2657103" cy="2111797"/>
          </a:xfrm>
          <a:prstGeom prst="rect">
            <a:avLst/>
          </a:prstGeom>
        </p:spPr>
      </p:pic>
      <p:pic>
        <p:nvPicPr>
          <p:cNvPr id="5"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667991" y="2383780"/>
            <a:ext cx="185142" cy="185142"/>
          </a:xfrm>
          <a:prstGeom prst="rect">
            <a:avLst/>
          </a:prstGeom>
        </p:spPr>
      </p:pic>
      <p:sp>
        <p:nvSpPr>
          <p:cNvPr id="6" name="Text 2"/>
          <p:cNvSpPr/>
          <p:nvPr/>
        </p:nvSpPr>
        <p:spPr>
          <a:xfrm>
            <a:off x="605358" y="2862114"/>
            <a:ext cx="2310482"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PESTEL Analysis</a:t>
            </a:r>
            <a:endParaRPr lang="en-US" sz="1500" dirty="0"/>
          </a:p>
        </p:txBody>
      </p:sp>
      <p:sp>
        <p:nvSpPr>
          <p:cNvPr id="7" name="Text 3"/>
          <p:cNvSpPr/>
          <p:nvPr/>
        </p:nvSpPr>
        <p:spPr>
          <a:xfrm>
            <a:off x="605358" y="3195786"/>
            <a:ext cx="2310482" cy="987623"/>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Tracks Political, Economic, Social, Technological, Environmental, and Legal metrics.</a:t>
            </a:r>
            <a:endParaRPr lang="en-US" sz="1200" dirty="0"/>
          </a:p>
        </p:txBody>
      </p:sp>
      <p:pic>
        <p:nvPicPr>
          <p:cNvPr id="8"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43411" y="2244923"/>
            <a:ext cx="2657103" cy="2111797"/>
          </a:xfrm>
          <a:prstGeom prst="rect">
            <a:avLst/>
          </a:prstGeom>
        </p:spPr>
      </p:pic>
      <p:pic>
        <p:nvPicPr>
          <p:cNvPr id="9" name="Image 3"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479354" y="2383780"/>
            <a:ext cx="185142" cy="185142"/>
          </a:xfrm>
          <a:prstGeom prst="rect">
            <a:avLst/>
          </a:prstGeom>
        </p:spPr>
      </p:pic>
      <p:sp>
        <p:nvSpPr>
          <p:cNvPr id="10" name="Text 4"/>
          <p:cNvSpPr/>
          <p:nvPr/>
        </p:nvSpPr>
        <p:spPr>
          <a:xfrm>
            <a:off x="3416722" y="2862114"/>
            <a:ext cx="2310482"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SWOT Matrix</a:t>
            </a:r>
            <a:endParaRPr lang="en-US" sz="1500" dirty="0"/>
          </a:p>
        </p:txBody>
      </p:sp>
      <p:sp>
        <p:nvSpPr>
          <p:cNvPr id="11" name="Text 5"/>
          <p:cNvSpPr/>
          <p:nvPr/>
        </p:nvSpPr>
        <p:spPr>
          <a:xfrm>
            <a:off x="3416722" y="3195786"/>
            <a:ext cx="2310482"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Maps internal Strengths and Weaknesses against external Opportunities and Threats.</a:t>
            </a:r>
            <a:endParaRPr lang="en-US" sz="1200" dirty="0"/>
          </a:p>
        </p:txBody>
      </p:sp>
      <p:pic>
        <p:nvPicPr>
          <p:cNvPr id="12" name="Image 4"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54775" y="2244923"/>
            <a:ext cx="2657103" cy="2111797"/>
          </a:xfrm>
          <a:prstGeom prst="rect">
            <a:avLst/>
          </a:prstGeom>
        </p:spPr>
      </p:pic>
      <p:pic>
        <p:nvPicPr>
          <p:cNvPr id="13" name="Image 5"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290718" y="2383780"/>
            <a:ext cx="185142" cy="185142"/>
          </a:xfrm>
          <a:prstGeom prst="rect">
            <a:avLst/>
          </a:prstGeom>
        </p:spPr>
      </p:pic>
      <p:sp>
        <p:nvSpPr>
          <p:cNvPr id="14" name="Text 6"/>
          <p:cNvSpPr/>
          <p:nvPr/>
        </p:nvSpPr>
        <p:spPr>
          <a:xfrm>
            <a:off x="6228085" y="2862114"/>
            <a:ext cx="2310482"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Porter's Five Forces</a:t>
            </a:r>
            <a:endParaRPr lang="en-US" sz="1500" dirty="0"/>
          </a:p>
        </p:txBody>
      </p:sp>
      <p:sp>
        <p:nvSpPr>
          <p:cNvPr id="15" name="Text 7"/>
          <p:cNvSpPr/>
          <p:nvPr/>
        </p:nvSpPr>
        <p:spPr>
          <a:xfrm>
            <a:off x="6228085" y="3195786"/>
            <a:ext cx="2310482"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Analyzes competitive intensity and industry attractiveness. </a:t>
            </a:r>
            <a:r>
              <a:rPr lang="en-US" sz="1200" i="1" dirty="0">
                <a:solidFill>
                  <a:srgbClr val="2A2742"/>
                </a:solidFill>
                <a:latin typeface="Arimo" pitchFamily="34" charset="0"/>
                <a:ea typeface="Arimo" pitchFamily="34" charset="-122"/>
                <a:cs typeface="Arimo" pitchFamily="34" charset="-120"/>
              </a:rPr>
              <a:t>(Palma &amp; Simbillo, 2023)</a:t>
            </a:r>
            <a:endParaRPr lang="en-US" sz="12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429000" cy="5143500"/>
          </a:xfrm>
          <a:prstGeom prst="rect">
            <a:avLst/>
          </a:prstGeom>
        </p:spPr>
      </p:pic>
      <p:sp>
        <p:nvSpPr>
          <p:cNvPr id="3" name="Text 0"/>
          <p:cNvSpPr/>
          <p:nvPr/>
        </p:nvSpPr>
        <p:spPr>
          <a:xfrm>
            <a:off x="3861048" y="1356568"/>
            <a:ext cx="4850904" cy="964406"/>
          </a:xfrm>
          <a:prstGeom prst="rect">
            <a:avLst/>
          </a:prstGeom>
          <a:noFill/>
          <a:ln/>
        </p:spPr>
        <p:txBody>
          <a:bodyPr wrap="square" lIns="0" tIns="0" rIns="0" bIns="0" rtlCol="0" anchor="t">
            <a:normAutofit/>
          </a:bodyPr>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Business Capability Modeling Explained</a:t>
            </a:r>
            <a:endParaRPr lang="en-US" sz="3000" dirty="0"/>
          </a:p>
        </p:txBody>
      </p:sp>
      <p:sp>
        <p:nvSpPr>
          <p:cNvPr id="4" name="Text 1"/>
          <p:cNvSpPr/>
          <p:nvPr/>
        </p:nvSpPr>
        <p:spPr>
          <a:xfrm>
            <a:off x="3861048" y="2552402"/>
            <a:ext cx="4850904" cy="1234529"/>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Business Capability Modeling (BCM) maps the enterprise operating model on a </a:t>
            </a:r>
            <a:r>
              <a:rPr lang="en-US" sz="1200" b="1" dirty="0">
                <a:solidFill>
                  <a:srgbClr val="2A2742"/>
                </a:solidFill>
                <a:latin typeface="Arimo Bold" pitchFamily="34" charset="0"/>
                <a:ea typeface="Arimo Bold" pitchFamily="34" charset="-122"/>
                <a:cs typeface="Arimo Bold" pitchFamily="34" charset="-120"/>
              </a:rPr>
              <a:t>unified framework</a:t>
            </a:r>
            <a:r>
              <a:rPr lang="en-US" sz="1200" dirty="0">
                <a:solidFill>
                  <a:srgbClr val="2A2742"/>
                </a:solidFill>
                <a:latin typeface="Arimo" pitchFamily="34" charset="0"/>
                <a:ea typeface="Arimo" pitchFamily="34" charset="-122"/>
                <a:cs typeface="Arimo" pitchFamily="34" charset="-120"/>
              </a:rPr>
              <a:t> — aligning people, operational processes, technological architecture, and financial data streams — to score the strategic maturity and value-contribution of current organizational units. </a:t>
            </a:r>
            <a:r>
              <a:rPr lang="en-US" sz="1200" i="1" dirty="0">
                <a:solidFill>
                  <a:srgbClr val="2A2742"/>
                </a:solidFill>
                <a:latin typeface="Arimo" pitchFamily="34" charset="0"/>
                <a:ea typeface="Arimo" pitchFamily="34" charset="-122"/>
                <a:cs typeface="Arimo" pitchFamily="34" charset="-120"/>
              </a:rPr>
              <a:t>(IIBA, 2024)</a:t>
            </a:r>
            <a:endParaRPr lang="en-US" sz="12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4">
    <p:spTree>
      <p:nvGrpSpPr>
        <p:cNvPr id="1" name=""/>
        <p:cNvGrpSpPr/>
        <p:nvPr/>
      </p:nvGrpSpPr>
      <p:grpSpPr>
        <a:xfrm>
          <a:off x="0" y="0"/>
          <a:ext cx="0" cy="0"/>
          <a:chOff x="0" y="0"/>
          <a:chExt cx="0" cy="0"/>
        </a:xfrm>
      </p:grpSpPr>
      <p:sp>
        <p:nvSpPr>
          <p:cNvPr id="2" name="Text 0"/>
          <p:cNvSpPr/>
          <p:nvPr/>
        </p:nvSpPr>
        <p:spPr>
          <a:xfrm>
            <a:off x="432048" y="797644"/>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From Theory to Practice: The Full Picture</a:t>
            </a:r>
            <a:endParaRPr lang="en-US" sz="3000" dirty="0"/>
          </a:p>
        </p:txBody>
      </p:sp>
      <p:sp>
        <p:nvSpPr>
          <p:cNvPr id="3" name="Text 1"/>
          <p:cNvSpPr/>
          <p:nvPr/>
        </p:nvSpPr>
        <p:spPr>
          <a:xfrm>
            <a:off x="432048" y="1588443"/>
            <a:ext cx="308595" cy="192881"/>
          </a:xfrm>
          <a:prstGeom prst="rect">
            <a:avLst/>
          </a:prstGeom>
          <a:noFill/>
          <a:ln/>
        </p:spPr>
        <p:txBody>
          <a:bodyPr wrap="none" lIns="0" tIns="0" rIns="0" bIns="0" rtlCol="0" anchor="ctr"/>
          <a:lstStyle/>
          <a:p>
            <a:pPr marL="0" indent="0" algn="l">
              <a:lnSpc>
                <a:spcPct val="100000"/>
              </a:lnSpc>
              <a:buNone/>
            </a:pPr>
            <a:r>
              <a:rPr lang="en-US" sz="1200" dirty="0">
                <a:solidFill>
                  <a:srgbClr val="2A2742"/>
                </a:solidFill>
                <a:latin typeface="Outfit Light" pitchFamily="34" charset="0"/>
                <a:ea typeface="Outfit Light" pitchFamily="34" charset="-122"/>
                <a:cs typeface="Outfit Light" pitchFamily="34" charset="-120"/>
              </a:rPr>
              <a:t>01</a:t>
            </a:r>
            <a:endParaRPr lang="en-US" sz="1200" dirty="0"/>
          </a:p>
        </p:txBody>
      </p:sp>
      <p:sp>
        <p:nvSpPr>
          <p:cNvPr id="4" name="Shape 2"/>
          <p:cNvSpPr/>
          <p:nvPr/>
        </p:nvSpPr>
        <p:spPr>
          <a:xfrm>
            <a:off x="432048" y="1831628"/>
            <a:ext cx="4062785" cy="19050"/>
          </a:xfrm>
          <a:prstGeom prst="rect">
            <a:avLst/>
          </a:prstGeom>
          <a:solidFill>
            <a:srgbClr val="5E4CE6"/>
          </a:solidFill>
          <a:ln/>
        </p:spPr>
      </p:sp>
      <p:sp>
        <p:nvSpPr>
          <p:cNvPr id="5" name="Text 3"/>
          <p:cNvSpPr/>
          <p:nvPr/>
        </p:nvSpPr>
        <p:spPr>
          <a:xfrm>
            <a:off x="432048" y="1946821"/>
            <a:ext cx="4062785"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Regulatory Literacy</a:t>
            </a:r>
            <a:endParaRPr lang="en-US" sz="1500" dirty="0"/>
          </a:p>
        </p:txBody>
      </p:sp>
      <p:sp>
        <p:nvSpPr>
          <p:cNvPr id="6" name="Text 4"/>
          <p:cNvSpPr/>
          <p:nvPr/>
        </p:nvSpPr>
        <p:spPr>
          <a:xfrm>
            <a:off x="432048" y="2280493"/>
            <a:ext cx="4062785"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Aligning advice with PRC standards and local commercial rules.</a:t>
            </a:r>
            <a:endParaRPr lang="en-US" sz="1200" dirty="0"/>
          </a:p>
        </p:txBody>
      </p:sp>
      <p:sp>
        <p:nvSpPr>
          <p:cNvPr id="7" name="Text 5"/>
          <p:cNvSpPr/>
          <p:nvPr/>
        </p:nvSpPr>
        <p:spPr>
          <a:xfrm>
            <a:off x="4649093" y="1588443"/>
            <a:ext cx="308595" cy="192881"/>
          </a:xfrm>
          <a:prstGeom prst="rect">
            <a:avLst/>
          </a:prstGeom>
          <a:noFill/>
          <a:ln/>
        </p:spPr>
        <p:txBody>
          <a:bodyPr wrap="none" lIns="0" tIns="0" rIns="0" bIns="0" rtlCol="0" anchor="ctr"/>
          <a:lstStyle/>
          <a:p>
            <a:pPr marL="0" indent="0" algn="l">
              <a:lnSpc>
                <a:spcPct val="100000"/>
              </a:lnSpc>
              <a:buNone/>
            </a:pPr>
            <a:r>
              <a:rPr lang="en-US" sz="1200" dirty="0">
                <a:solidFill>
                  <a:srgbClr val="2A2742"/>
                </a:solidFill>
                <a:latin typeface="Outfit Light" pitchFamily="34" charset="0"/>
                <a:ea typeface="Outfit Light" pitchFamily="34" charset="-122"/>
                <a:cs typeface="Outfit Light" pitchFamily="34" charset="-120"/>
              </a:rPr>
              <a:t>02</a:t>
            </a:r>
            <a:endParaRPr lang="en-US" sz="1200" dirty="0"/>
          </a:p>
        </p:txBody>
      </p:sp>
      <p:sp>
        <p:nvSpPr>
          <p:cNvPr id="8" name="Shape 6"/>
          <p:cNvSpPr/>
          <p:nvPr/>
        </p:nvSpPr>
        <p:spPr>
          <a:xfrm>
            <a:off x="4649093" y="1831628"/>
            <a:ext cx="4062859" cy="19050"/>
          </a:xfrm>
          <a:prstGeom prst="rect">
            <a:avLst/>
          </a:prstGeom>
          <a:solidFill>
            <a:srgbClr val="5E4CE6"/>
          </a:solidFill>
          <a:ln/>
        </p:spPr>
      </p:sp>
      <p:sp>
        <p:nvSpPr>
          <p:cNvPr id="9" name="Text 7"/>
          <p:cNvSpPr/>
          <p:nvPr/>
        </p:nvSpPr>
        <p:spPr>
          <a:xfrm>
            <a:off x="4649093" y="1946821"/>
            <a:ext cx="4062859"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System Design &amp; Verification</a:t>
            </a:r>
            <a:endParaRPr lang="en-US" sz="1500" dirty="0"/>
          </a:p>
        </p:txBody>
      </p:sp>
      <p:sp>
        <p:nvSpPr>
          <p:cNvPr id="10" name="Text 8"/>
          <p:cNvSpPr/>
          <p:nvPr/>
        </p:nvSpPr>
        <p:spPr>
          <a:xfrm>
            <a:off x="4649093" y="2280493"/>
            <a:ext cx="4062859" cy="246906"/>
          </a:xfrm>
          <a:prstGeom prst="rect">
            <a:avLst/>
          </a:prstGeom>
          <a:noFill/>
          <a:ln/>
        </p:spPr>
        <p:txBody>
          <a:bodyPr wrap="none" lIns="0" tIns="0" rIns="0" bIns="0" rtlCol="0" anchor="t"/>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Auditing AIS processes and ensuring information reliability.</a:t>
            </a:r>
            <a:endParaRPr lang="en-US" sz="1200" dirty="0"/>
          </a:p>
        </p:txBody>
      </p:sp>
      <p:sp>
        <p:nvSpPr>
          <p:cNvPr id="11" name="Text 9"/>
          <p:cNvSpPr/>
          <p:nvPr/>
        </p:nvSpPr>
        <p:spPr>
          <a:xfrm>
            <a:off x="432048" y="3044279"/>
            <a:ext cx="308595" cy="192881"/>
          </a:xfrm>
          <a:prstGeom prst="rect">
            <a:avLst/>
          </a:prstGeom>
          <a:noFill/>
          <a:ln/>
        </p:spPr>
        <p:txBody>
          <a:bodyPr wrap="none" lIns="0" tIns="0" rIns="0" bIns="0" rtlCol="0" anchor="ctr"/>
          <a:lstStyle/>
          <a:p>
            <a:pPr marL="0" indent="0" algn="l">
              <a:lnSpc>
                <a:spcPct val="100000"/>
              </a:lnSpc>
              <a:buNone/>
            </a:pPr>
            <a:r>
              <a:rPr lang="en-US" sz="1200" dirty="0">
                <a:solidFill>
                  <a:srgbClr val="2A2742"/>
                </a:solidFill>
                <a:latin typeface="Outfit Light" pitchFamily="34" charset="0"/>
                <a:ea typeface="Outfit Light" pitchFamily="34" charset="-122"/>
                <a:cs typeface="Outfit Light" pitchFamily="34" charset="-120"/>
              </a:rPr>
              <a:t>03</a:t>
            </a:r>
            <a:endParaRPr lang="en-US" sz="1200" dirty="0"/>
          </a:p>
        </p:txBody>
      </p:sp>
      <p:sp>
        <p:nvSpPr>
          <p:cNvPr id="12" name="Shape 10"/>
          <p:cNvSpPr/>
          <p:nvPr/>
        </p:nvSpPr>
        <p:spPr>
          <a:xfrm>
            <a:off x="432048" y="3287464"/>
            <a:ext cx="4062785" cy="19050"/>
          </a:xfrm>
          <a:prstGeom prst="rect">
            <a:avLst/>
          </a:prstGeom>
          <a:solidFill>
            <a:srgbClr val="5E4CE6"/>
          </a:solidFill>
          <a:ln/>
        </p:spPr>
      </p:sp>
      <p:sp>
        <p:nvSpPr>
          <p:cNvPr id="13" name="Text 11"/>
          <p:cNvSpPr/>
          <p:nvPr/>
        </p:nvSpPr>
        <p:spPr>
          <a:xfrm>
            <a:off x="432048" y="3402657"/>
            <a:ext cx="4062785"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Quantitative Methods</a:t>
            </a:r>
            <a:endParaRPr lang="en-US" sz="1500" dirty="0"/>
          </a:p>
        </p:txBody>
      </p:sp>
      <p:sp>
        <p:nvSpPr>
          <p:cNvPr id="14" name="Text 12"/>
          <p:cNvSpPr/>
          <p:nvPr/>
        </p:nvSpPr>
        <p:spPr>
          <a:xfrm>
            <a:off x="432048" y="3736330"/>
            <a:ext cx="4062785"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Modeling business scenarios with mathematical and statistical rigor.</a:t>
            </a:r>
            <a:endParaRPr lang="en-US" sz="1200" dirty="0"/>
          </a:p>
        </p:txBody>
      </p:sp>
      <p:sp>
        <p:nvSpPr>
          <p:cNvPr id="15" name="Text 13"/>
          <p:cNvSpPr/>
          <p:nvPr/>
        </p:nvSpPr>
        <p:spPr>
          <a:xfrm>
            <a:off x="4649093" y="3044279"/>
            <a:ext cx="308595" cy="192881"/>
          </a:xfrm>
          <a:prstGeom prst="rect">
            <a:avLst/>
          </a:prstGeom>
          <a:noFill/>
          <a:ln/>
        </p:spPr>
        <p:txBody>
          <a:bodyPr wrap="none" lIns="0" tIns="0" rIns="0" bIns="0" rtlCol="0" anchor="ctr"/>
          <a:lstStyle/>
          <a:p>
            <a:pPr marL="0" indent="0" algn="l">
              <a:lnSpc>
                <a:spcPct val="100000"/>
              </a:lnSpc>
              <a:buNone/>
            </a:pPr>
            <a:r>
              <a:rPr lang="en-US" sz="1200" dirty="0">
                <a:solidFill>
                  <a:srgbClr val="2A2742"/>
                </a:solidFill>
                <a:latin typeface="Outfit Light" pitchFamily="34" charset="0"/>
                <a:ea typeface="Outfit Light" pitchFamily="34" charset="-122"/>
                <a:cs typeface="Outfit Light" pitchFamily="34" charset="-120"/>
              </a:rPr>
              <a:t>04</a:t>
            </a:r>
            <a:endParaRPr lang="en-US" sz="1200" dirty="0"/>
          </a:p>
        </p:txBody>
      </p:sp>
      <p:sp>
        <p:nvSpPr>
          <p:cNvPr id="16" name="Shape 14"/>
          <p:cNvSpPr/>
          <p:nvPr/>
        </p:nvSpPr>
        <p:spPr>
          <a:xfrm>
            <a:off x="4649093" y="3287464"/>
            <a:ext cx="4062859" cy="19050"/>
          </a:xfrm>
          <a:prstGeom prst="rect">
            <a:avLst/>
          </a:prstGeom>
          <a:solidFill>
            <a:srgbClr val="5E4CE6"/>
          </a:solidFill>
          <a:ln/>
        </p:spPr>
      </p:sp>
      <p:sp>
        <p:nvSpPr>
          <p:cNvPr id="17" name="Text 15"/>
          <p:cNvSpPr/>
          <p:nvPr/>
        </p:nvSpPr>
        <p:spPr>
          <a:xfrm>
            <a:off x="4649093" y="3402657"/>
            <a:ext cx="4062859" cy="241102"/>
          </a:xfrm>
          <a:prstGeom prst="rect">
            <a:avLst/>
          </a:prstGeom>
          <a:noFill/>
          <a:ln/>
        </p:spPr>
        <p:txBody>
          <a:bodyPr wrap="none" lIns="0" tIns="0" rIns="0" bIns="0" rtlCol="0" anchor="t"/>
          <a:lstStyle/>
          <a:p>
            <a:pPr marL="0" indent="0" algn="l">
              <a:lnSpc>
                <a:spcPct val="104000"/>
              </a:lnSpc>
              <a:buNone/>
            </a:pPr>
            <a:r>
              <a:rPr lang="en-US" sz="1500" dirty="0">
                <a:solidFill>
                  <a:srgbClr val="2A2742"/>
                </a:solidFill>
                <a:latin typeface="Outfit ExtraBold" pitchFamily="34" charset="0"/>
                <a:ea typeface="Outfit ExtraBold" pitchFamily="34" charset="-122"/>
                <a:cs typeface="Outfit ExtraBold" pitchFamily="34" charset="-120"/>
              </a:rPr>
              <a:t>Strategic Business Analysis</a:t>
            </a:r>
            <a:endParaRPr lang="en-US" sz="1500" dirty="0"/>
          </a:p>
        </p:txBody>
      </p:sp>
      <p:sp>
        <p:nvSpPr>
          <p:cNvPr id="18" name="Text 16"/>
          <p:cNvSpPr/>
          <p:nvPr/>
        </p:nvSpPr>
        <p:spPr>
          <a:xfrm>
            <a:off x="4649093" y="3736330"/>
            <a:ext cx="4062859"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Integrating all tools to deliver transformative advisory outcomes.</a:t>
            </a:r>
            <a:endParaRPr lang="en-US" sz="12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5">
    <p:spTree>
      <p:nvGrpSpPr>
        <p:cNvPr id="1" name=""/>
        <p:cNvGrpSpPr/>
        <p:nvPr/>
      </p:nvGrpSpPr>
      <p:grpSpPr>
        <a:xfrm>
          <a:off x="0" y="0"/>
          <a:ext cx="0" cy="0"/>
          <a:chOff x="0" y="0"/>
          <a:chExt cx="0" cy="0"/>
        </a:xfrm>
      </p:grpSpPr>
      <p:sp>
        <p:nvSpPr>
          <p:cNvPr id="2" name="Text 0"/>
          <p:cNvSpPr/>
          <p:nvPr/>
        </p:nvSpPr>
        <p:spPr>
          <a:xfrm>
            <a:off x="432048" y="633189"/>
            <a:ext cx="8279904" cy="482203"/>
          </a:xfrm>
          <a:prstGeom prst="rect">
            <a:avLst/>
          </a:prstGeom>
          <a:noFill/>
          <a:ln/>
        </p:spPr>
        <p:txBody>
          <a:bodyPr wrap="none" lIns="0" tIns="0" rIns="0" bIns="0" rtlCol="0" anchor="t"/>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References</a:t>
            </a:r>
            <a:endParaRPr lang="en-US" sz="30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12998" y="1404938"/>
            <a:ext cx="4062561" cy="778818"/>
          </a:xfrm>
          <a:prstGeom prst="rect">
            <a:avLst/>
          </a:prstGeom>
        </p:spPr>
      </p:pic>
      <p:sp>
        <p:nvSpPr>
          <p:cNvPr id="4" name="Text 1"/>
          <p:cNvSpPr/>
          <p:nvPr/>
        </p:nvSpPr>
        <p:spPr>
          <a:xfrm>
            <a:off x="624408" y="1423988"/>
            <a:ext cx="3851151"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Angeles, E. M. (2025). Determinants of CPA licensure examination preparedness. </a:t>
            </a:r>
            <a:r>
              <a:rPr lang="en-US" sz="1200" i="1" dirty="0">
                <a:solidFill>
                  <a:srgbClr val="2A2742"/>
                </a:solidFill>
                <a:latin typeface="Arimo" pitchFamily="34" charset="0"/>
                <a:ea typeface="Arimo" pitchFamily="34" charset="-122"/>
                <a:cs typeface="Arimo" pitchFamily="34" charset="-120"/>
              </a:rPr>
              <a:t>Baliuag University Research Journal.</a:t>
            </a:r>
            <a:endParaRPr lang="en-US" sz="1200" dirty="0"/>
          </a:p>
        </p:txBody>
      </p:sp>
      <p:pic>
        <p:nvPicPr>
          <p:cNvPr id="5"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49391" y="1404938"/>
            <a:ext cx="4062561" cy="778818"/>
          </a:xfrm>
          <a:prstGeom prst="rect">
            <a:avLst/>
          </a:prstGeom>
        </p:spPr>
      </p:pic>
      <p:sp>
        <p:nvSpPr>
          <p:cNvPr id="6" name="Text 2"/>
          <p:cNvSpPr/>
          <p:nvPr/>
        </p:nvSpPr>
        <p:spPr>
          <a:xfrm>
            <a:off x="4860801" y="1423988"/>
            <a:ext cx="3851151"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Cabrera, M. E. (2015). </a:t>
            </a:r>
            <a:r>
              <a:rPr lang="en-US" sz="1200" i="1" dirty="0">
                <a:solidFill>
                  <a:srgbClr val="2A2742"/>
                </a:solidFill>
                <a:latin typeface="Arimo" pitchFamily="34" charset="0"/>
                <a:ea typeface="Arimo" pitchFamily="34" charset="-122"/>
                <a:cs typeface="Arimo" pitchFamily="34" charset="-120"/>
              </a:rPr>
              <a:t>Management Consultancy.</a:t>
            </a:r>
            <a:r>
              <a:rPr lang="en-US" sz="1200" dirty="0">
                <a:solidFill>
                  <a:srgbClr val="2A2742"/>
                </a:solidFill>
                <a:latin typeface="Arimo" pitchFamily="34" charset="0"/>
                <a:ea typeface="Arimo" pitchFamily="34" charset="-122"/>
                <a:cs typeface="Arimo" pitchFamily="34" charset="-120"/>
              </a:rPr>
              <a:t> GIC Enterprises &amp; Co.</a:t>
            </a:r>
            <a:endParaRPr lang="en-US" sz="1200" dirty="0"/>
          </a:p>
        </p:txBody>
      </p:sp>
      <p:pic>
        <p:nvPicPr>
          <p:cNvPr id="7"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2998" y="2454250"/>
            <a:ext cx="4062561" cy="1025723"/>
          </a:xfrm>
          <a:prstGeom prst="rect">
            <a:avLst/>
          </a:prstGeom>
        </p:spPr>
      </p:pic>
      <p:sp>
        <p:nvSpPr>
          <p:cNvPr id="8" name="Text 3"/>
          <p:cNvSpPr/>
          <p:nvPr/>
        </p:nvSpPr>
        <p:spPr>
          <a:xfrm>
            <a:off x="624408" y="2473300"/>
            <a:ext cx="3851151"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IIBA. (2024). </a:t>
            </a:r>
            <a:r>
              <a:rPr lang="en-US" sz="1200" i="1" dirty="0">
                <a:solidFill>
                  <a:srgbClr val="2A2742"/>
                </a:solidFill>
                <a:latin typeface="Arimo" pitchFamily="34" charset="0"/>
                <a:ea typeface="Arimo" pitchFamily="34" charset="-122"/>
                <a:cs typeface="Arimo" pitchFamily="34" charset="-120"/>
              </a:rPr>
              <a:t>Strategic Business Analysis — Insight.</a:t>
            </a:r>
            <a:r>
              <a:rPr lang="en-US" sz="1200" dirty="0">
                <a:solidFill>
                  <a:srgbClr val="2A2742"/>
                </a:solidFill>
                <a:latin typeface="Arimo" pitchFamily="34" charset="0"/>
                <a:ea typeface="Arimo" pitchFamily="34" charset="-122"/>
                <a:cs typeface="Arimo" pitchFamily="34" charset="-120"/>
              </a:rPr>
              <a:t> IIBA Global Publications.</a:t>
            </a:r>
            <a:endParaRPr lang="en-US" sz="1200" dirty="0"/>
          </a:p>
        </p:txBody>
      </p:sp>
      <p:pic>
        <p:nvPicPr>
          <p:cNvPr id="9" name="Image 3"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49391" y="2454250"/>
            <a:ext cx="4062561" cy="1025723"/>
          </a:xfrm>
          <a:prstGeom prst="rect">
            <a:avLst/>
          </a:prstGeom>
        </p:spPr>
      </p:pic>
      <p:sp>
        <p:nvSpPr>
          <p:cNvPr id="10" name="Text 4"/>
          <p:cNvSpPr/>
          <p:nvPr/>
        </p:nvSpPr>
        <p:spPr>
          <a:xfrm>
            <a:off x="4860801" y="2473300"/>
            <a:ext cx="3851151" cy="987623"/>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Madayag, F. L. (2023). Liquidity risk management of agricultural cooperatives in Isabela, Philippines. </a:t>
            </a:r>
            <a:r>
              <a:rPr lang="en-US" sz="1200" i="1" dirty="0">
                <a:solidFill>
                  <a:srgbClr val="2A2742"/>
                </a:solidFill>
                <a:latin typeface="Arimo" pitchFamily="34" charset="0"/>
                <a:ea typeface="Arimo" pitchFamily="34" charset="-122"/>
                <a:cs typeface="Arimo" pitchFamily="34" charset="-120"/>
              </a:rPr>
              <a:t>International Journal of Professional Business Review, 8</a:t>
            </a:r>
            <a:r>
              <a:rPr lang="en-US" sz="1200" dirty="0">
                <a:solidFill>
                  <a:srgbClr val="2A2742"/>
                </a:solidFill>
                <a:latin typeface="Arimo" pitchFamily="34" charset="0"/>
                <a:ea typeface="Arimo" pitchFamily="34" charset="-122"/>
                <a:cs typeface="Arimo" pitchFamily="34" charset="-120"/>
              </a:rPr>
              <a:t>(10).</a:t>
            </a:r>
            <a:endParaRPr lang="en-US" sz="1200" dirty="0"/>
          </a:p>
        </p:txBody>
      </p:sp>
      <p:pic>
        <p:nvPicPr>
          <p:cNvPr id="11" name="Image 4"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12998" y="3750469"/>
            <a:ext cx="4062561" cy="778818"/>
          </a:xfrm>
          <a:prstGeom prst="rect">
            <a:avLst/>
          </a:prstGeom>
        </p:spPr>
      </p:pic>
      <p:sp>
        <p:nvSpPr>
          <p:cNvPr id="12" name="Text 5"/>
          <p:cNvSpPr/>
          <p:nvPr/>
        </p:nvSpPr>
        <p:spPr>
          <a:xfrm>
            <a:off x="624408" y="3769519"/>
            <a:ext cx="3851151"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Palma, R., &amp; Simbillo, G. (2023). </a:t>
            </a:r>
            <a:r>
              <a:rPr lang="en-US" sz="1200" i="1" dirty="0">
                <a:solidFill>
                  <a:srgbClr val="2A2742"/>
                </a:solidFill>
                <a:latin typeface="Arimo" pitchFamily="34" charset="0"/>
                <a:ea typeface="Arimo" pitchFamily="34" charset="-122"/>
                <a:cs typeface="Arimo" pitchFamily="34" charset="-120"/>
              </a:rPr>
              <a:t>Strategic Business Analysis with Management.</a:t>
            </a:r>
            <a:r>
              <a:rPr lang="en-US" sz="1200" dirty="0">
                <a:solidFill>
                  <a:srgbClr val="2A2742"/>
                </a:solidFill>
                <a:latin typeface="Arimo" pitchFamily="34" charset="0"/>
                <a:ea typeface="Arimo" pitchFamily="34" charset="-122"/>
                <a:cs typeface="Arimo" pitchFamily="34" charset="-120"/>
              </a:rPr>
              <a:t> John B. Lacson Foundation Maritime University.</a:t>
            </a:r>
            <a:endParaRPr lang="en-US" sz="1200" dirty="0"/>
          </a:p>
        </p:txBody>
      </p:sp>
      <p:pic>
        <p:nvPicPr>
          <p:cNvPr id="13" name="Image 5"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49391" y="3750469"/>
            <a:ext cx="4062561" cy="778818"/>
          </a:xfrm>
          <a:prstGeom prst="rect">
            <a:avLst/>
          </a:prstGeom>
        </p:spPr>
      </p:pic>
      <p:sp>
        <p:nvSpPr>
          <p:cNvPr id="14" name="Text 6"/>
          <p:cNvSpPr/>
          <p:nvPr/>
        </p:nvSpPr>
        <p:spPr>
          <a:xfrm>
            <a:off x="4860801" y="3769519"/>
            <a:ext cx="3851151" cy="493812"/>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University of London. (2025). </a:t>
            </a:r>
            <a:r>
              <a:rPr lang="en-US" sz="1200" i="1" dirty="0">
                <a:solidFill>
                  <a:srgbClr val="2A2742"/>
                </a:solidFill>
                <a:latin typeface="Arimo" pitchFamily="34" charset="0"/>
                <a:ea typeface="Arimo" pitchFamily="34" charset="-122"/>
                <a:cs typeface="Arimo" pitchFamily="34" charset="-120"/>
              </a:rPr>
              <a:t>Business Analysis and Decision Making.</a:t>
            </a:r>
            <a:r>
              <a:rPr lang="en-US" sz="1200" dirty="0">
                <a:solidFill>
                  <a:srgbClr val="2A2742"/>
                </a:solidFill>
                <a:latin typeface="Arimo" pitchFamily="34" charset="0"/>
                <a:ea typeface="Arimo" pitchFamily="34" charset="-122"/>
                <a:cs typeface="Arimo" pitchFamily="34" charset="-120"/>
              </a:rPr>
              <a:t> LSE Content Repository.</a:t>
            </a:r>
            <a:endParaRPr lang="en-US" sz="12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429000" cy="5143500"/>
          </a:xfrm>
          <a:prstGeom prst="rect">
            <a:avLst/>
          </a:prstGeom>
        </p:spPr>
      </p:pic>
      <p:sp>
        <p:nvSpPr>
          <p:cNvPr id="3" name="Text 0"/>
          <p:cNvSpPr/>
          <p:nvPr/>
        </p:nvSpPr>
        <p:spPr>
          <a:xfrm>
            <a:off x="3861048" y="1158329"/>
            <a:ext cx="4850904" cy="1446609"/>
          </a:xfrm>
          <a:prstGeom prst="rect">
            <a:avLst/>
          </a:prstGeom>
          <a:noFill/>
          <a:ln/>
        </p:spPr>
        <p:txBody>
          <a:bodyPr wrap="square" lIns="0" tIns="0" rIns="0" bIns="0" rtlCol="0" anchor="t">
            <a:normAutofit/>
          </a:bodyPr>
          <a:lstStyle/>
          <a:p>
            <a:pPr marL="0" indent="0" algn="l">
              <a:lnSpc>
                <a:spcPct val="104000"/>
              </a:lnSpc>
              <a:buNone/>
            </a:pPr>
            <a:r>
              <a:rPr lang="en-US" sz="3000" dirty="0">
                <a:solidFill>
                  <a:srgbClr val="231971"/>
                </a:solidFill>
                <a:latin typeface="Outfit ExtraBold" pitchFamily="34" charset="0"/>
                <a:ea typeface="Outfit ExtraBold" pitchFamily="34" charset="-122"/>
                <a:cs typeface="Outfit ExtraBold" pitchFamily="34" charset="-120"/>
              </a:rPr>
              <a:t>From Compliance to Strategy — Your Journey Begins</a:t>
            </a:r>
            <a:endParaRPr lang="en-US" sz="3000" dirty="0"/>
          </a:p>
        </p:txBody>
      </p:sp>
      <p:sp>
        <p:nvSpPr>
          <p:cNvPr id="4" name="Text 1"/>
          <p:cNvSpPr/>
          <p:nvPr/>
        </p:nvSpPr>
        <p:spPr>
          <a:xfrm>
            <a:off x="3861048" y="2836366"/>
            <a:ext cx="4850904" cy="740718"/>
          </a:xfrm>
          <a:prstGeom prst="rect">
            <a:avLst/>
          </a:prstGeom>
          <a:noFill/>
          <a:ln/>
        </p:spPr>
        <p:txBody>
          <a:bodyPr wrap="square" lIns="0" tIns="0" rIns="0" bIns="0" rtlCol="0" anchor="t">
            <a:normAutofit/>
          </a:bodyPr>
          <a:lstStyle/>
          <a:p>
            <a:pPr marL="0" indent="0" algn="l">
              <a:lnSpc>
                <a:spcPct val="133000"/>
              </a:lnSpc>
              <a:buNone/>
            </a:pPr>
            <a:r>
              <a:rPr lang="en-US" sz="1200" dirty="0">
                <a:solidFill>
                  <a:srgbClr val="2A2742"/>
                </a:solidFill>
                <a:latin typeface="Arimo" pitchFamily="34" charset="0"/>
                <a:ea typeface="Arimo" pitchFamily="34" charset="-122"/>
                <a:cs typeface="Arimo" pitchFamily="34" charset="-120"/>
              </a:rPr>
              <a:t>By mastering Strategic Business Analysis and MAS, accounting and business professionals effectively shift their careers from </a:t>
            </a:r>
            <a:r>
              <a:rPr lang="en-US" sz="1200" b="1" dirty="0">
                <a:solidFill>
                  <a:srgbClr val="5E4CE6"/>
                </a:solidFill>
                <a:latin typeface="Arimo Bold" pitchFamily="34" charset="0"/>
                <a:ea typeface="Arimo Bold" pitchFamily="34" charset="-122"/>
                <a:cs typeface="Arimo Bold" pitchFamily="34" charset="-120"/>
              </a:rPr>
              <a:t>traditional historical compliers</a:t>
            </a:r>
            <a:r>
              <a:rPr lang="en-US" sz="1200" dirty="0">
                <a:solidFill>
                  <a:srgbClr val="2A2742"/>
                </a:solidFill>
                <a:latin typeface="Arimo" pitchFamily="34" charset="0"/>
                <a:ea typeface="Arimo" pitchFamily="34" charset="-122"/>
                <a:cs typeface="Arimo" pitchFamily="34" charset="-120"/>
              </a:rPr>
              <a:t> to </a:t>
            </a:r>
            <a:r>
              <a:rPr lang="en-US" sz="1200" b="1" dirty="0">
                <a:solidFill>
                  <a:srgbClr val="5E4CE6"/>
                </a:solidFill>
                <a:latin typeface="Arimo Bold" pitchFamily="34" charset="0"/>
                <a:ea typeface="Arimo Bold" pitchFamily="34" charset="-122"/>
                <a:cs typeface="Arimo Bold" pitchFamily="34" charset="-120"/>
              </a:rPr>
              <a:t>essential, future-ready strategic designers</a:t>
            </a:r>
            <a:r>
              <a:rPr lang="en-US" sz="1200" dirty="0">
                <a:solidFill>
                  <a:srgbClr val="2A2742"/>
                </a:solidFill>
                <a:latin typeface="Arimo" pitchFamily="34" charset="0"/>
                <a:ea typeface="Arimo" pitchFamily="34" charset="-122"/>
                <a:cs typeface="Arimo" pitchFamily="34" charset="-120"/>
              </a:rPr>
              <a:t>.</a:t>
            </a:r>
            <a:endParaRPr lang="en-US" sz="1200" dirty="0"/>
          </a:p>
        </p:txBody>
      </p:sp>
      <p:sp>
        <p:nvSpPr>
          <p:cNvPr id="5" name="Shape 2"/>
          <p:cNvSpPr/>
          <p:nvPr/>
        </p:nvSpPr>
        <p:spPr>
          <a:xfrm>
            <a:off x="3861048" y="3750618"/>
            <a:ext cx="1528911" cy="234479"/>
          </a:xfrm>
          <a:prstGeom prst="roundRect">
            <a:avLst>
              <a:gd name="adj" fmla="val 22111"/>
            </a:avLst>
          </a:prstGeom>
          <a:solidFill>
            <a:srgbClr val="D7D2F9"/>
          </a:solidFill>
          <a:ln/>
        </p:spPr>
      </p:sp>
      <p:sp>
        <p:nvSpPr>
          <p:cNvPr id="6" name="Text 3"/>
          <p:cNvSpPr/>
          <p:nvPr/>
        </p:nvSpPr>
        <p:spPr>
          <a:xfrm>
            <a:off x="3953619" y="3796903"/>
            <a:ext cx="1800969" cy="141908"/>
          </a:xfrm>
          <a:prstGeom prst="rect">
            <a:avLst/>
          </a:prstGeom>
          <a:noFill/>
          <a:ln/>
        </p:spPr>
        <p:txBody>
          <a:bodyPr wrap="none" lIns="0" tIns="0" rIns="0" bIns="0" rtlCol="0" anchor="t"/>
          <a:lstStyle/>
          <a:p>
            <a:pPr marL="0" indent="0" algn="l">
              <a:lnSpc>
                <a:spcPct val="96000"/>
              </a:lnSpc>
              <a:buNone/>
            </a:pPr>
            <a:r>
              <a:rPr lang="en-US" sz="950" dirty="0">
                <a:solidFill>
                  <a:srgbClr val="2A2742"/>
                </a:solidFill>
                <a:latin typeface="Arimo" pitchFamily="34" charset="0"/>
                <a:ea typeface="Arimo" pitchFamily="34" charset="-122"/>
                <a:cs typeface="Arimo" pitchFamily="34" charset="-120"/>
              </a:rPr>
              <a:t>MODULE 1 COMPLETE</a:t>
            </a:r>
            <a:endParaRPr lang="en-US" sz="950" dirty="0"/>
          </a:p>
        </p:txBody>
      </p:sp>
      <p:sp>
        <p:nvSpPr>
          <p:cNvPr id="7" name="Shape 4"/>
          <p:cNvSpPr/>
          <p:nvPr/>
        </p:nvSpPr>
        <p:spPr>
          <a:xfrm>
            <a:off x="5467052" y="3750618"/>
            <a:ext cx="3103290" cy="234479"/>
          </a:xfrm>
          <a:prstGeom prst="roundRect">
            <a:avLst>
              <a:gd name="adj" fmla="val 22111"/>
            </a:avLst>
          </a:prstGeom>
          <a:noFill/>
          <a:ln w="4763">
            <a:solidFill>
              <a:srgbClr val="5E4CE6"/>
            </a:solidFill>
            <a:prstDash val="solid"/>
          </a:ln>
        </p:spPr>
      </p:sp>
      <p:sp>
        <p:nvSpPr>
          <p:cNvPr id="8" name="Text 5"/>
          <p:cNvSpPr/>
          <p:nvPr/>
        </p:nvSpPr>
        <p:spPr>
          <a:xfrm>
            <a:off x="5559623" y="3796903"/>
            <a:ext cx="3375347" cy="141908"/>
          </a:xfrm>
          <a:prstGeom prst="rect">
            <a:avLst/>
          </a:prstGeom>
          <a:noFill/>
          <a:ln/>
        </p:spPr>
        <p:txBody>
          <a:bodyPr wrap="none" lIns="0" tIns="0" rIns="0" bIns="0" rtlCol="0" anchor="t"/>
          <a:lstStyle/>
          <a:p>
            <a:pPr marL="0" indent="0" algn="l">
              <a:lnSpc>
                <a:spcPct val="96000"/>
              </a:lnSpc>
              <a:buNone/>
            </a:pPr>
            <a:r>
              <a:rPr lang="en-US" sz="950" dirty="0">
                <a:solidFill>
                  <a:srgbClr val="5E4CE6"/>
                </a:solidFill>
                <a:latin typeface="Arimo" pitchFamily="34" charset="0"/>
                <a:ea typeface="Arimo" pitchFamily="34" charset="-122"/>
                <a:cs typeface="Arimo" pitchFamily="34" charset="-120"/>
              </a:rPr>
              <a:t>NEXT: MODULE 2 — MAS PRACTICE STANDARDS</a:t>
            </a:r>
            <a:endParaRPr lang="en-US" sz="9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TotalTime>
  <Words>2231</Words>
  <Application>Microsoft Macintosh PowerPoint</Application>
  <PresentationFormat>On-screen Show (16:9)</PresentationFormat>
  <Paragraphs>262</Paragraphs>
  <Slides>36</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Arimo</vt:lpstr>
      <vt:lpstr>Outfit ExtraBold</vt:lpstr>
      <vt:lpstr>Outfit Light</vt:lpstr>
      <vt:lpstr>Arial</vt:lpstr>
      <vt:lpstr>Arimo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Rosalinda Perez</cp:lastModifiedBy>
  <cp:revision>1</cp:revision>
  <dcterms:created xsi:type="dcterms:W3CDTF">2026-07-11T01:55:36Z</dcterms:created>
  <dcterms:modified xsi:type="dcterms:W3CDTF">2026-07-11T01:57:09Z</dcterms:modified>
</cp:coreProperties>
</file>