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y="5143500" cx="9144000"/>
  <p:notesSz cx="5143500" cy="9144000"/>
  <p:embeddedFontLst>
    <p:embeddedFont>
      <p:font typeface="Alice"/>
      <p:regular r:id="rId15"/>
    </p:embeddedFont>
    <p:embeddedFont>
      <p:font typeface="Lora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0" roundtripDataSignature="AMtx7mgw/fRTUBeZp0LfXvWrdAx6g0Yi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customschemas.google.com/relationships/presentationmetadata" Target="meta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Alice-regular.fntdata"/><Relationship Id="rId14" Type="http://schemas.openxmlformats.org/officeDocument/2006/relationships/slide" Target="slides/slide10.xml"/><Relationship Id="rId17" Type="http://schemas.openxmlformats.org/officeDocument/2006/relationships/font" Target="fonts/Lora-bold.fntdata"/><Relationship Id="rId16" Type="http://schemas.openxmlformats.org/officeDocument/2006/relationships/font" Target="fonts/Lora-regular.fntdata"/><Relationship Id="rId5" Type="http://schemas.openxmlformats.org/officeDocument/2006/relationships/slide" Target="slides/slide1.xml"/><Relationship Id="rId19" Type="http://schemas.openxmlformats.org/officeDocument/2006/relationships/font" Target="fonts/Lora-boldItalic.fntdata"/><Relationship Id="rId6" Type="http://schemas.openxmlformats.org/officeDocument/2006/relationships/slide" Target="slides/slide2.xml"/><Relationship Id="rId18" Type="http://schemas.openxmlformats.org/officeDocument/2006/relationships/font" Target="fonts/Lora-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857400" y="685800"/>
            <a:ext cx="342915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514350" y="4343400"/>
            <a:ext cx="41148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9" name="Google Shape;29;p1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" name="Google Shape;30;p1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8" name="Google Shape;38;p2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2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0" name="Google Shape;50;p3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3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4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2" name="Google Shape;102;p4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4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5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15" name="Google Shape;115;p5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5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36" name="Google Shape;136;p6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6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7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74" name="Google Shape;174;p7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5" name="Google Shape;175;p7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8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04" name="Google Shape;204;p8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8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9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5" name="Google Shape;235;p9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9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0:notes"/>
          <p:cNvSpPr/>
          <p:nvPr>
            <p:ph idx="2" type="sldImg"/>
          </p:nvPr>
        </p:nvSpPr>
        <p:spPr>
          <a:xfrm>
            <a:off x="0" y="0"/>
            <a:ext cx="3000000" cy="3000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50" name="Google Shape;250;p10:notes"/>
          <p:cNvSpPr txBox="1"/>
          <p:nvPr>
            <p:ph idx="1" type="body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10:notes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 master">
  <p:cSld name="Slide 1 master">
    <p:spTree>
      <p:nvGrpSpPr>
        <p:cNvPr id="6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;p1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2 master">
  <p:cSld name="Slide 2 master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1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3 master">
  <p:cSld name="Slide 3 master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1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4 master">
  <p:cSld name="Slide 4 master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1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5 master">
  <p:cSld name="Slide 5 mast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6 master">
  <p:cSld name="Slide 6 mast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7 master">
  <p:cSld name="Slide 7 master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8 master">
  <p:cSld name="Slide 8 master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9 master">
  <p:cSld name="Slide 9 master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10 master">
  <p:cSld name="Slide 10 master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CFBF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2" name="Google Shape;32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1"/>
          <p:cNvSpPr/>
          <p:nvPr/>
        </p:nvSpPr>
        <p:spPr>
          <a:xfrm>
            <a:off x="432048" y="880170"/>
            <a:ext cx="4850904" cy="241101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2400"/>
              <a:buFont typeface="Alice"/>
              <a:buNone/>
            </a:pPr>
            <a:r>
              <a:rPr b="0" i="0" lang="en-US" sz="2400" u="none" cap="none" strike="noStrike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Module 2: The Consultant, Practice Standards, Stages in Management Consultancy Engagements and Ethical Considerations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1"/>
          <p:cNvSpPr/>
          <p:nvPr/>
        </p:nvSpPr>
        <p:spPr>
          <a:xfrm>
            <a:off x="496056" y="2827669"/>
            <a:ext cx="4850904" cy="7407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Lora"/>
              <a:buNone/>
            </a:pPr>
            <a:r>
              <a:rPr b="0" i="0" lang="en-US" sz="1200" u="none" cap="none" strike="noStrike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An in-depth exploration of the human element, structural frameworks, and ethical boundaries governing professional management advisory services.</a:t>
            </a:r>
            <a:endParaRPr/>
          </a:p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rgbClr val="2C2821"/>
              </a:solidFill>
              <a:latin typeface="Lora"/>
              <a:ea typeface="Lora"/>
              <a:cs typeface="Lora"/>
              <a:sym typeface="Lora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rgbClr val="2C2821"/>
              </a:solidFill>
              <a:latin typeface="Lora"/>
              <a:ea typeface="Lora"/>
              <a:cs typeface="Lora"/>
              <a:sym typeface="Lora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rgbClr val="2C2821"/>
              </a:solidFill>
              <a:latin typeface="Lora"/>
              <a:ea typeface="Lora"/>
              <a:cs typeface="Lora"/>
              <a:sym typeface="Lora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1"/>
          <p:cNvSpPr/>
          <p:nvPr/>
        </p:nvSpPr>
        <p:spPr>
          <a:xfrm>
            <a:off x="496056" y="3790070"/>
            <a:ext cx="4850904" cy="3338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Lora"/>
              <a:buNone/>
            </a:pPr>
            <a:r>
              <a:rPr b="0" i="0" lang="en-US" sz="1200" u="none" cap="none" strike="noStrike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C-AE24 Strategic Business Analysis</a:t>
            </a:r>
            <a:endParaRPr/>
          </a:p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rgbClr val="2C2821"/>
              </a:solidFill>
              <a:latin typeface="Lora"/>
              <a:ea typeface="Lora"/>
              <a:cs typeface="Lora"/>
              <a:sym typeface="Lora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Rosalinda E. Perez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41" name="Google Shape;4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2"/>
          <p:cNvSpPr/>
          <p:nvPr/>
        </p:nvSpPr>
        <p:spPr>
          <a:xfrm>
            <a:off x="3861048" y="1006525"/>
            <a:ext cx="4632350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3000"/>
              <a:buFont typeface="Alice"/>
              <a:buNone/>
            </a:pPr>
            <a:r>
              <a:rPr lang="en-US" sz="30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Connecting the Modules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2"/>
          <p:cNvSpPr/>
          <p:nvPr/>
        </p:nvSpPr>
        <p:spPr>
          <a:xfrm>
            <a:off x="3749948" y="1720155"/>
            <a:ext cx="2459459" cy="2416820"/>
          </a:xfrm>
          <a:prstGeom prst="roundRect">
            <a:avLst>
              <a:gd fmla="val 958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2"/>
          <p:cNvSpPr/>
          <p:nvPr/>
        </p:nvSpPr>
        <p:spPr>
          <a:xfrm>
            <a:off x="3904208" y="1874416"/>
            <a:ext cx="2386013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Alice"/>
              <a:buNone/>
            </a:pPr>
            <a:r>
              <a:rPr lang="en-US" sz="15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Module 1 Recap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3904208" y="2269778"/>
            <a:ext cx="2150938" cy="17283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Lora"/>
              <a:buNone/>
            </a:pPr>
            <a:r>
              <a:rPr lang="en-US" sz="1200">
                <a:solidFill>
                  <a:srgbClr val="FFFFFF"/>
                </a:solidFill>
                <a:latin typeface="Lora"/>
                <a:ea typeface="Lora"/>
                <a:cs typeface="Lora"/>
                <a:sym typeface="Lora"/>
              </a:rPr>
              <a:t>We established the foundational concepts and scope of Management Advisory Services (MAS) — building the theoretical groundwork for professional practice.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6479456" y="1874416"/>
            <a:ext cx="2386013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1500"/>
              <a:buFont typeface="Alice"/>
              <a:buNone/>
            </a:pPr>
            <a:r>
              <a:rPr lang="en-US" sz="15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Module 2 Pivot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6479456" y="2269778"/>
            <a:ext cx="2237259" cy="17283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Lora"/>
              <a:buNone/>
            </a:pPr>
            <a:r>
              <a:rPr lang="en-US" sz="12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This week, we bridge those concepts by exploring the actual </a:t>
            </a:r>
            <a:r>
              <a:rPr b="1" lang="en-US" sz="12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human element</a:t>
            </a:r>
            <a:r>
              <a:rPr lang="en-US" sz="12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 — the consultant — and the strict structural, operational, and ethical boundaries governing professional delivery.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"/>
          <p:cNvSpPr/>
          <p:nvPr/>
        </p:nvSpPr>
        <p:spPr>
          <a:xfrm>
            <a:off x="1976810" y="325264"/>
            <a:ext cx="3870871" cy="2937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1850"/>
              <a:buFont typeface="Alice"/>
              <a:buNone/>
            </a:pPr>
            <a:r>
              <a:rPr lang="en-US" sz="185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What We Will Achieve This Week</a:t>
            </a:r>
            <a:endParaRPr sz="1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3"/>
          <p:cNvSpPr/>
          <p:nvPr/>
        </p:nvSpPr>
        <p:spPr>
          <a:xfrm>
            <a:off x="1976810" y="733648"/>
            <a:ext cx="5647581" cy="1210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000"/>
              <a:buFont typeface="Lora"/>
              <a:buNone/>
            </a:pPr>
            <a:r>
              <a:rPr lang="en-US" sz="10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By the end of this module, you should be able to meet the following learning outcomes: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3"/>
          <p:cNvSpPr/>
          <p:nvPr/>
        </p:nvSpPr>
        <p:spPr>
          <a:xfrm>
            <a:off x="1976810" y="1060177"/>
            <a:ext cx="2566541" cy="762074"/>
          </a:xfrm>
          <a:prstGeom prst="roundRect">
            <a:avLst>
              <a:gd fmla="val 5999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3"/>
          <p:cNvSpPr/>
          <p:nvPr/>
        </p:nvSpPr>
        <p:spPr>
          <a:xfrm>
            <a:off x="1976810" y="1050652"/>
            <a:ext cx="2566541" cy="38100"/>
          </a:xfrm>
          <a:prstGeom prst="roundRect">
            <a:avLst>
              <a:gd fmla="val 37020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3"/>
          <p:cNvSpPr/>
          <p:nvPr/>
        </p:nvSpPr>
        <p:spPr>
          <a:xfrm>
            <a:off x="3119065" y="919163"/>
            <a:ext cx="282029" cy="282029"/>
          </a:xfrm>
          <a:prstGeom prst="roundRect">
            <a:avLst>
              <a:gd fmla="val 202639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3"/>
          <p:cNvSpPr/>
          <p:nvPr/>
        </p:nvSpPr>
        <p:spPr>
          <a:xfrm>
            <a:off x="3203674" y="989633"/>
            <a:ext cx="112812" cy="14101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50"/>
              <a:buFont typeface="Alice"/>
              <a:buNone/>
            </a:pPr>
            <a:r>
              <a:rPr lang="en-US" sz="85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1</a:t>
            </a:r>
            <a:endParaRPr sz="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3"/>
          <p:cNvSpPr/>
          <p:nvPr/>
        </p:nvSpPr>
        <p:spPr>
          <a:xfrm>
            <a:off x="2080320" y="1295251"/>
            <a:ext cx="1211312" cy="146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Professional Attributes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3"/>
          <p:cNvSpPr/>
          <p:nvPr/>
        </p:nvSpPr>
        <p:spPr>
          <a:xfrm>
            <a:off x="2080320" y="1476598"/>
            <a:ext cx="2359521" cy="3253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00"/>
              <a:buFont typeface="Lora"/>
              <a:buNone/>
            </a:pPr>
            <a:r>
              <a:rPr lang="en-US" sz="8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Describe the essential professional attributes and skill dimensions of management consultants.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3"/>
          <p:cNvSpPr/>
          <p:nvPr/>
        </p:nvSpPr>
        <p:spPr>
          <a:xfrm>
            <a:off x="4600649" y="1060177"/>
            <a:ext cx="2566541" cy="762074"/>
          </a:xfrm>
          <a:prstGeom prst="roundRect">
            <a:avLst>
              <a:gd fmla="val 5999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3"/>
          <p:cNvSpPr/>
          <p:nvPr/>
        </p:nvSpPr>
        <p:spPr>
          <a:xfrm>
            <a:off x="4600649" y="1050652"/>
            <a:ext cx="2566541" cy="38100"/>
          </a:xfrm>
          <a:prstGeom prst="roundRect">
            <a:avLst>
              <a:gd fmla="val 37020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" name="Google Shape;63;p3"/>
          <p:cNvSpPr/>
          <p:nvPr/>
        </p:nvSpPr>
        <p:spPr>
          <a:xfrm>
            <a:off x="5742905" y="919163"/>
            <a:ext cx="282029" cy="282029"/>
          </a:xfrm>
          <a:prstGeom prst="roundRect">
            <a:avLst>
              <a:gd fmla="val 202639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3"/>
          <p:cNvSpPr/>
          <p:nvPr/>
        </p:nvSpPr>
        <p:spPr>
          <a:xfrm>
            <a:off x="5827514" y="989633"/>
            <a:ext cx="112812" cy="14101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50"/>
              <a:buFont typeface="Alice"/>
              <a:buNone/>
            </a:pPr>
            <a:r>
              <a:rPr lang="en-US" sz="85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2</a:t>
            </a:r>
            <a:endParaRPr sz="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3"/>
          <p:cNvSpPr/>
          <p:nvPr/>
        </p:nvSpPr>
        <p:spPr>
          <a:xfrm>
            <a:off x="4704159" y="1295251"/>
            <a:ext cx="1175370" cy="146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Practice Standards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3"/>
          <p:cNvSpPr/>
          <p:nvPr/>
        </p:nvSpPr>
        <p:spPr>
          <a:xfrm>
            <a:off x="4704159" y="1476598"/>
            <a:ext cx="2359521" cy="2421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00"/>
              <a:buFont typeface="Lora"/>
              <a:buNone/>
            </a:pPr>
            <a:r>
              <a:rPr lang="en-US" sz="8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Discuss the foundational standards governing the MAS practice.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3"/>
          <p:cNvSpPr/>
          <p:nvPr/>
        </p:nvSpPr>
        <p:spPr>
          <a:xfrm>
            <a:off x="1976810" y="2020565"/>
            <a:ext cx="2566541" cy="762074"/>
          </a:xfrm>
          <a:prstGeom prst="roundRect">
            <a:avLst>
              <a:gd fmla="val 5999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3"/>
          <p:cNvSpPr/>
          <p:nvPr/>
        </p:nvSpPr>
        <p:spPr>
          <a:xfrm>
            <a:off x="1976810" y="2011040"/>
            <a:ext cx="2566541" cy="38100"/>
          </a:xfrm>
          <a:prstGeom prst="roundRect">
            <a:avLst>
              <a:gd fmla="val 37020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3"/>
          <p:cNvSpPr/>
          <p:nvPr/>
        </p:nvSpPr>
        <p:spPr>
          <a:xfrm>
            <a:off x="3119065" y="1879550"/>
            <a:ext cx="282029" cy="282029"/>
          </a:xfrm>
          <a:prstGeom prst="roundRect">
            <a:avLst>
              <a:gd fmla="val 202639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3"/>
          <p:cNvSpPr/>
          <p:nvPr/>
        </p:nvSpPr>
        <p:spPr>
          <a:xfrm>
            <a:off x="3203674" y="1950021"/>
            <a:ext cx="112812" cy="14101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50"/>
              <a:buFont typeface="Alice"/>
              <a:buNone/>
            </a:pPr>
            <a:r>
              <a:rPr lang="en-US" sz="85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3</a:t>
            </a:r>
            <a:endParaRPr sz="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3"/>
          <p:cNvSpPr/>
          <p:nvPr/>
        </p:nvSpPr>
        <p:spPr>
          <a:xfrm>
            <a:off x="2080320" y="2255639"/>
            <a:ext cx="1175370" cy="146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Engagement Lifecycle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" name="Google Shape;72;p3"/>
          <p:cNvSpPr/>
          <p:nvPr/>
        </p:nvSpPr>
        <p:spPr>
          <a:xfrm>
            <a:off x="2080320" y="2436986"/>
            <a:ext cx="2359521" cy="2421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00"/>
              <a:buFont typeface="Lora"/>
              <a:buNone/>
            </a:pPr>
            <a:r>
              <a:rPr lang="en-US" sz="8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Identify and break down the operational stages in a management consultancy engagement lifecycle.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" name="Google Shape;73;p3"/>
          <p:cNvSpPr/>
          <p:nvPr/>
        </p:nvSpPr>
        <p:spPr>
          <a:xfrm>
            <a:off x="4600649" y="2020565"/>
            <a:ext cx="2566541" cy="762074"/>
          </a:xfrm>
          <a:prstGeom prst="roundRect">
            <a:avLst>
              <a:gd fmla="val 5999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3"/>
          <p:cNvSpPr/>
          <p:nvPr/>
        </p:nvSpPr>
        <p:spPr>
          <a:xfrm>
            <a:off x="4600649" y="2011040"/>
            <a:ext cx="2566541" cy="38100"/>
          </a:xfrm>
          <a:prstGeom prst="roundRect">
            <a:avLst>
              <a:gd fmla="val 37020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3"/>
          <p:cNvSpPr/>
          <p:nvPr/>
        </p:nvSpPr>
        <p:spPr>
          <a:xfrm>
            <a:off x="5742905" y="1879550"/>
            <a:ext cx="282029" cy="282029"/>
          </a:xfrm>
          <a:prstGeom prst="roundRect">
            <a:avLst>
              <a:gd fmla="val 202639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3"/>
          <p:cNvSpPr/>
          <p:nvPr/>
        </p:nvSpPr>
        <p:spPr>
          <a:xfrm>
            <a:off x="5827514" y="1950021"/>
            <a:ext cx="112812" cy="141015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850"/>
              <a:buFont typeface="Alice"/>
              <a:buNone/>
            </a:pPr>
            <a:r>
              <a:rPr lang="en-US" sz="85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4</a:t>
            </a:r>
            <a:endParaRPr sz="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3"/>
          <p:cNvSpPr/>
          <p:nvPr/>
        </p:nvSpPr>
        <p:spPr>
          <a:xfrm>
            <a:off x="4704159" y="2255639"/>
            <a:ext cx="1185193" cy="146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Ethical Considerations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3"/>
          <p:cNvSpPr/>
          <p:nvPr/>
        </p:nvSpPr>
        <p:spPr>
          <a:xfrm>
            <a:off x="4704159" y="2436986"/>
            <a:ext cx="2359521" cy="2421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00"/>
              <a:buFont typeface="Lora"/>
              <a:buNone/>
            </a:pPr>
            <a:r>
              <a:rPr lang="en-US" sz="8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Explain the ethical considerations in conducting MAS engagements.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3"/>
          <p:cNvSpPr/>
          <p:nvPr/>
        </p:nvSpPr>
        <p:spPr>
          <a:xfrm>
            <a:off x="1976799" y="2816825"/>
            <a:ext cx="4181400" cy="147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1100"/>
              <a:buFont typeface="Alice"/>
              <a:buNone/>
            </a:pPr>
            <a:r>
              <a:rPr lang="en-US" sz="11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Core Values Integration — Developing Professional Excellence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3"/>
          <p:cNvSpPr/>
          <p:nvPr/>
        </p:nvSpPr>
        <p:spPr>
          <a:xfrm>
            <a:off x="1976810" y="3101504"/>
            <a:ext cx="2566541" cy="829717"/>
          </a:xfrm>
          <a:prstGeom prst="roundRect">
            <a:avLst>
              <a:gd fmla="val 1700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" name="Google Shape;81;p3"/>
          <p:cNvSpPr/>
          <p:nvPr/>
        </p:nvSpPr>
        <p:spPr>
          <a:xfrm>
            <a:off x="2070795" y="3195489"/>
            <a:ext cx="282029" cy="282029"/>
          </a:xfrm>
          <a:prstGeom prst="roundRect">
            <a:avLst>
              <a:gd fmla="val 2026184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82" name="Google Shape;82;p3"/>
          <p:cNvSpPr/>
          <p:nvPr/>
        </p:nvSpPr>
        <p:spPr>
          <a:xfrm>
            <a:off x="2148334" y="3273028"/>
            <a:ext cx="126876" cy="126876"/>
          </a:xfrm>
          <a:prstGeom prst="rect">
            <a:avLst/>
          </a:prstGeom>
          <a:noFill/>
          <a:ln>
            <a:noFill/>
          </a:ln>
        </p:spPr>
      </p:sp>
      <p:sp>
        <p:nvSpPr>
          <p:cNvPr id="83" name="Google Shape;83;p3"/>
          <p:cNvSpPr/>
          <p:nvPr/>
        </p:nvSpPr>
        <p:spPr>
          <a:xfrm>
            <a:off x="2070795" y="3534817"/>
            <a:ext cx="1175370" cy="146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Integrity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3"/>
          <p:cNvSpPr/>
          <p:nvPr/>
        </p:nvSpPr>
        <p:spPr>
          <a:xfrm>
            <a:off x="2070795" y="3716164"/>
            <a:ext cx="2378571" cy="1210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00"/>
              <a:buFont typeface="Lora"/>
              <a:buNone/>
            </a:pPr>
            <a:r>
              <a:rPr lang="en-US" sz="8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Maintaining uncompromised professional honor.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3"/>
          <p:cNvSpPr/>
          <p:nvPr/>
        </p:nvSpPr>
        <p:spPr>
          <a:xfrm>
            <a:off x="4600649" y="3101504"/>
            <a:ext cx="2566541" cy="829717"/>
          </a:xfrm>
          <a:prstGeom prst="roundRect">
            <a:avLst>
              <a:gd fmla="val 1700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3"/>
          <p:cNvSpPr/>
          <p:nvPr/>
        </p:nvSpPr>
        <p:spPr>
          <a:xfrm>
            <a:off x="4694634" y="3195489"/>
            <a:ext cx="282029" cy="282029"/>
          </a:xfrm>
          <a:prstGeom prst="roundRect">
            <a:avLst>
              <a:gd fmla="val 2026184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87" name="Google Shape;87;p3"/>
          <p:cNvSpPr/>
          <p:nvPr/>
        </p:nvSpPr>
        <p:spPr>
          <a:xfrm>
            <a:off x="4772174" y="3273028"/>
            <a:ext cx="126876" cy="126876"/>
          </a:xfrm>
          <a:prstGeom prst="rect">
            <a:avLst/>
          </a:prstGeom>
          <a:noFill/>
          <a:ln>
            <a:noFill/>
          </a:ln>
        </p:spPr>
      </p:sp>
      <p:sp>
        <p:nvSpPr>
          <p:cNvPr id="88" name="Google Shape;88;p3"/>
          <p:cNvSpPr/>
          <p:nvPr/>
        </p:nvSpPr>
        <p:spPr>
          <a:xfrm>
            <a:off x="4694634" y="3534817"/>
            <a:ext cx="1175370" cy="146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Excellence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3"/>
          <p:cNvSpPr/>
          <p:nvPr/>
        </p:nvSpPr>
        <p:spPr>
          <a:xfrm>
            <a:off x="4694634" y="3716164"/>
            <a:ext cx="2378571" cy="1210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00"/>
              <a:buFont typeface="Lora"/>
              <a:buNone/>
            </a:pPr>
            <a:r>
              <a:rPr lang="en-US" sz="8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Delivering high-quality, technically sound solutions.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3"/>
          <p:cNvSpPr/>
          <p:nvPr/>
        </p:nvSpPr>
        <p:spPr>
          <a:xfrm>
            <a:off x="1976810" y="3988519"/>
            <a:ext cx="2566541" cy="829717"/>
          </a:xfrm>
          <a:prstGeom prst="roundRect">
            <a:avLst>
              <a:gd fmla="val 1700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3"/>
          <p:cNvSpPr/>
          <p:nvPr/>
        </p:nvSpPr>
        <p:spPr>
          <a:xfrm>
            <a:off x="2070795" y="4082504"/>
            <a:ext cx="282029" cy="282029"/>
          </a:xfrm>
          <a:prstGeom prst="roundRect">
            <a:avLst>
              <a:gd fmla="val 2026184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92" name="Google Shape;92;p3"/>
          <p:cNvSpPr/>
          <p:nvPr/>
        </p:nvSpPr>
        <p:spPr>
          <a:xfrm>
            <a:off x="2148334" y="4160044"/>
            <a:ext cx="126876" cy="126876"/>
          </a:xfrm>
          <a:prstGeom prst="rect">
            <a:avLst/>
          </a:prstGeom>
          <a:noFill/>
          <a:ln>
            <a:noFill/>
          </a:ln>
        </p:spPr>
      </p:sp>
      <p:sp>
        <p:nvSpPr>
          <p:cNvPr id="93" name="Google Shape;93;p3"/>
          <p:cNvSpPr/>
          <p:nvPr/>
        </p:nvSpPr>
        <p:spPr>
          <a:xfrm>
            <a:off x="2070795" y="4421832"/>
            <a:ext cx="1175370" cy="146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Teamwork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3"/>
          <p:cNvSpPr/>
          <p:nvPr/>
        </p:nvSpPr>
        <p:spPr>
          <a:xfrm>
            <a:off x="2070795" y="4603179"/>
            <a:ext cx="2378571" cy="1210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00"/>
              <a:buFont typeface="Lora"/>
              <a:buNone/>
            </a:pPr>
            <a:r>
              <a:rPr lang="en-US" sz="8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Working effectively with both colleagues and clients.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3"/>
          <p:cNvSpPr/>
          <p:nvPr/>
        </p:nvSpPr>
        <p:spPr>
          <a:xfrm>
            <a:off x="4600649" y="3988519"/>
            <a:ext cx="2566541" cy="829717"/>
          </a:xfrm>
          <a:prstGeom prst="roundRect">
            <a:avLst>
              <a:gd fmla="val 1700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3"/>
          <p:cNvSpPr/>
          <p:nvPr/>
        </p:nvSpPr>
        <p:spPr>
          <a:xfrm>
            <a:off x="4694634" y="4082504"/>
            <a:ext cx="282029" cy="282029"/>
          </a:xfrm>
          <a:prstGeom prst="roundRect">
            <a:avLst>
              <a:gd fmla="val 2026184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97" name="Google Shape;97;p3"/>
          <p:cNvSpPr/>
          <p:nvPr/>
        </p:nvSpPr>
        <p:spPr>
          <a:xfrm>
            <a:off x="4772174" y="4160044"/>
            <a:ext cx="126876" cy="126876"/>
          </a:xfrm>
          <a:prstGeom prst="rect">
            <a:avLst/>
          </a:prstGeom>
          <a:noFill/>
          <a:ln>
            <a:noFill/>
          </a:ln>
        </p:spPr>
      </p:sp>
      <p:sp>
        <p:nvSpPr>
          <p:cNvPr id="98" name="Google Shape;98;p3"/>
          <p:cNvSpPr/>
          <p:nvPr/>
        </p:nvSpPr>
        <p:spPr>
          <a:xfrm>
            <a:off x="4694634" y="4421832"/>
            <a:ext cx="1175370" cy="146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Open Communication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3"/>
          <p:cNvSpPr/>
          <p:nvPr/>
        </p:nvSpPr>
        <p:spPr>
          <a:xfrm>
            <a:off x="4694634" y="4603179"/>
            <a:ext cx="2378571" cy="12107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00"/>
              <a:buFont typeface="Lora"/>
              <a:buNone/>
            </a:pPr>
            <a:r>
              <a:rPr lang="en-US" sz="8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Navigating project complexities transparently.</a:t>
            </a:r>
            <a:endParaRPr sz="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4"/>
          <p:cNvSpPr/>
          <p:nvPr/>
        </p:nvSpPr>
        <p:spPr>
          <a:xfrm>
            <a:off x="432048" y="1001390"/>
            <a:ext cx="4314825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3000"/>
              <a:buFont typeface="Alice"/>
              <a:buNone/>
            </a:pPr>
            <a:r>
              <a:rPr lang="en-US" sz="30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Roadmap of the Week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4"/>
          <p:cNvSpPr/>
          <p:nvPr/>
        </p:nvSpPr>
        <p:spPr>
          <a:xfrm>
            <a:off x="432048" y="1792188"/>
            <a:ext cx="2363316" cy="290066"/>
          </a:xfrm>
          <a:prstGeom prst="roundRect">
            <a:avLst>
              <a:gd fmla="val 6384" name="adj"/>
            </a:avLst>
          </a:prstGeom>
          <a:solidFill>
            <a:srgbClr val="D7F4E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4"/>
          <p:cNvSpPr/>
          <p:nvPr/>
        </p:nvSpPr>
        <p:spPr>
          <a:xfrm>
            <a:off x="524619" y="1838474"/>
            <a:ext cx="2635374" cy="1974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50"/>
              <a:buFont typeface="Lora"/>
              <a:buNone/>
            </a:pPr>
            <a:r>
              <a:rPr lang="en-US" sz="95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DIVIDED INTO TWO CONCISE PARTS</a:t>
            </a:r>
            <a:endParaRPr sz="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4"/>
          <p:cNvSpPr/>
          <p:nvPr/>
        </p:nvSpPr>
        <p:spPr>
          <a:xfrm>
            <a:off x="320948" y="2255788"/>
            <a:ext cx="4173959" cy="1886248"/>
          </a:xfrm>
          <a:prstGeom prst="roundRect">
            <a:avLst>
              <a:gd fmla="val 122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4"/>
          <p:cNvSpPr/>
          <p:nvPr/>
        </p:nvSpPr>
        <p:spPr>
          <a:xfrm>
            <a:off x="475208" y="2410048"/>
            <a:ext cx="3946624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Alice"/>
              <a:buNone/>
            </a:pPr>
            <a:r>
              <a:rPr lang="en-US" sz="15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Part 1: The Practitioner &amp; The Standards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4"/>
          <p:cNvSpPr/>
          <p:nvPr/>
        </p:nvSpPr>
        <p:spPr>
          <a:xfrm>
            <a:off x="475208" y="2805410"/>
            <a:ext cx="3865438" cy="5477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342900" lvl="0" marL="34290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Lora"/>
              <a:buChar char="•"/>
            </a:pPr>
            <a:r>
              <a:rPr lang="en-US" sz="1200">
                <a:solidFill>
                  <a:srgbClr val="FFFFFF"/>
                </a:solidFill>
                <a:latin typeface="Lora"/>
                <a:ea typeface="Lora"/>
                <a:cs typeface="Lora"/>
                <a:sym typeface="Lora"/>
              </a:rPr>
              <a:t>Professional Attributes of Consultants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Lora"/>
              <a:buChar char="•"/>
            </a:pPr>
            <a:r>
              <a:rPr lang="en-US" sz="1200">
                <a:solidFill>
                  <a:srgbClr val="FFFFFF"/>
                </a:solidFill>
                <a:latin typeface="Lora"/>
                <a:ea typeface="Lora"/>
                <a:cs typeface="Lora"/>
                <a:sym typeface="Lora"/>
              </a:rPr>
              <a:t>MAS Practice Standards 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4"/>
          <p:cNvSpPr/>
          <p:nvPr/>
        </p:nvSpPr>
        <p:spPr>
          <a:xfrm>
            <a:off x="4764956" y="2410048"/>
            <a:ext cx="3951759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1500"/>
              <a:buFont typeface="Alice"/>
              <a:buNone/>
            </a:pPr>
            <a:r>
              <a:rPr lang="en-US" sz="15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Part 2: Stages of Management Consulting Engagements &amp; Ethical Considerations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4"/>
          <p:cNvSpPr/>
          <p:nvPr/>
        </p:nvSpPr>
        <p:spPr>
          <a:xfrm>
            <a:off x="4764956" y="3046512"/>
            <a:ext cx="3951759" cy="10415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342900" lvl="0" marL="34290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Lora"/>
              <a:buChar char="•"/>
            </a:pPr>
            <a:r>
              <a:rPr lang="en-US" sz="12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Understanding the "lifecycle" of consultancy: From negotiation to post-engagement evaluation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Lora"/>
              <a:buChar char="•"/>
            </a:pPr>
            <a:r>
              <a:rPr lang="en-US" sz="12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Navigating the ethical considerations in conducting consultancy engagements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8" name="Google Shape;118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5"/>
          <p:cNvSpPr/>
          <p:nvPr/>
        </p:nvSpPr>
        <p:spPr>
          <a:xfrm>
            <a:off x="276746" y="369019"/>
            <a:ext cx="5367412" cy="3088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1900"/>
              <a:buFont typeface="Alice"/>
              <a:buNone/>
            </a:pPr>
            <a:r>
              <a:rPr lang="en-US" sz="19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Part 1 Preview — The Consultant's Attributes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5"/>
          <p:cNvSpPr/>
          <p:nvPr/>
        </p:nvSpPr>
        <p:spPr>
          <a:xfrm>
            <a:off x="276746" y="772864"/>
            <a:ext cx="2681734" cy="172566"/>
          </a:xfrm>
          <a:prstGeom prst="roundRect">
            <a:avLst>
              <a:gd fmla="val 6874" name="adj"/>
            </a:avLst>
          </a:prstGeom>
          <a:noFill/>
          <a:ln cap="flat" cmpd="sng" w="9525">
            <a:solidFill>
              <a:srgbClr val="1B5F3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5"/>
          <p:cNvSpPr/>
          <p:nvPr/>
        </p:nvSpPr>
        <p:spPr>
          <a:xfrm>
            <a:off x="340816" y="807244"/>
            <a:ext cx="3010793" cy="1038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>
                <a:srgbClr val="1B5F39"/>
              </a:buClr>
              <a:buSzPts val="600"/>
              <a:buFont typeface="Lora"/>
              <a:buNone/>
            </a:pPr>
            <a:r>
              <a:rPr lang="en-US" sz="600">
                <a:solidFill>
                  <a:srgbClr val="1B5F39"/>
                </a:solidFill>
                <a:latin typeface="Lora"/>
                <a:ea typeface="Lora"/>
                <a:cs typeface="Lora"/>
                <a:sym typeface="Lora"/>
              </a:rPr>
              <a:t>SKILL DIMENSIONS ACCORDING TO PROF. J. OWEN CHERRINGTON</a:t>
            </a:r>
            <a:endParaRPr sz="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preencoded.png" id="122" name="Google Shape;122;p5"/>
          <p:cNvSpPr/>
          <p:nvPr/>
        </p:nvSpPr>
        <p:spPr>
          <a:xfrm>
            <a:off x="276746" y="1016645"/>
            <a:ext cx="247129" cy="247129"/>
          </a:xfrm>
          <a:prstGeom prst="rect">
            <a:avLst/>
          </a:prstGeom>
          <a:noFill/>
          <a:ln>
            <a:noFill/>
          </a:ln>
        </p:spPr>
      </p:sp>
      <p:sp>
        <p:nvSpPr>
          <p:cNvPr id="123" name="Google Shape;123;p5"/>
          <p:cNvSpPr/>
          <p:nvPr/>
        </p:nvSpPr>
        <p:spPr>
          <a:xfrm>
            <a:off x="276746" y="1342876"/>
            <a:ext cx="1235646" cy="1544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50"/>
              <a:buFont typeface="Alice"/>
              <a:buNone/>
            </a:pPr>
            <a:r>
              <a:rPr b="1" lang="en-US" sz="9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Technical Skills</a:t>
            </a:r>
            <a:endParaRPr b="1" sz="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5"/>
          <p:cNvSpPr/>
          <p:nvPr/>
        </p:nvSpPr>
        <p:spPr>
          <a:xfrm>
            <a:off x="276746" y="1535311"/>
            <a:ext cx="5161508" cy="3860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Lora"/>
              <a:buNone/>
            </a:pP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Specialized discipline expertise across areas such as IT, marketing, and organizational behavior — the core knowledge base of the consultant.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preencoded.png" id="125" name="Google Shape;125;p5"/>
          <p:cNvSpPr/>
          <p:nvPr/>
        </p:nvSpPr>
        <p:spPr>
          <a:xfrm>
            <a:off x="276746" y="1921371"/>
            <a:ext cx="247129" cy="247129"/>
          </a:xfrm>
          <a:prstGeom prst="rect">
            <a:avLst/>
          </a:prstGeom>
          <a:noFill/>
          <a:ln>
            <a:noFill/>
          </a:ln>
        </p:spPr>
      </p:sp>
      <p:sp>
        <p:nvSpPr>
          <p:cNvPr id="126" name="Google Shape;126;p5"/>
          <p:cNvSpPr/>
          <p:nvPr/>
        </p:nvSpPr>
        <p:spPr>
          <a:xfrm>
            <a:off x="276746" y="2247602"/>
            <a:ext cx="1235646" cy="1544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50"/>
              <a:buFont typeface="Alice"/>
              <a:buNone/>
            </a:pPr>
            <a:r>
              <a:rPr b="1" lang="en-US" sz="9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Interpersonal Skills</a:t>
            </a:r>
            <a:endParaRPr b="1" sz="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5"/>
          <p:cNvSpPr/>
          <p:nvPr/>
        </p:nvSpPr>
        <p:spPr>
          <a:xfrm>
            <a:off x="276746" y="2440037"/>
            <a:ext cx="5161508" cy="3737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Lora"/>
              <a:buNone/>
            </a:pP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Personal attributes including integrity, objectivity, empathy, and relationship building — the human side of consulting.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preencoded.png" id="128" name="Google Shape;128;p5"/>
          <p:cNvSpPr/>
          <p:nvPr/>
        </p:nvSpPr>
        <p:spPr>
          <a:xfrm>
            <a:off x="276746" y="2826097"/>
            <a:ext cx="247129" cy="247129"/>
          </a:xfrm>
          <a:prstGeom prst="rect">
            <a:avLst/>
          </a:prstGeom>
          <a:noFill/>
          <a:ln>
            <a:noFill/>
          </a:ln>
        </p:spPr>
      </p:sp>
      <p:sp>
        <p:nvSpPr>
          <p:cNvPr id="129" name="Google Shape;129;p5"/>
          <p:cNvSpPr/>
          <p:nvPr/>
        </p:nvSpPr>
        <p:spPr>
          <a:xfrm>
            <a:off x="276746" y="3152329"/>
            <a:ext cx="1235646" cy="1544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50"/>
              <a:buFont typeface="Alice"/>
              <a:buNone/>
            </a:pPr>
            <a:r>
              <a:rPr b="1" lang="en-US" sz="9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Project Management</a:t>
            </a:r>
            <a:endParaRPr b="1" sz="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5"/>
          <p:cNvSpPr/>
          <p:nvPr/>
        </p:nvSpPr>
        <p:spPr>
          <a:xfrm>
            <a:off x="276746" y="3344762"/>
            <a:ext cx="5161508" cy="2471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Lora"/>
              <a:buNone/>
            </a:pP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Defining outcomes, formal planning, task prioritizing, and resource management </a:t>
            </a:r>
            <a:endParaRPr/>
          </a:p>
          <a:p>
            <a:pPr indent="0" lvl="0" marL="0" marR="0" rtl="0" algn="l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Lora"/>
              <a:buNone/>
            </a:pP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to keep engagements on track.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preencoded.png" id="131" name="Google Shape;131;p5"/>
          <p:cNvSpPr/>
          <p:nvPr/>
        </p:nvSpPr>
        <p:spPr>
          <a:xfrm>
            <a:off x="276746" y="3747424"/>
            <a:ext cx="247129" cy="247129"/>
          </a:xfrm>
          <a:prstGeom prst="rect">
            <a:avLst/>
          </a:prstGeom>
          <a:noFill/>
          <a:ln>
            <a:noFill/>
          </a:ln>
        </p:spPr>
      </p:sp>
      <p:sp>
        <p:nvSpPr>
          <p:cNvPr id="132" name="Google Shape;132;p5"/>
          <p:cNvSpPr/>
          <p:nvPr/>
        </p:nvSpPr>
        <p:spPr>
          <a:xfrm>
            <a:off x="276746" y="4009647"/>
            <a:ext cx="1235646" cy="1544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50"/>
              <a:buFont typeface="Alice"/>
              <a:buNone/>
            </a:pPr>
            <a:r>
              <a:rPr b="1" lang="en-US" sz="9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Analysis Skills</a:t>
            </a:r>
            <a:endParaRPr b="1" sz="9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5"/>
          <p:cNvSpPr/>
          <p:nvPr/>
        </p:nvSpPr>
        <p:spPr>
          <a:xfrm>
            <a:off x="276746" y="4220370"/>
            <a:ext cx="5161508" cy="2009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Lora"/>
              <a:buNone/>
            </a:pP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Identifying information needs, processing data, and supporting sound </a:t>
            </a:r>
            <a:endParaRPr/>
          </a:p>
          <a:p>
            <a:pPr indent="0" lvl="0" marL="0" marR="0" rtl="0" algn="l">
              <a:lnSpc>
                <a:spcPct val="109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Lora"/>
              <a:buNone/>
            </a:pP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decision-making for clients.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6"/>
          <p:cNvSpPr/>
          <p:nvPr/>
        </p:nvSpPr>
        <p:spPr>
          <a:xfrm>
            <a:off x="2442567" y="212154"/>
            <a:ext cx="4006081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1500"/>
              <a:buFont typeface="Alice"/>
              <a:buNone/>
            </a:pPr>
            <a:r>
              <a:rPr lang="en-US" sz="15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Part 1 Preview — MAS Practice Standards</a:t>
            </a:r>
            <a:endParaRPr sz="1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6"/>
          <p:cNvSpPr/>
          <p:nvPr/>
        </p:nvSpPr>
        <p:spPr>
          <a:xfrm>
            <a:off x="2442567" y="693986"/>
            <a:ext cx="4258791" cy="462855"/>
          </a:xfrm>
          <a:prstGeom prst="roundRect">
            <a:avLst>
              <a:gd fmla="val 2500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6"/>
          <p:cNvSpPr/>
          <p:nvPr/>
        </p:nvSpPr>
        <p:spPr>
          <a:xfrm>
            <a:off x="2452092" y="703511"/>
            <a:ext cx="308595" cy="443805"/>
          </a:xfrm>
          <a:prstGeom prst="roundRect">
            <a:avLst>
              <a:gd fmla="val 46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6"/>
          <p:cNvSpPr/>
          <p:nvPr/>
        </p:nvSpPr>
        <p:spPr>
          <a:xfrm>
            <a:off x="2548533" y="853083"/>
            <a:ext cx="115714" cy="14466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1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6"/>
          <p:cNvSpPr/>
          <p:nvPr/>
        </p:nvSpPr>
        <p:spPr>
          <a:xfrm>
            <a:off x="2799234" y="780604"/>
            <a:ext cx="1046634" cy="1205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Alice"/>
              <a:buNone/>
            </a:pPr>
            <a:r>
              <a:rPr lang="en-US" sz="11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Personal Characteristics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6"/>
          <p:cNvSpPr/>
          <p:nvPr/>
        </p:nvSpPr>
        <p:spPr>
          <a:xfrm>
            <a:off x="2442567" y="1195388"/>
            <a:ext cx="4258791" cy="462855"/>
          </a:xfrm>
          <a:prstGeom prst="roundRect">
            <a:avLst>
              <a:gd fmla="val 2500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6"/>
          <p:cNvSpPr/>
          <p:nvPr/>
        </p:nvSpPr>
        <p:spPr>
          <a:xfrm>
            <a:off x="2452092" y="1204913"/>
            <a:ext cx="308595" cy="443805"/>
          </a:xfrm>
          <a:prstGeom prst="roundRect">
            <a:avLst>
              <a:gd fmla="val 46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6"/>
          <p:cNvSpPr/>
          <p:nvPr/>
        </p:nvSpPr>
        <p:spPr>
          <a:xfrm>
            <a:off x="2548533" y="1354485"/>
            <a:ext cx="115714" cy="14466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2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6"/>
          <p:cNvSpPr/>
          <p:nvPr/>
        </p:nvSpPr>
        <p:spPr>
          <a:xfrm>
            <a:off x="2799234" y="1282005"/>
            <a:ext cx="964406" cy="1205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Alice"/>
              <a:buNone/>
            </a:pPr>
            <a:r>
              <a:rPr lang="en-US" sz="11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Competence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6"/>
          <p:cNvSpPr/>
          <p:nvPr/>
        </p:nvSpPr>
        <p:spPr>
          <a:xfrm>
            <a:off x="2442567" y="1696789"/>
            <a:ext cx="4258791" cy="462855"/>
          </a:xfrm>
          <a:prstGeom prst="roundRect">
            <a:avLst>
              <a:gd fmla="val 2500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6"/>
          <p:cNvSpPr/>
          <p:nvPr/>
        </p:nvSpPr>
        <p:spPr>
          <a:xfrm>
            <a:off x="2452092" y="1706314"/>
            <a:ext cx="308595" cy="443805"/>
          </a:xfrm>
          <a:prstGeom prst="roundRect">
            <a:avLst>
              <a:gd fmla="val 46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6"/>
          <p:cNvSpPr/>
          <p:nvPr/>
        </p:nvSpPr>
        <p:spPr>
          <a:xfrm>
            <a:off x="2548533" y="1855887"/>
            <a:ext cx="115714" cy="14466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3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6"/>
          <p:cNvSpPr/>
          <p:nvPr/>
        </p:nvSpPr>
        <p:spPr>
          <a:xfrm>
            <a:off x="2799234" y="1783407"/>
            <a:ext cx="964406" cy="1205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Alice"/>
              <a:buNone/>
            </a:pPr>
            <a:r>
              <a:rPr lang="en-US" sz="11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Due Care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6"/>
          <p:cNvSpPr/>
          <p:nvPr/>
        </p:nvSpPr>
        <p:spPr>
          <a:xfrm>
            <a:off x="2442567" y="2198191"/>
            <a:ext cx="4258791" cy="462855"/>
          </a:xfrm>
          <a:prstGeom prst="roundRect">
            <a:avLst>
              <a:gd fmla="val 2500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3" name="Google Shape;153;p6"/>
          <p:cNvSpPr/>
          <p:nvPr/>
        </p:nvSpPr>
        <p:spPr>
          <a:xfrm>
            <a:off x="2452092" y="2207716"/>
            <a:ext cx="308595" cy="443805"/>
          </a:xfrm>
          <a:prstGeom prst="roundRect">
            <a:avLst>
              <a:gd fmla="val 46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6"/>
          <p:cNvSpPr/>
          <p:nvPr/>
        </p:nvSpPr>
        <p:spPr>
          <a:xfrm>
            <a:off x="2548533" y="2357289"/>
            <a:ext cx="115714" cy="14466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4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6"/>
          <p:cNvSpPr/>
          <p:nvPr/>
        </p:nvSpPr>
        <p:spPr>
          <a:xfrm>
            <a:off x="2799234" y="2284809"/>
            <a:ext cx="964406" cy="1205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Alice"/>
              <a:buNone/>
            </a:pPr>
            <a:r>
              <a:rPr lang="en-US" sz="11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Client Benefit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6"/>
          <p:cNvSpPr/>
          <p:nvPr/>
        </p:nvSpPr>
        <p:spPr>
          <a:xfrm>
            <a:off x="2442567" y="2699593"/>
            <a:ext cx="4258791" cy="462855"/>
          </a:xfrm>
          <a:prstGeom prst="roundRect">
            <a:avLst>
              <a:gd fmla="val 2500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6"/>
          <p:cNvSpPr/>
          <p:nvPr/>
        </p:nvSpPr>
        <p:spPr>
          <a:xfrm>
            <a:off x="2452092" y="2709118"/>
            <a:ext cx="308595" cy="443805"/>
          </a:xfrm>
          <a:prstGeom prst="roundRect">
            <a:avLst>
              <a:gd fmla="val 46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6"/>
          <p:cNvSpPr/>
          <p:nvPr/>
        </p:nvSpPr>
        <p:spPr>
          <a:xfrm>
            <a:off x="2548533" y="2858691"/>
            <a:ext cx="115714" cy="14466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5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6"/>
          <p:cNvSpPr/>
          <p:nvPr/>
        </p:nvSpPr>
        <p:spPr>
          <a:xfrm>
            <a:off x="2799234" y="2786211"/>
            <a:ext cx="1145977" cy="1205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Alice"/>
              <a:buNone/>
            </a:pPr>
            <a:r>
              <a:rPr lang="en-US" sz="11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Understanding with Client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6"/>
          <p:cNvSpPr/>
          <p:nvPr/>
        </p:nvSpPr>
        <p:spPr>
          <a:xfrm>
            <a:off x="2442567" y="3200995"/>
            <a:ext cx="4258791" cy="462855"/>
          </a:xfrm>
          <a:prstGeom prst="roundRect">
            <a:avLst>
              <a:gd fmla="val 2500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6"/>
          <p:cNvSpPr/>
          <p:nvPr/>
        </p:nvSpPr>
        <p:spPr>
          <a:xfrm>
            <a:off x="2452092" y="3210520"/>
            <a:ext cx="308595" cy="443805"/>
          </a:xfrm>
          <a:prstGeom prst="roundRect">
            <a:avLst>
              <a:gd fmla="val 46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6"/>
          <p:cNvSpPr/>
          <p:nvPr/>
        </p:nvSpPr>
        <p:spPr>
          <a:xfrm>
            <a:off x="2548533" y="3360093"/>
            <a:ext cx="115714" cy="14466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6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6"/>
          <p:cNvSpPr/>
          <p:nvPr/>
        </p:nvSpPr>
        <p:spPr>
          <a:xfrm>
            <a:off x="2799234" y="3287613"/>
            <a:ext cx="1402259" cy="1205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Alice"/>
              <a:buNone/>
            </a:pPr>
            <a:r>
              <a:rPr lang="en-US" sz="11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Planning, Supervision &amp; Control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6"/>
          <p:cNvSpPr/>
          <p:nvPr/>
        </p:nvSpPr>
        <p:spPr>
          <a:xfrm>
            <a:off x="2442567" y="3702397"/>
            <a:ext cx="4258791" cy="462855"/>
          </a:xfrm>
          <a:prstGeom prst="roundRect">
            <a:avLst>
              <a:gd fmla="val 2500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6"/>
          <p:cNvSpPr/>
          <p:nvPr/>
        </p:nvSpPr>
        <p:spPr>
          <a:xfrm>
            <a:off x="2452092" y="3711922"/>
            <a:ext cx="308595" cy="443805"/>
          </a:xfrm>
          <a:prstGeom prst="roundRect">
            <a:avLst>
              <a:gd fmla="val 46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6"/>
          <p:cNvSpPr/>
          <p:nvPr/>
        </p:nvSpPr>
        <p:spPr>
          <a:xfrm>
            <a:off x="2548533" y="3861495"/>
            <a:ext cx="115714" cy="14466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7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6"/>
          <p:cNvSpPr/>
          <p:nvPr/>
        </p:nvSpPr>
        <p:spPr>
          <a:xfrm>
            <a:off x="2799234" y="3789015"/>
            <a:ext cx="1039490" cy="1205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Alice"/>
              <a:buNone/>
            </a:pPr>
            <a:r>
              <a:rPr lang="en-US" sz="11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Sufficient Relevant Data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6"/>
          <p:cNvSpPr/>
          <p:nvPr/>
        </p:nvSpPr>
        <p:spPr>
          <a:xfrm>
            <a:off x="2442567" y="4203799"/>
            <a:ext cx="4258791" cy="462855"/>
          </a:xfrm>
          <a:prstGeom prst="roundRect">
            <a:avLst>
              <a:gd fmla="val 2500" name="adj"/>
            </a:avLst>
          </a:prstGeom>
          <a:solidFill>
            <a:srgbClr val="FCFBF8"/>
          </a:solidFill>
          <a:ln cap="flat" cmpd="sng" w="9525">
            <a:solidFill>
              <a:srgbClr val="D6D3C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6"/>
          <p:cNvSpPr/>
          <p:nvPr/>
        </p:nvSpPr>
        <p:spPr>
          <a:xfrm>
            <a:off x="2452092" y="4213324"/>
            <a:ext cx="308595" cy="443805"/>
          </a:xfrm>
          <a:prstGeom prst="roundRect">
            <a:avLst>
              <a:gd fmla="val 46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6"/>
          <p:cNvSpPr/>
          <p:nvPr/>
        </p:nvSpPr>
        <p:spPr>
          <a:xfrm>
            <a:off x="2548533" y="4362896"/>
            <a:ext cx="115714" cy="14466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900"/>
              <a:buFont typeface="Alice"/>
              <a:buNone/>
            </a:pPr>
            <a:r>
              <a:rPr lang="en-US" sz="9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8</a:t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6"/>
          <p:cNvSpPr/>
          <p:nvPr/>
        </p:nvSpPr>
        <p:spPr>
          <a:xfrm>
            <a:off x="2799234" y="4290417"/>
            <a:ext cx="1141586" cy="12055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Alice"/>
              <a:buNone/>
            </a:pPr>
            <a:r>
              <a:rPr lang="en-US" sz="11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Communication of Results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77" name="Google Shape;17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7"/>
          <p:cNvSpPr/>
          <p:nvPr/>
        </p:nvSpPr>
        <p:spPr>
          <a:xfrm>
            <a:off x="303758" y="355327"/>
            <a:ext cx="5107484" cy="6780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2100"/>
              <a:buFont typeface="Alice"/>
              <a:buNone/>
            </a:pPr>
            <a:r>
              <a:rPr lang="en-US" sz="21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Part 2 Preview — The Engagement Lifecycle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7"/>
          <p:cNvSpPr/>
          <p:nvPr/>
        </p:nvSpPr>
        <p:spPr>
          <a:xfrm>
            <a:off x="303758" y="1147762"/>
            <a:ext cx="1859087" cy="192732"/>
          </a:xfrm>
          <a:prstGeom prst="roundRect">
            <a:avLst>
              <a:gd fmla="val 6755" name="adj"/>
            </a:avLst>
          </a:prstGeom>
          <a:noFill/>
          <a:ln cap="flat" cmpd="sng" w="9525">
            <a:solidFill>
              <a:srgbClr val="1B5F3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7"/>
          <p:cNvSpPr/>
          <p:nvPr/>
        </p:nvSpPr>
        <p:spPr>
          <a:xfrm>
            <a:off x="373559" y="1185044"/>
            <a:ext cx="2176686" cy="1181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1B5F39"/>
              </a:buClr>
              <a:buSzPts val="650"/>
              <a:buFont typeface="Lora"/>
              <a:buNone/>
            </a:pPr>
            <a:r>
              <a:rPr lang="en-US" sz="650">
                <a:solidFill>
                  <a:srgbClr val="1B5F39"/>
                </a:solidFill>
                <a:latin typeface="Lora"/>
                <a:ea typeface="Lora"/>
                <a:cs typeface="Lora"/>
                <a:sym typeface="Lora"/>
              </a:rPr>
              <a:t>NAVIGATING THE PROJECT FRAMEWORK</a:t>
            </a:r>
            <a:endParaRPr sz="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7"/>
          <p:cNvSpPr/>
          <p:nvPr/>
        </p:nvSpPr>
        <p:spPr>
          <a:xfrm>
            <a:off x="412254" y="1589038"/>
            <a:ext cx="108496" cy="488231"/>
          </a:xfrm>
          <a:prstGeom prst="roundRect">
            <a:avLst>
              <a:gd fmla="val 15000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7"/>
          <p:cNvSpPr/>
          <p:nvPr/>
        </p:nvSpPr>
        <p:spPr>
          <a:xfrm>
            <a:off x="303758" y="1517824"/>
            <a:ext cx="325487" cy="325487"/>
          </a:xfrm>
          <a:prstGeom prst="roundRect">
            <a:avLst>
              <a:gd fmla="val 87792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183" name="Google Shape;183;p7"/>
          <p:cNvSpPr/>
          <p:nvPr/>
        </p:nvSpPr>
        <p:spPr>
          <a:xfrm>
            <a:off x="385093" y="1599233"/>
            <a:ext cx="162744" cy="162744"/>
          </a:xfrm>
          <a:prstGeom prst="rect">
            <a:avLst/>
          </a:prstGeom>
          <a:noFill/>
          <a:ln>
            <a:noFill/>
          </a:ln>
        </p:spPr>
      </p:sp>
      <p:sp>
        <p:nvSpPr>
          <p:cNvPr id="184" name="Google Shape;184;p7"/>
          <p:cNvSpPr/>
          <p:nvPr/>
        </p:nvSpPr>
        <p:spPr>
          <a:xfrm>
            <a:off x="705520" y="1534790"/>
            <a:ext cx="1428527" cy="1695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050"/>
              <a:buFont typeface="Alice"/>
              <a:buNone/>
            </a:pPr>
            <a:r>
              <a:rPr lang="en-US" sz="10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Negotiating &amp; Planning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7"/>
          <p:cNvSpPr/>
          <p:nvPr/>
        </p:nvSpPr>
        <p:spPr>
          <a:xfrm>
            <a:off x="705520" y="1750070"/>
            <a:ext cx="4705722" cy="1477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50"/>
              <a:buFont typeface="Lora"/>
              <a:buNone/>
            </a:pPr>
            <a:r>
              <a:rPr lang="en-US" sz="85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Establish terms, scope, and formal plans.</a:t>
            </a:r>
            <a:endParaRPr sz="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7"/>
          <p:cNvSpPr/>
          <p:nvPr/>
        </p:nvSpPr>
        <p:spPr>
          <a:xfrm>
            <a:off x="574997" y="2316287"/>
            <a:ext cx="108496" cy="488231"/>
          </a:xfrm>
          <a:prstGeom prst="roundRect">
            <a:avLst>
              <a:gd fmla="val 15000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7"/>
          <p:cNvSpPr/>
          <p:nvPr/>
        </p:nvSpPr>
        <p:spPr>
          <a:xfrm>
            <a:off x="466502" y="2245072"/>
            <a:ext cx="325487" cy="325487"/>
          </a:xfrm>
          <a:prstGeom prst="roundRect">
            <a:avLst>
              <a:gd fmla="val 87792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188" name="Google Shape;188;p7"/>
          <p:cNvSpPr/>
          <p:nvPr/>
        </p:nvSpPr>
        <p:spPr>
          <a:xfrm>
            <a:off x="547836" y="2326481"/>
            <a:ext cx="162744" cy="162744"/>
          </a:xfrm>
          <a:prstGeom prst="rect">
            <a:avLst/>
          </a:prstGeom>
          <a:noFill/>
          <a:ln>
            <a:noFill/>
          </a:ln>
        </p:spPr>
      </p:sp>
      <p:sp>
        <p:nvSpPr>
          <p:cNvPr id="189" name="Google Shape;189;p7"/>
          <p:cNvSpPr/>
          <p:nvPr/>
        </p:nvSpPr>
        <p:spPr>
          <a:xfrm>
            <a:off x="868263" y="2262039"/>
            <a:ext cx="1685999" cy="1695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050"/>
              <a:buFont typeface="Alice"/>
              <a:buNone/>
            </a:pPr>
            <a:r>
              <a:rPr lang="en-US" sz="10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Conducting the Assignment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7"/>
          <p:cNvSpPr/>
          <p:nvPr/>
        </p:nvSpPr>
        <p:spPr>
          <a:xfrm>
            <a:off x="868263" y="2477319"/>
            <a:ext cx="4542979" cy="1477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50"/>
              <a:buFont typeface="Lora"/>
              <a:buNone/>
            </a:pPr>
            <a:r>
              <a:rPr lang="en-US" sz="85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Identify problems and perform data analysis.</a:t>
            </a:r>
            <a:endParaRPr sz="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7"/>
          <p:cNvSpPr/>
          <p:nvPr/>
        </p:nvSpPr>
        <p:spPr>
          <a:xfrm>
            <a:off x="737741" y="3043535"/>
            <a:ext cx="108496" cy="488231"/>
          </a:xfrm>
          <a:prstGeom prst="roundRect">
            <a:avLst>
              <a:gd fmla="val 15000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7"/>
          <p:cNvSpPr/>
          <p:nvPr/>
        </p:nvSpPr>
        <p:spPr>
          <a:xfrm>
            <a:off x="629245" y="2972321"/>
            <a:ext cx="325487" cy="325487"/>
          </a:xfrm>
          <a:prstGeom prst="roundRect">
            <a:avLst>
              <a:gd fmla="val 87792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193" name="Google Shape;193;p7"/>
          <p:cNvSpPr/>
          <p:nvPr/>
        </p:nvSpPr>
        <p:spPr>
          <a:xfrm>
            <a:off x="710580" y="3053730"/>
            <a:ext cx="162744" cy="162744"/>
          </a:xfrm>
          <a:prstGeom prst="rect">
            <a:avLst/>
          </a:prstGeom>
          <a:noFill/>
          <a:ln>
            <a:noFill/>
          </a:ln>
        </p:spPr>
      </p:sp>
      <p:sp>
        <p:nvSpPr>
          <p:cNvPr id="194" name="Google Shape;194;p7"/>
          <p:cNvSpPr/>
          <p:nvPr/>
        </p:nvSpPr>
        <p:spPr>
          <a:xfrm>
            <a:off x="1031007" y="2989287"/>
            <a:ext cx="1473845" cy="1695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050"/>
              <a:buFont typeface="Alice"/>
              <a:buNone/>
            </a:pPr>
            <a:r>
              <a:rPr lang="en-US" sz="10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Solution &amp; Presentation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7"/>
          <p:cNvSpPr/>
          <p:nvPr/>
        </p:nvSpPr>
        <p:spPr>
          <a:xfrm>
            <a:off x="1031007" y="3204567"/>
            <a:ext cx="4380235" cy="1477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50"/>
              <a:buFont typeface="Lora"/>
              <a:buNone/>
            </a:pPr>
            <a:r>
              <a:rPr lang="en-US" sz="85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Develop recommendations and report to leadership.</a:t>
            </a:r>
            <a:endParaRPr sz="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7"/>
          <p:cNvSpPr/>
          <p:nvPr/>
        </p:nvSpPr>
        <p:spPr>
          <a:xfrm>
            <a:off x="900485" y="3770784"/>
            <a:ext cx="108496" cy="488231"/>
          </a:xfrm>
          <a:prstGeom prst="roundRect">
            <a:avLst>
              <a:gd fmla="val 15000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7"/>
          <p:cNvSpPr/>
          <p:nvPr/>
        </p:nvSpPr>
        <p:spPr>
          <a:xfrm>
            <a:off x="791989" y="3699570"/>
            <a:ext cx="325487" cy="325487"/>
          </a:xfrm>
          <a:prstGeom prst="roundRect">
            <a:avLst>
              <a:gd fmla="val 87792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198" name="Google Shape;198;p7"/>
          <p:cNvSpPr/>
          <p:nvPr/>
        </p:nvSpPr>
        <p:spPr>
          <a:xfrm>
            <a:off x="873323" y="3780979"/>
            <a:ext cx="162744" cy="162744"/>
          </a:xfrm>
          <a:prstGeom prst="rect">
            <a:avLst/>
          </a:prstGeom>
          <a:noFill/>
          <a:ln>
            <a:noFill/>
          </a:ln>
        </p:spPr>
      </p:sp>
      <p:sp>
        <p:nvSpPr>
          <p:cNvPr id="199" name="Google Shape;199;p7"/>
          <p:cNvSpPr/>
          <p:nvPr/>
        </p:nvSpPr>
        <p:spPr>
          <a:xfrm>
            <a:off x="1193750" y="3716536"/>
            <a:ext cx="1770311" cy="1695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050"/>
              <a:buFont typeface="Alice"/>
              <a:buNone/>
            </a:pPr>
            <a:r>
              <a:rPr lang="en-US" sz="10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Implementation &amp; Follow-up</a:t>
            </a:r>
            <a:endParaRPr sz="10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7"/>
          <p:cNvSpPr/>
          <p:nvPr/>
        </p:nvSpPr>
        <p:spPr>
          <a:xfrm>
            <a:off x="1193750" y="3931816"/>
            <a:ext cx="4217491" cy="1477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50"/>
              <a:buFont typeface="Lora"/>
              <a:buNone/>
            </a:pPr>
            <a:r>
              <a:rPr lang="en-US" sz="85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Oversee execution and evaluate post-engagement value.</a:t>
            </a:r>
            <a:endParaRPr sz="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7"/>
          <p:cNvSpPr/>
          <p:nvPr/>
        </p:nvSpPr>
        <p:spPr>
          <a:xfrm>
            <a:off x="303758" y="4344814"/>
            <a:ext cx="5107484" cy="4433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850"/>
              <a:buFont typeface="Lora"/>
              <a:buNone/>
            </a:pPr>
            <a:r>
              <a:rPr lang="en-US" sz="85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Each phase of the engagement lifecycle builds upon the last — from establishing formal terms and boundaries, through rigorous analysis and diagnosis, to presenting actionable solutions and ensuring lasting value through follow-up evaluation.</a:t>
            </a:r>
            <a:endParaRPr sz="8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8"/>
          <p:cNvSpPr/>
          <p:nvPr/>
        </p:nvSpPr>
        <p:spPr>
          <a:xfrm>
            <a:off x="2176388" y="264691"/>
            <a:ext cx="4791149" cy="54247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1700"/>
              <a:buFont typeface="Alice"/>
              <a:buNone/>
            </a:pPr>
            <a:r>
              <a:rPr lang="en-US" sz="17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Ethical Considerations in Conducting MAS Engagements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8"/>
          <p:cNvSpPr/>
          <p:nvPr/>
        </p:nvSpPr>
        <p:spPr>
          <a:xfrm>
            <a:off x="2176388" y="904801"/>
            <a:ext cx="2322686" cy="148233"/>
          </a:xfrm>
          <a:prstGeom prst="roundRect">
            <a:avLst>
              <a:gd fmla="val 7026" name="adj"/>
            </a:avLst>
          </a:prstGeom>
          <a:noFill/>
          <a:ln cap="flat" cmpd="sng" w="9525">
            <a:solidFill>
              <a:srgbClr val="1B5F3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8"/>
          <p:cNvSpPr/>
          <p:nvPr/>
        </p:nvSpPr>
        <p:spPr>
          <a:xfrm>
            <a:off x="2233166" y="935534"/>
            <a:ext cx="2666330" cy="867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B5F39"/>
              </a:buClr>
              <a:buSzPts val="500"/>
              <a:buFont typeface="Lora"/>
              <a:buNone/>
            </a:pPr>
            <a:r>
              <a:rPr lang="en-US" sz="500">
                <a:solidFill>
                  <a:srgbClr val="1B5F39"/>
                </a:solidFill>
                <a:latin typeface="Lora"/>
                <a:ea typeface="Lora"/>
                <a:cs typeface="Lora"/>
                <a:sym typeface="Lora"/>
              </a:rPr>
              <a:t>PHILIPPINE CODE OF ETHICS FOR PROFESSIONAL ACCOUNTANTS</a:t>
            </a: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8"/>
          <p:cNvSpPr/>
          <p:nvPr/>
        </p:nvSpPr>
        <p:spPr>
          <a:xfrm>
            <a:off x="2176388" y="1107951"/>
            <a:ext cx="2371130" cy="1189658"/>
          </a:xfrm>
          <a:prstGeom prst="roundRect">
            <a:avLst>
              <a:gd fmla="val 1094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8"/>
          <p:cNvSpPr/>
          <p:nvPr/>
        </p:nvSpPr>
        <p:spPr>
          <a:xfrm>
            <a:off x="2263155" y="1194718"/>
            <a:ext cx="260375" cy="260375"/>
          </a:xfrm>
          <a:prstGeom prst="roundRect">
            <a:avLst>
              <a:gd fmla="val 2194691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212" name="Google Shape;212;p8"/>
          <p:cNvSpPr/>
          <p:nvPr/>
        </p:nvSpPr>
        <p:spPr>
          <a:xfrm>
            <a:off x="2334741" y="1266304"/>
            <a:ext cx="117128" cy="117128"/>
          </a:xfrm>
          <a:prstGeom prst="rect">
            <a:avLst/>
          </a:prstGeom>
          <a:noFill/>
          <a:ln>
            <a:noFill/>
          </a:ln>
        </p:spPr>
      </p:sp>
      <p:sp>
        <p:nvSpPr>
          <p:cNvPr id="213" name="Google Shape;213;p8"/>
          <p:cNvSpPr/>
          <p:nvPr/>
        </p:nvSpPr>
        <p:spPr>
          <a:xfrm>
            <a:off x="2263155" y="1503908"/>
            <a:ext cx="1084957" cy="1355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Alice"/>
              <a:buNone/>
            </a:pPr>
            <a:r>
              <a:rPr lang="en-US" sz="12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Integrity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8"/>
          <p:cNvSpPr/>
          <p:nvPr/>
        </p:nvSpPr>
        <p:spPr>
          <a:xfrm>
            <a:off x="4596333" y="1107951"/>
            <a:ext cx="2371204" cy="1189658"/>
          </a:xfrm>
          <a:prstGeom prst="roundRect">
            <a:avLst>
              <a:gd fmla="val 1094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8"/>
          <p:cNvSpPr/>
          <p:nvPr/>
        </p:nvSpPr>
        <p:spPr>
          <a:xfrm>
            <a:off x="4683100" y="1194718"/>
            <a:ext cx="260375" cy="260375"/>
          </a:xfrm>
          <a:prstGeom prst="roundRect">
            <a:avLst>
              <a:gd fmla="val 2194691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216" name="Google Shape;216;p8"/>
          <p:cNvSpPr/>
          <p:nvPr/>
        </p:nvSpPr>
        <p:spPr>
          <a:xfrm>
            <a:off x="4754687" y="1266304"/>
            <a:ext cx="117128" cy="117128"/>
          </a:xfrm>
          <a:prstGeom prst="rect">
            <a:avLst/>
          </a:prstGeom>
          <a:noFill/>
          <a:ln>
            <a:noFill/>
          </a:ln>
        </p:spPr>
      </p:sp>
      <p:sp>
        <p:nvSpPr>
          <p:cNvPr id="217" name="Google Shape;217;p8"/>
          <p:cNvSpPr/>
          <p:nvPr/>
        </p:nvSpPr>
        <p:spPr>
          <a:xfrm>
            <a:off x="4683100" y="1503908"/>
            <a:ext cx="1084957" cy="1355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Alice"/>
              <a:buNone/>
            </a:pPr>
            <a:r>
              <a:rPr lang="en-US" sz="12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Objectivity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8"/>
          <p:cNvSpPr/>
          <p:nvPr/>
        </p:nvSpPr>
        <p:spPr>
          <a:xfrm>
            <a:off x="2176388" y="2346424"/>
            <a:ext cx="2371130" cy="1189658"/>
          </a:xfrm>
          <a:prstGeom prst="roundRect">
            <a:avLst>
              <a:gd fmla="val 1094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8"/>
          <p:cNvSpPr/>
          <p:nvPr/>
        </p:nvSpPr>
        <p:spPr>
          <a:xfrm>
            <a:off x="2263155" y="2433191"/>
            <a:ext cx="260375" cy="260375"/>
          </a:xfrm>
          <a:prstGeom prst="roundRect">
            <a:avLst>
              <a:gd fmla="val 2194691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220" name="Google Shape;220;p8"/>
          <p:cNvSpPr/>
          <p:nvPr/>
        </p:nvSpPr>
        <p:spPr>
          <a:xfrm>
            <a:off x="2334741" y="2504777"/>
            <a:ext cx="117128" cy="117128"/>
          </a:xfrm>
          <a:prstGeom prst="rect">
            <a:avLst/>
          </a:prstGeom>
          <a:noFill/>
          <a:ln>
            <a:noFill/>
          </a:ln>
        </p:spPr>
      </p:sp>
      <p:sp>
        <p:nvSpPr>
          <p:cNvPr id="221" name="Google Shape;221;p8"/>
          <p:cNvSpPr/>
          <p:nvPr/>
        </p:nvSpPr>
        <p:spPr>
          <a:xfrm>
            <a:off x="2263155" y="2742381"/>
            <a:ext cx="1902396" cy="1355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Alice"/>
              <a:buNone/>
            </a:pPr>
            <a:r>
              <a:rPr lang="en-US" sz="12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Professional Competence and </a:t>
            </a:r>
            <a:endParaRPr/>
          </a:p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Alice"/>
              <a:buNone/>
            </a:pPr>
            <a:r>
              <a:rPr lang="en-US" sz="12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Due Care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8"/>
          <p:cNvSpPr/>
          <p:nvPr/>
        </p:nvSpPr>
        <p:spPr>
          <a:xfrm>
            <a:off x="4596333" y="2346424"/>
            <a:ext cx="2371204" cy="1189658"/>
          </a:xfrm>
          <a:prstGeom prst="roundRect">
            <a:avLst>
              <a:gd fmla="val 1094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8"/>
          <p:cNvSpPr/>
          <p:nvPr/>
        </p:nvSpPr>
        <p:spPr>
          <a:xfrm>
            <a:off x="4683100" y="2433191"/>
            <a:ext cx="260375" cy="260375"/>
          </a:xfrm>
          <a:prstGeom prst="roundRect">
            <a:avLst>
              <a:gd fmla="val 2194691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224" name="Google Shape;224;p8"/>
          <p:cNvSpPr/>
          <p:nvPr/>
        </p:nvSpPr>
        <p:spPr>
          <a:xfrm>
            <a:off x="4754687" y="2504777"/>
            <a:ext cx="117128" cy="117128"/>
          </a:xfrm>
          <a:prstGeom prst="rect">
            <a:avLst/>
          </a:prstGeom>
          <a:noFill/>
          <a:ln>
            <a:noFill/>
          </a:ln>
        </p:spPr>
      </p:sp>
      <p:sp>
        <p:nvSpPr>
          <p:cNvPr id="225" name="Google Shape;225;p8"/>
          <p:cNvSpPr/>
          <p:nvPr/>
        </p:nvSpPr>
        <p:spPr>
          <a:xfrm>
            <a:off x="4683100" y="2742381"/>
            <a:ext cx="1084957" cy="1355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Alice"/>
              <a:buNone/>
            </a:pPr>
            <a:r>
              <a:rPr lang="en-US" sz="12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Confidentiality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8"/>
          <p:cNvSpPr/>
          <p:nvPr/>
        </p:nvSpPr>
        <p:spPr>
          <a:xfrm>
            <a:off x="2176388" y="3584897"/>
            <a:ext cx="4791149" cy="864394"/>
          </a:xfrm>
          <a:prstGeom prst="roundRect">
            <a:avLst>
              <a:gd fmla="val 1506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8"/>
          <p:cNvSpPr/>
          <p:nvPr/>
        </p:nvSpPr>
        <p:spPr>
          <a:xfrm>
            <a:off x="2263155" y="3671664"/>
            <a:ext cx="260375" cy="260375"/>
          </a:xfrm>
          <a:prstGeom prst="roundRect">
            <a:avLst>
              <a:gd fmla="val 21946917" name="adj"/>
            </a:avLst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descr="preencoded.png" id="228" name="Google Shape;228;p8"/>
          <p:cNvSpPr/>
          <p:nvPr/>
        </p:nvSpPr>
        <p:spPr>
          <a:xfrm>
            <a:off x="2334741" y="3743251"/>
            <a:ext cx="117128" cy="117128"/>
          </a:xfrm>
          <a:prstGeom prst="rect">
            <a:avLst/>
          </a:prstGeom>
          <a:noFill/>
          <a:ln>
            <a:noFill/>
          </a:ln>
        </p:spPr>
      </p:sp>
      <p:sp>
        <p:nvSpPr>
          <p:cNvPr id="229" name="Google Shape;229;p8"/>
          <p:cNvSpPr/>
          <p:nvPr/>
        </p:nvSpPr>
        <p:spPr>
          <a:xfrm>
            <a:off x="2263155" y="3980855"/>
            <a:ext cx="1084957" cy="1355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200"/>
              <a:buFont typeface="Alice"/>
              <a:buNone/>
            </a:pPr>
            <a:r>
              <a:rPr lang="en-US" sz="12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Professional Behavior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8"/>
          <p:cNvSpPr/>
          <p:nvPr/>
        </p:nvSpPr>
        <p:spPr>
          <a:xfrm>
            <a:off x="2176388" y="4504209"/>
            <a:ext cx="4791149" cy="374600"/>
          </a:xfrm>
          <a:prstGeom prst="roundRect">
            <a:avLst>
              <a:gd fmla="val 3476" name="adj"/>
            </a:avLst>
          </a:prstGeom>
          <a:solidFill>
            <a:srgbClr val="C3EED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31" name="Google Shape;231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63155" y="4617616"/>
            <a:ext cx="108496" cy="86767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8"/>
          <p:cNvSpPr/>
          <p:nvPr/>
        </p:nvSpPr>
        <p:spPr>
          <a:xfrm>
            <a:off x="2458417" y="4574679"/>
            <a:ext cx="4422353" cy="2168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50"/>
              <a:buFont typeface="Lora"/>
              <a:buNone/>
            </a:pPr>
            <a:r>
              <a:rPr lang="en-US" sz="650">
                <a:solidFill>
                  <a:srgbClr val="000000"/>
                </a:solidFill>
                <a:latin typeface="Lora"/>
                <a:ea typeface="Lora"/>
                <a:cs typeface="Lora"/>
                <a:sym typeface="Lora"/>
              </a:rPr>
              <a:t>Ethical conduct is not merely a regulatory requirement — it is the foundation of trust between consultant and client, and the cornerstone of long-term professional reputation in management advisory services.</a:t>
            </a:r>
            <a:endParaRPr sz="6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38" name="Google Shape;23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9" name="Google Shape;239;p9"/>
          <p:cNvSpPr/>
          <p:nvPr/>
        </p:nvSpPr>
        <p:spPr>
          <a:xfrm>
            <a:off x="391492" y="399083"/>
            <a:ext cx="4932015" cy="8739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2750"/>
              <a:buFont typeface="Alice"/>
              <a:buNone/>
            </a:pPr>
            <a:r>
              <a:rPr lang="en-US" sz="275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Looking Ahead — What Comes Next?</a:t>
            </a:r>
            <a:endParaRPr sz="27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9"/>
          <p:cNvSpPr/>
          <p:nvPr/>
        </p:nvSpPr>
        <p:spPr>
          <a:xfrm>
            <a:off x="601191" y="1605558"/>
            <a:ext cx="4722316" cy="4263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Lora"/>
              <a:buNone/>
            </a:pP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Once we conclude our final assessment for Module 2, we will step directly into the </a:t>
            </a:r>
            <a:r>
              <a:rPr b="1"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strategic core</a:t>
            </a: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 of this course.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9"/>
          <p:cNvSpPr/>
          <p:nvPr/>
        </p:nvSpPr>
        <p:spPr>
          <a:xfrm>
            <a:off x="391492" y="1463055"/>
            <a:ext cx="19050" cy="711398"/>
          </a:xfrm>
          <a:prstGeom prst="rect">
            <a:avLst/>
          </a:prstGeom>
          <a:solidFill>
            <a:srgbClr val="1B5F39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242" name="Google Shape;242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1492" y="2316956"/>
            <a:ext cx="699195" cy="1213693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9"/>
          <p:cNvSpPr/>
          <p:nvPr/>
        </p:nvSpPr>
        <p:spPr>
          <a:xfrm>
            <a:off x="1217414" y="2456780"/>
            <a:ext cx="1747986" cy="218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350"/>
              <a:buFont typeface="Alice"/>
              <a:buNone/>
            </a:pPr>
            <a:r>
              <a:rPr lang="en-US" sz="13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Module 2 Assessment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9"/>
          <p:cNvSpPr/>
          <p:nvPr/>
        </p:nvSpPr>
        <p:spPr>
          <a:xfrm>
            <a:off x="1217414" y="2751237"/>
            <a:ext cx="4106094" cy="6395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Lora"/>
              <a:buNone/>
            </a:pP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Complete the final evaluation covering the consultant's attributes, practice standards, engagement lifecycle, and ethical considerations.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45" name="Google Shape;245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1492" y="3530650"/>
            <a:ext cx="699195" cy="1213693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9"/>
          <p:cNvSpPr/>
          <p:nvPr/>
        </p:nvSpPr>
        <p:spPr>
          <a:xfrm>
            <a:off x="1217414" y="3670474"/>
            <a:ext cx="2117378" cy="218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350"/>
              <a:buFont typeface="Alice"/>
              <a:buNone/>
            </a:pPr>
            <a:r>
              <a:rPr lang="en-US" sz="135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Strategic Business Analysis</a:t>
            </a:r>
            <a:endParaRPr sz="135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9"/>
          <p:cNvSpPr/>
          <p:nvPr/>
        </p:nvSpPr>
        <p:spPr>
          <a:xfrm>
            <a:off x="1217414" y="3964930"/>
            <a:ext cx="4106094" cy="6395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100"/>
              <a:buFont typeface="Lora"/>
              <a:buNone/>
            </a:pPr>
            <a:r>
              <a:rPr lang="en-US" sz="11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Step into the strategic core of the course — applying everything learned to real-world business analysis frameworks and methodologies.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53" name="Google Shape;253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0"/>
          <p:cNvSpPr/>
          <p:nvPr/>
        </p:nvSpPr>
        <p:spPr>
          <a:xfrm>
            <a:off x="371252" y="463823"/>
            <a:ext cx="4972496" cy="11437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33E32"/>
              </a:buClr>
              <a:buSzPts val="3600"/>
              <a:buFont typeface="Alice"/>
              <a:buNone/>
            </a:pPr>
            <a:r>
              <a:rPr lang="en-US" sz="3600">
                <a:solidFill>
                  <a:srgbClr val="233E32"/>
                </a:solidFill>
                <a:latin typeface="Alice"/>
                <a:ea typeface="Alice"/>
                <a:cs typeface="Alice"/>
                <a:sym typeface="Alice"/>
              </a:rPr>
              <a:t>Let's make it a great, highly productive week!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0"/>
          <p:cNvSpPr/>
          <p:nvPr/>
        </p:nvSpPr>
        <p:spPr>
          <a:xfrm>
            <a:off x="371252" y="1778496"/>
            <a:ext cx="4972496" cy="5915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ctr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000"/>
              <a:buFont typeface="Lora"/>
              <a:buNone/>
            </a:pPr>
            <a:r>
              <a:rPr lang="en-US" sz="10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Bring your best to every lesson, every discussion, and every challenge this module presents. The skills and standards you develop here will define your professional practice for years to come.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10"/>
          <p:cNvSpPr/>
          <p:nvPr/>
        </p:nvSpPr>
        <p:spPr>
          <a:xfrm>
            <a:off x="371252" y="2498229"/>
            <a:ext cx="2429247" cy="1132359"/>
          </a:xfrm>
          <a:prstGeom prst="roundRect">
            <a:avLst>
              <a:gd fmla="val 1757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10"/>
          <p:cNvSpPr/>
          <p:nvPr/>
        </p:nvSpPr>
        <p:spPr>
          <a:xfrm>
            <a:off x="503858" y="2630835"/>
            <a:ext cx="1657573" cy="2072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300"/>
              <a:buFont typeface="Alice"/>
              <a:buNone/>
            </a:pPr>
            <a:r>
              <a:rPr lang="en-US" sz="13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Stay Curious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0"/>
          <p:cNvSpPr/>
          <p:nvPr/>
        </p:nvSpPr>
        <p:spPr>
          <a:xfrm>
            <a:off x="503858" y="2906390"/>
            <a:ext cx="2164035" cy="5915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000"/>
              <a:buFont typeface="Lora"/>
              <a:buNone/>
            </a:pPr>
            <a:r>
              <a:rPr lang="en-US" sz="10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Engage deeply with the material and ask questions that push your understanding further.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0"/>
          <p:cNvSpPr/>
          <p:nvPr/>
        </p:nvSpPr>
        <p:spPr>
          <a:xfrm>
            <a:off x="2914427" y="2498229"/>
            <a:ext cx="2429321" cy="1132359"/>
          </a:xfrm>
          <a:prstGeom prst="roundRect">
            <a:avLst>
              <a:gd fmla="val 1757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10"/>
          <p:cNvSpPr/>
          <p:nvPr/>
        </p:nvSpPr>
        <p:spPr>
          <a:xfrm>
            <a:off x="3047033" y="2630835"/>
            <a:ext cx="1657573" cy="2072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300"/>
              <a:buFont typeface="Alice"/>
              <a:buNone/>
            </a:pPr>
            <a:r>
              <a:rPr lang="en-US" sz="13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Stay Diligent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10"/>
          <p:cNvSpPr/>
          <p:nvPr/>
        </p:nvSpPr>
        <p:spPr>
          <a:xfrm>
            <a:off x="3047033" y="2906390"/>
            <a:ext cx="2164110" cy="5915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000"/>
              <a:buFont typeface="Lora"/>
              <a:buNone/>
            </a:pPr>
            <a:r>
              <a:rPr lang="en-US" sz="10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Apply due care and professional excellence to every task and assessment this week.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10"/>
          <p:cNvSpPr/>
          <p:nvPr/>
        </p:nvSpPr>
        <p:spPr>
          <a:xfrm>
            <a:off x="371252" y="3744516"/>
            <a:ext cx="4972496" cy="935162"/>
          </a:xfrm>
          <a:prstGeom prst="roundRect">
            <a:avLst>
              <a:gd fmla="val 2127" name="adj"/>
            </a:avLst>
          </a:prstGeom>
          <a:solidFill>
            <a:srgbClr val="F0EDE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10"/>
          <p:cNvSpPr/>
          <p:nvPr/>
        </p:nvSpPr>
        <p:spPr>
          <a:xfrm>
            <a:off x="503858" y="3877121"/>
            <a:ext cx="1657573" cy="2072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300"/>
              <a:buFont typeface="Alice"/>
              <a:buNone/>
            </a:pPr>
            <a:r>
              <a:rPr lang="en-US" sz="1300">
                <a:solidFill>
                  <a:srgbClr val="2C2821"/>
                </a:solidFill>
                <a:latin typeface="Alice"/>
                <a:ea typeface="Alice"/>
                <a:cs typeface="Alice"/>
                <a:sym typeface="Alice"/>
              </a:rPr>
              <a:t>Stay Ethical</a:t>
            </a:r>
            <a:endParaRPr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4" name="Google Shape;264;p10"/>
          <p:cNvSpPr/>
          <p:nvPr/>
        </p:nvSpPr>
        <p:spPr>
          <a:xfrm>
            <a:off x="503858" y="4152677"/>
            <a:ext cx="4707285" cy="3943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Clr>
                <a:srgbClr val="2C2821"/>
              </a:buClr>
              <a:buSzPts val="1000"/>
              <a:buFont typeface="Lora"/>
              <a:buNone/>
            </a:pPr>
            <a:r>
              <a:rPr lang="en-US" sz="1000">
                <a:solidFill>
                  <a:srgbClr val="2C2821"/>
                </a:solidFill>
                <a:latin typeface="Lora"/>
                <a:ea typeface="Lora"/>
                <a:cs typeface="Lora"/>
                <a:sym typeface="Lora"/>
              </a:rPr>
              <a:t>Let integrity and open communication guide every interaction — in class and in practice.</a:t>
            </a:r>
            <a:endParaRPr sz="1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2026-05-28T17:43:12Z</dcterms:created>
</cp:coreProperties>
</file>