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Lst>
  <p:sldSz cy="5143500" cx="9144000"/>
  <p:notesSz cx="5143500" cy="9144000"/>
  <p:embeddedFontLst>
    <p:embeddedFont>
      <p:font typeface="Alice"/>
      <p:regular r:id="rId52"/>
    </p:embeddedFont>
    <p:embeddedFont>
      <p:font typeface="Lora"/>
      <p:regular r:id="rId53"/>
      <p:bold r:id="rId54"/>
      <p:italic r:id="rId55"/>
      <p:boldItalic r:id="rId5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7" roundtripDataSignature="AMtx7mhJJ8J+0VA2WrwmIZ/BhzoImV9zg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font" Target="fonts/Lora-regular.fntdata"/><Relationship Id="rId52" Type="http://schemas.openxmlformats.org/officeDocument/2006/relationships/font" Target="fonts/Alice-regular.fntdata"/><Relationship Id="rId11" Type="http://schemas.openxmlformats.org/officeDocument/2006/relationships/slide" Target="slides/slide7.xml"/><Relationship Id="rId55" Type="http://schemas.openxmlformats.org/officeDocument/2006/relationships/font" Target="fonts/Lora-italic.fntdata"/><Relationship Id="rId10" Type="http://schemas.openxmlformats.org/officeDocument/2006/relationships/slide" Target="slides/slide6.xml"/><Relationship Id="rId54" Type="http://schemas.openxmlformats.org/officeDocument/2006/relationships/font" Target="fonts/Lora-bold.fntdata"/><Relationship Id="rId13" Type="http://schemas.openxmlformats.org/officeDocument/2006/relationships/slide" Target="slides/slide9.xml"/><Relationship Id="rId57" Type="http://customschemas.google.com/relationships/presentationmetadata" Target="metadata"/><Relationship Id="rId12" Type="http://schemas.openxmlformats.org/officeDocument/2006/relationships/slide" Target="slides/slide8.xml"/><Relationship Id="rId56" Type="http://schemas.openxmlformats.org/officeDocument/2006/relationships/font" Target="fonts/Lora-boldItalic.fnt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 name="Shape 14"/>
        <p:cNvGrpSpPr/>
        <p:nvPr/>
      </p:nvGrpSpPr>
      <p:grpSpPr>
        <a:xfrm>
          <a:off x="0" y="0"/>
          <a:ext cx="0" cy="0"/>
          <a:chOff x="0" y="0"/>
          <a:chExt cx="0" cy="0"/>
        </a:xfrm>
      </p:grpSpPr>
      <p:sp>
        <p:nvSpPr>
          <p:cNvPr id="15" name="Google Shape;1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 name="Google Shape;1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 name="Google Shape;1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 name="Shape 25"/>
        <p:cNvGrpSpPr/>
        <p:nvPr/>
      </p:nvGrpSpPr>
      <p:grpSpPr>
        <a:xfrm>
          <a:off x="0" y="0"/>
          <a:ext cx="0" cy="0"/>
          <a:chOff x="0" y="0"/>
          <a:chExt cx="0" cy="0"/>
        </a:xfrm>
      </p:grpSpPr>
      <p:sp>
        <p:nvSpPr>
          <p:cNvPr id="26" name="Google Shape;26;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 name="Google Shape;27;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 name="Google Shape;28;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 name="Shape 38"/>
        <p:cNvGrpSpPr/>
        <p:nvPr/>
      </p:nvGrpSpPr>
      <p:grpSpPr>
        <a:xfrm>
          <a:off x="0" y="0"/>
          <a:ext cx="0" cy="0"/>
          <a:chOff x="0" y="0"/>
          <a:chExt cx="0" cy="0"/>
        </a:xfrm>
      </p:grpSpPr>
      <p:sp>
        <p:nvSpPr>
          <p:cNvPr id="39" name="Google Shape;3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 name="Google Shape;40;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 name="Google Shape;41;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2" name="Google Shape;82;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 name="Google Shape;83;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9" name="Google Shape;99;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 name="Google Shape;100;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5" name="Google Shape;115;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6" name="Google Shape;126;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 name="Google Shape;127;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9" name="Google Shape;139;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0" name="Google Shape;140;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8" name="Google Shape;158;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9" name="Google Shape;159;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6" name="Google Shape;176;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1" name="Google Shape;201;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7" name="Google Shape;217;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3" name="Google Shape;233;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4" name="Google Shape;234;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9" name="Google Shape;249;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8" name="Google Shape;278;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0" name="Google Shape;290;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9" name="Google Shape;309;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4" name="Google Shape;324;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7" name="Google Shape;347;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7" name="Google Shape;377;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8" name="Google Shape;378;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5" name="Google Shape;425;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6" name="Google Shape;426;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5" name="Google Shape;435;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6" name="Google Shape;436;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50" name="Google Shape;450;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1" name="Google Shape;451;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8" name="Google Shape;468;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9" name="Google Shape;469;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8" name="Google Shape;488;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9" name="Google Shape;489;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2" name="Google Shape;502;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3" name="Google Shape;503;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4" name="Google Shape;524;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5" name="Google Shape;525;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7" name="Shape 537"/>
        <p:cNvGrpSpPr/>
        <p:nvPr/>
      </p:nvGrpSpPr>
      <p:grpSpPr>
        <a:xfrm>
          <a:off x="0" y="0"/>
          <a:ext cx="0" cy="0"/>
          <a:chOff x="0" y="0"/>
          <a:chExt cx="0" cy="0"/>
        </a:xfrm>
      </p:grpSpPr>
      <p:sp>
        <p:nvSpPr>
          <p:cNvPr id="538" name="Google Shape;538;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9" name="Google Shape;539;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0" name="Google Shape;540;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5" name="Google Shape;555;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6" name="Google Shape;556;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1" name="Shape 571"/>
        <p:cNvGrpSpPr/>
        <p:nvPr/>
      </p:nvGrpSpPr>
      <p:grpSpPr>
        <a:xfrm>
          <a:off x="0" y="0"/>
          <a:ext cx="0" cy="0"/>
          <a:chOff x="0" y="0"/>
          <a:chExt cx="0" cy="0"/>
        </a:xfrm>
      </p:grpSpPr>
      <p:sp>
        <p:nvSpPr>
          <p:cNvPr id="572" name="Google Shape;57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3" name="Google Shape;573;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4" name="Google Shape;574;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1" name="Shape 591"/>
        <p:cNvGrpSpPr/>
        <p:nvPr/>
      </p:nvGrpSpPr>
      <p:grpSpPr>
        <a:xfrm>
          <a:off x="0" y="0"/>
          <a:ext cx="0" cy="0"/>
          <a:chOff x="0" y="0"/>
          <a:chExt cx="0" cy="0"/>
        </a:xfrm>
      </p:grpSpPr>
      <p:sp>
        <p:nvSpPr>
          <p:cNvPr id="592" name="Google Shape;592;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3" name="Google Shape;593;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4" name="Google Shape;594;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7" name="Shape 607"/>
        <p:cNvGrpSpPr/>
        <p:nvPr/>
      </p:nvGrpSpPr>
      <p:grpSpPr>
        <a:xfrm>
          <a:off x="0" y="0"/>
          <a:ext cx="0" cy="0"/>
          <a:chOff x="0" y="0"/>
          <a:chExt cx="0" cy="0"/>
        </a:xfrm>
      </p:grpSpPr>
      <p:sp>
        <p:nvSpPr>
          <p:cNvPr id="608" name="Google Shape;608;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9" name="Google Shape;609;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0" name="Google Shape;610;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2" name="Shape 622"/>
        <p:cNvGrpSpPr/>
        <p:nvPr/>
      </p:nvGrpSpPr>
      <p:grpSpPr>
        <a:xfrm>
          <a:off x="0" y="0"/>
          <a:ext cx="0" cy="0"/>
          <a:chOff x="0" y="0"/>
          <a:chExt cx="0" cy="0"/>
        </a:xfrm>
      </p:grpSpPr>
      <p:sp>
        <p:nvSpPr>
          <p:cNvPr id="623" name="Google Shape;623;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4" name="Google Shape;624;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5" name="Google Shape;625;p3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3" name="Shape 643"/>
        <p:cNvGrpSpPr/>
        <p:nvPr/>
      </p:nvGrpSpPr>
      <p:grpSpPr>
        <a:xfrm>
          <a:off x="0" y="0"/>
          <a:ext cx="0" cy="0"/>
          <a:chOff x="0" y="0"/>
          <a:chExt cx="0" cy="0"/>
        </a:xfrm>
      </p:grpSpPr>
      <p:sp>
        <p:nvSpPr>
          <p:cNvPr id="644" name="Google Shape;644;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5" name="Google Shape;645;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6" name="Google Shape;646;p3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4" name="Shape 664"/>
        <p:cNvGrpSpPr/>
        <p:nvPr/>
      </p:nvGrpSpPr>
      <p:grpSpPr>
        <a:xfrm>
          <a:off x="0" y="0"/>
          <a:ext cx="0" cy="0"/>
          <a:chOff x="0" y="0"/>
          <a:chExt cx="0" cy="0"/>
        </a:xfrm>
      </p:grpSpPr>
      <p:sp>
        <p:nvSpPr>
          <p:cNvPr id="665" name="Google Shape;665;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66" name="Google Shape;666;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7" name="Google Shape;667;p3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2" name="Shape 672"/>
        <p:cNvGrpSpPr/>
        <p:nvPr/>
      </p:nvGrpSpPr>
      <p:grpSpPr>
        <a:xfrm>
          <a:off x="0" y="0"/>
          <a:ext cx="0" cy="0"/>
          <a:chOff x="0" y="0"/>
          <a:chExt cx="0" cy="0"/>
        </a:xfrm>
      </p:grpSpPr>
      <p:sp>
        <p:nvSpPr>
          <p:cNvPr id="673" name="Google Shape;673;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74" name="Google Shape;674;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5" name="Google Shape;675;p3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3" name="Shape 693"/>
        <p:cNvGrpSpPr/>
        <p:nvPr/>
      </p:nvGrpSpPr>
      <p:grpSpPr>
        <a:xfrm>
          <a:off x="0" y="0"/>
          <a:ext cx="0" cy="0"/>
          <a:chOff x="0" y="0"/>
          <a:chExt cx="0" cy="0"/>
        </a:xfrm>
      </p:grpSpPr>
      <p:sp>
        <p:nvSpPr>
          <p:cNvPr id="694" name="Google Shape;694;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95" name="Google Shape;695;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6" name="Google Shape;696;p3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3" name="Shape 723"/>
        <p:cNvGrpSpPr/>
        <p:nvPr/>
      </p:nvGrpSpPr>
      <p:grpSpPr>
        <a:xfrm>
          <a:off x="0" y="0"/>
          <a:ext cx="0" cy="0"/>
          <a:chOff x="0" y="0"/>
          <a:chExt cx="0" cy="0"/>
        </a:xfrm>
      </p:grpSpPr>
      <p:sp>
        <p:nvSpPr>
          <p:cNvPr id="724" name="Google Shape;724;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25" name="Google Shape;725;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6" name="Google Shape;726;p3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4" name="Shape 744"/>
        <p:cNvGrpSpPr/>
        <p:nvPr/>
      </p:nvGrpSpPr>
      <p:grpSpPr>
        <a:xfrm>
          <a:off x="0" y="0"/>
          <a:ext cx="0" cy="0"/>
          <a:chOff x="0" y="0"/>
          <a:chExt cx="0" cy="0"/>
        </a:xfrm>
      </p:grpSpPr>
      <p:sp>
        <p:nvSpPr>
          <p:cNvPr id="745" name="Google Shape;745;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46" name="Google Shape;746;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7" name="Google Shape;747;p3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2" name="Shape 762"/>
        <p:cNvGrpSpPr/>
        <p:nvPr/>
      </p:nvGrpSpPr>
      <p:grpSpPr>
        <a:xfrm>
          <a:off x="0" y="0"/>
          <a:ext cx="0" cy="0"/>
          <a:chOff x="0" y="0"/>
          <a:chExt cx="0" cy="0"/>
        </a:xfrm>
      </p:grpSpPr>
      <p:sp>
        <p:nvSpPr>
          <p:cNvPr id="763" name="Google Shape;763;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64" name="Google Shape;764;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5" name="Google Shape;765;p4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6" name="Shape 786"/>
        <p:cNvGrpSpPr/>
        <p:nvPr/>
      </p:nvGrpSpPr>
      <p:grpSpPr>
        <a:xfrm>
          <a:off x="0" y="0"/>
          <a:ext cx="0" cy="0"/>
          <a:chOff x="0" y="0"/>
          <a:chExt cx="0" cy="0"/>
        </a:xfrm>
      </p:grpSpPr>
      <p:sp>
        <p:nvSpPr>
          <p:cNvPr id="787" name="Google Shape;787;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88" name="Google Shape;788;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9" name="Google Shape;789;p4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5" name="Shape 805"/>
        <p:cNvGrpSpPr/>
        <p:nvPr/>
      </p:nvGrpSpPr>
      <p:grpSpPr>
        <a:xfrm>
          <a:off x="0" y="0"/>
          <a:ext cx="0" cy="0"/>
          <a:chOff x="0" y="0"/>
          <a:chExt cx="0" cy="0"/>
        </a:xfrm>
      </p:grpSpPr>
      <p:sp>
        <p:nvSpPr>
          <p:cNvPr id="806" name="Google Shape;806;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07" name="Google Shape;807;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8" name="Google Shape;808;p4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6" name="Shape 826"/>
        <p:cNvGrpSpPr/>
        <p:nvPr/>
      </p:nvGrpSpPr>
      <p:grpSpPr>
        <a:xfrm>
          <a:off x="0" y="0"/>
          <a:ext cx="0" cy="0"/>
          <a:chOff x="0" y="0"/>
          <a:chExt cx="0" cy="0"/>
        </a:xfrm>
      </p:grpSpPr>
      <p:sp>
        <p:nvSpPr>
          <p:cNvPr id="827" name="Google Shape;827;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28" name="Google Shape;828;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29" name="Google Shape;829;p4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1" name="Shape 851"/>
        <p:cNvGrpSpPr/>
        <p:nvPr/>
      </p:nvGrpSpPr>
      <p:grpSpPr>
        <a:xfrm>
          <a:off x="0" y="0"/>
          <a:ext cx="0" cy="0"/>
          <a:chOff x="0" y="0"/>
          <a:chExt cx="0" cy="0"/>
        </a:xfrm>
      </p:grpSpPr>
      <p:sp>
        <p:nvSpPr>
          <p:cNvPr id="852" name="Google Shape;852;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53" name="Google Shape;853;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54" name="Google Shape;854;p4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0" name="Shape 870"/>
        <p:cNvGrpSpPr/>
        <p:nvPr/>
      </p:nvGrpSpPr>
      <p:grpSpPr>
        <a:xfrm>
          <a:off x="0" y="0"/>
          <a:ext cx="0" cy="0"/>
          <a:chOff x="0" y="0"/>
          <a:chExt cx="0" cy="0"/>
        </a:xfrm>
      </p:grpSpPr>
      <p:sp>
        <p:nvSpPr>
          <p:cNvPr id="871" name="Google Shape;871;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72" name="Google Shape;872;p4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3" name="Google Shape;873;p4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2" name="Shape 892"/>
        <p:cNvGrpSpPr/>
        <p:nvPr/>
      </p:nvGrpSpPr>
      <p:grpSpPr>
        <a:xfrm>
          <a:off x="0" y="0"/>
          <a:ext cx="0" cy="0"/>
          <a:chOff x="0" y="0"/>
          <a:chExt cx="0" cy="0"/>
        </a:xfrm>
      </p:grpSpPr>
      <p:sp>
        <p:nvSpPr>
          <p:cNvPr id="893" name="Google Shape;893;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94" name="Google Shape;894;p4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5" name="Google Shape;895;p4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9" name="Shape 909"/>
        <p:cNvGrpSpPr/>
        <p:nvPr/>
      </p:nvGrpSpPr>
      <p:grpSpPr>
        <a:xfrm>
          <a:off x="0" y="0"/>
          <a:ext cx="0" cy="0"/>
          <a:chOff x="0" y="0"/>
          <a:chExt cx="0" cy="0"/>
        </a:xfrm>
      </p:grpSpPr>
      <p:sp>
        <p:nvSpPr>
          <p:cNvPr id="910" name="Google Shape;910;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11" name="Google Shape;911;p4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12" name="Google Shape;912;p4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master 1">
  <p:cSld name="Slide master 1">
    <p:spTree>
      <p:nvGrpSpPr>
        <p:cNvPr id="10" name="Shape 10"/>
        <p:cNvGrpSpPr/>
        <p:nvPr/>
      </p:nvGrpSpPr>
      <p:grpSpPr>
        <a:xfrm>
          <a:off x="0" y="0"/>
          <a:ext cx="0" cy="0"/>
          <a:chOff x="0" y="0"/>
          <a:chExt cx="0" cy="0"/>
        </a:xfrm>
      </p:grpSpPr>
      <p:sp>
        <p:nvSpPr>
          <p:cNvPr id="11" name="Google Shape;11;p49"/>
          <p:cNvSpPr/>
          <p:nvPr/>
        </p:nvSpPr>
        <p:spPr>
          <a:xfrm>
            <a:off x="0" y="0"/>
            <a:ext cx="9144000" cy="5143500"/>
          </a:xfrm>
          <a:prstGeom prst="rect">
            <a:avLst/>
          </a:prstGeom>
          <a:solidFill>
            <a:srgbClr val="F1F2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49"/>
          <p:cNvSpPr/>
          <p:nvPr/>
        </p:nvSpPr>
        <p:spPr>
          <a:xfrm>
            <a:off x="0" y="0"/>
            <a:ext cx="9144000" cy="5143500"/>
          </a:xfrm>
          <a:prstGeom prst="rect">
            <a:avLst/>
          </a:prstGeom>
          <a:solidFill>
            <a:srgbClr val="FCFBF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EFAULT">
  <p:cSld name="DEFAULT">
    <p:bg>
      <p:bgPr>
        <a:solidFill>
          <a:schemeClr val="lt1"/>
        </a:solidFill>
      </p:bgPr>
    </p:bg>
    <p:spTree>
      <p:nvGrpSpPr>
        <p:cNvPr id="13" name="Shape 13"/>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 name="Shape 9"/>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49" r:id="rId1"/>
    <p:sldLayoutId id="2147483650"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9.jpg"/><Relationship Id="rId4" Type="http://schemas.openxmlformats.org/officeDocument/2006/relationships/image" Target="../media/image2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3.jpg"/><Relationship Id="rId4" Type="http://schemas.openxmlformats.org/officeDocument/2006/relationships/image" Target="../media/image2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9.jpg"/><Relationship Id="rId4" Type="http://schemas.openxmlformats.org/officeDocument/2006/relationships/image" Target="../media/image16.png"/><Relationship Id="rId5" Type="http://schemas.openxmlformats.org/officeDocument/2006/relationships/image" Target="../media/image22.png"/><Relationship Id="rId6" Type="http://schemas.openxmlformats.org/officeDocument/2006/relationships/image" Target="../media/image2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8.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7.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28.jpg"/><Relationship Id="rId4" Type="http://schemas.openxmlformats.org/officeDocument/2006/relationships/image" Target="../media/image25.png"/><Relationship Id="rId5" Type="http://schemas.openxmlformats.org/officeDocument/2006/relationships/image" Target="../media/image11.png"/><Relationship Id="rId6"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2.png"/><Relationship Id="rId4" Type="http://schemas.openxmlformats.org/officeDocument/2006/relationships/image" Target="../media/image4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35.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8.jp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20.png"/><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33.png"/><Relationship Id="rId4" Type="http://schemas.openxmlformats.org/officeDocument/2006/relationships/image" Target="../media/image5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39.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38.jpg"/><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30.jpg"/><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3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29.png"/><Relationship Id="rId4" Type="http://schemas.openxmlformats.org/officeDocument/2006/relationships/image" Target="../media/image5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29.png"/><Relationship Id="rId4" Type="http://schemas.openxmlformats.org/officeDocument/2006/relationships/image" Target="../media/image4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46.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41.png"/><Relationship Id="rId4" Type="http://schemas.openxmlformats.org/officeDocument/2006/relationships/image" Target="../media/image5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36.png"/><Relationship Id="rId4" Type="http://schemas.openxmlformats.org/officeDocument/2006/relationships/image" Target="../media/image5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44.png"/><Relationship Id="rId4" Type="http://schemas.openxmlformats.org/officeDocument/2006/relationships/image" Target="../media/image5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5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 Id="rId3" Type="http://schemas.openxmlformats.org/officeDocument/2006/relationships/image" Target="../media/image37.png"/><Relationship Id="rId4" Type="http://schemas.openxmlformats.org/officeDocument/2006/relationships/image" Target="../media/image48.png"/><Relationship Id="rId5" Type="http://schemas.openxmlformats.org/officeDocument/2006/relationships/image" Target="../media/image45.png"/><Relationship Id="rId6" Type="http://schemas.openxmlformats.org/officeDocument/2006/relationships/image" Target="../media/image4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 Id="rId3" Type="http://schemas.openxmlformats.org/officeDocument/2006/relationships/image" Target="../media/image47.jpg"/><Relationship Id="rId4" Type="http://schemas.openxmlformats.org/officeDocument/2006/relationships/image" Target="../media/image6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 Id="rId3" Type="http://schemas.openxmlformats.org/officeDocument/2006/relationships/image" Target="../media/image40.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 Id="rId3" Type="http://schemas.openxmlformats.org/officeDocument/2006/relationships/image" Target="../media/image5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 Id="rId3" Type="http://schemas.openxmlformats.org/officeDocument/2006/relationships/image" Target="../media/image60.jpg"/><Relationship Id="rId4" Type="http://schemas.openxmlformats.org/officeDocument/2006/relationships/image" Target="../media/image63.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 Id="rId3" Type="http://schemas.openxmlformats.org/officeDocument/2006/relationships/image" Target="../media/image52.jpg"/><Relationship Id="rId4" Type="http://schemas.openxmlformats.org/officeDocument/2006/relationships/image" Target="../media/image49.png"/><Relationship Id="rId5" Type="http://schemas.openxmlformats.org/officeDocument/2006/relationships/image" Target="../media/image59.png"/><Relationship Id="rId6" Type="http://schemas.openxmlformats.org/officeDocument/2006/relationships/image" Target="../media/image53.png"/><Relationship Id="rId7" Type="http://schemas.openxmlformats.org/officeDocument/2006/relationships/image" Target="../media/image57.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 Id="rId3" Type="http://schemas.openxmlformats.org/officeDocument/2006/relationships/image" Target="../media/image56.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7.xml"/><Relationship Id="rId3" Type="http://schemas.openxmlformats.org/officeDocument/2006/relationships/image" Target="../media/image61.png"/><Relationship Id="rId4" Type="http://schemas.openxmlformats.org/officeDocument/2006/relationships/hyperlink" Target="https://doi.org/10.1080/02642069.2024.2353613" TargetMode="External"/><Relationship Id="rId5" Type="http://schemas.openxmlformats.org/officeDocument/2006/relationships/hyperlink" Target="https://doi.org/10.1080/23311975.2023.2196041" TargetMode="External"/><Relationship Id="rId6" Type="http://schemas.openxmlformats.org/officeDocument/2006/relationships/image" Target="../media/image55.png"/><Relationship Id="rId7" Type="http://schemas.openxmlformats.org/officeDocument/2006/relationships/hyperlink" Target="https://doi.org/10.4000/ctd.9857" TargetMode="External"/><Relationship Id="rId8" Type="http://schemas.openxmlformats.org/officeDocument/2006/relationships/hyperlink" Target="https://doi.org/10.3390/math11204381"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 name="Shape 18"/>
        <p:cNvGrpSpPr/>
        <p:nvPr/>
      </p:nvGrpSpPr>
      <p:grpSpPr>
        <a:xfrm>
          <a:off x="0" y="0"/>
          <a:ext cx="0" cy="0"/>
          <a:chOff x="0" y="0"/>
          <a:chExt cx="0" cy="0"/>
        </a:xfrm>
      </p:grpSpPr>
      <p:pic>
        <p:nvPicPr>
          <p:cNvPr descr="preencoded.png" id="19" name="Google Shape;19;p1"/>
          <p:cNvPicPr preferRelativeResize="0"/>
          <p:nvPr/>
        </p:nvPicPr>
        <p:blipFill rotWithShape="1">
          <a:blip r:embed="rId3">
            <a:alphaModFix/>
          </a:blip>
          <a:srcRect b="0" l="0" r="0" t="0"/>
          <a:stretch/>
        </p:blipFill>
        <p:spPr>
          <a:xfrm>
            <a:off x="5715000" y="0"/>
            <a:ext cx="3429000" cy="5143500"/>
          </a:xfrm>
          <a:prstGeom prst="rect">
            <a:avLst/>
          </a:prstGeom>
          <a:noFill/>
          <a:ln>
            <a:noFill/>
          </a:ln>
        </p:spPr>
      </p:pic>
      <p:sp>
        <p:nvSpPr>
          <p:cNvPr id="20" name="Google Shape;20;p1"/>
          <p:cNvSpPr/>
          <p:nvPr/>
        </p:nvSpPr>
        <p:spPr>
          <a:xfrm>
            <a:off x="496119" y="1471836"/>
            <a:ext cx="4722763" cy="1328961"/>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33E32"/>
              </a:buClr>
              <a:buSzPts val="2750"/>
              <a:buFont typeface="Alice"/>
              <a:buNone/>
            </a:pPr>
            <a:r>
              <a:rPr b="0" i="0" lang="en-US" sz="2750" u="none" cap="none" strike="noStrike">
                <a:solidFill>
                  <a:srgbClr val="233E32"/>
                </a:solidFill>
                <a:latin typeface="Alice"/>
                <a:ea typeface="Alice"/>
                <a:cs typeface="Alice"/>
                <a:sym typeface="Alice"/>
              </a:rPr>
              <a:t>The Management Advisory Services (MAS) Lifecycle &amp; Ethics</a:t>
            </a:r>
            <a:endParaRPr b="0" i="0" sz="2750" u="none" cap="none" strike="noStrike">
              <a:solidFill>
                <a:schemeClr val="dk1"/>
              </a:solidFill>
              <a:latin typeface="Calibri"/>
              <a:ea typeface="Calibri"/>
              <a:cs typeface="Calibri"/>
              <a:sym typeface="Calibri"/>
            </a:endParaRPr>
          </a:p>
        </p:txBody>
      </p:sp>
      <p:sp>
        <p:nvSpPr>
          <p:cNvPr id="21" name="Google Shape;21;p1"/>
          <p:cNvSpPr/>
          <p:nvPr/>
        </p:nvSpPr>
        <p:spPr>
          <a:xfrm>
            <a:off x="496119" y="3013397"/>
            <a:ext cx="5179963" cy="283443"/>
          </a:xfrm>
          <a:prstGeom prst="rect">
            <a:avLst/>
          </a:prstGeom>
          <a:noFill/>
          <a:ln>
            <a:noFill/>
          </a:ln>
        </p:spPr>
        <p:txBody>
          <a:bodyPr anchorCtr="0" anchor="t" bIns="0" lIns="0" spcFirstLastPara="1" rIns="0" wrap="square" tIns="0">
            <a:no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Module 2 — Part 2: 7-stage framework and ethics</a:t>
            </a:r>
            <a:endParaRPr b="0" i="0" sz="1350" u="none" cap="none" strike="noStrike">
              <a:solidFill>
                <a:schemeClr val="dk1"/>
              </a:solidFill>
              <a:latin typeface="Calibri"/>
              <a:ea typeface="Calibri"/>
              <a:cs typeface="Calibri"/>
              <a:sym typeface="Calibri"/>
            </a:endParaRPr>
          </a:p>
        </p:txBody>
      </p:sp>
      <p:sp>
        <p:nvSpPr>
          <p:cNvPr id="22" name="Google Shape;22;p1"/>
          <p:cNvSpPr/>
          <p:nvPr/>
        </p:nvSpPr>
        <p:spPr>
          <a:xfrm>
            <a:off x="496119" y="3456310"/>
            <a:ext cx="2343820" cy="215354"/>
          </a:xfrm>
          <a:prstGeom prst="roundRect">
            <a:avLst>
              <a:gd fmla="val 7900" name="adj"/>
            </a:avLst>
          </a:prstGeom>
          <a:noFill/>
          <a:ln cap="flat" cmpd="sng" w="9525">
            <a:solidFill>
              <a:srgbClr val="1B5F3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1"/>
          <p:cNvSpPr/>
          <p:nvPr/>
        </p:nvSpPr>
        <p:spPr>
          <a:xfrm>
            <a:off x="581174" y="3498800"/>
            <a:ext cx="2630909" cy="130373"/>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1B5F39"/>
              </a:buClr>
              <a:buSzPts val="850"/>
              <a:buFont typeface="Lora"/>
              <a:buNone/>
            </a:pPr>
            <a:r>
              <a:rPr b="0" i="0" lang="en-US" sz="850" u="none" cap="none" strike="noStrike">
                <a:solidFill>
                  <a:srgbClr val="1B5F39"/>
                </a:solidFill>
                <a:latin typeface="Lora"/>
                <a:ea typeface="Lora"/>
                <a:cs typeface="Lora"/>
                <a:sym typeface="Lora"/>
              </a:rPr>
              <a:t>C-AE24 STRATEGIC BUSINESS ANALYSIS</a:t>
            </a:r>
            <a:endParaRPr b="0" i="0" sz="850" u="none" cap="none" strike="noStrike">
              <a:solidFill>
                <a:schemeClr val="dk1"/>
              </a:solidFill>
              <a:latin typeface="Calibri"/>
              <a:ea typeface="Calibri"/>
              <a:cs typeface="Calibri"/>
              <a:sym typeface="Calibri"/>
            </a:endParaRPr>
          </a:p>
        </p:txBody>
      </p:sp>
      <p:sp>
        <p:nvSpPr>
          <p:cNvPr id="24" name="Google Shape;24;p1"/>
          <p:cNvSpPr/>
          <p:nvPr/>
        </p:nvSpPr>
        <p:spPr>
          <a:xfrm>
            <a:off x="495969" y="3831122"/>
            <a:ext cx="5180100" cy="283500"/>
          </a:xfrm>
          <a:prstGeom prst="rect">
            <a:avLst/>
          </a:prstGeom>
          <a:noFill/>
          <a:ln>
            <a:noFill/>
          </a:ln>
        </p:spPr>
        <p:txBody>
          <a:bodyPr anchorCtr="0" anchor="t" bIns="0" lIns="0" spcFirstLastPara="1" rIns="0" wrap="square" tIns="0">
            <a:noAutofit/>
          </a:bodyPr>
          <a:lstStyle/>
          <a:p>
            <a:pPr indent="0" lvl="0" marL="0" marR="0" rtl="0" algn="l">
              <a:lnSpc>
                <a:spcPct val="133000"/>
              </a:lnSpc>
              <a:spcBef>
                <a:spcPts val="0"/>
              </a:spcBef>
              <a:spcAft>
                <a:spcPts val="0"/>
              </a:spcAft>
              <a:buClr>
                <a:srgbClr val="2C2821"/>
              </a:buClr>
              <a:buSzPts val="1350"/>
              <a:buFont typeface="Lora"/>
              <a:buNone/>
            </a:pPr>
            <a:r>
              <a:rPr lang="en-US" sz="1050">
                <a:solidFill>
                  <a:srgbClr val="2C2821"/>
                </a:solidFill>
                <a:latin typeface="Lora"/>
                <a:ea typeface="Lora"/>
                <a:cs typeface="Lora"/>
                <a:sym typeface="Lora"/>
              </a:rPr>
              <a:t>Rosalinda E. Perez</a:t>
            </a:r>
            <a:endParaRPr b="0" i="0" sz="1050" u="none" cap="none" strike="noStrike">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 name="Shape 29"/>
        <p:cNvGrpSpPr/>
        <p:nvPr/>
      </p:nvGrpSpPr>
      <p:grpSpPr>
        <a:xfrm>
          <a:off x="0" y="0"/>
          <a:ext cx="0" cy="0"/>
          <a:chOff x="0" y="0"/>
          <a:chExt cx="0" cy="0"/>
        </a:xfrm>
      </p:grpSpPr>
      <p:sp>
        <p:nvSpPr>
          <p:cNvPr id="30" name="Google Shape;30;p2"/>
          <p:cNvSpPr/>
          <p:nvPr/>
        </p:nvSpPr>
        <p:spPr>
          <a:xfrm>
            <a:off x="496119" y="903536"/>
            <a:ext cx="8151763" cy="885974"/>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33E32"/>
              </a:buClr>
              <a:buSzPts val="2750"/>
              <a:buFont typeface="Alice"/>
              <a:buNone/>
            </a:pPr>
            <a:r>
              <a:rPr b="0" i="0" lang="en-US" sz="2750" u="none" cap="none" strike="noStrike">
                <a:solidFill>
                  <a:srgbClr val="233E32"/>
                </a:solidFill>
                <a:latin typeface="Alice"/>
                <a:ea typeface="Alice"/>
                <a:cs typeface="Alice"/>
                <a:sym typeface="Alice"/>
              </a:rPr>
              <a:t>The Engagement Lifecycle &amp; Ethical Considerations</a:t>
            </a:r>
            <a:endParaRPr b="0" i="0" sz="2750" u="none" cap="none" strike="noStrike">
              <a:solidFill>
                <a:schemeClr val="dk1"/>
              </a:solidFill>
              <a:latin typeface="Calibri"/>
              <a:ea typeface="Calibri"/>
              <a:cs typeface="Calibri"/>
              <a:sym typeface="Calibri"/>
            </a:endParaRPr>
          </a:p>
        </p:txBody>
      </p:sp>
      <p:sp>
        <p:nvSpPr>
          <p:cNvPr id="31" name="Google Shape;31;p2"/>
          <p:cNvSpPr/>
          <p:nvPr/>
        </p:nvSpPr>
        <p:spPr>
          <a:xfrm>
            <a:off x="496119" y="2073027"/>
            <a:ext cx="8608963" cy="283443"/>
          </a:xfrm>
          <a:prstGeom prst="rect">
            <a:avLst/>
          </a:prstGeom>
          <a:noFill/>
          <a:ln>
            <a:noFill/>
          </a:ln>
        </p:spPr>
        <p:txBody>
          <a:bodyPr anchorCtr="0" anchor="t" bIns="0" lIns="0" spcFirstLastPara="1" rIns="0" wrap="square" tIns="0">
            <a:no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Today’s session covers the consulting process and the ethics that keep it credible.</a:t>
            </a:r>
            <a:endParaRPr b="0" i="0" sz="1350" u="none" cap="none" strike="noStrike">
              <a:solidFill>
                <a:schemeClr val="dk1"/>
              </a:solidFill>
              <a:latin typeface="Calibri"/>
              <a:ea typeface="Calibri"/>
              <a:cs typeface="Calibri"/>
              <a:sym typeface="Calibri"/>
            </a:endParaRPr>
          </a:p>
        </p:txBody>
      </p:sp>
      <p:pic>
        <p:nvPicPr>
          <p:cNvPr descr="preencoded.png" id="32" name="Google Shape;32;p2"/>
          <p:cNvPicPr preferRelativeResize="0"/>
          <p:nvPr/>
        </p:nvPicPr>
        <p:blipFill rotWithShape="1">
          <a:blip r:embed="rId3">
            <a:alphaModFix/>
          </a:blip>
          <a:srcRect b="0" l="0" r="0" t="0"/>
          <a:stretch/>
        </p:blipFill>
        <p:spPr>
          <a:xfrm>
            <a:off x="496119" y="2515939"/>
            <a:ext cx="4075881" cy="567035"/>
          </a:xfrm>
          <a:prstGeom prst="rect">
            <a:avLst/>
          </a:prstGeom>
          <a:noFill/>
          <a:ln>
            <a:noFill/>
          </a:ln>
        </p:spPr>
      </p:pic>
      <p:sp>
        <p:nvSpPr>
          <p:cNvPr id="33" name="Google Shape;33;p2"/>
          <p:cNvSpPr/>
          <p:nvPr/>
        </p:nvSpPr>
        <p:spPr>
          <a:xfrm>
            <a:off x="637877" y="3224733"/>
            <a:ext cx="3792364"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Track A: The 7-Stage Engagement Lifecycle</a:t>
            </a:r>
            <a:endParaRPr b="0" i="0" sz="1350" u="none" cap="none" strike="noStrike">
              <a:solidFill>
                <a:schemeClr val="dk1"/>
              </a:solidFill>
              <a:latin typeface="Calibri"/>
              <a:ea typeface="Calibri"/>
              <a:cs typeface="Calibri"/>
              <a:sym typeface="Calibri"/>
            </a:endParaRPr>
          </a:p>
        </p:txBody>
      </p:sp>
      <p:sp>
        <p:nvSpPr>
          <p:cNvPr id="34" name="Google Shape;34;p2"/>
          <p:cNvSpPr/>
          <p:nvPr/>
        </p:nvSpPr>
        <p:spPr>
          <a:xfrm>
            <a:off x="637877" y="3531245"/>
            <a:ext cx="3792364" cy="283443"/>
          </a:xfrm>
          <a:prstGeom prst="rect">
            <a:avLst/>
          </a:prstGeom>
          <a:noFill/>
          <a:ln>
            <a:noFill/>
          </a:ln>
        </p:spPr>
        <p:txBody>
          <a:bodyPr anchorCtr="0" anchor="t" bIns="0" lIns="0" spcFirstLastPara="1" rIns="0" wrap="square" tIns="0">
            <a:no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From negotiation to follow-up.</a:t>
            </a:r>
            <a:endParaRPr b="0" i="0" sz="1350" u="none" cap="none" strike="noStrike">
              <a:solidFill>
                <a:schemeClr val="dk1"/>
              </a:solidFill>
              <a:latin typeface="Calibri"/>
              <a:ea typeface="Calibri"/>
              <a:cs typeface="Calibri"/>
              <a:sym typeface="Calibri"/>
            </a:endParaRPr>
          </a:p>
        </p:txBody>
      </p:sp>
      <p:pic>
        <p:nvPicPr>
          <p:cNvPr descr="preencoded.png" id="35" name="Google Shape;35;p2"/>
          <p:cNvPicPr preferRelativeResize="0"/>
          <p:nvPr/>
        </p:nvPicPr>
        <p:blipFill rotWithShape="1">
          <a:blip r:embed="rId4">
            <a:alphaModFix/>
          </a:blip>
          <a:srcRect b="0" l="0" r="0" t="0"/>
          <a:stretch/>
        </p:blipFill>
        <p:spPr>
          <a:xfrm>
            <a:off x="4572000" y="2515939"/>
            <a:ext cx="4075881" cy="567035"/>
          </a:xfrm>
          <a:prstGeom prst="rect">
            <a:avLst/>
          </a:prstGeom>
          <a:noFill/>
          <a:ln>
            <a:noFill/>
          </a:ln>
        </p:spPr>
      </p:pic>
      <p:sp>
        <p:nvSpPr>
          <p:cNvPr id="36" name="Google Shape;36;p2"/>
          <p:cNvSpPr/>
          <p:nvPr/>
        </p:nvSpPr>
        <p:spPr>
          <a:xfrm>
            <a:off x="4713759" y="3224733"/>
            <a:ext cx="3792364"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Track B: Ethical Foundations</a:t>
            </a:r>
            <a:endParaRPr b="0" i="0" sz="1350" u="none" cap="none" strike="noStrike">
              <a:solidFill>
                <a:schemeClr val="dk1"/>
              </a:solidFill>
              <a:latin typeface="Calibri"/>
              <a:ea typeface="Calibri"/>
              <a:cs typeface="Calibri"/>
              <a:sym typeface="Calibri"/>
            </a:endParaRPr>
          </a:p>
        </p:txBody>
      </p:sp>
      <p:sp>
        <p:nvSpPr>
          <p:cNvPr id="37" name="Google Shape;37;p2"/>
          <p:cNvSpPr/>
          <p:nvPr/>
        </p:nvSpPr>
        <p:spPr>
          <a:xfrm>
            <a:off x="4713759" y="3531245"/>
            <a:ext cx="3792364"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Key principles from the Philippine Code of Ethics.</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 name="Shape 42"/>
        <p:cNvGrpSpPr/>
        <p:nvPr/>
      </p:nvGrpSpPr>
      <p:grpSpPr>
        <a:xfrm>
          <a:off x="0" y="0"/>
          <a:ext cx="0" cy="0"/>
          <a:chOff x="0" y="0"/>
          <a:chExt cx="0" cy="0"/>
        </a:xfrm>
      </p:grpSpPr>
      <p:sp>
        <p:nvSpPr>
          <p:cNvPr id="43" name="Google Shape;43;p3"/>
          <p:cNvSpPr/>
          <p:nvPr/>
        </p:nvSpPr>
        <p:spPr>
          <a:xfrm>
            <a:off x="496119" y="394841"/>
            <a:ext cx="8151763" cy="304502"/>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900"/>
              <a:buFont typeface="Alice"/>
              <a:buNone/>
            </a:pPr>
            <a:r>
              <a:rPr b="0" i="0" lang="en-US" sz="1900" u="none" cap="none" strike="noStrike">
                <a:solidFill>
                  <a:srgbClr val="233E32"/>
                </a:solidFill>
                <a:latin typeface="Alice"/>
                <a:ea typeface="Alice"/>
                <a:cs typeface="Alice"/>
                <a:sym typeface="Alice"/>
              </a:rPr>
              <a:t>Agenda &amp; Learning Map</a:t>
            </a:r>
            <a:endParaRPr b="0" i="0" sz="1900" u="none" cap="none" strike="noStrike">
              <a:solidFill>
                <a:schemeClr val="dk1"/>
              </a:solidFill>
              <a:latin typeface="Calibri"/>
              <a:ea typeface="Calibri"/>
              <a:cs typeface="Calibri"/>
              <a:sym typeface="Calibri"/>
            </a:endParaRPr>
          </a:p>
        </p:txBody>
      </p:sp>
      <p:sp>
        <p:nvSpPr>
          <p:cNvPr id="44" name="Google Shape;44;p3"/>
          <p:cNvSpPr/>
          <p:nvPr/>
        </p:nvSpPr>
        <p:spPr>
          <a:xfrm>
            <a:off x="496119" y="866775"/>
            <a:ext cx="3957042" cy="1522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950"/>
              <a:buFont typeface="Alice"/>
              <a:buNone/>
            </a:pPr>
            <a:r>
              <a:rPr b="0" i="0" lang="en-US" sz="950" u="none" cap="none" strike="noStrike">
                <a:solidFill>
                  <a:srgbClr val="233E32"/>
                </a:solidFill>
                <a:latin typeface="Alice"/>
                <a:ea typeface="Alice"/>
                <a:cs typeface="Alice"/>
                <a:sym typeface="Alice"/>
              </a:rPr>
              <a:t>Track A — The 7-Stage Lifecycle</a:t>
            </a:r>
            <a:endParaRPr b="0" i="0" sz="950" u="none" cap="none" strike="noStrike">
              <a:solidFill>
                <a:schemeClr val="dk1"/>
              </a:solidFill>
              <a:latin typeface="Calibri"/>
              <a:ea typeface="Calibri"/>
              <a:cs typeface="Calibri"/>
              <a:sym typeface="Calibri"/>
            </a:endParaRPr>
          </a:p>
        </p:txBody>
      </p:sp>
      <p:sp>
        <p:nvSpPr>
          <p:cNvPr id="45" name="Google Shape;45;p3"/>
          <p:cNvSpPr/>
          <p:nvPr/>
        </p:nvSpPr>
        <p:spPr>
          <a:xfrm>
            <a:off x="496119" y="1094408"/>
            <a:ext cx="194890" cy="121816"/>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rgbClr val="2C2821"/>
              </a:buClr>
              <a:buSzPts val="750"/>
              <a:buFont typeface="Alice"/>
              <a:buNone/>
            </a:pPr>
            <a:r>
              <a:rPr b="0" i="0" lang="en-US" sz="750" u="none" cap="none" strike="noStrike">
                <a:solidFill>
                  <a:srgbClr val="2C2821"/>
                </a:solidFill>
                <a:latin typeface="Alice"/>
                <a:ea typeface="Alice"/>
                <a:cs typeface="Alice"/>
                <a:sym typeface="Alice"/>
              </a:rPr>
              <a:t>01</a:t>
            </a:r>
            <a:endParaRPr b="0" i="0" sz="750" u="none" cap="none" strike="noStrike">
              <a:solidFill>
                <a:schemeClr val="dk1"/>
              </a:solidFill>
              <a:latin typeface="Calibri"/>
              <a:ea typeface="Calibri"/>
              <a:cs typeface="Calibri"/>
              <a:sym typeface="Calibri"/>
            </a:endParaRPr>
          </a:p>
        </p:txBody>
      </p:sp>
      <p:sp>
        <p:nvSpPr>
          <p:cNvPr id="46" name="Google Shape;46;p3"/>
          <p:cNvSpPr/>
          <p:nvPr/>
        </p:nvSpPr>
        <p:spPr>
          <a:xfrm>
            <a:off x="496119" y="1245691"/>
            <a:ext cx="3957042" cy="14288"/>
          </a:xfrm>
          <a:prstGeom prst="rect">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3"/>
          <p:cNvSpPr/>
          <p:nvPr/>
        </p:nvSpPr>
        <p:spPr>
          <a:xfrm>
            <a:off x="496119" y="1322933"/>
            <a:ext cx="3957042" cy="1522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950"/>
              <a:buFont typeface="Alice"/>
              <a:buNone/>
            </a:pPr>
            <a:r>
              <a:rPr b="0" i="0" lang="en-US" sz="950" u="none" cap="none" strike="noStrike">
                <a:solidFill>
                  <a:srgbClr val="2C2821"/>
                </a:solidFill>
                <a:latin typeface="Alice"/>
                <a:ea typeface="Alice"/>
                <a:cs typeface="Alice"/>
                <a:sym typeface="Alice"/>
              </a:rPr>
              <a:t>Initial Negotiation &amp; Proposal</a:t>
            </a:r>
            <a:endParaRPr b="0" i="0" sz="950" u="none" cap="none" strike="noStrike">
              <a:solidFill>
                <a:schemeClr val="dk1"/>
              </a:solidFill>
              <a:latin typeface="Calibri"/>
              <a:ea typeface="Calibri"/>
              <a:cs typeface="Calibri"/>
              <a:sym typeface="Calibri"/>
            </a:endParaRPr>
          </a:p>
        </p:txBody>
      </p:sp>
      <p:sp>
        <p:nvSpPr>
          <p:cNvPr id="48" name="Google Shape;48;p3"/>
          <p:cNvSpPr/>
          <p:nvPr/>
        </p:nvSpPr>
        <p:spPr>
          <a:xfrm>
            <a:off x="496119" y="1615232"/>
            <a:ext cx="194890" cy="121816"/>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rgbClr val="2C2821"/>
              </a:buClr>
              <a:buSzPts val="750"/>
              <a:buFont typeface="Alice"/>
              <a:buNone/>
            </a:pPr>
            <a:r>
              <a:rPr b="0" i="0" lang="en-US" sz="750" u="none" cap="none" strike="noStrike">
                <a:solidFill>
                  <a:srgbClr val="2C2821"/>
                </a:solidFill>
                <a:latin typeface="Alice"/>
                <a:ea typeface="Alice"/>
                <a:cs typeface="Alice"/>
                <a:sym typeface="Alice"/>
              </a:rPr>
              <a:t>02</a:t>
            </a:r>
            <a:endParaRPr b="0" i="0" sz="750" u="none" cap="none" strike="noStrike">
              <a:solidFill>
                <a:schemeClr val="dk1"/>
              </a:solidFill>
              <a:latin typeface="Calibri"/>
              <a:ea typeface="Calibri"/>
              <a:cs typeface="Calibri"/>
              <a:sym typeface="Calibri"/>
            </a:endParaRPr>
          </a:p>
        </p:txBody>
      </p:sp>
      <p:sp>
        <p:nvSpPr>
          <p:cNvPr id="49" name="Google Shape;49;p3"/>
          <p:cNvSpPr/>
          <p:nvPr/>
        </p:nvSpPr>
        <p:spPr>
          <a:xfrm>
            <a:off x="496119" y="1766515"/>
            <a:ext cx="3957042" cy="14288"/>
          </a:xfrm>
          <a:prstGeom prst="rect">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3"/>
          <p:cNvSpPr/>
          <p:nvPr/>
        </p:nvSpPr>
        <p:spPr>
          <a:xfrm>
            <a:off x="496119" y="1843757"/>
            <a:ext cx="3957042" cy="1522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950"/>
              <a:buFont typeface="Alice"/>
              <a:buNone/>
            </a:pPr>
            <a:r>
              <a:rPr b="0" i="0" lang="en-US" sz="950" u="none" cap="none" strike="noStrike">
                <a:solidFill>
                  <a:srgbClr val="2C2821"/>
                </a:solidFill>
                <a:latin typeface="Alice"/>
                <a:ea typeface="Alice"/>
                <a:cs typeface="Alice"/>
                <a:sym typeface="Alice"/>
              </a:rPr>
              <a:t>Project Planning &amp; Work Plans</a:t>
            </a:r>
            <a:endParaRPr b="0" i="0" sz="950" u="none" cap="none" strike="noStrike">
              <a:solidFill>
                <a:schemeClr val="dk1"/>
              </a:solidFill>
              <a:latin typeface="Calibri"/>
              <a:ea typeface="Calibri"/>
              <a:cs typeface="Calibri"/>
              <a:sym typeface="Calibri"/>
            </a:endParaRPr>
          </a:p>
        </p:txBody>
      </p:sp>
      <p:sp>
        <p:nvSpPr>
          <p:cNvPr id="51" name="Google Shape;51;p3"/>
          <p:cNvSpPr/>
          <p:nvPr/>
        </p:nvSpPr>
        <p:spPr>
          <a:xfrm>
            <a:off x="496119" y="2136056"/>
            <a:ext cx="194890" cy="121816"/>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rgbClr val="2C2821"/>
              </a:buClr>
              <a:buSzPts val="750"/>
              <a:buFont typeface="Alice"/>
              <a:buNone/>
            </a:pPr>
            <a:r>
              <a:rPr b="0" i="0" lang="en-US" sz="750" u="none" cap="none" strike="noStrike">
                <a:solidFill>
                  <a:srgbClr val="2C2821"/>
                </a:solidFill>
                <a:latin typeface="Alice"/>
                <a:ea typeface="Alice"/>
                <a:cs typeface="Alice"/>
                <a:sym typeface="Alice"/>
              </a:rPr>
              <a:t>03</a:t>
            </a:r>
            <a:endParaRPr b="0" i="0" sz="750" u="none" cap="none" strike="noStrike">
              <a:solidFill>
                <a:schemeClr val="dk1"/>
              </a:solidFill>
              <a:latin typeface="Calibri"/>
              <a:ea typeface="Calibri"/>
              <a:cs typeface="Calibri"/>
              <a:sym typeface="Calibri"/>
            </a:endParaRPr>
          </a:p>
        </p:txBody>
      </p:sp>
      <p:sp>
        <p:nvSpPr>
          <p:cNvPr id="52" name="Google Shape;52;p3"/>
          <p:cNvSpPr/>
          <p:nvPr/>
        </p:nvSpPr>
        <p:spPr>
          <a:xfrm>
            <a:off x="496119" y="2287339"/>
            <a:ext cx="3957042" cy="14288"/>
          </a:xfrm>
          <a:prstGeom prst="rect">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3"/>
          <p:cNvSpPr/>
          <p:nvPr/>
        </p:nvSpPr>
        <p:spPr>
          <a:xfrm>
            <a:off x="496119" y="2364581"/>
            <a:ext cx="3957042" cy="1522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950"/>
              <a:buFont typeface="Alice"/>
              <a:buNone/>
            </a:pPr>
            <a:r>
              <a:rPr b="0" i="0" lang="en-US" sz="950" u="none" cap="none" strike="noStrike">
                <a:solidFill>
                  <a:srgbClr val="2C2821"/>
                </a:solidFill>
                <a:latin typeface="Alice"/>
                <a:ea typeface="Alice"/>
                <a:cs typeface="Alice"/>
                <a:sym typeface="Alice"/>
              </a:rPr>
              <a:t>Field Execution &amp; Analysis</a:t>
            </a:r>
            <a:endParaRPr b="0" i="0" sz="950" u="none" cap="none" strike="noStrike">
              <a:solidFill>
                <a:schemeClr val="dk1"/>
              </a:solidFill>
              <a:latin typeface="Calibri"/>
              <a:ea typeface="Calibri"/>
              <a:cs typeface="Calibri"/>
              <a:sym typeface="Calibri"/>
            </a:endParaRPr>
          </a:p>
        </p:txBody>
      </p:sp>
      <p:sp>
        <p:nvSpPr>
          <p:cNvPr id="54" name="Google Shape;54;p3"/>
          <p:cNvSpPr/>
          <p:nvPr/>
        </p:nvSpPr>
        <p:spPr>
          <a:xfrm>
            <a:off x="496119" y="2656880"/>
            <a:ext cx="194890" cy="121816"/>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rgbClr val="2C2821"/>
              </a:buClr>
              <a:buSzPts val="750"/>
              <a:buFont typeface="Alice"/>
              <a:buNone/>
            </a:pPr>
            <a:r>
              <a:rPr b="0" i="0" lang="en-US" sz="750" u="none" cap="none" strike="noStrike">
                <a:solidFill>
                  <a:srgbClr val="2C2821"/>
                </a:solidFill>
                <a:latin typeface="Alice"/>
                <a:ea typeface="Alice"/>
                <a:cs typeface="Alice"/>
                <a:sym typeface="Alice"/>
              </a:rPr>
              <a:t>04</a:t>
            </a:r>
            <a:endParaRPr b="0" i="0" sz="750" u="none" cap="none" strike="noStrike">
              <a:solidFill>
                <a:schemeClr val="dk1"/>
              </a:solidFill>
              <a:latin typeface="Calibri"/>
              <a:ea typeface="Calibri"/>
              <a:cs typeface="Calibri"/>
              <a:sym typeface="Calibri"/>
            </a:endParaRPr>
          </a:p>
        </p:txBody>
      </p:sp>
      <p:sp>
        <p:nvSpPr>
          <p:cNvPr id="55" name="Google Shape;55;p3"/>
          <p:cNvSpPr/>
          <p:nvPr/>
        </p:nvSpPr>
        <p:spPr>
          <a:xfrm>
            <a:off x="496119" y="2808163"/>
            <a:ext cx="3957042" cy="14288"/>
          </a:xfrm>
          <a:prstGeom prst="rect">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3"/>
          <p:cNvSpPr/>
          <p:nvPr/>
        </p:nvSpPr>
        <p:spPr>
          <a:xfrm>
            <a:off x="496119" y="2885405"/>
            <a:ext cx="3957042" cy="1522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950"/>
              <a:buFont typeface="Alice"/>
              <a:buNone/>
            </a:pPr>
            <a:r>
              <a:rPr b="0" i="0" lang="en-US" sz="950" u="none" cap="none" strike="noStrike">
                <a:solidFill>
                  <a:srgbClr val="2C2821"/>
                </a:solidFill>
                <a:latin typeface="Alice"/>
                <a:ea typeface="Alice"/>
                <a:cs typeface="Alice"/>
                <a:sym typeface="Alice"/>
              </a:rPr>
              <a:t>Reporting &amp; Recommendations</a:t>
            </a:r>
            <a:endParaRPr b="0" i="0" sz="950" u="none" cap="none" strike="noStrike">
              <a:solidFill>
                <a:schemeClr val="dk1"/>
              </a:solidFill>
              <a:latin typeface="Calibri"/>
              <a:ea typeface="Calibri"/>
              <a:cs typeface="Calibri"/>
              <a:sym typeface="Calibri"/>
            </a:endParaRPr>
          </a:p>
        </p:txBody>
      </p:sp>
      <p:sp>
        <p:nvSpPr>
          <p:cNvPr id="57" name="Google Shape;57;p3"/>
          <p:cNvSpPr/>
          <p:nvPr/>
        </p:nvSpPr>
        <p:spPr>
          <a:xfrm>
            <a:off x="496119" y="3177704"/>
            <a:ext cx="194890" cy="121816"/>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rgbClr val="2C2821"/>
              </a:buClr>
              <a:buSzPts val="750"/>
              <a:buFont typeface="Alice"/>
              <a:buNone/>
            </a:pPr>
            <a:r>
              <a:rPr b="0" i="0" lang="en-US" sz="750" u="none" cap="none" strike="noStrike">
                <a:solidFill>
                  <a:srgbClr val="2C2821"/>
                </a:solidFill>
                <a:latin typeface="Alice"/>
                <a:ea typeface="Alice"/>
                <a:cs typeface="Alice"/>
                <a:sym typeface="Alice"/>
              </a:rPr>
              <a:t>05</a:t>
            </a:r>
            <a:endParaRPr b="0" i="0" sz="750" u="none" cap="none" strike="noStrike">
              <a:solidFill>
                <a:schemeClr val="dk1"/>
              </a:solidFill>
              <a:latin typeface="Calibri"/>
              <a:ea typeface="Calibri"/>
              <a:cs typeface="Calibri"/>
              <a:sym typeface="Calibri"/>
            </a:endParaRPr>
          </a:p>
        </p:txBody>
      </p:sp>
      <p:sp>
        <p:nvSpPr>
          <p:cNvPr id="58" name="Google Shape;58;p3"/>
          <p:cNvSpPr/>
          <p:nvPr/>
        </p:nvSpPr>
        <p:spPr>
          <a:xfrm>
            <a:off x="496119" y="3328988"/>
            <a:ext cx="3957042" cy="14288"/>
          </a:xfrm>
          <a:prstGeom prst="rect">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3"/>
          <p:cNvSpPr/>
          <p:nvPr/>
        </p:nvSpPr>
        <p:spPr>
          <a:xfrm>
            <a:off x="496119" y="3406229"/>
            <a:ext cx="3957042" cy="1522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950"/>
              <a:buFont typeface="Alice"/>
              <a:buNone/>
            </a:pPr>
            <a:r>
              <a:rPr b="0" i="0" lang="en-US" sz="950" u="none" cap="none" strike="noStrike">
                <a:solidFill>
                  <a:srgbClr val="2C2821"/>
                </a:solidFill>
                <a:latin typeface="Alice"/>
                <a:ea typeface="Alice"/>
                <a:cs typeface="Alice"/>
                <a:sym typeface="Alice"/>
              </a:rPr>
              <a:t>Solution Implementation</a:t>
            </a:r>
            <a:endParaRPr b="0" i="0" sz="950" u="none" cap="none" strike="noStrike">
              <a:solidFill>
                <a:schemeClr val="dk1"/>
              </a:solidFill>
              <a:latin typeface="Calibri"/>
              <a:ea typeface="Calibri"/>
              <a:cs typeface="Calibri"/>
              <a:sym typeface="Calibri"/>
            </a:endParaRPr>
          </a:p>
        </p:txBody>
      </p:sp>
      <p:sp>
        <p:nvSpPr>
          <p:cNvPr id="60" name="Google Shape;60;p3"/>
          <p:cNvSpPr/>
          <p:nvPr/>
        </p:nvSpPr>
        <p:spPr>
          <a:xfrm>
            <a:off x="496119" y="3698528"/>
            <a:ext cx="194890" cy="121816"/>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rgbClr val="2C2821"/>
              </a:buClr>
              <a:buSzPts val="750"/>
              <a:buFont typeface="Alice"/>
              <a:buNone/>
            </a:pPr>
            <a:r>
              <a:rPr b="0" i="0" lang="en-US" sz="750" u="none" cap="none" strike="noStrike">
                <a:solidFill>
                  <a:srgbClr val="2C2821"/>
                </a:solidFill>
                <a:latin typeface="Alice"/>
                <a:ea typeface="Alice"/>
                <a:cs typeface="Alice"/>
                <a:sym typeface="Alice"/>
              </a:rPr>
              <a:t>06</a:t>
            </a:r>
            <a:endParaRPr b="0" i="0" sz="750" u="none" cap="none" strike="noStrike">
              <a:solidFill>
                <a:schemeClr val="dk1"/>
              </a:solidFill>
              <a:latin typeface="Calibri"/>
              <a:ea typeface="Calibri"/>
              <a:cs typeface="Calibri"/>
              <a:sym typeface="Calibri"/>
            </a:endParaRPr>
          </a:p>
        </p:txBody>
      </p:sp>
      <p:sp>
        <p:nvSpPr>
          <p:cNvPr id="61" name="Google Shape;61;p3"/>
          <p:cNvSpPr/>
          <p:nvPr/>
        </p:nvSpPr>
        <p:spPr>
          <a:xfrm>
            <a:off x="496119" y="3849812"/>
            <a:ext cx="3957042" cy="14288"/>
          </a:xfrm>
          <a:prstGeom prst="rect">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3"/>
          <p:cNvSpPr/>
          <p:nvPr/>
        </p:nvSpPr>
        <p:spPr>
          <a:xfrm>
            <a:off x="496119" y="3927053"/>
            <a:ext cx="3957042" cy="1522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950"/>
              <a:buFont typeface="Alice"/>
              <a:buNone/>
            </a:pPr>
            <a:r>
              <a:rPr b="0" i="0" lang="en-US" sz="950" u="none" cap="none" strike="noStrike">
                <a:solidFill>
                  <a:srgbClr val="2C2821"/>
                </a:solidFill>
                <a:latin typeface="Alice"/>
                <a:ea typeface="Alice"/>
                <a:cs typeface="Alice"/>
                <a:sym typeface="Alice"/>
              </a:rPr>
              <a:t>Engagement Evaluation</a:t>
            </a:r>
            <a:endParaRPr b="0" i="0" sz="950" u="none" cap="none" strike="noStrike">
              <a:solidFill>
                <a:schemeClr val="dk1"/>
              </a:solidFill>
              <a:latin typeface="Calibri"/>
              <a:ea typeface="Calibri"/>
              <a:cs typeface="Calibri"/>
              <a:sym typeface="Calibri"/>
            </a:endParaRPr>
          </a:p>
        </p:txBody>
      </p:sp>
      <p:sp>
        <p:nvSpPr>
          <p:cNvPr id="63" name="Google Shape;63;p3"/>
          <p:cNvSpPr/>
          <p:nvPr/>
        </p:nvSpPr>
        <p:spPr>
          <a:xfrm>
            <a:off x="496119" y="4219352"/>
            <a:ext cx="194890" cy="121816"/>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rgbClr val="2C2821"/>
              </a:buClr>
              <a:buSzPts val="750"/>
              <a:buFont typeface="Alice"/>
              <a:buNone/>
            </a:pPr>
            <a:r>
              <a:rPr b="0" i="0" lang="en-US" sz="750" u="none" cap="none" strike="noStrike">
                <a:solidFill>
                  <a:srgbClr val="2C2821"/>
                </a:solidFill>
                <a:latin typeface="Alice"/>
                <a:ea typeface="Alice"/>
                <a:cs typeface="Alice"/>
                <a:sym typeface="Alice"/>
              </a:rPr>
              <a:t>07</a:t>
            </a:r>
            <a:endParaRPr b="0" i="0" sz="750" u="none" cap="none" strike="noStrike">
              <a:solidFill>
                <a:schemeClr val="dk1"/>
              </a:solidFill>
              <a:latin typeface="Calibri"/>
              <a:ea typeface="Calibri"/>
              <a:cs typeface="Calibri"/>
              <a:sym typeface="Calibri"/>
            </a:endParaRPr>
          </a:p>
        </p:txBody>
      </p:sp>
      <p:sp>
        <p:nvSpPr>
          <p:cNvPr id="64" name="Google Shape;64;p3"/>
          <p:cNvSpPr/>
          <p:nvPr/>
        </p:nvSpPr>
        <p:spPr>
          <a:xfrm>
            <a:off x="496119" y="4370636"/>
            <a:ext cx="3957042" cy="14288"/>
          </a:xfrm>
          <a:prstGeom prst="rect">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3"/>
          <p:cNvSpPr/>
          <p:nvPr/>
        </p:nvSpPr>
        <p:spPr>
          <a:xfrm>
            <a:off x="496119" y="4447877"/>
            <a:ext cx="3957042" cy="1522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950"/>
              <a:buFont typeface="Alice"/>
              <a:buNone/>
            </a:pPr>
            <a:r>
              <a:rPr b="0" i="0" lang="en-US" sz="950" u="none" cap="none" strike="noStrike">
                <a:solidFill>
                  <a:srgbClr val="2C2821"/>
                </a:solidFill>
                <a:latin typeface="Alice"/>
                <a:ea typeface="Alice"/>
                <a:cs typeface="Alice"/>
                <a:sym typeface="Alice"/>
              </a:rPr>
              <a:t>Post-Engagement Follow-Up</a:t>
            </a:r>
            <a:endParaRPr b="0" i="0" sz="950" u="none" cap="none" strike="noStrike">
              <a:solidFill>
                <a:schemeClr val="dk1"/>
              </a:solidFill>
              <a:latin typeface="Calibri"/>
              <a:ea typeface="Calibri"/>
              <a:cs typeface="Calibri"/>
              <a:sym typeface="Calibri"/>
            </a:endParaRPr>
          </a:p>
        </p:txBody>
      </p:sp>
      <p:sp>
        <p:nvSpPr>
          <p:cNvPr id="66" name="Google Shape;66;p3"/>
          <p:cNvSpPr/>
          <p:nvPr/>
        </p:nvSpPr>
        <p:spPr>
          <a:xfrm>
            <a:off x="4695602" y="866775"/>
            <a:ext cx="3957042" cy="1522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950"/>
              <a:buFont typeface="Alice"/>
              <a:buNone/>
            </a:pPr>
            <a:r>
              <a:rPr b="0" i="0" lang="en-US" sz="950" u="none" cap="none" strike="noStrike">
                <a:solidFill>
                  <a:srgbClr val="233E32"/>
                </a:solidFill>
                <a:latin typeface="Alice"/>
                <a:ea typeface="Alice"/>
                <a:cs typeface="Alice"/>
                <a:sym typeface="Alice"/>
              </a:rPr>
              <a:t>Track B — Ethical Foundations</a:t>
            </a:r>
            <a:endParaRPr b="0" i="0" sz="950" u="none" cap="none" strike="noStrike">
              <a:solidFill>
                <a:schemeClr val="dk1"/>
              </a:solidFill>
              <a:latin typeface="Calibri"/>
              <a:ea typeface="Calibri"/>
              <a:cs typeface="Calibri"/>
              <a:sym typeface="Calibri"/>
            </a:endParaRPr>
          </a:p>
        </p:txBody>
      </p:sp>
      <p:sp>
        <p:nvSpPr>
          <p:cNvPr id="67" name="Google Shape;67;p3"/>
          <p:cNvSpPr/>
          <p:nvPr/>
        </p:nvSpPr>
        <p:spPr>
          <a:xfrm>
            <a:off x="4695602" y="1094408"/>
            <a:ext cx="1945035" cy="347067"/>
          </a:xfrm>
          <a:prstGeom prst="roundRect">
            <a:avLst>
              <a:gd fmla="val 4212"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3"/>
          <p:cNvSpPr/>
          <p:nvPr/>
        </p:nvSpPr>
        <p:spPr>
          <a:xfrm>
            <a:off x="4793010" y="1191816"/>
            <a:ext cx="1750219" cy="1522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950"/>
              <a:buFont typeface="Alice"/>
              <a:buNone/>
            </a:pPr>
            <a:r>
              <a:rPr b="0" i="0" lang="en-US" sz="950" u="none" cap="none" strike="noStrike">
                <a:solidFill>
                  <a:srgbClr val="2C2821"/>
                </a:solidFill>
                <a:latin typeface="Alice"/>
                <a:ea typeface="Alice"/>
                <a:cs typeface="Alice"/>
                <a:sym typeface="Alice"/>
              </a:rPr>
              <a:t>Integrity</a:t>
            </a:r>
            <a:endParaRPr b="0" i="0" sz="950" u="none" cap="none" strike="noStrike">
              <a:solidFill>
                <a:schemeClr val="dk1"/>
              </a:solidFill>
              <a:latin typeface="Calibri"/>
              <a:ea typeface="Calibri"/>
              <a:cs typeface="Calibri"/>
              <a:sym typeface="Calibri"/>
            </a:endParaRPr>
          </a:p>
        </p:txBody>
      </p:sp>
      <p:sp>
        <p:nvSpPr>
          <p:cNvPr id="69" name="Google Shape;69;p3"/>
          <p:cNvSpPr/>
          <p:nvPr/>
        </p:nvSpPr>
        <p:spPr>
          <a:xfrm>
            <a:off x="6707609" y="1094408"/>
            <a:ext cx="1945035" cy="347067"/>
          </a:xfrm>
          <a:prstGeom prst="roundRect">
            <a:avLst>
              <a:gd fmla="val 4212"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3"/>
          <p:cNvSpPr/>
          <p:nvPr/>
        </p:nvSpPr>
        <p:spPr>
          <a:xfrm>
            <a:off x="6805017" y="1191816"/>
            <a:ext cx="1750219" cy="1522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950"/>
              <a:buFont typeface="Alice"/>
              <a:buNone/>
            </a:pPr>
            <a:r>
              <a:rPr b="0" i="0" lang="en-US" sz="950" u="none" cap="none" strike="noStrike">
                <a:solidFill>
                  <a:srgbClr val="2C2821"/>
                </a:solidFill>
                <a:latin typeface="Alice"/>
                <a:ea typeface="Alice"/>
                <a:cs typeface="Alice"/>
                <a:sym typeface="Alice"/>
              </a:rPr>
              <a:t>Objectivity</a:t>
            </a:r>
            <a:endParaRPr b="0" i="0" sz="950" u="none" cap="none" strike="noStrike">
              <a:solidFill>
                <a:schemeClr val="dk1"/>
              </a:solidFill>
              <a:latin typeface="Calibri"/>
              <a:ea typeface="Calibri"/>
              <a:cs typeface="Calibri"/>
              <a:sym typeface="Calibri"/>
            </a:endParaRPr>
          </a:p>
        </p:txBody>
      </p:sp>
      <p:sp>
        <p:nvSpPr>
          <p:cNvPr id="71" name="Google Shape;71;p3"/>
          <p:cNvSpPr/>
          <p:nvPr/>
        </p:nvSpPr>
        <p:spPr>
          <a:xfrm>
            <a:off x="4695602" y="1508447"/>
            <a:ext cx="1945035" cy="347067"/>
          </a:xfrm>
          <a:prstGeom prst="roundRect">
            <a:avLst>
              <a:gd fmla="val 4212"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3"/>
          <p:cNvSpPr/>
          <p:nvPr/>
        </p:nvSpPr>
        <p:spPr>
          <a:xfrm>
            <a:off x="4793010" y="1605855"/>
            <a:ext cx="1750219" cy="1522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950"/>
              <a:buFont typeface="Alice"/>
              <a:buNone/>
            </a:pPr>
            <a:r>
              <a:rPr b="0" i="0" lang="en-US" sz="950" u="none" cap="none" strike="noStrike">
                <a:solidFill>
                  <a:srgbClr val="2C2821"/>
                </a:solidFill>
                <a:latin typeface="Alice"/>
                <a:ea typeface="Alice"/>
                <a:cs typeface="Alice"/>
                <a:sym typeface="Alice"/>
              </a:rPr>
              <a:t>Competence &amp; Due Care</a:t>
            </a:r>
            <a:endParaRPr b="0" i="0" sz="950" u="none" cap="none" strike="noStrike">
              <a:solidFill>
                <a:schemeClr val="dk1"/>
              </a:solidFill>
              <a:latin typeface="Calibri"/>
              <a:ea typeface="Calibri"/>
              <a:cs typeface="Calibri"/>
              <a:sym typeface="Calibri"/>
            </a:endParaRPr>
          </a:p>
        </p:txBody>
      </p:sp>
      <p:sp>
        <p:nvSpPr>
          <p:cNvPr id="73" name="Google Shape;73;p3"/>
          <p:cNvSpPr/>
          <p:nvPr/>
        </p:nvSpPr>
        <p:spPr>
          <a:xfrm>
            <a:off x="6707609" y="1508447"/>
            <a:ext cx="1945035" cy="347067"/>
          </a:xfrm>
          <a:prstGeom prst="roundRect">
            <a:avLst>
              <a:gd fmla="val 4212"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3"/>
          <p:cNvSpPr/>
          <p:nvPr/>
        </p:nvSpPr>
        <p:spPr>
          <a:xfrm>
            <a:off x="6805017" y="1605855"/>
            <a:ext cx="1750219" cy="1522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950"/>
              <a:buFont typeface="Alice"/>
              <a:buNone/>
            </a:pPr>
            <a:r>
              <a:rPr b="0" i="0" lang="en-US" sz="950" u="none" cap="none" strike="noStrike">
                <a:solidFill>
                  <a:srgbClr val="2C2821"/>
                </a:solidFill>
                <a:latin typeface="Alice"/>
                <a:ea typeface="Alice"/>
                <a:cs typeface="Alice"/>
                <a:sym typeface="Alice"/>
              </a:rPr>
              <a:t>Confidentiality</a:t>
            </a:r>
            <a:endParaRPr b="0" i="0" sz="950" u="none" cap="none" strike="noStrike">
              <a:solidFill>
                <a:schemeClr val="dk1"/>
              </a:solidFill>
              <a:latin typeface="Calibri"/>
              <a:ea typeface="Calibri"/>
              <a:cs typeface="Calibri"/>
              <a:sym typeface="Calibri"/>
            </a:endParaRPr>
          </a:p>
        </p:txBody>
      </p:sp>
      <p:sp>
        <p:nvSpPr>
          <p:cNvPr id="75" name="Google Shape;75;p3"/>
          <p:cNvSpPr/>
          <p:nvPr/>
        </p:nvSpPr>
        <p:spPr>
          <a:xfrm>
            <a:off x="4695602" y="1922487"/>
            <a:ext cx="3957042" cy="347067"/>
          </a:xfrm>
          <a:prstGeom prst="roundRect">
            <a:avLst>
              <a:gd fmla="val 4212"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3"/>
          <p:cNvSpPr/>
          <p:nvPr/>
        </p:nvSpPr>
        <p:spPr>
          <a:xfrm>
            <a:off x="4793010" y="2019895"/>
            <a:ext cx="3762226" cy="1522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950"/>
              <a:buFont typeface="Alice"/>
              <a:buNone/>
            </a:pPr>
            <a:r>
              <a:rPr b="0" i="0" lang="en-US" sz="950" u="none" cap="none" strike="noStrike">
                <a:solidFill>
                  <a:srgbClr val="2C2821"/>
                </a:solidFill>
                <a:latin typeface="Alice"/>
                <a:ea typeface="Alice"/>
                <a:cs typeface="Alice"/>
                <a:sym typeface="Alice"/>
              </a:rPr>
              <a:t>Professional Behavior</a:t>
            </a:r>
            <a:endParaRPr b="0" i="0" sz="950" u="none" cap="none" strike="noStrike">
              <a:solidFill>
                <a:schemeClr val="dk1"/>
              </a:solidFill>
              <a:latin typeface="Calibri"/>
              <a:ea typeface="Calibri"/>
              <a:cs typeface="Calibri"/>
              <a:sym typeface="Calibri"/>
            </a:endParaRPr>
          </a:p>
        </p:txBody>
      </p:sp>
      <p:sp>
        <p:nvSpPr>
          <p:cNvPr id="77" name="Google Shape;77;p3"/>
          <p:cNvSpPr/>
          <p:nvPr/>
        </p:nvSpPr>
        <p:spPr>
          <a:xfrm>
            <a:off x="4695602" y="2344936"/>
            <a:ext cx="3957042" cy="300782"/>
          </a:xfrm>
          <a:prstGeom prst="roundRect">
            <a:avLst>
              <a:gd fmla="val 4861" name="adj"/>
            </a:avLst>
          </a:prstGeom>
          <a:solidFill>
            <a:srgbClr val="B6D6F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78" name="Google Shape;78;p3"/>
          <p:cNvPicPr preferRelativeResize="0"/>
          <p:nvPr/>
        </p:nvPicPr>
        <p:blipFill rotWithShape="1">
          <a:blip r:embed="rId3">
            <a:alphaModFix/>
          </a:blip>
          <a:srcRect b="0" l="0" r="0" t="0"/>
          <a:stretch/>
        </p:blipFill>
        <p:spPr>
          <a:xfrm>
            <a:off x="4793010" y="2481411"/>
            <a:ext cx="121816" cy="97408"/>
          </a:xfrm>
          <a:prstGeom prst="rect">
            <a:avLst/>
          </a:prstGeom>
          <a:noFill/>
          <a:ln>
            <a:noFill/>
          </a:ln>
        </p:spPr>
      </p:pic>
      <p:sp>
        <p:nvSpPr>
          <p:cNvPr id="79" name="Google Shape;79;p3"/>
          <p:cNvSpPr/>
          <p:nvPr/>
        </p:nvSpPr>
        <p:spPr>
          <a:xfrm>
            <a:off x="5012234" y="2429545"/>
            <a:ext cx="4000202" cy="131564"/>
          </a:xfrm>
          <a:prstGeom prst="rect">
            <a:avLst/>
          </a:prstGeom>
          <a:noFill/>
          <a:ln>
            <a:noFill/>
          </a:ln>
        </p:spPr>
        <p:txBody>
          <a:bodyPr anchorCtr="0" anchor="t" bIns="0" lIns="0" spcFirstLastPara="1" rIns="0" wrap="square" tIns="0">
            <a:noAutofit/>
          </a:bodyPr>
          <a:lstStyle/>
          <a:p>
            <a:pPr indent="0" lvl="0" marL="0" marR="0" rtl="0" algn="l">
              <a:lnSpc>
                <a:spcPct val="113000"/>
              </a:lnSpc>
              <a:spcBef>
                <a:spcPts val="0"/>
              </a:spcBef>
              <a:spcAft>
                <a:spcPts val="0"/>
              </a:spcAft>
              <a:buClr>
                <a:srgbClr val="000000"/>
              </a:buClr>
              <a:buSzPts val="750"/>
              <a:buFont typeface="Lora"/>
              <a:buNone/>
            </a:pPr>
            <a:r>
              <a:rPr b="0" i="0" lang="en-US" sz="750" u="none" cap="none" strike="noStrike">
                <a:solidFill>
                  <a:srgbClr val="000000"/>
                </a:solidFill>
                <a:latin typeface="Lora"/>
                <a:ea typeface="Lora"/>
                <a:cs typeface="Lora"/>
                <a:sym typeface="Lora"/>
              </a:rPr>
              <a:t>Philippine Code of Ethics for Professional Accountants</a:t>
            </a:r>
            <a:endParaRPr b="0" i="0" sz="750" u="none" cap="none" strike="noStrike">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pic>
        <p:nvPicPr>
          <p:cNvPr descr="preencoded.png" id="85" name="Google Shape;85;p4"/>
          <p:cNvPicPr preferRelativeResize="0"/>
          <p:nvPr/>
        </p:nvPicPr>
        <p:blipFill rotWithShape="1">
          <a:blip r:embed="rId3">
            <a:alphaModFix/>
          </a:blip>
          <a:srcRect b="0" l="0" r="0" t="0"/>
          <a:stretch/>
        </p:blipFill>
        <p:spPr>
          <a:xfrm>
            <a:off x="0" y="0"/>
            <a:ext cx="3429000" cy="5143500"/>
          </a:xfrm>
          <a:prstGeom prst="rect">
            <a:avLst/>
          </a:prstGeom>
          <a:noFill/>
          <a:ln>
            <a:noFill/>
          </a:ln>
        </p:spPr>
      </p:pic>
      <p:sp>
        <p:nvSpPr>
          <p:cNvPr id="86" name="Google Shape;86;p4"/>
          <p:cNvSpPr/>
          <p:nvPr/>
        </p:nvSpPr>
        <p:spPr>
          <a:xfrm>
            <a:off x="3925119" y="794668"/>
            <a:ext cx="4722763" cy="442987"/>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750"/>
              <a:buFont typeface="Alice"/>
              <a:buNone/>
            </a:pPr>
            <a:r>
              <a:rPr b="0" i="0" lang="en-US" sz="2750" u="none" cap="none" strike="noStrike">
                <a:solidFill>
                  <a:srgbClr val="233E32"/>
                </a:solidFill>
                <a:latin typeface="Alice"/>
                <a:ea typeface="Alice"/>
                <a:cs typeface="Alice"/>
                <a:sym typeface="Alice"/>
              </a:rPr>
              <a:t>Expanding the Lifecycle</a:t>
            </a:r>
            <a:endParaRPr b="0" i="0" sz="2750" u="none" cap="none" strike="noStrike">
              <a:solidFill>
                <a:schemeClr val="dk1"/>
              </a:solidFill>
              <a:latin typeface="Calibri"/>
              <a:ea typeface="Calibri"/>
              <a:cs typeface="Calibri"/>
              <a:sym typeface="Calibri"/>
            </a:endParaRPr>
          </a:p>
        </p:txBody>
      </p:sp>
      <p:sp>
        <p:nvSpPr>
          <p:cNvPr id="87" name="Google Shape;87;p4"/>
          <p:cNvSpPr/>
          <p:nvPr/>
        </p:nvSpPr>
        <p:spPr>
          <a:xfrm>
            <a:off x="3925119" y="1450256"/>
            <a:ext cx="4722763"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From broad phases to accountable steps — to expose execution risk.</a:t>
            </a:r>
            <a:endParaRPr b="0" i="0" sz="1350" u="none" cap="none" strike="noStrike">
              <a:solidFill>
                <a:schemeClr val="dk1"/>
              </a:solidFill>
              <a:latin typeface="Calibri"/>
              <a:ea typeface="Calibri"/>
              <a:cs typeface="Calibri"/>
              <a:sym typeface="Calibri"/>
            </a:endParaRPr>
          </a:p>
        </p:txBody>
      </p:sp>
      <p:sp>
        <p:nvSpPr>
          <p:cNvPr id="88" name="Google Shape;88;p4"/>
          <p:cNvSpPr/>
          <p:nvPr/>
        </p:nvSpPr>
        <p:spPr>
          <a:xfrm>
            <a:off x="3925119" y="2176611"/>
            <a:ext cx="2290465" cy="1156915"/>
          </a:xfrm>
          <a:prstGeom prst="roundRect">
            <a:avLst>
              <a:gd fmla="val 1838"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4"/>
          <p:cNvSpPr/>
          <p:nvPr/>
        </p:nvSpPr>
        <p:spPr>
          <a:xfrm>
            <a:off x="4066877" y="2318370"/>
            <a:ext cx="2006947"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Interdependence</a:t>
            </a:r>
            <a:endParaRPr b="0" i="0" sz="1350" u="none" cap="none" strike="noStrike">
              <a:solidFill>
                <a:schemeClr val="dk1"/>
              </a:solidFill>
              <a:latin typeface="Calibri"/>
              <a:ea typeface="Calibri"/>
              <a:cs typeface="Calibri"/>
              <a:sym typeface="Calibri"/>
            </a:endParaRPr>
          </a:p>
        </p:txBody>
      </p:sp>
      <p:sp>
        <p:nvSpPr>
          <p:cNvPr id="90" name="Google Shape;90;p4"/>
          <p:cNvSpPr/>
          <p:nvPr/>
        </p:nvSpPr>
        <p:spPr>
          <a:xfrm>
            <a:off x="4066877" y="2624882"/>
            <a:ext cx="2006947"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Each stage feeds the next.</a:t>
            </a:r>
            <a:endParaRPr b="0" i="0" sz="1350" u="none" cap="none" strike="noStrike">
              <a:solidFill>
                <a:schemeClr val="dk1"/>
              </a:solidFill>
              <a:latin typeface="Calibri"/>
              <a:ea typeface="Calibri"/>
              <a:cs typeface="Calibri"/>
              <a:sym typeface="Calibri"/>
            </a:endParaRPr>
          </a:p>
        </p:txBody>
      </p:sp>
      <p:sp>
        <p:nvSpPr>
          <p:cNvPr id="91" name="Google Shape;91;p4"/>
          <p:cNvSpPr/>
          <p:nvPr/>
        </p:nvSpPr>
        <p:spPr>
          <a:xfrm>
            <a:off x="6357342" y="2176611"/>
            <a:ext cx="2290539" cy="1156915"/>
          </a:xfrm>
          <a:prstGeom prst="roundRect">
            <a:avLst>
              <a:gd fmla="val 1838"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4"/>
          <p:cNvSpPr/>
          <p:nvPr/>
        </p:nvSpPr>
        <p:spPr>
          <a:xfrm>
            <a:off x="6499101" y="2318370"/>
            <a:ext cx="2007022"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Granular Control</a:t>
            </a:r>
            <a:endParaRPr b="0" i="0" sz="1350" u="none" cap="none" strike="noStrike">
              <a:solidFill>
                <a:schemeClr val="dk1"/>
              </a:solidFill>
              <a:latin typeface="Calibri"/>
              <a:ea typeface="Calibri"/>
              <a:cs typeface="Calibri"/>
              <a:sym typeface="Calibri"/>
            </a:endParaRPr>
          </a:p>
        </p:txBody>
      </p:sp>
      <p:sp>
        <p:nvSpPr>
          <p:cNvPr id="93" name="Google Shape;93;p4"/>
          <p:cNvSpPr/>
          <p:nvPr/>
        </p:nvSpPr>
        <p:spPr>
          <a:xfrm>
            <a:off x="6499101" y="2624882"/>
            <a:ext cx="2007022"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Seven steps enable tighter checks.</a:t>
            </a:r>
            <a:endParaRPr b="0" i="0" sz="1350" u="none" cap="none" strike="noStrike">
              <a:solidFill>
                <a:schemeClr val="dk1"/>
              </a:solidFill>
              <a:latin typeface="Calibri"/>
              <a:ea typeface="Calibri"/>
              <a:cs typeface="Calibri"/>
              <a:sym typeface="Calibri"/>
            </a:endParaRPr>
          </a:p>
        </p:txBody>
      </p:sp>
      <p:sp>
        <p:nvSpPr>
          <p:cNvPr id="94" name="Google Shape;94;p4"/>
          <p:cNvSpPr/>
          <p:nvPr/>
        </p:nvSpPr>
        <p:spPr>
          <a:xfrm>
            <a:off x="3925119" y="3475286"/>
            <a:ext cx="4722763" cy="873472"/>
          </a:xfrm>
          <a:prstGeom prst="roundRect">
            <a:avLst>
              <a:gd fmla="val 2435"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4"/>
          <p:cNvSpPr/>
          <p:nvPr/>
        </p:nvSpPr>
        <p:spPr>
          <a:xfrm>
            <a:off x="4066877" y="3617044"/>
            <a:ext cx="4439245"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The Golden Goal</a:t>
            </a:r>
            <a:endParaRPr b="0" i="0" sz="1350" u="none" cap="none" strike="noStrike">
              <a:solidFill>
                <a:schemeClr val="dk1"/>
              </a:solidFill>
              <a:latin typeface="Calibri"/>
              <a:ea typeface="Calibri"/>
              <a:cs typeface="Calibri"/>
              <a:sym typeface="Calibri"/>
            </a:endParaRPr>
          </a:p>
        </p:txBody>
      </p:sp>
      <p:sp>
        <p:nvSpPr>
          <p:cNvPr id="96" name="Google Shape;96;p4"/>
          <p:cNvSpPr/>
          <p:nvPr/>
        </p:nvSpPr>
        <p:spPr>
          <a:xfrm>
            <a:off x="4066877" y="3923556"/>
            <a:ext cx="4439245" cy="283443"/>
          </a:xfrm>
          <a:prstGeom prst="rect">
            <a:avLst/>
          </a:prstGeom>
          <a:noFill/>
          <a:ln>
            <a:noFill/>
          </a:ln>
        </p:spPr>
        <p:txBody>
          <a:bodyPr anchorCtr="0" anchor="t" bIns="0" lIns="0" spcFirstLastPara="1" rIns="0" wrap="square" tIns="0">
            <a:no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Reduce risk and deliver more value.</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5"/>
          <p:cNvSpPr/>
          <p:nvPr/>
        </p:nvSpPr>
        <p:spPr>
          <a:xfrm>
            <a:off x="496119" y="419695"/>
            <a:ext cx="8151763" cy="35294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200"/>
              <a:buFont typeface="Alice"/>
              <a:buNone/>
            </a:pPr>
            <a:r>
              <a:rPr b="0" i="0" lang="en-US" sz="2200" u="none" cap="none" strike="noStrike">
                <a:solidFill>
                  <a:srgbClr val="233E32"/>
                </a:solidFill>
                <a:latin typeface="Alice"/>
                <a:ea typeface="Alice"/>
                <a:cs typeface="Alice"/>
                <a:sym typeface="Alice"/>
              </a:rPr>
              <a:t>Stage 1 — Negotiating the Engagement</a:t>
            </a:r>
            <a:endParaRPr b="0" i="0" sz="2200" u="none" cap="none" strike="noStrike">
              <a:solidFill>
                <a:schemeClr val="dk1"/>
              </a:solidFill>
              <a:latin typeface="Calibri"/>
              <a:ea typeface="Calibri"/>
              <a:cs typeface="Calibri"/>
              <a:sym typeface="Calibri"/>
            </a:endParaRPr>
          </a:p>
        </p:txBody>
      </p:sp>
      <p:sp>
        <p:nvSpPr>
          <p:cNvPr id="103" name="Google Shape;103;p5"/>
          <p:cNvSpPr/>
          <p:nvPr/>
        </p:nvSpPr>
        <p:spPr>
          <a:xfrm>
            <a:off x="496119" y="952649"/>
            <a:ext cx="478185" cy="171673"/>
          </a:xfrm>
          <a:prstGeom prst="roundRect">
            <a:avLst>
              <a:gd fmla="val 7897"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5"/>
          <p:cNvSpPr/>
          <p:nvPr/>
        </p:nvSpPr>
        <p:spPr>
          <a:xfrm>
            <a:off x="563835" y="986507"/>
            <a:ext cx="799951" cy="103956"/>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PHASE I</a:t>
            </a:r>
            <a:endParaRPr b="0" i="0" sz="700" u="none" cap="none" strike="noStrike">
              <a:solidFill>
                <a:schemeClr val="dk1"/>
              </a:solidFill>
              <a:latin typeface="Calibri"/>
              <a:ea typeface="Calibri"/>
              <a:cs typeface="Calibri"/>
              <a:sym typeface="Calibri"/>
            </a:endParaRPr>
          </a:p>
        </p:txBody>
      </p:sp>
      <p:pic>
        <p:nvPicPr>
          <p:cNvPr descr="preencoded.png" id="105" name="Google Shape;105;p5"/>
          <p:cNvPicPr preferRelativeResize="0"/>
          <p:nvPr/>
        </p:nvPicPr>
        <p:blipFill rotWithShape="1">
          <a:blip r:embed="rId3">
            <a:alphaModFix/>
          </a:blip>
          <a:srcRect b="0" l="0" r="0" t="0"/>
          <a:stretch/>
        </p:blipFill>
        <p:spPr>
          <a:xfrm>
            <a:off x="496119" y="1326728"/>
            <a:ext cx="4937299" cy="3295873"/>
          </a:xfrm>
          <a:prstGeom prst="rect">
            <a:avLst/>
          </a:prstGeom>
          <a:noFill/>
          <a:ln>
            <a:noFill/>
          </a:ln>
        </p:spPr>
      </p:pic>
      <p:sp>
        <p:nvSpPr>
          <p:cNvPr id="106" name="Google Shape;106;p5"/>
          <p:cNvSpPr/>
          <p:nvPr/>
        </p:nvSpPr>
        <p:spPr>
          <a:xfrm>
            <a:off x="5978649" y="1654373"/>
            <a:ext cx="2673921" cy="176510"/>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100"/>
              <a:buFont typeface="Alice"/>
              <a:buNone/>
            </a:pPr>
            <a:r>
              <a:rPr b="0" i="0" lang="en-US" sz="1100" u="none" cap="none" strike="noStrike">
                <a:solidFill>
                  <a:srgbClr val="233E32"/>
                </a:solidFill>
                <a:latin typeface="Alice"/>
                <a:ea typeface="Alice"/>
                <a:cs typeface="Alice"/>
                <a:sym typeface="Alice"/>
              </a:rPr>
              <a:t>Objective</a:t>
            </a:r>
            <a:endParaRPr b="0" i="0" sz="1100" u="none" cap="none" strike="noStrike">
              <a:solidFill>
                <a:schemeClr val="dk1"/>
              </a:solidFill>
              <a:latin typeface="Calibri"/>
              <a:ea typeface="Calibri"/>
              <a:cs typeface="Calibri"/>
              <a:sym typeface="Calibri"/>
            </a:endParaRPr>
          </a:p>
        </p:txBody>
      </p:sp>
      <p:sp>
        <p:nvSpPr>
          <p:cNvPr id="107" name="Google Shape;107;p5"/>
          <p:cNvSpPr/>
          <p:nvPr/>
        </p:nvSpPr>
        <p:spPr>
          <a:xfrm>
            <a:off x="5978649" y="1920850"/>
            <a:ext cx="2673921" cy="609005"/>
          </a:xfrm>
          <a:prstGeom prst="rect">
            <a:avLst/>
          </a:prstGeom>
          <a:noFill/>
          <a:ln>
            <a:noFill/>
          </a:ln>
        </p:spPr>
        <p:txBody>
          <a:bodyPr anchorCtr="0" anchor="t" bIns="0" lIns="0" spcFirstLastPara="1" rIns="0" wrap="square" tIns="0">
            <a:normAutofit/>
          </a:bodyPr>
          <a:lstStyle/>
          <a:p>
            <a:pPr indent="0" lvl="0" marL="0" marR="0" rtl="0" algn="l">
              <a:lnSpc>
                <a:spcPct val="120000"/>
              </a:lnSpc>
              <a:spcBef>
                <a:spcPts val="0"/>
              </a:spcBef>
              <a:spcAft>
                <a:spcPts val="0"/>
              </a:spcAft>
              <a:buClr>
                <a:srgbClr val="2C2821"/>
              </a:buClr>
              <a:buSzPts val="1100"/>
              <a:buFont typeface="Lora"/>
              <a:buNone/>
            </a:pPr>
            <a:r>
              <a:rPr b="0" i="0" lang="en-US" sz="1100" u="none" cap="none" strike="noStrike">
                <a:solidFill>
                  <a:srgbClr val="2C2821"/>
                </a:solidFill>
                <a:latin typeface="Lora"/>
                <a:ea typeface="Lora"/>
                <a:cs typeface="Lora"/>
                <a:sym typeface="Lora"/>
              </a:rPr>
              <a:t>Define boundaries, spot the real problem, and check strategic fit before any proposal.</a:t>
            </a:r>
            <a:endParaRPr b="0" i="0" sz="1100" u="none" cap="none" strike="noStrike">
              <a:solidFill>
                <a:schemeClr val="dk1"/>
              </a:solidFill>
              <a:latin typeface="Calibri"/>
              <a:ea typeface="Calibri"/>
              <a:cs typeface="Calibri"/>
              <a:sym typeface="Calibri"/>
            </a:endParaRPr>
          </a:p>
        </p:txBody>
      </p:sp>
      <p:sp>
        <p:nvSpPr>
          <p:cNvPr id="108" name="Google Shape;108;p5"/>
          <p:cNvSpPr/>
          <p:nvPr/>
        </p:nvSpPr>
        <p:spPr>
          <a:xfrm>
            <a:off x="5978649" y="2619821"/>
            <a:ext cx="2673921" cy="176510"/>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100"/>
              <a:buFont typeface="Alice"/>
              <a:buNone/>
            </a:pPr>
            <a:r>
              <a:rPr b="0" i="0" lang="en-US" sz="1100" u="none" cap="none" strike="noStrike">
                <a:solidFill>
                  <a:srgbClr val="233E32"/>
                </a:solidFill>
                <a:latin typeface="Alice"/>
                <a:ea typeface="Alice"/>
                <a:cs typeface="Alice"/>
                <a:sym typeface="Alice"/>
              </a:rPr>
              <a:t>Core Gateways</a:t>
            </a:r>
            <a:endParaRPr b="0" i="0" sz="1100" u="none" cap="none" strike="noStrike">
              <a:solidFill>
                <a:schemeClr val="dk1"/>
              </a:solidFill>
              <a:latin typeface="Calibri"/>
              <a:ea typeface="Calibri"/>
              <a:cs typeface="Calibri"/>
              <a:sym typeface="Calibri"/>
            </a:endParaRPr>
          </a:p>
        </p:txBody>
      </p:sp>
      <p:sp>
        <p:nvSpPr>
          <p:cNvPr id="109" name="Google Shape;109;p5"/>
          <p:cNvSpPr/>
          <p:nvPr/>
        </p:nvSpPr>
        <p:spPr>
          <a:xfrm>
            <a:off x="5978649" y="2886298"/>
            <a:ext cx="2673921" cy="874812"/>
          </a:xfrm>
          <a:prstGeom prst="rect">
            <a:avLst/>
          </a:prstGeom>
          <a:noFill/>
          <a:ln>
            <a:noFill/>
          </a:ln>
        </p:spPr>
        <p:txBody>
          <a:bodyPr anchorCtr="0" anchor="t" bIns="0" lIns="0" spcFirstLastPara="1" rIns="0" wrap="square" tIns="0">
            <a:normAutofit/>
          </a:bodyPr>
          <a:lstStyle/>
          <a:p>
            <a:pPr indent="-172720" lvl="0" marL="172720" marR="0" rtl="0" algn="l">
              <a:lnSpc>
                <a:spcPct val="120000"/>
              </a:lnSpc>
              <a:spcBef>
                <a:spcPts val="0"/>
              </a:spcBef>
              <a:spcAft>
                <a:spcPts val="0"/>
              </a:spcAft>
              <a:buClr>
                <a:srgbClr val="2C2821"/>
              </a:buClr>
              <a:buSzPts val="850"/>
              <a:buFont typeface="Lora"/>
              <a:buChar char="•"/>
            </a:pPr>
            <a:r>
              <a:rPr b="0" i="0" lang="en-US" sz="850" u="none" cap="none" strike="noStrike">
                <a:solidFill>
                  <a:srgbClr val="2C2821"/>
                </a:solidFill>
                <a:latin typeface="Lora"/>
                <a:ea typeface="Lora"/>
                <a:cs typeface="Lora"/>
                <a:sym typeface="Lora"/>
              </a:rPr>
              <a:t>Discovery meetings and early client conversations</a:t>
            </a:r>
            <a:endParaRPr b="0" i="0" sz="850" u="none" cap="none" strike="noStrike">
              <a:solidFill>
                <a:schemeClr val="dk1"/>
              </a:solidFill>
              <a:latin typeface="Calibri"/>
              <a:ea typeface="Calibri"/>
              <a:cs typeface="Calibri"/>
              <a:sym typeface="Calibri"/>
            </a:endParaRPr>
          </a:p>
          <a:p>
            <a:pPr indent="-172720" lvl="0" marL="172720" marR="0" rtl="0" algn="l">
              <a:lnSpc>
                <a:spcPct val="120000"/>
              </a:lnSpc>
              <a:spcBef>
                <a:spcPts val="0"/>
              </a:spcBef>
              <a:spcAft>
                <a:spcPts val="0"/>
              </a:spcAft>
              <a:buClr>
                <a:srgbClr val="2C2821"/>
              </a:buClr>
              <a:buSzPts val="850"/>
              <a:buFont typeface="Lora"/>
              <a:buChar char="•"/>
            </a:pPr>
            <a:r>
              <a:rPr b="0" i="0" lang="en-US" sz="850" u="none" cap="none" strike="noStrike">
                <a:solidFill>
                  <a:srgbClr val="2C2821"/>
                </a:solidFill>
                <a:latin typeface="Lora"/>
                <a:ea typeface="Lora"/>
                <a:cs typeface="Lora"/>
                <a:sym typeface="Lora"/>
              </a:rPr>
              <a:t>Background checks for acceptance and retention</a:t>
            </a:r>
            <a:endParaRPr b="0" i="0" sz="850" u="none" cap="none" strike="noStrike">
              <a:solidFill>
                <a:schemeClr val="dk1"/>
              </a:solidFill>
              <a:latin typeface="Calibri"/>
              <a:ea typeface="Calibri"/>
              <a:cs typeface="Calibri"/>
              <a:sym typeface="Calibri"/>
            </a:endParaRPr>
          </a:p>
          <a:p>
            <a:pPr indent="-172720" lvl="0" marL="172720" marR="0" rtl="0" algn="l">
              <a:lnSpc>
                <a:spcPct val="120000"/>
              </a:lnSpc>
              <a:spcBef>
                <a:spcPts val="0"/>
              </a:spcBef>
              <a:spcAft>
                <a:spcPts val="0"/>
              </a:spcAft>
              <a:buClr>
                <a:srgbClr val="2C2821"/>
              </a:buClr>
              <a:buSzPts val="850"/>
              <a:buFont typeface="Lora"/>
              <a:buChar char="•"/>
            </a:pPr>
            <a:r>
              <a:rPr b="0" i="0" lang="en-US" sz="850" u="none" cap="none" strike="noStrike">
                <a:solidFill>
                  <a:srgbClr val="2C2821"/>
                </a:solidFill>
                <a:latin typeface="Lora"/>
                <a:ea typeface="Lora"/>
                <a:cs typeface="Lora"/>
                <a:sym typeface="Lora"/>
              </a:rPr>
              <a:t>Independence review and conflict screening</a:t>
            </a:r>
            <a:endParaRPr b="0" i="0" sz="850" u="none" cap="none" strike="noStrike">
              <a:solidFill>
                <a:schemeClr val="dk1"/>
              </a:solidFill>
              <a:latin typeface="Calibri"/>
              <a:ea typeface="Calibri"/>
              <a:cs typeface="Calibri"/>
              <a:sym typeface="Calibri"/>
            </a:endParaRPr>
          </a:p>
        </p:txBody>
      </p:sp>
      <p:sp>
        <p:nvSpPr>
          <p:cNvPr id="110" name="Google Shape;110;p5"/>
          <p:cNvSpPr/>
          <p:nvPr/>
        </p:nvSpPr>
        <p:spPr>
          <a:xfrm>
            <a:off x="5978649" y="3862313"/>
            <a:ext cx="2673921" cy="421332"/>
          </a:xfrm>
          <a:prstGeom prst="roundRect">
            <a:avLst>
              <a:gd fmla="val 4022"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111" name="Google Shape;111;p5"/>
          <p:cNvPicPr preferRelativeResize="0"/>
          <p:nvPr/>
        </p:nvPicPr>
        <p:blipFill rotWithShape="1">
          <a:blip r:embed="rId4">
            <a:alphaModFix/>
          </a:blip>
          <a:srcRect b="0" l="0" r="0" t="0"/>
          <a:stretch/>
        </p:blipFill>
        <p:spPr>
          <a:xfrm>
            <a:off x="6091610" y="4000351"/>
            <a:ext cx="176510" cy="141163"/>
          </a:xfrm>
          <a:prstGeom prst="rect">
            <a:avLst/>
          </a:prstGeom>
          <a:noFill/>
          <a:ln>
            <a:noFill/>
          </a:ln>
        </p:spPr>
      </p:pic>
      <p:sp>
        <p:nvSpPr>
          <p:cNvPr id="112" name="Google Shape;112;p5"/>
          <p:cNvSpPr/>
          <p:nvPr/>
        </p:nvSpPr>
        <p:spPr>
          <a:xfrm>
            <a:off x="6381080" y="3971479"/>
            <a:ext cx="2615729" cy="203002"/>
          </a:xfrm>
          <a:prstGeom prst="rect">
            <a:avLst/>
          </a:prstGeom>
          <a:noFill/>
          <a:ln>
            <a:noFill/>
          </a:ln>
        </p:spPr>
        <p:txBody>
          <a:bodyPr anchorCtr="0" anchor="t" bIns="0" lIns="0" spcFirstLastPara="1" rIns="0" wrap="square" tIns="0">
            <a:noAutofit/>
          </a:bodyPr>
          <a:lstStyle/>
          <a:p>
            <a:pPr indent="0" lvl="0" marL="0" marR="0" rtl="0" algn="l">
              <a:lnSpc>
                <a:spcPct val="120000"/>
              </a:lnSpc>
              <a:spcBef>
                <a:spcPts val="0"/>
              </a:spcBef>
              <a:spcAft>
                <a:spcPts val="0"/>
              </a:spcAft>
              <a:buClr>
                <a:srgbClr val="000000"/>
              </a:buClr>
              <a:buSzPts val="1100"/>
              <a:buFont typeface="Lora"/>
              <a:buNone/>
            </a:pPr>
            <a:r>
              <a:rPr b="0" i="0" lang="en-US" sz="1100" u="none" cap="none" strike="noStrike">
                <a:solidFill>
                  <a:srgbClr val="000000"/>
                </a:solidFill>
                <a:latin typeface="Lora"/>
                <a:ea typeface="Lora"/>
                <a:cs typeface="Lora"/>
                <a:sym typeface="Lora"/>
              </a:rPr>
              <a:t>Stage 1 is diagnosis, not selling.</a:t>
            </a:r>
            <a:endParaRPr b="0" i="0" sz="1100" u="none" cap="none" strike="noStrike">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6"/>
          <p:cNvSpPr/>
          <p:nvPr/>
        </p:nvSpPr>
        <p:spPr>
          <a:xfrm>
            <a:off x="496119" y="399306"/>
            <a:ext cx="8151763"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350"/>
              <a:buFont typeface="Alice"/>
              <a:buNone/>
            </a:pPr>
            <a:r>
              <a:rPr b="0" i="0" lang="en-US" sz="1350" u="none" cap="none" strike="noStrike">
                <a:solidFill>
                  <a:srgbClr val="233E32"/>
                </a:solidFill>
                <a:latin typeface="Alice"/>
                <a:ea typeface="Alice"/>
                <a:cs typeface="Alice"/>
                <a:sym typeface="Alice"/>
              </a:rPr>
              <a:t>The Diagnostic Challenge: Real vs. Perceived Problems</a:t>
            </a:r>
            <a:endParaRPr b="0" i="0" sz="1350" u="none" cap="none" strike="noStrike">
              <a:solidFill>
                <a:schemeClr val="dk1"/>
              </a:solidFill>
              <a:latin typeface="Calibri"/>
              <a:ea typeface="Calibri"/>
              <a:cs typeface="Calibri"/>
              <a:sym typeface="Calibri"/>
            </a:endParaRPr>
          </a:p>
        </p:txBody>
      </p:sp>
      <p:sp>
        <p:nvSpPr>
          <p:cNvPr id="119" name="Google Shape;119;p6"/>
          <p:cNvSpPr/>
          <p:nvPr/>
        </p:nvSpPr>
        <p:spPr>
          <a:xfrm>
            <a:off x="496119" y="691604"/>
            <a:ext cx="8608963" cy="106338"/>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2C2821"/>
              </a:buClr>
              <a:buSzPts val="650"/>
              <a:buFont typeface="Lora"/>
              <a:buNone/>
            </a:pPr>
            <a:r>
              <a:rPr b="0" i="0" lang="en-US" sz="650" u="none" cap="none" strike="noStrike">
                <a:solidFill>
                  <a:srgbClr val="2C2821"/>
                </a:solidFill>
                <a:latin typeface="Lora"/>
                <a:ea typeface="Lora"/>
                <a:cs typeface="Lora"/>
                <a:sym typeface="Lora"/>
              </a:rPr>
              <a:t>Clients often mistake a </a:t>
            </a:r>
            <a:r>
              <a:rPr b="1" i="0" lang="en-US" sz="650" u="none" cap="none" strike="noStrike">
                <a:solidFill>
                  <a:srgbClr val="2C2821"/>
                </a:solidFill>
                <a:latin typeface="Lora"/>
                <a:ea typeface="Lora"/>
                <a:cs typeface="Lora"/>
                <a:sym typeface="Lora"/>
              </a:rPr>
              <a:t>symptom</a:t>
            </a:r>
            <a:r>
              <a:rPr b="0" i="0" lang="en-US" sz="650" u="none" cap="none" strike="noStrike">
                <a:solidFill>
                  <a:srgbClr val="2C2821"/>
                </a:solidFill>
                <a:latin typeface="Lora"/>
                <a:ea typeface="Lora"/>
                <a:cs typeface="Lora"/>
                <a:sym typeface="Lora"/>
              </a:rPr>
              <a:t> for the root problem. Pre-engagement discovery is the first safeguard.</a:t>
            </a:r>
            <a:endParaRPr b="0" i="0" sz="650" u="none" cap="none" strike="noStrike">
              <a:solidFill>
                <a:schemeClr val="dk1"/>
              </a:solidFill>
              <a:latin typeface="Calibri"/>
              <a:ea typeface="Calibri"/>
              <a:cs typeface="Calibri"/>
              <a:sym typeface="Calibri"/>
            </a:endParaRPr>
          </a:p>
        </p:txBody>
      </p:sp>
      <p:pic>
        <p:nvPicPr>
          <p:cNvPr descr="preencoded.png" id="120" name="Google Shape;120;p6"/>
          <p:cNvPicPr preferRelativeResize="0"/>
          <p:nvPr/>
        </p:nvPicPr>
        <p:blipFill rotWithShape="1">
          <a:blip r:embed="rId3">
            <a:alphaModFix/>
          </a:blip>
          <a:srcRect b="0" l="0" r="0" t="0"/>
          <a:stretch/>
        </p:blipFill>
        <p:spPr>
          <a:xfrm>
            <a:off x="496119" y="837754"/>
            <a:ext cx="6553200" cy="3657600"/>
          </a:xfrm>
          <a:prstGeom prst="rect">
            <a:avLst/>
          </a:prstGeom>
          <a:noFill/>
          <a:ln>
            <a:noFill/>
          </a:ln>
        </p:spPr>
      </p:pic>
      <p:sp>
        <p:nvSpPr>
          <p:cNvPr id="121" name="Google Shape;121;p6"/>
          <p:cNvSpPr/>
          <p:nvPr/>
        </p:nvSpPr>
        <p:spPr>
          <a:xfrm>
            <a:off x="496119" y="4535165"/>
            <a:ext cx="8151763" cy="209029"/>
          </a:xfrm>
          <a:prstGeom prst="roundRect">
            <a:avLst>
              <a:gd fmla="val 5087" name="adj"/>
            </a:avLst>
          </a:prstGeom>
          <a:solidFill>
            <a:srgbClr val="B6D6F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122" name="Google Shape;122;p6"/>
          <p:cNvPicPr preferRelativeResize="0"/>
          <p:nvPr/>
        </p:nvPicPr>
        <p:blipFill rotWithShape="1">
          <a:blip r:embed="rId4">
            <a:alphaModFix/>
          </a:blip>
          <a:srcRect b="0" l="0" r="0" t="0"/>
          <a:stretch/>
        </p:blipFill>
        <p:spPr>
          <a:xfrm>
            <a:off x="566961" y="4596482"/>
            <a:ext cx="110728" cy="88553"/>
          </a:xfrm>
          <a:prstGeom prst="rect">
            <a:avLst/>
          </a:prstGeom>
          <a:noFill/>
          <a:ln>
            <a:noFill/>
          </a:ln>
        </p:spPr>
      </p:pic>
      <p:sp>
        <p:nvSpPr>
          <p:cNvPr id="123" name="Google Shape;123;p6"/>
          <p:cNvSpPr/>
          <p:nvPr/>
        </p:nvSpPr>
        <p:spPr>
          <a:xfrm>
            <a:off x="748531" y="4588297"/>
            <a:ext cx="8285708" cy="106338"/>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650"/>
              <a:buFont typeface="Lora"/>
              <a:buNone/>
            </a:pPr>
            <a:r>
              <a:rPr b="1" i="0" lang="en-US" sz="650" u="none" cap="none" strike="noStrike">
                <a:solidFill>
                  <a:srgbClr val="000000"/>
                </a:solidFill>
                <a:latin typeface="Lora"/>
                <a:ea typeface="Lora"/>
                <a:cs typeface="Lora"/>
                <a:sym typeface="Lora"/>
              </a:rPr>
              <a:t>MAS Practice Standard #5:</a:t>
            </a:r>
            <a:r>
              <a:rPr b="0" i="0" lang="en-US" sz="650" u="none" cap="none" strike="noStrike">
                <a:solidFill>
                  <a:srgbClr val="000000"/>
                </a:solidFill>
                <a:latin typeface="Lora"/>
                <a:ea typeface="Lora"/>
                <a:cs typeface="Lora"/>
                <a:sym typeface="Lora"/>
              </a:rPr>
              <a:t> Define the problem clearly and completely before committing to action.</a:t>
            </a:r>
            <a:endParaRPr b="0" i="0" sz="650" u="none" cap="none" strike="noStrike">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7"/>
          <p:cNvSpPr/>
          <p:nvPr/>
        </p:nvSpPr>
        <p:spPr>
          <a:xfrm>
            <a:off x="496119" y="930250"/>
            <a:ext cx="8151763" cy="442987"/>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750"/>
              <a:buFont typeface="Alice"/>
              <a:buNone/>
            </a:pPr>
            <a:r>
              <a:rPr b="0" i="0" lang="en-US" sz="2750" u="none" cap="none" strike="noStrike">
                <a:solidFill>
                  <a:srgbClr val="233E32"/>
                </a:solidFill>
                <a:latin typeface="Alice"/>
                <a:ea typeface="Alice"/>
                <a:cs typeface="Alice"/>
                <a:sym typeface="Alice"/>
              </a:rPr>
              <a:t>The Mechanics of Stage 1 Execution</a:t>
            </a:r>
            <a:endParaRPr b="0" i="0" sz="2750" u="none" cap="none" strike="noStrike">
              <a:solidFill>
                <a:schemeClr val="dk1"/>
              </a:solidFill>
              <a:latin typeface="Calibri"/>
              <a:ea typeface="Calibri"/>
              <a:cs typeface="Calibri"/>
              <a:sym typeface="Calibri"/>
            </a:endParaRPr>
          </a:p>
        </p:txBody>
      </p:sp>
      <p:sp>
        <p:nvSpPr>
          <p:cNvPr id="130" name="Google Shape;130;p7"/>
          <p:cNvSpPr/>
          <p:nvPr/>
        </p:nvSpPr>
        <p:spPr>
          <a:xfrm>
            <a:off x="496119" y="1656755"/>
            <a:ext cx="8151763"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Stage 1 ends with legally binding documentation that turns discovery into a professional agreement.</a:t>
            </a:r>
            <a:endParaRPr b="0" i="0" sz="1350" u="none" cap="none" strike="noStrike">
              <a:solidFill>
                <a:schemeClr val="dk1"/>
              </a:solidFill>
              <a:latin typeface="Calibri"/>
              <a:ea typeface="Calibri"/>
              <a:cs typeface="Calibri"/>
              <a:sym typeface="Calibri"/>
            </a:endParaRPr>
          </a:p>
        </p:txBody>
      </p:sp>
      <p:sp>
        <p:nvSpPr>
          <p:cNvPr id="131" name="Google Shape;131;p7"/>
          <p:cNvSpPr/>
          <p:nvPr/>
        </p:nvSpPr>
        <p:spPr>
          <a:xfrm>
            <a:off x="394022" y="2383110"/>
            <a:ext cx="4107135" cy="1830139"/>
          </a:xfrm>
          <a:prstGeom prst="roundRect">
            <a:avLst>
              <a:gd fmla="val 1162" name="adj"/>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7"/>
          <p:cNvSpPr/>
          <p:nvPr/>
        </p:nvSpPr>
        <p:spPr>
          <a:xfrm>
            <a:off x="535781" y="2524869"/>
            <a:ext cx="3823618"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FFFFFF"/>
              </a:buClr>
              <a:buSzPts val="1350"/>
              <a:buFont typeface="Alice"/>
              <a:buNone/>
            </a:pPr>
            <a:r>
              <a:rPr b="0" i="0" lang="en-US" sz="1350" u="none" cap="none" strike="noStrike">
                <a:solidFill>
                  <a:srgbClr val="FFFFFF"/>
                </a:solidFill>
                <a:latin typeface="Alice"/>
                <a:ea typeface="Alice"/>
                <a:cs typeface="Alice"/>
                <a:sym typeface="Alice"/>
              </a:rPr>
              <a:t>Key Practitioner Inputs</a:t>
            </a:r>
            <a:endParaRPr b="0" i="0" sz="1350" u="none" cap="none" strike="noStrike">
              <a:solidFill>
                <a:schemeClr val="dk1"/>
              </a:solidFill>
              <a:latin typeface="Calibri"/>
              <a:ea typeface="Calibri"/>
              <a:cs typeface="Calibri"/>
              <a:sym typeface="Calibri"/>
            </a:endParaRPr>
          </a:p>
        </p:txBody>
      </p:sp>
      <p:sp>
        <p:nvSpPr>
          <p:cNvPr id="133" name="Google Shape;133;p7"/>
          <p:cNvSpPr/>
          <p:nvPr/>
        </p:nvSpPr>
        <p:spPr>
          <a:xfrm>
            <a:off x="535781" y="2888084"/>
            <a:ext cx="3823618" cy="779562"/>
          </a:xfrm>
          <a:prstGeom prst="rect">
            <a:avLst/>
          </a:prstGeom>
          <a:noFill/>
          <a:ln>
            <a:noFill/>
          </a:ln>
        </p:spPr>
        <p:txBody>
          <a:bodyPr anchorCtr="0" anchor="t" bIns="0" lIns="0" spcFirstLastPara="1" rIns="0" wrap="square" tIns="0">
            <a:normAutofit/>
          </a:bodyPr>
          <a:lstStyle/>
          <a:p>
            <a:pPr indent="-223520" lvl="0" marL="223520" marR="0" rtl="0" algn="l">
              <a:lnSpc>
                <a:spcPct val="133000"/>
              </a:lnSpc>
              <a:spcBef>
                <a:spcPts val="0"/>
              </a:spcBef>
              <a:spcAft>
                <a:spcPts val="0"/>
              </a:spcAft>
              <a:buClr>
                <a:srgbClr val="FFFFFF"/>
              </a:buClr>
              <a:buSzPts val="1100"/>
              <a:buFont typeface="Lora"/>
              <a:buChar char="•"/>
            </a:pPr>
            <a:r>
              <a:rPr b="0" i="0" lang="en-US" sz="1100" u="none" cap="none" strike="noStrike">
                <a:solidFill>
                  <a:srgbClr val="FFFFFF"/>
                </a:solidFill>
                <a:latin typeface="Lora"/>
                <a:ea typeface="Lora"/>
                <a:cs typeface="Lora"/>
                <a:sym typeface="Lora"/>
              </a:rPr>
              <a:t>Pre-engagement surveys</a:t>
            </a:r>
            <a:endParaRPr b="0" i="0" sz="1100" u="none" cap="none" strike="noStrike">
              <a:solidFill>
                <a:schemeClr val="dk1"/>
              </a:solidFill>
              <a:latin typeface="Calibri"/>
              <a:ea typeface="Calibri"/>
              <a:cs typeface="Calibri"/>
              <a:sym typeface="Calibri"/>
            </a:endParaRPr>
          </a:p>
          <a:p>
            <a:pPr indent="-223520" lvl="0" marL="223520" marR="0" rtl="0" algn="l">
              <a:lnSpc>
                <a:spcPct val="133000"/>
              </a:lnSpc>
              <a:spcBef>
                <a:spcPts val="0"/>
              </a:spcBef>
              <a:spcAft>
                <a:spcPts val="0"/>
              </a:spcAft>
              <a:buClr>
                <a:srgbClr val="FFFFFF"/>
              </a:buClr>
              <a:buSzPts val="1100"/>
              <a:buFont typeface="Lora"/>
              <a:buChar char="•"/>
            </a:pPr>
            <a:r>
              <a:rPr b="0" i="0" lang="en-US" sz="1100" u="none" cap="none" strike="noStrike">
                <a:solidFill>
                  <a:srgbClr val="FFFFFF"/>
                </a:solidFill>
                <a:latin typeface="Lora"/>
                <a:ea typeface="Lora"/>
                <a:cs typeface="Lora"/>
                <a:sym typeface="Lora"/>
              </a:rPr>
              <a:t>Financial health data</a:t>
            </a:r>
            <a:endParaRPr b="0" i="0" sz="1100" u="none" cap="none" strike="noStrike">
              <a:solidFill>
                <a:schemeClr val="dk1"/>
              </a:solidFill>
              <a:latin typeface="Calibri"/>
              <a:ea typeface="Calibri"/>
              <a:cs typeface="Calibri"/>
              <a:sym typeface="Calibri"/>
            </a:endParaRPr>
          </a:p>
          <a:p>
            <a:pPr indent="-223520" lvl="0" marL="223520" marR="0" rtl="0" algn="l">
              <a:lnSpc>
                <a:spcPct val="133000"/>
              </a:lnSpc>
              <a:spcBef>
                <a:spcPts val="0"/>
              </a:spcBef>
              <a:spcAft>
                <a:spcPts val="0"/>
              </a:spcAft>
              <a:buClr>
                <a:srgbClr val="FFFFFF"/>
              </a:buClr>
              <a:buSzPts val="1100"/>
              <a:buFont typeface="Lora"/>
              <a:buChar char="•"/>
            </a:pPr>
            <a:r>
              <a:rPr b="0" i="0" lang="en-US" sz="1100" u="none" cap="none" strike="noStrike">
                <a:solidFill>
                  <a:srgbClr val="FFFFFF"/>
                </a:solidFill>
                <a:latin typeface="Lora"/>
                <a:ea typeface="Lora"/>
                <a:cs typeface="Lora"/>
                <a:sym typeface="Lora"/>
              </a:rPr>
              <a:t>Organizational context</a:t>
            </a:r>
            <a:endParaRPr b="0" i="0" sz="1100" u="none" cap="none" strike="noStrike">
              <a:solidFill>
                <a:schemeClr val="dk1"/>
              </a:solidFill>
              <a:latin typeface="Calibri"/>
              <a:ea typeface="Calibri"/>
              <a:cs typeface="Calibri"/>
              <a:sym typeface="Calibri"/>
            </a:endParaRPr>
          </a:p>
        </p:txBody>
      </p:sp>
      <p:sp>
        <p:nvSpPr>
          <p:cNvPr id="134" name="Google Shape;134;p7"/>
          <p:cNvSpPr/>
          <p:nvPr/>
        </p:nvSpPr>
        <p:spPr>
          <a:xfrm>
            <a:off x="4749701" y="2524869"/>
            <a:ext cx="3902943"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350"/>
              <a:buFont typeface="Alice"/>
              <a:buNone/>
            </a:pPr>
            <a:r>
              <a:rPr b="0" i="0" lang="en-US" sz="1350" u="none" cap="none" strike="noStrike">
                <a:solidFill>
                  <a:srgbClr val="233E32"/>
                </a:solidFill>
                <a:latin typeface="Alice"/>
                <a:ea typeface="Alice"/>
                <a:cs typeface="Alice"/>
                <a:sym typeface="Alice"/>
              </a:rPr>
              <a:t>Critical Milestone Outputs</a:t>
            </a:r>
            <a:endParaRPr b="0" i="0" sz="1350" u="none" cap="none" strike="noStrike">
              <a:solidFill>
                <a:schemeClr val="dk1"/>
              </a:solidFill>
              <a:latin typeface="Calibri"/>
              <a:ea typeface="Calibri"/>
              <a:cs typeface="Calibri"/>
              <a:sym typeface="Calibri"/>
            </a:endParaRPr>
          </a:p>
        </p:txBody>
      </p:sp>
      <p:sp>
        <p:nvSpPr>
          <p:cNvPr id="135" name="Google Shape;135;p7"/>
          <p:cNvSpPr/>
          <p:nvPr/>
        </p:nvSpPr>
        <p:spPr>
          <a:xfrm>
            <a:off x="4749701" y="2888084"/>
            <a:ext cx="3902943" cy="503188"/>
          </a:xfrm>
          <a:prstGeom prst="rect">
            <a:avLst/>
          </a:prstGeom>
          <a:noFill/>
          <a:ln>
            <a:noFill/>
          </a:ln>
        </p:spPr>
        <p:txBody>
          <a:bodyPr anchorCtr="0" anchor="t" bIns="0" lIns="0" spcFirstLastPara="1" rIns="0" wrap="square" tIns="0">
            <a:normAutofit/>
          </a:bodyPr>
          <a:lstStyle/>
          <a:p>
            <a:pPr indent="-223520" lvl="0" marL="223520" marR="0" rtl="0" algn="l">
              <a:lnSpc>
                <a:spcPct val="133000"/>
              </a:lnSpc>
              <a:spcBef>
                <a:spcPts val="0"/>
              </a:spcBef>
              <a:spcAft>
                <a:spcPts val="0"/>
              </a:spcAft>
              <a:buClr>
                <a:srgbClr val="2C2821"/>
              </a:buClr>
              <a:buSzPts val="1100"/>
              <a:buFont typeface="Lora"/>
              <a:buChar char="•"/>
            </a:pPr>
            <a:r>
              <a:rPr b="1" i="0" lang="en-US" sz="1100" u="none" cap="none" strike="noStrike">
                <a:solidFill>
                  <a:srgbClr val="2C2821"/>
                </a:solidFill>
                <a:latin typeface="Lora"/>
                <a:ea typeface="Lora"/>
                <a:cs typeface="Lora"/>
                <a:sym typeface="Lora"/>
              </a:rPr>
              <a:t>Formal Proposal Letter</a:t>
            </a:r>
            <a:r>
              <a:rPr b="0" i="0" lang="en-US" sz="1100" u="none" cap="none" strike="noStrike">
                <a:solidFill>
                  <a:srgbClr val="2C2821"/>
                </a:solidFill>
                <a:latin typeface="Lora"/>
                <a:ea typeface="Lora"/>
                <a:cs typeface="Lora"/>
                <a:sym typeface="Lora"/>
              </a:rPr>
              <a:t> — broad approach and scope</a:t>
            </a:r>
            <a:endParaRPr b="0" i="0" sz="1100" u="none" cap="none" strike="noStrike">
              <a:solidFill>
                <a:schemeClr val="dk1"/>
              </a:solidFill>
              <a:latin typeface="Calibri"/>
              <a:ea typeface="Calibri"/>
              <a:cs typeface="Calibri"/>
              <a:sym typeface="Calibri"/>
            </a:endParaRPr>
          </a:p>
          <a:p>
            <a:pPr indent="-223520" lvl="0" marL="223520" marR="0" rtl="0" algn="l">
              <a:lnSpc>
                <a:spcPct val="133000"/>
              </a:lnSpc>
              <a:spcBef>
                <a:spcPts val="0"/>
              </a:spcBef>
              <a:spcAft>
                <a:spcPts val="0"/>
              </a:spcAft>
              <a:buClr>
                <a:srgbClr val="2C2821"/>
              </a:buClr>
              <a:buSzPts val="1100"/>
              <a:buFont typeface="Lora"/>
              <a:buChar char="•"/>
            </a:pPr>
            <a:r>
              <a:rPr b="1" i="0" lang="en-US" sz="1100" u="none" cap="none" strike="noStrike">
                <a:solidFill>
                  <a:srgbClr val="2C2821"/>
                </a:solidFill>
                <a:latin typeface="Lora"/>
                <a:ea typeface="Lora"/>
                <a:cs typeface="Lora"/>
                <a:sym typeface="Lora"/>
              </a:rPr>
              <a:t>Signed Engagement Contract</a:t>
            </a:r>
            <a:r>
              <a:rPr b="0" i="0" lang="en-US" sz="1100" u="none" cap="none" strike="noStrike">
                <a:solidFill>
                  <a:srgbClr val="2C2821"/>
                </a:solidFill>
                <a:latin typeface="Lora"/>
                <a:ea typeface="Lora"/>
                <a:cs typeface="Lora"/>
                <a:sym typeface="Lora"/>
              </a:rPr>
              <a:t> — fee model and terms</a:t>
            </a:r>
            <a:endParaRPr b="0" i="0" sz="1100" u="none" cap="none" strike="noStrike">
              <a:solidFill>
                <a:schemeClr val="dk1"/>
              </a:solidFill>
              <a:latin typeface="Calibri"/>
              <a:ea typeface="Calibri"/>
              <a:cs typeface="Calibri"/>
              <a:sym typeface="Calibri"/>
            </a:endParaRPr>
          </a:p>
        </p:txBody>
      </p:sp>
      <p:sp>
        <p:nvSpPr>
          <p:cNvPr id="136" name="Google Shape;136;p7"/>
          <p:cNvSpPr/>
          <p:nvPr/>
        </p:nvSpPr>
        <p:spPr>
          <a:xfrm>
            <a:off x="4749701" y="3518818"/>
            <a:ext cx="3902943"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These documents reduce ambiguity from day one.</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pic>
        <p:nvPicPr>
          <p:cNvPr descr="preencoded.png" id="142" name="Google Shape;142;p8"/>
          <p:cNvPicPr preferRelativeResize="0"/>
          <p:nvPr/>
        </p:nvPicPr>
        <p:blipFill rotWithShape="1">
          <a:blip r:embed="rId3">
            <a:alphaModFix/>
          </a:blip>
          <a:srcRect b="0" l="0" r="0" t="0"/>
          <a:stretch/>
        </p:blipFill>
        <p:spPr>
          <a:xfrm>
            <a:off x="0" y="0"/>
            <a:ext cx="3429000" cy="5143500"/>
          </a:xfrm>
          <a:prstGeom prst="rect">
            <a:avLst/>
          </a:prstGeom>
          <a:noFill/>
          <a:ln>
            <a:noFill/>
          </a:ln>
        </p:spPr>
      </p:pic>
      <p:sp>
        <p:nvSpPr>
          <p:cNvPr id="143" name="Google Shape;143;p8"/>
          <p:cNvSpPr/>
          <p:nvPr/>
        </p:nvSpPr>
        <p:spPr>
          <a:xfrm>
            <a:off x="3925119" y="393650"/>
            <a:ext cx="4722763" cy="872133"/>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33E32"/>
              </a:buClr>
              <a:buSzPts val="2700"/>
              <a:buFont typeface="Alice"/>
              <a:buNone/>
            </a:pPr>
            <a:r>
              <a:rPr b="0" i="0" lang="en-US" sz="2700" u="none" cap="none" strike="noStrike">
                <a:solidFill>
                  <a:srgbClr val="233E32"/>
                </a:solidFill>
                <a:latin typeface="Alice"/>
                <a:ea typeface="Alice"/>
                <a:cs typeface="Alice"/>
                <a:sym typeface="Alice"/>
              </a:rPr>
              <a:t>Stage 2 — Preparing for and Starting the Engagement</a:t>
            </a:r>
            <a:endParaRPr b="0" i="0" sz="2700" u="none" cap="none" strike="noStrike">
              <a:solidFill>
                <a:schemeClr val="dk1"/>
              </a:solidFill>
              <a:latin typeface="Calibri"/>
              <a:ea typeface="Calibri"/>
              <a:cs typeface="Calibri"/>
              <a:sym typeface="Calibri"/>
            </a:endParaRPr>
          </a:p>
        </p:txBody>
      </p:sp>
      <p:sp>
        <p:nvSpPr>
          <p:cNvPr id="144" name="Google Shape;144;p8"/>
          <p:cNvSpPr/>
          <p:nvPr/>
        </p:nvSpPr>
        <p:spPr>
          <a:xfrm>
            <a:off x="3925119" y="1471836"/>
            <a:ext cx="628352" cy="212006"/>
          </a:xfrm>
          <a:prstGeom prst="roundRect">
            <a:avLst>
              <a:gd fmla="val 7899"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8"/>
          <p:cNvSpPr/>
          <p:nvPr/>
        </p:nvSpPr>
        <p:spPr>
          <a:xfrm>
            <a:off x="4008834" y="1513656"/>
            <a:ext cx="918121" cy="128364"/>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850"/>
              <a:buFont typeface="Lora"/>
              <a:buNone/>
            </a:pPr>
            <a:r>
              <a:rPr b="0" i="0" lang="en-US" sz="850" u="none" cap="none" strike="noStrike">
                <a:solidFill>
                  <a:srgbClr val="2C2821"/>
                </a:solidFill>
                <a:latin typeface="Lora"/>
                <a:ea typeface="Lora"/>
                <a:cs typeface="Lora"/>
                <a:sym typeface="Lora"/>
              </a:rPr>
              <a:t>PHASE II</a:t>
            </a:r>
            <a:endParaRPr b="0" i="0" sz="850" u="none" cap="none" strike="noStrike">
              <a:solidFill>
                <a:schemeClr val="dk1"/>
              </a:solidFill>
              <a:latin typeface="Calibri"/>
              <a:ea typeface="Calibri"/>
              <a:cs typeface="Calibri"/>
              <a:sym typeface="Calibri"/>
            </a:endParaRPr>
          </a:p>
        </p:txBody>
      </p:sp>
      <p:sp>
        <p:nvSpPr>
          <p:cNvPr id="146" name="Google Shape;146;p8"/>
          <p:cNvSpPr/>
          <p:nvPr/>
        </p:nvSpPr>
        <p:spPr>
          <a:xfrm>
            <a:off x="3925119" y="1838325"/>
            <a:ext cx="4722763" cy="553789"/>
          </a:xfrm>
          <a:prstGeom prst="rect">
            <a:avLst/>
          </a:prstGeom>
          <a:noFill/>
          <a:ln>
            <a:noFill/>
          </a:ln>
        </p:spPr>
        <p:txBody>
          <a:bodyPr anchorCtr="0" anchor="t" bIns="0" lIns="0" spcFirstLastPara="1" rIns="0" wrap="square" tIns="0">
            <a:normAutofit/>
          </a:bodyPr>
          <a:lstStyle/>
          <a:p>
            <a:pPr indent="0" lvl="0" marL="0" marR="0" rtl="0" algn="l">
              <a:lnSpc>
                <a:spcPct val="132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The contract is signed. Now the legal agreement becomes an operational plan.</a:t>
            </a:r>
            <a:endParaRPr b="0" i="0" sz="1350" u="none" cap="none" strike="noStrike">
              <a:solidFill>
                <a:schemeClr val="dk1"/>
              </a:solidFill>
              <a:latin typeface="Calibri"/>
              <a:ea typeface="Calibri"/>
              <a:cs typeface="Calibri"/>
              <a:sym typeface="Calibri"/>
            </a:endParaRPr>
          </a:p>
        </p:txBody>
      </p:sp>
      <p:sp>
        <p:nvSpPr>
          <p:cNvPr id="147" name="Google Shape;147;p8"/>
          <p:cNvSpPr/>
          <p:nvPr/>
        </p:nvSpPr>
        <p:spPr>
          <a:xfrm>
            <a:off x="3925119" y="2546598"/>
            <a:ext cx="2292697" cy="1171352"/>
          </a:xfrm>
          <a:prstGeom prst="roundRect">
            <a:avLst>
              <a:gd fmla="val 1787" name="adj"/>
            </a:avLst>
          </a:prstGeom>
          <a:solidFill>
            <a:srgbClr val="FCFBF8"/>
          </a:solidFill>
          <a:ln cap="flat" cmpd="sng" w="19050">
            <a:solidFill>
              <a:srgbClr val="D6D3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8"/>
          <p:cNvSpPr/>
          <p:nvPr/>
        </p:nvSpPr>
        <p:spPr>
          <a:xfrm>
            <a:off x="4083695" y="2705174"/>
            <a:ext cx="1975545" cy="218033"/>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Engagement Program</a:t>
            </a:r>
            <a:endParaRPr b="0" i="0" sz="1350" u="none" cap="none" strike="noStrike">
              <a:solidFill>
                <a:schemeClr val="dk1"/>
              </a:solidFill>
              <a:latin typeface="Calibri"/>
              <a:ea typeface="Calibri"/>
              <a:cs typeface="Calibri"/>
              <a:sym typeface="Calibri"/>
            </a:endParaRPr>
          </a:p>
        </p:txBody>
      </p:sp>
      <p:sp>
        <p:nvSpPr>
          <p:cNvPr id="149" name="Google Shape;149;p8"/>
          <p:cNvSpPr/>
          <p:nvPr/>
        </p:nvSpPr>
        <p:spPr>
          <a:xfrm>
            <a:off x="4083695" y="3005584"/>
            <a:ext cx="1975545" cy="553789"/>
          </a:xfrm>
          <a:prstGeom prst="rect">
            <a:avLst/>
          </a:prstGeom>
          <a:noFill/>
          <a:ln>
            <a:noFill/>
          </a:ln>
        </p:spPr>
        <p:txBody>
          <a:bodyPr anchorCtr="0" anchor="t" bIns="0" lIns="0" spcFirstLastPara="1" rIns="0" wrap="square" tIns="0">
            <a:normAutofit/>
          </a:bodyPr>
          <a:lstStyle/>
          <a:p>
            <a:pPr indent="0" lvl="0" marL="0" marR="0" rtl="0" algn="l">
              <a:lnSpc>
                <a:spcPct val="132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Break tasks into a clear work plan with owners.</a:t>
            </a:r>
            <a:endParaRPr b="0" i="0" sz="1350" u="none" cap="none" strike="noStrike">
              <a:solidFill>
                <a:schemeClr val="dk1"/>
              </a:solidFill>
              <a:latin typeface="Calibri"/>
              <a:ea typeface="Calibri"/>
              <a:cs typeface="Calibri"/>
              <a:sym typeface="Calibri"/>
            </a:endParaRPr>
          </a:p>
        </p:txBody>
      </p:sp>
      <p:sp>
        <p:nvSpPr>
          <p:cNvPr id="150" name="Google Shape;150;p8"/>
          <p:cNvSpPr/>
          <p:nvPr/>
        </p:nvSpPr>
        <p:spPr>
          <a:xfrm>
            <a:off x="6355184" y="2546598"/>
            <a:ext cx="2292697" cy="1171352"/>
          </a:xfrm>
          <a:prstGeom prst="roundRect">
            <a:avLst>
              <a:gd fmla="val 1787" name="adj"/>
            </a:avLst>
          </a:prstGeom>
          <a:solidFill>
            <a:srgbClr val="FCFBF8"/>
          </a:solidFill>
          <a:ln cap="flat" cmpd="sng" w="19050">
            <a:solidFill>
              <a:srgbClr val="D6D3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8"/>
          <p:cNvSpPr/>
          <p:nvPr/>
        </p:nvSpPr>
        <p:spPr>
          <a:xfrm>
            <a:off x="6513761" y="2705174"/>
            <a:ext cx="1975545" cy="218033"/>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Milestone Scheduling</a:t>
            </a:r>
            <a:endParaRPr b="0" i="0" sz="1350" u="none" cap="none" strike="noStrike">
              <a:solidFill>
                <a:schemeClr val="dk1"/>
              </a:solidFill>
              <a:latin typeface="Calibri"/>
              <a:ea typeface="Calibri"/>
              <a:cs typeface="Calibri"/>
              <a:sym typeface="Calibri"/>
            </a:endParaRPr>
          </a:p>
        </p:txBody>
      </p:sp>
      <p:sp>
        <p:nvSpPr>
          <p:cNvPr id="152" name="Google Shape;152;p8"/>
          <p:cNvSpPr/>
          <p:nvPr/>
        </p:nvSpPr>
        <p:spPr>
          <a:xfrm>
            <a:off x="6513761" y="3005584"/>
            <a:ext cx="1975545" cy="553789"/>
          </a:xfrm>
          <a:prstGeom prst="rect">
            <a:avLst/>
          </a:prstGeom>
          <a:noFill/>
          <a:ln>
            <a:noFill/>
          </a:ln>
        </p:spPr>
        <p:txBody>
          <a:bodyPr anchorCtr="0" anchor="t" bIns="0" lIns="0" spcFirstLastPara="1" rIns="0" wrap="square" tIns="0">
            <a:normAutofit/>
          </a:bodyPr>
          <a:lstStyle/>
          <a:p>
            <a:pPr indent="0" lvl="0" marL="0" marR="0" rtl="0" algn="l">
              <a:lnSpc>
                <a:spcPct val="132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Set dates and budgets to keep things on track.</a:t>
            </a:r>
            <a:endParaRPr b="0" i="0" sz="1350" u="none" cap="none" strike="noStrike">
              <a:solidFill>
                <a:schemeClr val="dk1"/>
              </a:solidFill>
              <a:latin typeface="Calibri"/>
              <a:ea typeface="Calibri"/>
              <a:cs typeface="Calibri"/>
              <a:sym typeface="Calibri"/>
            </a:endParaRPr>
          </a:p>
        </p:txBody>
      </p:sp>
      <p:sp>
        <p:nvSpPr>
          <p:cNvPr id="153" name="Google Shape;153;p8"/>
          <p:cNvSpPr/>
          <p:nvPr/>
        </p:nvSpPr>
        <p:spPr>
          <a:xfrm>
            <a:off x="3925119" y="3855318"/>
            <a:ext cx="4722763" cy="894457"/>
          </a:xfrm>
          <a:prstGeom prst="roundRect">
            <a:avLst>
              <a:gd fmla="val 2340" name="adj"/>
            </a:avLst>
          </a:prstGeom>
          <a:solidFill>
            <a:srgbClr val="FCFBF8"/>
          </a:solidFill>
          <a:ln cap="flat" cmpd="sng" w="19050">
            <a:solidFill>
              <a:srgbClr val="D6D3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8"/>
          <p:cNvSpPr/>
          <p:nvPr/>
        </p:nvSpPr>
        <p:spPr>
          <a:xfrm>
            <a:off x="4083695" y="4013895"/>
            <a:ext cx="4405610" cy="218033"/>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Staff Allocation</a:t>
            </a:r>
            <a:endParaRPr b="0" i="0" sz="1350" u="none" cap="none" strike="noStrike">
              <a:solidFill>
                <a:schemeClr val="dk1"/>
              </a:solidFill>
              <a:latin typeface="Calibri"/>
              <a:ea typeface="Calibri"/>
              <a:cs typeface="Calibri"/>
              <a:sym typeface="Calibri"/>
            </a:endParaRPr>
          </a:p>
        </p:txBody>
      </p:sp>
      <p:sp>
        <p:nvSpPr>
          <p:cNvPr id="155" name="Google Shape;155;p8"/>
          <p:cNvSpPr/>
          <p:nvPr/>
        </p:nvSpPr>
        <p:spPr>
          <a:xfrm>
            <a:off x="4083695" y="4314304"/>
            <a:ext cx="4405610" cy="276895"/>
          </a:xfrm>
          <a:prstGeom prst="rect">
            <a:avLst/>
          </a:prstGeom>
          <a:noFill/>
          <a:ln>
            <a:noFill/>
          </a:ln>
        </p:spPr>
        <p:txBody>
          <a:bodyPr anchorCtr="0" anchor="t" bIns="0" lIns="0" spcFirstLastPara="1" rIns="0" wrap="square" tIns="0">
            <a:noAutofit/>
          </a:bodyPr>
          <a:lstStyle/>
          <a:p>
            <a:pPr indent="0" lvl="0" marL="0" marR="0" rtl="0" algn="l">
              <a:lnSpc>
                <a:spcPct val="132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Assign specialists to each task.</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9"/>
          <p:cNvSpPr/>
          <p:nvPr/>
        </p:nvSpPr>
        <p:spPr>
          <a:xfrm>
            <a:off x="496119" y="506909"/>
            <a:ext cx="8151763" cy="442987"/>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750"/>
              <a:buFont typeface="Alice"/>
              <a:buNone/>
            </a:pPr>
            <a:r>
              <a:rPr b="0" i="0" lang="en-US" sz="2750" u="none" cap="none" strike="noStrike">
                <a:solidFill>
                  <a:srgbClr val="233E32"/>
                </a:solidFill>
                <a:latin typeface="Alice"/>
                <a:ea typeface="Alice"/>
                <a:cs typeface="Alice"/>
                <a:sym typeface="Alice"/>
              </a:rPr>
              <a:t>Connecting Practice Standard #6 to Project Control</a:t>
            </a:r>
            <a:endParaRPr b="0" i="0" sz="2750" u="none" cap="none" strike="noStrike">
              <a:solidFill>
                <a:schemeClr val="dk1"/>
              </a:solidFill>
              <a:latin typeface="Calibri"/>
              <a:ea typeface="Calibri"/>
              <a:cs typeface="Calibri"/>
              <a:sym typeface="Calibri"/>
            </a:endParaRPr>
          </a:p>
        </p:txBody>
      </p:sp>
      <p:pic>
        <p:nvPicPr>
          <p:cNvPr descr="preencoded.png" id="162" name="Google Shape;162;p9"/>
          <p:cNvPicPr preferRelativeResize="0"/>
          <p:nvPr/>
        </p:nvPicPr>
        <p:blipFill rotWithShape="1">
          <a:blip r:embed="rId3">
            <a:alphaModFix/>
          </a:blip>
          <a:srcRect b="0" l="0" r="0" t="0"/>
          <a:stretch/>
        </p:blipFill>
        <p:spPr>
          <a:xfrm>
            <a:off x="496119" y="1763092"/>
            <a:ext cx="5177582" cy="2272829"/>
          </a:xfrm>
          <a:prstGeom prst="rect">
            <a:avLst/>
          </a:prstGeom>
          <a:noFill/>
          <a:ln>
            <a:noFill/>
          </a:ln>
        </p:spPr>
      </p:pic>
      <p:sp>
        <p:nvSpPr>
          <p:cNvPr id="163" name="Google Shape;163;p9"/>
          <p:cNvSpPr/>
          <p:nvPr/>
        </p:nvSpPr>
        <p:spPr>
          <a:xfrm>
            <a:off x="1374425" y="3494336"/>
            <a:ext cx="907586" cy="140252"/>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33E32"/>
              </a:buClr>
              <a:buSzPts val="850"/>
              <a:buFont typeface="Alice"/>
              <a:buNone/>
            </a:pPr>
            <a:r>
              <a:rPr b="0" i="0" lang="en-US" sz="850" u="none" cap="none" strike="noStrike">
                <a:solidFill>
                  <a:srgbClr val="233E32"/>
                </a:solidFill>
                <a:latin typeface="Alice"/>
                <a:ea typeface="Alice"/>
                <a:cs typeface="Alice"/>
                <a:sym typeface="Alice"/>
              </a:rPr>
              <a:t>Plan</a:t>
            </a:r>
            <a:endParaRPr b="0" i="0" sz="850" u="none" cap="none" strike="noStrike">
              <a:solidFill>
                <a:schemeClr val="dk1"/>
              </a:solidFill>
              <a:latin typeface="Calibri"/>
              <a:ea typeface="Calibri"/>
              <a:cs typeface="Calibri"/>
              <a:sym typeface="Calibri"/>
            </a:endParaRPr>
          </a:p>
        </p:txBody>
      </p:sp>
      <p:sp>
        <p:nvSpPr>
          <p:cNvPr id="164" name="Google Shape;164;p9"/>
          <p:cNvSpPr/>
          <p:nvPr/>
        </p:nvSpPr>
        <p:spPr>
          <a:xfrm>
            <a:off x="1374425" y="3674482"/>
            <a:ext cx="907586" cy="112202"/>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Break down the work</a:t>
            </a:r>
            <a:endParaRPr b="0" i="0" sz="700" u="none" cap="none" strike="noStrike">
              <a:solidFill>
                <a:schemeClr val="dk1"/>
              </a:solidFill>
              <a:latin typeface="Calibri"/>
              <a:ea typeface="Calibri"/>
              <a:cs typeface="Calibri"/>
              <a:sym typeface="Calibri"/>
            </a:endParaRPr>
          </a:p>
        </p:txBody>
      </p:sp>
      <p:sp>
        <p:nvSpPr>
          <p:cNvPr id="165" name="Google Shape;165;p9"/>
          <p:cNvSpPr/>
          <p:nvPr/>
        </p:nvSpPr>
        <p:spPr>
          <a:xfrm>
            <a:off x="3922647" y="3347228"/>
            <a:ext cx="907586" cy="140252"/>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33E32"/>
              </a:buClr>
              <a:buSzPts val="850"/>
              <a:buFont typeface="Alice"/>
              <a:buNone/>
            </a:pPr>
            <a:r>
              <a:rPr b="0" i="0" lang="en-US" sz="850" u="none" cap="none" strike="noStrike">
                <a:solidFill>
                  <a:srgbClr val="233E32"/>
                </a:solidFill>
                <a:latin typeface="Alice"/>
                <a:ea typeface="Alice"/>
                <a:cs typeface="Alice"/>
                <a:sym typeface="Alice"/>
              </a:rPr>
              <a:t>Control</a:t>
            </a:r>
            <a:endParaRPr b="0" i="0" sz="850" u="none" cap="none" strike="noStrike">
              <a:solidFill>
                <a:schemeClr val="dk1"/>
              </a:solidFill>
              <a:latin typeface="Calibri"/>
              <a:ea typeface="Calibri"/>
              <a:cs typeface="Calibri"/>
              <a:sym typeface="Calibri"/>
            </a:endParaRPr>
          </a:p>
        </p:txBody>
      </p:sp>
      <p:sp>
        <p:nvSpPr>
          <p:cNvPr id="166" name="Google Shape;166;p9"/>
          <p:cNvSpPr/>
          <p:nvPr/>
        </p:nvSpPr>
        <p:spPr>
          <a:xfrm>
            <a:off x="3922647" y="3527374"/>
            <a:ext cx="907586" cy="224403"/>
          </a:xfrm>
          <a:prstGeom prst="rect">
            <a:avLst/>
          </a:prstGeom>
          <a:noFill/>
          <a:ln>
            <a:noFill/>
          </a:ln>
        </p:spPr>
        <p:txBody>
          <a:bodyPr anchorCtr="0" anchor="t" bIns="0" lIns="0" spcFirstLastPara="1" rIns="0" wrap="square" tIns="0">
            <a:normAutofit/>
          </a:bodyPr>
          <a:lstStyle/>
          <a:p>
            <a:pPr indent="0" lvl="0" marL="0" marR="0" rtl="0" algn="ctr">
              <a:lnSpc>
                <a:spcPct val="104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Check quality and adjust</a:t>
            </a:r>
            <a:endParaRPr b="0" i="0" sz="700" u="none" cap="none" strike="noStrike">
              <a:solidFill>
                <a:schemeClr val="dk1"/>
              </a:solidFill>
              <a:latin typeface="Calibri"/>
              <a:ea typeface="Calibri"/>
              <a:cs typeface="Calibri"/>
              <a:sym typeface="Calibri"/>
            </a:endParaRPr>
          </a:p>
        </p:txBody>
      </p:sp>
      <p:sp>
        <p:nvSpPr>
          <p:cNvPr id="167" name="Google Shape;167;p9"/>
          <p:cNvSpPr/>
          <p:nvPr/>
        </p:nvSpPr>
        <p:spPr>
          <a:xfrm>
            <a:off x="2656016" y="2001432"/>
            <a:ext cx="907586" cy="140252"/>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33E32"/>
              </a:buClr>
              <a:buSzPts val="850"/>
              <a:buFont typeface="Alice"/>
              <a:buNone/>
            </a:pPr>
            <a:r>
              <a:rPr b="0" i="0" lang="en-US" sz="850" u="none" cap="none" strike="noStrike">
                <a:solidFill>
                  <a:srgbClr val="233E32"/>
                </a:solidFill>
                <a:latin typeface="Alice"/>
                <a:ea typeface="Alice"/>
                <a:cs typeface="Alice"/>
                <a:sym typeface="Alice"/>
              </a:rPr>
              <a:t>Supervise</a:t>
            </a:r>
            <a:endParaRPr b="0" i="0" sz="850" u="none" cap="none" strike="noStrike">
              <a:solidFill>
                <a:schemeClr val="dk1"/>
              </a:solidFill>
              <a:latin typeface="Calibri"/>
              <a:ea typeface="Calibri"/>
              <a:cs typeface="Calibri"/>
              <a:sym typeface="Calibri"/>
            </a:endParaRPr>
          </a:p>
        </p:txBody>
      </p:sp>
      <p:sp>
        <p:nvSpPr>
          <p:cNvPr id="168" name="Google Shape;168;p9"/>
          <p:cNvSpPr/>
          <p:nvPr/>
        </p:nvSpPr>
        <p:spPr>
          <a:xfrm>
            <a:off x="2656016" y="2181578"/>
            <a:ext cx="907586" cy="112202"/>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Track team progress</a:t>
            </a:r>
            <a:endParaRPr b="0" i="0" sz="700" u="none" cap="none" strike="noStrike">
              <a:solidFill>
                <a:schemeClr val="dk1"/>
              </a:solidFill>
              <a:latin typeface="Calibri"/>
              <a:ea typeface="Calibri"/>
              <a:cs typeface="Calibri"/>
              <a:sym typeface="Calibri"/>
            </a:endParaRPr>
          </a:p>
        </p:txBody>
      </p:sp>
      <p:sp>
        <p:nvSpPr>
          <p:cNvPr id="169" name="Google Shape;169;p9"/>
          <p:cNvSpPr/>
          <p:nvPr/>
        </p:nvSpPr>
        <p:spPr>
          <a:xfrm>
            <a:off x="6024339" y="1304255"/>
            <a:ext cx="2628230"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350"/>
              <a:buFont typeface="Alice"/>
              <a:buNone/>
            </a:pPr>
            <a:r>
              <a:rPr b="0" i="0" lang="en-US" sz="1350" u="none" cap="none" strike="noStrike">
                <a:solidFill>
                  <a:srgbClr val="233E32"/>
                </a:solidFill>
                <a:latin typeface="Alice"/>
                <a:ea typeface="Alice"/>
                <a:cs typeface="Alice"/>
                <a:sym typeface="Alice"/>
              </a:rPr>
              <a:t>MAS Practice Standard #6</a:t>
            </a:r>
            <a:endParaRPr b="0" i="0" sz="1350" u="none" cap="none" strike="noStrike">
              <a:solidFill>
                <a:schemeClr val="dk1"/>
              </a:solidFill>
              <a:latin typeface="Calibri"/>
              <a:ea typeface="Calibri"/>
              <a:cs typeface="Calibri"/>
              <a:sym typeface="Calibri"/>
            </a:endParaRPr>
          </a:p>
        </p:txBody>
      </p:sp>
      <p:sp>
        <p:nvSpPr>
          <p:cNvPr id="170" name="Google Shape;170;p9"/>
          <p:cNvSpPr/>
          <p:nvPr/>
        </p:nvSpPr>
        <p:spPr>
          <a:xfrm>
            <a:off x="6024339" y="1667470"/>
            <a:ext cx="2628230" cy="850329"/>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1" i="0" lang="en-US" sz="1350" u="none" cap="none" strike="noStrike">
                <a:solidFill>
                  <a:srgbClr val="2C2821"/>
                </a:solidFill>
                <a:latin typeface="Lora"/>
                <a:ea typeface="Lora"/>
                <a:cs typeface="Lora"/>
                <a:sym typeface="Lora"/>
              </a:rPr>
              <a:t>Planning, Supervision, and Control</a:t>
            </a:r>
            <a:r>
              <a:rPr b="0" i="0" lang="en-US" sz="1350" u="none" cap="none" strike="noStrike">
                <a:solidFill>
                  <a:srgbClr val="2C2821"/>
                </a:solidFill>
                <a:latin typeface="Lora"/>
                <a:ea typeface="Lora"/>
                <a:cs typeface="Lora"/>
                <a:sym typeface="Lora"/>
              </a:rPr>
              <a:t> — the work plan is the main control document.</a:t>
            </a:r>
            <a:endParaRPr b="0" i="0" sz="1350" u="none" cap="none" strike="noStrike">
              <a:solidFill>
                <a:schemeClr val="dk1"/>
              </a:solidFill>
              <a:latin typeface="Calibri"/>
              <a:ea typeface="Calibri"/>
              <a:cs typeface="Calibri"/>
              <a:sym typeface="Calibri"/>
            </a:endParaRPr>
          </a:p>
        </p:txBody>
      </p:sp>
      <p:sp>
        <p:nvSpPr>
          <p:cNvPr id="171" name="Google Shape;171;p9"/>
          <p:cNvSpPr/>
          <p:nvPr/>
        </p:nvSpPr>
        <p:spPr>
          <a:xfrm>
            <a:off x="6024339" y="2677269"/>
            <a:ext cx="19050" cy="1105346"/>
          </a:xfrm>
          <a:prstGeom prst="roundRect">
            <a:avLst>
              <a:gd fmla="val 60000" name="adj"/>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9"/>
          <p:cNvSpPr/>
          <p:nvPr/>
        </p:nvSpPr>
        <p:spPr>
          <a:xfrm>
            <a:off x="6236940" y="2804815"/>
            <a:ext cx="2415629" cy="850329"/>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Early scoping and task mapping cut execution risk.</a:t>
            </a:r>
            <a:endParaRPr b="0" i="0" sz="1350" u="none" cap="none" strike="noStrike">
              <a:solidFill>
                <a:schemeClr val="dk1"/>
              </a:solidFill>
              <a:latin typeface="Calibri"/>
              <a:ea typeface="Calibri"/>
              <a:cs typeface="Calibri"/>
              <a:sym typeface="Calibri"/>
            </a:endParaRPr>
          </a:p>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 Sun, Ni, &amp; Huang (2023)</a:t>
            </a:r>
            <a:endParaRPr b="0" i="0" sz="1350" u="none" cap="none" strike="noStrike">
              <a:solidFill>
                <a:schemeClr val="dk1"/>
              </a:solidFill>
              <a:latin typeface="Calibri"/>
              <a:ea typeface="Calibri"/>
              <a:cs typeface="Calibri"/>
              <a:sym typeface="Calibri"/>
            </a:endParaRPr>
          </a:p>
        </p:txBody>
      </p:sp>
      <p:sp>
        <p:nvSpPr>
          <p:cNvPr id="173" name="Google Shape;173;p9"/>
          <p:cNvSpPr/>
          <p:nvPr/>
        </p:nvSpPr>
        <p:spPr>
          <a:xfrm>
            <a:off x="6024339" y="3942159"/>
            <a:ext cx="2628230"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A clear work breakdown helps prevent project failure.</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pic>
        <p:nvPicPr>
          <p:cNvPr descr="preencoded.png" id="179" name="Google Shape;179;p10"/>
          <p:cNvPicPr preferRelativeResize="0"/>
          <p:nvPr/>
        </p:nvPicPr>
        <p:blipFill rotWithShape="1">
          <a:blip r:embed="rId3">
            <a:alphaModFix/>
          </a:blip>
          <a:srcRect b="0" l="0" r="0" t="0"/>
          <a:stretch/>
        </p:blipFill>
        <p:spPr>
          <a:xfrm>
            <a:off x="0" y="0"/>
            <a:ext cx="3429000" cy="5143500"/>
          </a:xfrm>
          <a:prstGeom prst="rect">
            <a:avLst/>
          </a:prstGeom>
          <a:noFill/>
          <a:ln>
            <a:noFill/>
          </a:ln>
        </p:spPr>
      </p:pic>
      <p:sp>
        <p:nvSpPr>
          <p:cNvPr id="180" name="Google Shape;180;p10"/>
          <p:cNvSpPr/>
          <p:nvPr/>
        </p:nvSpPr>
        <p:spPr>
          <a:xfrm>
            <a:off x="3925119" y="480268"/>
            <a:ext cx="4722763" cy="747564"/>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33E32"/>
              </a:buClr>
              <a:buSzPts val="2350"/>
              <a:buFont typeface="Alice"/>
              <a:buNone/>
            </a:pPr>
            <a:r>
              <a:rPr b="0" i="0" lang="en-US" sz="2350" u="none" cap="none" strike="noStrike">
                <a:solidFill>
                  <a:srgbClr val="233E32"/>
                </a:solidFill>
                <a:latin typeface="Alice"/>
                <a:ea typeface="Alice"/>
                <a:cs typeface="Alice"/>
                <a:sym typeface="Alice"/>
              </a:rPr>
              <a:t>Stage 3 — Conducting the Engagement</a:t>
            </a:r>
            <a:endParaRPr b="0" i="0" sz="2350" u="none" cap="none" strike="noStrike">
              <a:solidFill>
                <a:schemeClr val="dk1"/>
              </a:solidFill>
              <a:latin typeface="Calibri"/>
              <a:ea typeface="Calibri"/>
              <a:cs typeface="Calibri"/>
              <a:sym typeface="Calibri"/>
            </a:endParaRPr>
          </a:p>
        </p:txBody>
      </p:sp>
      <p:sp>
        <p:nvSpPr>
          <p:cNvPr id="181" name="Google Shape;181;p10"/>
          <p:cNvSpPr/>
          <p:nvPr/>
        </p:nvSpPr>
        <p:spPr>
          <a:xfrm>
            <a:off x="3925119" y="1379190"/>
            <a:ext cx="570384" cy="181719"/>
          </a:xfrm>
          <a:prstGeom prst="roundRect">
            <a:avLst>
              <a:gd fmla="val 7899"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0"/>
          <p:cNvSpPr/>
          <p:nvPr/>
        </p:nvSpPr>
        <p:spPr>
          <a:xfrm>
            <a:off x="3996854" y="1415058"/>
            <a:ext cx="884113" cy="109984"/>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PHASE III</a:t>
            </a:r>
            <a:endParaRPr b="0" i="0" sz="750" u="none" cap="none" strike="noStrike">
              <a:solidFill>
                <a:schemeClr val="dk1"/>
              </a:solidFill>
              <a:latin typeface="Calibri"/>
              <a:ea typeface="Calibri"/>
              <a:cs typeface="Calibri"/>
              <a:sym typeface="Calibri"/>
            </a:endParaRPr>
          </a:p>
        </p:txBody>
      </p:sp>
      <p:sp>
        <p:nvSpPr>
          <p:cNvPr id="183" name="Google Shape;183;p10"/>
          <p:cNvSpPr/>
          <p:nvPr/>
        </p:nvSpPr>
        <p:spPr>
          <a:xfrm>
            <a:off x="3925119" y="1674391"/>
            <a:ext cx="5179963" cy="220489"/>
          </a:xfrm>
          <a:prstGeom prst="rect">
            <a:avLst/>
          </a:prstGeom>
          <a:noFill/>
          <a:ln>
            <a:noFill/>
          </a:ln>
        </p:spPr>
        <p:txBody>
          <a:bodyPr anchorCtr="0" anchor="t" bIns="0" lIns="0" spcFirstLastPara="1" rIns="0" wrap="square" tIns="0">
            <a:noAutofit/>
          </a:bodyPr>
          <a:lstStyle/>
          <a:p>
            <a:pPr indent="0" lvl="0" marL="0" marR="0" rtl="0" algn="l">
              <a:lnSpc>
                <a:spcPct val="123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This is the core diagnostic phase — fieldwork, insight, and evidence.</a:t>
            </a:r>
            <a:endParaRPr b="0" i="0" sz="1150" u="none" cap="none" strike="noStrike">
              <a:solidFill>
                <a:schemeClr val="dk1"/>
              </a:solidFill>
              <a:latin typeface="Calibri"/>
              <a:ea typeface="Calibri"/>
              <a:cs typeface="Calibri"/>
              <a:sym typeface="Calibri"/>
            </a:endParaRPr>
          </a:p>
        </p:txBody>
      </p:sp>
      <p:sp>
        <p:nvSpPr>
          <p:cNvPr id="184" name="Google Shape;184;p10"/>
          <p:cNvSpPr/>
          <p:nvPr/>
        </p:nvSpPr>
        <p:spPr>
          <a:xfrm>
            <a:off x="3925119" y="2008361"/>
            <a:ext cx="2310929" cy="1387227"/>
          </a:xfrm>
          <a:prstGeom prst="roundRect">
            <a:avLst>
              <a:gd fmla="val 1293"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0"/>
          <p:cNvSpPr/>
          <p:nvPr/>
        </p:nvSpPr>
        <p:spPr>
          <a:xfrm>
            <a:off x="4044702" y="2127945"/>
            <a:ext cx="358825" cy="358825"/>
          </a:xfrm>
          <a:prstGeom prst="ellipse">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186" name="Google Shape;186;p10"/>
          <p:cNvPicPr preferRelativeResize="0"/>
          <p:nvPr/>
        </p:nvPicPr>
        <p:blipFill rotWithShape="1">
          <a:blip r:embed="rId4">
            <a:alphaModFix/>
          </a:blip>
          <a:srcRect b="0" l="0" r="0" t="0"/>
          <a:stretch/>
        </p:blipFill>
        <p:spPr>
          <a:xfrm>
            <a:off x="4143375" y="2226618"/>
            <a:ext cx="161479" cy="161479"/>
          </a:xfrm>
          <a:prstGeom prst="rect">
            <a:avLst/>
          </a:prstGeom>
          <a:noFill/>
          <a:ln>
            <a:noFill/>
          </a:ln>
        </p:spPr>
      </p:pic>
      <p:sp>
        <p:nvSpPr>
          <p:cNvPr id="187" name="Google Shape;187;p10"/>
          <p:cNvSpPr/>
          <p:nvPr/>
        </p:nvSpPr>
        <p:spPr>
          <a:xfrm>
            <a:off x="4044702" y="2587675"/>
            <a:ext cx="2071762" cy="18685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150"/>
              <a:buFont typeface="Alice"/>
              <a:buNone/>
            </a:pPr>
            <a:r>
              <a:rPr b="0" i="0" lang="en-US" sz="1150" u="none" cap="none" strike="noStrike">
                <a:solidFill>
                  <a:srgbClr val="2C2821"/>
                </a:solidFill>
                <a:latin typeface="Alice"/>
                <a:ea typeface="Alice"/>
                <a:cs typeface="Alice"/>
                <a:sym typeface="Alice"/>
              </a:rPr>
              <a:t>Data Gathering</a:t>
            </a:r>
            <a:endParaRPr b="0" i="0" sz="1150" u="none" cap="none" strike="noStrike">
              <a:solidFill>
                <a:schemeClr val="dk1"/>
              </a:solidFill>
              <a:latin typeface="Calibri"/>
              <a:ea typeface="Calibri"/>
              <a:cs typeface="Calibri"/>
              <a:sym typeface="Calibri"/>
            </a:endParaRPr>
          </a:p>
        </p:txBody>
      </p:sp>
      <p:sp>
        <p:nvSpPr>
          <p:cNvPr id="188" name="Google Shape;188;p10"/>
          <p:cNvSpPr/>
          <p:nvPr/>
        </p:nvSpPr>
        <p:spPr>
          <a:xfrm>
            <a:off x="4044702" y="2835027"/>
            <a:ext cx="2071762" cy="440978"/>
          </a:xfrm>
          <a:prstGeom prst="rect">
            <a:avLst/>
          </a:prstGeom>
          <a:noFill/>
          <a:ln>
            <a:noFill/>
          </a:ln>
        </p:spPr>
        <p:txBody>
          <a:bodyPr anchorCtr="0" anchor="t" bIns="0" lIns="0" spcFirstLastPara="1" rIns="0" wrap="square" tIns="0">
            <a:normAutofit/>
          </a:bodyPr>
          <a:lstStyle/>
          <a:p>
            <a:pPr indent="0" lvl="0" marL="0" marR="0" rtl="0" algn="l">
              <a:lnSpc>
                <a:spcPct val="123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Collect key evidence across the business.</a:t>
            </a:r>
            <a:endParaRPr b="0" i="0" sz="1150" u="none" cap="none" strike="noStrike">
              <a:solidFill>
                <a:schemeClr val="dk1"/>
              </a:solidFill>
              <a:latin typeface="Calibri"/>
              <a:ea typeface="Calibri"/>
              <a:cs typeface="Calibri"/>
              <a:sym typeface="Calibri"/>
            </a:endParaRPr>
          </a:p>
        </p:txBody>
      </p:sp>
      <p:sp>
        <p:nvSpPr>
          <p:cNvPr id="189" name="Google Shape;189;p10"/>
          <p:cNvSpPr/>
          <p:nvPr/>
        </p:nvSpPr>
        <p:spPr>
          <a:xfrm>
            <a:off x="6336953" y="2008361"/>
            <a:ext cx="2310929" cy="1387227"/>
          </a:xfrm>
          <a:prstGeom prst="roundRect">
            <a:avLst>
              <a:gd fmla="val 1293"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0"/>
          <p:cNvSpPr/>
          <p:nvPr/>
        </p:nvSpPr>
        <p:spPr>
          <a:xfrm>
            <a:off x="6456536" y="2127945"/>
            <a:ext cx="358825" cy="358825"/>
          </a:xfrm>
          <a:prstGeom prst="ellipse">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191" name="Google Shape;191;p10"/>
          <p:cNvPicPr preferRelativeResize="0"/>
          <p:nvPr/>
        </p:nvPicPr>
        <p:blipFill rotWithShape="1">
          <a:blip r:embed="rId5">
            <a:alphaModFix/>
          </a:blip>
          <a:srcRect b="0" l="0" r="0" t="0"/>
          <a:stretch/>
        </p:blipFill>
        <p:spPr>
          <a:xfrm>
            <a:off x="6555209" y="2226618"/>
            <a:ext cx="161479" cy="161479"/>
          </a:xfrm>
          <a:prstGeom prst="rect">
            <a:avLst/>
          </a:prstGeom>
          <a:noFill/>
          <a:ln>
            <a:noFill/>
          </a:ln>
        </p:spPr>
      </p:pic>
      <p:sp>
        <p:nvSpPr>
          <p:cNvPr id="192" name="Google Shape;192;p10"/>
          <p:cNvSpPr/>
          <p:nvPr/>
        </p:nvSpPr>
        <p:spPr>
          <a:xfrm>
            <a:off x="6456536" y="2587675"/>
            <a:ext cx="2071762" cy="18685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150"/>
              <a:buFont typeface="Alice"/>
              <a:buNone/>
            </a:pPr>
            <a:r>
              <a:rPr b="0" i="0" lang="en-US" sz="1150" u="none" cap="none" strike="noStrike">
                <a:solidFill>
                  <a:srgbClr val="2C2821"/>
                </a:solidFill>
                <a:latin typeface="Alice"/>
                <a:ea typeface="Alice"/>
                <a:cs typeface="Alice"/>
                <a:sym typeface="Alice"/>
              </a:rPr>
              <a:t>Analytical Evaluation</a:t>
            </a:r>
            <a:endParaRPr b="0" i="0" sz="1150" u="none" cap="none" strike="noStrike">
              <a:solidFill>
                <a:schemeClr val="dk1"/>
              </a:solidFill>
              <a:latin typeface="Calibri"/>
              <a:ea typeface="Calibri"/>
              <a:cs typeface="Calibri"/>
              <a:sym typeface="Calibri"/>
            </a:endParaRPr>
          </a:p>
        </p:txBody>
      </p:sp>
      <p:sp>
        <p:nvSpPr>
          <p:cNvPr id="193" name="Google Shape;193;p10"/>
          <p:cNvSpPr/>
          <p:nvPr/>
        </p:nvSpPr>
        <p:spPr>
          <a:xfrm>
            <a:off x="6456536" y="2835027"/>
            <a:ext cx="2071762" cy="440978"/>
          </a:xfrm>
          <a:prstGeom prst="rect">
            <a:avLst/>
          </a:prstGeom>
          <a:noFill/>
          <a:ln>
            <a:noFill/>
          </a:ln>
        </p:spPr>
        <p:txBody>
          <a:bodyPr anchorCtr="0" anchor="t" bIns="0" lIns="0" spcFirstLastPara="1" rIns="0" wrap="square" tIns="0">
            <a:normAutofit/>
          </a:bodyPr>
          <a:lstStyle/>
          <a:p>
            <a:pPr indent="0" lvl="0" marL="0" marR="0" rtl="0" algn="l">
              <a:lnSpc>
                <a:spcPct val="123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Spot inefficiencies and performance gaps.</a:t>
            </a:r>
            <a:endParaRPr b="0" i="0" sz="1150" u="none" cap="none" strike="noStrike">
              <a:solidFill>
                <a:schemeClr val="dk1"/>
              </a:solidFill>
              <a:latin typeface="Calibri"/>
              <a:ea typeface="Calibri"/>
              <a:cs typeface="Calibri"/>
              <a:sym typeface="Calibri"/>
            </a:endParaRPr>
          </a:p>
        </p:txBody>
      </p:sp>
      <p:sp>
        <p:nvSpPr>
          <p:cNvPr id="194" name="Google Shape;194;p10"/>
          <p:cNvSpPr/>
          <p:nvPr/>
        </p:nvSpPr>
        <p:spPr>
          <a:xfrm>
            <a:off x="3925119" y="3496494"/>
            <a:ext cx="4722763" cy="1166738"/>
          </a:xfrm>
          <a:prstGeom prst="roundRect">
            <a:avLst>
              <a:gd fmla="val 1538"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0"/>
          <p:cNvSpPr/>
          <p:nvPr/>
        </p:nvSpPr>
        <p:spPr>
          <a:xfrm>
            <a:off x="4044702" y="3616077"/>
            <a:ext cx="358825" cy="358825"/>
          </a:xfrm>
          <a:prstGeom prst="ellipse">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196" name="Google Shape;196;p10"/>
          <p:cNvPicPr preferRelativeResize="0"/>
          <p:nvPr/>
        </p:nvPicPr>
        <p:blipFill rotWithShape="1">
          <a:blip r:embed="rId6">
            <a:alphaModFix/>
          </a:blip>
          <a:srcRect b="0" l="0" r="0" t="0"/>
          <a:stretch/>
        </p:blipFill>
        <p:spPr>
          <a:xfrm>
            <a:off x="4143375" y="3714750"/>
            <a:ext cx="161479" cy="161479"/>
          </a:xfrm>
          <a:prstGeom prst="rect">
            <a:avLst/>
          </a:prstGeom>
          <a:noFill/>
          <a:ln>
            <a:noFill/>
          </a:ln>
        </p:spPr>
      </p:pic>
      <p:sp>
        <p:nvSpPr>
          <p:cNvPr id="197" name="Google Shape;197;p10"/>
          <p:cNvSpPr/>
          <p:nvPr/>
        </p:nvSpPr>
        <p:spPr>
          <a:xfrm>
            <a:off x="4044702" y="4075807"/>
            <a:ext cx="4483596" cy="18685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150"/>
              <a:buFont typeface="Alice"/>
              <a:buNone/>
            </a:pPr>
            <a:r>
              <a:rPr b="0" i="0" lang="en-US" sz="1150" u="none" cap="none" strike="noStrike">
                <a:solidFill>
                  <a:srgbClr val="2C2821"/>
                </a:solidFill>
                <a:latin typeface="Alice"/>
                <a:ea typeface="Alice"/>
                <a:cs typeface="Alice"/>
                <a:sym typeface="Alice"/>
              </a:rPr>
              <a:t>Root-Cause Mapping</a:t>
            </a:r>
            <a:endParaRPr b="0" i="0" sz="1150" u="none" cap="none" strike="noStrike">
              <a:solidFill>
                <a:schemeClr val="dk1"/>
              </a:solidFill>
              <a:latin typeface="Calibri"/>
              <a:ea typeface="Calibri"/>
              <a:cs typeface="Calibri"/>
              <a:sym typeface="Calibri"/>
            </a:endParaRPr>
          </a:p>
        </p:txBody>
      </p:sp>
      <p:sp>
        <p:nvSpPr>
          <p:cNvPr id="198" name="Google Shape;198;p10"/>
          <p:cNvSpPr/>
          <p:nvPr/>
        </p:nvSpPr>
        <p:spPr>
          <a:xfrm>
            <a:off x="4044702" y="4323159"/>
            <a:ext cx="4483596" cy="220489"/>
          </a:xfrm>
          <a:prstGeom prst="rect">
            <a:avLst/>
          </a:prstGeom>
          <a:noFill/>
          <a:ln>
            <a:noFill/>
          </a:ln>
        </p:spPr>
        <p:txBody>
          <a:bodyPr anchorCtr="0" anchor="t" bIns="0" lIns="0" spcFirstLastPara="1" rIns="0" wrap="square" tIns="0">
            <a:noAutofit/>
          </a:bodyPr>
          <a:lstStyle/>
          <a:p>
            <a:pPr indent="0" lvl="0" marL="0" marR="0" rtl="0" algn="l">
              <a:lnSpc>
                <a:spcPct val="123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Trace symptoms to their real source.</a:t>
            </a:r>
            <a:endParaRPr b="0" i="0" sz="1150" u="none" cap="none" strike="noStrike">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1"/>
          <p:cNvSpPr/>
          <p:nvPr/>
        </p:nvSpPr>
        <p:spPr>
          <a:xfrm>
            <a:off x="496119" y="1106091"/>
            <a:ext cx="8151763" cy="442987"/>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750"/>
              <a:buFont typeface="Alice"/>
              <a:buNone/>
            </a:pPr>
            <a:r>
              <a:rPr b="0" i="0" lang="en-US" sz="2750" u="none" cap="none" strike="noStrike">
                <a:solidFill>
                  <a:srgbClr val="233E32"/>
                </a:solidFill>
                <a:latin typeface="Alice"/>
                <a:ea typeface="Alice"/>
                <a:cs typeface="Alice"/>
                <a:sym typeface="Alice"/>
              </a:rPr>
              <a:t>Evidentiary Foundations in Field Execution</a:t>
            </a:r>
            <a:endParaRPr b="0" i="0" sz="2750" u="none" cap="none" strike="noStrike">
              <a:solidFill>
                <a:schemeClr val="dk1"/>
              </a:solidFill>
              <a:latin typeface="Calibri"/>
              <a:ea typeface="Calibri"/>
              <a:cs typeface="Calibri"/>
              <a:sym typeface="Calibri"/>
            </a:endParaRPr>
          </a:p>
        </p:txBody>
      </p:sp>
      <p:sp>
        <p:nvSpPr>
          <p:cNvPr id="205" name="Google Shape;205;p11"/>
          <p:cNvSpPr/>
          <p:nvPr/>
        </p:nvSpPr>
        <p:spPr>
          <a:xfrm>
            <a:off x="496119" y="1832595"/>
            <a:ext cx="8151763"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Field insights must never rely on guesses. </a:t>
            </a:r>
            <a:r>
              <a:rPr b="1" i="0" lang="en-US" sz="1350" u="none" cap="none" strike="noStrike">
                <a:solidFill>
                  <a:srgbClr val="2C2821"/>
                </a:solidFill>
                <a:latin typeface="Lora"/>
                <a:ea typeface="Lora"/>
                <a:cs typeface="Lora"/>
                <a:sym typeface="Lora"/>
              </a:rPr>
              <a:t>MAS Practice Standard #7</a:t>
            </a:r>
            <a:r>
              <a:rPr b="0" i="0" lang="en-US" sz="1350" u="none" cap="none" strike="noStrike">
                <a:solidFill>
                  <a:srgbClr val="2C2821"/>
                </a:solidFill>
                <a:latin typeface="Lora"/>
                <a:ea typeface="Lora"/>
                <a:cs typeface="Lora"/>
                <a:sym typeface="Lora"/>
              </a:rPr>
              <a:t> requires </a:t>
            </a:r>
            <a:r>
              <a:rPr b="0" i="1" lang="en-US" sz="1350" u="none" cap="none" strike="noStrike">
                <a:solidFill>
                  <a:srgbClr val="2C2821"/>
                </a:solidFill>
                <a:latin typeface="Lora"/>
                <a:ea typeface="Lora"/>
                <a:cs typeface="Lora"/>
                <a:sym typeface="Lora"/>
              </a:rPr>
              <a:t>Sufficient Relevant Data</a:t>
            </a:r>
            <a:r>
              <a:rPr b="0" i="0" lang="en-US" sz="1350" u="none" cap="none" strike="noStrike">
                <a:solidFill>
                  <a:srgbClr val="2C2821"/>
                </a:solidFill>
                <a:latin typeface="Lora"/>
                <a:ea typeface="Lora"/>
                <a:cs typeface="Lora"/>
                <a:sym typeface="Lora"/>
              </a:rPr>
              <a:t> — hard numbers plus context.</a:t>
            </a:r>
            <a:endParaRPr b="0" i="0" sz="1350" u="none" cap="none" strike="noStrike">
              <a:solidFill>
                <a:schemeClr val="dk1"/>
              </a:solidFill>
              <a:latin typeface="Calibri"/>
              <a:ea typeface="Calibri"/>
              <a:cs typeface="Calibri"/>
              <a:sym typeface="Calibri"/>
            </a:endParaRPr>
          </a:p>
        </p:txBody>
      </p:sp>
      <p:pic>
        <p:nvPicPr>
          <p:cNvPr descr="preencoded.png" id="206" name="Google Shape;206;p11"/>
          <p:cNvPicPr preferRelativeResize="0"/>
          <p:nvPr/>
        </p:nvPicPr>
        <p:blipFill rotWithShape="1">
          <a:blip r:embed="rId3">
            <a:alphaModFix/>
          </a:blip>
          <a:srcRect b="0" l="0" r="0" t="0"/>
          <a:stretch/>
        </p:blipFill>
        <p:spPr>
          <a:xfrm>
            <a:off x="496119" y="2558951"/>
            <a:ext cx="2622724" cy="1478459"/>
          </a:xfrm>
          <a:prstGeom prst="rect">
            <a:avLst/>
          </a:prstGeom>
          <a:noFill/>
          <a:ln>
            <a:noFill/>
          </a:ln>
        </p:spPr>
      </p:pic>
      <p:sp>
        <p:nvSpPr>
          <p:cNvPr id="207" name="Google Shape;207;p11"/>
          <p:cNvSpPr/>
          <p:nvPr/>
        </p:nvSpPr>
        <p:spPr>
          <a:xfrm>
            <a:off x="733127" y="2719760"/>
            <a:ext cx="2224906"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Quantitative Evidence</a:t>
            </a:r>
            <a:endParaRPr b="0" i="0" sz="1350" u="none" cap="none" strike="noStrike">
              <a:solidFill>
                <a:schemeClr val="dk1"/>
              </a:solidFill>
              <a:latin typeface="Calibri"/>
              <a:ea typeface="Calibri"/>
              <a:cs typeface="Calibri"/>
              <a:sym typeface="Calibri"/>
            </a:endParaRPr>
          </a:p>
        </p:txBody>
      </p:sp>
      <p:sp>
        <p:nvSpPr>
          <p:cNvPr id="208" name="Google Shape;208;p11"/>
          <p:cNvSpPr/>
          <p:nvPr/>
        </p:nvSpPr>
        <p:spPr>
          <a:xfrm>
            <a:off x="733127" y="3026271"/>
            <a:ext cx="2224906" cy="850329"/>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Ledger history, production data, cycle times, and output metrics.</a:t>
            </a:r>
            <a:endParaRPr b="0" i="0" sz="1350" u="none" cap="none" strike="noStrike">
              <a:solidFill>
                <a:schemeClr val="dk1"/>
              </a:solidFill>
              <a:latin typeface="Calibri"/>
              <a:ea typeface="Calibri"/>
              <a:cs typeface="Calibri"/>
              <a:sym typeface="Calibri"/>
            </a:endParaRPr>
          </a:p>
        </p:txBody>
      </p:sp>
      <p:pic>
        <p:nvPicPr>
          <p:cNvPr descr="preencoded.png" id="209" name="Google Shape;209;p11"/>
          <p:cNvPicPr preferRelativeResize="0"/>
          <p:nvPr/>
        </p:nvPicPr>
        <p:blipFill rotWithShape="1">
          <a:blip r:embed="rId3">
            <a:alphaModFix/>
          </a:blip>
          <a:srcRect b="0" l="0" r="0" t="0"/>
          <a:stretch/>
        </p:blipFill>
        <p:spPr>
          <a:xfrm>
            <a:off x="3260601" y="2558951"/>
            <a:ext cx="2622724" cy="1478459"/>
          </a:xfrm>
          <a:prstGeom prst="rect">
            <a:avLst/>
          </a:prstGeom>
          <a:noFill/>
          <a:ln>
            <a:noFill/>
          </a:ln>
        </p:spPr>
      </p:pic>
      <p:sp>
        <p:nvSpPr>
          <p:cNvPr id="210" name="Google Shape;210;p11"/>
          <p:cNvSpPr/>
          <p:nvPr/>
        </p:nvSpPr>
        <p:spPr>
          <a:xfrm>
            <a:off x="3497610" y="2719760"/>
            <a:ext cx="2224906"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Qualitative Evidence</a:t>
            </a:r>
            <a:endParaRPr b="0" i="0" sz="1350" u="none" cap="none" strike="noStrike">
              <a:solidFill>
                <a:schemeClr val="dk1"/>
              </a:solidFill>
              <a:latin typeface="Calibri"/>
              <a:ea typeface="Calibri"/>
              <a:cs typeface="Calibri"/>
              <a:sym typeface="Calibri"/>
            </a:endParaRPr>
          </a:p>
        </p:txBody>
      </p:sp>
      <p:sp>
        <p:nvSpPr>
          <p:cNvPr id="211" name="Google Shape;211;p11"/>
          <p:cNvSpPr/>
          <p:nvPr/>
        </p:nvSpPr>
        <p:spPr>
          <a:xfrm>
            <a:off x="3497610" y="3026271"/>
            <a:ext cx="2224906" cy="850329"/>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Stakeholder interviews and direct field observations.</a:t>
            </a:r>
            <a:endParaRPr b="0" i="0" sz="1350" u="none" cap="none" strike="noStrike">
              <a:solidFill>
                <a:schemeClr val="dk1"/>
              </a:solidFill>
              <a:latin typeface="Calibri"/>
              <a:ea typeface="Calibri"/>
              <a:cs typeface="Calibri"/>
              <a:sym typeface="Calibri"/>
            </a:endParaRPr>
          </a:p>
        </p:txBody>
      </p:sp>
      <p:pic>
        <p:nvPicPr>
          <p:cNvPr descr="preencoded.png" id="212" name="Google Shape;212;p11"/>
          <p:cNvPicPr preferRelativeResize="0"/>
          <p:nvPr/>
        </p:nvPicPr>
        <p:blipFill rotWithShape="1">
          <a:blip r:embed="rId3">
            <a:alphaModFix/>
          </a:blip>
          <a:srcRect b="0" l="0" r="0" t="0"/>
          <a:stretch/>
        </p:blipFill>
        <p:spPr>
          <a:xfrm>
            <a:off x="6025083" y="2558951"/>
            <a:ext cx="2622724" cy="1478459"/>
          </a:xfrm>
          <a:prstGeom prst="rect">
            <a:avLst/>
          </a:prstGeom>
          <a:noFill/>
          <a:ln>
            <a:noFill/>
          </a:ln>
        </p:spPr>
      </p:pic>
      <p:sp>
        <p:nvSpPr>
          <p:cNvPr id="213" name="Google Shape;213;p11"/>
          <p:cNvSpPr/>
          <p:nvPr/>
        </p:nvSpPr>
        <p:spPr>
          <a:xfrm>
            <a:off x="6262092" y="2719760"/>
            <a:ext cx="2224906"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Standard Alignment</a:t>
            </a:r>
            <a:endParaRPr b="0" i="0" sz="1350" u="none" cap="none" strike="noStrike">
              <a:solidFill>
                <a:schemeClr val="dk1"/>
              </a:solidFill>
              <a:latin typeface="Calibri"/>
              <a:ea typeface="Calibri"/>
              <a:cs typeface="Calibri"/>
              <a:sym typeface="Calibri"/>
            </a:endParaRPr>
          </a:p>
        </p:txBody>
      </p:sp>
      <p:sp>
        <p:nvSpPr>
          <p:cNvPr id="214" name="Google Shape;214;p11"/>
          <p:cNvSpPr/>
          <p:nvPr/>
        </p:nvSpPr>
        <p:spPr>
          <a:xfrm>
            <a:off x="6262092" y="3026271"/>
            <a:ext cx="2224906" cy="850329"/>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Keep every data point relevant, sufficient, and documented.</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2"/>
          <p:cNvSpPr/>
          <p:nvPr/>
        </p:nvSpPr>
        <p:spPr>
          <a:xfrm>
            <a:off x="496119" y="397148"/>
            <a:ext cx="8151763" cy="40146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500"/>
              <a:buFont typeface="Alice"/>
              <a:buNone/>
            </a:pPr>
            <a:r>
              <a:rPr b="0" i="0" lang="en-US" sz="2500" u="none" cap="none" strike="noStrike">
                <a:solidFill>
                  <a:srgbClr val="233E32"/>
                </a:solidFill>
                <a:latin typeface="Alice"/>
                <a:ea typeface="Alice"/>
                <a:cs typeface="Alice"/>
                <a:sym typeface="Alice"/>
              </a:rPr>
              <a:t>The Analytical Transformation</a:t>
            </a:r>
            <a:endParaRPr b="0" i="0" sz="2500" u="none" cap="none" strike="noStrike">
              <a:solidFill>
                <a:schemeClr val="dk1"/>
              </a:solidFill>
              <a:latin typeface="Calibri"/>
              <a:ea typeface="Calibri"/>
              <a:cs typeface="Calibri"/>
              <a:sym typeface="Calibri"/>
            </a:endParaRPr>
          </a:p>
        </p:txBody>
      </p:sp>
      <p:pic>
        <p:nvPicPr>
          <p:cNvPr descr="preencoded.png" id="221" name="Google Shape;221;p12"/>
          <p:cNvPicPr preferRelativeResize="0"/>
          <p:nvPr/>
        </p:nvPicPr>
        <p:blipFill rotWithShape="1">
          <a:blip r:embed="rId3">
            <a:alphaModFix/>
          </a:blip>
          <a:srcRect b="0" l="0" r="0" t="0"/>
          <a:stretch/>
        </p:blipFill>
        <p:spPr>
          <a:xfrm>
            <a:off x="542999" y="1104156"/>
            <a:ext cx="5095131" cy="3511228"/>
          </a:xfrm>
          <a:prstGeom prst="rect">
            <a:avLst/>
          </a:prstGeom>
          <a:noFill/>
          <a:ln>
            <a:noFill/>
          </a:ln>
        </p:spPr>
      </p:pic>
      <p:sp>
        <p:nvSpPr>
          <p:cNvPr id="222" name="Google Shape;222;p12"/>
          <p:cNvSpPr/>
          <p:nvPr/>
        </p:nvSpPr>
        <p:spPr>
          <a:xfrm>
            <a:off x="670627" y="3288967"/>
            <a:ext cx="1392352" cy="185468"/>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C2821"/>
              </a:buClr>
              <a:buSzPts val="1150"/>
              <a:buFont typeface="Alice"/>
              <a:buNone/>
            </a:pPr>
            <a:r>
              <a:rPr b="0" i="0" lang="en-US" sz="1150" u="none" cap="none" strike="noStrike">
                <a:solidFill>
                  <a:srgbClr val="2C2821"/>
                </a:solidFill>
                <a:latin typeface="Alice"/>
                <a:ea typeface="Alice"/>
                <a:cs typeface="Alice"/>
                <a:sym typeface="Alice"/>
              </a:rPr>
              <a:t>Raw Data</a:t>
            </a:r>
            <a:endParaRPr b="0" i="0" sz="1150" u="none" cap="none" strike="noStrike">
              <a:solidFill>
                <a:schemeClr val="dk1"/>
              </a:solidFill>
              <a:latin typeface="Calibri"/>
              <a:ea typeface="Calibri"/>
              <a:cs typeface="Calibri"/>
              <a:sym typeface="Calibri"/>
            </a:endParaRPr>
          </a:p>
        </p:txBody>
      </p:sp>
      <p:sp>
        <p:nvSpPr>
          <p:cNvPr id="223" name="Google Shape;223;p12"/>
          <p:cNvSpPr/>
          <p:nvPr/>
        </p:nvSpPr>
        <p:spPr>
          <a:xfrm>
            <a:off x="1857109" y="1814493"/>
            <a:ext cx="1437586" cy="185468"/>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C2821"/>
              </a:buClr>
              <a:buSzPts val="1150"/>
              <a:buFont typeface="Alice"/>
              <a:buNone/>
            </a:pPr>
            <a:r>
              <a:rPr b="0" i="0" lang="en-US" sz="1150" u="none" cap="none" strike="noStrike">
                <a:solidFill>
                  <a:srgbClr val="2C2821"/>
                </a:solidFill>
                <a:latin typeface="Alice"/>
                <a:ea typeface="Alice"/>
                <a:cs typeface="Alice"/>
                <a:sym typeface="Alice"/>
              </a:rPr>
              <a:t>Classify</a:t>
            </a:r>
            <a:endParaRPr b="0" i="0" sz="1150" u="none" cap="none" strike="noStrike">
              <a:solidFill>
                <a:schemeClr val="dk1"/>
              </a:solidFill>
              <a:latin typeface="Calibri"/>
              <a:ea typeface="Calibri"/>
              <a:cs typeface="Calibri"/>
              <a:sym typeface="Calibri"/>
            </a:endParaRPr>
          </a:p>
        </p:txBody>
      </p:sp>
      <p:sp>
        <p:nvSpPr>
          <p:cNvPr id="224" name="Google Shape;224;p12"/>
          <p:cNvSpPr/>
          <p:nvPr/>
        </p:nvSpPr>
        <p:spPr>
          <a:xfrm>
            <a:off x="2822163" y="3720799"/>
            <a:ext cx="1392352" cy="185468"/>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C2821"/>
              </a:buClr>
              <a:buSzPts val="1150"/>
              <a:buFont typeface="Alice"/>
              <a:buNone/>
            </a:pPr>
            <a:r>
              <a:rPr b="0" i="0" lang="en-US" sz="1150" u="none" cap="none" strike="noStrike">
                <a:solidFill>
                  <a:srgbClr val="2C2821"/>
                </a:solidFill>
                <a:latin typeface="Alice"/>
                <a:ea typeface="Alice"/>
                <a:cs typeface="Alice"/>
                <a:sym typeface="Alice"/>
              </a:rPr>
              <a:t>Analyze</a:t>
            </a:r>
            <a:endParaRPr b="0" i="0" sz="1150" u="none" cap="none" strike="noStrike">
              <a:solidFill>
                <a:schemeClr val="dk1"/>
              </a:solidFill>
              <a:latin typeface="Calibri"/>
              <a:ea typeface="Calibri"/>
              <a:cs typeface="Calibri"/>
              <a:sym typeface="Calibri"/>
            </a:endParaRPr>
          </a:p>
        </p:txBody>
      </p:sp>
      <p:sp>
        <p:nvSpPr>
          <p:cNvPr id="225" name="Google Shape;225;p12"/>
          <p:cNvSpPr/>
          <p:nvPr/>
        </p:nvSpPr>
        <p:spPr>
          <a:xfrm>
            <a:off x="4058103" y="2202637"/>
            <a:ext cx="1392352" cy="185468"/>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C2821"/>
              </a:buClr>
              <a:buSzPts val="1150"/>
              <a:buFont typeface="Alice"/>
              <a:buNone/>
            </a:pPr>
            <a:r>
              <a:rPr b="0" i="0" lang="en-US" sz="1150" u="none" cap="none" strike="noStrike">
                <a:solidFill>
                  <a:srgbClr val="2C2821"/>
                </a:solidFill>
                <a:latin typeface="Alice"/>
                <a:ea typeface="Alice"/>
                <a:cs typeface="Alice"/>
                <a:sym typeface="Alice"/>
              </a:rPr>
              <a:t>Document</a:t>
            </a:r>
            <a:endParaRPr b="0" i="0" sz="1150" u="none" cap="none" strike="noStrike">
              <a:solidFill>
                <a:schemeClr val="dk1"/>
              </a:solidFill>
              <a:latin typeface="Calibri"/>
              <a:ea typeface="Calibri"/>
              <a:cs typeface="Calibri"/>
              <a:sym typeface="Calibri"/>
            </a:endParaRPr>
          </a:p>
        </p:txBody>
      </p:sp>
      <p:sp>
        <p:nvSpPr>
          <p:cNvPr id="226" name="Google Shape;226;p12"/>
          <p:cNvSpPr/>
          <p:nvPr/>
        </p:nvSpPr>
        <p:spPr>
          <a:xfrm>
            <a:off x="6003206" y="1534344"/>
            <a:ext cx="2649364" cy="401389"/>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33E32"/>
              </a:buClr>
              <a:buSzPts val="1250"/>
              <a:buFont typeface="Alice"/>
              <a:buNone/>
            </a:pPr>
            <a:r>
              <a:rPr b="0" i="0" lang="en-US" sz="1250" u="none" cap="none" strike="noStrike">
                <a:solidFill>
                  <a:srgbClr val="233E32"/>
                </a:solidFill>
                <a:latin typeface="Alice"/>
                <a:ea typeface="Alice"/>
                <a:cs typeface="Alice"/>
                <a:sym typeface="Alice"/>
              </a:rPr>
              <a:t>From Raw Data to Strategic Intelligence</a:t>
            </a:r>
            <a:endParaRPr b="0" i="0" sz="1250" u="none" cap="none" strike="noStrike">
              <a:solidFill>
                <a:schemeClr val="dk1"/>
              </a:solidFill>
              <a:latin typeface="Calibri"/>
              <a:ea typeface="Calibri"/>
              <a:cs typeface="Calibri"/>
              <a:sym typeface="Calibri"/>
            </a:endParaRPr>
          </a:p>
        </p:txBody>
      </p:sp>
      <p:sp>
        <p:nvSpPr>
          <p:cNvPr id="227" name="Google Shape;227;p12"/>
          <p:cNvSpPr/>
          <p:nvPr/>
        </p:nvSpPr>
        <p:spPr>
          <a:xfrm>
            <a:off x="6003206" y="2052117"/>
            <a:ext cx="2649364" cy="734467"/>
          </a:xfrm>
          <a:prstGeom prst="rect">
            <a:avLst/>
          </a:prstGeom>
          <a:noFill/>
          <a:ln>
            <a:noFill/>
          </a:ln>
        </p:spPr>
        <p:txBody>
          <a:bodyPr anchorCtr="0" anchor="t" bIns="0" lIns="0" spcFirstLastPara="1" rIns="0" wrap="square" tIns="0">
            <a:normAutofit/>
          </a:bodyPr>
          <a:lstStyle/>
          <a:p>
            <a:pPr indent="0" lvl="0" marL="0" marR="0" rtl="0" algn="l">
              <a:lnSpc>
                <a:spcPct val="127000"/>
              </a:lnSpc>
              <a:spcBef>
                <a:spcPts val="0"/>
              </a:spcBef>
              <a:spcAft>
                <a:spcPts val="0"/>
              </a:spcAft>
              <a:buClr>
                <a:srgbClr val="2C2821"/>
              </a:buClr>
              <a:buSzPts val="1250"/>
              <a:buFont typeface="Lora"/>
              <a:buNone/>
            </a:pPr>
            <a:r>
              <a:rPr b="0" i="0" lang="en-US" sz="1250" u="none" cap="none" strike="noStrike">
                <a:solidFill>
                  <a:srgbClr val="2C2821"/>
                </a:solidFill>
                <a:latin typeface="Lora"/>
                <a:ea typeface="Lora"/>
                <a:cs typeface="Lora"/>
                <a:sym typeface="Lora"/>
              </a:rPr>
              <a:t>Raw data needs synthesis. Stage 3 maps evidence to causes and bottlenecks.</a:t>
            </a:r>
            <a:endParaRPr b="0" i="0" sz="1250" u="none" cap="none" strike="noStrike">
              <a:solidFill>
                <a:schemeClr val="dk1"/>
              </a:solidFill>
              <a:latin typeface="Calibri"/>
              <a:ea typeface="Calibri"/>
              <a:cs typeface="Calibri"/>
              <a:sym typeface="Calibri"/>
            </a:endParaRPr>
          </a:p>
        </p:txBody>
      </p:sp>
      <p:sp>
        <p:nvSpPr>
          <p:cNvPr id="228" name="Google Shape;228;p12"/>
          <p:cNvSpPr/>
          <p:nvPr/>
        </p:nvSpPr>
        <p:spPr>
          <a:xfrm>
            <a:off x="6003206" y="2917552"/>
            <a:ext cx="2649364" cy="1252984"/>
          </a:xfrm>
          <a:prstGeom prst="roundRect">
            <a:avLst>
              <a:gd fmla="val 1538"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229" name="Google Shape;229;p12"/>
          <p:cNvPicPr preferRelativeResize="0"/>
          <p:nvPr/>
        </p:nvPicPr>
        <p:blipFill rotWithShape="1">
          <a:blip r:embed="rId4">
            <a:alphaModFix/>
          </a:blip>
          <a:srcRect b="0" l="0" r="0" t="0"/>
          <a:stretch/>
        </p:blipFill>
        <p:spPr>
          <a:xfrm>
            <a:off x="6131644" y="3094806"/>
            <a:ext cx="200695" cy="160586"/>
          </a:xfrm>
          <a:prstGeom prst="rect">
            <a:avLst/>
          </a:prstGeom>
          <a:noFill/>
          <a:ln>
            <a:noFill/>
          </a:ln>
        </p:spPr>
      </p:pic>
      <p:sp>
        <p:nvSpPr>
          <p:cNvPr id="230" name="Google Shape;230;p12"/>
          <p:cNvSpPr/>
          <p:nvPr/>
        </p:nvSpPr>
        <p:spPr>
          <a:xfrm>
            <a:off x="6460778" y="3054400"/>
            <a:ext cx="2063353" cy="979289"/>
          </a:xfrm>
          <a:prstGeom prst="rect">
            <a:avLst/>
          </a:prstGeom>
          <a:noFill/>
          <a:ln>
            <a:noFill/>
          </a:ln>
        </p:spPr>
        <p:txBody>
          <a:bodyPr anchorCtr="0" anchor="t" bIns="0" lIns="0" spcFirstLastPara="1" rIns="0" wrap="square" tIns="0">
            <a:normAutofit/>
          </a:bodyPr>
          <a:lstStyle/>
          <a:p>
            <a:pPr indent="0" lvl="0" marL="0" marR="0" rtl="0" algn="l">
              <a:lnSpc>
                <a:spcPct val="127000"/>
              </a:lnSpc>
              <a:spcBef>
                <a:spcPts val="0"/>
              </a:spcBef>
              <a:spcAft>
                <a:spcPts val="0"/>
              </a:spcAft>
              <a:buClr>
                <a:srgbClr val="000000"/>
              </a:buClr>
              <a:buSzPts val="1250"/>
              <a:buFont typeface="Lora"/>
              <a:buNone/>
            </a:pPr>
            <a:r>
              <a:rPr b="1" i="0" lang="en-US" sz="1250" u="none" cap="none" strike="noStrike">
                <a:solidFill>
                  <a:srgbClr val="000000"/>
                </a:solidFill>
                <a:latin typeface="Lora"/>
                <a:ea typeface="Lora"/>
                <a:cs typeface="Lora"/>
                <a:sym typeface="Lora"/>
              </a:rPr>
              <a:t>Engagement Working Papers</a:t>
            </a:r>
            <a:r>
              <a:rPr b="0" i="0" lang="en-US" sz="1250" u="none" cap="none" strike="noStrike">
                <a:solidFill>
                  <a:srgbClr val="000000"/>
                </a:solidFill>
                <a:latin typeface="Lora"/>
                <a:ea typeface="Lora"/>
                <a:cs typeface="Lora"/>
                <a:sym typeface="Lora"/>
              </a:rPr>
              <a:t> — the record behind every conclusion and recommendation.</a:t>
            </a:r>
            <a:endParaRPr b="0" i="0" sz="1250" u="none" cap="none" strike="noStrike">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pic>
        <p:nvPicPr>
          <p:cNvPr descr="preencoded.png" id="236" name="Google Shape;236;p13"/>
          <p:cNvPicPr preferRelativeResize="0"/>
          <p:nvPr/>
        </p:nvPicPr>
        <p:blipFill rotWithShape="1">
          <a:blip r:embed="rId3">
            <a:alphaModFix/>
          </a:blip>
          <a:srcRect b="0" l="0" r="0" t="0"/>
          <a:stretch/>
        </p:blipFill>
        <p:spPr>
          <a:xfrm>
            <a:off x="0" y="0"/>
            <a:ext cx="3429000" cy="5143500"/>
          </a:xfrm>
          <a:prstGeom prst="rect">
            <a:avLst/>
          </a:prstGeom>
          <a:noFill/>
          <a:ln>
            <a:noFill/>
          </a:ln>
        </p:spPr>
      </p:pic>
      <p:sp>
        <p:nvSpPr>
          <p:cNvPr id="237" name="Google Shape;237;p13"/>
          <p:cNvSpPr/>
          <p:nvPr/>
        </p:nvSpPr>
        <p:spPr>
          <a:xfrm>
            <a:off x="3925119" y="433685"/>
            <a:ext cx="4722763" cy="1162645"/>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33E32"/>
              </a:buClr>
              <a:buSzPts val="2400"/>
              <a:buFont typeface="Alice"/>
              <a:buNone/>
            </a:pPr>
            <a:r>
              <a:rPr b="0" i="0" lang="en-US" sz="2400" u="none" cap="none" strike="noStrike">
                <a:solidFill>
                  <a:srgbClr val="233E32"/>
                </a:solidFill>
                <a:latin typeface="Alice"/>
                <a:ea typeface="Alice"/>
                <a:cs typeface="Alice"/>
                <a:sym typeface="Alice"/>
              </a:rPr>
              <a:t>Stage 4 — Preparing and Presenting Reports &amp; Recommendations</a:t>
            </a:r>
            <a:endParaRPr b="0" i="0" sz="2400" u="none" cap="none" strike="noStrike">
              <a:solidFill>
                <a:schemeClr val="dk1"/>
              </a:solidFill>
              <a:latin typeface="Calibri"/>
              <a:ea typeface="Calibri"/>
              <a:cs typeface="Calibri"/>
              <a:sym typeface="Calibri"/>
            </a:endParaRPr>
          </a:p>
        </p:txBody>
      </p:sp>
      <p:sp>
        <p:nvSpPr>
          <p:cNvPr id="238" name="Google Shape;238;p13"/>
          <p:cNvSpPr/>
          <p:nvPr/>
        </p:nvSpPr>
        <p:spPr>
          <a:xfrm>
            <a:off x="3925119" y="1759074"/>
            <a:ext cx="589955" cy="188565"/>
          </a:xfrm>
          <a:prstGeom prst="roundRect">
            <a:avLst>
              <a:gd fmla="val 7894"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3"/>
          <p:cNvSpPr/>
          <p:nvPr/>
        </p:nvSpPr>
        <p:spPr>
          <a:xfrm>
            <a:off x="3999533" y="1796281"/>
            <a:ext cx="898327" cy="114151"/>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PHASE IV</a:t>
            </a:r>
            <a:endParaRPr b="0" i="0" sz="750" u="none" cap="none" strike="noStrike">
              <a:solidFill>
                <a:schemeClr val="dk1"/>
              </a:solidFill>
              <a:latin typeface="Calibri"/>
              <a:ea typeface="Calibri"/>
              <a:cs typeface="Calibri"/>
              <a:sym typeface="Calibri"/>
            </a:endParaRPr>
          </a:p>
        </p:txBody>
      </p:sp>
      <p:sp>
        <p:nvSpPr>
          <p:cNvPr id="240" name="Google Shape;240;p13"/>
          <p:cNvSpPr/>
          <p:nvPr/>
        </p:nvSpPr>
        <p:spPr>
          <a:xfrm>
            <a:off x="3925119" y="2069678"/>
            <a:ext cx="4722763" cy="465237"/>
          </a:xfrm>
          <a:prstGeom prst="rect">
            <a:avLst/>
          </a:prstGeom>
          <a:noFill/>
          <a:ln>
            <a:noFill/>
          </a:ln>
        </p:spPr>
        <p:txBody>
          <a:bodyPr anchorCtr="0" anchor="t" bIns="0" lIns="0" spcFirstLastPara="1" rIns="0" wrap="square" tIns="0">
            <a:normAutofit/>
          </a:bodyPr>
          <a:lstStyle/>
          <a:p>
            <a:pPr indent="0" lvl="0" marL="0" marR="0" rtl="0" algn="l">
              <a:lnSpc>
                <a:spcPct val="125000"/>
              </a:lnSpc>
              <a:spcBef>
                <a:spcPts val="0"/>
              </a:spcBef>
              <a:spcAft>
                <a:spcPts val="0"/>
              </a:spcAft>
              <a:buClr>
                <a:srgbClr val="2C2821"/>
              </a:buClr>
              <a:buSzPts val="1200"/>
              <a:buFont typeface="Lora"/>
              <a:buNone/>
            </a:pPr>
            <a:r>
              <a:rPr b="0" i="0" lang="en-US" sz="1200" u="none" cap="none" strike="noStrike">
                <a:solidFill>
                  <a:srgbClr val="2C2821"/>
                </a:solidFill>
                <a:latin typeface="Lora"/>
                <a:ea typeface="Lora"/>
                <a:cs typeface="Lora"/>
                <a:sym typeface="Lora"/>
              </a:rPr>
              <a:t>This is the peak of the engagement — data becomes tailored strategy for client leadership.</a:t>
            </a:r>
            <a:endParaRPr b="0" i="0" sz="1200" u="none" cap="none" strike="noStrike">
              <a:solidFill>
                <a:schemeClr val="dk1"/>
              </a:solidFill>
              <a:latin typeface="Calibri"/>
              <a:ea typeface="Calibri"/>
              <a:cs typeface="Calibri"/>
              <a:sym typeface="Calibri"/>
            </a:endParaRPr>
          </a:p>
        </p:txBody>
      </p:sp>
      <p:sp>
        <p:nvSpPr>
          <p:cNvPr id="241" name="Google Shape;241;p13"/>
          <p:cNvSpPr/>
          <p:nvPr/>
        </p:nvSpPr>
        <p:spPr>
          <a:xfrm>
            <a:off x="3925119" y="2656954"/>
            <a:ext cx="4722763" cy="972145"/>
          </a:xfrm>
          <a:prstGeom prst="roundRect">
            <a:avLst>
              <a:gd fmla="val 1914"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3"/>
          <p:cNvSpPr/>
          <p:nvPr/>
        </p:nvSpPr>
        <p:spPr>
          <a:xfrm>
            <a:off x="4049092" y="2780928"/>
            <a:ext cx="4474815" cy="193849"/>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200"/>
              <a:buFont typeface="Alice"/>
              <a:buNone/>
            </a:pPr>
            <a:r>
              <a:rPr b="0" i="0" lang="en-US" sz="1200" u="none" cap="none" strike="noStrike">
                <a:solidFill>
                  <a:srgbClr val="2C2821"/>
                </a:solidFill>
                <a:latin typeface="Alice"/>
                <a:ea typeface="Alice"/>
                <a:cs typeface="Alice"/>
                <a:sym typeface="Alice"/>
              </a:rPr>
              <a:t>The Core Strategy</a:t>
            </a:r>
            <a:endParaRPr b="0" i="0" sz="1200" u="none" cap="none" strike="noStrike">
              <a:solidFill>
                <a:schemeClr val="dk1"/>
              </a:solidFill>
              <a:latin typeface="Calibri"/>
              <a:ea typeface="Calibri"/>
              <a:cs typeface="Calibri"/>
              <a:sym typeface="Calibri"/>
            </a:endParaRPr>
          </a:p>
        </p:txBody>
      </p:sp>
      <p:sp>
        <p:nvSpPr>
          <p:cNvPr id="243" name="Google Shape;243;p13"/>
          <p:cNvSpPr/>
          <p:nvPr/>
        </p:nvSpPr>
        <p:spPr>
          <a:xfrm>
            <a:off x="4049092" y="3039889"/>
            <a:ext cx="4474815" cy="465237"/>
          </a:xfrm>
          <a:prstGeom prst="rect">
            <a:avLst/>
          </a:prstGeom>
          <a:noFill/>
          <a:ln>
            <a:noFill/>
          </a:ln>
        </p:spPr>
        <p:txBody>
          <a:bodyPr anchorCtr="0" anchor="t" bIns="0" lIns="0" spcFirstLastPara="1" rIns="0" wrap="square" tIns="0">
            <a:normAutofit/>
          </a:bodyPr>
          <a:lstStyle/>
          <a:p>
            <a:pPr indent="0" lvl="0" marL="0" marR="0" rtl="0" algn="l">
              <a:lnSpc>
                <a:spcPct val="125000"/>
              </a:lnSpc>
              <a:spcBef>
                <a:spcPts val="0"/>
              </a:spcBef>
              <a:spcAft>
                <a:spcPts val="0"/>
              </a:spcAft>
              <a:buClr>
                <a:srgbClr val="2C2821"/>
              </a:buClr>
              <a:buSzPts val="1200"/>
              <a:buFont typeface="Lora"/>
              <a:buNone/>
            </a:pPr>
            <a:r>
              <a:rPr b="0" i="0" lang="en-US" sz="1200" u="none" cap="none" strike="noStrike">
                <a:solidFill>
                  <a:srgbClr val="2C2821"/>
                </a:solidFill>
                <a:latin typeface="Lora"/>
                <a:ea typeface="Lora"/>
                <a:cs typeface="Lora"/>
                <a:sym typeface="Lora"/>
              </a:rPr>
              <a:t>Skip templates. Build recommendations around the client’s unique context.</a:t>
            </a:r>
            <a:endParaRPr b="0" i="0" sz="1200" u="none" cap="none" strike="noStrike">
              <a:solidFill>
                <a:schemeClr val="dk1"/>
              </a:solidFill>
              <a:latin typeface="Calibri"/>
              <a:ea typeface="Calibri"/>
              <a:cs typeface="Calibri"/>
              <a:sym typeface="Calibri"/>
            </a:endParaRPr>
          </a:p>
        </p:txBody>
      </p:sp>
      <p:sp>
        <p:nvSpPr>
          <p:cNvPr id="244" name="Google Shape;244;p13"/>
          <p:cNvSpPr/>
          <p:nvPr/>
        </p:nvSpPr>
        <p:spPr>
          <a:xfrm>
            <a:off x="3925119" y="3737595"/>
            <a:ext cx="4722763" cy="972145"/>
          </a:xfrm>
          <a:prstGeom prst="roundRect">
            <a:avLst>
              <a:gd fmla="val 1914"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3"/>
          <p:cNvSpPr/>
          <p:nvPr/>
        </p:nvSpPr>
        <p:spPr>
          <a:xfrm>
            <a:off x="4049092" y="3861569"/>
            <a:ext cx="4474815" cy="193849"/>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200"/>
              <a:buFont typeface="Alice"/>
              <a:buNone/>
            </a:pPr>
            <a:r>
              <a:rPr b="0" i="0" lang="en-US" sz="1200" u="none" cap="none" strike="noStrike">
                <a:solidFill>
                  <a:srgbClr val="2C2821"/>
                </a:solidFill>
                <a:latin typeface="Alice"/>
                <a:ea typeface="Alice"/>
                <a:cs typeface="Alice"/>
                <a:sym typeface="Alice"/>
              </a:rPr>
              <a:t>The Ultimate Deliverable</a:t>
            </a:r>
            <a:endParaRPr b="0" i="0" sz="1200" u="none" cap="none" strike="noStrike">
              <a:solidFill>
                <a:schemeClr val="dk1"/>
              </a:solidFill>
              <a:latin typeface="Calibri"/>
              <a:ea typeface="Calibri"/>
              <a:cs typeface="Calibri"/>
              <a:sym typeface="Calibri"/>
            </a:endParaRPr>
          </a:p>
        </p:txBody>
      </p:sp>
      <p:sp>
        <p:nvSpPr>
          <p:cNvPr id="246" name="Google Shape;246;p13"/>
          <p:cNvSpPr/>
          <p:nvPr/>
        </p:nvSpPr>
        <p:spPr>
          <a:xfrm>
            <a:off x="4049092" y="4120530"/>
            <a:ext cx="4474815" cy="465237"/>
          </a:xfrm>
          <a:prstGeom prst="rect">
            <a:avLst/>
          </a:prstGeom>
          <a:noFill/>
          <a:ln>
            <a:noFill/>
          </a:ln>
        </p:spPr>
        <p:txBody>
          <a:bodyPr anchorCtr="0" anchor="t" bIns="0" lIns="0" spcFirstLastPara="1" rIns="0" wrap="square" tIns="0">
            <a:normAutofit/>
          </a:bodyPr>
          <a:lstStyle/>
          <a:p>
            <a:pPr indent="0" lvl="0" marL="0" marR="0" rtl="0" algn="l">
              <a:lnSpc>
                <a:spcPct val="125000"/>
              </a:lnSpc>
              <a:spcBef>
                <a:spcPts val="0"/>
              </a:spcBef>
              <a:spcAft>
                <a:spcPts val="0"/>
              </a:spcAft>
              <a:buClr>
                <a:srgbClr val="2C2821"/>
              </a:buClr>
              <a:buSzPts val="1200"/>
              <a:buFont typeface="Lora"/>
              <a:buNone/>
            </a:pPr>
            <a:r>
              <a:rPr b="0" i="0" lang="en-US" sz="1200" u="none" cap="none" strike="noStrike">
                <a:solidFill>
                  <a:srgbClr val="2C2821"/>
                </a:solidFill>
                <a:latin typeface="Lora"/>
                <a:ea typeface="Lora"/>
                <a:cs typeface="Lora"/>
                <a:sym typeface="Lora"/>
              </a:rPr>
              <a:t>The final consulting report — the record of findings, analysis, and next steps.</a:t>
            </a:r>
            <a:endParaRPr b="0" i="0" sz="1200" u="none" cap="none" strike="noStrike">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4"/>
          <p:cNvSpPr/>
          <p:nvPr/>
        </p:nvSpPr>
        <p:spPr>
          <a:xfrm>
            <a:off x="496119" y="442094"/>
            <a:ext cx="8151763" cy="422300"/>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650"/>
              <a:buFont typeface="Alice"/>
              <a:buNone/>
            </a:pPr>
            <a:r>
              <a:rPr b="0" i="0" lang="en-US" sz="2650" u="none" cap="none" strike="noStrike">
                <a:solidFill>
                  <a:srgbClr val="233E32"/>
                </a:solidFill>
                <a:latin typeface="Alice"/>
                <a:ea typeface="Alice"/>
                <a:cs typeface="Alice"/>
                <a:sym typeface="Alice"/>
              </a:rPr>
              <a:t>Report Engineering: Long-Form vs. Short-Form</a:t>
            </a:r>
            <a:endParaRPr b="0" i="0" sz="2650" u="none" cap="none" strike="noStrike">
              <a:solidFill>
                <a:schemeClr val="dk1"/>
              </a:solidFill>
              <a:latin typeface="Calibri"/>
              <a:ea typeface="Calibri"/>
              <a:cs typeface="Calibri"/>
              <a:sym typeface="Calibri"/>
            </a:endParaRPr>
          </a:p>
        </p:txBody>
      </p:sp>
      <p:sp>
        <p:nvSpPr>
          <p:cNvPr id="253" name="Google Shape;253;p14"/>
          <p:cNvSpPr/>
          <p:nvPr/>
        </p:nvSpPr>
        <p:spPr>
          <a:xfrm>
            <a:off x="496119" y="1121941"/>
            <a:ext cx="8151763" cy="527745"/>
          </a:xfrm>
          <a:prstGeom prst="rect">
            <a:avLst/>
          </a:prstGeom>
          <a:noFill/>
          <a:ln>
            <a:noFill/>
          </a:ln>
        </p:spPr>
        <p:txBody>
          <a:bodyPr anchorCtr="0" anchor="t" bIns="0" lIns="0" spcFirstLastPara="1" rIns="0" wrap="square" tIns="0">
            <a:normAutofit/>
          </a:bodyPr>
          <a:lstStyle/>
          <a:p>
            <a:pPr indent="0" lvl="0" marL="0" marR="0" rtl="0" algn="l">
              <a:lnSpc>
                <a:spcPct val="130000"/>
              </a:lnSpc>
              <a:spcBef>
                <a:spcPts val="0"/>
              </a:spcBef>
              <a:spcAft>
                <a:spcPts val="0"/>
              </a:spcAft>
              <a:buClr>
                <a:srgbClr val="2C2821"/>
              </a:buClr>
              <a:buSzPts val="1300"/>
              <a:buFont typeface="Lora"/>
              <a:buNone/>
            </a:pPr>
            <a:r>
              <a:rPr b="0" i="0" lang="en-US" sz="1300" u="none" cap="none" strike="noStrike">
                <a:solidFill>
                  <a:srgbClr val="2C2821"/>
                </a:solidFill>
                <a:latin typeface="Lora"/>
                <a:ea typeface="Lora"/>
                <a:cs typeface="Lora"/>
                <a:sym typeface="Lora"/>
              </a:rPr>
              <a:t>The best format depends on scope and the client's implementation posture. Both align with </a:t>
            </a:r>
            <a:r>
              <a:rPr b="1" i="0" lang="en-US" sz="1300" u="none" cap="none" strike="noStrike">
                <a:solidFill>
                  <a:srgbClr val="2C2821"/>
                </a:solidFill>
                <a:latin typeface="Lora"/>
                <a:ea typeface="Lora"/>
                <a:cs typeface="Lora"/>
                <a:sym typeface="Lora"/>
              </a:rPr>
              <a:t>MAS Practice Standard #8</a:t>
            </a:r>
            <a:r>
              <a:rPr b="0" i="0" lang="en-US" sz="1300" u="none" cap="none" strike="noStrike">
                <a:solidFill>
                  <a:srgbClr val="2C2821"/>
                </a:solidFill>
                <a:latin typeface="Lora"/>
                <a:ea typeface="Lora"/>
                <a:cs typeface="Lora"/>
                <a:sym typeface="Lora"/>
              </a:rPr>
              <a:t>.</a:t>
            </a:r>
            <a:endParaRPr b="0" i="0" sz="1300" u="none" cap="none" strike="noStrike">
              <a:solidFill>
                <a:schemeClr val="dk1"/>
              </a:solidFill>
              <a:latin typeface="Calibri"/>
              <a:ea typeface="Calibri"/>
              <a:cs typeface="Calibri"/>
              <a:sym typeface="Calibri"/>
            </a:endParaRPr>
          </a:p>
        </p:txBody>
      </p:sp>
      <p:sp>
        <p:nvSpPr>
          <p:cNvPr id="254" name="Google Shape;254;p14"/>
          <p:cNvSpPr/>
          <p:nvPr/>
        </p:nvSpPr>
        <p:spPr>
          <a:xfrm>
            <a:off x="496119" y="1794570"/>
            <a:ext cx="8151763" cy="2906837"/>
          </a:xfrm>
          <a:prstGeom prst="roundRect">
            <a:avLst>
              <a:gd fmla="val 697" name="adj"/>
            </a:avLst>
          </a:prstGeom>
          <a:noFill/>
          <a:ln cap="flat" cmpd="sng" w="9525">
            <a:solidFill>
              <a:srgbClr val="000000">
                <a:alpha val="784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4"/>
          <p:cNvSpPr/>
          <p:nvPr/>
        </p:nvSpPr>
        <p:spPr>
          <a:xfrm>
            <a:off x="496119" y="2176835"/>
            <a:ext cx="8151763" cy="8445"/>
          </a:xfrm>
          <a:prstGeom prst="rect">
            <a:avLst/>
          </a:prstGeom>
          <a:solidFill>
            <a:srgbClr val="000000">
              <a:alpha val="784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4"/>
          <p:cNvSpPr/>
          <p:nvPr/>
        </p:nvSpPr>
        <p:spPr>
          <a:xfrm>
            <a:off x="496119" y="2873350"/>
            <a:ext cx="8151763" cy="8445"/>
          </a:xfrm>
          <a:prstGeom prst="rect">
            <a:avLst/>
          </a:prstGeom>
          <a:solidFill>
            <a:srgbClr val="000000">
              <a:alpha val="784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4"/>
          <p:cNvSpPr/>
          <p:nvPr/>
        </p:nvSpPr>
        <p:spPr>
          <a:xfrm>
            <a:off x="496119" y="3569866"/>
            <a:ext cx="8151763" cy="8445"/>
          </a:xfrm>
          <a:prstGeom prst="rect">
            <a:avLst/>
          </a:prstGeom>
          <a:solidFill>
            <a:srgbClr val="000000">
              <a:alpha val="784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4"/>
          <p:cNvSpPr/>
          <p:nvPr/>
        </p:nvSpPr>
        <p:spPr>
          <a:xfrm>
            <a:off x="496119" y="4266381"/>
            <a:ext cx="8151763" cy="8445"/>
          </a:xfrm>
          <a:prstGeom prst="rect">
            <a:avLst/>
          </a:prstGeom>
          <a:solidFill>
            <a:srgbClr val="000000">
              <a:alpha val="784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4"/>
          <p:cNvSpPr/>
          <p:nvPr/>
        </p:nvSpPr>
        <p:spPr>
          <a:xfrm>
            <a:off x="2536552" y="1794570"/>
            <a:ext cx="8445" cy="2906837"/>
          </a:xfrm>
          <a:prstGeom prst="rect">
            <a:avLst/>
          </a:prstGeom>
          <a:solidFill>
            <a:srgbClr val="000000">
              <a:alpha val="784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4"/>
          <p:cNvSpPr/>
          <p:nvPr/>
        </p:nvSpPr>
        <p:spPr>
          <a:xfrm>
            <a:off x="5549131" y="1794570"/>
            <a:ext cx="8445" cy="2906837"/>
          </a:xfrm>
          <a:prstGeom prst="rect">
            <a:avLst/>
          </a:prstGeom>
          <a:solidFill>
            <a:srgbClr val="000000">
              <a:alpha val="784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4"/>
          <p:cNvSpPr/>
          <p:nvPr/>
        </p:nvSpPr>
        <p:spPr>
          <a:xfrm>
            <a:off x="636091" y="1881336"/>
            <a:ext cx="2220218" cy="211113"/>
          </a:xfrm>
          <a:prstGeom prst="rect">
            <a:avLst/>
          </a:prstGeom>
          <a:noFill/>
          <a:ln>
            <a:noFill/>
          </a:ln>
        </p:spPr>
        <p:txBody>
          <a:bodyPr anchorCtr="0" anchor="t" bIns="0" lIns="0" spcFirstLastPara="1" rIns="0" wrap="square" tIns="0">
            <a:noAutofit/>
          </a:bodyPr>
          <a:lstStyle/>
          <a:p>
            <a:pPr indent="0" lvl="0" marL="0" marR="0" rtl="0" algn="l">
              <a:lnSpc>
                <a:spcPct val="130000"/>
              </a:lnSpc>
              <a:spcBef>
                <a:spcPts val="0"/>
              </a:spcBef>
              <a:spcAft>
                <a:spcPts val="0"/>
              </a:spcAft>
              <a:buClr>
                <a:srgbClr val="2C2821"/>
              </a:buClr>
              <a:buSzPts val="1050"/>
              <a:buFont typeface="Lora"/>
              <a:buNone/>
            </a:pPr>
            <a:r>
              <a:rPr b="1" i="0" lang="en-US" sz="1050" u="none" cap="none" strike="noStrike">
                <a:solidFill>
                  <a:srgbClr val="2C2821"/>
                </a:solidFill>
                <a:latin typeface="Lora"/>
                <a:ea typeface="Lora"/>
                <a:cs typeface="Lora"/>
                <a:sym typeface="Lora"/>
              </a:rPr>
              <a:t>Report Dimension</a:t>
            </a:r>
            <a:endParaRPr b="0" i="0" sz="1050" u="none" cap="none" strike="noStrike">
              <a:solidFill>
                <a:schemeClr val="dk1"/>
              </a:solidFill>
              <a:latin typeface="Calibri"/>
              <a:ea typeface="Calibri"/>
              <a:cs typeface="Calibri"/>
              <a:sym typeface="Calibri"/>
            </a:endParaRPr>
          </a:p>
        </p:txBody>
      </p:sp>
      <p:sp>
        <p:nvSpPr>
          <p:cNvPr id="262" name="Google Shape;262;p14"/>
          <p:cNvSpPr/>
          <p:nvPr/>
        </p:nvSpPr>
        <p:spPr>
          <a:xfrm>
            <a:off x="2673995" y="1881336"/>
            <a:ext cx="3194893" cy="211113"/>
          </a:xfrm>
          <a:prstGeom prst="rect">
            <a:avLst/>
          </a:prstGeom>
          <a:noFill/>
          <a:ln>
            <a:noFill/>
          </a:ln>
        </p:spPr>
        <p:txBody>
          <a:bodyPr anchorCtr="0" anchor="t" bIns="0" lIns="0" spcFirstLastPara="1" rIns="0" wrap="square" tIns="0">
            <a:noAutofit/>
          </a:bodyPr>
          <a:lstStyle/>
          <a:p>
            <a:pPr indent="0" lvl="0" marL="0" marR="0" rtl="0" algn="l">
              <a:lnSpc>
                <a:spcPct val="130000"/>
              </a:lnSpc>
              <a:spcBef>
                <a:spcPts val="0"/>
              </a:spcBef>
              <a:spcAft>
                <a:spcPts val="0"/>
              </a:spcAft>
              <a:buClr>
                <a:srgbClr val="2C2821"/>
              </a:buClr>
              <a:buSzPts val="1050"/>
              <a:buFont typeface="Lora"/>
              <a:buNone/>
            </a:pPr>
            <a:r>
              <a:rPr b="1" i="0" lang="en-US" sz="1050" u="none" cap="none" strike="noStrike">
                <a:solidFill>
                  <a:srgbClr val="2C2821"/>
                </a:solidFill>
                <a:latin typeface="Lora"/>
                <a:ea typeface="Lora"/>
                <a:cs typeface="Lora"/>
                <a:sym typeface="Lora"/>
              </a:rPr>
              <a:t>Long-Form Consulting Report</a:t>
            </a:r>
            <a:endParaRPr b="0" i="0" sz="1050" u="none" cap="none" strike="noStrike">
              <a:solidFill>
                <a:schemeClr val="dk1"/>
              </a:solidFill>
              <a:latin typeface="Calibri"/>
              <a:ea typeface="Calibri"/>
              <a:cs typeface="Calibri"/>
              <a:sym typeface="Calibri"/>
            </a:endParaRPr>
          </a:p>
        </p:txBody>
      </p:sp>
      <p:sp>
        <p:nvSpPr>
          <p:cNvPr id="263" name="Google Shape;263;p14"/>
          <p:cNvSpPr/>
          <p:nvPr/>
        </p:nvSpPr>
        <p:spPr>
          <a:xfrm>
            <a:off x="5686574" y="1881336"/>
            <a:ext cx="3278684" cy="211113"/>
          </a:xfrm>
          <a:prstGeom prst="rect">
            <a:avLst/>
          </a:prstGeom>
          <a:noFill/>
          <a:ln>
            <a:noFill/>
          </a:ln>
        </p:spPr>
        <p:txBody>
          <a:bodyPr anchorCtr="0" anchor="t" bIns="0" lIns="0" spcFirstLastPara="1" rIns="0" wrap="square" tIns="0">
            <a:noAutofit/>
          </a:bodyPr>
          <a:lstStyle/>
          <a:p>
            <a:pPr indent="0" lvl="0" marL="0" marR="0" rtl="0" algn="l">
              <a:lnSpc>
                <a:spcPct val="130000"/>
              </a:lnSpc>
              <a:spcBef>
                <a:spcPts val="0"/>
              </a:spcBef>
              <a:spcAft>
                <a:spcPts val="0"/>
              </a:spcAft>
              <a:buClr>
                <a:srgbClr val="2C2821"/>
              </a:buClr>
              <a:buSzPts val="1050"/>
              <a:buFont typeface="Lora"/>
              <a:buNone/>
            </a:pPr>
            <a:r>
              <a:rPr b="1" i="0" lang="en-US" sz="1050" u="none" cap="none" strike="noStrike">
                <a:solidFill>
                  <a:srgbClr val="2C2821"/>
                </a:solidFill>
                <a:latin typeface="Lora"/>
                <a:ea typeface="Lora"/>
                <a:cs typeface="Lora"/>
                <a:sym typeface="Lora"/>
              </a:rPr>
              <a:t>Short-Form Consulting Report</a:t>
            </a:r>
            <a:endParaRPr b="0" i="0" sz="1050" u="none" cap="none" strike="noStrike">
              <a:solidFill>
                <a:schemeClr val="dk1"/>
              </a:solidFill>
              <a:latin typeface="Calibri"/>
              <a:ea typeface="Calibri"/>
              <a:cs typeface="Calibri"/>
              <a:sym typeface="Calibri"/>
            </a:endParaRPr>
          </a:p>
        </p:txBody>
      </p:sp>
      <p:sp>
        <p:nvSpPr>
          <p:cNvPr id="264" name="Google Shape;264;p14"/>
          <p:cNvSpPr/>
          <p:nvPr/>
        </p:nvSpPr>
        <p:spPr>
          <a:xfrm>
            <a:off x="636091" y="2261220"/>
            <a:ext cx="2220218" cy="211113"/>
          </a:xfrm>
          <a:prstGeom prst="rect">
            <a:avLst/>
          </a:prstGeom>
          <a:noFill/>
          <a:ln>
            <a:noFill/>
          </a:ln>
        </p:spPr>
        <p:txBody>
          <a:bodyPr anchorCtr="0" anchor="t" bIns="0" lIns="0" spcFirstLastPara="1" rIns="0" wrap="square" tIns="0">
            <a:noAutofit/>
          </a:bodyPr>
          <a:lstStyle/>
          <a:p>
            <a:pPr indent="0" lvl="0" marL="0" marR="0" rtl="0" algn="l">
              <a:lnSpc>
                <a:spcPct val="130000"/>
              </a:lnSpc>
              <a:spcBef>
                <a:spcPts val="0"/>
              </a:spcBef>
              <a:spcAft>
                <a:spcPts val="0"/>
              </a:spcAft>
              <a:buClr>
                <a:srgbClr val="2C2821"/>
              </a:buClr>
              <a:buSzPts val="1050"/>
              <a:buFont typeface="Lora"/>
              <a:buNone/>
            </a:pPr>
            <a:r>
              <a:rPr b="0" i="0" lang="en-US" sz="1050" u="none" cap="none" strike="noStrike">
                <a:solidFill>
                  <a:srgbClr val="2C2821"/>
                </a:solidFill>
                <a:latin typeface="Lora"/>
                <a:ea typeface="Lora"/>
                <a:cs typeface="Lora"/>
                <a:sym typeface="Lora"/>
              </a:rPr>
              <a:t>Operational Scope</a:t>
            </a:r>
            <a:endParaRPr b="0" i="0" sz="1050" u="none" cap="none" strike="noStrike">
              <a:solidFill>
                <a:schemeClr val="dk1"/>
              </a:solidFill>
              <a:latin typeface="Calibri"/>
              <a:ea typeface="Calibri"/>
              <a:cs typeface="Calibri"/>
              <a:sym typeface="Calibri"/>
            </a:endParaRPr>
          </a:p>
        </p:txBody>
      </p:sp>
      <p:sp>
        <p:nvSpPr>
          <p:cNvPr id="265" name="Google Shape;265;p14"/>
          <p:cNvSpPr/>
          <p:nvPr/>
        </p:nvSpPr>
        <p:spPr>
          <a:xfrm>
            <a:off x="2673995" y="2261220"/>
            <a:ext cx="2737693" cy="527745"/>
          </a:xfrm>
          <a:prstGeom prst="rect">
            <a:avLst/>
          </a:prstGeom>
          <a:noFill/>
          <a:ln>
            <a:noFill/>
          </a:ln>
        </p:spPr>
        <p:txBody>
          <a:bodyPr anchorCtr="0" anchor="t" bIns="0" lIns="0" spcFirstLastPara="1" rIns="0" wrap="square" tIns="0">
            <a:normAutofit/>
          </a:bodyPr>
          <a:lstStyle/>
          <a:p>
            <a:pPr indent="0" lvl="0" marL="0" marR="0" rtl="0" algn="l">
              <a:lnSpc>
                <a:spcPct val="130000"/>
              </a:lnSpc>
              <a:spcBef>
                <a:spcPts val="0"/>
              </a:spcBef>
              <a:spcAft>
                <a:spcPts val="0"/>
              </a:spcAft>
              <a:buClr>
                <a:srgbClr val="2C2821"/>
              </a:buClr>
              <a:buSzPts val="1300"/>
              <a:buFont typeface="Lora"/>
              <a:buNone/>
            </a:pPr>
            <a:r>
              <a:rPr b="0" i="0" lang="en-US" sz="1300" u="none" cap="none" strike="noStrike">
                <a:solidFill>
                  <a:srgbClr val="2C2821"/>
                </a:solidFill>
                <a:latin typeface="Lora"/>
                <a:ea typeface="Lora"/>
                <a:cs typeface="Lora"/>
                <a:sym typeface="Lora"/>
              </a:rPr>
              <a:t>Full research, process maps, and appendices</a:t>
            </a:r>
            <a:endParaRPr b="0" i="0" sz="1300" u="none" cap="none" strike="noStrike">
              <a:solidFill>
                <a:schemeClr val="dk1"/>
              </a:solidFill>
              <a:latin typeface="Calibri"/>
              <a:ea typeface="Calibri"/>
              <a:cs typeface="Calibri"/>
              <a:sym typeface="Calibri"/>
            </a:endParaRPr>
          </a:p>
        </p:txBody>
      </p:sp>
      <p:sp>
        <p:nvSpPr>
          <p:cNvPr id="266" name="Google Shape;266;p14"/>
          <p:cNvSpPr/>
          <p:nvPr/>
        </p:nvSpPr>
        <p:spPr>
          <a:xfrm>
            <a:off x="5686574" y="2261220"/>
            <a:ext cx="3278684" cy="263872"/>
          </a:xfrm>
          <a:prstGeom prst="rect">
            <a:avLst/>
          </a:prstGeom>
          <a:noFill/>
          <a:ln>
            <a:noFill/>
          </a:ln>
        </p:spPr>
        <p:txBody>
          <a:bodyPr anchorCtr="0" anchor="t" bIns="0" lIns="0" spcFirstLastPara="1" rIns="0" wrap="square" tIns="0">
            <a:noAutofit/>
          </a:bodyPr>
          <a:lstStyle/>
          <a:p>
            <a:pPr indent="0" lvl="0" marL="0" marR="0" rtl="0" algn="l">
              <a:lnSpc>
                <a:spcPct val="130000"/>
              </a:lnSpc>
              <a:spcBef>
                <a:spcPts val="0"/>
              </a:spcBef>
              <a:spcAft>
                <a:spcPts val="0"/>
              </a:spcAft>
              <a:buClr>
                <a:srgbClr val="2C2821"/>
              </a:buClr>
              <a:buSzPts val="1300"/>
              <a:buFont typeface="Lora"/>
              <a:buNone/>
            </a:pPr>
            <a:r>
              <a:rPr b="0" i="0" lang="en-US" sz="1300" u="none" cap="none" strike="noStrike">
                <a:solidFill>
                  <a:srgbClr val="2C2821"/>
                </a:solidFill>
                <a:latin typeface="Lora"/>
                <a:ea typeface="Lora"/>
                <a:cs typeface="Lora"/>
                <a:sym typeface="Lora"/>
              </a:rPr>
              <a:t>Key findings and direct actions only</a:t>
            </a:r>
            <a:endParaRPr b="0" i="0" sz="1300" u="none" cap="none" strike="noStrike">
              <a:solidFill>
                <a:schemeClr val="dk1"/>
              </a:solidFill>
              <a:latin typeface="Calibri"/>
              <a:ea typeface="Calibri"/>
              <a:cs typeface="Calibri"/>
              <a:sym typeface="Calibri"/>
            </a:endParaRPr>
          </a:p>
        </p:txBody>
      </p:sp>
      <p:sp>
        <p:nvSpPr>
          <p:cNvPr id="267" name="Google Shape;267;p14"/>
          <p:cNvSpPr/>
          <p:nvPr/>
        </p:nvSpPr>
        <p:spPr>
          <a:xfrm>
            <a:off x="636091" y="2957736"/>
            <a:ext cx="2220218" cy="211113"/>
          </a:xfrm>
          <a:prstGeom prst="rect">
            <a:avLst/>
          </a:prstGeom>
          <a:noFill/>
          <a:ln>
            <a:noFill/>
          </a:ln>
        </p:spPr>
        <p:txBody>
          <a:bodyPr anchorCtr="0" anchor="t" bIns="0" lIns="0" spcFirstLastPara="1" rIns="0" wrap="square" tIns="0">
            <a:noAutofit/>
          </a:bodyPr>
          <a:lstStyle/>
          <a:p>
            <a:pPr indent="0" lvl="0" marL="0" marR="0" rtl="0" algn="l">
              <a:lnSpc>
                <a:spcPct val="130000"/>
              </a:lnSpc>
              <a:spcBef>
                <a:spcPts val="0"/>
              </a:spcBef>
              <a:spcAft>
                <a:spcPts val="0"/>
              </a:spcAft>
              <a:buClr>
                <a:srgbClr val="2C2821"/>
              </a:buClr>
              <a:buSzPts val="1050"/>
              <a:buFont typeface="Lora"/>
              <a:buNone/>
            </a:pPr>
            <a:r>
              <a:rPr b="0" i="0" lang="en-US" sz="1050" u="none" cap="none" strike="noStrike">
                <a:solidFill>
                  <a:srgbClr val="2C2821"/>
                </a:solidFill>
                <a:latin typeface="Lora"/>
                <a:ea typeface="Lora"/>
                <a:cs typeface="Lora"/>
                <a:sym typeface="Lora"/>
              </a:rPr>
              <a:t>Primary Use-Case</a:t>
            </a:r>
            <a:endParaRPr b="0" i="0" sz="1050" u="none" cap="none" strike="noStrike">
              <a:solidFill>
                <a:schemeClr val="dk1"/>
              </a:solidFill>
              <a:latin typeface="Calibri"/>
              <a:ea typeface="Calibri"/>
              <a:cs typeface="Calibri"/>
              <a:sym typeface="Calibri"/>
            </a:endParaRPr>
          </a:p>
        </p:txBody>
      </p:sp>
      <p:sp>
        <p:nvSpPr>
          <p:cNvPr id="268" name="Google Shape;268;p14"/>
          <p:cNvSpPr/>
          <p:nvPr/>
        </p:nvSpPr>
        <p:spPr>
          <a:xfrm>
            <a:off x="2673995" y="2957736"/>
            <a:ext cx="3194893" cy="263872"/>
          </a:xfrm>
          <a:prstGeom prst="rect">
            <a:avLst/>
          </a:prstGeom>
          <a:noFill/>
          <a:ln>
            <a:noFill/>
          </a:ln>
        </p:spPr>
        <p:txBody>
          <a:bodyPr anchorCtr="0" anchor="t" bIns="0" lIns="0" spcFirstLastPara="1" rIns="0" wrap="square" tIns="0">
            <a:noAutofit/>
          </a:bodyPr>
          <a:lstStyle/>
          <a:p>
            <a:pPr indent="0" lvl="0" marL="0" marR="0" rtl="0" algn="l">
              <a:lnSpc>
                <a:spcPct val="130000"/>
              </a:lnSpc>
              <a:spcBef>
                <a:spcPts val="0"/>
              </a:spcBef>
              <a:spcAft>
                <a:spcPts val="0"/>
              </a:spcAft>
              <a:buClr>
                <a:srgbClr val="2C2821"/>
              </a:buClr>
              <a:buSzPts val="1300"/>
              <a:buFont typeface="Lora"/>
              <a:buNone/>
            </a:pPr>
            <a:r>
              <a:rPr b="0" i="0" lang="en-US" sz="1300" u="none" cap="none" strike="noStrike">
                <a:solidFill>
                  <a:srgbClr val="2C2821"/>
                </a:solidFill>
                <a:latin typeface="Lora"/>
                <a:ea typeface="Lora"/>
                <a:cs typeface="Lora"/>
                <a:sym typeface="Lora"/>
              </a:rPr>
              <a:t>Clients executing independently</a:t>
            </a:r>
            <a:endParaRPr b="0" i="0" sz="1300" u="none" cap="none" strike="noStrike">
              <a:solidFill>
                <a:schemeClr val="dk1"/>
              </a:solidFill>
              <a:latin typeface="Calibri"/>
              <a:ea typeface="Calibri"/>
              <a:cs typeface="Calibri"/>
              <a:sym typeface="Calibri"/>
            </a:endParaRPr>
          </a:p>
        </p:txBody>
      </p:sp>
      <p:sp>
        <p:nvSpPr>
          <p:cNvPr id="269" name="Google Shape;269;p14"/>
          <p:cNvSpPr/>
          <p:nvPr/>
        </p:nvSpPr>
        <p:spPr>
          <a:xfrm>
            <a:off x="5686574" y="2957736"/>
            <a:ext cx="2821484" cy="527745"/>
          </a:xfrm>
          <a:prstGeom prst="rect">
            <a:avLst/>
          </a:prstGeom>
          <a:noFill/>
          <a:ln>
            <a:noFill/>
          </a:ln>
        </p:spPr>
        <p:txBody>
          <a:bodyPr anchorCtr="0" anchor="t" bIns="0" lIns="0" spcFirstLastPara="1" rIns="0" wrap="square" tIns="0">
            <a:normAutofit/>
          </a:bodyPr>
          <a:lstStyle/>
          <a:p>
            <a:pPr indent="0" lvl="0" marL="0" marR="0" rtl="0" algn="l">
              <a:lnSpc>
                <a:spcPct val="130000"/>
              </a:lnSpc>
              <a:spcBef>
                <a:spcPts val="0"/>
              </a:spcBef>
              <a:spcAft>
                <a:spcPts val="0"/>
              </a:spcAft>
              <a:buClr>
                <a:srgbClr val="2C2821"/>
              </a:buClr>
              <a:buSzPts val="1300"/>
              <a:buFont typeface="Lora"/>
              <a:buNone/>
            </a:pPr>
            <a:r>
              <a:rPr b="0" i="0" lang="en-US" sz="1300" u="none" cap="none" strike="noStrike">
                <a:solidFill>
                  <a:srgbClr val="2C2821"/>
                </a:solidFill>
                <a:latin typeface="Lora"/>
                <a:ea typeface="Lora"/>
                <a:cs typeface="Lora"/>
                <a:sym typeface="Lora"/>
              </a:rPr>
              <a:t>Projects with ongoing interim updates</a:t>
            </a:r>
            <a:endParaRPr b="0" i="0" sz="1300" u="none" cap="none" strike="noStrike">
              <a:solidFill>
                <a:schemeClr val="dk1"/>
              </a:solidFill>
              <a:latin typeface="Calibri"/>
              <a:ea typeface="Calibri"/>
              <a:cs typeface="Calibri"/>
              <a:sym typeface="Calibri"/>
            </a:endParaRPr>
          </a:p>
        </p:txBody>
      </p:sp>
      <p:sp>
        <p:nvSpPr>
          <p:cNvPr id="270" name="Google Shape;270;p14"/>
          <p:cNvSpPr/>
          <p:nvPr/>
        </p:nvSpPr>
        <p:spPr>
          <a:xfrm>
            <a:off x="636091" y="3654251"/>
            <a:ext cx="2220218" cy="211113"/>
          </a:xfrm>
          <a:prstGeom prst="rect">
            <a:avLst/>
          </a:prstGeom>
          <a:noFill/>
          <a:ln>
            <a:noFill/>
          </a:ln>
        </p:spPr>
        <p:txBody>
          <a:bodyPr anchorCtr="0" anchor="t" bIns="0" lIns="0" spcFirstLastPara="1" rIns="0" wrap="square" tIns="0">
            <a:noAutofit/>
          </a:bodyPr>
          <a:lstStyle/>
          <a:p>
            <a:pPr indent="0" lvl="0" marL="0" marR="0" rtl="0" algn="l">
              <a:lnSpc>
                <a:spcPct val="130000"/>
              </a:lnSpc>
              <a:spcBef>
                <a:spcPts val="0"/>
              </a:spcBef>
              <a:spcAft>
                <a:spcPts val="0"/>
              </a:spcAft>
              <a:buClr>
                <a:srgbClr val="2C2821"/>
              </a:buClr>
              <a:buSzPts val="1050"/>
              <a:buFont typeface="Lora"/>
              <a:buNone/>
            </a:pPr>
            <a:r>
              <a:rPr b="0" i="0" lang="en-US" sz="1050" u="none" cap="none" strike="noStrike">
                <a:solidFill>
                  <a:srgbClr val="2C2821"/>
                </a:solidFill>
                <a:latin typeface="Lora"/>
                <a:ea typeface="Lora"/>
                <a:cs typeface="Lora"/>
                <a:sym typeface="Lora"/>
              </a:rPr>
              <a:t>Depth of Detail</a:t>
            </a:r>
            <a:endParaRPr b="0" i="0" sz="1050" u="none" cap="none" strike="noStrike">
              <a:solidFill>
                <a:schemeClr val="dk1"/>
              </a:solidFill>
              <a:latin typeface="Calibri"/>
              <a:ea typeface="Calibri"/>
              <a:cs typeface="Calibri"/>
              <a:sym typeface="Calibri"/>
            </a:endParaRPr>
          </a:p>
        </p:txBody>
      </p:sp>
      <p:sp>
        <p:nvSpPr>
          <p:cNvPr id="271" name="Google Shape;271;p14"/>
          <p:cNvSpPr/>
          <p:nvPr/>
        </p:nvSpPr>
        <p:spPr>
          <a:xfrm>
            <a:off x="2673995" y="3654251"/>
            <a:ext cx="2737693" cy="527745"/>
          </a:xfrm>
          <a:prstGeom prst="rect">
            <a:avLst/>
          </a:prstGeom>
          <a:noFill/>
          <a:ln>
            <a:noFill/>
          </a:ln>
        </p:spPr>
        <p:txBody>
          <a:bodyPr anchorCtr="0" anchor="t" bIns="0" lIns="0" spcFirstLastPara="1" rIns="0" wrap="square" tIns="0">
            <a:normAutofit/>
          </a:bodyPr>
          <a:lstStyle/>
          <a:p>
            <a:pPr indent="0" lvl="0" marL="0" marR="0" rtl="0" algn="l">
              <a:lnSpc>
                <a:spcPct val="130000"/>
              </a:lnSpc>
              <a:spcBef>
                <a:spcPts val="0"/>
              </a:spcBef>
              <a:spcAft>
                <a:spcPts val="0"/>
              </a:spcAft>
              <a:buClr>
                <a:srgbClr val="2C2821"/>
              </a:buClr>
              <a:buSzPts val="1300"/>
              <a:buFont typeface="Lora"/>
              <a:buNone/>
            </a:pPr>
            <a:r>
              <a:rPr b="0" i="0" lang="en-US" sz="1300" u="none" cap="none" strike="noStrike">
                <a:solidFill>
                  <a:srgbClr val="2C2821"/>
                </a:solidFill>
                <a:latin typeface="Lora"/>
                <a:ea typeface="Lora"/>
                <a:cs typeface="Lora"/>
                <a:sym typeface="Lora"/>
              </a:rPr>
              <a:t>Comprehensive and self-contained</a:t>
            </a:r>
            <a:endParaRPr b="0" i="0" sz="1300" u="none" cap="none" strike="noStrike">
              <a:solidFill>
                <a:schemeClr val="dk1"/>
              </a:solidFill>
              <a:latin typeface="Calibri"/>
              <a:ea typeface="Calibri"/>
              <a:cs typeface="Calibri"/>
              <a:sym typeface="Calibri"/>
            </a:endParaRPr>
          </a:p>
        </p:txBody>
      </p:sp>
      <p:sp>
        <p:nvSpPr>
          <p:cNvPr id="272" name="Google Shape;272;p14"/>
          <p:cNvSpPr/>
          <p:nvPr/>
        </p:nvSpPr>
        <p:spPr>
          <a:xfrm>
            <a:off x="5686574" y="3654251"/>
            <a:ext cx="3278684" cy="263872"/>
          </a:xfrm>
          <a:prstGeom prst="rect">
            <a:avLst/>
          </a:prstGeom>
          <a:noFill/>
          <a:ln>
            <a:noFill/>
          </a:ln>
        </p:spPr>
        <p:txBody>
          <a:bodyPr anchorCtr="0" anchor="t" bIns="0" lIns="0" spcFirstLastPara="1" rIns="0" wrap="square" tIns="0">
            <a:noAutofit/>
          </a:bodyPr>
          <a:lstStyle/>
          <a:p>
            <a:pPr indent="0" lvl="0" marL="0" marR="0" rtl="0" algn="l">
              <a:lnSpc>
                <a:spcPct val="130000"/>
              </a:lnSpc>
              <a:spcBef>
                <a:spcPts val="0"/>
              </a:spcBef>
              <a:spcAft>
                <a:spcPts val="0"/>
              </a:spcAft>
              <a:buClr>
                <a:srgbClr val="2C2821"/>
              </a:buClr>
              <a:buSzPts val="1300"/>
              <a:buFont typeface="Lora"/>
              <a:buNone/>
            </a:pPr>
            <a:r>
              <a:rPr b="0" i="0" lang="en-US" sz="1300" u="none" cap="none" strike="noStrike">
                <a:solidFill>
                  <a:srgbClr val="2C2821"/>
                </a:solidFill>
                <a:latin typeface="Lora"/>
                <a:ea typeface="Lora"/>
                <a:cs typeface="Lora"/>
                <a:sym typeface="Lora"/>
              </a:rPr>
              <a:t>Concise executive summary</a:t>
            </a:r>
            <a:endParaRPr b="0" i="0" sz="1300" u="none" cap="none" strike="noStrike">
              <a:solidFill>
                <a:schemeClr val="dk1"/>
              </a:solidFill>
              <a:latin typeface="Calibri"/>
              <a:ea typeface="Calibri"/>
              <a:cs typeface="Calibri"/>
              <a:sym typeface="Calibri"/>
            </a:endParaRPr>
          </a:p>
        </p:txBody>
      </p:sp>
      <p:sp>
        <p:nvSpPr>
          <p:cNvPr id="273" name="Google Shape;273;p14"/>
          <p:cNvSpPr/>
          <p:nvPr/>
        </p:nvSpPr>
        <p:spPr>
          <a:xfrm>
            <a:off x="636091" y="4350767"/>
            <a:ext cx="2220218" cy="211113"/>
          </a:xfrm>
          <a:prstGeom prst="rect">
            <a:avLst/>
          </a:prstGeom>
          <a:noFill/>
          <a:ln>
            <a:noFill/>
          </a:ln>
        </p:spPr>
        <p:txBody>
          <a:bodyPr anchorCtr="0" anchor="t" bIns="0" lIns="0" spcFirstLastPara="1" rIns="0" wrap="square" tIns="0">
            <a:noAutofit/>
          </a:bodyPr>
          <a:lstStyle/>
          <a:p>
            <a:pPr indent="0" lvl="0" marL="0" marR="0" rtl="0" algn="l">
              <a:lnSpc>
                <a:spcPct val="130000"/>
              </a:lnSpc>
              <a:spcBef>
                <a:spcPts val="0"/>
              </a:spcBef>
              <a:spcAft>
                <a:spcPts val="0"/>
              </a:spcAft>
              <a:buClr>
                <a:srgbClr val="2C2821"/>
              </a:buClr>
              <a:buSzPts val="1050"/>
              <a:buFont typeface="Lora"/>
              <a:buNone/>
            </a:pPr>
            <a:r>
              <a:rPr b="0" i="0" lang="en-US" sz="1050" u="none" cap="none" strike="noStrike">
                <a:solidFill>
                  <a:srgbClr val="2C2821"/>
                </a:solidFill>
                <a:latin typeface="Lora"/>
                <a:ea typeface="Lora"/>
                <a:cs typeface="Lora"/>
                <a:sym typeface="Lora"/>
              </a:rPr>
              <a:t>Standard Link</a:t>
            </a:r>
            <a:endParaRPr b="0" i="0" sz="1050" u="none" cap="none" strike="noStrike">
              <a:solidFill>
                <a:schemeClr val="dk1"/>
              </a:solidFill>
              <a:latin typeface="Calibri"/>
              <a:ea typeface="Calibri"/>
              <a:cs typeface="Calibri"/>
              <a:sym typeface="Calibri"/>
            </a:endParaRPr>
          </a:p>
        </p:txBody>
      </p:sp>
      <p:sp>
        <p:nvSpPr>
          <p:cNvPr id="274" name="Google Shape;274;p14"/>
          <p:cNvSpPr/>
          <p:nvPr/>
        </p:nvSpPr>
        <p:spPr>
          <a:xfrm>
            <a:off x="2673995" y="4350767"/>
            <a:ext cx="3194893" cy="263872"/>
          </a:xfrm>
          <a:prstGeom prst="rect">
            <a:avLst/>
          </a:prstGeom>
          <a:noFill/>
          <a:ln>
            <a:noFill/>
          </a:ln>
        </p:spPr>
        <p:txBody>
          <a:bodyPr anchorCtr="0" anchor="t" bIns="0" lIns="0" spcFirstLastPara="1" rIns="0" wrap="square" tIns="0">
            <a:noAutofit/>
          </a:bodyPr>
          <a:lstStyle/>
          <a:p>
            <a:pPr indent="0" lvl="0" marL="0" marR="0" rtl="0" algn="l">
              <a:lnSpc>
                <a:spcPct val="130000"/>
              </a:lnSpc>
              <a:spcBef>
                <a:spcPts val="0"/>
              </a:spcBef>
              <a:spcAft>
                <a:spcPts val="0"/>
              </a:spcAft>
              <a:buClr>
                <a:srgbClr val="2C2821"/>
              </a:buClr>
              <a:buSzPts val="1300"/>
              <a:buFont typeface="Lora"/>
              <a:buNone/>
            </a:pPr>
            <a:r>
              <a:rPr b="0" i="0" lang="en-US" sz="1300" u="none" cap="none" strike="noStrike">
                <a:solidFill>
                  <a:srgbClr val="2C2821"/>
                </a:solidFill>
                <a:latin typeface="Lora"/>
                <a:ea typeface="Lora"/>
                <a:cs typeface="Lora"/>
                <a:sym typeface="Lora"/>
              </a:rPr>
              <a:t>MAS Practice Standard #8</a:t>
            </a:r>
            <a:endParaRPr b="0" i="0" sz="1300" u="none" cap="none" strike="noStrike">
              <a:solidFill>
                <a:schemeClr val="dk1"/>
              </a:solidFill>
              <a:latin typeface="Calibri"/>
              <a:ea typeface="Calibri"/>
              <a:cs typeface="Calibri"/>
              <a:sym typeface="Calibri"/>
            </a:endParaRPr>
          </a:p>
        </p:txBody>
      </p:sp>
      <p:sp>
        <p:nvSpPr>
          <p:cNvPr id="275" name="Google Shape;275;p14"/>
          <p:cNvSpPr/>
          <p:nvPr/>
        </p:nvSpPr>
        <p:spPr>
          <a:xfrm>
            <a:off x="5686574" y="4350767"/>
            <a:ext cx="3278684" cy="263872"/>
          </a:xfrm>
          <a:prstGeom prst="rect">
            <a:avLst/>
          </a:prstGeom>
          <a:noFill/>
          <a:ln>
            <a:noFill/>
          </a:ln>
        </p:spPr>
        <p:txBody>
          <a:bodyPr anchorCtr="0" anchor="t" bIns="0" lIns="0" spcFirstLastPara="1" rIns="0" wrap="square" tIns="0">
            <a:noAutofit/>
          </a:bodyPr>
          <a:lstStyle/>
          <a:p>
            <a:pPr indent="0" lvl="0" marL="0" marR="0" rtl="0" algn="l">
              <a:lnSpc>
                <a:spcPct val="130000"/>
              </a:lnSpc>
              <a:spcBef>
                <a:spcPts val="0"/>
              </a:spcBef>
              <a:spcAft>
                <a:spcPts val="0"/>
              </a:spcAft>
              <a:buClr>
                <a:srgbClr val="2C2821"/>
              </a:buClr>
              <a:buSzPts val="1300"/>
              <a:buFont typeface="Lora"/>
              <a:buNone/>
            </a:pPr>
            <a:r>
              <a:rPr b="0" i="0" lang="en-US" sz="1300" u="none" cap="none" strike="noStrike">
                <a:solidFill>
                  <a:srgbClr val="2C2821"/>
                </a:solidFill>
                <a:latin typeface="Lora"/>
                <a:ea typeface="Lora"/>
                <a:cs typeface="Lora"/>
                <a:sym typeface="Lora"/>
              </a:rPr>
              <a:t>MAS Practice Standard #8</a:t>
            </a:r>
            <a:endParaRPr b="0" i="0" sz="1300" u="none" cap="none" strike="noStrike">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15"/>
          <p:cNvSpPr/>
          <p:nvPr/>
        </p:nvSpPr>
        <p:spPr>
          <a:xfrm>
            <a:off x="496119" y="390451"/>
            <a:ext cx="8151763" cy="422300"/>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650"/>
              <a:buFont typeface="Alice"/>
              <a:buNone/>
            </a:pPr>
            <a:r>
              <a:rPr b="0" i="0" lang="en-US" sz="2650" u="none" cap="none" strike="noStrike">
                <a:solidFill>
                  <a:srgbClr val="233E32"/>
                </a:solidFill>
                <a:latin typeface="Alice"/>
                <a:ea typeface="Alice"/>
                <a:cs typeface="Alice"/>
                <a:sym typeface="Alice"/>
              </a:rPr>
              <a:t>Value Co-Creation in Solution Architecture</a:t>
            </a:r>
            <a:endParaRPr b="0" i="0" sz="2650" u="none" cap="none" strike="noStrike">
              <a:solidFill>
                <a:schemeClr val="dk1"/>
              </a:solidFill>
              <a:latin typeface="Calibri"/>
              <a:ea typeface="Calibri"/>
              <a:cs typeface="Calibri"/>
              <a:sym typeface="Calibri"/>
            </a:endParaRPr>
          </a:p>
        </p:txBody>
      </p:sp>
      <p:pic>
        <p:nvPicPr>
          <p:cNvPr descr="preencoded.png" id="282" name="Google Shape;282;p15"/>
          <p:cNvPicPr preferRelativeResize="0"/>
          <p:nvPr/>
        </p:nvPicPr>
        <p:blipFill rotWithShape="1">
          <a:blip r:embed="rId3">
            <a:alphaModFix/>
          </a:blip>
          <a:srcRect b="0" l="0" r="0" t="0"/>
          <a:stretch/>
        </p:blipFill>
        <p:spPr>
          <a:xfrm>
            <a:off x="496119" y="1150813"/>
            <a:ext cx="5183237" cy="3457277"/>
          </a:xfrm>
          <a:prstGeom prst="rect">
            <a:avLst/>
          </a:prstGeom>
          <a:noFill/>
          <a:ln>
            <a:noFill/>
          </a:ln>
        </p:spPr>
      </p:pic>
      <p:sp>
        <p:nvSpPr>
          <p:cNvPr id="283" name="Google Shape;283;p15"/>
          <p:cNvSpPr/>
          <p:nvPr/>
        </p:nvSpPr>
        <p:spPr>
          <a:xfrm>
            <a:off x="6013772" y="1267792"/>
            <a:ext cx="2638797" cy="211113"/>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300"/>
              <a:buFont typeface="Alice"/>
              <a:buNone/>
            </a:pPr>
            <a:r>
              <a:rPr b="0" i="0" lang="en-US" sz="1300" u="none" cap="none" strike="noStrike">
                <a:solidFill>
                  <a:srgbClr val="233E32"/>
                </a:solidFill>
                <a:latin typeface="Alice"/>
                <a:ea typeface="Alice"/>
                <a:cs typeface="Alice"/>
                <a:sym typeface="Alice"/>
              </a:rPr>
              <a:t>Never Design in a Vacuum</a:t>
            </a:r>
            <a:endParaRPr b="0" i="0" sz="1300" u="none" cap="none" strike="noStrike">
              <a:solidFill>
                <a:schemeClr val="dk1"/>
              </a:solidFill>
              <a:latin typeface="Calibri"/>
              <a:ea typeface="Calibri"/>
              <a:cs typeface="Calibri"/>
              <a:sym typeface="Calibri"/>
            </a:endParaRPr>
          </a:p>
        </p:txBody>
      </p:sp>
      <p:sp>
        <p:nvSpPr>
          <p:cNvPr id="284" name="Google Shape;284;p15"/>
          <p:cNvSpPr/>
          <p:nvPr/>
        </p:nvSpPr>
        <p:spPr>
          <a:xfrm>
            <a:off x="6013772" y="1607641"/>
            <a:ext cx="2638797" cy="527745"/>
          </a:xfrm>
          <a:prstGeom prst="rect">
            <a:avLst/>
          </a:prstGeom>
          <a:noFill/>
          <a:ln>
            <a:noFill/>
          </a:ln>
        </p:spPr>
        <p:txBody>
          <a:bodyPr anchorCtr="0" anchor="t" bIns="0" lIns="0" spcFirstLastPara="1" rIns="0" wrap="square" tIns="0">
            <a:normAutofit/>
          </a:bodyPr>
          <a:lstStyle/>
          <a:p>
            <a:pPr indent="0" lvl="0" marL="0" marR="0" rtl="0" algn="l">
              <a:lnSpc>
                <a:spcPct val="130000"/>
              </a:lnSpc>
              <a:spcBef>
                <a:spcPts val="0"/>
              </a:spcBef>
              <a:spcAft>
                <a:spcPts val="0"/>
              </a:spcAft>
              <a:buClr>
                <a:srgbClr val="2C2821"/>
              </a:buClr>
              <a:buSzPts val="1300"/>
              <a:buFont typeface="Lora"/>
              <a:buNone/>
            </a:pPr>
            <a:r>
              <a:rPr b="0" i="0" lang="en-US" sz="1300" u="none" cap="none" strike="noStrike">
                <a:solidFill>
                  <a:srgbClr val="2C2821"/>
                </a:solidFill>
                <a:latin typeface="Lora"/>
                <a:ea typeface="Lora"/>
                <a:cs typeface="Lora"/>
                <a:sym typeface="Lora"/>
              </a:rPr>
              <a:t>Early client involvement builds ownership and improves fit.</a:t>
            </a:r>
            <a:endParaRPr b="0" i="0" sz="1300" u="none" cap="none" strike="noStrike">
              <a:solidFill>
                <a:schemeClr val="dk1"/>
              </a:solidFill>
              <a:latin typeface="Calibri"/>
              <a:ea typeface="Calibri"/>
              <a:cs typeface="Calibri"/>
              <a:sym typeface="Calibri"/>
            </a:endParaRPr>
          </a:p>
        </p:txBody>
      </p:sp>
      <p:sp>
        <p:nvSpPr>
          <p:cNvPr id="285" name="Google Shape;285;p15"/>
          <p:cNvSpPr/>
          <p:nvPr/>
        </p:nvSpPr>
        <p:spPr>
          <a:xfrm>
            <a:off x="6013772" y="2280270"/>
            <a:ext cx="19050" cy="1551087"/>
          </a:xfrm>
          <a:prstGeom prst="roundRect">
            <a:avLst>
              <a:gd fmla="val 60000" name="adj"/>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5"/>
          <p:cNvSpPr/>
          <p:nvPr/>
        </p:nvSpPr>
        <p:spPr>
          <a:xfrm>
            <a:off x="6216402" y="2396133"/>
            <a:ext cx="2436168" cy="1319361"/>
          </a:xfrm>
          <a:prstGeom prst="rect">
            <a:avLst/>
          </a:prstGeom>
          <a:noFill/>
          <a:ln>
            <a:noFill/>
          </a:ln>
        </p:spPr>
        <p:txBody>
          <a:bodyPr anchorCtr="0" anchor="t" bIns="0" lIns="0" spcFirstLastPara="1" rIns="0" wrap="square" tIns="0">
            <a:normAutofit/>
          </a:bodyPr>
          <a:lstStyle/>
          <a:p>
            <a:pPr indent="0" lvl="0" marL="0" marR="0" rtl="0" algn="l">
              <a:lnSpc>
                <a:spcPct val="130000"/>
              </a:lnSpc>
              <a:spcBef>
                <a:spcPts val="0"/>
              </a:spcBef>
              <a:spcAft>
                <a:spcPts val="0"/>
              </a:spcAft>
              <a:buClr>
                <a:srgbClr val="2C2821"/>
              </a:buClr>
              <a:buSzPts val="1300"/>
              <a:buFont typeface="Lora"/>
              <a:buNone/>
            </a:pPr>
            <a:r>
              <a:rPr b="0" i="0" lang="en-US" sz="1300" u="none" cap="none" strike="noStrike">
                <a:solidFill>
                  <a:srgbClr val="2C2821"/>
                </a:solidFill>
                <a:latin typeface="Lora"/>
                <a:ea typeface="Lora"/>
                <a:cs typeface="Lora"/>
                <a:sym typeface="Lora"/>
              </a:rPr>
              <a:t>Value co-creation requires close collaboration between professionals and client teams to ensure execution viability.</a:t>
            </a:r>
            <a:endParaRPr b="0" i="0" sz="1300" u="none" cap="none" strike="noStrike">
              <a:solidFill>
                <a:schemeClr val="dk1"/>
              </a:solidFill>
              <a:latin typeface="Calibri"/>
              <a:ea typeface="Calibri"/>
              <a:cs typeface="Calibri"/>
              <a:sym typeface="Calibri"/>
            </a:endParaRPr>
          </a:p>
          <a:p>
            <a:pPr indent="0" lvl="0" marL="0" marR="0" rtl="0" algn="l">
              <a:lnSpc>
                <a:spcPct val="130000"/>
              </a:lnSpc>
              <a:spcBef>
                <a:spcPts val="0"/>
              </a:spcBef>
              <a:spcAft>
                <a:spcPts val="0"/>
              </a:spcAft>
              <a:buClr>
                <a:srgbClr val="2C2821"/>
              </a:buClr>
              <a:buSzPts val="1300"/>
              <a:buFont typeface="Lora"/>
              <a:buNone/>
            </a:pPr>
            <a:r>
              <a:rPr b="0" i="0" lang="en-US" sz="1300" u="none" cap="none" strike="noStrike">
                <a:solidFill>
                  <a:srgbClr val="2C2821"/>
                </a:solidFill>
                <a:latin typeface="Lora"/>
                <a:ea typeface="Lora"/>
                <a:cs typeface="Lora"/>
                <a:sym typeface="Lora"/>
              </a:rPr>
              <a:t>— Camilleri et al. (2024)</a:t>
            </a:r>
            <a:endParaRPr b="0" i="0" sz="1300" u="none" cap="none" strike="noStrike">
              <a:solidFill>
                <a:schemeClr val="dk1"/>
              </a:solidFill>
              <a:latin typeface="Calibri"/>
              <a:ea typeface="Calibri"/>
              <a:cs typeface="Calibri"/>
              <a:sym typeface="Calibri"/>
            </a:endParaRPr>
          </a:p>
        </p:txBody>
      </p:sp>
      <p:sp>
        <p:nvSpPr>
          <p:cNvPr id="287" name="Google Shape;287;p15"/>
          <p:cNvSpPr/>
          <p:nvPr/>
        </p:nvSpPr>
        <p:spPr>
          <a:xfrm>
            <a:off x="6013772" y="3976241"/>
            <a:ext cx="2638797" cy="527745"/>
          </a:xfrm>
          <a:prstGeom prst="rect">
            <a:avLst/>
          </a:prstGeom>
          <a:noFill/>
          <a:ln>
            <a:noFill/>
          </a:ln>
        </p:spPr>
        <p:txBody>
          <a:bodyPr anchorCtr="0" anchor="t" bIns="0" lIns="0" spcFirstLastPara="1" rIns="0" wrap="square" tIns="0">
            <a:normAutofit/>
          </a:bodyPr>
          <a:lstStyle/>
          <a:p>
            <a:pPr indent="0" lvl="0" marL="0" marR="0" rtl="0" algn="l">
              <a:lnSpc>
                <a:spcPct val="130000"/>
              </a:lnSpc>
              <a:spcBef>
                <a:spcPts val="0"/>
              </a:spcBef>
              <a:spcAft>
                <a:spcPts val="0"/>
              </a:spcAft>
              <a:buClr>
                <a:srgbClr val="2C2821"/>
              </a:buClr>
              <a:buSzPts val="1300"/>
              <a:buFont typeface="Lora"/>
              <a:buNone/>
            </a:pPr>
            <a:r>
              <a:rPr b="0" i="0" lang="en-US" sz="1300" u="none" cap="none" strike="noStrike">
                <a:solidFill>
                  <a:srgbClr val="2C2821"/>
                </a:solidFill>
                <a:latin typeface="Lora"/>
                <a:ea typeface="Lora"/>
                <a:cs typeface="Lora"/>
                <a:sym typeface="Lora"/>
              </a:rPr>
              <a:t>Build with the client team, not for them.</a:t>
            </a:r>
            <a:endParaRPr b="0" i="0" sz="1300" u="none" cap="none" strike="noStrike">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pic>
        <p:nvPicPr>
          <p:cNvPr descr="preencoded.png" id="293" name="Google Shape;293;p16"/>
          <p:cNvPicPr preferRelativeResize="0"/>
          <p:nvPr/>
        </p:nvPicPr>
        <p:blipFill rotWithShape="1">
          <a:blip r:embed="rId3">
            <a:alphaModFix/>
          </a:blip>
          <a:srcRect b="0" l="0" r="0" t="0"/>
          <a:stretch/>
        </p:blipFill>
        <p:spPr>
          <a:xfrm>
            <a:off x="0" y="0"/>
            <a:ext cx="3429000" cy="5143500"/>
          </a:xfrm>
          <a:prstGeom prst="rect">
            <a:avLst/>
          </a:prstGeom>
          <a:noFill/>
          <a:ln>
            <a:noFill/>
          </a:ln>
        </p:spPr>
      </p:pic>
      <p:sp>
        <p:nvSpPr>
          <p:cNvPr id="294" name="Google Shape;294;p16"/>
          <p:cNvSpPr/>
          <p:nvPr/>
        </p:nvSpPr>
        <p:spPr>
          <a:xfrm>
            <a:off x="3925119" y="407119"/>
            <a:ext cx="4722763" cy="761405"/>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33E32"/>
              </a:buClr>
              <a:buSzPts val="2350"/>
              <a:buFont typeface="Alice"/>
              <a:buNone/>
            </a:pPr>
            <a:r>
              <a:rPr b="0" i="0" lang="en-US" sz="2350" u="none" cap="none" strike="noStrike">
                <a:solidFill>
                  <a:srgbClr val="233E32"/>
                </a:solidFill>
                <a:latin typeface="Alice"/>
                <a:ea typeface="Alice"/>
                <a:cs typeface="Alice"/>
                <a:sym typeface="Alice"/>
              </a:rPr>
              <a:t>Stage 5 — Implementing the Recommendations</a:t>
            </a:r>
            <a:endParaRPr b="0" i="0" sz="2350" u="none" cap="none" strike="noStrike">
              <a:solidFill>
                <a:schemeClr val="dk1"/>
              </a:solidFill>
              <a:latin typeface="Calibri"/>
              <a:ea typeface="Calibri"/>
              <a:cs typeface="Calibri"/>
              <a:sym typeface="Calibri"/>
            </a:endParaRPr>
          </a:p>
        </p:txBody>
      </p:sp>
      <p:sp>
        <p:nvSpPr>
          <p:cNvPr id="295" name="Google Shape;295;p16"/>
          <p:cNvSpPr/>
          <p:nvPr/>
        </p:nvSpPr>
        <p:spPr>
          <a:xfrm>
            <a:off x="3925119" y="1325538"/>
            <a:ext cx="546720" cy="185142"/>
          </a:xfrm>
          <a:prstGeom prst="roundRect">
            <a:avLst>
              <a:gd fmla="val 7897"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6"/>
          <p:cNvSpPr/>
          <p:nvPr/>
        </p:nvSpPr>
        <p:spPr>
          <a:xfrm>
            <a:off x="3998193" y="1362075"/>
            <a:ext cx="857771" cy="112068"/>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PHASE V</a:t>
            </a:r>
            <a:endParaRPr b="0" i="0" sz="750" u="none" cap="none" strike="noStrike">
              <a:solidFill>
                <a:schemeClr val="dk1"/>
              </a:solidFill>
              <a:latin typeface="Calibri"/>
              <a:ea typeface="Calibri"/>
              <a:cs typeface="Calibri"/>
              <a:sym typeface="Calibri"/>
            </a:endParaRPr>
          </a:p>
        </p:txBody>
      </p:sp>
      <p:sp>
        <p:nvSpPr>
          <p:cNvPr id="297" name="Google Shape;297;p16"/>
          <p:cNvSpPr/>
          <p:nvPr/>
        </p:nvSpPr>
        <p:spPr>
          <a:xfrm>
            <a:off x="3925119" y="1628403"/>
            <a:ext cx="4722763" cy="453033"/>
          </a:xfrm>
          <a:prstGeom prst="rect">
            <a:avLst/>
          </a:prstGeom>
          <a:noFill/>
          <a:ln>
            <a:noFill/>
          </a:ln>
        </p:spPr>
        <p:txBody>
          <a:bodyPr anchorCtr="0" anchor="t" bIns="0" lIns="0" spcFirstLastPara="1" rIns="0" wrap="square" tIns="0">
            <a:normAutofit/>
          </a:bodyPr>
          <a:lstStyle/>
          <a:p>
            <a:pPr indent="0" lvl="0" marL="0" marR="0" rtl="0" algn="l">
              <a:lnSpc>
                <a:spcPct val="124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Theory meets reality. Execution at scale is where many advisory engagements stall.</a:t>
            </a:r>
            <a:endParaRPr b="0" i="0" sz="1150" u="none" cap="none" strike="noStrike">
              <a:solidFill>
                <a:schemeClr val="dk1"/>
              </a:solidFill>
              <a:latin typeface="Calibri"/>
              <a:ea typeface="Calibri"/>
              <a:cs typeface="Calibri"/>
              <a:sym typeface="Calibri"/>
            </a:endParaRPr>
          </a:p>
        </p:txBody>
      </p:sp>
      <p:pic>
        <p:nvPicPr>
          <p:cNvPr descr="preencoded.png" id="298" name="Google Shape;298;p16"/>
          <p:cNvPicPr preferRelativeResize="0"/>
          <p:nvPr/>
        </p:nvPicPr>
        <p:blipFill rotWithShape="1">
          <a:blip r:embed="rId4">
            <a:alphaModFix/>
          </a:blip>
          <a:srcRect b="0" l="0" r="0" t="0"/>
          <a:stretch/>
        </p:blipFill>
        <p:spPr>
          <a:xfrm>
            <a:off x="3925119" y="2199159"/>
            <a:ext cx="304577" cy="304577"/>
          </a:xfrm>
          <a:prstGeom prst="rect">
            <a:avLst/>
          </a:prstGeom>
          <a:noFill/>
          <a:ln>
            <a:noFill/>
          </a:ln>
        </p:spPr>
      </p:pic>
      <p:sp>
        <p:nvSpPr>
          <p:cNvPr id="299" name="Google Shape;299;p16"/>
          <p:cNvSpPr/>
          <p:nvPr/>
        </p:nvSpPr>
        <p:spPr>
          <a:xfrm>
            <a:off x="4360515" y="2199159"/>
            <a:ext cx="4287366" cy="1903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150"/>
              <a:buFont typeface="Alice"/>
              <a:buNone/>
            </a:pPr>
            <a:r>
              <a:rPr b="0" i="0" lang="en-US" sz="1150" u="none" cap="none" strike="noStrike">
                <a:solidFill>
                  <a:srgbClr val="2C2821"/>
                </a:solidFill>
                <a:latin typeface="Alice"/>
                <a:ea typeface="Alice"/>
                <a:cs typeface="Alice"/>
                <a:sym typeface="Alice"/>
              </a:rPr>
              <a:t>Technology Rollouts</a:t>
            </a:r>
            <a:endParaRPr b="0" i="0" sz="1150" u="none" cap="none" strike="noStrike">
              <a:solidFill>
                <a:schemeClr val="dk1"/>
              </a:solidFill>
              <a:latin typeface="Calibri"/>
              <a:ea typeface="Calibri"/>
              <a:cs typeface="Calibri"/>
              <a:sym typeface="Calibri"/>
            </a:endParaRPr>
          </a:p>
        </p:txBody>
      </p:sp>
      <p:sp>
        <p:nvSpPr>
          <p:cNvPr id="300" name="Google Shape;300;p16"/>
          <p:cNvSpPr/>
          <p:nvPr/>
        </p:nvSpPr>
        <p:spPr>
          <a:xfrm>
            <a:off x="4360515" y="2452315"/>
            <a:ext cx="4287366" cy="453033"/>
          </a:xfrm>
          <a:prstGeom prst="rect">
            <a:avLst/>
          </a:prstGeom>
          <a:noFill/>
          <a:ln>
            <a:noFill/>
          </a:ln>
        </p:spPr>
        <p:txBody>
          <a:bodyPr anchorCtr="0" anchor="t" bIns="0" lIns="0" spcFirstLastPara="1" rIns="0" wrap="square" tIns="0">
            <a:normAutofit/>
          </a:bodyPr>
          <a:lstStyle/>
          <a:p>
            <a:pPr indent="0" lvl="0" marL="0" marR="0" rtl="0" algn="l">
              <a:lnSpc>
                <a:spcPct val="124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System cutovers, migrations, and deployments with minimal disruption.</a:t>
            </a:r>
            <a:endParaRPr b="0" i="0" sz="1150" u="none" cap="none" strike="noStrike">
              <a:solidFill>
                <a:schemeClr val="dk1"/>
              </a:solidFill>
              <a:latin typeface="Calibri"/>
              <a:ea typeface="Calibri"/>
              <a:cs typeface="Calibri"/>
              <a:sym typeface="Calibri"/>
            </a:endParaRPr>
          </a:p>
        </p:txBody>
      </p:sp>
      <p:pic>
        <p:nvPicPr>
          <p:cNvPr descr="preencoded.png" id="301" name="Google Shape;301;p16"/>
          <p:cNvPicPr preferRelativeResize="0"/>
          <p:nvPr/>
        </p:nvPicPr>
        <p:blipFill rotWithShape="1">
          <a:blip r:embed="rId5">
            <a:alphaModFix/>
          </a:blip>
          <a:srcRect b="0" l="0" r="0" t="0"/>
          <a:stretch/>
        </p:blipFill>
        <p:spPr>
          <a:xfrm>
            <a:off x="3925119" y="3114675"/>
            <a:ext cx="304577" cy="304577"/>
          </a:xfrm>
          <a:prstGeom prst="rect">
            <a:avLst/>
          </a:prstGeom>
          <a:noFill/>
          <a:ln>
            <a:noFill/>
          </a:ln>
        </p:spPr>
      </p:pic>
      <p:sp>
        <p:nvSpPr>
          <p:cNvPr id="302" name="Google Shape;302;p16"/>
          <p:cNvSpPr/>
          <p:nvPr/>
        </p:nvSpPr>
        <p:spPr>
          <a:xfrm>
            <a:off x="4360515" y="3114675"/>
            <a:ext cx="4287366" cy="1903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150"/>
              <a:buFont typeface="Alice"/>
              <a:buNone/>
            </a:pPr>
            <a:r>
              <a:rPr b="0" i="0" lang="en-US" sz="1150" u="none" cap="none" strike="noStrike">
                <a:solidFill>
                  <a:srgbClr val="2C2821"/>
                </a:solidFill>
                <a:latin typeface="Alice"/>
                <a:ea typeface="Alice"/>
                <a:cs typeface="Alice"/>
                <a:sym typeface="Alice"/>
              </a:rPr>
              <a:t>Workforce Retraining</a:t>
            </a:r>
            <a:endParaRPr b="0" i="0" sz="1150" u="none" cap="none" strike="noStrike">
              <a:solidFill>
                <a:schemeClr val="dk1"/>
              </a:solidFill>
              <a:latin typeface="Calibri"/>
              <a:ea typeface="Calibri"/>
              <a:cs typeface="Calibri"/>
              <a:sym typeface="Calibri"/>
            </a:endParaRPr>
          </a:p>
        </p:txBody>
      </p:sp>
      <p:sp>
        <p:nvSpPr>
          <p:cNvPr id="303" name="Google Shape;303;p16"/>
          <p:cNvSpPr/>
          <p:nvPr/>
        </p:nvSpPr>
        <p:spPr>
          <a:xfrm>
            <a:off x="4360515" y="3367832"/>
            <a:ext cx="4287366" cy="453033"/>
          </a:xfrm>
          <a:prstGeom prst="rect">
            <a:avLst/>
          </a:prstGeom>
          <a:noFill/>
          <a:ln>
            <a:noFill/>
          </a:ln>
        </p:spPr>
        <p:txBody>
          <a:bodyPr anchorCtr="0" anchor="t" bIns="0" lIns="0" spcFirstLastPara="1" rIns="0" wrap="square" tIns="0">
            <a:normAutofit/>
          </a:bodyPr>
          <a:lstStyle/>
          <a:p>
            <a:pPr indent="0" lvl="0" marL="0" marR="0" rtl="0" algn="l">
              <a:lnSpc>
                <a:spcPct val="124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Structured retraining and policy updates for new operating standards.</a:t>
            </a:r>
            <a:endParaRPr b="0" i="0" sz="1150" u="none" cap="none" strike="noStrike">
              <a:solidFill>
                <a:schemeClr val="dk1"/>
              </a:solidFill>
              <a:latin typeface="Calibri"/>
              <a:ea typeface="Calibri"/>
              <a:cs typeface="Calibri"/>
              <a:sym typeface="Calibri"/>
            </a:endParaRPr>
          </a:p>
        </p:txBody>
      </p:sp>
      <p:pic>
        <p:nvPicPr>
          <p:cNvPr descr="preencoded.png" id="304" name="Google Shape;304;p16"/>
          <p:cNvPicPr preferRelativeResize="0"/>
          <p:nvPr/>
        </p:nvPicPr>
        <p:blipFill rotWithShape="1">
          <a:blip r:embed="rId6">
            <a:alphaModFix/>
          </a:blip>
          <a:srcRect b="0" l="0" r="0" t="0"/>
          <a:stretch/>
        </p:blipFill>
        <p:spPr>
          <a:xfrm>
            <a:off x="3925119" y="4030191"/>
            <a:ext cx="304577" cy="304577"/>
          </a:xfrm>
          <a:prstGeom prst="rect">
            <a:avLst/>
          </a:prstGeom>
          <a:noFill/>
          <a:ln>
            <a:noFill/>
          </a:ln>
        </p:spPr>
      </p:pic>
      <p:sp>
        <p:nvSpPr>
          <p:cNvPr id="305" name="Google Shape;305;p16"/>
          <p:cNvSpPr/>
          <p:nvPr/>
        </p:nvSpPr>
        <p:spPr>
          <a:xfrm>
            <a:off x="4360515" y="4030191"/>
            <a:ext cx="4287366" cy="19035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150"/>
              <a:buFont typeface="Alice"/>
              <a:buNone/>
            </a:pPr>
            <a:r>
              <a:rPr b="0" i="0" lang="en-US" sz="1150" u="none" cap="none" strike="noStrike">
                <a:solidFill>
                  <a:srgbClr val="2C2821"/>
                </a:solidFill>
                <a:latin typeface="Alice"/>
                <a:ea typeface="Alice"/>
                <a:cs typeface="Alice"/>
                <a:sym typeface="Alice"/>
              </a:rPr>
              <a:t>Skill Focus</a:t>
            </a:r>
            <a:endParaRPr b="0" i="0" sz="1150" u="none" cap="none" strike="noStrike">
              <a:solidFill>
                <a:schemeClr val="dk1"/>
              </a:solidFill>
              <a:latin typeface="Calibri"/>
              <a:ea typeface="Calibri"/>
              <a:cs typeface="Calibri"/>
              <a:sym typeface="Calibri"/>
            </a:endParaRPr>
          </a:p>
        </p:txBody>
      </p:sp>
      <p:sp>
        <p:nvSpPr>
          <p:cNvPr id="306" name="Google Shape;306;p16"/>
          <p:cNvSpPr/>
          <p:nvPr/>
        </p:nvSpPr>
        <p:spPr>
          <a:xfrm>
            <a:off x="4360515" y="4283348"/>
            <a:ext cx="4287366" cy="453033"/>
          </a:xfrm>
          <a:prstGeom prst="rect">
            <a:avLst/>
          </a:prstGeom>
          <a:noFill/>
          <a:ln>
            <a:noFill/>
          </a:ln>
        </p:spPr>
        <p:txBody>
          <a:bodyPr anchorCtr="0" anchor="t" bIns="0" lIns="0" spcFirstLastPara="1" rIns="0" wrap="square" tIns="0">
            <a:normAutofit/>
          </a:bodyPr>
          <a:lstStyle/>
          <a:p>
            <a:pPr indent="0" lvl="0" marL="0" marR="0" rtl="0" algn="l">
              <a:lnSpc>
                <a:spcPct val="124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Requires strong </a:t>
            </a:r>
            <a:r>
              <a:rPr b="1" i="0" lang="en-US" sz="1150" u="none" cap="none" strike="noStrike">
                <a:solidFill>
                  <a:srgbClr val="2C2821"/>
                </a:solidFill>
                <a:latin typeface="Lora"/>
                <a:ea typeface="Lora"/>
                <a:cs typeface="Lora"/>
                <a:sym typeface="Lora"/>
              </a:rPr>
              <a:t>Project Management</a:t>
            </a:r>
            <a:r>
              <a:rPr b="0" i="0" lang="en-US" sz="1150" u="none" cap="none" strike="noStrike">
                <a:solidFill>
                  <a:srgbClr val="2C2821"/>
                </a:solidFill>
                <a:latin typeface="Lora"/>
                <a:ea typeface="Lora"/>
                <a:cs typeface="Lora"/>
                <a:sym typeface="Lora"/>
              </a:rPr>
              <a:t> and </a:t>
            </a:r>
            <a:r>
              <a:rPr b="1" i="0" lang="en-US" sz="1150" u="none" cap="none" strike="noStrike">
                <a:solidFill>
                  <a:srgbClr val="2C2821"/>
                </a:solidFill>
                <a:latin typeface="Lora"/>
                <a:ea typeface="Lora"/>
                <a:cs typeface="Lora"/>
                <a:sym typeface="Lora"/>
              </a:rPr>
              <a:t>Interpersonal Skills</a:t>
            </a:r>
            <a:r>
              <a:rPr b="0" i="0" lang="en-US" sz="1150" u="none" cap="none" strike="noStrike">
                <a:solidFill>
                  <a:srgbClr val="2C2821"/>
                </a:solidFill>
                <a:latin typeface="Lora"/>
                <a:ea typeface="Lora"/>
                <a:cs typeface="Lora"/>
                <a:sym typeface="Lora"/>
              </a:rPr>
              <a:t>.</a:t>
            </a:r>
            <a:endParaRPr b="0" i="0" sz="1150" u="none" cap="none" strike="noStrike">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17"/>
          <p:cNvSpPr/>
          <p:nvPr/>
        </p:nvSpPr>
        <p:spPr>
          <a:xfrm>
            <a:off x="496119" y="712366"/>
            <a:ext cx="8151763" cy="442987"/>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750"/>
              <a:buFont typeface="Alice"/>
              <a:buNone/>
            </a:pPr>
            <a:r>
              <a:rPr b="0" i="0" lang="en-US" sz="2750" u="none" cap="none" strike="noStrike">
                <a:solidFill>
                  <a:srgbClr val="233E32"/>
                </a:solidFill>
                <a:latin typeface="Alice"/>
                <a:ea typeface="Alice"/>
                <a:cs typeface="Alice"/>
                <a:sym typeface="Alice"/>
              </a:rPr>
              <a:t>Managing Knowledge Transfers in Stage 5</a:t>
            </a:r>
            <a:endParaRPr b="0" i="0" sz="2750" u="none" cap="none" strike="noStrike">
              <a:solidFill>
                <a:schemeClr val="dk1"/>
              </a:solidFill>
              <a:latin typeface="Calibri"/>
              <a:ea typeface="Calibri"/>
              <a:cs typeface="Calibri"/>
              <a:sym typeface="Calibri"/>
            </a:endParaRPr>
          </a:p>
        </p:txBody>
      </p:sp>
      <p:sp>
        <p:nvSpPr>
          <p:cNvPr id="313" name="Google Shape;313;p17"/>
          <p:cNvSpPr/>
          <p:nvPr/>
        </p:nvSpPr>
        <p:spPr>
          <a:xfrm>
            <a:off x="496119" y="1509713"/>
            <a:ext cx="3902943"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350"/>
              <a:buFont typeface="Alice"/>
              <a:buNone/>
            </a:pPr>
            <a:r>
              <a:rPr b="0" i="0" lang="en-US" sz="1350" u="none" cap="none" strike="noStrike">
                <a:solidFill>
                  <a:srgbClr val="233E32"/>
                </a:solidFill>
                <a:latin typeface="Alice"/>
                <a:ea typeface="Alice"/>
                <a:cs typeface="Alice"/>
                <a:sym typeface="Alice"/>
              </a:rPr>
              <a:t>The Goal: Self-Sufficiency</a:t>
            </a:r>
            <a:endParaRPr b="0" i="0" sz="1350" u="none" cap="none" strike="noStrike">
              <a:solidFill>
                <a:schemeClr val="dk1"/>
              </a:solidFill>
              <a:latin typeface="Calibri"/>
              <a:ea typeface="Calibri"/>
              <a:cs typeface="Calibri"/>
              <a:sym typeface="Calibri"/>
            </a:endParaRPr>
          </a:p>
        </p:txBody>
      </p:sp>
      <p:sp>
        <p:nvSpPr>
          <p:cNvPr id="314" name="Google Shape;314;p17"/>
          <p:cNvSpPr/>
          <p:nvPr/>
        </p:nvSpPr>
        <p:spPr>
          <a:xfrm>
            <a:off x="496119" y="1872928"/>
            <a:ext cx="3902943" cy="850329"/>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Leave the client independent. Train their team well enough to run the new systems without outside support.</a:t>
            </a:r>
            <a:endParaRPr b="0" i="0" sz="1350" u="none" cap="none" strike="noStrike">
              <a:solidFill>
                <a:schemeClr val="dk1"/>
              </a:solidFill>
              <a:latin typeface="Calibri"/>
              <a:ea typeface="Calibri"/>
              <a:cs typeface="Calibri"/>
              <a:sym typeface="Calibri"/>
            </a:endParaRPr>
          </a:p>
        </p:txBody>
      </p:sp>
      <p:sp>
        <p:nvSpPr>
          <p:cNvPr id="315" name="Google Shape;315;p17"/>
          <p:cNvSpPr/>
          <p:nvPr/>
        </p:nvSpPr>
        <p:spPr>
          <a:xfrm>
            <a:off x="496119" y="2882726"/>
            <a:ext cx="19050" cy="1388864"/>
          </a:xfrm>
          <a:prstGeom prst="roundRect">
            <a:avLst>
              <a:gd fmla="val 60000" name="adj"/>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17"/>
          <p:cNvSpPr/>
          <p:nvPr/>
        </p:nvSpPr>
        <p:spPr>
          <a:xfrm>
            <a:off x="708720" y="3010272"/>
            <a:ext cx="3690342" cy="1133773"/>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Participative leadership and strong knowledge transfer build lasting capability and protect productivity.</a:t>
            </a:r>
            <a:endParaRPr b="0" i="0" sz="1350" u="none" cap="none" strike="noStrike">
              <a:solidFill>
                <a:schemeClr val="dk1"/>
              </a:solidFill>
              <a:latin typeface="Calibri"/>
              <a:ea typeface="Calibri"/>
              <a:cs typeface="Calibri"/>
              <a:sym typeface="Calibri"/>
            </a:endParaRPr>
          </a:p>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 Ekowati et al. (2023)</a:t>
            </a:r>
            <a:endParaRPr b="0" i="0" sz="1350" u="none" cap="none" strike="noStrike">
              <a:solidFill>
                <a:schemeClr val="dk1"/>
              </a:solidFill>
              <a:latin typeface="Calibri"/>
              <a:ea typeface="Calibri"/>
              <a:cs typeface="Calibri"/>
              <a:sym typeface="Calibri"/>
            </a:endParaRPr>
          </a:p>
        </p:txBody>
      </p:sp>
      <p:sp>
        <p:nvSpPr>
          <p:cNvPr id="317" name="Google Shape;317;p17"/>
          <p:cNvSpPr/>
          <p:nvPr/>
        </p:nvSpPr>
        <p:spPr>
          <a:xfrm>
            <a:off x="4647605" y="1367954"/>
            <a:ext cx="4107135" cy="3063106"/>
          </a:xfrm>
          <a:prstGeom prst="roundRect">
            <a:avLst>
              <a:gd fmla="val 694" name="adj"/>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17"/>
          <p:cNvSpPr/>
          <p:nvPr/>
        </p:nvSpPr>
        <p:spPr>
          <a:xfrm>
            <a:off x="4789363" y="1509713"/>
            <a:ext cx="3823618"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FFFFFF"/>
              </a:buClr>
              <a:buSzPts val="1350"/>
              <a:buFont typeface="Alice"/>
              <a:buNone/>
            </a:pPr>
            <a:r>
              <a:rPr b="0" i="0" lang="en-US" sz="1350" u="none" cap="none" strike="noStrike">
                <a:solidFill>
                  <a:srgbClr val="FFFFFF"/>
                </a:solidFill>
                <a:latin typeface="Alice"/>
                <a:ea typeface="Alice"/>
                <a:cs typeface="Alice"/>
                <a:sym typeface="Alice"/>
              </a:rPr>
              <a:t>Preventing Dependency</a:t>
            </a:r>
            <a:endParaRPr b="0" i="0" sz="1350" u="none" cap="none" strike="noStrike">
              <a:solidFill>
                <a:schemeClr val="dk1"/>
              </a:solidFill>
              <a:latin typeface="Calibri"/>
              <a:ea typeface="Calibri"/>
              <a:cs typeface="Calibri"/>
              <a:sym typeface="Calibri"/>
            </a:endParaRPr>
          </a:p>
        </p:txBody>
      </p:sp>
      <p:sp>
        <p:nvSpPr>
          <p:cNvPr id="319" name="Google Shape;319;p17"/>
          <p:cNvSpPr/>
          <p:nvPr/>
        </p:nvSpPr>
        <p:spPr>
          <a:xfrm>
            <a:off x="4789363" y="1872928"/>
            <a:ext cx="3823618"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FFFFFF"/>
              </a:buClr>
              <a:buSzPts val="1350"/>
              <a:buFont typeface="Lora"/>
              <a:buNone/>
            </a:pPr>
            <a:r>
              <a:rPr b="0" i="0" lang="en-US" sz="1350" u="none" cap="none" strike="noStrike">
                <a:solidFill>
                  <a:srgbClr val="FFFFFF"/>
                </a:solidFill>
                <a:latin typeface="Lora"/>
                <a:ea typeface="Lora"/>
                <a:cs typeface="Lora"/>
                <a:sym typeface="Lora"/>
              </a:rPr>
              <a:t>Build internal capability so the client does not rely on vendors long-term.</a:t>
            </a:r>
            <a:endParaRPr b="0" i="0" sz="1350" u="none" cap="none" strike="noStrike">
              <a:solidFill>
                <a:schemeClr val="dk1"/>
              </a:solidFill>
              <a:latin typeface="Calibri"/>
              <a:ea typeface="Calibri"/>
              <a:cs typeface="Calibri"/>
              <a:sym typeface="Calibri"/>
            </a:endParaRPr>
          </a:p>
        </p:txBody>
      </p:sp>
      <p:sp>
        <p:nvSpPr>
          <p:cNvPr id="320" name="Google Shape;320;p17"/>
          <p:cNvSpPr/>
          <p:nvPr/>
        </p:nvSpPr>
        <p:spPr>
          <a:xfrm>
            <a:off x="4789363" y="2581573"/>
            <a:ext cx="3823618"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FFFFFF"/>
              </a:buClr>
              <a:buSzPts val="1350"/>
              <a:buFont typeface="Alice"/>
              <a:buNone/>
            </a:pPr>
            <a:r>
              <a:rPr b="0" i="0" lang="en-US" sz="1350" u="none" cap="none" strike="noStrike">
                <a:solidFill>
                  <a:srgbClr val="FFFFFF"/>
                </a:solidFill>
                <a:latin typeface="Alice"/>
                <a:ea typeface="Alice"/>
                <a:cs typeface="Alice"/>
                <a:sym typeface="Alice"/>
              </a:rPr>
              <a:t>Knowledge Transfer Pillars</a:t>
            </a:r>
            <a:endParaRPr b="0" i="0" sz="1350" u="none" cap="none" strike="noStrike">
              <a:solidFill>
                <a:schemeClr val="dk1"/>
              </a:solidFill>
              <a:latin typeface="Calibri"/>
              <a:ea typeface="Calibri"/>
              <a:cs typeface="Calibri"/>
              <a:sym typeface="Calibri"/>
            </a:endParaRPr>
          </a:p>
        </p:txBody>
      </p:sp>
      <p:sp>
        <p:nvSpPr>
          <p:cNvPr id="321" name="Google Shape;321;p17"/>
          <p:cNvSpPr/>
          <p:nvPr/>
        </p:nvSpPr>
        <p:spPr>
          <a:xfrm>
            <a:off x="4789363" y="2944788"/>
            <a:ext cx="3823618" cy="779562"/>
          </a:xfrm>
          <a:prstGeom prst="rect">
            <a:avLst/>
          </a:prstGeom>
          <a:noFill/>
          <a:ln>
            <a:noFill/>
          </a:ln>
        </p:spPr>
        <p:txBody>
          <a:bodyPr anchorCtr="0" anchor="t" bIns="0" lIns="0" spcFirstLastPara="1" rIns="0" wrap="square" tIns="0">
            <a:normAutofit/>
          </a:bodyPr>
          <a:lstStyle/>
          <a:p>
            <a:pPr indent="-223520" lvl="0" marL="223520" marR="0" rtl="0" algn="l">
              <a:lnSpc>
                <a:spcPct val="133000"/>
              </a:lnSpc>
              <a:spcBef>
                <a:spcPts val="0"/>
              </a:spcBef>
              <a:spcAft>
                <a:spcPts val="0"/>
              </a:spcAft>
              <a:buClr>
                <a:srgbClr val="FFFFFF"/>
              </a:buClr>
              <a:buSzPts val="1100"/>
              <a:buFont typeface="Lora"/>
              <a:buChar char="•"/>
            </a:pPr>
            <a:r>
              <a:rPr b="0" i="0" lang="en-US" sz="1100" u="none" cap="none" strike="noStrike">
                <a:solidFill>
                  <a:srgbClr val="FFFFFF"/>
                </a:solidFill>
                <a:latin typeface="Lora"/>
                <a:ea typeface="Lora"/>
                <a:cs typeface="Lora"/>
                <a:sym typeface="Lora"/>
              </a:rPr>
              <a:t>Clear SOPs and system guides</a:t>
            </a:r>
            <a:endParaRPr b="0" i="0" sz="1100" u="none" cap="none" strike="noStrike">
              <a:solidFill>
                <a:schemeClr val="dk1"/>
              </a:solidFill>
              <a:latin typeface="Calibri"/>
              <a:ea typeface="Calibri"/>
              <a:cs typeface="Calibri"/>
              <a:sym typeface="Calibri"/>
            </a:endParaRPr>
          </a:p>
          <a:p>
            <a:pPr indent="-223520" lvl="0" marL="223520" marR="0" rtl="0" algn="l">
              <a:lnSpc>
                <a:spcPct val="133000"/>
              </a:lnSpc>
              <a:spcBef>
                <a:spcPts val="0"/>
              </a:spcBef>
              <a:spcAft>
                <a:spcPts val="0"/>
              </a:spcAft>
              <a:buClr>
                <a:srgbClr val="FFFFFF"/>
              </a:buClr>
              <a:buSzPts val="1100"/>
              <a:buFont typeface="Lora"/>
              <a:buChar char="•"/>
            </a:pPr>
            <a:r>
              <a:rPr b="0" i="0" lang="en-US" sz="1100" u="none" cap="none" strike="noStrike">
                <a:solidFill>
                  <a:srgbClr val="FFFFFF"/>
                </a:solidFill>
                <a:latin typeface="Lora"/>
                <a:ea typeface="Lora"/>
                <a:cs typeface="Lora"/>
                <a:sym typeface="Lora"/>
              </a:rPr>
              <a:t>Hands-on training sessions</a:t>
            </a:r>
            <a:endParaRPr b="0" i="0" sz="1100" u="none" cap="none" strike="noStrike">
              <a:solidFill>
                <a:schemeClr val="dk1"/>
              </a:solidFill>
              <a:latin typeface="Calibri"/>
              <a:ea typeface="Calibri"/>
              <a:cs typeface="Calibri"/>
              <a:sym typeface="Calibri"/>
            </a:endParaRPr>
          </a:p>
          <a:p>
            <a:pPr indent="-223520" lvl="0" marL="223520" marR="0" rtl="0" algn="l">
              <a:lnSpc>
                <a:spcPct val="133000"/>
              </a:lnSpc>
              <a:spcBef>
                <a:spcPts val="0"/>
              </a:spcBef>
              <a:spcAft>
                <a:spcPts val="0"/>
              </a:spcAft>
              <a:buClr>
                <a:srgbClr val="FFFFFF"/>
              </a:buClr>
              <a:buSzPts val="1100"/>
              <a:buFont typeface="Lora"/>
              <a:buChar char="•"/>
            </a:pPr>
            <a:r>
              <a:rPr b="0" i="0" lang="en-US" sz="1100" u="none" cap="none" strike="noStrike">
                <a:solidFill>
                  <a:srgbClr val="FFFFFF"/>
                </a:solidFill>
                <a:latin typeface="Lora"/>
                <a:ea typeface="Lora"/>
                <a:cs typeface="Lora"/>
                <a:sym typeface="Lora"/>
              </a:rPr>
              <a:t>Internal champions for each process</a:t>
            </a:r>
            <a:endParaRPr b="0" i="0" sz="1100" u="none" cap="none" strike="noStrike">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18"/>
          <p:cNvSpPr/>
          <p:nvPr/>
        </p:nvSpPr>
        <p:spPr>
          <a:xfrm>
            <a:off x="496119" y="407045"/>
            <a:ext cx="8151763" cy="415305"/>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600"/>
              <a:buFont typeface="Alice"/>
              <a:buNone/>
            </a:pPr>
            <a:r>
              <a:rPr b="0" i="0" lang="en-US" sz="2600" u="none" cap="none" strike="noStrike">
                <a:solidFill>
                  <a:srgbClr val="233E32"/>
                </a:solidFill>
                <a:latin typeface="Alice"/>
                <a:ea typeface="Alice"/>
                <a:cs typeface="Alice"/>
                <a:sym typeface="Alice"/>
              </a:rPr>
              <a:t>Stage 6 — Evaluating the Engagement</a:t>
            </a:r>
            <a:endParaRPr b="0" i="0" sz="2600" u="none" cap="none" strike="noStrike">
              <a:solidFill>
                <a:schemeClr val="dk1"/>
              </a:solidFill>
              <a:latin typeface="Calibri"/>
              <a:ea typeface="Calibri"/>
              <a:cs typeface="Calibri"/>
              <a:sym typeface="Calibri"/>
            </a:endParaRPr>
          </a:p>
        </p:txBody>
      </p:sp>
      <p:sp>
        <p:nvSpPr>
          <p:cNvPr id="328" name="Google Shape;328;p18"/>
          <p:cNvSpPr/>
          <p:nvPr/>
        </p:nvSpPr>
        <p:spPr>
          <a:xfrm>
            <a:off x="496119" y="1071488"/>
            <a:ext cx="631999" cy="201885"/>
          </a:xfrm>
          <a:prstGeom prst="roundRect">
            <a:avLst>
              <a:gd fmla="val 7900"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18"/>
          <p:cNvSpPr/>
          <p:nvPr/>
        </p:nvSpPr>
        <p:spPr>
          <a:xfrm>
            <a:off x="575816" y="1111300"/>
            <a:ext cx="929804" cy="122262"/>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800"/>
              <a:buFont typeface="Lora"/>
              <a:buNone/>
            </a:pPr>
            <a:r>
              <a:rPr b="0" i="0" lang="en-US" sz="800" u="none" cap="none" strike="noStrike">
                <a:solidFill>
                  <a:srgbClr val="2C2821"/>
                </a:solidFill>
                <a:latin typeface="Lora"/>
                <a:ea typeface="Lora"/>
                <a:cs typeface="Lora"/>
                <a:sym typeface="Lora"/>
              </a:rPr>
              <a:t>PHASE VI</a:t>
            </a:r>
            <a:endParaRPr b="0" i="0" sz="800" u="none" cap="none" strike="noStrike">
              <a:solidFill>
                <a:schemeClr val="dk1"/>
              </a:solidFill>
              <a:latin typeface="Calibri"/>
              <a:ea typeface="Calibri"/>
              <a:cs typeface="Calibri"/>
              <a:sym typeface="Calibri"/>
            </a:endParaRPr>
          </a:p>
        </p:txBody>
      </p:sp>
      <p:sp>
        <p:nvSpPr>
          <p:cNvPr id="330" name="Google Shape;330;p18"/>
          <p:cNvSpPr/>
          <p:nvPr/>
        </p:nvSpPr>
        <p:spPr>
          <a:xfrm>
            <a:off x="496119" y="1413495"/>
            <a:ext cx="8608963" cy="257547"/>
          </a:xfrm>
          <a:prstGeom prst="rect">
            <a:avLst/>
          </a:prstGeom>
          <a:noFill/>
          <a:ln>
            <a:noFill/>
          </a:ln>
        </p:spPr>
        <p:txBody>
          <a:bodyPr anchorCtr="0" anchor="t" bIns="0" lIns="0" spcFirstLastPara="1" rIns="0" wrap="square" tIns="0">
            <a:noAutofit/>
          </a:bodyPr>
          <a:lstStyle/>
          <a:p>
            <a:pPr indent="0" lvl="0" marL="0" marR="0" rtl="0" algn="l">
              <a:lnSpc>
                <a:spcPct val="129000"/>
              </a:lnSpc>
              <a:spcBef>
                <a:spcPts val="0"/>
              </a:spcBef>
              <a:spcAft>
                <a:spcPts val="0"/>
              </a:spcAft>
              <a:buClr>
                <a:srgbClr val="2C2821"/>
              </a:buClr>
              <a:buSzPts val="1300"/>
              <a:buFont typeface="Lora"/>
              <a:buNone/>
            </a:pPr>
            <a:r>
              <a:rPr b="0" i="0" lang="en-US" sz="1300" u="none" cap="none" strike="noStrike">
                <a:solidFill>
                  <a:srgbClr val="2C2821"/>
                </a:solidFill>
                <a:latin typeface="Lora"/>
                <a:ea typeface="Lora"/>
                <a:cs typeface="Lora"/>
                <a:sym typeface="Lora"/>
              </a:rPr>
              <a:t>Accountability in action. We revisit the contract and assess what was actually delivered.</a:t>
            </a:r>
            <a:endParaRPr b="0" i="0" sz="1300" u="none" cap="none" strike="noStrike">
              <a:solidFill>
                <a:schemeClr val="dk1"/>
              </a:solidFill>
              <a:latin typeface="Calibri"/>
              <a:ea typeface="Calibri"/>
              <a:cs typeface="Calibri"/>
              <a:sym typeface="Calibri"/>
            </a:endParaRPr>
          </a:p>
        </p:txBody>
      </p:sp>
      <p:pic>
        <p:nvPicPr>
          <p:cNvPr descr="preencoded.png" id="331" name="Google Shape;331;p18"/>
          <p:cNvPicPr preferRelativeResize="0"/>
          <p:nvPr/>
        </p:nvPicPr>
        <p:blipFill rotWithShape="1">
          <a:blip r:embed="rId3">
            <a:alphaModFix/>
          </a:blip>
          <a:srcRect b="0" l="0" r="0" t="0"/>
          <a:stretch/>
        </p:blipFill>
        <p:spPr>
          <a:xfrm>
            <a:off x="496119" y="1976214"/>
            <a:ext cx="5185172" cy="2595116"/>
          </a:xfrm>
          <a:prstGeom prst="rect">
            <a:avLst/>
          </a:prstGeom>
          <a:noFill/>
          <a:ln>
            <a:noFill/>
          </a:ln>
        </p:spPr>
      </p:pic>
      <p:sp>
        <p:nvSpPr>
          <p:cNvPr id="332" name="Google Shape;332;p18"/>
          <p:cNvSpPr/>
          <p:nvPr/>
        </p:nvSpPr>
        <p:spPr>
          <a:xfrm>
            <a:off x="519488" y="3091829"/>
            <a:ext cx="973816" cy="291368"/>
          </a:xfrm>
          <a:prstGeom prst="rect">
            <a:avLst/>
          </a:prstGeom>
          <a:noFill/>
          <a:ln>
            <a:noFill/>
          </a:ln>
        </p:spPr>
        <p:txBody>
          <a:bodyPr anchorCtr="0" anchor="t" bIns="0" lIns="0" spcFirstLastPara="1" rIns="0" wrap="square" tIns="0">
            <a:normAutofit/>
          </a:bodyPr>
          <a:lstStyle/>
          <a:p>
            <a:pPr indent="0" lvl="0" marL="0" marR="0" rtl="0" algn="ctr">
              <a:lnSpc>
                <a:spcPct val="104000"/>
              </a:lnSpc>
              <a:spcBef>
                <a:spcPts val="0"/>
              </a:spcBef>
              <a:spcAft>
                <a:spcPts val="0"/>
              </a:spcAft>
              <a:buClr>
                <a:srgbClr val="2C2821"/>
              </a:buClr>
              <a:buSzPts val="900"/>
              <a:buFont typeface="Alice"/>
              <a:buNone/>
            </a:pPr>
            <a:r>
              <a:rPr b="0" i="0" lang="en-US" sz="900" u="none" cap="none" strike="noStrike">
                <a:solidFill>
                  <a:srgbClr val="2C2821"/>
                </a:solidFill>
                <a:latin typeface="Alice"/>
                <a:ea typeface="Alice"/>
                <a:cs typeface="Alice"/>
                <a:sym typeface="Alice"/>
              </a:rPr>
              <a:t>Low Operational Performance</a:t>
            </a:r>
            <a:endParaRPr b="0" i="0" sz="900" u="none" cap="none" strike="noStrike">
              <a:solidFill>
                <a:schemeClr val="dk1"/>
              </a:solidFill>
              <a:latin typeface="Calibri"/>
              <a:ea typeface="Calibri"/>
              <a:cs typeface="Calibri"/>
              <a:sym typeface="Calibri"/>
            </a:endParaRPr>
          </a:p>
        </p:txBody>
      </p:sp>
      <p:sp>
        <p:nvSpPr>
          <p:cNvPr id="333" name="Google Shape;333;p18"/>
          <p:cNvSpPr/>
          <p:nvPr/>
        </p:nvSpPr>
        <p:spPr>
          <a:xfrm>
            <a:off x="2380681" y="4350376"/>
            <a:ext cx="1418395" cy="145684"/>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C2821"/>
              </a:buClr>
              <a:buSzPts val="900"/>
              <a:buFont typeface="Alice"/>
              <a:buNone/>
            </a:pPr>
            <a:r>
              <a:rPr b="0" i="0" lang="en-US" sz="900" u="none" cap="none" strike="noStrike">
                <a:solidFill>
                  <a:srgbClr val="2C2821"/>
                </a:solidFill>
                <a:latin typeface="Alice"/>
                <a:ea typeface="Alice"/>
                <a:cs typeface="Alice"/>
                <a:sym typeface="Alice"/>
              </a:rPr>
              <a:t>Low Financial Performance</a:t>
            </a:r>
            <a:endParaRPr b="0" i="0" sz="900" u="none" cap="none" strike="noStrike">
              <a:solidFill>
                <a:schemeClr val="dk1"/>
              </a:solidFill>
              <a:latin typeface="Calibri"/>
              <a:ea typeface="Calibri"/>
              <a:cs typeface="Calibri"/>
              <a:sym typeface="Calibri"/>
            </a:endParaRPr>
          </a:p>
        </p:txBody>
      </p:sp>
      <p:sp>
        <p:nvSpPr>
          <p:cNvPr id="334" name="Google Shape;334;p18"/>
          <p:cNvSpPr/>
          <p:nvPr/>
        </p:nvSpPr>
        <p:spPr>
          <a:xfrm>
            <a:off x="4678925" y="3091829"/>
            <a:ext cx="973816" cy="291368"/>
          </a:xfrm>
          <a:prstGeom prst="rect">
            <a:avLst/>
          </a:prstGeom>
          <a:noFill/>
          <a:ln>
            <a:noFill/>
          </a:ln>
        </p:spPr>
        <p:txBody>
          <a:bodyPr anchorCtr="0" anchor="t" bIns="0" lIns="0" spcFirstLastPara="1" rIns="0" wrap="square" tIns="0">
            <a:normAutofit/>
          </a:bodyPr>
          <a:lstStyle/>
          <a:p>
            <a:pPr indent="0" lvl="0" marL="0" marR="0" rtl="0" algn="ctr">
              <a:lnSpc>
                <a:spcPct val="104000"/>
              </a:lnSpc>
              <a:spcBef>
                <a:spcPts val="0"/>
              </a:spcBef>
              <a:spcAft>
                <a:spcPts val="0"/>
              </a:spcAft>
              <a:buClr>
                <a:srgbClr val="2C2821"/>
              </a:buClr>
              <a:buSzPts val="900"/>
              <a:buFont typeface="Alice"/>
              <a:buNone/>
            </a:pPr>
            <a:r>
              <a:rPr b="0" i="0" lang="en-US" sz="900" u="none" cap="none" strike="noStrike">
                <a:solidFill>
                  <a:srgbClr val="2C2821"/>
                </a:solidFill>
                <a:latin typeface="Alice"/>
                <a:ea typeface="Alice"/>
                <a:cs typeface="Alice"/>
                <a:sym typeface="Alice"/>
              </a:rPr>
              <a:t>High Operational Performance</a:t>
            </a:r>
            <a:endParaRPr b="0" i="0" sz="900" u="none" cap="none" strike="noStrike">
              <a:solidFill>
                <a:schemeClr val="dk1"/>
              </a:solidFill>
              <a:latin typeface="Calibri"/>
              <a:ea typeface="Calibri"/>
              <a:cs typeface="Calibri"/>
              <a:sym typeface="Calibri"/>
            </a:endParaRPr>
          </a:p>
        </p:txBody>
      </p:sp>
      <p:sp>
        <p:nvSpPr>
          <p:cNvPr id="335" name="Google Shape;335;p18"/>
          <p:cNvSpPr/>
          <p:nvPr/>
        </p:nvSpPr>
        <p:spPr>
          <a:xfrm>
            <a:off x="2361013" y="2082725"/>
            <a:ext cx="1451902" cy="145684"/>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C2821"/>
              </a:buClr>
              <a:buSzPts val="900"/>
              <a:buFont typeface="Alice"/>
              <a:buNone/>
            </a:pPr>
            <a:r>
              <a:rPr b="0" i="0" lang="en-US" sz="900" u="none" cap="none" strike="noStrike">
                <a:solidFill>
                  <a:srgbClr val="2C2821"/>
                </a:solidFill>
                <a:latin typeface="Alice"/>
                <a:ea typeface="Alice"/>
                <a:cs typeface="Alice"/>
                <a:sym typeface="Alice"/>
              </a:rPr>
              <a:t>High Financial Performance</a:t>
            </a:r>
            <a:endParaRPr b="0" i="0" sz="900" u="none" cap="none" strike="noStrike">
              <a:solidFill>
                <a:schemeClr val="dk1"/>
              </a:solidFill>
              <a:latin typeface="Calibri"/>
              <a:ea typeface="Calibri"/>
              <a:cs typeface="Calibri"/>
              <a:sym typeface="Calibri"/>
            </a:endParaRPr>
          </a:p>
        </p:txBody>
      </p:sp>
      <p:sp>
        <p:nvSpPr>
          <p:cNvPr id="336" name="Google Shape;336;p18"/>
          <p:cNvSpPr/>
          <p:nvPr/>
        </p:nvSpPr>
        <p:spPr>
          <a:xfrm>
            <a:off x="1949133" y="3720779"/>
            <a:ext cx="999715" cy="338715"/>
          </a:xfrm>
          <a:prstGeom prst="rect">
            <a:avLst/>
          </a:prstGeom>
          <a:noFill/>
          <a:ln>
            <a:noFill/>
          </a:ln>
        </p:spPr>
        <p:txBody>
          <a:bodyPr anchorCtr="0" anchor="t" bIns="0" lIns="0" spcFirstLastPara="1" rIns="0" wrap="square" tIns="0">
            <a:normAutofit/>
          </a:bodyPr>
          <a:lstStyle/>
          <a:p>
            <a:pPr indent="0" lvl="0" marL="0" marR="0" rtl="0" algn="ctr">
              <a:lnSpc>
                <a:spcPct val="101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Low Finance, High Ops: Operational wins, limited cost impact</a:t>
            </a:r>
            <a:endParaRPr b="0" i="0" sz="700" u="none" cap="none" strike="noStrike">
              <a:solidFill>
                <a:schemeClr val="dk1"/>
              </a:solidFill>
              <a:latin typeface="Calibri"/>
              <a:ea typeface="Calibri"/>
              <a:cs typeface="Calibri"/>
              <a:sym typeface="Calibri"/>
            </a:endParaRPr>
          </a:p>
        </p:txBody>
      </p:sp>
      <p:sp>
        <p:nvSpPr>
          <p:cNvPr id="337" name="Google Shape;337;p18"/>
          <p:cNvSpPr/>
          <p:nvPr/>
        </p:nvSpPr>
        <p:spPr>
          <a:xfrm>
            <a:off x="3321799" y="3725959"/>
            <a:ext cx="999715" cy="338715"/>
          </a:xfrm>
          <a:prstGeom prst="rect">
            <a:avLst/>
          </a:prstGeom>
          <a:noFill/>
          <a:ln>
            <a:noFill/>
          </a:ln>
        </p:spPr>
        <p:txBody>
          <a:bodyPr anchorCtr="0" anchor="t" bIns="0" lIns="0" spcFirstLastPara="1" rIns="0" wrap="square" tIns="0">
            <a:normAutofit/>
          </a:bodyPr>
          <a:lstStyle/>
          <a:p>
            <a:pPr indent="0" lvl="0" marL="0" marR="0" rtl="0" algn="ctr">
              <a:lnSpc>
                <a:spcPct val="101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Low Finance, Low Ops: No ROI, persistent errors and delays</a:t>
            </a:r>
            <a:endParaRPr b="0" i="0" sz="700" u="none" cap="none" strike="noStrike">
              <a:solidFill>
                <a:schemeClr val="dk1"/>
              </a:solidFill>
              <a:latin typeface="Calibri"/>
              <a:ea typeface="Calibri"/>
              <a:cs typeface="Calibri"/>
              <a:sym typeface="Calibri"/>
            </a:endParaRPr>
          </a:p>
        </p:txBody>
      </p:sp>
      <p:sp>
        <p:nvSpPr>
          <p:cNvPr id="338" name="Google Shape;338;p18"/>
          <p:cNvSpPr/>
          <p:nvPr/>
        </p:nvSpPr>
        <p:spPr>
          <a:xfrm>
            <a:off x="3321799" y="2767683"/>
            <a:ext cx="999715" cy="338715"/>
          </a:xfrm>
          <a:prstGeom prst="rect">
            <a:avLst/>
          </a:prstGeom>
          <a:noFill/>
          <a:ln>
            <a:noFill/>
          </a:ln>
        </p:spPr>
        <p:txBody>
          <a:bodyPr anchorCtr="0" anchor="t" bIns="0" lIns="0" spcFirstLastPara="1" rIns="0" wrap="square" tIns="0">
            <a:normAutofit/>
          </a:bodyPr>
          <a:lstStyle/>
          <a:p>
            <a:pPr indent="0" lvl="0" marL="0" marR="0" rtl="0" algn="ctr">
              <a:lnSpc>
                <a:spcPct val="101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High Finance, High Ops: ROI plus major cycle improvements</a:t>
            </a:r>
            <a:endParaRPr b="0" i="0" sz="700" u="none" cap="none" strike="noStrike">
              <a:solidFill>
                <a:schemeClr val="dk1"/>
              </a:solidFill>
              <a:latin typeface="Calibri"/>
              <a:ea typeface="Calibri"/>
              <a:cs typeface="Calibri"/>
              <a:sym typeface="Calibri"/>
            </a:endParaRPr>
          </a:p>
        </p:txBody>
      </p:sp>
      <p:sp>
        <p:nvSpPr>
          <p:cNvPr id="339" name="Google Shape;339;p18"/>
          <p:cNvSpPr/>
          <p:nvPr/>
        </p:nvSpPr>
        <p:spPr>
          <a:xfrm>
            <a:off x="1918053" y="2767683"/>
            <a:ext cx="999715" cy="338715"/>
          </a:xfrm>
          <a:prstGeom prst="rect">
            <a:avLst/>
          </a:prstGeom>
          <a:noFill/>
          <a:ln>
            <a:noFill/>
          </a:ln>
        </p:spPr>
        <p:txBody>
          <a:bodyPr anchorCtr="0" anchor="t" bIns="0" lIns="0" spcFirstLastPara="1" rIns="0" wrap="square" tIns="0">
            <a:normAutofit/>
          </a:bodyPr>
          <a:lstStyle/>
          <a:p>
            <a:pPr indent="0" lvl="0" marL="0" marR="0" rtl="0" algn="ctr">
              <a:lnSpc>
                <a:spcPct val="101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High Finance, Low Ops: Strong ROI, limited process gains</a:t>
            </a:r>
            <a:endParaRPr b="0" i="0" sz="700" u="none" cap="none" strike="noStrike">
              <a:solidFill>
                <a:schemeClr val="dk1"/>
              </a:solidFill>
              <a:latin typeface="Calibri"/>
              <a:ea typeface="Calibri"/>
              <a:cs typeface="Calibri"/>
              <a:sym typeface="Calibri"/>
            </a:endParaRPr>
          </a:p>
        </p:txBody>
      </p:sp>
      <p:sp>
        <p:nvSpPr>
          <p:cNvPr id="340" name="Google Shape;340;p18"/>
          <p:cNvSpPr/>
          <p:nvPr/>
        </p:nvSpPr>
        <p:spPr>
          <a:xfrm>
            <a:off x="6010201" y="1935733"/>
            <a:ext cx="2642369" cy="207690"/>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300"/>
              <a:buFont typeface="Alice"/>
              <a:buNone/>
            </a:pPr>
            <a:r>
              <a:rPr b="0" i="0" lang="en-US" sz="1300" u="none" cap="none" strike="noStrike">
                <a:solidFill>
                  <a:srgbClr val="233E32"/>
                </a:solidFill>
                <a:latin typeface="Alice"/>
                <a:ea typeface="Alice"/>
                <a:cs typeface="Alice"/>
                <a:sym typeface="Alice"/>
              </a:rPr>
              <a:t>Core Assessments</a:t>
            </a:r>
            <a:endParaRPr b="0" i="0" sz="1300" u="none" cap="none" strike="noStrike">
              <a:solidFill>
                <a:schemeClr val="dk1"/>
              </a:solidFill>
              <a:latin typeface="Calibri"/>
              <a:ea typeface="Calibri"/>
              <a:cs typeface="Calibri"/>
              <a:sym typeface="Calibri"/>
            </a:endParaRPr>
          </a:p>
        </p:txBody>
      </p:sp>
      <p:sp>
        <p:nvSpPr>
          <p:cNvPr id="341" name="Google Shape;341;p18"/>
          <p:cNvSpPr/>
          <p:nvPr/>
        </p:nvSpPr>
        <p:spPr>
          <a:xfrm>
            <a:off x="6010201" y="2267992"/>
            <a:ext cx="2642369" cy="867519"/>
          </a:xfrm>
          <a:prstGeom prst="rect">
            <a:avLst/>
          </a:prstGeom>
          <a:noFill/>
          <a:ln>
            <a:noFill/>
          </a:ln>
        </p:spPr>
        <p:txBody>
          <a:bodyPr anchorCtr="0" anchor="t" bIns="0" lIns="0" spcFirstLastPara="1" rIns="0" wrap="square" tIns="0">
            <a:normAutofit/>
          </a:bodyPr>
          <a:lstStyle/>
          <a:p>
            <a:pPr indent="-203200" lvl="0" marL="203200" marR="0" rtl="0" algn="l">
              <a:lnSpc>
                <a:spcPct val="129000"/>
              </a:lnSpc>
              <a:spcBef>
                <a:spcPts val="0"/>
              </a:spcBef>
              <a:spcAft>
                <a:spcPts val="0"/>
              </a:spcAft>
              <a:buClr>
                <a:srgbClr val="2C2821"/>
              </a:buClr>
              <a:buSzPts val="1000"/>
              <a:buFont typeface="Lora"/>
              <a:buChar char="•"/>
            </a:pPr>
            <a:r>
              <a:rPr b="1" i="0" lang="en-US" sz="1000" u="none" cap="none" strike="noStrike">
                <a:solidFill>
                  <a:srgbClr val="2C2821"/>
                </a:solidFill>
                <a:latin typeface="Lora"/>
                <a:ea typeface="Lora"/>
                <a:cs typeface="Lora"/>
                <a:sym typeface="Lora"/>
              </a:rPr>
              <a:t>Financial Performance:</a:t>
            </a:r>
            <a:r>
              <a:rPr b="0" i="0" lang="en-US" sz="1000" u="none" cap="none" strike="noStrike">
                <a:solidFill>
                  <a:srgbClr val="2C2821"/>
                </a:solidFill>
                <a:latin typeface="Lora"/>
                <a:ea typeface="Lora"/>
                <a:cs typeface="Lora"/>
                <a:sym typeface="Lora"/>
              </a:rPr>
              <a:t> ROI and cost savings vs. plan</a:t>
            </a:r>
            <a:endParaRPr b="0" i="0" sz="1000" u="none" cap="none" strike="noStrike">
              <a:solidFill>
                <a:schemeClr val="dk1"/>
              </a:solidFill>
              <a:latin typeface="Calibri"/>
              <a:ea typeface="Calibri"/>
              <a:cs typeface="Calibri"/>
              <a:sym typeface="Calibri"/>
            </a:endParaRPr>
          </a:p>
          <a:p>
            <a:pPr indent="-203200" lvl="0" marL="203200" marR="0" rtl="0" algn="l">
              <a:lnSpc>
                <a:spcPct val="129000"/>
              </a:lnSpc>
              <a:spcBef>
                <a:spcPts val="0"/>
              </a:spcBef>
              <a:spcAft>
                <a:spcPts val="0"/>
              </a:spcAft>
              <a:buClr>
                <a:srgbClr val="2C2821"/>
              </a:buClr>
              <a:buSzPts val="1000"/>
              <a:buFont typeface="Lora"/>
              <a:buChar char="•"/>
            </a:pPr>
            <a:r>
              <a:rPr b="1" i="0" lang="en-US" sz="1000" u="none" cap="none" strike="noStrike">
                <a:solidFill>
                  <a:srgbClr val="2C2821"/>
                </a:solidFill>
                <a:latin typeface="Lora"/>
                <a:ea typeface="Lora"/>
                <a:cs typeface="Lora"/>
                <a:sym typeface="Lora"/>
              </a:rPr>
              <a:t>Process Speed:</a:t>
            </a:r>
            <a:r>
              <a:rPr b="0" i="0" lang="en-US" sz="1000" u="none" cap="none" strike="noStrike">
                <a:solidFill>
                  <a:srgbClr val="2C2821"/>
                </a:solidFill>
                <a:latin typeface="Lora"/>
                <a:ea typeface="Lora"/>
                <a:cs typeface="Lora"/>
                <a:sym typeface="Lora"/>
              </a:rPr>
              <a:t> Cycle time, errors, throughput</a:t>
            </a:r>
            <a:endParaRPr b="0" i="0" sz="1000" u="none" cap="none" strike="noStrike">
              <a:solidFill>
                <a:schemeClr val="dk1"/>
              </a:solidFill>
              <a:latin typeface="Calibri"/>
              <a:ea typeface="Calibri"/>
              <a:cs typeface="Calibri"/>
              <a:sym typeface="Calibri"/>
            </a:endParaRPr>
          </a:p>
        </p:txBody>
      </p:sp>
      <p:sp>
        <p:nvSpPr>
          <p:cNvPr id="342" name="Google Shape;342;p18"/>
          <p:cNvSpPr/>
          <p:nvPr/>
        </p:nvSpPr>
        <p:spPr>
          <a:xfrm>
            <a:off x="6010201" y="3275633"/>
            <a:ext cx="2642369" cy="1320701"/>
          </a:xfrm>
          <a:prstGeom prst="roundRect">
            <a:avLst>
              <a:gd fmla="val 1510" name="adj"/>
            </a:avLst>
          </a:prstGeom>
          <a:solidFill>
            <a:srgbClr val="B6D6F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343" name="Google Shape;343;p18"/>
          <p:cNvPicPr preferRelativeResize="0"/>
          <p:nvPr/>
        </p:nvPicPr>
        <p:blipFill rotWithShape="1">
          <a:blip r:embed="rId4">
            <a:alphaModFix/>
          </a:blip>
          <a:srcRect b="0" l="0" r="0" t="0"/>
          <a:stretch/>
        </p:blipFill>
        <p:spPr>
          <a:xfrm>
            <a:off x="6143104" y="3461296"/>
            <a:ext cx="207615" cy="166092"/>
          </a:xfrm>
          <a:prstGeom prst="rect">
            <a:avLst/>
          </a:prstGeom>
          <a:noFill/>
          <a:ln>
            <a:noFill/>
          </a:ln>
        </p:spPr>
      </p:pic>
      <p:sp>
        <p:nvSpPr>
          <p:cNvPr id="344" name="Google Shape;344;p18"/>
          <p:cNvSpPr/>
          <p:nvPr/>
        </p:nvSpPr>
        <p:spPr>
          <a:xfrm>
            <a:off x="6483623" y="3420889"/>
            <a:ext cx="2036043" cy="1030188"/>
          </a:xfrm>
          <a:prstGeom prst="rect">
            <a:avLst/>
          </a:prstGeom>
          <a:noFill/>
          <a:ln>
            <a:noFill/>
          </a:ln>
        </p:spPr>
        <p:txBody>
          <a:bodyPr anchorCtr="0" anchor="t" bIns="0" lIns="0" spcFirstLastPara="1" rIns="0" wrap="square" tIns="0">
            <a:normAutofit/>
          </a:bodyPr>
          <a:lstStyle/>
          <a:p>
            <a:pPr indent="0" lvl="0" marL="0" marR="0" rtl="0" algn="l">
              <a:lnSpc>
                <a:spcPct val="129000"/>
              </a:lnSpc>
              <a:spcBef>
                <a:spcPts val="0"/>
              </a:spcBef>
              <a:spcAft>
                <a:spcPts val="0"/>
              </a:spcAft>
              <a:buClr>
                <a:srgbClr val="000000"/>
              </a:buClr>
              <a:buSzPts val="1300"/>
              <a:buFont typeface="Lora"/>
              <a:buNone/>
            </a:pPr>
            <a:r>
              <a:rPr b="1" i="0" lang="en-US" sz="1300" u="none" cap="none" strike="noStrike">
                <a:solidFill>
                  <a:srgbClr val="000000"/>
                </a:solidFill>
                <a:latin typeface="Lora"/>
                <a:ea typeface="Lora"/>
                <a:cs typeface="Lora"/>
                <a:sym typeface="Lora"/>
              </a:rPr>
              <a:t>MAS Practice Standard #4:</a:t>
            </a:r>
            <a:r>
              <a:rPr b="0" i="0" lang="en-US" sz="1300" u="none" cap="none" strike="noStrike">
                <a:solidFill>
                  <a:srgbClr val="000000"/>
                </a:solidFill>
                <a:latin typeface="Lora"/>
                <a:ea typeface="Lora"/>
                <a:cs typeface="Lora"/>
                <a:sym typeface="Lora"/>
              </a:rPr>
              <a:t> Measure realized client benefit, not projected benefit.</a:t>
            </a:r>
            <a:endParaRPr b="0" i="0" sz="1300" u="none" cap="none" strike="noStrike">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19"/>
          <p:cNvSpPr/>
          <p:nvPr/>
        </p:nvSpPr>
        <p:spPr>
          <a:xfrm>
            <a:off x="496119" y="500881"/>
            <a:ext cx="8151763" cy="442987"/>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750"/>
              <a:buFont typeface="Alice"/>
              <a:buNone/>
            </a:pPr>
            <a:r>
              <a:rPr b="0" i="0" lang="en-US" sz="2750" u="none" cap="none" strike="noStrike">
                <a:solidFill>
                  <a:srgbClr val="233E32"/>
                </a:solidFill>
                <a:latin typeface="Alice"/>
                <a:ea typeface="Alice"/>
                <a:cs typeface="Alice"/>
                <a:sym typeface="Alice"/>
              </a:rPr>
              <a:t>Stage 7 — Post-Engagement Follow-Up</a:t>
            </a:r>
            <a:endParaRPr b="0" i="0" sz="2750" u="none" cap="none" strike="noStrike">
              <a:solidFill>
                <a:schemeClr val="dk1"/>
              </a:solidFill>
              <a:latin typeface="Calibri"/>
              <a:ea typeface="Calibri"/>
              <a:cs typeface="Calibri"/>
              <a:sym typeface="Calibri"/>
            </a:endParaRPr>
          </a:p>
        </p:txBody>
      </p:sp>
      <p:sp>
        <p:nvSpPr>
          <p:cNvPr id="351" name="Google Shape;351;p19"/>
          <p:cNvSpPr/>
          <p:nvPr/>
        </p:nvSpPr>
        <p:spPr>
          <a:xfrm>
            <a:off x="496119" y="1227386"/>
            <a:ext cx="712068" cy="215354"/>
          </a:xfrm>
          <a:prstGeom prst="roundRect">
            <a:avLst>
              <a:gd fmla="val 7900"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19"/>
          <p:cNvSpPr/>
          <p:nvPr/>
        </p:nvSpPr>
        <p:spPr>
          <a:xfrm>
            <a:off x="581174" y="1269876"/>
            <a:ext cx="999158" cy="130373"/>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850"/>
              <a:buFont typeface="Lora"/>
              <a:buNone/>
            </a:pPr>
            <a:r>
              <a:rPr b="0" i="0" lang="en-US" sz="850" u="none" cap="none" strike="noStrike">
                <a:solidFill>
                  <a:srgbClr val="2C2821"/>
                </a:solidFill>
                <a:latin typeface="Lora"/>
                <a:ea typeface="Lora"/>
                <a:cs typeface="Lora"/>
                <a:sym typeface="Lora"/>
              </a:rPr>
              <a:t>PHASE VII</a:t>
            </a:r>
            <a:endParaRPr b="0" i="0" sz="850" u="none" cap="none" strike="noStrike">
              <a:solidFill>
                <a:schemeClr val="dk1"/>
              </a:solidFill>
              <a:latin typeface="Calibri"/>
              <a:ea typeface="Calibri"/>
              <a:cs typeface="Calibri"/>
              <a:sym typeface="Calibri"/>
            </a:endParaRPr>
          </a:p>
        </p:txBody>
      </p:sp>
      <p:sp>
        <p:nvSpPr>
          <p:cNvPr id="353" name="Google Shape;353;p19"/>
          <p:cNvSpPr/>
          <p:nvPr/>
        </p:nvSpPr>
        <p:spPr>
          <a:xfrm>
            <a:off x="496119" y="1602209"/>
            <a:ext cx="8608963" cy="283443"/>
          </a:xfrm>
          <a:prstGeom prst="rect">
            <a:avLst/>
          </a:prstGeom>
          <a:noFill/>
          <a:ln>
            <a:noFill/>
          </a:ln>
        </p:spPr>
        <p:txBody>
          <a:bodyPr anchorCtr="0" anchor="t" bIns="0" lIns="0" spcFirstLastPara="1" rIns="0" wrap="square" tIns="0">
            <a:no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True MAS practitioners don't disappear. We return later to protect the client's investment.</a:t>
            </a:r>
            <a:endParaRPr b="0" i="0" sz="1350" u="none" cap="none" strike="noStrike">
              <a:solidFill>
                <a:schemeClr val="dk1"/>
              </a:solidFill>
              <a:latin typeface="Calibri"/>
              <a:ea typeface="Calibri"/>
              <a:cs typeface="Calibri"/>
              <a:sym typeface="Calibri"/>
            </a:endParaRPr>
          </a:p>
        </p:txBody>
      </p:sp>
      <p:sp>
        <p:nvSpPr>
          <p:cNvPr id="354" name="Google Shape;354;p19"/>
          <p:cNvSpPr/>
          <p:nvPr/>
        </p:nvSpPr>
        <p:spPr>
          <a:xfrm>
            <a:off x="496119" y="3202112"/>
            <a:ext cx="8151763" cy="19050"/>
          </a:xfrm>
          <a:prstGeom prst="roundRect">
            <a:avLst>
              <a:gd fmla="val 111628" name="adj"/>
            </a:avLst>
          </a:prstGeom>
          <a:solidFill>
            <a:srgbClr val="D6D3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19"/>
          <p:cNvSpPr/>
          <p:nvPr/>
        </p:nvSpPr>
        <p:spPr>
          <a:xfrm>
            <a:off x="2063725" y="2776835"/>
            <a:ext cx="19050" cy="425276"/>
          </a:xfrm>
          <a:prstGeom prst="roundRect">
            <a:avLst>
              <a:gd fmla="val 111628" name="adj"/>
            </a:avLst>
          </a:prstGeom>
          <a:solidFill>
            <a:srgbClr val="D6D3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19"/>
          <p:cNvSpPr/>
          <p:nvPr/>
        </p:nvSpPr>
        <p:spPr>
          <a:xfrm>
            <a:off x="1913781" y="3042642"/>
            <a:ext cx="318939" cy="318939"/>
          </a:xfrm>
          <a:prstGeom prst="roundRect">
            <a:avLst>
              <a:gd fmla="val 6667"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19"/>
          <p:cNvSpPr/>
          <p:nvPr/>
        </p:nvSpPr>
        <p:spPr>
          <a:xfrm>
            <a:off x="1966950" y="3069208"/>
            <a:ext cx="212601" cy="265807"/>
          </a:xfrm>
          <a:prstGeom prst="rect">
            <a:avLst/>
          </a:prstGeom>
          <a:no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2C2821"/>
              </a:buClr>
              <a:buSzPts val="1650"/>
              <a:buFont typeface="Alice"/>
              <a:buNone/>
            </a:pPr>
            <a:r>
              <a:rPr b="0" i="0" lang="en-US" sz="1650" u="none" cap="none" strike="noStrike">
                <a:solidFill>
                  <a:srgbClr val="2C2821"/>
                </a:solidFill>
                <a:latin typeface="Alice"/>
                <a:ea typeface="Alice"/>
                <a:cs typeface="Alice"/>
                <a:sym typeface="Alice"/>
              </a:rPr>
              <a:t>1</a:t>
            </a:r>
            <a:endParaRPr b="0" i="0" sz="1650" u="none" cap="none" strike="noStrike">
              <a:solidFill>
                <a:schemeClr val="dk1"/>
              </a:solidFill>
              <a:latin typeface="Calibri"/>
              <a:ea typeface="Calibri"/>
              <a:cs typeface="Calibri"/>
              <a:sym typeface="Calibri"/>
            </a:endParaRPr>
          </a:p>
        </p:txBody>
      </p:sp>
      <p:sp>
        <p:nvSpPr>
          <p:cNvPr id="358" name="Google Shape;358;p19"/>
          <p:cNvSpPr/>
          <p:nvPr/>
        </p:nvSpPr>
        <p:spPr>
          <a:xfrm>
            <a:off x="637877" y="2045122"/>
            <a:ext cx="2870820" cy="221456"/>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Project Exit</a:t>
            </a:r>
            <a:endParaRPr b="0" i="0" sz="1350" u="none" cap="none" strike="noStrike">
              <a:solidFill>
                <a:schemeClr val="dk1"/>
              </a:solidFill>
              <a:latin typeface="Calibri"/>
              <a:ea typeface="Calibri"/>
              <a:cs typeface="Calibri"/>
              <a:sym typeface="Calibri"/>
            </a:endParaRPr>
          </a:p>
        </p:txBody>
      </p:sp>
      <p:sp>
        <p:nvSpPr>
          <p:cNvPr id="359" name="Google Shape;359;p19"/>
          <p:cNvSpPr/>
          <p:nvPr/>
        </p:nvSpPr>
        <p:spPr>
          <a:xfrm>
            <a:off x="637877" y="2351633"/>
            <a:ext cx="2870820" cy="283443"/>
          </a:xfrm>
          <a:prstGeom prst="rect">
            <a:avLst/>
          </a:prstGeom>
          <a:noFill/>
          <a:ln>
            <a:noFill/>
          </a:ln>
        </p:spPr>
        <p:txBody>
          <a:bodyPr anchorCtr="0" anchor="t" bIns="0" lIns="0" spcFirstLastPara="1" rIns="0" wrap="square" tIns="0">
            <a:noAutofit/>
          </a:bodyPr>
          <a:lstStyle/>
          <a:p>
            <a:pPr indent="0" lvl="0" marL="0" marR="0" rtl="0" algn="ctr">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Handover complete.</a:t>
            </a:r>
            <a:endParaRPr b="0" i="0" sz="1350" u="none" cap="none" strike="noStrike">
              <a:solidFill>
                <a:schemeClr val="dk1"/>
              </a:solidFill>
              <a:latin typeface="Calibri"/>
              <a:ea typeface="Calibri"/>
              <a:cs typeface="Calibri"/>
              <a:sym typeface="Calibri"/>
            </a:endParaRPr>
          </a:p>
        </p:txBody>
      </p:sp>
      <p:sp>
        <p:nvSpPr>
          <p:cNvPr id="360" name="Google Shape;360;p19"/>
          <p:cNvSpPr/>
          <p:nvPr/>
        </p:nvSpPr>
        <p:spPr>
          <a:xfrm>
            <a:off x="3729558" y="3202112"/>
            <a:ext cx="19050" cy="425276"/>
          </a:xfrm>
          <a:prstGeom prst="roundRect">
            <a:avLst>
              <a:gd fmla="val 111628" name="adj"/>
            </a:avLst>
          </a:prstGeom>
          <a:solidFill>
            <a:srgbClr val="D6D3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19"/>
          <p:cNvSpPr/>
          <p:nvPr/>
        </p:nvSpPr>
        <p:spPr>
          <a:xfrm>
            <a:off x="3579614" y="3042642"/>
            <a:ext cx="318939" cy="318939"/>
          </a:xfrm>
          <a:prstGeom prst="roundRect">
            <a:avLst>
              <a:gd fmla="val 6667"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19"/>
          <p:cNvSpPr/>
          <p:nvPr/>
        </p:nvSpPr>
        <p:spPr>
          <a:xfrm>
            <a:off x="3632783" y="3069208"/>
            <a:ext cx="212601" cy="265807"/>
          </a:xfrm>
          <a:prstGeom prst="rect">
            <a:avLst/>
          </a:prstGeom>
          <a:no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2C2821"/>
              </a:buClr>
              <a:buSzPts val="1650"/>
              <a:buFont typeface="Alice"/>
              <a:buNone/>
            </a:pPr>
            <a:r>
              <a:rPr b="0" i="0" lang="en-US" sz="1650" u="none" cap="none" strike="noStrike">
                <a:solidFill>
                  <a:srgbClr val="2C2821"/>
                </a:solidFill>
                <a:latin typeface="Alice"/>
                <a:ea typeface="Alice"/>
                <a:cs typeface="Alice"/>
                <a:sym typeface="Alice"/>
              </a:rPr>
              <a:t>2</a:t>
            </a:r>
            <a:endParaRPr b="0" i="0" sz="1650" u="none" cap="none" strike="noStrike">
              <a:solidFill>
                <a:schemeClr val="dk1"/>
              </a:solidFill>
              <a:latin typeface="Calibri"/>
              <a:ea typeface="Calibri"/>
              <a:cs typeface="Calibri"/>
              <a:sym typeface="Calibri"/>
            </a:endParaRPr>
          </a:p>
        </p:txBody>
      </p:sp>
      <p:sp>
        <p:nvSpPr>
          <p:cNvPr id="363" name="Google Shape;363;p19"/>
          <p:cNvSpPr/>
          <p:nvPr/>
        </p:nvSpPr>
        <p:spPr>
          <a:xfrm>
            <a:off x="2303636" y="3769147"/>
            <a:ext cx="2870895" cy="221456"/>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6-Month Review</a:t>
            </a:r>
            <a:endParaRPr b="0" i="0" sz="1350" u="none" cap="none" strike="noStrike">
              <a:solidFill>
                <a:schemeClr val="dk1"/>
              </a:solidFill>
              <a:latin typeface="Calibri"/>
              <a:ea typeface="Calibri"/>
              <a:cs typeface="Calibri"/>
              <a:sym typeface="Calibri"/>
            </a:endParaRPr>
          </a:p>
        </p:txBody>
      </p:sp>
      <p:sp>
        <p:nvSpPr>
          <p:cNvPr id="364" name="Google Shape;364;p19"/>
          <p:cNvSpPr/>
          <p:nvPr/>
        </p:nvSpPr>
        <p:spPr>
          <a:xfrm>
            <a:off x="2303636" y="4075658"/>
            <a:ext cx="2870895" cy="283443"/>
          </a:xfrm>
          <a:prstGeom prst="rect">
            <a:avLst/>
          </a:prstGeom>
          <a:noFill/>
          <a:ln>
            <a:noFill/>
          </a:ln>
        </p:spPr>
        <p:txBody>
          <a:bodyPr anchorCtr="0" anchor="t" bIns="0" lIns="0" spcFirstLastPara="1" rIns="0" wrap="square" tIns="0">
            <a:noAutofit/>
          </a:bodyPr>
          <a:lstStyle/>
          <a:p>
            <a:pPr indent="0" lvl="0" marL="0" marR="0" rtl="0" algn="ctr">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Check if gains hold.</a:t>
            </a:r>
            <a:endParaRPr b="0" i="0" sz="1350" u="none" cap="none" strike="noStrike">
              <a:solidFill>
                <a:schemeClr val="dk1"/>
              </a:solidFill>
              <a:latin typeface="Calibri"/>
              <a:ea typeface="Calibri"/>
              <a:cs typeface="Calibri"/>
              <a:sym typeface="Calibri"/>
            </a:endParaRPr>
          </a:p>
        </p:txBody>
      </p:sp>
      <p:sp>
        <p:nvSpPr>
          <p:cNvPr id="365" name="Google Shape;365;p19"/>
          <p:cNvSpPr/>
          <p:nvPr/>
        </p:nvSpPr>
        <p:spPr>
          <a:xfrm>
            <a:off x="5395317" y="2776835"/>
            <a:ext cx="19050" cy="425276"/>
          </a:xfrm>
          <a:prstGeom prst="roundRect">
            <a:avLst>
              <a:gd fmla="val 111628" name="adj"/>
            </a:avLst>
          </a:prstGeom>
          <a:solidFill>
            <a:srgbClr val="D6D3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19"/>
          <p:cNvSpPr/>
          <p:nvPr/>
        </p:nvSpPr>
        <p:spPr>
          <a:xfrm>
            <a:off x="5245373" y="3042642"/>
            <a:ext cx="318939" cy="318939"/>
          </a:xfrm>
          <a:prstGeom prst="roundRect">
            <a:avLst>
              <a:gd fmla="val 6667"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19"/>
          <p:cNvSpPr/>
          <p:nvPr/>
        </p:nvSpPr>
        <p:spPr>
          <a:xfrm>
            <a:off x="5298542" y="3069208"/>
            <a:ext cx="212601" cy="265807"/>
          </a:xfrm>
          <a:prstGeom prst="rect">
            <a:avLst/>
          </a:prstGeom>
          <a:no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2C2821"/>
              </a:buClr>
              <a:buSzPts val="1650"/>
              <a:buFont typeface="Alice"/>
              <a:buNone/>
            </a:pPr>
            <a:r>
              <a:rPr b="0" i="0" lang="en-US" sz="1650" u="none" cap="none" strike="noStrike">
                <a:solidFill>
                  <a:srgbClr val="2C2821"/>
                </a:solidFill>
                <a:latin typeface="Alice"/>
                <a:ea typeface="Alice"/>
                <a:cs typeface="Alice"/>
                <a:sym typeface="Alice"/>
              </a:rPr>
              <a:t>3</a:t>
            </a:r>
            <a:endParaRPr b="0" i="0" sz="1650" u="none" cap="none" strike="noStrike">
              <a:solidFill>
                <a:schemeClr val="dk1"/>
              </a:solidFill>
              <a:latin typeface="Calibri"/>
              <a:ea typeface="Calibri"/>
              <a:cs typeface="Calibri"/>
              <a:sym typeface="Calibri"/>
            </a:endParaRPr>
          </a:p>
        </p:txBody>
      </p:sp>
      <p:sp>
        <p:nvSpPr>
          <p:cNvPr id="368" name="Google Shape;368;p19"/>
          <p:cNvSpPr/>
          <p:nvPr/>
        </p:nvSpPr>
        <p:spPr>
          <a:xfrm>
            <a:off x="3969395" y="2045122"/>
            <a:ext cx="2870895" cy="221456"/>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12-Month Audit</a:t>
            </a:r>
            <a:endParaRPr b="0" i="0" sz="1350" u="none" cap="none" strike="noStrike">
              <a:solidFill>
                <a:schemeClr val="dk1"/>
              </a:solidFill>
              <a:latin typeface="Calibri"/>
              <a:ea typeface="Calibri"/>
              <a:cs typeface="Calibri"/>
              <a:sym typeface="Calibri"/>
            </a:endParaRPr>
          </a:p>
        </p:txBody>
      </p:sp>
      <p:sp>
        <p:nvSpPr>
          <p:cNvPr id="369" name="Google Shape;369;p19"/>
          <p:cNvSpPr/>
          <p:nvPr/>
        </p:nvSpPr>
        <p:spPr>
          <a:xfrm>
            <a:off x="3969395" y="2351633"/>
            <a:ext cx="2870895" cy="283443"/>
          </a:xfrm>
          <a:prstGeom prst="rect">
            <a:avLst/>
          </a:prstGeom>
          <a:noFill/>
          <a:ln>
            <a:noFill/>
          </a:ln>
        </p:spPr>
        <p:txBody>
          <a:bodyPr anchorCtr="0" anchor="t" bIns="0" lIns="0" spcFirstLastPara="1" rIns="0" wrap="square" tIns="0">
            <a:noAutofit/>
          </a:bodyPr>
          <a:lstStyle/>
          <a:p>
            <a:pPr indent="0" lvl="0" marL="0" marR="0" rtl="0" algn="ctr">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Spot regression early.</a:t>
            </a:r>
            <a:endParaRPr b="0" i="0" sz="1350" u="none" cap="none" strike="noStrike">
              <a:solidFill>
                <a:schemeClr val="dk1"/>
              </a:solidFill>
              <a:latin typeface="Calibri"/>
              <a:ea typeface="Calibri"/>
              <a:cs typeface="Calibri"/>
              <a:sym typeface="Calibri"/>
            </a:endParaRPr>
          </a:p>
        </p:txBody>
      </p:sp>
      <p:sp>
        <p:nvSpPr>
          <p:cNvPr id="370" name="Google Shape;370;p19"/>
          <p:cNvSpPr/>
          <p:nvPr/>
        </p:nvSpPr>
        <p:spPr>
          <a:xfrm>
            <a:off x="7061150" y="3202112"/>
            <a:ext cx="19050" cy="425276"/>
          </a:xfrm>
          <a:prstGeom prst="roundRect">
            <a:avLst>
              <a:gd fmla="val 111628" name="adj"/>
            </a:avLst>
          </a:prstGeom>
          <a:solidFill>
            <a:srgbClr val="D6D3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19"/>
          <p:cNvSpPr/>
          <p:nvPr/>
        </p:nvSpPr>
        <p:spPr>
          <a:xfrm>
            <a:off x="6911206" y="3042642"/>
            <a:ext cx="318939" cy="318939"/>
          </a:xfrm>
          <a:prstGeom prst="roundRect">
            <a:avLst>
              <a:gd fmla="val 6667"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19"/>
          <p:cNvSpPr/>
          <p:nvPr/>
        </p:nvSpPr>
        <p:spPr>
          <a:xfrm>
            <a:off x="6964375" y="3069208"/>
            <a:ext cx="212601" cy="265807"/>
          </a:xfrm>
          <a:prstGeom prst="rect">
            <a:avLst/>
          </a:prstGeom>
          <a:no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2C2821"/>
              </a:buClr>
              <a:buSzPts val="1650"/>
              <a:buFont typeface="Alice"/>
              <a:buNone/>
            </a:pPr>
            <a:r>
              <a:rPr b="0" i="0" lang="en-US" sz="1650" u="none" cap="none" strike="noStrike">
                <a:solidFill>
                  <a:srgbClr val="2C2821"/>
                </a:solidFill>
                <a:latin typeface="Alice"/>
                <a:ea typeface="Alice"/>
                <a:cs typeface="Alice"/>
                <a:sym typeface="Alice"/>
              </a:rPr>
              <a:t>4</a:t>
            </a:r>
            <a:endParaRPr b="0" i="0" sz="1650" u="none" cap="none" strike="noStrike">
              <a:solidFill>
                <a:schemeClr val="dk1"/>
              </a:solidFill>
              <a:latin typeface="Calibri"/>
              <a:ea typeface="Calibri"/>
              <a:cs typeface="Calibri"/>
              <a:sym typeface="Calibri"/>
            </a:endParaRPr>
          </a:p>
        </p:txBody>
      </p:sp>
      <p:sp>
        <p:nvSpPr>
          <p:cNvPr id="373" name="Google Shape;373;p19"/>
          <p:cNvSpPr/>
          <p:nvPr/>
        </p:nvSpPr>
        <p:spPr>
          <a:xfrm>
            <a:off x="5635228" y="3769147"/>
            <a:ext cx="2870895" cy="221456"/>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Continuous Alignment</a:t>
            </a:r>
            <a:endParaRPr b="0" i="0" sz="1350" u="none" cap="none" strike="noStrike">
              <a:solidFill>
                <a:schemeClr val="dk1"/>
              </a:solidFill>
              <a:latin typeface="Calibri"/>
              <a:ea typeface="Calibri"/>
              <a:cs typeface="Calibri"/>
              <a:sym typeface="Calibri"/>
            </a:endParaRPr>
          </a:p>
        </p:txBody>
      </p:sp>
      <p:sp>
        <p:nvSpPr>
          <p:cNvPr id="374" name="Google Shape;374;p19"/>
          <p:cNvSpPr/>
          <p:nvPr/>
        </p:nvSpPr>
        <p:spPr>
          <a:xfrm>
            <a:off x="5635228" y="4075658"/>
            <a:ext cx="2870895" cy="566886"/>
          </a:xfrm>
          <a:prstGeom prst="rect">
            <a:avLst/>
          </a:prstGeom>
          <a:noFill/>
          <a:ln>
            <a:noFill/>
          </a:ln>
        </p:spPr>
        <p:txBody>
          <a:bodyPr anchorCtr="0" anchor="t" bIns="0" lIns="0" spcFirstLastPara="1" rIns="0" wrap="square" tIns="0">
            <a:normAutofit/>
          </a:bodyPr>
          <a:lstStyle/>
          <a:p>
            <a:pPr indent="0" lvl="0" marL="0" marR="0" rtl="0" algn="ctr">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Apply MAS Standard #3: Due Professional Care.</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20"/>
          <p:cNvSpPr/>
          <p:nvPr/>
        </p:nvSpPr>
        <p:spPr>
          <a:xfrm>
            <a:off x="496119" y="654397"/>
            <a:ext cx="8151763" cy="36686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300"/>
              <a:buFont typeface="Alice"/>
              <a:buNone/>
            </a:pPr>
            <a:r>
              <a:rPr b="0" i="0" lang="en-US" sz="2300" u="none" cap="none" strike="noStrike">
                <a:solidFill>
                  <a:srgbClr val="233E32"/>
                </a:solidFill>
                <a:latin typeface="Alice"/>
                <a:ea typeface="Alice"/>
                <a:cs typeface="Alice"/>
                <a:sym typeface="Alice"/>
              </a:rPr>
              <a:t>Summary Matrix: The 7-Stage Architecture</a:t>
            </a:r>
            <a:endParaRPr b="0" i="0" sz="2300" u="none" cap="none" strike="noStrike">
              <a:solidFill>
                <a:schemeClr val="dk1"/>
              </a:solidFill>
              <a:latin typeface="Calibri"/>
              <a:ea typeface="Calibri"/>
              <a:cs typeface="Calibri"/>
              <a:sym typeface="Calibri"/>
            </a:endParaRPr>
          </a:p>
        </p:txBody>
      </p:sp>
      <p:sp>
        <p:nvSpPr>
          <p:cNvPr id="381" name="Google Shape;381;p20"/>
          <p:cNvSpPr/>
          <p:nvPr/>
        </p:nvSpPr>
        <p:spPr>
          <a:xfrm>
            <a:off x="496119" y="1215703"/>
            <a:ext cx="8608963"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Each stage maps to a practice standard and a skill dimension.</a:t>
            </a:r>
            <a:endParaRPr b="0" i="0" sz="1150" u="none" cap="none" strike="noStrike">
              <a:solidFill>
                <a:schemeClr val="dk1"/>
              </a:solidFill>
              <a:latin typeface="Calibri"/>
              <a:ea typeface="Calibri"/>
              <a:cs typeface="Calibri"/>
              <a:sym typeface="Calibri"/>
            </a:endParaRPr>
          </a:p>
        </p:txBody>
      </p:sp>
      <p:sp>
        <p:nvSpPr>
          <p:cNvPr id="382" name="Google Shape;382;p20"/>
          <p:cNvSpPr/>
          <p:nvPr/>
        </p:nvSpPr>
        <p:spPr>
          <a:xfrm>
            <a:off x="496119" y="1539627"/>
            <a:ext cx="8151763" cy="2949476"/>
          </a:xfrm>
          <a:prstGeom prst="roundRect">
            <a:avLst>
              <a:gd fmla="val 597" name="adj"/>
            </a:avLst>
          </a:prstGeom>
          <a:noFill/>
          <a:ln cap="flat" cmpd="sng" w="9525">
            <a:solidFill>
              <a:srgbClr val="000000">
                <a:alpha val="784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0"/>
          <p:cNvSpPr/>
          <p:nvPr/>
        </p:nvSpPr>
        <p:spPr>
          <a:xfrm>
            <a:off x="500881" y="1544389"/>
            <a:ext cx="8142238" cy="340668"/>
          </a:xfrm>
          <a:prstGeom prst="rect">
            <a:avLst/>
          </a:prstGeom>
          <a:solidFill>
            <a:srgbClr val="FFFFFF">
              <a:alpha val="392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20"/>
          <p:cNvSpPr/>
          <p:nvPr/>
        </p:nvSpPr>
        <p:spPr>
          <a:xfrm>
            <a:off x="618381" y="1607418"/>
            <a:ext cx="1685702"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1" i="0" lang="en-US" sz="1150" u="none" cap="none" strike="noStrike">
                <a:solidFill>
                  <a:srgbClr val="2C2821"/>
                </a:solidFill>
                <a:latin typeface="Lora"/>
                <a:ea typeface="Lora"/>
                <a:cs typeface="Lora"/>
                <a:sym typeface="Lora"/>
              </a:rPr>
              <a:t>Stage</a:t>
            </a:r>
            <a:endParaRPr b="0" i="0" sz="1150" u="none" cap="none" strike="noStrike">
              <a:solidFill>
                <a:schemeClr val="dk1"/>
              </a:solidFill>
              <a:latin typeface="Calibri"/>
              <a:ea typeface="Calibri"/>
              <a:cs typeface="Calibri"/>
              <a:sym typeface="Calibri"/>
            </a:endParaRPr>
          </a:p>
        </p:txBody>
      </p:sp>
      <p:sp>
        <p:nvSpPr>
          <p:cNvPr id="385" name="Google Shape;385;p20"/>
          <p:cNvSpPr/>
          <p:nvPr/>
        </p:nvSpPr>
        <p:spPr>
          <a:xfrm>
            <a:off x="2086347" y="1607418"/>
            <a:ext cx="2497559"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1" i="0" lang="en-US" sz="1150" u="none" cap="none" strike="noStrike">
                <a:solidFill>
                  <a:srgbClr val="2C2821"/>
                </a:solidFill>
                <a:latin typeface="Lora"/>
                <a:ea typeface="Lora"/>
                <a:cs typeface="Lora"/>
                <a:sym typeface="Lora"/>
              </a:rPr>
              <a:t>Core Activity</a:t>
            </a:r>
            <a:endParaRPr b="0" i="0" sz="1150" u="none" cap="none" strike="noStrike">
              <a:solidFill>
                <a:schemeClr val="dk1"/>
              </a:solidFill>
              <a:latin typeface="Calibri"/>
              <a:ea typeface="Calibri"/>
              <a:cs typeface="Calibri"/>
              <a:sym typeface="Calibri"/>
            </a:endParaRPr>
          </a:p>
        </p:txBody>
      </p:sp>
      <p:sp>
        <p:nvSpPr>
          <p:cNvPr id="386" name="Google Shape;386;p20"/>
          <p:cNvSpPr/>
          <p:nvPr/>
        </p:nvSpPr>
        <p:spPr>
          <a:xfrm>
            <a:off x="4366171" y="1607418"/>
            <a:ext cx="2416076"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1" i="0" lang="en-US" sz="1150" u="none" cap="none" strike="noStrike">
                <a:solidFill>
                  <a:srgbClr val="2C2821"/>
                </a:solidFill>
                <a:latin typeface="Lora"/>
                <a:ea typeface="Lora"/>
                <a:cs typeface="Lora"/>
                <a:sym typeface="Lora"/>
              </a:rPr>
              <a:t>Practice Standard</a:t>
            </a:r>
            <a:endParaRPr b="0" i="0" sz="1150" u="none" cap="none" strike="noStrike">
              <a:solidFill>
                <a:schemeClr val="dk1"/>
              </a:solidFill>
              <a:latin typeface="Calibri"/>
              <a:ea typeface="Calibri"/>
              <a:cs typeface="Calibri"/>
              <a:sym typeface="Calibri"/>
            </a:endParaRPr>
          </a:p>
        </p:txBody>
      </p:sp>
      <p:sp>
        <p:nvSpPr>
          <p:cNvPr id="387" name="Google Shape;387;p20"/>
          <p:cNvSpPr/>
          <p:nvPr/>
        </p:nvSpPr>
        <p:spPr>
          <a:xfrm>
            <a:off x="6564511" y="1607418"/>
            <a:ext cx="2418457"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1" i="0" lang="en-US" sz="1150" u="none" cap="none" strike="noStrike">
                <a:solidFill>
                  <a:srgbClr val="2C2821"/>
                </a:solidFill>
                <a:latin typeface="Lora"/>
                <a:ea typeface="Lora"/>
                <a:cs typeface="Lora"/>
                <a:sym typeface="Lora"/>
              </a:rPr>
              <a:t>Skill Dimension</a:t>
            </a:r>
            <a:endParaRPr b="0" i="0" sz="1150" u="none" cap="none" strike="noStrike">
              <a:solidFill>
                <a:schemeClr val="dk1"/>
              </a:solidFill>
              <a:latin typeface="Calibri"/>
              <a:ea typeface="Calibri"/>
              <a:cs typeface="Calibri"/>
              <a:sym typeface="Calibri"/>
            </a:endParaRPr>
          </a:p>
        </p:txBody>
      </p:sp>
      <p:sp>
        <p:nvSpPr>
          <p:cNvPr id="388" name="Google Shape;388;p20"/>
          <p:cNvSpPr/>
          <p:nvPr/>
        </p:nvSpPr>
        <p:spPr>
          <a:xfrm>
            <a:off x="500881" y="1885057"/>
            <a:ext cx="8142238" cy="340668"/>
          </a:xfrm>
          <a:prstGeom prst="rect">
            <a:avLst/>
          </a:prstGeom>
          <a:solidFill>
            <a:srgbClr val="000000">
              <a:alpha val="392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20"/>
          <p:cNvSpPr/>
          <p:nvPr/>
        </p:nvSpPr>
        <p:spPr>
          <a:xfrm>
            <a:off x="618381" y="1948086"/>
            <a:ext cx="1685702"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1" i="0" lang="en-US" sz="1150" u="none" cap="none" strike="noStrike">
                <a:solidFill>
                  <a:srgbClr val="2C2821"/>
                </a:solidFill>
                <a:latin typeface="Lora"/>
                <a:ea typeface="Lora"/>
                <a:cs typeface="Lora"/>
                <a:sym typeface="Lora"/>
              </a:rPr>
              <a:t>I. Negotiation</a:t>
            </a:r>
            <a:endParaRPr b="0" i="0" sz="1150" u="none" cap="none" strike="noStrike">
              <a:solidFill>
                <a:schemeClr val="dk1"/>
              </a:solidFill>
              <a:latin typeface="Calibri"/>
              <a:ea typeface="Calibri"/>
              <a:cs typeface="Calibri"/>
              <a:sym typeface="Calibri"/>
            </a:endParaRPr>
          </a:p>
        </p:txBody>
      </p:sp>
      <p:sp>
        <p:nvSpPr>
          <p:cNvPr id="390" name="Google Shape;390;p20"/>
          <p:cNvSpPr/>
          <p:nvPr/>
        </p:nvSpPr>
        <p:spPr>
          <a:xfrm>
            <a:off x="2086347" y="1948086"/>
            <a:ext cx="2497559"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Problem intake</a:t>
            </a:r>
            <a:endParaRPr b="0" i="0" sz="1150" u="none" cap="none" strike="noStrike">
              <a:solidFill>
                <a:schemeClr val="dk1"/>
              </a:solidFill>
              <a:latin typeface="Calibri"/>
              <a:ea typeface="Calibri"/>
              <a:cs typeface="Calibri"/>
              <a:sym typeface="Calibri"/>
            </a:endParaRPr>
          </a:p>
        </p:txBody>
      </p:sp>
      <p:sp>
        <p:nvSpPr>
          <p:cNvPr id="391" name="Google Shape;391;p20"/>
          <p:cNvSpPr/>
          <p:nvPr/>
        </p:nvSpPr>
        <p:spPr>
          <a:xfrm>
            <a:off x="4366171" y="1948086"/>
            <a:ext cx="2416076"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Standard #5: Understanding</a:t>
            </a:r>
            <a:endParaRPr b="0" i="0" sz="1150" u="none" cap="none" strike="noStrike">
              <a:solidFill>
                <a:schemeClr val="dk1"/>
              </a:solidFill>
              <a:latin typeface="Calibri"/>
              <a:ea typeface="Calibri"/>
              <a:cs typeface="Calibri"/>
              <a:sym typeface="Calibri"/>
            </a:endParaRPr>
          </a:p>
        </p:txBody>
      </p:sp>
      <p:sp>
        <p:nvSpPr>
          <p:cNvPr id="392" name="Google Shape;392;p20"/>
          <p:cNvSpPr/>
          <p:nvPr/>
        </p:nvSpPr>
        <p:spPr>
          <a:xfrm>
            <a:off x="6564511" y="1948086"/>
            <a:ext cx="2418457"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Communication</a:t>
            </a:r>
            <a:endParaRPr b="0" i="0" sz="1150" u="none" cap="none" strike="noStrike">
              <a:solidFill>
                <a:schemeClr val="dk1"/>
              </a:solidFill>
              <a:latin typeface="Calibri"/>
              <a:ea typeface="Calibri"/>
              <a:cs typeface="Calibri"/>
              <a:sym typeface="Calibri"/>
            </a:endParaRPr>
          </a:p>
        </p:txBody>
      </p:sp>
      <p:sp>
        <p:nvSpPr>
          <p:cNvPr id="393" name="Google Shape;393;p20"/>
          <p:cNvSpPr/>
          <p:nvPr/>
        </p:nvSpPr>
        <p:spPr>
          <a:xfrm>
            <a:off x="500881" y="2225725"/>
            <a:ext cx="8142238" cy="340668"/>
          </a:xfrm>
          <a:prstGeom prst="rect">
            <a:avLst/>
          </a:prstGeom>
          <a:solidFill>
            <a:srgbClr val="FFFFFF">
              <a:alpha val="392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20"/>
          <p:cNvSpPr/>
          <p:nvPr/>
        </p:nvSpPr>
        <p:spPr>
          <a:xfrm>
            <a:off x="618381" y="2288753"/>
            <a:ext cx="1685702"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1" i="0" lang="en-US" sz="1150" u="none" cap="none" strike="noStrike">
                <a:solidFill>
                  <a:srgbClr val="2C2821"/>
                </a:solidFill>
                <a:latin typeface="Lora"/>
                <a:ea typeface="Lora"/>
                <a:cs typeface="Lora"/>
                <a:sym typeface="Lora"/>
              </a:rPr>
              <a:t>II. Planning</a:t>
            </a:r>
            <a:endParaRPr b="0" i="0" sz="1150" u="none" cap="none" strike="noStrike">
              <a:solidFill>
                <a:schemeClr val="dk1"/>
              </a:solidFill>
              <a:latin typeface="Calibri"/>
              <a:ea typeface="Calibri"/>
              <a:cs typeface="Calibri"/>
              <a:sym typeface="Calibri"/>
            </a:endParaRPr>
          </a:p>
        </p:txBody>
      </p:sp>
      <p:sp>
        <p:nvSpPr>
          <p:cNvPr id="395" name="Google Shape;395;p20"/>
          <p:cNvSpPr/>
          <p:nvPr/>
        </p:nvSpPr>
        <p:spPr>
          <a:xfrm>
            <a:off x="2086347" y="2288753"/>
            <a:ext cx="2497559"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Task and resource planning</a:t>
            </a:r>
            <a:endParaRPr b="0" i="0" sz="1150" u="none" cap="none" strike="noStrike">
              <a:solidFill>
                <a:schemeClr val="dk1"/>
              </a:solidFill>
              <a:latin typeface="Calibri"/>
              <a:ea typeface="Calibri"/>
              <a:cs typeface="Calibri"/>
              <a:sym typeface="Calibri"/>
            </a:endParaRPr>
          </a:p>
        </p:txBody>
      </p:sp>
      <p:sp>
        <p:nvSpPr>
          <p:cNvPr id="396" name="Google Shape;396;p20"/>
          <p:cNvSpPr/>
          <p:nvPr/>
        </p:nvSpPr>
        <p:spPr>
          <a:xfrm>
            <a:off x="4366171" y="2288753"/>
            <a:ext cx="2416076"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Standard #6: Supervision</a:t>
            </a:r>
            <a:endParaRPr b="0" i="0" sz="1150" u="none" cap="none" strike="noStrike">
              <a:solidFill>
                <a:schemeClr val="dk1"/>
              </a:solidFill>
              <a:latin typeface="Calibri"/>
              <a:ea typeface="Calibri"/>
              <a:cs typeface="Calibri"/>
              <a:sym typeface="Calibri"/>
            </a:endParaRPr>
          </a:p>
        </p:txBody>
      </p:sp>
      <p:sp>
        <p:nvSpPr>
          <p:cNvPr id="397" name="Google Shape;397;p20"/>
          <p:cNvSpPr/>
          <p:nvPr/>
        </p:nvSpPr>
        <p:spPr>
          <a:xfrm>
            <a:off x="6564511" y="2288753"/>
            <a:ext cx="2418457"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Project management</a:t>
            </a:r>
            <a:endParaRPr b="0" i="0" sz="1150" u="none" cap="none" strike="noStrike">
              <a:solidFill>
                <a:schemeClr val="dk1"/>
              </a:solidFill>
              <a:latin typeface="Calibri"/>
              <a:ea typeface="Calibri"/>
              <a:cs typeface="Calibri"/>
              <a:sym typeface="Calibri"/>
            </a:endParaRPr>
          </a:p>
        </p:txBody>
      </p:sp>
      <p:sp>
        <p:nvSpPr>
          <p:cNvPr id="398" name="Google Shape;398;p20"/>
          <p:cNvSpPr/>
          <p:nvPr/>
        </p:nvSpPr>
        <p:spPr>
          <a:xfrm>
            <a:off x="500881" y="2566392"/>
            <a:ext cx="8142238" cy="340668"/>
          </a:xfrm>
          <a:prstGeom prst="rect">
            <a:avLst/>
          </a:prstGeom>
          <a:solidFill>
            <a:srgbClr val="000000">
              <a:alpha val="392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20"/>
          <p:cNvSpPr/>
          <p:nvPr/>
        </p:nvSpPr>
        <p:spPr>
          <a:xfrm>
            <a:off x="618381" y="2629421"/>
            <a:ext cx="1685702"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1" i="0" lang="en-US" sz="1150" u="none" cap="none" strike="noStrike">
                <a:solidFill>
                  <a:srgbClr val="2C2821"/>
                </a:solidFill>
                <a:latin typeface="Lora"/>
                <a:ea typeface="Lora"/>
                <a:cs typeface="Lora"/>
                <a:sym typeface="Lora"/>
              </a:rPr>
              <a:t>III. Fieldwork</a:t>
            </a:r>
            <a:endParaRPr b="0" i="0" sz="1150" u="none" cap="none" strike="noStrike">
              <a:solidFill>
                <a:schemeClr val="dk1"/>
              </a:solidFill>
              <a:latin typeface="Calibri"/>
              <a:ea typeface="Calibri"/>
              <a:cs typeface="Calibri"/>
              <a:sym typeface="Calibri"/>
            </a:endParaRPr>
          </a:p>
        </p:txBody>
      </p:sp>
      <p:sp>
        <p:nvSpPr>
          <p:cNvPr id="400" name="Google Shape;400;p20"/>
          <p:cNvSpPr/>
          <p:nvPr/>
        </p:nvSpPr>
        <p:spPr>
          <a:xfrm>
            <a:off x="2086347" y="2629421"/>
            <a:ext cx="2497559"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Data gathering</a:t>
            </a:r>
            <a:endParaRPr b="0" i="0" sz="1150" u="none" cap="none" strike="noStrike">
              <a:solidFill>
                <a:schemeClr val="dk1"/>
              </a:solidFill>
              <a:latin typeface="Calibri"/>
              <a:ea typeface="Calibri"/>
              <a:cs typeface="Calibri"/>
              <a:sym typeface="Calibri"/>
            </a:endParaRPr>
          </a:p>
        </p:txBody>
      </p:sp>
      <p:sp>
        <p:nvSpPr>
          <p:cNvPr id="401" name="Google Shape;401;p20"/>
          <p:cNvSpPr/>
          <p:nvPr/>
        </p:nvSpPr>
        <p:spPr>
          <a:xfrm>
            <a:off x="4366171" y="2629421"/>
            <a:ext cx="2416076"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Standard #7: Sufficient Data</a:t>
            </a:r>
            <a:endParaRPr b="0" i="0" sz="1150" u="none" cap="none" strike="noStrike">
              <a:solidFill>
                <a:schemeClr val="dk1"/>
              </a:solidFill>
              <a:latin typeface="Calibri"/>
              <a:ea typeface="Calibri"/>
              <a:cs typeface="Calibri"/>
              <a:sym typeface="Calibri"/>
            </a:endParaRPr>
          </a:p>
        </p:txBody>
      </p:sp>
      <p:sp>
        <p:nvSpPr>
          <p:cNvPr id="402" name="Google Shape;402;p20"/>
          <p:cNvSpPr/>
          <p:nvPr/>
        </p:nvSpPr>
        <p:spPr>
          <a:xfrm>
            <a:off x="6564511" y="2629421"/>
            <a:ext cx="2418457"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Diagnostics</a:t>
            </a:r>
            <a:endParaRPr b="0" i="0" sz="1150" u="none" cap="none" strike="noStrike">
              <a:solidFill>
                <a:schemeClr val="dk1"/>
              </a:solidFill>
              <a:latin typeface="Calibri"/>
              <a:ea typeface="Calibri"/>
              <a:cs typeface="Calibri"/>
              <a:sym typeface="Calibri"/>
            </a:endParaRPr>
          </a:p>
        </p:txBody>
      </p:sp>
      <p:sp>
        <p:nvSpPr>
          <p:cNvPr id="403" name="Google Shape;403;p20"/>
          <p:cNvSpPr/>
          <p:nvPr/>
        </p:nvSpPr>
        <p:spPr>
          <a:xfrm>
            <a:off x="500881" y="2907060"/>
            <a:ext cx="8142238" cy="555278"/>
          </a:xfrm>
          <a:prstGeom prst="rect">
            <a:avLst/>
          </a:prstGeom>
          <a:solidFill>
            <a:srgbClr val="FFFFFF">
              <a:alpha val="392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20"/>
          <p:cNvSpPr/>
          <p:nvPr/>
        </p:nvSpPr>
        <p:spPr>
          <a:xfrm>
            <a:off x="618381" y="2970088"/>
            <a:ext cx="1685702"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1" i="0" lang="en-US" sz="1150" u="none" cap="none" strike="noStrike">
                <a:solidFill>
                  <a:srgbClr val="2C2821"/>
                </a:solidFill>
                <a:latin typeface="Lora"/>
                <a:ea typeface="Lora"/>
                <a:cs typeface="Lora"/>
                <a:sym typeface="Lora"/>
              </a:rPr>
              <a:t>IV. Reporting</a:t>
            </a:r>
            <a:endParaRPr b="0" i="0" sz="1150" u="none" cap="none" strike="noStrike">
              <a:solidFill>
                <a:schemeClr val="dk1"/>
              </a:solidFill>
              <a:latin typeface="Calibri"/>
              <a:ea typeface="Calibri"/>
              <a:cs typeface="Calibri"/>
              <a:sym typeface="Calibri"/>
            </a:endParaRPr>
          </a:p>
        </p:txBody>
      </p:sp>
      <p:sp>
        <p:nvSpPr>
          <p:cNvPr id="405" name="Google Shape;405;p20"/>
          <p:cNvSpPr/>
          <p:nvPr/>
        </p:nvSpPr>
        <p:spPr>
          <a:xfrm>
            <a:off x="2086347" y="2970088"/>
            <a:ext cx="2497559"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Solution pitches</a:t>
            </a:r>
            <a:endParaRPr b="0" i="0" sz="1150" u="none" cap="none" strike="noStrike">
              <a:solidFill>
                <a:schemeClr val="dk1"/>
              </a:solidFill>
              <a:latin typeface="Calibri"/>
              <a:ea typeface="Calibri"/>
              <a:cs typeface="Calibri"/>
              <a:sym typeface="Calibri"/>
            </a:endParaRPr>
          </a:p>
        </p:txBody>
      </p:sp>
      <p:sp>
        <p:nvSpPr>
          <p:cNvPr id="406" name="Google Shape;406;p20"/>
          <p:cNvSpPr/>
          <p:nvPr/>
        </p:nvSpPr>
        <p:spPr>
          <a:xfrm>
            <a:off x="4366171" y="2970088"/>
            <a:ext cx="1958876" cy="429220"/>
          </a:xfrm>
          <a:prstGeom prst="rect">
            <a:avLst/>
          </a:prstGeom>
          <a:noFill/>
          <a:ln>
            <a:noFill/>
          </a:ln>
        </p:spPr>
        <p:txBody>
          <a:bodyPr anchorCtr="0" anchor="t" bIns="0" lIns="0" spcFirstLastPara="1" rIns="0" wrap="square" tIns="0">
            <a:norm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Standard #8: Communication</a:t>
            </a:r>
            <a:endParaRPr b="0" i="0" sz="1150" u="none" cap="none" strike="noStrike">
              <a:solidFill>
                <a:schemeClr val="dk1"/>
              </a:solidFill>
              <a:latin typeface="Calibri"/>
              <a:ea typeface="Calibri"/>
              <a:cs typeface="Calibri"/>
              <a:sym typeface="Calibri"/>
            </a:endParaRPr>
          </a:p>
        </p:txBody>
      </p:sp>
      <p:sp>
        <p:nvSpPr>
          <p:cNvPr id="407" name="Google Shape;407;p20"/>
          <p:cNvSpPr/>
          <p:nvPr/>
        </p:nvSpPr>
        <p:spPr>
          <a:xfrm>
            <a:off x="6564511" y="2970088"/>
            <a:ext cx="2418457"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Synthesis</a:t>
            </a:r>
            <a:endParaRPr b="0" i="0" sz="1150" u="none" cap="none" strike="noStrike">
              <a:solidFill>
                <a:schemeClr val="dk1"/>
              </a:solidFill>
              <a:latin typeface="Calibri"/>
              <a:ea typeface="Calibri"/>
              <a:cs typeface="Calibri"/>
              <a:sym typeface="Calibri"/>
            </a:endParaRPr>
          </a:p>
        </p:txBody>
      </p:sp>
      <p:sp>
        <p:nvSpPr>
          <p:cNvPr id="408" name="Google Shape;408;p20"/>
          <p:cNvSpPr/>
          <p:nvPr/>
        </p:nvSpPr>
        <p:spPr>
          <a:xfrm>
            <a:off x="500881" y="3462337"/>
            <a:ext cx="8142238" cy="340668"/>
          </a:xfrm>
          <a:prstGeom prst="rect">
            <a:avLst/>
          </a:prstGeom>
          <a:solidFill>
            <a:srgbClr val="000000">
              <a:alpha val="392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20"/>
          <p:cNvSpPr/>
          <p:nvPr/>
        </p:nvSpPr>
        <p:spPr>
          <a:xfrm>
            <a:off x="618381" y="3525366"/>
            <a:ext cx="1685702"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1" i="0" lang="en-US" sz="1150" u="none" cap="none" strike="noStrike">
                <a:solidFill>
                  <a:srgbClr val="2C2821"/>
                </a:solidFill>
                <a:latin typeface="Lora"/>
                <a:ea typeface="Lora"/>
                <a:cs typeface="Lora"/>
                <a:sym typeface="Lora"/>
              </a:rPr>
              <a:t>V. Execution</a:t>
            </a:r>
            <a:endParaRPr b="0" i="0" sz="1150" u="none" cap="none" strike="noStrike">
              <a:solidFill>
                <a:schemeClr val="dk1"/>
              </a:solidFill>
              <a:latin typeface="Calibri"/>
              <a:ea typeface="Calibri"/>
              <a:cs typeface="Calibri"/>
              <a:sym typeface="Calibri"/>
            </a:endParaRPr>
          </a:p>
        </p:txBody>
      </p:sp>
      <p:sp>
        <p:nvSpPr>
          <p:cNvPr id="410" name="Google Shape;410;p20"/>
          <p:cNvSpPr/>
          <p:nvPr/>
        </p:nvSpPr>
        <p:spPr>
          <a:xfrm>
            <a:off x="2086347" y="3525366"/>
            <a:ext cx="2497559"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Rollouts and training</a:t>
            </a:r>
            <a:endParaRPr b="0" i="0" sz="1150" u="none" cap="none" strike="noStrike">
              <a:solidFill>
                <a:schemeClr val="dk1"/>
              </a:solidFill>
              <a:latin typeface="Calibri"/>
              <a:ea typeface="Calibri"/>
              <a:cs typeface="Calibri"/>
              <a:sym typeface="Calibri"/>
            </a:endParaRPr>
          </a:p>
        </p:txBody>
      </p:sp>
      <p:sp>
        <p:nvSpPr>
          <p:cNvPr id="411" name="Google Shape;411;p20"/>
          <p:cNvSpPr/>
          <p:nvPr/>
        </p:nvSpPr>
        <p:spPr>
          <a:xfrm>
            <a:off x="4366171" y="3525366"/>
            <a:ext cx="2416076"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Standard #4: Client Benefit</a:t>
            </a:r>
            <a:endParaRPr b="0" i="0" sz="1150" u="none" cap="none" strike="noStrike">
              <a:solidFill>
                <a:schemeClr val="dk1"/>
              </a:solidFill>
              <a:latin typeface="Calibri"/>
              <a:ea typeface="Calibri"/>
              <a:cs typeface="Calibri"/>
              <a:sym typeface="Calibri"/>
            </a:endParaRPr>
          </a:p>
        </p:txBody>
      </p:sp>
      <p:sp>
        <p:nvSpPr>
          <p:cNvPr id="412" name="Google Shape;412;p20"/>
          <p:cNvSpPr/>
          <p:nvPr/>
        </p:nvSpPr>
        <p:spPr>
          <a:xfrm>
            <a:off x="6564511" y="3525366"/>
            <a:ext cx="2418457"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Project management</a:t>
            </a:r>
            <a:endParaRPr b="0" i="0" sz="1150" u="none" cap="none" strike="noStrike">
              <a:solidFill>
                <a:schemeClr val="dk1"/>
              </a:solidFill>
              <a:latin typeface="Calibri"/>
              <a:ea typeface="Calibri"/>
              <a:cs typeface="Calibri"/>
              <a:sym typeface="Calibri"/>
            </a:endParaRPr>
          </a:p>
        </p:txBody>
      </p:sp>
      <p:sp>
        <p:nvSpPr>
          <p:cNvPr id="413" name="Google Shape;413;p20"/>
          <p:cNvSpPr/>
          <p:nvPr/>
        </p:nvSpPr>
        <p:spPr>
          <a:xfrm>
            <a:off x="500881" y="3803005"/>
            <a:ext cx="8142238" cy="340668"/>
          </a:xfrm>
          <a:prstGeom prst="rect">
            <a:avLst/>
          </a:prstGeom>
          <a:solidFill>
            <a:srgbClr val="FFFFFF">
              <a:alpha val="392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20"/>
          <p:cNvSpPr/>
          <p:nvPr/>
        </p:nvSpPr>
        <p:spPr>
          <a:xfrm>
            <a:off x="618381" y="3866034"/>
            <a:ext cx="1685702"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1" i="0" lang="en-US" sz="1150" u="none" cap="none" strike="noStrike">
                <a:solidFill>
                  <a:srgbClr val="2C2821"/>
                </a:solidFill>
                <a:latin typeface="Lora"/>
                <a:ea typeface="Lora"/>
                <a:cs typeface="Lora"/>
                <a:sym typeface="Lora"/>
              </a:rPr>
              <a:t>VI. Evaluation</a:t>
            </a:r>
            <a:endParaRPr b="0" i="0" sz="1150" u="none" cap="none" strike="noStrike">
              <a:solidFill>
                <a:schemeClr val="dk1"/>
              </a:solidFill>
              <a:latin typeface="Calibri"/>
              <a:ea typeface="Calibri"/>
              <a:cs typeface="Calibri"/>
              <a:sym typeface="Calibri"/>
            </a:endParaRPr>
          </a:p>
        </p:txBody>
      </p:sp>
      <p:sp>
        <p:nvSpPr>
          <p:cNvPr id="415" name="Google Shape;415;p20"/>
          <p:cNvSpPr/>
          <p:nvPr/>
        </p:nvSpPr>
        <p:spPr>
          <a:xfrm>
            <a:off x="2086347" y="3866034"/>
            <a:ext cx="2497559"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ROI and metrics</a:t>
            </a:r>
            <a:endParaRPr b="0" i="0" sz="1150" u="none" cap="none" strike="noStrike">
              <a:solidFill>
                <a:schemeClr val="dk1"/>
              </a:solidFill>
              <a:latin typeface="Calibri"/>
              <a:ea typeface="Calibri"/>
              <a:cs typeface="Calibri"/>
              <a:sym typeface="Calibri"/>
            </a:endParaRPr>
          </a:p>
        </p:txBody>
      </p:sp>
      <p:sp>
        <p:nvSpPr>
          <p:cNvPr id="416" name="Google Shape;416;p20"/>
          <p:cNvSpPr/>
          <p:nvPr/>
        </p:nvSpPr>
        <p:spPr>
          <a:xfrm>
            <a:off x="4366171" y="3866034"/>
            <a:ext cx="2416076"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Standard #4: Client Benefit</a:t>
            </a:r>
            <a:endParaRPr b="0" i="0" sz="1150" u="none" cap="none" strike="noStrike">
              <a:solidFill>
                <a:schemeClr val="dk1"/>
              </a:solidFill>
              <a:latin typeface="Calibri"/>
              <a:ea typeface="Calibri"/>
              <a:cs typeface="Calibri"/>
              <a:sym typeface="Calibri"/>
            </a:endParaRPr>
          </a:p>
        </p:txBody>
      </p:sp>
      <p:sp>
        <p:nvSpPr>
          <p:cNvPr id="417" name="Google Shape;417;p20"/>
          <p:cNvSpPr/>
          <p:nvPr/>
        </p:nvSpPr>
        <p:spPr>
          <a:xfrm>
            <a:off x="6564511" y="3866034"/>
            <a:ext cx="2418457"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Diagnostics</a:t>
            </a:r>
            <a:endParaRPr b="0" i="0" sz="1150" u="none" cap="none" strike="noStrike">
              <a:solidFill>
                <a:schemeClr val="dk1"/>
              </a:solidFill>
              <a:latin typeface="Calibri"/>
              <a:ea typeface="Calibri"/>
              <a:cs typeface="Calibri"/>
              <a:sym typeface="Calibri"/>
            </a:endParaRPr>
          </a:p>
        </p:txBody>
      </p:sp>
      <p:sp>
        <p:nvSpPr>
          <p:cNvPr id="418" name="Google Shape;418;p20"/>
          <p:cNvSpPr/>
          <p:nvPr/>
        </p:nvSpPr>
        <p:spPr>
          <a:xfrm>
            <a:off x="500881" y="4143673"/>
            <a:ext cx="8142238" cy="340668"/>
          </a:xfrm>
          <a:prstGeom prst="rect">
            <a:avLst/>
          </a:prstGeom>
          <a:solidFill>
            <a:srgbClr val="000000">
              <a:alpha val="3921"/>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20"/>
          <p:cNvSpPr/>
          <p:nvPr/>
        </p:nvSpPr>
        <p:spPr>
          <a:xfrm>
            <a:off x="618381" y="4206701"/>
            <a:ext cx="1685702"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1" i="0" lang="en-US" sz="1150" u="none" cap="none" strike="noStrike">
                <a:solidFill>
                  <a:srgbClr val="2C2821"/>
                </a:solidFill>
                <a:latin typeface="Lora"/>
                <a:ea typeface="Lora"/>
                <a:cs typeface="Lora"/>
                <a:sym typeface="Lora"/>
              </a:rPr>
              <a:t>VII. Follow-Up</a:t>
            </a:r>
            <a:endParaRPr b="0" i="0" sz="1150" u="none" cap="none" strike="noStrike">
              <a:solidFill>
                <a:schemeClr val="dk1"/>
              </a:solidFill>
              <a:latin typeface="Calibri"/>
              <a:ea typeface="Calibri"/>
              <a:cs typeface="Calibri"/>
              <a:sym typeface="Calibri"/>
            </a:endParaRPr>
          </a:p>
        </p:txBody>
      </p:sp>
      <p:sp>
        <p:nvSpPr>
          <p:cNvPr id="420" name="Google Shape;420;p20"/>
          <p:cNvSpPr/>
          <p:nvPr/>
        </p:nvSpPr>
        <p:spPr>
          <a:xfrm>
            <a:off x="2086347" y="4206701"/>
            <a:ext cx="2497559"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Long-term review</a:t>
            </a:r>
            <a:endParaRPr b="0" i="0" sz="1150" u="none" cap="none" strike="noStrike">
              <a:solidFill>
                <a:schemeClr val="dk1"/>
              </a:solidFill>
              <a:latin typeface="Calibri"/>
              <a:ea typeface="Calibri"/>
              <a:cs typeface="Calibri"/>
              <a:sym typeface="Calibri"/>
            </a:endParaRPr>
          </a:p>
        </p:txBody>
      </p:sp>
      <p:sp>
        <p:nvSpPr>
          <p:cNvPr id="421" name="Google Shape;421;p20"/>
          <p:cNvSpPr/>
          <p:nvPr/>
        </p:nvSpPr>
        <p:spPr>
          <a:xfrm>
            <a:off x="4366171" y="4206701"/>
            <a:ext cx="2416076"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Standard #3: Due Care</a:t>
            </a:r>
            <a:endParaRPr b="0" i="0" sz="1150" u="none" cap="none" strike="noStrike">
              <a:solidFill>
                <a:schemeClr val="dk1"/>
              </a:solidFill>
              <a:latin typeface="Calibri"/>
              <a:ea typeface="Calibri"/>
              <a:cs typeface="Calibri"/>
              <a:sym typeface="Calibri"/>
            </a:endParaRPr>
          </a:p>
        </p:txBody>
      </p:sp>
      <p:sp>
        <p:nvSpPr>
          <p:cNvPr id="422" name="Google Shape;422;p20"/>
          <p:cNvSpPr/>
          <p:nvPr/>
        </p:nvSpPr>
        <p:spPr>
          <a:xfrm>
            <a:off x="6564511" y="4206701"/>
            <a:ext cx="2418457" cy="214610"/>
          </a:xfrm>
          <a:prstGeom prst="rect">
            <a:avLst/>
          </a:prstGeom>
          <a:noFill/>
          <a:ln>
            <a:noFill/>
          </a:ln>
        </p:spPr>
        <p:txBody>
          <a:bodyPr anchorCtr="0" anchor="t" bIns="0" lIns="0" spcFirstLastPara="1" rIns="0" wrap="square" tIns="0">
            <a:no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Strategy</a:t>
            </a:r>
            <a:endParaRPr b="0" i="0" sz="1150" u="none" cap="none" strike="noStrike">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7" name="Shape 427"/>
        <p:cNvGrpSpPr/>
        <p:nvPr/>
      </p:nvGrpSpPr>
      <p:grpSpPr>
        <a:xfrm>
          <a:off x="0" y="0"/>
          <a:ext cx="0" cy="0"/>
          <a:chOff x="0" y="0"/>
          <a:chExt cx="0" cy="0"/>
        </a:xfrm>
      </p:grpSpPr>
      <p:pic>
        <p:nvPicPr>
          <p:cNvPr descr="preencoded.png" id="428" name="Google Shape;428;p21"/>
          <p:cNvPicPr preferRelativeResize="0"/>
          <p:nvPr/>
        </p:nvPicPr>
        <p:blipFill rotWithShape="1">
          <a:blip r:embed="rId3">
            <a:alphaModFix/>
          </a:blip>
          <a:srcRect b="0" l="0" r="0" t="0"/>
          <a:stretch/>
        </p:blipFill>
        <p:spPr>
          <a:xfrm>
            <a:off x="5715000" y="0"/>
            <a:ext cx="3429000" cy="5143500"/>
          </a:xfrm>
          <a:prstGeom prst="rect">
            <a:avLst/>
          </a:prstGeom>
          <a:noFill/>
          <a:ln>
            <a:noFill/>
          </a:ln>
        </p:spPr>
      </p:pic>
      <p:sp>
        <p:nvSpPr>
          <p:cNvPr id="429" name="Google Shape;429;p21"/>
          <p:cNvSpPr/>
          <p:nvPr/>
        </p:nvSpPr>
        <p:spPr>
          <a:xfrm>
            <a:off x="496119" y="823168"/>
            <a:ext cx="863724" cy="215354"/>
          </a:xfrm>
          <a:prstGeom prst="roundRect">
            <a:avLst>
              <a:gd fmla="val 7900" name="adj"/>
            </a:avLst>
          </a:prstGeom>
          <a:noFill/>
          <a:ln cap="flat" cmpd="sng" w="9525">
            <a:solidFill>
              <a:srgbClr val="1B5F3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21"/>
          <p:cNvSpPr/>
          <p:nvPr/>
        </p:nvSpPr>
        <p:spPr>
          <a:xfrm>
            <a:off x="581174" y="865659"/>
            <a:ext cx="1150813" cy="130373"/>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1B5F39"/>
              </a:buClr>
              <a:buSzPts val="850"/>
              <a:buFont typeface="Lora"/>
              <a:buNone/>
            </a:pPr>
            <a:r>
              <a:rPr b="0" i="0" lang="en-US" sz="850" u="none" cap="none" strike="noStrike">
                <a:solidFill>
                  <a:srgbClr val="1B5F39"/>
                </a:solidFill>
                <a:latin typeface="Lora"/>
                <a:ea typeface="Lora"/>
                <a:cs typeface="Lora"/>
                <a:sym typeface="Lora"/>
              </a:rPr>
              <a:t>TRANSITION</a:t>
            </a:r>
            <a:endParaRPr b="0" i="0" sz="850" u="none" cap="none" strike="noStrike">
              <a:solidFill>
                <a:schemeClr val="dk1"/>
              </a:solidFill>
              <a:latin typeface="Calibri"/>
              <a:ea typeface="Calibri"/>
              <a:cs typeface="Calibri"/>
              <a:sym typeface="Calibri"/>
            </a:endParaRPr>
          </a:p>
        </p:txBody>
      </p:sp>
      <p:sp>
        <p:nvSpPr>
          <p:cNvPr id="431" name="Google Shape;431;p21"/>
          <p:cNvSpPr/>
          <p:nvPr/>
        </p:nvSpPr>
        <p:spPr>
          <a:xfrm>
            <a:off x="496119" y="1095226"/>
            <a:ext cx="4722763" cy="2445544"/>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33E32"/>
              </a:buClr>
              <a:buSzPts val="3850"/>
              <a:buFont typeface="Alice"/>
              <a:buNone/>
            </a:pPr>
            <a:r>
              <a:rPr b="0" i="0" lang="en-US" sz="3850" u="none" cap="none" strike="noStrike">
                <a:solidFill>
                  <a:srgbClr val="233E32"/>
                </a:solidFill>
                <a:latin typeface="Alice"/>
                <a:ea typeface="Alice"/>
                <a:cs typeface="Alice"/>
                <a:sym typeface="Alice"/>
              </a:rPr>
              <a:t>"Ethical conduct is the foundation of trust and long-term reputation."</a:t>
            </a:r>
            <a:endParaRPr b="0" i="0" sz="3850" u="none" cap="none" strike="noStrike">
              <a:solidFill>
                <a:schemeClr val="dk1"/>
              </a:solidFill>
              <a:latin typeface="Calibri"/>
              <a:ea typeface="Calibri"/>
              <a:cs typeface="Calibri"/>
              <a:sym typeface="Calibri"/>
            </a:endParaRPr>
          </a:p>
        </p:txBody>
      </p:sp>
      <p:sp>
        <p:nvSpPr>
          <p:cNvPr id="432" name="Google Shape;432;p21"/>
          <p:cNvSpPr/>
          <p:nvPr/>
        </p:nvSpPr>
        <p:spPr>
          <a:xfrm>
            <a:off x="496119" y="3753371"/>
            <a:ext cx="4722763"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We now move from execution to the ethical guardrails of the profession.</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p22"/>
          <p:cNvSpPr/>
          <p:nvPr/>
        </p:nvSpPr>
        <p:spPr>
          <a:xfrm>
            <a:off x="496119" y="430485"/>
            <a:ext cx="8151763" cy="346100"/>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150"/>
              <a:buFont typeface="Alice"/>
              <a:buNone/>
            </a:pPr>
            <a:r>
              <a:rPr b="0" i="0" lang="en-US" sz="2150" u="none" cap="none" strike="noStrike">
                <a:solidFill>
                  <a:srgbClr val="233E32"/>
                </a:solidFill>
                <a:latin typeface="Alice"/>
                <a:ea typeface="Alice"/>
                <a:cs typeface="Alice"/>
                <a:sym typeface="Alice"/>
              </a:rPr>
              <a:t>Regulatory Framework — </a:t>
            </a:r>
            <a:endParaRPr b="0" i="0" sz="2150" u="none" cap="none" strike="noStrike">
              <a:solidFill>
                <a:schemeClr val="dk1"/>
              </a:solidFill>
              <a:latin typeface="Calibri"/>
              <a:ea typeface="Calibri"/>
              <a:cs typeface="Calibri"/>
              <a:sym typeface="Calibri"/>
            </a:endParaRPr>
          </a:p>
        </p:txBody>
      </p:sp>
      <p:sp>
        <p:nvSpPr>
          <p:cNvPr id="439" name="Google Shape;439;p22"/>
          <p:cNvSpPr/>
          <p:nvPr/>
        </p:nvSpPr>
        <p:spPr>
          <a:xfrm>
            <a:off x="496119" y="811188"/>
            <a:ext cx="8151763" cy="346100"/>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150"/>
              <a:buFont typeface="Alice"/>
              <a:buNone/>
            </a:pPr>
            <a:r>
              <a:rPr b="0" i="0" lang="en-US" sz="2150" u="none" cap="none" strike="noStrike">
                <a:solidFill>
                  <a:srgbClr val="233E32"/>
                </a:solidFill>
                <a:latin typeface="Alice"/>
                <a:ea typeface="Alice"/>
                <a:cs typeface="Alice"/>
                <a:sym typeface="Alice"/>
              </a:rPr>
              <a:t>The Philippine Code of Ethics</a:t>
            </a:r>
            <a:endParaRPr b="0" i="0" sz="2150" u="none" cap="none" strike="noStrike">
              <a:solidFill>
                <a:schemeClr val="dk1"/>
              </a:solidFill>
              <a:latin typeface="Calibri"/>
              <a:ea typeface="Calibri"/>
              <a:cs typeface="Calibri"/>
              <a:sym typeface="Calibri"/>
            </a:endParaRPr>
          </a:p>
        </p:txBody>
      </p:sp>
      <p:pic>
        <p:nvPicPr>
          <p:cNvPr descr="preencoded.png" id="440" name="Google Shape;440;p22"/>
          <p:cNvPicPr preferRelativeResize="0"/>
          <p:nvPr/>
        </p:nvPicPr>
        <p:blipFill rotWithShape="1">
          <a:blip r:embed="rId3">
            <a:alphaModFix/>
          </a:blip>
          <a:srcRect b="0" l="0" r="0" t="0"/>
          <a:stretch/>
        </p:blipFill>
        <p:spPr>
          <a:xfrm>
            <a:off x="496119" y="1384399"/>
            <a:ext cx="4848225" cy="3231282"/>
          </a:xfrm>
          <a:prstGeom prst="rect">
            <a:avLst/>
          </a:prstGeom>
          <a:noFill/>
          <a:ln>
            <a:noFill/>
          </a:ln>
        </p:spPr>
      </p:pic>
      <p:sp>
        <p:nvSpPr>
          <p:cNvPr id="441" name="Google Shape;441;p22"/>
          <p:cNvSpPr/>
          <p:nvPr/>
        </p:nvSpPr>
        <p:spPr>
          <a:xfrm>
            <a:off x="5975077" y="1650281"/>
            <a:ext cx="2677492" cy="173013"/>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050"/>
              <a:buFont typeface="Alice"/>
              <a:buNone/>
            </a:pPr>
            <a:r>
              <a:rPr b="0" i="0" lang="en-US" sz="1050" u="none" cap="none" strike="noStrike">
                <a:solidFill>
                  <a:srgbClr val="233E32"/>
                </a:solidFill>
                <a:latin typeface="Alice"/>
                <a:ea typeface="Alice"/>
                <a:cs typeface="Alice"/>
                <a:sym typeface="Alice"/>
              </a:rPr>
              <a:t>The Governing Standard</a:t>
            </a:r>
            <a:endParaRPr b="0" i="0" sz="1050" u="none" cap="none" strike="noStrike">
              <a:solidFill>
                <a:schemeClr val="dk1"/>
              </a:solidFill>
              <a:latin typeface="Calibri"/>
              <a:ea typeface="Calibri"/>
              <a:cs typeface="Calibri"/>
              <a:sym typeface="Calibri"/>
            </a:endParaRPr>
          </a:p>
        </p:txBody>
      </p:sp>
      <p:sp>
        <p:nvSpPr>
          <p:cNvPr id="442" name="Google Shape;442;p22"/>
          <p:cNvSpPr/>
          <p:nvPr/>
        </p:nvSpPr>
        <p:spPr>
          <a:xfrm>
            <a:off x="5975077" y="1909762"/>
            <a:ext cx="2677492" cy="591592"/>
          </a:xfrm>
          <a:prstGeom prst="rect">
            <a:avLst/>
          </a:prstGeom>
          <a:noFill/>
          <a:ln>
            <a:noFill/>
          </a:ln>
        </p:spPr>
        <p:txBody>
          <a:bodyPr anchorCtr="0" anchor="t" bIns="0" lIns="0" spcFirstLastPara="1" rIns="0" wrap="square" tIns="0">
            <a:normAutofit/>
          </a:bodyPr>
          <a:lstStyle/>
          <a:p>
            <a:pPr indent="0" lvl="0" marL="0" marR="0" rtl="0" algn="l">
              <a:lnSpc>
                <a:spcPct val="119000"/>
              </a:lnSpc>
              <a:spcBef>
                <a:spcPts val="0"/>
              </a:spcBef>
              <a:spcAft>
                <a:spcPts val="0"/>
              </a:spcAft>
              <a:buClr>
                <a:srgbClr val="2C2821"/>
              </a:buClr>
              <a:buSzPts val="1050"/>
              <a:buFont typeface="Lora"/>
              <a:buNone/>
            </a:pPr>
            <a:r>
              <a:rPr b="0" i="0" lang="en-US" sz="1050" u="none" cap="none" strike="noStrike">
                <a:solidFill>
                  <a:srgbClr val="2C2821"/>
                </a:solidFill>
                <a:latin typeface="Lora"/>
                <a:ea typeface="Lora"/>
                <a:cs typeface="Lora"/>
                <a:sym typeface="Lora"/>
              </a:rPr>
              <a:t>Every CPA and advisor in the Philippine market must follow the </a:t>
            </a:r>
            <a:r>
              <a:rPr b="1" i="0" lang="en-US" sz="1050" u="none" cap="none" strike="noStrike">
                <a:solidFill>
                  <a:srgbClr val="2C2821"/>
                </a:solidFill>
                <a:latin typeface="Lora"/>
                <a:ea typeface="Lora"/>
                <a:cs typeface="Lora"/>
                <a:sym typeface="Lora"/>
              </a:rPr>
              <a:t>Philippine Code of Ethics for Professional Accountants</a:t>
            </a:r>
            <a:r>
              <a:rPr b="0" i="0" lang="en-US" sz="1050" u="none" cap="none" strike="noStrike">
                <a:solidFill>
                  <a:srgbClr val="2C2821"/>
                </a:solidFill>
                <a:latin typeface="Lora"/>
                <a:ea typeface="Lora"/>
                <a:cs typeface="Lora"/>
                <a:sym typeface="Lora"/>
              </a:rPr>
              <a:t>.</a:t>
            </a:r>
            <a:endParaRPr b="0" i="0" sz="1050" u="none" cap="none" strike="noStrike">
              <a:solidFill>
                <a:schemeClr val="dk1"/>
              </a:solidFill>
              <a:latin typeface="Calibri"/>
              <a:ea typeface="Calibri"/>
              <a:cs typeface="Calibri"/>
              <a:sym typeface="Calibri"/>
            </a:endParaRPr>
          </a:p>
        </p:txBody>
      </p:sp>
      <p:sp>
        <p:nvSpPr>
          <p:cNvPr id="443" name="Google Shape;443;p22"/>
          <p:cNvSpPr/>
          <p:nvPr/>
        </p:nvSpPr>
        <p:spPr>
          <a:xfrm>
            <a:off x="5975077" y="2587823"/>
            <a:ext cx="2677492" cy="173013"/>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050"/>
              <a:buFont typeface="Alice"/>
              <a:buNone/>
            </a:pPr>
            <a:r>
              <a:rPr b="0" i="0" lang="en-US" sz="1050" u="none" cap="none" strike="noStrike">
                <a:solidFill>
                  <a:srgbClr val="233E32"/>
                </a:solidFill>
                <a:latin typeface="Alice"/>
                <a:ea typeface="Alice"/>
                <a:cs typeface="Alice"/>
                <a:sym typeface="Alice"/>
              </a:rPr>
              <a:t>Why It Matters Now More Than Ever</a:t>
            </a:r>
            <a:endParaRPr b="0" i="0" sz="1050" u="none" cap="none" strike="noStrike">
              <a:solidFill>
                <a:schemeClr val="dk1"/>
              </a:solidFill>
              <a:latin typeface="Calibri"/>
              <a:ea typeface="Calibri"/>
              <a:cs typeface="Calibri"/>
              <a:sym typeface="Calibri"/>
            </a:endParaRPr>
          </a:p>
        </p:txBody>
      </p:sp>
      <p:sp>
        <p:nvSpPr>
          <p:cNvPr id="444" name="Google Shape;444;p22"/>
          <p:cNvSpPr/>
          <p:nvPr/>
        </p:nvSpPr>
        <p:spPr>
          <a:xfrm>
            <a:off x="5975077" y="2847305"/>
            <a:ext cx="2677492" cy="591592"/>
          </a:xfrm>
          <a:prstGeom prst="rect">
            <a:avLst/>
          </a:prstGeom>
          <a:noFill/>
          <a:ln>
            <a:noFill/>
          </a:ln>
        </p:spPr>
        <p:txBody>
          <a:bodyPr anchorCtr="0" anchor="t" bIns="0" lIns="0" spcFirstLastPara="1" rIns="0" wrap="square" tIns="0">
            <a:normAutofit/>
          </a:bodyPr>
          <a:lstStyle/>
          <a:p>
            <a:pPr indent="0" lvl="0" marL="0" marR="0" rtl="0" algn="l">
              <a:lnSpc>
                <a:spcPct val="119000"/>
              </a:lnSpc>
              <a:spcBef>
                <a:spcPts val="0"/>
              </a:spcBef>
              <a:spcAft>
                <a:spcPts val="0"/>
              </a:spcAft>
              <a:buClr>
                <a:srgbClr val="2C2821"/>
              </a:buClr>
              <a:buSzPts val="1050"/>
              <a:buFont typeface="Lora"/>
              <a:buNone/>
            </a:pPr>
            <a:r>
              <a:rPr b="0" i="0" lang="en-US" sz="1050" u="none" cap="none" strike="noStrike">
                <a:solidFill>
                  <a:srgbClr val="2C2821"/>
                </a:solidFill>
                <a:latin typeface="Lora"/>
                <a:ea typeface="Lora"/>
                <a:cs typeface="Lora"/>
                <a:sym typeface="Lora"/>
              </a:rPr>
              <a:t>Rising scrutiny makes strict ethical alignment non-negotiable for consulting firms.</a:t>
            </a:r>
            <a:endParaRPr b="0" i="0" sz="1050" u="none" cap="none" strike="noStrike">
              <a:solidFill>
                <a:schemeClr val="dk1"/>
              </a:solidFill>
              <a:latin typeface="Calibri"/>
              <a:ea typeface="Calibri"/>
              <a:cs typeface="Calibri"/>
              <a:sym typeface="Calibri"/>
            </a:endParaRPr>
          </a:p>
        </p:txBody>
      </p:sp>
      <p:sp>
        <p:nvSpPr>
          <p:cNvPr id="445" name="Google Shape;445;p22"/>
          <p:cNvSpPr/>
          <p:nvPr/>
        </p:nvSpPr>
        <p:spPr>
          <a:xfrm>
            <a:off x="5975077" y="3536231"/>
            <a:ext cx="2677492" cy="802630"/>
          </a:xfrm>
          <a:prstGeom prst="roundRect">
            <a:avLst>
              <a:gd fmla="val 2070" name="adj"/>
            </a:avLst>
          </a:prstGeom>
          <a:solidFill>
            <a:srgbClr val="B6D6F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446" name="Google Shape;446;p22"/>
          <p:cNvPicPr preferRelativeResize="0"/>
          <p:nvPr/>
        </p:nvPicPr>
        <p:blipFill rotWithShape="1">
          <a:blip r:embed="rId4">
            <a:alphaModFix/>
          </a:blip>
          <a:srcRect b="0" l="0" r="0" t="0"/>
          <a:stretch/>
        </p:blipFill>
        <p:spPr>
          <a:xfrm>
            <a:off x="6085805" y="3668241"/>
            <a:ext cx="173013" cy="138410"/>
          </a:xfrm>
          <a:prstGeom prst="rect">
            <a:avLst/>
          </a:prstGeom>
          <a:noFill/>
          <a:ln>
            <a:noFill/>
          </a:ln>
        </p:spPr>
      </p:pic>
      <p:sp>
        <p:nvSpPr>
          <p:cNvPr id="447" name="Google Shape;447;p22"/>
          <p:cNvSpPr/>
          <p:nvPr/>
        </p:nvSpPr>
        <p:spPr>
          <a:xfrm>
            <a:off x="6369546" y="3641750"/>
            <a:ext cx="2172295" cy="591592"/>
          </a:xfrm>
          <a:prstGeom prst="rect">
            <a:avLst/>
          </a:prstGeom>
          <a:noFill/>
          <a:ln>
            <a:noFill/>
          </a:ln>
        </p:spPr>
        <p:txBody>
          <a:bodyPr anchorCtr="0" anchor="t" bIns="0" lIns="0" spcFirstLastPara="1" rIns="0" wrap="square" tIns="0">
            <a:normAutofit/>
          </a:bodyPr>
          <a:lstStyle/>
          <a:p>
            <a:pPr indent="0" lvl="0" marL="0" marR="0" rtl="0" algn="l">
              <a:lnSpc>
                <a:spcPct val="119000"/>
              </a:lnSpc>
              <a:spcBef>
                <a:spcPts val="0"/>
              </a:spcBef>
              <a:spcAft>
                <a:spcPts val="0"/>
              </a:spcAft>
              <a:buClr>
                <a:srgbClr val="000000"/>
              </a:buClr>
              <a:buSzPts val="1050"/>
              <a:buFont typeface="Lora"/>
              <a:buNone/>
            </a:pPr>
            <a:r>
              <a:rPr b="0" i="0" lang="en-US" sz="1050" u="none" cap="none" strike="noStrike">
                <a:solidFill>
                  <a:srgbClr val="000000"/>
                </a:solidFill>
                <a:latin typeface="Lora"/>
                <a:ea typeface="Lora"/>
                <a:cs typeface="Lora"/>
                <a:sym typeface="Lora"/>
              </a:rPr>
              <a:t>Management Consulting Journal (2026): ethics compliance is a top reputational risk.</a:t>
            </a:r>
            <a:endParaRPr b="0" i="0" sz="1050" u="none" cap="none" strike="noStrike">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sp>
        <p:nvSpPr>
          <p:cNvPr id="453" name="Google Shape;453;p23"/>
          <p:cNvSpPr/>
          <p:nvPr/>
        </p:nvSpPr>
        <p:spPr>
          <a:xfrm>
            <a:off x="496119" y="668834"/>
            <a:ext cx="8151763" cy="442987"/>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750"/>
              <a:buFont typeface="Alice"/>
              <a:buNone/>
            </a:pPr>
            <a:r>
              <a:rPr b="0" i="0" lang="en-US" sz="2750" u="none" cap="none" strike="noStrike">
                <a:solidFill>
                  <a:srgbClr val="233E32"/>
                </a:solidFill>
                <a:latin typeface="Alice"/>
                <a:ea typeface="Alice"/>
                <a:cs typeface="Alice"/>
                <a:sym typeface="Alice"/>
              </a:rPr>
              <a:t>Principle 1 — Integrity</a:t>
            </a:r>
            <a:endParaRPr b="0" i="0" sz="2750" u="none" cap="none" strike="noStrike">
              <a:solidFill>
                <a:schemeClr val="dk1"/>
              </a:solidFill>
              <a:latin typeface="Calibri"/>
              <a:ea typeface="Calibri"/>
              <a:cs typeface="Calibri"/>
              <a:sym typeface="Calibri"/>
            </a:endParaRPr>
          </a:p>
        </p:txBody>
      </p:sp>
      <p:sp>
        <p:nvSpPr>
          <p:cNvPr id="454" name="Google Shape;454;p23"/>
          <p:cNvSpPr/>
          <p:nvPr/>
        </p:nvSpPr>
        <p:spPr>
          <a:xfrm>
            <a:off x="496119" y="1395338"/>
            <a:ext cx="1539627" cy="215354"/>
          </a:xfrm>
          <a:prstGeom prst="roundRect">
            <a:avLst>
              <a:gd fmla="val 7900"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23"/>
          <p:cNvSpPr/>
          <p:nvPr/>
        </p:nvSpPr>
        <p:spPr>
          <a:xfrm>
            <a:off x="581174" y="1437829"/>
            <a:ext cx="1826716" cy="130373"/>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850"/>
              <a:buFont typeface="Lora"/>
              <a:buNone/>
            </a:pPr>
            <a:r>
              <a:rPr b="0" i="0" lang="en-US" sz="850" u="none" cap="none" strike="noStrike">
                <a:solidFill>
                  <a:srgbClr val="2C2821"/>
                </a:solidFill>
                <a:latin typeface="Lora"/>
                <a:ea typeface="Lora"/>
                <a:cs typeface="Lora"/>
                <a:sym typeface="Lora"/>
              </a:rPr>
              <a:t>ETHICS PRINCIPLE 1 OF 5</a:t>
            </a:r>
            <a:endParaRPr b="0" i="0" sz="850" u="none" cap="none" strike="noStrike">
              <a:solidFill>
                <a:schemeClr val="dk1"/>
              </a:solidFill>
              <a:latin typeface="Calibri"/>
              <a:ea typeface="Calibri"/>
              <a:cs typeface="Calibri"/>
              <a:sym typeface="Calibri"/>
            </a:endParaRPr>
          </a:p>
        </p:txBody>
      </p:sp>
      <p:sp>
        <p:nvSpPr>
          <p:cNvPr id="456" name="Google Shape;456;p23"/>
          <p:cNvSpPr/>
          <p:nvPr/>
        </p:nvSpPr>
        <p:spPr>
          <a:xfrm>
            <a:off x="496119" y="1770162"/>
            <a:ext cx="8151763"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Be honest, direct, and fully truthful in every professional relationship — even when it is uncomfortable.</a:t>
            </a:r>
            <a:endParaRPr b="0" i="0" sz="1350" u="none" cap="none" strike="noStrike">
              <a:solidFill>
                <a:schemeClr val="dk1"/>
              </a:solidFill>
              <a:latin typeface="Calibri"/>
              <a:ea typeface="Calibri"/>
              <a:cs typeface="Calibri"/>
              <a:sym typeface="Calibri"/>
            </a:endParaRPr>
          </a:p>
        </p:txBody>
      </p:sp>
      <p:pic>
        <p:nvPicPr>
          <p:cNvPr descr="preencoded.png" id="457" name="Google Shape;457;p23"/>
          <p:cNvPicPr preferRelativeResize="0"/>
          <p:nvPr/>
        </p:nvPicPr>
        <p:blipFill rotWithShape="1">
          <a:blip r:embed="rId3">
            <a:alphaModFix/>
          </a:blip>
          <a:srcRect b="0" l="0" r="0" t="0"/>
          <a:stretch/>
        </p:blipFill>
        <p:spPr>
          <a:xfrm>
            <a:off x="496119" y="2496517"/>
            <a:ext cx="4004965" cy="1195015"/>
          </a:xfrm>
          <a:prstGeom prst="rect">
            <a:avLst/>
          </a:prstGeom>
          <a:noFill/>
          <a:ln>
            <a:noFill/>
          </a:ln>
        </p:spPr>
      </p:pic>
      <p:sp>
        <p:nvSpPr>
          <p:cNvPr id="458" name="Google Shape;458;p23"/>
          <p:cNvSpPr/>
          <p:nvPr/>
        </p:nvSpPr>
        <p:spPr>
          <a:xfrm>
            <a:off x="733127" y="2657326"/>
            <a:ext cx="3607147"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In Practice</a:t>
            </a:r>
            <a:endParaRPr b="0" i="0" sz="1350" u="none" cap="none" strike="noStrike">
              <a:solidFill>
                <a:schemeClr val="dk1"/>
              </a:solidFill>
              <a:latin typeface="Calibri"/>
              <a:ea typeface="Calibri"/>
              <a:cs typeface="Calibri"/>
              <a:sym typeface="Calibri"/>
            </a:endParaRPr>
          </a:p>
        </p:txBody>
      </p:sp>
      <p:sp>
        <p:nvSpPr>
          <p:cNvPr id="459" name="Google Shape;459;p23"/>
          <p:cNvSpPr/>
          <p:nvPr/>
        </p:nvSpPr>
        <p:spPr>
          <a:xfrm>
            <a:off x="733127" y="2963838"/>
            <a:ext cx="3607147"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Share the facts plainly, even when they challenge assumptions or politics.</a:t>
            </a:r>
            <a:endParaRPr b="0" i="0" sz="1350" u="none" cap="none" strike="noStrike">
              <a:solidFill>
                <a:schemeClr val="dk1"/>
              </a:solidFill>
              <a:latin typeface="Calibri"/>
              <a:ea typeface="Calibri"/>
              <a:cs typeface="Calibri"/>
              <a:sym typeface="Calibri"/>
            </a:endParaRPr>
          </a:p>
        </p:txBody>
      </p:sp>
      <p:pic>
        <p:nvPicPr>
          <p:cNvPr descr="preencoded.png" id="460" name="Google Shape;460;p23"/>
          <p:cNvPicPr preferRelativeResize="0"/>
          <p:nvPr/>
        </p:nvPicPr>
        <p:blipFill rotWithShape="1">
          <a:blip r:embed="rId3">
            <a:alphaModFix/>
          </a:blip>
          <a:srcRect b="0" l="0" r="0" t="0"/>
          <a:stretch/>
        </p:blipFill>
        <p:spPr>
          <a:xfrm>
            <a:off x="4642842" y="2496517"/>
            <a:ext cx="4005039" cy="1195015"/>
          </a:xfrm>
          <a:prstGeom prst="rect">
            <a:avLst/>
          </a:prstGeom>
          <a:noFill/>
          <a:ln>
            <a:noFill/>
          </a:ln>
        </p:spPr>
      </p:pic>
      <p:sp>
        <p:nvSpPr>
          <p:cNvPr id="461" name="Google Shape;461;p23"/>
          <p:cNvSpPr/>
          <p:nvPr/>
        </p:nvSpPr>
        <p:spPr>
          <a:xfrm>
            <a:off x="4879851" y="2657326"/>
            <a:ext cx="3607222"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The Red Line</a:t>
            </a:r>
            <a:endParaRPr b="0" i="0" sz="1350" u="none" cap="none" strike="noStrike">
              <a:solidFill>
                <a:schemeClr val="dk1"/>
              </a:solidFill>
              <a:latin typeface="Calibri"/>
              <a:ea typeface="Calibri"/>
              <a:cs typeface="Calibri"/>
              <a:sym typeface="Calibri"/>
            </a:endParaRPr>
          </a:p>
        </p:txBody>
      </p:sp>
      <p:sp>
        <p:nvSpPr>
          <p:cNvPr id="462" name="Google Shape;462;p23"/>
          <p:cNvSpPr/>
          <p:nvPr/>
        </p:nvSpPr>
        <p:spPr>
          <a:xfrm>
            <a:off x="4879851" y="2963838"/>
            <a:ext cx="3607222"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Never change findings to match a client's preferred story.</a:t>
            </a:r>
            <a:endParaRPr b="0" i="0" sz="1350" u="none" cap="none" strike="noStrike">
              <a:solidFill>
                <a:schemeClr val="dk1"/>
              </a:solidFill>
              <a:latin typeface="Calibri"/>
              <a:ea typeface="Calibri"/>
              <a:cs typeface="Calibri"/>
              <a:sym typeface="Calibri"/>
            </a:endParaRPr>
          </a:p>
        </p:txBody>
      </p:sp>
      <p:sp>
        <p:nvSpPr>
          <p:cNvPr id="463" name="Google Shape;463;p23"/>
          <p:cNvSpPr/>
          <p:nvPr/>
        </p:nvSpPr>
        <p:spPr>
          <a:xfrm>
            <a:off x="496119" y="3851002"/>
            <a:ext cx="8151763" cy="623590"/>
          </a:xfrm>
          <a:prstGeom prst="roundRect">
            <a:avLst>
              <a:gd fmla="val 3410" name="adj"/>
            </a:avLst>
          </a:prstGeom>
          <a:solidFill>
            <a:srgbClr val="FCF2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464" name="Google Shape;464;p23"/>
          <p:cNvPicPr preferRelativeResize="0"/>
          <p:nvPr/>
        </p:nvPicPr>
        <p:blipFill rotWithShape="1">
          <a:blip r:embed="rId4">
            <a:alphaModFix/>
          </a:blip>
          <a:srcRect b="0" l="0" r="0" t="0"/>
          <a:stretch/>
        </p:blipFill>
        <p:spPr>
          <a:xfrm>
            <a:off x="637877" y="4077891"/>
            <a:ext cx="221456" cy="177180"/>
          </a:xfrm>
          <a:prstGeom prst="rect">
            <a:avLst/>
          </a:prstGeom>
          <a:noFill/>
          <a:ln>
            <a:noFill/>
          </a:ln>
        </p:spPr>
      </p:pic>
      <p:sp>
        <p:nvSpPr>
          <p:cNvPr id="465" name="Google Shape;465;p23"/>
          <p:cNvSpPr/>
          <p:nvPr/>
        </p:nvSpPr>
        <p:spPr>
          <a:xfrm>
            <a:off x="1001092" y="4028182"/>
            <a:ext cx="7962230" cy="283443"/>
          </a:xfrm>
          <a:prstGeom prst="rect">
            <a:avLst/>
          </a:prstGeom>
          <a:noFill/>
          <a:ln>
            <a:noFill/>
          </a:ln>
        </p:spPr>
        <p:txBody>
          <a:bodyPr anchorCtr="0" anchor="t" bIns="0" lIns="0" spcFirstLastPara="1" rIns="0" wrap="square" tIns="0">
            <a:noAutofit/>
          </a:bodyPr>
          <a:lstStyle/>
          <a:p>
            <a:pPr indent="0" lvl="0" marL="0" marR="0" rtl="0" algn="l">
              <a:lnSpc>
                <a:spcPct val="133000"/>
              </a:lnSpc>
              <a:spcBef>
                <a:spcPts val="0"/>
              </a:spcBef>
              <a:spcAft>
                <a:spcPts val="0"/>
              </a:spcAft>
              <a:buClr>
                <a:srgbClr val="000000"/>
              </a:buClr>
              <a:buSzPts val="1350"/>
              <a:buFont typeface="Lora"/>
              <a:buNone/>
            </a:pPr>
            <a:r>
              <a:rPr b="0" i="0" lang="en-US" sz="1350" u="none" cap="none" strike="noStrike">
                <a:solidFill>
                  <a:srgbClr val="000000"/>
                </a:solidFill>
                <a:latin typeface="Lora"/>
                <a:ea typeface="Lora"/>
                <a:cs typeface="Lora"/>
                <a:sym typeface="Lora"/>
              </a:rPr>
              <a:t>If data shows a project is losing money, say it clearly.</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sp>
        <p:nvSpPr>
          <p:cNvPr id="471" name="Google Shape;471;p24"/>
          <p:cNvSpPr/>
          <p:nvPr/>
        </p:nvSpPr>
        <p:spPr>
          <a:xfrm>
            <a:off x="496119" y="391864"/>
            <a:ext cx="8151763" cy="42914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700"/>
              <a:buFont typeface="Alice"/>
              <a:buNone/>
            </a:pPr>
            <a:r>
              <a:rPr b="0" i="0" lang="en-US" sz="2700" u="none" cap="none" strike="noStrike">
                <a:solidFill>
                  <a:srgbClr val="233E32"/>
                </a:solidFill>
                <a:latin typeface="Alice"/>
                <a:ea typeface="Alice"/>
                <a:cs typeface="Alice"/>
                <a:sym typeface="Alice"/>
              </a:rPr>
              <a:t>Pressures on Integrity During Field Discovery</a:t>
            </a:r>
            <a:endParaRPr b="0" i="0" sz="2700" u="none" cap="none" strike="noStrike">
              <a:solidFill>
                <a:schemeClr val="dk1"/>
              </a:solidFill>
              <a:latin typeface="Calibri"/>
              <a:ea typeface="Calibri"/>
              <a:cs typeface="Calibri"/>
              <a:sym typeface="Calibri"/>
            </a:endParaRPr>
          </a:p>
        </p:txBody>
      </p:sp>
      <p:pic>
        <p:nvPicPr>
          <p:cNvPr descr="preencoded.png" id="472" name="Google Shape;472;p24"/>
          <p:cNvPicPr preferRelativeResize="0"/>
          <p:nvPr/>
        </p:nvPicPr>
        <p:blipFill rotWithShape="1">
          <a:blip r:embed="rId3">
            <a:alphaModFix/>
          </a:blip>
          <a:srcRect b="0" l="0" r="0" t="0"/>
          <a:stretch/>
        </p:blipFill>
        <p:spPr>
          <a:xfrm>
            <a:off x="496119" y="1720230"/>
            <a:ext cx="5181377" cy="2331616"/>
          </a:xfrm>
          <a:prstGeom prst="rect">
            <a:avLst/>
          </a:prstGeom>
          <a:noFill/>
          <a:ln>
            <a:noFill/>
          </a:ln>
        </p:spPr>
      </p:pic>
      <p:sp>
        <p:nvSpPr>
          <p:cNvPr id="473" name="Google Shape;473;p24"/>
          <p:cNvSpPr/>
          <p:nvPr/>
        </p:nvSpPr>
        <p:spPr>
          <a:xfrm>
            <a:off x="1485845" y="1818860"/>
            <a:ext cx="906739" cy="140121"/>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C2821"/>
              </a:buClr>
              <a:buSzPts val="850"/>
              <a:buFont typeface="Alice"/>
              <a:buNone/>
            </a:pPr>
            <a:r>
              <a:rPr b="0" i="0" lang="en-US" sz="850" u="none" cap="none" strike="noStrike">
                <a:solidFill>
                  <a:srgbClr val="2C2821"/>
                </a:solidFill>
                <a:latin typeface="Alice"/>
                <a:ea typeface="Alice"/>
                <a:cs typeface="Alice"/>
                <a:sym typeface="Alice"/>
              </a:rPr>
              <a:t>The Threat</a:t>
            </a:r>
            <a:endParaRPr b="0" i="0" sz="850" u="none" cap="none" strike="noStrike">
              <a:solidFill>
                <a:schemeClr val="dk1"/>
              </a:solidFill>
              <a:latin typeface="Calibri"/>
              <a:ea typeface="Calibri"/>
              <a:cs typeface="Calibri"/>
              <a:sym typeface="Calibri"/>
            </a:endParaRPr>
          </a:p>
        </p:txBody>
      </p:sp>
      <p:sp>
        <p:nvSpPr>
          <p:cNvPr id="474" name="Google Shape;474;p24"/>
          <p:cNvSpPr/>
          <p:nvPr/>
        </p:nvSpPr>
        <p:spPr>
          <a:xfrm>
            <a:off x="1485845" y="1998837"/>
            <a:ext cx="906739" cy="220613"/>
          </a:xfrm>
          <a:prstGeom prst="rect">
            <a:avLst/>
          </a:prstGeom>
          <a:noFill/>
          <a:ln>
            <a:noFill/>
          </a:ln>
        </p:spPr>
        <p:txBody>
          <a:bodyPr anchorCtr="0" anchor="t" bIns="0" lIns="0" spcFirstLastPara="1" rIns="0" wrap="square" tIns="0">
            <a:normAutofit/>
          </a:bodyPr>
          <a:lstStyle/>
          <a:p>
            <a:pPr indent="0" lvl="0" marL="0" marR="0" rtl="0" algn="ctr">
              <a:lnSpc>
                <a:spcPct val="103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Pressure to hide weak data</a:t>
            </a:r>
            <a:endParaRPr b="0" i="0" sz="700" u="none" cap="none" strike="noStrike">
              <a:solidFill>
                <a:schemeClr val="dk1"/>
              </a:solidFill>
              <a:latin typeface="Calibri"/>
              <a:ea typeface="Calibri"/>
              <a:cs typeface="Calibri"/>
              <a:sym typeface="Calibri"/>
            </a:endParaRPr>
          </a:p>
        </p:txBody>
      </p:sp>
      <p:sp>
        <p:nvSpPr>
          <p:cNvPr id="475" name="Google Shape;475;p24"/>
          <p:cNvSpPr/>
          <p:nvPr/>
        </p:nvSpPr>
        <p:spPr>
          <a:xfrm>
            <a:off x="2631725" y="3567571"/>
            <a:ext cx="911722" cy="140121"/>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C2821"/>
              </a:buClr>
              <a:buSzPts val="850"/>
              <a:buFont typeface="Alice"/>
              <a:buNone/>
            </a:pPr>
            <a:r>
              <a:rPr b="0" i="0" lang="en-US" sz="850" u="none" cap="none" strike="noStrike">
                <a:solidFill>
                  <a:srgbClr val="2C2821"/>
                </a:solidFill>
                <a:latin typeface="Alice"/>
                <a:ea typeface="Alice"/>
                <a:cs typeface="Alice"/>
                <a:sym typeface="Alice"/>
              </a:rPr>
              <a:t>The Risk</a:t>
            </a:r>
            <a:endParaRPr b="0" i="0" sz="850" u="none" cap="none" strike="noStrike">
              <a:solidFill>
                <a:schemeClr val="dk1"/>
              </a:solidFill>
              <a:latin typeface="Calibri"/>
              <a:ea typeface="Calibri"/>
              <a:cs typeface="Calibri"/>
              <a:sym typeface="Calibri"/>
            </a:endParaRPr>
          </a:p>
        </p:txBody>
      </p:sp>
      <p:sp>
        <p:nvSpPr>
          <p:cNvPr id="476" name="Google Shape;476;p24"/>
          <p:cNvSpPr/>
          <p:nvPr/>
        </p:nvSpPr>
        <p:spPr>
          <a:xfrm>
            <a:off x="2631725" y="3747549"/>
            <a:ext cx="911722" cy="220613"/>
          </a:xfrm>
          <a:prstGeom prst="rect">
            <a:avLst/>
          </a:prstGeom>
          <a:noFill/>
          <a:ln>
            <a:noFill/>
          </a:ln>
        </p:spPr>
        <p:txBody>
          <a:bodyPr anchorCtr="0" anchor="t" bIns="0" lIns="0" spcFirstLastPara="1" rIns="0" wrap="square" tIns="0">
            <a:normAutofit/>
          </a:bodyPr>
          <a:lstStyle/>
          <a:p>
            <a:pPr indent="0" lvl="0" marL="0" marR="0" rtl="0" algn="ctr">
              <a:lnSpc>
                <a:spcPct val="103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Reports get softened to protect contracts</a:t>
            </a:r>
            <a:endParaRPr b="0" i="0" sz="700" u="none" cap="none" strike="noStrike">
              <a:solidFill>
                <a:schemeClr val="dk1"/>
              </a:solidFill>
              <a:latin typeface="Calibri"/>
              <a:ea typeface="Calibri"/>
              <a:cs typeface="Calibri"/>
              <a:sym typeface="Calibri"/>
            </a:endParaRPr>
          </a:p>
        </p:txBody>
      </p:sp>
      <p:sp>
        <p:nvSpPr>
          <p:cNvPr id="477" name="Google Shape;477;p24"/>
          <p:cNvSpPr/>
          <p:nvPr/>
        </p:nvSpPr>
        <p:spPr>
          <a:xfrm>
            <a:off x="3742730" y="1801422"/>
            <a:ext cx="906739" cy="140121"/>
          </a:xfrm>
          <a:prstGeom prst="rect">
            <a:avLst/>
          </a:prstGeom>
          <a:noFill/>
          <a:ln>
            <a:noFill/>
          </a:ln>
        </p:spPr>
        <p:txBody>
          <a:bodyPr anchorCtr="0" anchor="t" bIns="0" lIns="0" spcFirstLastPara="1" rIns="0" wrap="square" tIns="0">
            <a:noAutofit/>
          </a:bodyPr>
          <a:lstStyle/>
          <a:p>
            <a:pPr indent="0" lvl="0" marL="0" marR="0" rtl="0" algn="ctr">
              <a:lnSpc>
                <a:spcPct val="104000"/>
              </a:lnSpc>
              <a:spcBef>
                <a:spcPts val="0"/>
              </a:spcBef>
              <a:spcAft>
                <a:spcPts val="0"/>
              </a:spcAft>
              <a:buClr>
                <a:srgbClr val="2C2821"/>
              </a:buClr>
              <a:buSzPts val="850"/>
              <a:buFont typeface="Alice"/>
              <a:buNone/>
            </a:pPr>
            <a:r>
              <a:rPr b="0" i="0" lang="en-US" sz="850" u="none" cap="none" strike="noStrike">
                <a:solidFill>
                  <a:srgbClr val="2C2821"/>
                </a:solidFill>
                <a:latin typeface="Alice"/>
                <a:ea typeface="Alice"/>
                <a:cs typeface="Alice"/>
                <a:sym typeface="Alice"/>
              </a:rPr>
              <a:t>The Remedy</a:t>
            </a:r>
            <a:endParaRPr b="0" i="0" sz="850" u="none" cap="none" strike="noStrike">
              <a:solidFill>
                <a:schemeClr val="dk1"/>
              </a:solidFill>
              <a:latin typeface="Calibri"/>
              <a:ea typeface="Calibri"/>
              <a:cs typeface="Calibri"/>
              <a:sym typeface="Calibri"/>
            </a:endParaRPr>
          </a:p>
        </p:txBody>
      </p:sp>
      <p:sp>
        <p:nvSpPr>
          <p:cNvPr id="478" name="Google Shape;478;p24"/>
          <p:cNvSpPr/>
          <p:nvPr/>
        </p:nvSpPr>
        <p:spPr>
          <a:xfrm>
            <a:off x="3742730" y="1981400"/>
            <a:ext cx="906739" cy="220613"/>
          </a:xfrm>
          <a:prstGeom prst="rect">
            <a:avLst/>
          </a:prstGeom>
          <a:noFill/>
          <a:ln>
            <a:noFill/>
          </a:ln>
        </p:spPr>
        <p:txBody>
          <a:bodyPr anchorCtr="0" anchor="t" bIns="0" lIns="0" spcFirstLastPara="1" rIns="0" wrap="square" tIns="0">
            <a:normAutofit/>
          </a:bodyPr>
          <a:lstStyle/>
          <a:p>
            <a:pPr indent="0" lvl="0" marL="0" marR="0" rtl="0" algn="ctr">
              <a:lnSpc>
                <a:spcPct val="103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Log facts objectively. Stay independent.</a:t>
            </a:r>
            <a:endParaRPr b="0" i="0" sz="700" u="none" cap="none" strike="noStrike">
              <a:solidFill>
                <a:schemeClr val="dk1"/>
              </a:solidFill>
              <a:latin typeface="Calibri"/>
              <a:ea typeface="Calibri"/>
              <a:cs typeface="Calibri"/>
              <a:sym typeface="Calibri"/>
            </a:endParaRPr>
          </a:p>
        </p:txBody>
      </p:sp>
      <p:sp>
        <p:nvSpPr>
          <p:cNvPr id="479" name="Google Shape;479;p24"/>
          <p:cNvSpPr/>
          <p:nvPr/>
        </p:nvSpPr>
        <p:spPr>
          <a:xfrm>
            <a:off x="6017270" y="1153492"/>
            <a:ext cx="2635300" cy="21453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350"/>
              <a:buFont typeface="Alice"/>
              <a:buNone/>
            </a:pPr>
            <a:r>
              <a:rPr b="0" i="0" lang="en-US" sz="1350" u="none" cap="none" strike="noStrike">
                <a:solidFill>
                  <a:srgbClr val="233E32"/>
                </a:solidFill>
                <a:latin typeface="Alice"/>
                <a:ea typeface="Alice"/>
                <a:cs typeface="Alice"/>
                <a:sym typeface="Alice"/>
              </a:rPr>
              <a:t>The Reality in the Field</a:t>
            </a:r>
            <a:endParaRPr b="0" i="0" sz="1350" u="none" cap="none" strike="noStrike">
              <a:solidFill>
                <a:schemeClr val="dk1"/>
              </a:solidFill>
              <a:latin typeface="Calibri"/>
              <a:ea typeface="Calibri"/>
              <a:cs typeface="Calibri"/>
              <a:sym typeface="Calibri"/>
            </a:endParaRPr>
          </a:p>
        </p:txBody>
      </p:sp>
      <p:sp>
        <p:nvSpPr>
          <p:cNvPr id="480" name="Google Shape;480;p24"/>
          <p:cNvSpPr/>
          <p:nvPr/>
        </p:nvSpPr>
        <p:spPr>
          <a:xfrm>
            <a:off x="6017270" y="1501006"/>
            <a:ext cx="2635300" cy="811039"/>
          </a:xfrm>
          <a:prstGeom prst="rect">
            <a:avLst/>
          </a:prstGeom>
          <a:noFill/>
          <a:ln>
            <a:noFill/>
          </a:ln>
        </p:spPr>
        <p:txBody>
          <a:bodyPr anchorCtr="0" anchor="t" bIns="0" lIns="0" spcFirstLastPara="1" rIns="0" wrap="square" tIns="0">
            <a:normAutofit/>
          </a:bodyPr>
          <a:lstStyle/>
          <a:p>
            <a:pPr indent="0" lvl="0" marL="0" marR="0" rtl="0" algn="l">
              <a:lnSpc>
                <a:spcPct val="131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Consultants often face quiet pressure to trim unflattering numbers.</a:t>
            </a:r>
            <a:endParaRPr b="0" i="0" sz="1350" u="none" cap="none" strike="noStrike">
              <a:solidFill>
                <a:schemeClr val="dk1"/>
              </a:solidFill>
              <a:latin typeface="Calibri"/>
              <a:ea typeface="Calibri"/>
              <a:cs typeface="Calibri"/>
              <a:sym typeface="Calibri"/>
            </a:endParaRPr>
          </a:p>
        </p:txBody>
      </p:sp>
      <p:sp>
        <p:nvSpPr>
          <p:cNvPr id="481" name="Google Shape;481;p24"/>
          <p:cNvSpPr/>
          <p:nvPr/>
        </p:nvSpPr>
        <p:spPr>
          <a:xfrm>
            <a:off x="6017270" y="2445023"/>
            <a:ext cx="2635300" cy="21453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350"/>
              <a:buFont typeface="Alice"/>
              <a:buNone/>
            </a:pPr>
            <a:r>
              <a:rPr b="0" i="0" lang="en-US" sz="1350" u="none" cap="none" strike="noStrike">
                <a:solidFill>
                  <a:srgbClr val="233E32"/>
                </a:solidFill>
                <a:latin typeface="Alice"/>
                <a:ea typeface="Alice"/>
                <a:cs typeface="Alice"/>
                <a:sym typeface="Alice"/>
              </a:rPr>
              <a:t>Your Primary Shield</a:t>
            </a:r>
            <a:endParaRPr b="0" i="0" sz="1350" u="none" cap="none" strike="noStrike">
              <a:solidFill>
                <a:schemeClr val="dk1"/>
              </a:solidFill>
              <a:latin typeface="Calibri"/>
              <a:ea typeface="Calibri"/>
              <a:cs typeface="Calibri"/>
              <a:sym typeface="Calibri"/>
            </a:endParaRPr>
          </a:p>
        </p:txBody>
      </p:sp>
      <p:sp>
        <p:nvSpPr>
          <p:cNvPr id="482" name="Google Shape;482;p24"/>
          <p:cNvSpPr/>
          <p:nvPr/>
        </p:nvSpPr>
        <p:spPr>
          <a:xfrm>
            <a:off x="6017270" y="2792537"/>
            <a:ext cx="2635300" cy="540693"/>
          </a:xfrm>
          <a:prstGeom prst="rect">
            <a:avLst/>
          </a:prstGeom>
          <a:noFill/>
          <a:ln>
            <a:noFill/>
          </a:ln>
        </p:spPr>
        <p:txBody>
          <a:bodyPr anchorCtr="0" anchor="t" bIns="0" lIns="0" spcFirstLastPara="1" rIns="0" wrap="square" tIns="0">
            <a:normAutofit/>
          </a:bodyPr>
          <a:lstStyle/>
          <a:p>
            <a:pPr indent="0" lvl="0" marL="0" marR="0" rtl="0" algn="l">
              <a:lnSpc>
                <a:spcPct val="131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Integrity keeps reporting clear, even when politics get messy.</a:t>
            </a:r>
            <a:endParaRPr b="0" i="0" sz="1350" u="none" cap="none" strike="noStrike">
              <a:solidFill>
                <a:schemeClr val="dk1"/>
              </a:solidFill>
              <a:latin typeface="Calibri"/>
              <a:ea typeface="Calibri"/>
              <a:cs typeface="Calibri"/>
              <a:sym typeface="Calibri"/>
            </a:endParaRPr>
          </a:p>
        </p:txBody>
      </p:sp>
      <p:sp>
        <p:nvSpPr>
          <p:cNvPr id="483" name="Google Shape;483;p24"/>
          <p:cNvSpPr/>
          <p:nvPr/>
        </p:nvSpPr>
        <p:spPr>
          <a:xfrm>
            <a:off x="6017270" y="3482876"/>
            <a:ext cx="2635300" cy="1119113"/>
          </a:xfrm>
          <a:prstGeom prst="roundRect">
            <a:avLst>
              <a:gd fmla="val 1841" name="adj"/>
            </a:avLst>
          </a:prstGeom>
          <a:solidFill>
            <a:srgbClr val="FFB3B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484" name="Google Shape;484;p24"/>
          <p:cNvPicPr preferRelativeResize="0"/>
          <p:nvPr/>
        </p:nvPicPr>
        <p:blipFill rotWithShape="1">
          <a:blip r:embed="rId4">
            <a:alphaModFix/>
          </a:blip>
          <a:srcRect b="0" l="0" r="0" t="0"/>
          <a:stretch/>
        </p:blipFill>
        <p:spPr>
          <a:xfrm>
            <a:off x="6154564" y="3682008"/>
            <a:ext cx="214536" cy="171599"/>
          </a:xfrm>
          <a:prstGeom prst="rect">
            <a:avLst/>
          </a:prstGeom>
          <a:noFill/>
          <a:ln>
            <a:noFill/>
          </a:ln>
        </p:spPr>
      </p:pic>
      <p:sp>
        <p:nvSpPr>
          <p:cNvPr id="485" name="Google Shape;485;p24"/>
          <p:cNvSpPr/>
          <p:nvPr/>
        </p:nvSpPr>
        <p:spPr>
          <a:xfrm>
            <a:off x="6506394" y="3636913"/>
            <a:ext cx="2008882" cy="811039"/>
          </a:xfrm>
          <a:prstGeom prst="rect">
            <a:avLst/>
          </a:prstGeom>
          <a:noFill/>
          <a:ln>
            <a:noFill/>
          </a:ln>
        </p:spPr>
        <p:txBody>
          <a:bodyPr anchorCtr="0" anchor="t" bIns="0" lIns="0" spcFirstLastPara="1" rIns="0" wrap="square" tIns="0">
            <a:normAutofit/>
          </a:bodyPr>
          <a:lstStyle/>
          <a:p>
            <a:pPr indent="0" lvl="0" marL="0" marR="0" rtl="0" algn="l">
              <a:lnSpc>
                <a:spcPct val="131000"/>
              </a:lnSpc>
              <a:spcBef>
                <a:spcPts val="0"/>
              </a:spcBef>
              <a:spcAft>
                <a:spcPts val="0"/>
              </a:spcAft>
              <a:buClr>
                <a:srgbClr val="000000"/>
              </a:buClr>
              <a:buSzPts val="1350"/>
              <a:buFont typeface="Lora"/>
              <a:buNone/>
            </a:pPr>
            <a:r>
              <a:rPr b="0" i="0" lang="en-US" sz="1350" u="none" cap="none" strike="noStrike">
                <a:solidFill>
                  <a:srgbClr val="000000"/>
                </a:solidFill>
                <a:latin typeface="Lora"/>
                <a:ea typeface="Lora"/>
                <a:cs typeface="Lora"/>
                <a:sym typeface="Lora"/>
              </a:rPr>
              <a:t>One compromised report can damage your credibility.</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0" name="Shape 490"/>
        <p:cNvGrpSpPr/>
        <p:nvPr/>
      </p:nvGrpSpPr>
      <p:grpSpPr>
        <a:xfrm>
          <a:off x="0" y="0"/>
          <a:ext cx="0" cy="0"/>
          <a:chOff x="0" y="0"/>
          <a:chExt cx="0" cy="0"/>
        </a:xfrm>
      </p:grpSpPr>
      <p:sp>
        <p:nvSpPr>
          <p:cNvPr id="491" name="Google Shape;491;p25"/>
          <p:cNvSpPr/>
          <p:nvPr/>
        </p:nvSpPr>
        <p:spPr>
          <a:xfrm>
            <a:off x="496119" y="419695"/>
            <a:ext cx="8151763" cy="35294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200"/>
              <a:buFont typeface="Alice"/>
              <a:buNone/>
            </a:pPr>
            <a:r>
              <a:rPr b="0" i="0" lang="en-US" sz="2200" u="none" cap="none" strike="noStrike">
                <a:solidFill>
                  <a:srgbClr val="233E32"/>
                </a:solidFill>
                <a:latin typeface="Alice"/>
                <a:ea typeface="Alice"/>
                <a:cs typeface="Alice"/>
                <a:sym typeface="Alice"/>
              </a:rPr>
              <a:t>Principle 2 — Objectivity</a:t>
            </a:r>
            <a:endParaRPr b="0" i="0" sz="2200" u="none" cap="none" strike="noStrike">
              <a:solidFill>
                <a:schemeClr val="dk1"/>
              </a:solidFill>
              <a:latin typeface="Calibri"/>
              <a:ea typeface="Calibri"/>
              <a:cs typeface="Calibri"/>
              <a:sym typeface="Calibri"/>
            </a:endParaRPr>
          </a:p>
        </p:txBody>
      </p:sp>
      <p:sp>
        <p:nvSpPr>
          <p:cNvPr id="492" name="Google Shape;492;p25"/>
          <p:cNvSpPr/>
          <p:nvPr/>
        </p:nvSpPr>
        <p:spPr>
          <a:xfrm>
            <a:off x="496119" y="952649"/>
            <a:ext cx="1242789" cy="171673"/>
          </a:xfrm>
          <a:prstGeom prst="roundRect">
            <a:avLst>
              <a:gd fmla="val 7897"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25"/>
          <p:cNvSpPr/>
          <p:nvPr/>
        </p:nvSpPr>
        <p:spPr>
          <a:xfrm>
            <a:off x="563835" y="986507"/>
            <a:ext cx="1564556" cy="103956"/>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ETHICS PRINCIPLE 2 OF 5</a:t>
            </a:r>
            <a:endParaRPr b="0" i="0" sz="700" u="none" cap="none" strike="noStrike">
              <a:solidFill>
                <a:schemeClr val="dk1"/>
              </a:solidFill>
              <a:latin typeface="Calibri"/>
              <a:ea typeface="Calibri"/>
              <a:cs typeface="Calibri"/>
              <a:sym typeface="Calibri"/>
            </a:endParaRPr>
          </a:p>
        </p:txBody>
      </p:sp>
      <p:pic>
        <p:nvPicPr>
          <p:cNvPr descr="preencoded.png" id="494" name="Google Shape;494;p25"/>
          <p:cNvPicPr preferRelativeResize="0"/>
          <p:nvPr/>
        </p:nvPicPr>
        <p:blipFill rotWithShape="1">
          <a:blip r:embed="rId3">
            <a:alphaModFix/>
          </a:blip>
          <a:srcRect b="0" l="0" r="0" t="0"/>
          <a:stretch/>
        </p:blipFill>
        <p:spPr>
          <a:xfrm>
            <a:off x="496119" y="1326728"/>
            <a:ext cx="4945187" cy="3295873"/>
          </a:xfrm>
          <a:prstGeom prst="rect">
            <a:avLst/>
          </a:prstGeom>
          <a:noFill/>
          <a:ln>
            <a:noFill/>
          </a:ln>
        </p:spPr>
      </p:pic>
      <p:sp>
        <p:nvSpPr>
          <p:cNvPr id="495" name="Google Shape;495;p25"/>
          <p:cNvSpPr/>
          <p:nvPr/>
        </p:nvSpPr>
        <p:spPr>
          <a:xfrm>
            <a:off x="5978649" y="1953220"/>
            <a:ext cx="2673921" cy="176510"/>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100"/>
              <a:buFont typeface="Alice"/>
              <a:buNone/>
            </a:pPr>
            <a:r>
              <a:rPr b="0" i="0" lang="en-US" sz="1100" u="none" cap="none" strike="noStrike">
                <a:solidFill>
                  <a:srgbClr val="233E32"/>
                </a:solidFill>
                <a:latin typeface="Alice"/>
                <a:ea typeface="Alice"/>
                <a:cs typeface="Alice"/>
                <a:sym typeface="Alice"/>
              </a:rPr>
              <a:t>Definition</a:t>
            </a:r>
            <a:endParaRPr b="0" i="0" sz="1100" u="none" cap="none" strike="noStrike">
              <a:solidFill>
                <a:schemeClr val="dk1"/>
              </a:solidFill>
              <a:latin typeface="Calibri"/>
              <a:ea typeface="Calibri"/>
              <a:cs typeface="Calibri"/>
              <a:sym typeface="Calibri"/>
            </a:endParaRPr>
          </a:p>
        </p:txBody>
      </p:sp>
      <p:sp>
        <p:nvSpPr>
          <p:cNvPr id="496" name="Google Shape;496;p25"/>
          <p:cNvSpPr/>
          <p:nvPr/>
        </p:nvSpPr>
        <p:spPr>
          <a:xfrm>
            <a:off x="5978649" y="2219697"/>
            <a:ext cx="2673921" cy="406003"/>
          </a:xfrm>
          <a:prstGeom prst="rect">
            <a:avLst/>
          </a:prstGeom>
          <a:noFill/>
          <a:ln>
            <a:noFill/>
          </a:ln>
        </p:spPr>
        <p:txBody>
          <a:bodyPr anchorCtr="0" anchor="t" bIns="0" lIns="0" spcFirstLastPara="1" rIns="0" wrap="square" tIns="0">
            <a:normAutofit/>
          </a:bodyPr>
          <a:lstStyle/>
          <a:p>
            <a:pPr indent="0" lvl="0" marL="0" marR="0" rtl="0" algn="l">
              <a:lnSpc>
                <a:spcPct val="120000"/>
              </a:lnSpc>
              <a:spcBef>
                <a:spcPts val="0"/>
              </a:spcBef>
              <a:spcAft>
                <a:spcPts val="0"/>
              </a:spcAft>
              <a:buClr>
                <a:srgbClr val="2C2821"/>
              </a:buClr>
              <a:buSzPts val="1100"/>
              <a:buFont typeface="Lora"/>
              <a:buNone/>
            </a:pPr>
            <a:r>
              <a:rPr b="0" i="0" lang="en-US" sz="1100" u="none" cap="none" strike="noStrike">
                <a:solidFill>
                  <a:srgbClr val="2C2821"/>
                </a:solidFill>
                <a:latin typeface="Lora"/>
                <a:ea typeface="Lora"/>
                <a:cs typeface="Lora"/>
                <a:sym typeface="Lora"/>
              </a:rPr>
              <a:t>Keep judgments free from bias, conflicts, and undue influence.</a:t>
            </a:r>
            <a:endParaRPr b="0" i="0" sz="1100" u="none" cap="none" strike="noStrike">
              <a:solidFill>
                <a:schemeClr val="dk1"/>
              </a:solidFill>
              <a:latin typeface="Calibri"/>
              <a:ea typeface="Calibri"/>
              <a:cs typeface="Calibri"/>
              <a:sym typeface="Calibri"/>
            </a:endParaRPr>
          </a:p>
        </p:txBody>
      </p:sp>
      <p:sp>
        <p:nvSpPr>
          <p:cNvPr id="497" name="Google Shape;497;p25"/>
          <p:cNvSpPr/>
          <p:nvPr/>
        </p:nvSpPr>
        <p:spPr>
          <a:xfrm>
            <a:off x="5978649" y="2726903"/>
            <a:ext cx="14288" cy="770930"/>
          </a:xfrm>
          <a:prstGeom prst="roundRect">
            <a:avLst>
              <a:gd fmla="val 59998" name="adj"/>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25"/>
          <p:cNvSpPr/>
          <p:nvPr/>
        </p:nvSpPr>
        <p:spPr>
          <a:xfrm>
            <a:off x="6148090" y="2807866"/>
            <a:ext cx="2504480" cy="609005"/>
          </a:xfrm>
          <a:prstGeom prst="rect">
            <a:avLst/>
          </a:prstGeom>
          <a:noFill/>
          <a:ln>
            <a:noFill/>
          </a:ln>
        </p:spPr>
        <p:txBody>
          <a:bodyPr anchorCtr="0" anchor="t" bIns="0" lIns="0" spcFirstLastPara="1" rIns="0" wrap="square" tIns="0">
            <a:normAutofit/>
          </a:bodyPr>
          <a:lstStyle/>
          <a:p>
            <a:pPr indent="0" lvl="0" marL="0" marR="0" rtl="0" algn="l">
              <a:lnSpc>
                <a:spcPct val="120000"/>
              </a:lnSpc>
              <a:spcBef>
                <a:spcPts val="0"/>
              </a:spcBef>
              <a:spcAft>
                <a:spcPts val="0"/>
              </a:spcAft>
              <a:buClr>
                <a:srgbClr val="2C2821"/>
              </a:buClr>
              <a:buSzPts val="1100"/>
              <a:buFont typeface="Lora"/>
              <a:buNone/>
            </a:pPr>
            <a:r>
              <a:rPr b="0" i="0" lang="en-US" sz="1100" u="none" cap="none" strike="noStrike">
                <a:solidFill>
                  <a:srgbClr val="2C2821"/>
                </a:solidFill>
                <a:latin typeface="Lora"/>
                <a:ea typeface="Lora"/>
                <a:cs typeface="Lora"/>
                <a:sym typeface="Lora"/>
              </a:rPr>
              <a:t>Strict objectivity protects trust in advisory work.</a:t>
            </a:r>
            <a:endParaRPr b="0" i="0" sz="1100" u="none" cap="none" strike="noStrike">
              <a:solidFill>
                <a:schemeClr val="dk1"/>
              </a:solidFill>
              <a:latin typeface="Calibri"/>
              <a:ea typeface="Calibri"/>
              <a:cs typeface="Calibri"/>
              <a:sym typeface="Calibri"/>
            </a:endParaRPr>
          </a:p>
          <a:p>
            <a:pPr indent="0" lvl="0" marL="0" marR="0" rtl="0" algn="l">
              <a:lnSpc>
                <a:spcPct val="120000"/>
              </a:lnSpc>
              <a:spcBef>
                <a:spcPts val="0"/>
              </a:spcBef>
              <a:spcAft>
                <a:spcPts val="0"/>
              </a:spcAft>
              <a:buClr>
                <a:srgbClr val="2C2821"/>
              </a:buClr>
              <a:buSzPts val="1100"/>
              <a:buFont typeface="Lora"/>
              <a:buNone/>
            </a:pPr>
            <a:r>
              <a:rPr b="0" i="0" lang="en-US" sz="1100" u="none" cap="none" strike="noStrike">
                <a:solidFill>
                  <a:srgbClr val="2C2821"/>
                </a:solidFill>
                <a:latin typeface="Lora"/>
                <a:ea typeface="Lora"/>
                <a:cs typeface="Lora"/>
                <a:sym typeface="Lora"/>
              </a:rPr>
              <a:t>— Schöpfel &amp; Azeroual (2023)</a:t>
            </a:r>
            <a:endParaRPr b="0" i="0" sz="1100" u="none" cap="none" strike="noStrike">
              <a:solidFill>
                <a:schemeClr val="dk1"/>
              </a:solidFill>
              <a:latin typeface="Calibri"/>
              <a:ea typeface="Calibri"/>
              <a:cs typeface="Calibri"/>
              <a:sym typeface="Calibri"/>
            </a:endParaRPr>
          </a:p>
        </p:txBody>
      </p:sp>
      <p:sp>
        <p:nvSpPr>
          <p:cNvPr id="499" name="Google Shape;499;p25"/>
          <p:cNvSpPr/>
          <p:nvPr/>
        </p:nvSpPr>
        <p:spPr>
          <a:xfrm>
            <a:off x="5978649" y="3599036"/>
            <a:ext cx="2673921" cy="406003"/>
          </a:xfrm>
          <a:prstGeom prst="rect">
            <a:avLst/>
          </a:prstGeom>
          <a:noFill/>
          <a:ln>
            <a:noFill/>
          </a:ln>
        </p:spPr>
        <p:txBody>
          <a:bodyPr anchorCtr="0" anchor="t" bIns="0" lIns="0" spcFirstLastPara="1" rIns="0" wrap="square" tIns="0">
            <a:normAutofit/>
          </a:bodyPr>
          <a:lstStyle/>
          <a:p>
            <a:pPr indent="0" lvl="0" marL="0" marR="0" rtl="0" algn="l">
              <a:lnSpc>
                <a:spcPct val="120000"/>
              </a:lnSpc>
              <a:spcBef>
                <a:spcPts val="0"/>
              </a:spcBef>
              <a:spcAft>
                <a:spcPts val="0"/>
              </a:spcAft>
              <a:buClr>
                <a:srgbClr val="2C2821"/>
              </a:buClr>
              <a:buSzPts val="1100"/>
              <a:buFont typeface="Lora"/>
              <a:buNone/>
            </a:pPr>
            <a:r>
              <a:rPr b="0" i="0" lang="en-US" sz="1100" u="none" cap="none" strike="noStrike">
                <a:solidFill>
                  <a:srgbClr val="2C2821"/>
                </a:solidFill>
                <a:latin typeface="Lora"/>
                <a:ea typeface="Lora"/>
                <a:cs typeface="Lora"/>
                <a:sym typeface="Lora"/>
              </a:rPr>
              <a:t>Base findings on facts — not loyalty, politics, or money.</a:t>
            </a:r>
            <a:endParaRPr b="0" i="0" sz="1100" u="none" cap="none" strike="noStrike">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sp>
        <p:nvSpPr>
          <p:cNvPr id="505" name="Google Shape;505;p26"/>
          <p:cNvSpPr/>
          <p:nvPr/>
        </p:nvSpPr>
        <p:spPr>
          <a:xfrm>
            <a:off x="496119" y="520973"/>
            <a:ext cx="8151763" cy="442987"/>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750"/>
              <a:buFont typeface="Alice"/>
              <a:buNone/>
            </a:pPr>
            <a:r>
              <a:rPr b="0" i="0" lang="en-US" sz="2750" u="none" cap="none" strike="noStrike">
                <a:solidFill>
                  <a:srgbClr val="233E32"/>
                </a:solidFill>
                <a:latin typeface="Alice"/>
                <a:ea typeface="Alice"/>
                <a:cs typeface="Alice"/>
                <a:sym typeface="Alice"/>
              </a:rPr>
              <a:t>Navigating Conflicts of Interest</a:t>
            </a:r>
            <a:endParaRPr b="0" i="0" sz="2750" u="none" cap="none" strike="noStrike">
              <a:solidFill>
                <a:schemeClr val="dk1"/>
              </a:solidFill>
              <a:latin typeface="Calibri"/>
              <a:ea typeface="Calibri"/>
              <a:cs typeface="Calibri"/>
              <a:sym typeface="Calibri"/>
            </a:endParaRPr>
          </a:p>
        </p:txBody>
      </p:sp>
      <p:sp>
        <p:nvSpPr>
          <p:cNvPr id="506" name="Google Shape;506;p26"/>
          <p:cNvSpPr/>
          <p:nvPr/>
        </p:nvSpPr>
        <p:spPr>
          <a:xfrm>
            <a:off x="496119" y="1247477"/>
            <a:ext cx="8608963" cy="283443"/>
          </a:xfrm>
          <a:prstGeom prst="rect">
            <a:avLst/>
          </a:prstGeom>
          <a:noFill/>
          <a:ln>
            <a:noFill/>
          </a:ln>
        </p:spPr>
        <p:txBody>
          <a:bodyPr anchorCtr="0" anchor="t" bIns="0" lIns="0" spcFirstLastPara="1" rIns="0" wrap="square" tIns="0">
            <a:no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Objectivity requires a transparent response as soon as a conflict appears.</a:t>
            </a:r>
            <a:endParaRPr b="0" i="0" sz="1350" u="none" cap="none" strike="noStrike">
              <a:solidFill>
                <a:schemeClr val="dk1"/>
              </a:solidFill>
              <a:latin typeface="Calibri"/>
              <a:ea typeface="Calibri"/>
              <a:cs typeface="Calibri"/>
              <a:sym typeface="Calibri"/>
            </a:endParaRPr>
          </a:p>
        </p:txBody>
      </p:sp>
      <p:sp>
        <p:nvSpPr>
          <p:cNvPr id="507" name="Google Shape;507;p26"/>
          <p:cNvSpPr/>
          <p:nvPr/>
        </p:nvSpPr>
        <p:spPr>
          <a:xfrm>
            <a:off x="496119" y="1690390"/>
            <a:ext cx="2622724" cy="425276"/>
          </a:xfrm>
          <a:prstGeom prst="roundRect">
            <a:avLst>
              <a:gd fmla="val 480029"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26"/>
          <p:cNvSpPr/>
          <p:nvPr/>
        </p:nvSpPr>
        <p:spPr>
          <a:xfrm>
            <a:off x="1701180" y="1770087"/>
            <a:ext cx="212601" cy="265807"/>
          </a:xfrm>
          <a:prstGeom prst="rect">
            <a:avLst/>
          </a:prstGeom>
          <a:no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2C2821"/>
              </a:buClr>
              <a:buSzPts val="1650"/>
              <a:buFont typeface="Alice"/>
              <a:buNone/>
            </a:pPr>
            <a:r>
              <a:rPr b="0" i="0" lang="en-US" sz="1650" u="none" cap="none" strike="noStrike">
                <a:solidFill>
                  <a:srgbClr val="2C2821"/>
                </a:solidFill>
                <a:latin typeface="Alice"/>
                <a:ea typeface="Alice"/>
                <a:cs typeface="Alice"/>
                <a:sym typeface="Alice"/>
              </a:rPr>
              <a:t>1</a:t>
            </a:r>
            <a:endParaRPr b="0" i="0" sz="1650" u="none" cap="none" strike="noStrike">
              <a:solidFill>
                <a:schemeClr val="dk1"/>
              </a:solidFill>
              <a:latin typeface="Calibri"/>
              <a:ea typeface="Calibri"/>
              <a:cs typeface="Calibri"/>
              <a:sym typeface="Calibri"/>
            </a:endParaRPr>
          </a:p>
        </p:txBody>
      </p:sp>
      <p:sp>
        <p:nvSpPr>
          <p:cNvPr id="509" name="Google Shape;509;p26"/>
          <p:cNvSpPr/>
          <p:nvPr/>
        </p:nvSpPr>
        <p:spPr>
          <a:xfrm>
            <a:off x="637877" y="2257425"/>
            <a:ext cx="2339206"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Identify</a:t>
            </a:r>
            <a:endParaRPr b="0" i="0" sz="1350" u="none" cap="none" strike="noStrike">
              <a:solidFill>
                <a:schemeClr val="dk1"/>
              </a:solidFill>
              <a:latin typeface="Calibri"/>
              <a:ea typeface="Calibri"/>
              <a:cs typeface="Calibri"/>
              <a:sym typeface="Calibri"/>
            </a:endParaRPr>
          </a:p>
        </p:txBody>
      </p:sp>
      <p:sp>
        <p:nvSpPr>
          <p:cNvPr id="510" name="Google Shape;510;p26"/>
          <p:cNvSpPr/>
          <p:nvPr/>
        </p:nvSpPr>
        <p:spPr>
          <a:xfrm>
            <a:off x="637877" y="2563937"/>
            <a:ext cx="2339206" cy="850329"/>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Spot clashes between clients, roles, or relationships.</a:t>
            </a:r>
            <a:endParaRPr b="0" i="0" sz="1350" u="none" cap="none" strike="noStrike">
              <a:solidFill>
                <a:schemeClr val="dk1"/>
              </a:solidFill>
              <a:latin typeface="Calibri"/>
              <a:ea typeface="Calibri"/>
              <a:cs typeface="Calibri"/>
              <a:sym typeface="Calibri"/>
            </a:endParaRPr>
          </a:p>
        </p:txBody>
      </p:sp>
      <p:sp>
        <p:nvSpPr>
          <p:cNvPr id="511" name="Google Shape;511;p26"/>
          <p:cNvSpPr/>
          <p:nvPr/>
        </p:nvSpPr>
        <p:spPr>
          <a:xfrm>
            <a:off x="3260601" y="1690390"/>
            <a:ext cx="2622724" cy="425276"/>
          </a:xfrm>
          <a:prstGeom prst="roundRect">
            <a:avLst>
              <a:gd fmla="val 480029"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26"/>
          <p:cNvSpPr/>
          <p:nvPr/>
        </p:nvSpPr>
        <p:spPr>
          <a:xfrm>
            <a:off x="4465662" y="1770087"/>
            <a:ext cx="212601" cy="265807"/>
          </a:xfrm>
          <a:prstGeom prst="rect">
            <a:avLst/>
          </a:prstGeom>
          <a:no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2C2821"/>
              </a:buClr>
              <a:buSzPts val="1650"/>
              <a:buFont typeface="Alice"/>
              <a:buNone/>
            </a:pPr>
            <a:r>
              <a:rPr b="0" i="0" lang="en-US" sz="1650" u="none" cap="none" strike="noStrike">
                <a:solidFill>
                  <a:srgbClr val="2C2821"/>
                </a:solidFill>
                <a:latin typeface="Alice"/>
                <a:ea typeface="Alice"/>
                <a:cs typeface="Alice"/>
                <a:sym typeface="Alice"/>
              </a:rPr>
              <a:t>2</a:t>
            </a:r>
            <a:endParaRPr b="0" i="0" sz="1650" u="none" cap="none" strike="noStrike">
              <a:solidFill>
                <a:schemeClr val="dk1"/>
              </a:solidFill>
              <a:latin typeface="Calibri"/>
              <a:ea typeface="Calibri"/>
              <a:cs typeface="Calibri"/>
              <a:sym typeface="Calibri"/>
            </a:endParaRPr>
          </a:p>
        </p:txBody>
      </p:sp>
      <p:sp>
        <p:nvSpPr>
          <p:cNvPr id="513" name="Google Shape;513;p26"/>
          <p:cNvSpPr/>
          <p:nvPr/>
        </p:nvSpPr>
        <p:spPr>
          <a:xfrm>
            <a:off x="3402360" y="2257425"/>
            <a:ext cx="2339206"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Disclose</a:t>
            </a:r>
            <a:endParaRPr b="0" i="0" sz="1350" u="none" cap="none" strike="noStrike">
              <a:solidFill>
                <a:schemeClr val="dk1"/>
              </a:solidFill>
              <a:latin typeface="Calibri"/>
              <a:ea typeface="Calibri"/>
              <a:cs typeface="Calibri"/>
              <a:sym typeface="Calibri"/>
            </a:endParaRPr>
          </a:p>
        </p:txBody>
      </p:sp>
      <p:sp>
        <p:nvSpPr>
          <p:cNvPr id="514" name="Google Shape;514;p26"/>
          <p:cNvSpPr/>
          <p:nvPr/>
        </p:nvSpPr>
        <p:spPr>
          <a:xfrm>
            <a:off x="3402360" y="2563937"/>
            <a:ext cx="2339206"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Tell affected parties immediately.</a:t>
            </a:r>
            <a:endParaRPr b="0" i="0" sz="1350" u="none" cap="none" strike="noStrike">
              <a:solidFill>
                <a:schemeClr val="dk1"/>
              </a:solidFill>
              <a:latin typeface="Calibri"/>
              <a:ea typeface="Calibri"/>
              <a:cs typeface="Calibri"/>
              <a:sym typeface="Calibri"/>
            </a:endParaRPr>
          </a:p>
        </p:txBody>
      </p:sp>
      <p:sp>
        <p:nvSpPr>
          <p:cNvPr id="515" name="Google Shape;515;p26"/>
          <p:cNvSpPr/>
          <p:nvPr/>
        </p:nvSpPr>
        <p:spPr>
          <a:xfrm>
            <a:off x="6025083" y="1690390"/>
            <a:ext cx="2622724" cy="425276"/>
          </a:xfrm>
          <a:prstGeom prst="roundRect">
            <a:avLst>
              <a:gd fmla="val 480029"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26"/>
          <p:cNvSpPr/>
          <p:nvPr/>
        </p:nvSpPr>
        <p:spPr>
          <a:xfrm>
            <a:off x="7230145" y="1770087"/>
            <a:ext cx="212601" cy="265807"/>
          </a:xfrm>
          <a:prstGeom prst="rect">
            <a:avLst/>
          </a:prstGeom>
          <a:no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2C2821"/>
              </a:buClr>
              <a:buSzPts val="1650"/>
              <a:buFont typeface="Alice"/>
              <a:buNone/>
            </a:pPr>
            <a:r>
              <a:rPr b="0" i="0" lang="en-US" sz="1650" u="none" cap="none" strike="noStrike">
                <a:solidFill>
                  <a:srgbClr val="2C2821"/>
                </a:solidFill>
                <a:latin typeface="Alice"/>
                <a:ea typeface="Alice"/>
                <a:cs typeface="Alice"/>
                <a:sym typeface="Alice"/>
              </a:rPr>
              <a:t>3</a:t>
            </a:r>
            <a:endParaRPr b="0" i="0" sz="1650" u="none" cap="none" strike="noStrike">
              <a:solidFill>
                <a:schemeClr val="dk1"/>
              </a:solidFill>
              <a:latin typeface="Calibri"/>
              <a:ea typeface="Calibri"/>
              <a:cs typeface="Calibri"/>
              <a:sym typeface="Calibri"/>
            </a:endParaRPr>
          </a:p>
        </p:txBody>
      </p:sp>
      <p:sp>
        <p:nvSpPr>
          <p:cNvPr id="517" name="Google Shape;517;p26"/>
          <p:cNvSpPr/>
          <p:nvPr/>
        </p:nvSpPr>
        <p:spPr>
          <a:xfrm>
            <a:off x="6166842" y="2257425"/>
            <a:ext cx="2339206"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Resolve</a:t>
            </a:r>
            <a:endParaRPr b="0" i="0" sz="1350" u="none" cap="none" strike="noStrike">
              <a:solidFill>
                <a:schemeClr val="dk1"/>
              </a:solidFill>
              <a:latin typeface="Calibri"/>
              <a:ea typeface="Calibri"/>
              <a:cs typeface="Calibri"/>
              <a:sym typeface="Calibri"/>
            </a:endParaRPr>
          </a:p>
        </p:txBody>
      </p:sp>
      <p:sp>
        <p:nvSpPr>
          <p:cNvPr id="518" name="Google Shape;518;p26"/>
          <p:cNvSpPr/>
          <p:nvPr/>
        </p:nvSpPr>
        <p:spPr>
          <a:xfrm>
            <a:off x="6166842" y="2563937"/>
            <a:ext cx="2339206"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Step aside if objectivity can’t be guaranteed.</a:t>
            </a:r>
            <a:endParaRPr b="0" i="0" sz="1350" u="none" cap="none" strike="noStrike">
              <a:solidFill>
                <a:schemeClr val="dk1"/>
              </a:solidFill>
              <a:latin typeface="Calibri"/>
              <a:ea typeface="Calibri"/>
              <a:cs typeface="Calibri"/>
              <a:sym typeface="Calibri"/>
            </a:endParaRPr>
          </a:p>
        </p:txBody>
      </p:sp>
      <p:sp>
        <p:nvSpPr>
          <p:cNvPr id="519" name="Google Shape;519;p26"/>
          <p:cNvSpPr/>
          <p:nvPr/>
        </p:nvSpPr>
        <p:spPr>
          <a:xfrm>
            <a:off x="496119" y="3715494"/>
            <a:ext cx="8151763" cy="907033"/>
          </a:xfrm>
          <a:prstGeom prst="roundRect">
            <a:avLst>
              <a:gd fmla="val 2344" name="adj"/>
            </a:avLst>
          </a:prstGeom>
          <a:solidFill>
            <a:srgbClr val="FCF2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520" name="Google Shape;520;p26"/>
          <p:cNvPicPr preferRelativeResize="0"/>
          <p:nvPr/>
        </p:nvPicPr>
        <p:blipFill rotWithShape="1">
          <a:blip r:embed="rId3">
            <a:alphaModFix/>
          </a:blip>
          <a:srcRect b="0" l="0" r="0" t="0"/>
          <a:stretch/>
        </p:blipFill>
        <p:spPr>
          <a:xfrm>
            <a:off x="637877" y="3942383"/>
            <a:ext cx="221456" cy="177180"/>
          </a:xfrm>
          <a:prstGeom prst="rect">
            <a:avLst/>
          </a:prstGeom>
          <a:noFill/>
          <a:ln>
            <a:noFill/>
          </a:ln>
        </p:spPr>
      </p:pic>
      <p:sp>
        <p:nvSpPr>
          <p:cNvPr id="521" name="Google Shape;521;p26"/>
          <p:cNvSpPr/>
          <p:nvPr/>
        </p:nvSpPr>
        <p:spPr>
          <a:xfrm>
            <a:off x="1001092" y="3892674"/>
            <a:ext cx="7505030"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000000"/>
              </a:buClr>
              <a:buSzPts val="1350"/>
              <a:buFont typeface="Lora"/>
              <a:buNone/>
            </a:pPr>
            <a:r>
              <a:rPr b="0" i="0" lang="en-US" sz="1350" u="none" cap="none" strike="noStrike">
                <a:solidFill>
                  <a:srgbClr val="000000"/>
                </a:solidFill>
                <a:latin typeface="Lora"/>
                <a:ea typeface="Lora"/>
                <a:cs typeface="Lora"/>
                <a:sym typeface="Lora"/>
              </a:rPr>
              <a:t>Advising major rivals at once is a clear conflict — disclosure is required, and withdrawal may be necessary.</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6" name="Shape 526"/>
        <p:cNvGrpSpPr/>
        <p:nvPr/>
      </p:nvGrpSpPr>
      <p:grpSpPr>
        <a:xfrm>
          <a:off x="0" y="0"/>
          <a:ext cx="0" cy="0"/>
          <a:chOff x="0" y="0"/>
          <a:chExt cx="0" cy="0"/>
        </a:xfrm>
      </p:grpSpPr>
      <p:sp>
        <p:nvSpPr>
          <p:cNvPr id="527" name="Google Shape;527;p27"/>
          <p:cNvSpPr/>
          <p:nvPr/>
        </p:nvSpPr>
        <p:spPr>
          <a:xfrm>
            <a:off x="496119" y="923479"/>
            <a:ext cx="8151763" cy="885974"/>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33E32"/>
              </a:buClr>
              <a:buSzPts val="2750"/>
              <a:buFont typeface="Alice"/>
              <a:buNone/>
            </a:pPr>
            <a:r>
              <a:rPr b="0" i="0" lang="en-US" sz="2750" u="none" cap="none" strike="noStrike">
                <a:solidFill>
                  <a:srgbClr val="233E32"/>
                </a:solidFill>
                <a:latin typeface="Alice"/>
                <a:ea typeface="Alice"/>
                <a:cs typeface="Alice"/>
                <a:sym typeface="Alice"/>
              </a:rPr>
              <a:t>Principle 3 — Professional Competence and Due Care</a:t>
            </a:r>
            <a:endParaRPr b="0" i="0" sz="2750" u="none" cap="none" strike="noStrike">
              <a:solidFill>
                <a:schemeClr val="dk1"/>
              </a:solidFill>
              <a:latin typeface="Calibri"/>
              <a:ea typeface="Calibri"/>
              <a:cs typeface="Calibri"/>
              <a:sym typeface="Calibri"/>
            </a:endParaRPr>
          </a:p>
        </p:txBody>
      </p:sp>
      <p:sp>
        <p:nvSpPr>
          <p:cNvPr id="528" name="Google Shape;528;p27"/>
          <p:cNvSpPr/>
          <p:nvPr/>
        </p:nvSpPr>
        <p:spPr>
          <a:xfrm>
            <a:off x="496119" y="2092970"/>
            <a:ext cx="1561505" cy="215354"/>
          </a:xfrm>
          <a:prstGeom prst="roundRect">
            <a:avLst>
              <a:gd fmla="val 7900"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27"/>
          <p:cNvSpPr/>
          <p:nvPr/>
        </p:nvSpPr>
        <p:spPr>
          <a:xfrm>
            <a:off x="581174" y="2135460"/>
            <a:ext cx="1848594" cy="130373"/>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850"/>
              <a:buFont typeface="Lora"/>
              <a:buNone/>
            </a:pPr>
            <a:r>
              <a:rPr b="0" i="0" lang="en-US" sz="850" u="none" cap="none" strike="noStrike">
                <a:solidFill>
                  <a:srgbClr val="2C2821"/>
                </a:solidFill>
                <a:latin typeface="Lora"/>
                <a:ea typeface="Lora"/>
                <a:cs typeface="Lora"/>
                <a:sym typeface="Lora"/>
              </a:rPr>
              <a:t>ETHICS PRINCIPLE 3 OF 5</a:t>
            </a:r>
            <a:endParaRPr b="0" i="0" sz="850" u="none" cap="none" strike="noStrike">
              <a:solidFill>
                <a:schemeClr val="dk1"/>
              </a:solidFill>
              <a:latin typeface="Calibri"/>
              <a:ea typeface="Calibri"/>
              <a:cs typeface="Calibri"/>
              <a:sym typeface="Calibri"/>
            </a:endParaRPr>
          </a:p>
        </p:txBody>
      </p:sp>
      <p:sp>
        <p:nvSpPr>
          <p:cNvPr id="530" name="Google Shape;530;p27"/>
          <p:cNvSpPr/>
          <p:nvPr/>
        </p:nvSpPr>
        <p:spPr>
          <a:xfrm>
            <a:off x="394022" y="2467794"/>
            <a:ext cx="4107135" cy="1752154"/>
          </a:xfrm>
          <a:prstGeom prst="roundRect">
            <a:avLst>
              <a:gd fmla="val 1214" name="adj"/>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27"/>
          <p:cNvSpPr/>
          <p:nvPr/>
        </p:nvSpPr>
        <p:spPr>
          <a:xfrm>
            <a:off x="535781" y="2609552"/>
            <a:ext cx="3823618"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FFFFFF"/>
              </a:buClr>
              <a:buSzPts val="1350"/>
              <a:buFont typeface="Alice"/>
              <a:buNone/>
            </a:pPr>
            <a:r>
              <a:rPr b="0" i="0" lang="en-US" sz="1350" u="none" cap="none" strike="noStrike">
                <a:solidFill>
                  <a:srgbClr val="FFFFFF"/>
                </a:solidFill>
                <a:latin typeface="Alice"/>
                <a:ea typeface="Alice"/>
                <a:cs typeface="Alice"/>
                <a:sym typeface="Alice"/>
              </a:rPr>
              <a:t>Professional Competence</a:t>
            </a:r>
            <a:endParaRPr b="0" i="0" sz="1350" u="none" cap="none" strike="noStrike">
              <a:solidFill>
                <a:schemeClr val="dk1"/>
              </a:solidFill>
              <a:latin typeface="Calibri"/>
              <a:ea typeface="Calibri"/>
              <a:cs typeface="Calibri"/>
              <a:sym typeface="Calibri"/>
            </a:endParaRPr>
          </a:p>
        </p:txBody>
      </p:sp>
      <p:sp>
        <p:nvSpPr>
          <p:cNvPr id="532" name="Google Shape;532;p27"/>
          <p:cNvSpPr/>
          <p:nvPr/>
        </p:nvSpPr>
        <p:spPr>
          <a:xfrm>
            <a:off x="535781" y="2972767"/>
            <a:ext cx="3823618"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FFFFFF"/>
              </a:buClr>
              <a:buSzPts val="1350"/>
              <a:buFont typeface="Lora"/>
              <a:buNone/>
            </a:pPr>
            <a:r>
              <a:rPr b="0" i="0" lang="en-US" sz="1350" u="none" cap="none" strike="noStrike">
                <a:solidFill>
                  <a:srgbClr val="FFFFFF"/>
                </a:solidFill>
                <a:latin typeface="Lora"/>
                <a:ea typeface="Lora"/>
                <a:cs typeface="Lora"/>
                <a:sym typeface="Lora"/>
              </a:rPr>
              <a:t>Keep the right knowledge and skills for the engagement — and stay current.</a:t>
            </a:r>
            <a:endParaRPr b="0" i="0" sz="1350" u="none" cap="none" strike="noStrike">
              <a:solidFill>
                <a:schemeClr val="dk1"/>
              </a:solidFill>
              <a:latin typeface="Calibri"/>
              <a:ea typeface="Calibri"/>
              <a:cs typeface="Calibri"/>
              <a:sym typeface="Calibri"/>
            </a:endParaRPr>
          </a:p>
        </p:txBody>
      </p:sp>
      <p:sp>
        <p:nvSpPr>
          <p:cNvPr id="533" name="Google Shape;533;p27"/>
          <p:cNvSpPr/>
          <p:nvPr/>
        </p:nvSpPr>
        <p:spPr>
          <a:xfrm>
            <a:off x="535781" y="3667199"/>
            <a:ext cx="3823618" cy="503188"/>
          </a:xfrm>
          <a:prstGeom prst="rect">
            <a:avLst/>
          </a:prstGeom>
          <a:noFill/>
          <a:ln>
            <a:noFill/>
          </a:ln>
        </p:spPr>
        <p:txBody>
          <a:bodyPr anchorCtr="0" anchor="t" bIns="0" lIns="0" spcFirstLastPara="1" rIns="0" wrap="square" tIns="0">
            <a:normAutofit/>
          </a:bodyPr>
          <a:lstStyle/>
          <a:p>
            <a:pPr indent="-223520" lvl="0" marL="223520" marR="0" rtl="0" algn="l">
              <a:lnSpc>
                <a:spcPct val="133000"/>
              </a:lnSpc>
              <a:spcBef>
                <a:spcPts val="0"/>
              </a:spcBef>
              <a:spcAft>
                <a:spcPts val="0"/>
              </a:spcAft>
              <a:buClr>
                <a:srgbClr val="FFFFFF"/>
              </a:buClr>
              <a:buSzPts val="1100"/>
              <a:buFont typeface="Lora"/>
              <a:buChar char="•"/>
            </a:pPr>
            <a:r>
              <a:rPr b="0" i="0" lang="en-US" sz="1100" u="none" cap="none" strike="noStrike">
                <a:solidFill>
                  <a:srgbClr val="FFFFFF"/>
                </a:solidFill>
                <a:latin typeface="Lora"/>
                <a:ea typeface="Lora"/>
                <a:cs typeface="Lora"/>
                <a:sym typeface="Lora"/>
              </a:rPr>
              <a:t>Get qualified before accepting the work</a:t>
            </a:r>
            <a:endParaRPr b="0" i="0" sz="1100" u="none" cap="none" strike="noStrike">
              <a:solidFill>
                <a:schemeClr val="dk1"/>
              </a:solidFill>
              <a:latin typeface="Calibri"/>
              <a:ea typeface="Calibri"/>
              <a:cs typeface="Calibri"/>
              <a:sym typeface="Calibri"/>
            </a:endParaRPr>
          </a:p>
          <a:p>
            <a:pPr indent="-223520" lvl="0" marL="223520" marR="0" rtl="0" algn="l">
              <a:lnSpc>
                <a:spcPct val="133000"/>
              </a:lnSpc>
              <a:spcBef>
                <a:spcPts val="0"/>
              </a:spcBef>
              <a:spcAft>
                <a:spcPts val="0"/>
              </a:spcAft>
              <a:buClr>
                <a:srgbClr val="FFFFFF"/>
              </a:buClr>
              <a:buSzPts val="1100"/>
              <a:buFont typeface="Lora"/>
              <a:buChar char="•"/>
            </a:pPr>
            <a:r>
              <a:rPr b="0" i="0" lang="en-US" sz="1100" u="none" cap="none" strike="noStrike">
                <a:solidFill>
                  <a:srgbClr val="FFFFFF"/>
                </a:solidFill>
                <a:latin typeface="Lora"/>
                <a:ea typeface="Lora"/>
                <a:cs typeface="Lora"/>
                <a:sym typeface="Lora"/>
              </a:rPr>
              <a:t>Stay updated on technical and regulatory changes</a:t>
            </a:r>
            <a:endParaRPr b="0" i="0" sz="1100" u="none" cap="none" strike="noStrike">
              <a:solidFill>
                <a:schemeClr val="dk1"/>
              </a:solidFill>
              <a:latin typeface="Calibri"/>
              <a:ea typeface="Calibri"/>
              <a:cs typeface="Calibri"/>
              <a:sym typeface="Calibri"/>
            </a:endParaRPr>
          </a:p>
        </p:txBody>
      </p:sp>
      <p:sp>
        <p:nvSpPr>
          <p:cNvPr id="534" name="Google Shape;534;p27"/>
          <p:cNvSpPr/>
          <p:nvPr/>
        </p:nvSpPr>
        <p:spPr>
          <a:xfrm>
            <a:off x="4749701" y="2609552"/>
            <a:ext cx="3902943"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350"/>
              <a:buFont typeface="Alice"/>
              <a:buNone/>
            </a:pPr>
            <a:r>
              <a:rPr b="0" i="0" lang="en-US" sz="1350" u="none" cap="none" strike="noStrike">
                <a:solidFill>
                  <a:srgbClr val="233E32"/>
                </a:solidFill>
                <a:latin typeface="Alice"/>
                <a:ea typeface="Alice"/>
                <a:cs typeface="Alice"/>
                <a:sym typeface="Alice"/>
              </a:rPr>
              <a:t>Due Care</a:t>
            </a:r>
            <a:endParaRPr b="0" i="0" sz="1350" u="none" cap="none" strike="noStrike">
              <a:solidFill>
                <a:schemeClr val="dk1"/>
              </a:solidFill>
              <a:latin typeface="Calibri"/>
              <a:ea typeface="Calibri"/>
              <a:cs typeface="Calibri"/>
              <a:sym typeface="Calibri"/>
            </a:endParaRPr>
          </a:p>
        </p:txBody>
      </p:sp>
      <p:sp>
        <p:nvSpPr>
          <p:cNvPr id="535" name="Google Shape;535;p27"/>
          <p:cNvSpPr/>
          <p:nvPr/>
        </p:nvSpPr>
        <p:spPr>
          <a:xfrm>
            <a:off x="4749701" y="2972767"/>
            <a:ext cx="3902943"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Work with diligence, precision, and full professional focus.</a:t>
            </a:r>
            <a:endParaRPr b="0" i="0" sz="1350" u="none" cap="none" strike="noStrike">
              <a:solidFill>
                <a:schemeClr val="dk1"/>
              </a:solidFill>
              <a:latin typeface="Calibri"/>
              <a:ea typeface="Calibri"/>
              <a:cs typeface="Calibri"/>
              <a:sym typeface="Calibri"/>
            </a:endParaRPr>
          </a:p>
        </p:txBody>
      </p:sp>
      <p:sp>
        <p:nvSpPr>
          <p:cNvPr id="536" name="Google Shape;536;p27"/>
          <p:cNvSpPr/>
          <p:nvPr/>
        </p:nvSpPr>
        <p:spPr>
          <a:xfrm>
            <a:off x="4749701" y="3667199"/>
            <a:ext cx="3902943" cy="503188"/>
          </a:xfrm>
          <a:prstGeom prst="rect">
            <a:avLst/>
          </a:prstGeom>
          <a:noFill/>
          <a:ln>
            <a:noFill/>
          </a:ln>
        </p:spPr>
        <p:txBody>
          <a:bodyPr anchorCtr="0" anchor="t" bIns="0" lIns="0" spcFirstLastPara="1" rIns="0" wrap="square" tIns="0">
            <a:normAutofit/>
          </a:bodyPr>
          <a:lstStyle/>
          <a:p>
            <a:pPr indent="-223520" lvl="0" marL="223520" marR="0" rtl="0" algn="l">
              <a:lnSpc>
                <a:spcPct val="133000"/>
              </a:lnSpc>
              <a:spcBef>
                <a:spcPts val="0"/>
              </a:spcBef>
              <a:spcAft>
                <a:spcPts val="0"/>
              </a:spcAft>
              <a:buClr>
                <a:srgbClr val="2C2821"/>
              </a:buClr>
              <a:buSzPts val="1100"/>
              <a:buFont typeface="Lora"/>
              <a:buChar char="•"/>
            </a:pPr>
            <a:r>
              <a:rPr b="0" i="0" lang="en-US" sz="1100" u="none" cap="none" strike="noStrike">
                <a:solidFill>
                  <a:srgbClr val="2C2821"/>
                </a:solidFill>
                <a:latin typeface="Lora"/>
                <a:ea typeface="Lora"/>
                <a:cs typeface="Lora"/>
                <a:sym typeface="Lora"/>
              </a:rPr>
              <a:t>Pay close attention to detail</a:t>
            </a:r>
            <a:endParaRPr b="0" i="0" sz="1100" u="none" cap="none" strike="noStrike">
              <a:solidFill>
                <a:schemeClr val="dk1"/>
              </a:solidFill>
              <a:latin typeface="Calibri"/>
              <a:ea typeface="Calibri"/>
              <a:cs typeface="Calibri"/>
              <a:sym typeface="Calibri"/>
            </a:endParaRPr>
          </a:p>
          <a:p>
            <a:pPr indent="-223520" lvl="0" marL="223520" marR="0" rtl="0" algn="l">
              <a:lnSpc>
                <a:spcPct val="133000"/>
              </a:lnSpc>
              <a:spcBef>
                <a:spcPts val="0"/>
              </a:spcBef>
              <a:spcAft>
                <a:spcPts val="0"/>
              </a:spcAft>
              <a:buClr>
                <a:srgbClr val="2C2821"/>
              </a:buClr>
              <a:buSzPts val="1100"/>
              <a:buFont typeface="Lora"/>
              <a:buChar char="•"/>
            </a:pPr>
            <a:r>
              <a:rPr b="0" i="0" lang="en-US" sz="1100" u="none" cap="none" strike="noStrike">
                <a:solidFill>
                  <a:srgbClr val="2C2821"/>
                </a:solidFill>
                <a:latin typeface="Lora"/>
                <a:ea typeface="Lora"/>
                <a:cs typeface="Lora"/>
                <a:sym typeface="Lora"/>
              </a:rPr>
              <a:t>Meet professional standards at every step</a:t>
            </a:r>
            <a:endParaRPr b="0" i="0" sz="1100" u="none" cap="none" strike="noStrike">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1" name="Shape 541"/>
        <p:cNvGrpSpPr/>
        <p:nvPr/>
      </p:nvGrpSpPr>
      <p:grpSpPr>
        <a:xfrm>
          <a:off x="0" y="0"/>
          <a:ext cx="0" cy="0"/>
          <a:chOff x="0" y="0"/>
          <a:chExt cx="0" cy="0"/>
        </a:xfrm>
      </p:grpSpPr>
      <p:sp>
        <p:nvSpPr>
          <p:cNvPr id="542" name="Google Shape;542;p28"/>
          <p:cNvSpPr/>
          <p:nvPr/>
        </p:nvSpPr>
        <p:spPr>
          <a:xfrm>
            <a:off x="496119" y="389855"/>
            <a:ext cx="8151763" cy="36686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300"/>
              <a:buFont typeface="Alice"/>
              <a:buNone/>
            </a:pPr>
            <a:r>
              <a:rPr b="0" i="0" lang="en-US" sz="2300" u="none" cap="none" strike="noStrike">
                <a:solidFill>
                  <a:srgbClr val="233E32"/>
                </a:solidFill>
                <a:latin typeface="Alice"/>
                <a:ea typeface="Alice"/>
                <a:cs typeface="Alice"/>
                <a:sym typeface="Alice"/>
              </a:rPr>
              <a:t>The Technical Limits of Competence</a:t>
            </a:r>
            <a:endParaRPr b="0" i="0" sz="2300" u="none" cap="none" strike="noStrike">
              <a:solidFill>
                <a:schemeClr val="dk1"/>
              </a:solidFill>
              <a:latin typeface="Calibri"/>
              <a:ea typeface="Calibri"/>
              <a:cs typeface="Calibri"/>
              <a:sym typeface="Calibri"/>
            </a:endParaRPr>
          </a:p>
        </p:txBody>
      </p:sp>
      <p:pic>
        <p:nvPicPr>
          <p:cNvPr descr="preencoded.png" id="543" name="Google Shape;543;p28"/>
          <p:cNvPicPr preferRelativeResize="0"/>
          <p:nvPr/>
        </p:nvPicPr>
        <p:blipFill rotWithShape="1">
          <a:blip r:embed="rId3">
            <a:alphaModFix/>
          </a:blip>
          <a:srcRect b="0" l="0" r="0" t="0"/>
          <a:stretch/>
        </p:blipFill>
        <p:spPr>
          <a:xfrm>
            <a:off x="496119" y="1116285"/>
            <a:ext cx="2284288" cy="3425056"/>
          </a:xfrm>
          <a:prstGeom prst="rect">
            <a:avLst/>
          </a:prstGeom>
          <a:noFill/>
          <a:ln>
            <a:noFill/>
          </a:ln>
        </p:spPr>
      </p:pic>
      <p:sp>
        <p:nvSpPr>
          <p:cNvPr id="544" name="Google Shape;544;p28"/>
          <p:cNvSpPr/>
          <p:nvPr/>
        </p:nvSpPr>
        <p:spPr>
          <a:xfrm>
            <a:off x="5985644" y="999679"/>
            <a:ext cx="2666926" cy="18343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150"/>
              <a:buFont typeface="Alice"/>
              <a:buNone/>
            </a:pPr>
            <a:r>
              <a:rPr b="0" i="0" lang="en-US" sz="1150" u="none" cap="none" strike="noStrike">
                <a:solidFill>
                  <a:srgbClr val="233E32"/>
                </a:solidFill>
                <a:latin typeface="Alice"/>
                <a:ea typeface="Alice"/>
                <a:cs typeface="Alice"/>
                <a:sym typeface="Alice"/>
              </a:rPr>
              <a:t>The Golden Rule</a:t>
            </a:r>
            <a:endParaRPr b="0" i="0" sz="1150" u="none" cap="none" strike="noStrike">
              <a:solidFill>
                <a:schemeClr val="dk1"/>
              </a:solidFill>
              <a:latin typeface="Calibri"/>
              <a:ea typeface="Calibri"/>
              <a:cs typeface="Calibri"/>
              <a:sym typeface="Calibri"/>
            </a:endParaRPr>
          </a:p>
        </p:txBody>
      </p:sp>
      <p:sp>
        <p:nvSpPr>
          <p:cNvPr id="545" name="Google Shape;545;p28"/>
          <p:cNvSpPr/>
          <p:nvPr/>
        </p:nvSpPr>
        <p:spPr>
          <a:xfrm>
            <a:off x="5985644" y="1280294"/>
            <a:ext cx="2666926" cy="429220"/>
          </a:xfrm>
          <a:prstGeom prst="rect">
            <a:avLst/>
          </a:prstGeom>
          <a:noFill/>
          <a:ln>
            <a:noFill/>
          </a:ln>
        </p:spPr>
        <p:txBody>
          <a:bodyPr anchorCtr="0" anchor="t" bIns="0" lIns="0" spcFirstLastPara="1" rIns="0" wrap="square" tIns="0">
            <a:norm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Never take on work your firm cannot deliver to a professional standard.</a:t>
            </a:r>
            <a:endParaRPr b="0" i="0" sz="1150" u="none" cap="none" strike="noStrike">
              <a:solidFill>
                <a:schemeClr val="dk1"/>
              </a:solidFill>
              <a:latin typeface="Calibri"/>
              <a:ea typeface="Calibri"/>
              <a:cs typeface="Calibri"/>
              <a:sym typeface="Calibri"/>
            </a:endParaRPr>
          </a:p>
        </p:txBody>
      </p:sp>
      <p:sp>
        <p:nvSpPr>
          <p:cNvPr id="546" name="Google Shape;546;p28"/>
          <p:cNvSpPr/>
          <p:nvPr/>
        </p:nvSpPr>
        <p:spPr>
          <a:xfrm>
            <a:off x="5985644" y="1806699"/>
            <a:ext cx="2666926" cy="183431"/>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150"/>
              <a:buFont typeface="Alice"/>
              <a:buNone/>
            </a:pPr>
            <a:r>
              <a:rPr b="0" i="0" lang="en-US" sz="1150" u="none" cap="none" strike="noStrike">
                <a:solidFill>
                  <a:srgbClr val="233E32"/>
                </a:solidFill>
                <a:latin typeface="Alice"/>
                <a:ea typeface="Alice"/>
                <a:cs typeface="Alice"/>
                <a:sym typeface="Alice"/>
              </a:rPr>
              <a:t>Modern Tech Pressures</a:t>
            </a:r>
            <a:endParaRPr b="0" i="0" sz="1150" u="none" cap="none" strike="noStrike">
              <a:solidFill>
                <a:schemeClr val="dk1"/>
              </a:solidFill>
              <a:latin typeface="Calibri"/>
              <a:ea typeface="Calibri"/>
              <a:cs typeface="Calibri"/>
              <a:sym typeface="Calibri"/>
            </a:endParaRPr>
          </a:p>
        </p:txBody>
      </p:sp>
      <p:sp>
        <p:nvSpPr>
          <p:cNvPr id="547" name="Google Shape;547;p28"/>
          <p:cNvSpPr/>
          <p:nvPr/>
        </p:nvSpPr>
        <p:spPr>
          <a:xfrm>
            <a:off x="5985644" y="2087314"/>
            <a:ext cx="2666926" cy="643830"/>
          </a:xfrm>
          <a:prstGeom prst="rect">
            <a:avLst/>
          </a:prstGeom>
          <a:noFill/>
          <a:ln>
            <a:noFill/>
          </a:ln>
        </p:spPr>
        <p:txBody>
          <a:bodyPr anchorCtr="0" anchor="t" bIns="0" lIns="0" spcFirstLastPara="1" rIns="0" wrap="square" tIns="0">
            <a:norm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As client demands shift to AI, data, and cloud security, build capability fast — or stay within your limits.</a:t>
            </a:r>
            <a:endParaRPr b="0" i="0" sz="1150" u="none" cap="none" strike="noStrike">
              <a:solidFill>
                <a:schemeClr val="dk1"/>
              </a:solidFill>
              <a:latin typeface="Calibri"/>
              <a:ea typeface="Calibri"/>
              <a:cs typeface="Calibri"/>
              <a:sym typeface="Calibri"/>
            </a:endParaRPr>
          </a:p>
        </p:txBody>
      </p:sp>
      <p:sp>
        <p:nvSpPr>
          <p:cNvPr id="548" name="Google Shape;548;p28"/>
          <p:cNvSpPr/>
          <p:nvPr/>
        </p:nvSpPr>
        <p:spPr>
          <a:xfrm>
            <a:off x="5985644" y="2840459"/>
            <a:ext cx="14288" cy="818629"/>
          </a:xfrm>
          <a:prstGeom prst="roundRect">
            <a:avLst>
              <a:gd fmla="val 59998" name="adj"/>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28"/>
          <p:cNvSpPr/>
          <p:nvPr/>
        </p:nvSpPr>
        <p:spPr>
          <a:xfrm>
            <a:off x="6161708" y="2927896"/>
            <a:ext cx="2490862" cy="643830"/>
          </a:xfrm>
          <a:prstGeom prst="rect">
            <a:avLst/>
          </a:prstGeom>
          <a:noFill/>
          <a:ln>
            <a:noFill/>
          </a:ln>
        </p:spPr>
        <p:txBody>
          <a:bodyPr anchorCtr="0" anchor="t" bIns="0" lIns="0" spcFirstLastPara="1" rIns="0" wrap="square" tIns="0">
            <a:normAutofit/>
          </a:bodyPr>
          <a:lstStyle/>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Ethical firms must build capability in emerging tech.</a:t>
            </a:r>
            <a:endParaRPr b="0" i="0" sz="1150" u="none" cap="none" strike="noStrike">
              <a:solidFill>
                <a:schemeClr val="dk1"/>
              </a:solidFill>
              <a:latin typeface="Calibri"/>
              <a:ea typeface="Calibri"/>
              <a:cs typeface="Calibri"/>
              <a:sym typeface="Calibri"/>
            </a:endParaRPr>
          </a:p>
          <a:p>
            <a:pPr indent="0" lvl="0" marL="0" marR="0" rtl="0" algn="l">
              <a:lnSpc>
                <a:spcPct val="122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 Camilleri et al. (2024)</a:t>
            </a:r>
            <a:endParaRPr b="0" i="0" sz="1150" u="none" cap="none" strike="noStrike">
              <a:solidFill>
                <a:schemeClr val="dk1"/>
              </a:solidFill>
              <a:latin typeface="Calibri"/>
              <a:ea typeface="Calibri"/>
              <a:cs typeface="Calibri"/>
              <a:sym typeface="Calibri"/>
            </a:endParaRPr>
          </a:p>
        </p:txBody>
      </p:sp>
      <p:sp>
        <p:nvSpPr>
          <p:cNvPr id="550" name="Google Shape;550;p28"/>
          <p:cNvSpPr/>
          <p:nvPr/>
        </p:nvSpPr>
        <p:spPr>
          <a:xfrm>
            <a:off x="5985644" y="3768477"/>
            <a:ext cx="2666926" cy="877342"/>
          </a:xfrm>
          <a:prstGeom prst="roundRect">
            <a:avLst>
              <a:gd fmla="val 2007" name="adj"/>
            </a:avLst>
          </a:prstGeom>
          <a:solidFill>
            <a:srgbClr val="B6D6F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551" name="Google Shape;551;p28"/>
          <p:cNvPicPr preferRelativeResize="0"/>
          <p:nvPr/>
        </p:nvPicPr>
        <p:blipFill rotWithShape="1">
          <a:blip r:embed="rId4">
            <a:alphaModFix/>
          </a:blip>
          <a:srcRect b="0" l="0" r="0" t="0"/>
          <a:stretch/>
        </p:blipFill>
        <p:spPr>
          <a:xfrm>
            <a:off x="6102995" y="3918719"/>
            <a:ext cx="183431" cy="146745"/>
          </a:xfrm>
          <a:prstGeom prst="rect">
            <a:avLst/>
          </a:prstGeom>
          <a:noFill/>
          <a:ln>
            <a:noFill/>
          </a:ln>
        </p:spPr>
      </p:pic>
      <p:sp>
        <p:nvSpPr>
          <p:cNvPr id="552" name="Google Shape;552;p28"/>
          <p:cNvSpPr/>
          <p:nvPr/>
        </p:nvSpPr>
        <p:spPr>
          <a:xfrm>
            <a:off x="6403777" y="3885233"/>
            <a:ext cx="2131442" cy="643830"/>
          </a:xfrm>
          <a:prstGeom prst="rect">
            <a:avLst/>
          </a:prstGeom>
          <a:noFill/>
          <a:ln>
            <a:noFill/>
          </a:ln>
        </p:spPr>
        <p:txBody>
          <a:bodyPr anchorCtr="0" anchor="t" bIns="0" lIns="0" spcFirstLastPara="1" rIns="0" wrap="square" tIns="0">
            <a:normAutofit/>
          </a:bodyPr>
          <a:lstStyle/>
          <a:p>
            <a:pPr indent="0" lvl="0" marL="0" marR="0" rtl="0" algn="l">
              <a:lnSpc>
                <a:spcPct val="122000"/>
              </a:lnSpc>
              <a:spcBef>
                <a:spcPts val="0"/>
              </a:spcBef>
              <a:spcAft>
                <a:spcPts val="0"/>
              </a:spcAft>
              <a:buClr>
                <a:srgbClr val="000000"/>
              </a:buClr>
              <a:buSzPts val="1150"/>
              <a:buFont typeface="Lora"/>
              <a:buNone/>
            </a:pPr>
            <a:r>
              <a:rPr b="0" i="0" lang="en-US" sz="1150" u="none" cap="none" strike="noStrike">
                <a:solidFill>
                  <a:srgbClr val="000000"/>
                </a:solidFill>
                <a:latin typeface="Lora"/>
                <a:ea typeface="Lora"/>
                <a:cs typeface="Lora"/>
                <a:sym typeface="Lora"/>
              </a:rPr>
              <a:t>Continuous learning is both an ethical duty and a competitive edge.</a:t>
            </a:r>
            <a:endParaRPr b="0" i="0" sz="1150" u="none" cap="none" strike="noStrike">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7" name="Shape 557"/>
        <p:cNvGrpSpPr/>
        <p:nvPr/>
      </p:nvGrpSpPr>
      <p:grpSpPr>
        <a:xfrm>
          <a:off x="0" y="0"/>
          <a:ext cx="0" cy="0"/>
          <a:chOff x="0" y="0"/>
          <a:chExt cx="0" cy="0"/>
        </a:xfrm>
      </p:grpSpPr>
      <p:sp>
        <p:nvSpPr>
          <p:cNvPr id="558" name="Google Shape;558;p29"/>
          <p:cNvSpPr/>
          <p:nvPr/>
        </p:nvSpPr>
        <p:spPr>
          <a:xfrm>
            <a:off x="496119" y="937692"/>
            <a:ext cx="8151763" cy="442987"/>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750"/>
              <a:buFont typeface="Alice"/>
              <a:buNone/>
            </a:pPr>
            <a:r>
              <a:rPr b="0" i="0" lang="en-US" sz="2750" u="none" cap="none" strike="noStrike">
                <a:solidFill>
                  <a:srgbClr val="233E32"/>
                </a:solidFill>
                <a:latin typeface="Alice"/>
                <a:ea typeface="Alice"/>
                <a:cs typeface="Alice"/>
                <a:sym typeface="Alice"/>
              </a:rPr>
              <a:t>Principle 4 — Confidentiality</a:t>
            </a:r>
            <a:endParaRPr b="0" i="0" sz="2750" u="none" cap="none" strike="noStrike">
              <a:solidFill>
                <a:schemeClr val="dk1"/>
              </a:solidFill>
              <a:latin typeface="Calibri"/>
              <a:ea typeface="Calibri"/>
              <a:cs typeface="Calibri"/>
              <a:sym typeface="Calibri"/>
            </a:endParaRPr>
          </a:p>
        </p:txBody>
      </p:sp>
      <p:sp>
        <p:nvSpPr>
          <p:cNvPr id="559" name="Google Shape;559;p29"/>
          <p:cNvSpPr/>
          <p:nvPr/>
        </p:nvSpPr>
        <p:spPr>
          <a:xfrm>
            <a:off x="496119" y="1664196"/>
            <a:ext cx="1559793" cy="215354"/>
          </a:xfrm>
          <a:prstGeom prst="roundRect">
            <a:avLst>
              <a:gd fmla="val 7900"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29"/>
          <p:cNvSpPr/>
          <p:nvPr/>
        </p:nvSpPr>
        <p:spPr>
          <a:xfrm>
            <a:off x="581174" y="1706687"/>
            <a:ext cx="1846883" cy="130373"/>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850"/>
              <a:buFont typeface="Lora"/>
              <a:buNone/>
            </a:pPr>
            <a:r>
              <a:rPr b="0" i="0" lang="en-US" sz="850" u="none" cap="none" strike="noStrike">
                <a:solidFill>
                  <a:srgbClr val="2C2821"/>
                </a:solidFill>
                <a:latin typeface="Lora"/>
                <a:ea typeface="Lora"/>
                <a:cs typeface="Lora"/>
                <a:sym typeface="Lora"/>
              </a:rPr>
              <a:t>ETHICS PRINCIPLE 4 OF 5</a:t>
            </a:r>
            <a:endParaRPr b="0" i="0" sz="850" u="none" cap="none" strike="noStrike">
              <a:solidFill>
                <a:schemeClr val="dk1"/>
              </a:solidFill>
              <a:latin typeface="Calibri"/>
              <a:ea typeface="Calibri"/>
              <a:cs typeface="Calibri"/>
              <a:sym typeface="Calibri"/>
            </a:endParaRPr>
          </a:p>
        </p:txBody>
      </p:sp>
      <p:sp>
        <p:nvSpPr>
          <p:cNvPr id="561" name="Google Shape;561;p29"/>
          <p:cNvSpPr/>
          <p:nvPr/>
        </p:nvSpPr>
        <p:spPr>
          <a:xfrm>
            <a:off x="496119" y="2039020"/>
            <a:ext cx="8151763"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In MAS engagements, practitioners handle sensitive data — margins, payroll, pipelines, and trade secrets. Protect it absolutely.</a:t>
            </a:r>
            <a:endParaRPr b="0" i="0" sz="1350" u="none" cap="none" strike="noStrike">
              <a:solidFill>
                <a:schemeClr val="dk1"/>
              </a:solidFill>
              <a:latin typeface="Calibri"/>
              <a:ea typeface="Calibri"/>
              <a:cs typeface="Calibri"/>
              <a:sym typeface="Calibri"/>
            </a:endParaRPr>
          </a:p>
        </p:txBody>
      </p:sp>
      <p:sp>
        <p:nvSpPr>
          <p:cNvPr id="562" name="Google Shape;562;p29"/>
          <p:cNvSpPr/>
          <p:nvPr/>
        </p:nvSpPr>
        <p:spPr>
          <a:xfrm>
            <a:off x="496119" y="2765375"/>
            <a:ext cx="2622724" cy="1440359"/>
          </a:xfrm>
          <a:prstGeom prst="roundRect">
            <a:avLst>
              <a:gd fmla="val 1476"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29"/>
          <p:cNvSpPr/>
          <p:nvPr/>
        </p:nvSpPr>
        <p:spPr>
          <a:xfrm>
            <a:off x="637877" y="2907134"/>
            <a:ext cx="2339206"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The Definition</a:t>
            </a:r>
            <a:endParaRPr b="0" i="0" sz="1350" u="none" cap="none" strike="noStrike">
              <a:solidFill>
                <a:schemeClr val="dk1"/>
              </a:solidFill>
              <a:latin typeface="Calibri"/>
              <a:ea typeface="Calibri"/>
              <a:cs typeface="Calibri"/>
              <a:sym typeface="Calibri"/>
            </a:endParaRPr>
          </a:p>
        </p:txBody>
      </p:sp>
      <p:sp>
        <p:nvSpPr>
          <p:cNvPr id="564" name="Google Shape;564;p29"/>
          <p:cNvSpPr/>
          <p:nvPr/>
        </p:nvSpPr>
        <p:spPr>
          <a:xfrm>
            <a:off x="637877" y="3213646"/>
            <a:ext cx="2339206" cy="850329"/>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Never disclose client information without explicit authorization.</a:t>
            </a:r>
            <a:endParaRPr b="0" i="0" sz="1350" u="none" cap="none" strike="noStrike">
              <a:solidFill>
                <a:schemeClr val="dk1"/>
              </a:solidFill>
              <a:latin typeface="Calibri"/>
              <a:ea typeface="Calibri"/>
              <a:cs typeface="Calibri"/>
              <a:sym typeface="Calibri"/>
            </a:endParaRPr>
          </a:p>
        </p:txBody>
      </p:sp>
      <p:sp>
        <p:nvSpPr>
          <p:cNvPr id="565" name="Google Shape;565;p29"/>
          <p:cNvSpPr/>
          <p:nvPr/>
        </p:nvSpPr>
        <p:spPr>
          <a:xfrm>
            <a:off x="3260601" y="2765375"/>
            <a:ext cx="2622724" cy="1440359"/>
          </a:xfrm>
          <a:prstGeom prst="roundRect">
            <a:avLst>
              <a:gd fmla="val 1476"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29"/>
          <p:cNvSpPr/>
          <p:nvPr/>
        </p:nvSpPr>
        <p:spPr>
          <a:xfrm>
            <a:off x="3402360" y="2907134"/>
            <a:ext cx="2339206"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What to Safeguard</a:t>
            </a:r>
            <a:endParaRPr b="0" i="0" sz="1350" u="none" cap="none" strike="noStrike">
              <a:solidFill>
                <a:schemeClr val="dk1"/>
              </a:solidFill>
              <a:latin typeface="Calibri"/>
              <a:ea typeface="Calibri"/>
              <a:cs typeface="Calibri"/>
              <a:sym typeface="Calibri"/>
            </a:endParaRPr>
          </a:p>
        </p:txBody>
      </p:sp>
      <p:sp>
        <p:nvSpPr>
          <p:cNvPr id="567" name="Google Shape;567;p29"/>
          <p:cNvSpPr/>
          <p:nvPr/>
        </p:nvSpPr>
        <p:spPr>
          <a:xfrm>
            <a:off x="3402360" y="3213646"/>
            <a:ext cx="2339206" cy="850329"/>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Financial data, product plans, pricing, and employee records.</a:t>
            </a:r>
            <a:endParaRPr b="0" i="0" sz="1350" u="none" cap="none" strike="noStrike">
              <a:solidFill>
                <a:schemeClr val="dk1"/>
              </a:solidFill>
              <a:latin typeface="Calibri"/>
              <a:ea typeface="Calibri"/>
              <a:cs typeface="Calibri"/>
              <a:sym typeface="Calibri"/>
            </a:endParaRPr>
          </a:p>
        </p:txBody>
      </p:sp>
      <p:sp>
        <p:nvSpPr>
          <p:cNvPr id="568" name="Google Shape;568;p29"/>
          <p:cNvSpPr/>
          <p:nvPr/>
        </p:nvSpPr>
        <p:spPr>
          <a:xfrm>
            <a:off x="6025083" y="2765375"/>
            <a:ext cx="2622724" cy="1440359"/>
          </a:xfrm>
          <a:prstGeom prst="roundRect">
            <a:avLst>
              <a:gd fmla="val 1476"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29"/>
          <p:cNvSpPr/>
          <p:nvPr/>
        </p:nvSpPr>
        <p:spPr>
          <a:xfrm>
            <a:off x="6166842" y="2907134"/>
            <a:ext cx="2339206"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The Exception</a:t>
            </a:r>
            <a:endParaRPr b="0" i="0" sz="1350" u="none" cap="none" strike="noStrike">
              <a:solidFill>
                <a:schemeClr val="dk1"/>
              </a:solidFill>
              <a:latin typeface="Calibri"/>
              <a:ea typeface="Calibri"/>
              <a:cs typeface="Calibri"/>
              <a:sym typeface="Calibri"/>
            </a:endParaRPr>
          </a:p>
        </p:txBody>
      </p:sp>
      <p:sp>
        <p:nvSpPr>
          <p:cNvPr id="570" name="Google Shape;570;p29"/>
          <p:cNvSpPr/>
          <p:nvPr/>
        </p:nvSpPr>
        <p:spPr>
          <a:xfrm>
            <a:off x="6166842" y="3213646"/>
            <a:ext cx="2339206" cy="850329"/>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Disclose only when legally compelled by subpoena or regulation.</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5" name="Shape 575"/>
        <p:cNvGrpSpPr/>
        <p:nvPr/>
      </p:nvGrpSpPr>
      <p:grpSpPr>
        <a:xfrm>
          <a:off x="0" y="0"/>
          <a:ext cx="0" cy="0"/>
          <a:chOff x="0" y="0"/>
          <a:chExt cx="0" cy="0"/>
        </a:xfrm>
      </p:grpSpPr>
      <p:sp>
        <p:nvSpPr>
          <p:cNvPr id="576" name="Google Shape;576;p30"/>
          <p:cNvSpPr/>
          <p:nvPr/>
        </p:nvSpPr>
        <p:spPr>
          <a:xfrm>
            <a:off x="496119" y="620167"/>
            <a:ext cx="8151763" cy="442987"/>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750"/>
              <a:buFont typeface="Alice"/>
              <a:buNone/>
            </a:pPr>
            <a:r>
              <a:rPr b="0" i="0" lang="en-US" sz="2750" u="none" cap="none" strike="noStrike">
                <a:solidFill>
                  <a:srgbClr val="233E32"/>
                </a:solidFill>
                <a:latin typeface="Alice"/>
                <a:ea typeface="Alice"/>
                <a:cs typeface="Alice"/>
                <a:sym typeface="Alice"/>
              </a:rPr>
              <a:t>Data Protection in the Information Age</a:t>
            </a:r>
            <a:endParaRPr b="0" i="0" sz="2750" u="none" cap="none" strike="noStrike">
              <a:solidFill>
                <a:schemeClr val="dk1"/>
              </a:solidFill>
              <a:latin typeface="Calibri"/>
              <a:ea typeface="Calibri"/>
              <a:cs typeface="Calibri"/>
              <a:sym typeface="Calibri"/>
            </a:endParaRPr>
          </a:p>
        </p:txBody>
      </p:sp>
      <p:sp>
        <p:nvSpPr>
          <p:cNvPr id="577" name="Google Shape;577;p30"/>
          <p:cNvSpPr/>
          <p:nvPr/>
        </p:nvSpPr>
        <p:spPr>
          <a:xfrm>
            <a:off x="496119" y="1417513"/>
            <a:ext cx="3902943"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350"/>
              <a:buFont typeface="Alice"/>
              <a:buNone/>
            </a:pPr>
            <a:r>
              <a:rPr b="0" i="0" lang="en-US" sz="1350" u="none" cap="none" strike="noStrike">
                <a:solidFill>
                  <a:srgbClr val="233E32"/>
                </a:solidFill>
                <a:latin typeface="Alice"/>
                <a:ea typeface="Alice"/>
                <a:cs typeface="Alice"/>
                <a:sym typeface="Alice"/>
              </a:rPr>
              <a:t>The Modern Challenge</a:t>
            </a:r>
            <a:endParaRPr b="0" i="0" sz="1350" u="none" cap="none" strike="noStrike">
              <a:solidFill>
                <a:schemeClr val="dk1"/>
              </a:solidFill>
              <a:latin typeface="Calibri"/>
              <a:ea typeface="Calibri"/>
              <a:cs typeface="Calibri"/>
              <a:sym typeface="Calibri"/>
            </a:endParaRPr>
          </a:p>
        </p:txBody>
      </p:sp>
      <p:sp>
        <p:nvSpPr>
          <p:cNvPr id="578" name="Google Shape;578;p30"/>
          <p:cNvSpPr/>
          <p:nvPr/>
        </p:nvSpPr>
        <p:spPr>
          <a:xfrm>
            <a:off x="496119" y="1780729"/>
            <a:ext cx="3902943"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Confidentiality now depends on cybersecurity. Breaches can be as damaging as leaks.</a:t>
            </a:r>
            <a:endParaRPr b="0" i="0" sz="1350" u="none" cap="none" strike="noStrike">
              <a:solidFill>
                <a:schemeClr val="dk1"/>
              </a:solidFill>
              <a:latin typeface="Calibri"/>
              <a:ea typeface="Calibri"/>
              <a:cs typeface="Calibri"/>
              <a:sym typeface="Calibri"/>
            </a:endParaRPr>
          </a:p>
        </p:txBody>
      </p:sp>
      <p:sp>
        <p:nvSpPr>
          <p:cNvPr id="579" name="Google Shape;579;p30"/>
          <p:cNvSpPr/>
          <p:nvPr/>
        </p:nvSpPr>
        <p:spPr>
          <a:xfrm>
            <a:off x="496119" y="2507084"/>
            <a:ext cx="19050" cy="1105346"/>
          </a:xfrm>
          <a:prstGeom prst="roundRect">
            <a:avLst>
              <a:gd fmla="val 60000" name="adj"/>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30"/>
          <p:cNvSpPr/>
          <p:nvPr/>
        </p:nvSpPr>
        <p:spPr>
          <a:xfrm>
            <a:off x="708720" y="2634630"/>
            <a:ext cx="3690342" cy="850329"/>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Protecting research and business data takes strong systems, not just personal judgment.</a:t>
            </a:r>
            <a:endParaRPr b="0" i="0" sz="1350" u="none" cap="none" strike="noStrike">
              <a:solidFill>
                <a:schemeClr val="dk1"/>
              </a:solidFill>
              <a:latin typeface="Calibri"/>
              <a:ea typeface="Calibri"/>
              <a:cs typeface="Calibri"/>
              <a:sym typeface="Calibri"/>
            </a:endParaRPr>
          </a:p>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 Schöpfel &amp; Azeroual (2023)</a:t>
            </a:r>
            <a:endParaRPr b="0" i="0" sz="1350" u="none" cap="none" strike="noStrike">
              <a:solidFill>
                <a:schemeClr val="dk1"/>
              </a:solidFill>
              <a:latin typeface="Calibri"/>
              <a:ea typeface="Calibri"/>
              <a:cs typeface="Calibri"/>
              <a:sym typeface="Calibri"/>
            </a:endParaRPr>
          </a:p>
        </p:txBody>
      </p:sp>
      <p:sp>
        <p:nvSpPr>
          <p:cNvPr id="581" name="Google Shape;581;p30"/>
          <p:cNvSpPr/>
          <p:nvPr/>
        </p:nvSpPr>
        <p:spPr>
          <a:xfrm>
            <a:off x="496119" y="3771974"/>
            <a:ext cx="3902943"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Client privacy is a technical duty, not just paperwork.</a:t>
            </a:r>
            <a:endParaRPr b="0" i="0" sz="1350" u="none" cap="none" strike="noStrike">
              <a:solidFill>
                <a:schemeClr val="dk1"/>
              </a:solidFill>
              <a:latin typeface="Calibri"/>
              <a:ea typeface="Calibri"/>
              <a:cs typeface="Calibri"/>
              <a:sym typeface="Calibri"/>
            </a:endParaRPr>
          </a:p>
        </p:txBody>
      </p:sp>
      <p:sp>
        <p:nvSpPr>
          <p:cNvPr id="582" name="Google Shape;582;p30"/>
          <p:cNvSpPr/>
          <p:nvPr/>
        </p:nvSpPr>
        <p:spPr>
          <a:xfrm>
            <a:off x="4749701" y="1435224"/>
            <a:ext cx="1880592" cy="1535162"/>
          </a:xfrm>
          <a:prstGeom prst="roundRect">
            <a:avLst>
              <a:gd fmla="val 1385" name="adj"/>
            </a:avLst>
          </a:prstGeom>
          <a:solidFill>
            <a:srgbClr val="FCFBF8"/>
          </a:solidFill>
          <a:ln cap="flat" cmpd="sng" w="19050">
            <a:solidFill>
              <a:srgbClr val="D6D3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30"/>
          <p:cNvSpPr/>
          <p:nvPr/>
        </p:nvSpPr>
        <p:spPr>
          <a:xfrm>
            <a:off x="4910510" y="1596033"/>
            <a:ext cx="1558975"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NDAs</a:t>
            </a:r>
            <a:endParaRPr b="0" i="0" sz="1350" u="none" cap="none" strike="noStrike">
              <a:solidFill>
                <a:schemeClr val="dk1"/>
              </a:solidFill>
              <a:latin typeface="Calibri"/>
              <a:ea typeface="Calibri"/>
              <a:cs typeface="Calibri"/>
              <a:sym typeface="Calibri"/>
            </a:endParaRPr>
          </a:p>
        </p:txBody>
      </p:sp>
      <p:sp>
        <p:nvSpPr>
          <p:cNvPr id="584" name="Google Shape;584;p30"/>
          <p:cNvSpPr/>
          <p:nvPr/>
        </p:nvSpPr>
        <p:spPr>
          <a:xfrm>
            <a:off x="4910510" y="1959248"/>
            <a:ext cx="1558975" cy="850329"/>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Use NDAs for everyone handling sensitive data</a:t>
            </a:r>
            <a:endParaRPr b="0" i="0" sz="1350" u="none" cap="none" strike="noStrike">
              <a:solidFill>
                <a:schemeClr val="dk1"/>
              </a:solidFill>
              <a:latin typeface="Calibri"/>
              <a:ea typeface="Calibri"/>
              <a:cs typeface="Calibri"/>
              <a:sym typeface="Calibri"/>
            </a:endParaRPr>
          </a:p>
        </p:txBody>
      </p:sp>
      <p:sp>
        <p:nvSpPr>
          <p:cNvPr id="585" name="Google Shape;585;p30"/>
          <p:cNvSpPr/>
          <p:nvPr/>
        </p:nvSpPr>
        <p:spPr>
          <a:xfrm>
            <a:off x="6772052" y="1435224"/>
            <a:ext cx="1880592" cy="1535162"/>
          </a:xfrm>
          <a:prstGeom prst="roundRect">
            <a:avLst>
              <a:gd fmla="val 1385" name="adj"/>
            </a:avLst>
          </a:prstGeom>
          <a:solidFill>
            <a:srgbClr val="FCFBF8"/>
          </a:solidFill>
          <a:ln cap="flat" cmpd="sng" w="19050">
            <a:solidFill>
              <a:srgbClr val="D6D3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30"/>
          <p:cNvSpPr/>
          <p:nvPr/>
        </p:nvSpPr>
        <p:spPr>
          <a:xfrm>
            <a:off x="6932861" y="1596033"/>
            <a:ext cx="1558975"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Role-Based Access</a:t>
            </a:r>
            <a:endParaRPr b="0" i="0" sz="1350" u="none" cap="none" strike="noStrike">
              <a:solidFill>
                <a:schemeClr val="dk1"/>
              </a:solidFill>
              <a:latin typeface="Calibri"/>
              <a:ea typeface="Calibri"/>
              <a:cs typeface="Calibri"/>
              <a:sym typeface="Calibri"/>
            </a:endParaRPr>
          </a:p>
        </p:txBody>
      </p:sp>
      <p:sp>
        <p:nvSpPr>
          <p:cNvPr id="587" name="Google Shape;587;p30"/>
          <p:cNvSpPr/>
          <p:nvPr/>
        </p:nvSpPr>
        <p:spPr>
          <a:xfrm>
            <a:off x="6932861" y="1959248"/>
            <a:ext cx="1558975"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Limit access to those who need it</a:t>
            </a:r>
            <a:endParaRPr b="0" i="0" sz="1350" u="none" cap="none" strike="noStrike">
              <a:solidFill>
                <a:schemeClr val="dk1"/>
              </a:solidFill>
              <a:latin typeface="Calibri"/>
              <a:ea typeface="Calibri"/>
              <a:cs typeface="Calibri"/>
              <a:sym typeface="Calibri"/>
            </a:endParaRPr>
          </a:p>
        </p:txBody>
      </p:sp>
      <p:sp>
        <p:nvSpPr>
          <p:cNvPr id="588" name="Google Shape;588;p30"/>
          <p:cNvSpPr/>
          <p:nvPr/>
        </p:nvSpPr>
        <p:spPr>
          <a:xfrm>
            <a:off x="4749701" y="3112145"/>
            <a:ext cx="3902943" cy="1251719"/>
          </a:xfrm>
          <a:prstGeom prst="roundRect">
            <a:avLst>
              <a:gd fmla="val 1699" name="adj"/>
            </a:avLst>
          </a:prstGeom>
          <a:solidFill>
            <a:srgbClr val="FCFBF8"/>
          </a:solidFill>
          <a:ln cap="flat" cmpd="sng" w="19050">
            <a:solidFill>
              <a:srgbClr val="D6D3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30"/>
          <p:cNvSpPr/>
          <p:nvPr/>
        </p:nvSpPr>
        <p:spPr>
          <a:xfrm>
            <a:off x="4910510" y="3272954"/>
            <a:ext cx="3581326"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Secure Systems</a:t>
            </a:r>
            <a:endParaRPr b="0" i="0" sz="1350" u="none" cap="none" strike="noStrike">
              <a:solidFill>
                <a:schemeClr val="dk1"/>
              </a:solidFill>
              <a:latin typeface="Calibri"/>
              <a:ea typeface="Calibri"/>
              <a:cs typeface="Calibri"/>
              <a:sym typeface="Calibri"/>
            </a:endParaRPr>
          </a:p>
        </p:txBody>
      </p:sp>
      <p:sp>
        <p:nvSpPr>
          <p:cNvPr id="590" name="Google Shape;590;p30"/>
          <p:cNvSpPr/>
          <p:nvPr/>
        </p:nvSpPr>
        <p:spPr>
          <a:xfrm>
            <a:off x="4910510" y="3636169"/>
            <a:ext cx="3581326"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Use encryption, secure transfer, and cloud controls</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5" name="Shape 595"/>
        <p:cNvGrpSpPr/>
        <p:nvPr/>
      </p:nvGrpSpPr>
      <p:grpSpPr>
        <a:xfrm>
          <a:off x="0" y="0"/>
          <a:ext cx="0" cy="0"/>
          <a:chOff x="0" y="0"/>
          <a:chExt cx="0" cy="0"/>
        </a:xfrm>
      </p:grpSpPr>
      <p:sp>
        <p:nvSpPr>
          <p:cNvPr id="596" name="Google Shape;596;p31"/>
          <p:cNvSpPr/>
          <p:nvPr/>
        </p:nvSpPr>
        <p:spPr>
          <a:xfrm>
            <a:off x="496119" y="419695"/>
            <a:ext cx="8151763" cy="35294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200"/>
              <a:buFont typeface="Alice"/>
              <a:buNone/>
            </a:pPr>
            <a:r>
              <a:rPr b="0" i="0" lang="en-US" sz="2200" u="none" cap="none" strike="noStrike">
                <a:solidFill>
                  <a:srgbClr val="233E32"/>
                </a:solidFill>
                <a:latin typeface="Alice"/>
                <a:ea typeface="Alice"/>
                <a:cs typeface="Alice"/>
                <a:sym typeface="Alice"/>
              </a:rPr>
              <a:t>Principle 5 — Professional Behavior</a:t>
            </a:r>
            <a:endParaRPr b="0" i="0" sz="2200" u="none" cap="none" strike="noStrike">
              <a:solidFill>
                <a:schemeClr val="dk1"/>
              </a:solidFill>
              <a:latin typeface="Calibri"/>
              <a:ea typeface="Calibri"/>
              <a:cs typeface="Calibri"/>
              <a:sym typeface="Calibri"/>
            </a:endParaRPr>
          </a:p>
        </p:txBody>
      </p:sp>
      <p:sp>
        <p:nvSpPr>
          <p:cNvPr id="597" name="Google Shape;597;p31"/>
          <p:cNvSpPr/>
          <p:nvPr/>
        </p:nvSpPr>
        <p:spPr>
          <a:xfrm>
            <a:off x="496119" y="952649"/>
            <a:ext cx="1243459" cy="171673"/>
          </a:xfrm>
          <a:prstGeom prst="roundRect">
            <a:avLst>
              <a:gd fmla="val 7897"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31"/>
          <p:cNvSpPr/>
          <p:nvPr/>
        </p:nvSpPr>
        <p:spPr>
          <a:xfrm>
            <a:off x="563835" y="986507"/>
            <a:ext cx="1565225" cy="103956"/>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ETHICS PRINCIPLE 5 OF 5</a:t>
            </a:r>
            <a:endParaRPr b="0" i="0" sz="700" u="none" cap="none" strike="noStrike">
              <a:solidFill>
                <a:schemeClr val="dk1"/>
              </a:solidFill>
              <a:latin typeface="Calibri"/>
              <a:ea typeface="Calibri"/>
              <a:cs typeface="Calibri"/>
              <a:sym typeface="Calibri"/>
            </a:endParaRPr>
          </a:p>
        </p:txBody>
      </p:sp>
      <p:pic>
        <p:nvPicPr>
          <p:cNvPr descr="preencoded.png" id="599" name="Google Shape;599;p31"/>
          <p:cNvPicPr preferRelativeResize="0"/>
          <p:nvPr/>
        </p:nvPicPr>
        <p:blipFill rotWithShape="1">
          <a:blip r:embed="rId3">
            <a:alphaModFix/>
          </a:blip>
          <a:srcRect b="0" l="0" r="0" t="0"/>
          <a:stretch/>
        </p:blipFill>
        <p:spPr>
          <a:xfrm>
            <a:off x="496119" y="1326728"/>
            <a:ext cx="4945187" cy="3295873"/>
          </a:xfrm>
          <a:prstGeom prst="rect">
            <a:avLst/>
          </a:prstGeom>
          <a:noFill/>
          <a:ln>
            <a:noFill/>
          </a:ln>
        </p:spPr>
      </p:pic>
      <p:sp>
        <p:nvSpPr>
          <p:cNvPr id="600" name="Google Shape;600;p31"/>
          <p:cNvSpPr/>
          <p:nvPr/>
        </p:nvSpPr>
        <p:spPr>
          <a:xfrm>
            <a:off x="5978649" y="1584275"/>
            <a:ext cx="2673921" cy="176510"/>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100"/>
              <a:buFont typeface="Alice"/>
              <a:buNone/>
            </a:pPr>
            <a:r>
              <a:rPr b="0" i="0" lang="en-US" sz="1100" u="none" cap="none" strike="noStrike">
                <a:solidFill>
                  <a:srgbClr val="233E32"/>
                </a:solidFill>
                <a:latin typeface="Alice"/>
                <a:ea typeface="Alice"/>
                <a:cs typeface="Alice"/>
                <a:sym typeface="Alice"/>
              </a:rPr>
              <a:t>Definition</a:t>
            </a:r>
            <a:endParaRPr b="0" i="0" sz="1100" u="none" cap="none" strike="noStrike">
              <a:solidFill>
                <a:schemeClr val="dk1"/>
              </a:solidFill>
              <a:latin typeface="Calibri"/>
              <a:ea typeface="Calibri"/>
              <a:cs typeface="Calibri"/>
              <a:sym typeface="Calibri"/>
            </a:endParaRPr>
          </a:p>
        </p:txBody>
      </p:sp>
      <p:sp>
        <p:nvSpPr>
          <p:cNvPr id="601" name="Google Shape;601;p31"/>
          <p:cNvSpPr/>
          <p:nvPr/>
        </p:nvSpPr>
        <p:spPr>
          <a:xfrm>
            <a:off x="5978649" y="1850752"/>
            <a:ext cx="2673921" cy="609005"/>
          </a:xfrm>
          <a:prstGeom prst="rect">
            <a:avLst/>
          </a:prstGeom>
          <a:noFill/>
          <a:ln>
            <a:noFill/>
          </a:ln>
        </p:spPr>
        <p:txBody>
          <a:bodyPr anchorCtr="0" anchor="t" bIns="0" lIns="0" spcFirstLastPara="1" rIns="0" wrap="square" tIns="0">
            <a:normAutofit/>
          </a:bodyPr>
          <a:lstStyle/>
          <a:p>
            <a:pPr indent="0" lvl="0" marL="0" marR="0" rtl="0" algn="l">
              <a:lnSpc>
                <a:spcPct val="120000"/>
              </a:lnSpc>
              <a:spcBef>
                <a:spcPts val="0"/>
              </a:spcBef>
              <a:spcAft>
                <a:spcPts val="0"/>
              </a:spcAft>
              <a:buClr>
                <a:srgbClr val="2C2821"/>
              </a:buClr>
              <a:buSzPts val="1100"/>
              <a:buFont typeface="Lora"/>
              <a:buNone/>
            </a:pPr>
            <a:r>
              <a:rPr b="0" i="0" lang="en-US" sz="1100" u="none" cap="none" strike="noStrike">
                <a:solidFill>
                  <a:srgbClr val="2C2821"/>
                </a:solidFill>
                <a:latin typeface="Lora"/>
                <a:ea typeface="Lora"/>
                <a:cs typeface="Lora"/>
                <a:sym typeface="Lora"/>
              </a:rPr>
              <a:t>Follow all laws and regulations. Avoid anything that could damage the profession.</a:t>
            </a:r>
            <a:endParaRPr b="0" i="0" sz="1100" u="none" cap="none" strike="noStrike">
              <a:solidFill>
                <a:schemeClr val="dk1"/>
              </a:solidFill>
              <a:latin typeface="Calibri"/>
              <a:ea typeface="Calibri"/>
              <a:cs typeface="Calibri"/>
              <a:sym typeface="Calibri"/>
            </a:endParaRPr>
          </a:p>
        </p:txBody>
      </p:sp>
      <p:sp>
        <p:nvSpPr>
          <p:cNvPr id="602" name="Google Shape;602;p31"/>
          <p:cNvSpPr/>
          <p:nvPr/>
        </p:nvSpPr>
        <p:spPr>
          <a:xfrm>
            <a:off x="5978649" y="2549723"/>
            <a:ext cx="2673921" cy="176510"/>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100"/>
              <a:buFont typeface="Alice"/>
              <a:buNone/>
            </a:pPr>
            <a:r>
              <a:rPr b="0" i="0" lang="en-US" sz="1100" u="none" cap="none" strike="noStrike">
                <a:solidFill>
                  <a:srgbClr val="233E32"/>
                </a:solidFill>
                <a:latin typeface="Alice"/>
                <a:ea typeface="Alice"/>
                <a:cs typeface="Alice"/>
                <a:sym typeface="Alice"/>
              </a:rPr>
              <a:t>The Wider Responsibility</a:t>
            </a:r>
            <a:endParaRPr b="0" i="0" sz="1100" u="none" cap="none" strike="noStrike">
              <a:solidFill>
                <a:schemeClr val="dk1"/>
              </a:solidFill>
              <a:latin typeface="Calibri"/>
              <a:ea typeface="Calibri"/>
              <a:cs typeface="Calibri"/>
              <a:sym typeface="Calibri"/>
            </a:endParaRPr>
          </a:p>
        </p:txBody>
      </p:sp>
      <p:sp>
        <p:nvSpPr>
          <p:cNvPr id="603" name="Google Shape;603;p31"/>
          <p:cNvSpPr/>
          <p:nvPr/>
        </p:nvSpPr>
        <p:spPr>
          <a:xfrm>
            <a:off x="5978649" y="2816200"/>
            <a:ext cx="2673921" cy="609005"/>
          </a:xfrm>
          <a:prstGeom prst="rect">
            <a:avLst/>
          </a:prstGeom>
          <a:noFill/>
          <a:ln>
            <a:noFill/>
          </a:ln>
        </p:spPr>
        <p:txBody>
          <a:bodyPr anchorCtr="0" anchor="t" bIns="0" lIns="0" spcFirstLastPara="1" rIns="0" wrap="square" tIns="0">
            <a:normAutofit/>
          </a:bodyPr>
          <a:lstStyle/>
          <a:p>
            <a:pPr indent="0" lvl="0" marL="0" marR="0" rtl="0" algn="l">
              <a:lnSpc>
                <a:spcPct val="120000"/>
              </a:lnSpc>
              <a:spcBef>
                <a:spcPts val="0"/>
              </a:spcBef>
              <a:spcAft>
                <a:spcPts val="0"/>
              </a:spcAft>
              <a:buClr>
                <a:srgbClr val="2C2821"/>
              </a:buClr>
              <a:buSzPts val="1100"/>
              <a:buFont typeface="Lora"/>
              <a:buNone/>
            </a:pPr>
            <a:r>
              <a:rPr b="0" i="0" lang="en-US" sz="1100" u="none" cap="none" strike="noStrike">
                <a:solidFill>
                  <a:srgbClr val="2C2821"/>
                </a:solidFill>
                <a:latin typeface="Lora"/>
                <a:ea typeface="Lora"/>
                <a:cs typeface="Lora"/>
                <a:sym typeface="Lora"/>
              </a:rPr>
              <a:t>Your conduct reflects on the whole advisory community — not just your firm.</a:t>
            </a:r>
            <a:endParaRPr b="0" i="0" sz="1100" u="none" cap="none" strike="noStrike">
              <a:solidFill>
                <a:schemeClr val="dk1"/>
              </a:solidFill>
              <a:latin typeface="Calibri"/>
              <a:ea typeface="Calibri"/>
              <a:cs typeface="Calibri"/>
              <a:sym typeface="Calibri"/>
            </a:endParaRPr>
          </a:p>
        </p:txBody>
      </p:sp>
      <p:sp>
        <p:nvSpPr>
          <p:cNvPr id="604" name="Google Shape;604;p31"/>
          <p:cNvSpPr/>
          <p:nvPr/>
        </p:nvSpPr>
        <p:spPr>
          <a:xfrm>
            <a:off x="5978649" y="3526408"/>
            <a:ext cx="2673921" cy="827336"/>
          </a:xfrm>
          <a:prstGeom prst="roundRect">
            <a:avLst>
              <a:gd fmla="val 2048"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605" name="Google Shape;605;p31"/>
          <p:cNvPicPr preferRelativeResize="0"/>
          <p:nvPr/>
        </p:nvPicPr>
        <p:blipFill rotWithShape="1">
          <a:blip r:embed="rId4">
            <a:alphaModFix/>
          </a:blip>
          <a:srcRect b="0" l="0" r="0" t="0"/>
          <a:stretch/>
        </p:blipFill>
        <p:spPr>
          <a:xfrm>
            <a:off x="6091610" y="3664446"/>
            <a:ext cx="176510" cy="141163"/>
          </a:xfrm>
          <a:prstGeom prst="rect">
            <a:avLst/>
          </a:prstGeom>
          <a:noFill/>
          <a:ln>
            <a:noFill/>
          </a:ln>
        </p:spPr>
      </p:pic>
      <p:sp>
        <p:nvSpPr>
          <p:cNvPr id="606" name="Google Shape;606;p31"/>
          <p:cNvSpPr/>
          <p:nvPr/>
        </p:nvSpPr>
        <p:spPr>
          <a:xfrm>
            <a:off x="6381080" y="3635573"/>
            <a:ext cx="2158529" cy="609005"/>
          </a:xfrm>
          <a:prstGeom prst="rect">
            <a:avLst/>
          </a:prstGeom>
          <a:noFill/>
          <a:ln>
            <a:noFill/>
          </a:ln>
        </p:spPr>
        <p:txBody>
          <a:bodyPr anchorCtr="0" anchor="t" bIns="0" lIns="0" spcFirstLastPara="1" rIns="0" wrap="square" tIns="0">
            <a:normAutofit/>
          </a:bodyPr>
          <a:lstStyle/>
          <a:p>
            <a:pPr indent="0" lvl="0" marL="0" marR="0" rtl="0" algn="l">
              <a:lnSpc>
                <a:spcPct val="120000"/>
              </a:lnSpc>
              <a:spcBef>
                <a:spcPts val="0"/>
              </a:spcBef>
              <a:spcAft>
                <a:spcPts val="0"/>
              </a:spcAft>
              <a:buClr>
                <a:srgbClr val="000000"/>
              </a:buClr>
              <a:buSzPts val="1100"/>
              <a:buFont typeface="Lora"/>
              <a:buNone/>
            </a:pPr>
            <a:r>
              <a:rPr b="0" i="0" lang="en-US" sz="1100" u="none" cap="none" strike="noStrike">
                <a:solidFill>
                  <a:srgbClr val="000000"/>
                </a:solidFill>
                <a:latin typeface="Lora"/>
                <a:ea typeface="Lora"/>
                <a:cs typeface="Lora"/>
                <a:sym typeface="Lora"/>
              </a:rPr>
              <a:t>Professional behavior means leading by example, not just avoiding penalties.</a:t>
            </a:r>
            <a:endParaRPr b="0" i="0" sz="1100" u="none" cap="none" strike="noStrike">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1" name="Shape 611"/>
        <p:cNvGrpSpPr/>
        <p:nvPr/>
      </p:nvGrpSpPr>
      <p:grpSpPr>
        <a:xfrm>
          <a:off x="0" y="0"/>
          <a:ext cx="0" cy="0"/>
          <a:chOff x="0" y="0"/>
          <a:chExt cx="0" cy="0"/>
        </a:xfrm>
      </p:grpSpPr>
      <p:sp>
        <p:nvSpPr>
          <p:cNvPr id="612" name="Google Shape;612;p32"/>
          <p:cNvSpPr/>
          <p:nvPr/>
        </p:nvSpPr>
        <p:spPr>
          <a:xfrm>
            <a:off x="496119" y="570681"/>
            <a:ext cx="8151763" cy="442987"/>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750"/>
              <a:buFont typeface="Alice"/>
              <a:buNone/>
            </a:pPr>
            <a:r>
              <a:rPr b="0" i="0" lang="en-US" sz="2750" u="none" cap="none" strike="noStrike">
                <a:solidFill>
                  <a:srgbClr val="233E32"/>
                </a:solidFill>
                <a:latin typeface="Alice"/>
                <a:ea typeface="Alice"/>
                <a:cs typeface="Alice"/>
                <a:sym typeface="Alice"/>
              </a:rPr>
              <a:t>Protecting Public Trust</a:t>
            </a:r>
            <a:endParaRPr b="0" i="0" sz="2750" u="none" cap="none" strike="noStrike">
              <a:solidFill>
                <a:schemeClr val="dk1"/>
              </a:solidFill>
              <a:latin typeface="Calibri"/>
              <a:ea typeface="Calibri"/>
              <a:cs typeface="Calibri"/>
              <a:sym typeface="Calibri"/>
            </a:endParaRPr>
          </a:p>
        </p:txBody>
      </p:sp>
      <p:pic>
        <p:nvPicPr>
          <p:cNvPr descr="preencoded.png" id="613" name="Google Shape;613;p32"/>
          <p:cNvPicPr preferRelativeResize="0"/>
          <p:nvPr/>
        </p:nvPicPr>
        <p:blipFill rotWithShape="1">
          <a:blip r:embed="rId3">
            <a:alphaModFix/>
          </a:blip>
          <a:srcRect b="0" l="0" r="0" t="0"/>
          <a:stretch/>
        </p:blipFill>
        <p:spPr>
          <a:xfrm>
            <a:off x="496119" y="1884685"/>
            <a:ext cx="5177582" cy="2029718"/>
          </a:xfrm>
          <a:prstGeom prst="rect">
            <a:avLst/>
          </a:prstGeom>
          <a:noFill/>
          <a:ln>
            <a:noFill/>
          </a:ln>
        </p:spPr>
      </p:pic>
      <p:sp>
        <p:nvSpPr>
          <p:cNvPr id="614" name="Google Shape;614;p32"/>
          <p:cNvSpPr/>
          <p:nvPr/>
        </p:nvSpPr>
        <p:spPr>
          <a:xfrm>
            <a:off x="620104" y="1984227"/>
            <a:ext cx="947789" cy="304646"/>
          </a:xfrm>
          <a:prstGeom prst="rect">
            <a:avLst/>
          </a:prstGeom>
          <a:noFill/>
          <a:ln>
            <a:noFill/>
          </a:ln>
        </p:spPr>
        <p:txBody>
          <a:bodyPr anchorCtr="0" anchor="t" bIns="0" lIns="0" spcFirstLastPara="1" rIns="0" wrap="square" tIns="0">
            <a:normAutofit/>
          </a:bodyPr>
          <a:lstStyle/>
          <a:p>
            <a:pPr indent="0" lvl="0" marL="0" marR="0" rtl="0" algn="r">
              <a:lnSpc>
                <a:spcPct val="104000"/>
              </a:lnSpc>
              <a:spcBef>
                <a:spcPts val="0"/>
              </a:spcBef>
              <a:spcAft>
                <a:spcPts val="0"/>
              </a:spcAft>
              <a:buClr>
                <a:srgbClr val="233E32"/>
              </a:buClr>
              <a:buSzPts val="950"/>
              <a:buFont typeface="Alice"/>
              <a:buNone/>
            </a:pPr>
            <a:r>
              <a:rPr b="0" i="0" lang="en-US" sz="950" u="none" cap="none" strike="noStrike">
                <a:solidFill>
                  <a:srgbClr val="233E32"/>
                </a:solidFill>
                <a:latin typeface="Alice"/>
                <a:ea typeface="Alice"/>
                <a:cs typeface="Alice"/>
                <a:sym typeface="Alice"/>
              </a:rPr>
              <a:t>Ethical Standards</a:t>
            </a:r>
            <a:endParaRPr b="0" i="0" sz="950" u="none" cap="none" strike="noStrike">
              <a:solidFill>
                <a:schemeClr val="dk1"/>
              </a:solidFill>
              <a:latin typeface="Calibri"/>
              <a:ea typeface="Calibri"/>
              <a:cs typeface="Calibri"/>
              <a:sym typeface="Calibri"/>
            </a:endParaRPr>
          </a:p>
        </p:txBody>
      </p:sp>
      <p:sp>
        <p:nvSpPr>
          <p:cNvPr id="615" name="Google Shape;615;p32"/>
          <p:cNvSpPr/>
          <p:nvPr/>
        </p:nvSpPr>
        <p:spPr>
          <a:xfrm>
            <a:off x="4601832" y="1984227"/>
            <a:ext cx="947789" cy="304646"/>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33E32"/>
              </a:buClr>
              <a:buSzPts val="950"/>
              <a:buFont typeface="Alice"/>
              <a:buNone/>
            </a:pPr>
            <a:r>
              <a:rPr b="0" i="0" lang="en-US" sz="950" u="none" cap="none" strike="noStrike">
                <a:solidFill>
                  <a:srgbClr val="233E32"/>
                </a:solidFill>
                <a:latin typeface="Alice"/>
                <a:ea typeface="Alice"/>
                <a:cs typeface="Alice"/>
                <a:sym typeface="Alice"/>
              </a:rPr>
              <a:t>Regulatory Compliance</a:t>
            </a:r>
            <a:endParaRPr b="0" i="0" sz="950" u="none" cap="none" strike="noStrike">
              <a:solidFill>
                <a:schemeClr val="dk1"/>
              </a:solidFill>
              <a:latin typeface="Calibri"/>
              <a:ea typeface="Calibri"/>
              <a:cs typeface="Calibri"/>
              <a:sym typeface="Calibri"/>
            </a:endParaRPr>
          </a:p>
        </p:txBody>
      </p:sp>
      <p:sp>
        <p:nvSpPr>
          <p:cNvPr id="616" name="Google Shape;616;p32"/>
          <p:cNvSpPr/>
          <p:nvPr/>
        </p:nvSpPr>
        <p:spPr>
          <a:xfrm>
            <a:off x="4601832" y="3510167"/>
            <a:ext cx="947789" cy="304647"/>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33E32"/>
              </a:buClr>
              <a:buSzPts val="950"/>
              <a:buFont typeface="Alice"/>
              <a:buNone/>
            </a:pPr>
            <a:r>
              <a:rPr b="0" i="0" lang="en-US" sz="950" u="none" cap="none" strike="noStrike">
                <a:solidFill>
                  <a:srgbClr val="233E32"/>
                </a:solidFill>
                <a:latin typeface="Alice"/>
                <a:ea typeface="Alice"/>
                <a:cs typeface="Alice"/>
                <a:sym typeface="Alice"/>
              </a:rPr>
              <a:t>Public Confidence</a:t>
            </a:r>
            <a:endParaRPr b="0" i="0" sz="950" u="none" cap="none" strike="noStrike">
              <a:solidFill>
                <a:schemeClr val="dk1"/>
              </a:solidFill>
              <a:latin typeface="Calibri"/>
              <a:ea typeface="Calibri"/>
              <a:cs typeface="Calibri"/>
              <a:sym typeface="Calibri"/>
            </a:endParaRPr>
          </a:p>
        </p:txBody>
      </p:sp>
      <p:sp>
        <p:nvSpPr>
          <p:cNvPr id="617" name="Google Shape;617;p32"/>
          <p:cNvSpPr/>
          <p:nvPr/>
        </p:nvSpPr>
        <p:spPr>
          <a:xfrm>
            <a:off x="620104" y="3510167"/>
            <a:ext cx="947789" cy="304647"/>
          </a:xfrm>
          <a:prstGeom prst="rect">
            <a:avLst/>
          </a:prstGeom>
          <a:noFill/>
          <a:ln>
            <a:noFill/>
          </a:ln>
        </p:spPr>
        <p:txBody>
          <a:bodyPr anchorCtr="0" anchor="t" bIns="0" lIns="0" spcFirstLastPara="1" rIns="0" wrap="square" tIns="0">
            <a:normAutofit/>
          </a:bodyPr>
          <a:lstStyle/>
          <a:p>
            <a:pPr indent="0" lvl="0" marL="0" marR="0" rtl="0" algn="r">
              <a:lnSpc>
                <a:spcPct val="104000"/>
              </a:lnSpc>
              <a:spcBef>
                <a:spcPts val="0"/>
              </a:spcBef>
              <a:spcAft>
                <a:spcPts val="0"/>
              </a:spcAft>
              <a:buClr>
                <a:srgbClr val="233E32"/>
              </a:buClr>
              <a:buSzPts val="950"/>
              <a:buFont typeface="Alice"/>
              <a:buNone/>
            </a:pPr>
            <a:r>
              <a:rPr b="0" i="0" lang="en-US" sz="950" u="none" cap="none" strike="noStrike">
                <a:solidFill>
                  <a:srgbClr val="233E32"/>
                </a:solidFill>
                <a:latin typeface="Alice"/>
                <a:ea typeface="Alice"/>
                <a:cs typeface="Alice"/>
                <a:sym typeface="Alice"/>
              </a:rPr>
              <a:t>Long-Term Reputation</a:t>
            </a:r>
            <a:endParaRPr b="0" i="0" sz="950" u="none" cap="none" strike="noStrike">
              <a:solidFill>
                <a:schemeClr val="dk1"/>
              </a:solidFill>
              <a:latin typeface="Calibri"/>
              <a:ea typeface="Calibri"/>
              <a:cs typeface="Calibri"/>
              <a:sym typeface="Calibri"/>
            </a:endParaRPr>
          </a:p>
        </p:txBody>
      </p:sp>
      <p:sp>
        <p:nvSpPr>
          <p:cNvPr id="618" name="Google Shape;618;p32"/>
          <p:cNvSpPr/>
          <p:nvPr/>
        </p:nvSpPr>
        <p:spPr>
          <a:xfrm>
            <a:off x="6024339" y="1368028"/>
            <a:ext cx="2628230" cy="22145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350"/>
              <a:buFont typeface="Alice"/>
              <a:buNone/>
            </a:pPr>
            <a:r>
              <a:rPr b="0" i="0" lang="en-US" sz="1350" u="none" cap="none" strike="noStrike">
                <a:solidFill>
                  <a:srgbClr val="233E32"/>
                </a:solidFill>
                <a:latin typeface="Alice"/>
                <a:ea typeface="Alice"/>
                <a:cs typeface="Alice"/>
                <a:sym typeface="Alice"/>
              </a:rPr>
              <a:t>The Most Valuable Asset</a:t>
            </a:r>
            <a:endParaRPr b="0" i="0" sz="1350" u="none" cap="none" strike="noStrike">
              <a:solidFill>
                <a:schemeClr val="dk1"/>
              </a:solidFill>
              <a:latin typeface="Calibri"/>
              <a:ea typeface="Calibri"/>
              <a:cs typeface="Calibri"/>
              <a:sym typeface="Calibri"/>
            </a:endParaRPr>
          </a:p>
        </p:txBody>
      </p:sp>
      <p:sp>
        <p:nvSpPr>
          <p:cNvPr id="619" name="Google Shape;619;p32"/>
          <p:cNvSpPr/>
          <p:nvPr/>
        </p:nvSpPr>
        <p:spPr>
          <a:xfrm>
            <a:off x="6024339" y="1731243"/>
            <a:ext cx="2628230" cy="850329"/>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Public trust is a firm's most fragile asset. It takes years to build and seconds to lose.</a:t>
            </a:r>
            <a:endParaRPr b="0" i="0" sz="1350" u="none" cap="none" strike="noStrike">
              <a:solidFill>
                <a:schemeClr val="dk1"/>
              </a:solidFill>
              <a:latin typeface="Calibri"/>
              <a:ea typeface="Calibri"/>
              <a:cs typeface="Calibri"/>
              <a:sym typeface="Calibri"/>
            </a:endParaRPr>
          </a:p>
        </p:txBody>
      </p:sp>
      <p:sp>
        <p:nvSpPr>
          <p:cNvPr id="620" name="Google Shape;620;p32"/>
          <p:cNvSpPr/>
          <p:nvPr/>
        </p:nvSpPr>
        <p:spPr>
          <a:xfrm>
            <a:off x="6024339" y="2741042"/>
            <a:ext cx="19050" cy="1672307"/>
          </a:xfrm>
          <a:prstGeom prst="roundRect">
            <a:avLst>
              <a:gd fmla="val 60000" name="adj"/>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32"/>
          <p:cNvSpPr/>
          <p:nvPr/>
        </p:nvSpPr>
        <p:spPr>
          <a:xfrm>
            <a:off x="6236940" y="2868588"/>
            <a:ext cx="2415629" cy="141721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Ethical decisions in uncertain markets reduce risk and protect long-term trust.</a:t>
            </a:r>
            <a:endParaRPr b="0" i="0" sz="1350" u="none" cap="none" strike="noStrike">
              <a:solidFill>
                <a:schemeClr val="dk1"/>
              </a:solidFill>
              <a:latin typeface="Calibri"/>
              <a:ea typeface="Calibri"/>
              <a:cs typeface="Calibri"/>
              <a:sym typeface="Calibri"/>
            </a:endParaRPr>
          </a:p>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 IntechOpen (2025)</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6" name="Shape 626"/>
        <p:cNvGrpSpPr/>
        <p:nvPr/>
      </p:nvGrpSpPr>
      <p:grpSpPr>
        <a:xfrm>
          <a:off x="0" y="0"/>
          <a:ext cx="0" cy="0"/>
          <a:chOff x="0" y="0"/>
          <a:chExt cx="0" cy="0"/>
        </a:xfrm>
      </p:grpSpPr>
      <p:sp>
        <p:nvSpPr>
          <p:cNvPr id="627" name="Google Shape;627;p33"/>
          <p:cNvSpPr/>
          <p:nvPr/>
        </p:nvSpPr>
        <p:spPr>
          <a:xfrm>
            <a:off x="496119" y="416347"/>
            <a:ext cx="8151763" cy="42914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700"/>
              <a:buFont typeface="Alice"/>
              <a:buNone/>
            </a:pPr>
            <a:r>
              <a:rPr b="0" i="0" lang="en-US" sz="2700" u="none" cap="none" strike="noStrike">
                <a:solidFill>
                  <a:srgbClr val="233E32"/>
                </a:solidFill>
                <a:latin typeface="Alice"/>
                <a:ea typeface="Alice"/>
                <a:cs typeface="Alice"/>
                <a:sym typeface="Alice"/>
              </a:rPr>
              <a:t>Case Study — The Stage 3 Fieldwork Dilemma</a:t>
            </a:r>
            <a:endParaRPr b="0" i="0" sz="2700" u="none" cap="none" strike="noStrike">
              <a:solidFill>
                <a:schemeClr val="dk1"/>
              </a:solidFill>
              <a:latin typeface="Calibri"/>
              <a:ea typeface="Calibri"/>
              <a:cs typeface="Calibri"/>
              <a:sym typeface="Calibri"/>
            </a:endParaRPr>
          </a:p>
        </p:txBody>
      </p:sp>
      <p:sp>
        <p:nvSpPr>
          <p:cNvPr id="628" name="Google Shape;628;p33"/>
          <p:cNvSpPr/>
          <p:nvPr/>
        </p:nvSpPr>
        <p:spPr>
          <a:xfrm>
            <a:off x="496119" y="1111523"/>
            <a:ext cx="1043434" cy="208583"/>
          </a:xfrm>
          <a:prstGeom prst="roundRect">
            <a:avLst>
              <a:gd fmla="val 7901"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33"/>
          <p:cNvSpPr/>
          <p:nvPr/>
        </p:nvSpPr>
        <p:spPr>
          <a:xfrm>
            <a:off x="578495" y="1152674"/>
            <a:ext cx="1335881" cy="126281"/>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850"/>
              <a:buFont typeface="Lora"/>
              <a:buNone/>
            </a:pPr>
            <a:r>
              <a:rPr b="0" i="0" lang="en-US" sz="850" u="none" cap="none" strike="noStrike">
                <a:solidFill>
                  <a:srgbClr val="2C2821"/>
                </a:solidFill>
                <a:latin typeface="Lora"/>
                <a:ea typeface="Lora"/>
                <a:cs typeface="Lora"/>
                <a:sym typeface="Lora"/>
              </a:rPr>
              <a:t>APPLIED ETHICS</a:t>
            </a:r>
            <a:endParaRPr b="0" i="0" sz="850" u="none" cap="none" strike="noStrike">
              <a:solidFill>
                <a:schemeClr val="dk1"/>
              </a:solidFill>
              <a:latin typeface="Calibri"/>
              <a:ea typeface="Calibri"/>
              <a:cs typeface="Calibri"/>
              <a:sym typeface="Calibri"/>
            </a:endParaRPr>
          </a:p>
        </p:txBody>
      </p:sp>
      <p:sp>
        <p:nvSpPr>
          <p:cNvPr id="630" name="Google Shape;630;p33"/>
          <p:cNvSpPr/>
          <p:nvPr/>
        </p:nvSpPr>
        <p:spPr>
          <a:xfrm>
            <a:off x="496119" y="1469752"/>
            <a:ext cx="8608963" cy="270346"/>
          </a:xfrm>
          <a:prstGeom prst="rect">
            <a:avLst/>
          </a:prstGeom>
          <a:noFill/>
          <a:ln>
            <a:noFill/>
          </a:ln>
        </p:spPr>
        <p:txBody>
          <a:bodyPr anchorCtr="0" anchor="t" bIns="0" lIns="0" spcFirstLastPara="1" rIns="0" wrap="square" tIns="0">
            <a:noAutofit/>
          </a:bodyPr>
          <a:lstStyle/>
          <a:p>
            <a:pPr indent="0" lvl="0" marL="0" marR="0" rtl="0" algn="l">
              <a:lnSpc>
                <a:spcPct val="131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Principles in action: What do you do when truth threatens the contract?</a:t>
            </a:r>
            <a:endParaRPr b="0" i="0" sz="1350" u="none" cap="none" strike="noStrike">
              <a:solidFill>
                <a:schemeClr val="dk1"/>
              </a:solidFill>
              <a:latin typeface="Calibri"/>
              <a:ea typeface="Calibri"/>
              <a:cs typeface="Calibri"/>
              <a:sym typeface="Calibri"/>
            </a:endParaRPr>
          </a:p>
        </p:txBody>
      </p:sp>
      <p:pic>
        <p:nvPicPr>
          <p:cNvPr descr="preencoded.png" id="631" name="Google Shape;631;p33"/>
          <p:cNvPicPr preferRelativeResize="0"/>
          <p:nvPr/>
        </p:nvPicPr>
        <p:blipFill rotWithShape="1">
          <a:blip r:embed="rId3">
            <a:alphaModFix/>
          </a:blip>
          <a:srcRect b="0" l="0" r="0" t="0"/>
          <a:stretch/>
        </p:blipFill>
        <p:spPr>
          <a:xfrm>
            <a:off x="496119" y="1889745"/>
            <a:ext cx="2628602" cy="2096021"/>
          </a:xfrm>
          <a:prstGeom prst="rect">
            <a:avLst/>
          </a:prstGeom>
          <a:noFill/>
          <a:ln>
            <a:noFill/>
          </a:ln>
        </p:spPr>
      </p:pic>
      <p:sp>
        <p:nvSpPr>
          <p:cNvPr id="632" name="Google Shape;632;p33"/>
          <p:cNvSpPr/>
          <p:nvPr/>
        </p:nvSpPr>
        <p:spPr>
          <a:xfrm>
            <a:off x="652463" y="2453729"/>
            <a:ext cx="2315914" cy="21453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The Scenario</a:t>
            </a:r>
            <a:endParaRPr b="0" i="0" sz="1350" u="none" cap="none" strike="noStrike">
              <a:solidFill>
                <a:schemeClr val="dk1"/>
              </a:solidFill>
              <a:latin typeface="Calibri"/>
              <a:ea typeface="Calibri"/>
              <a:cs typeface="Calibri"/>
              <a:sym typeface="Calibri"/>
            </a:endParaRPr>
          </a:p>
        </p:txBody>
      </p:sp>
      <p:sp>
        <p:nvSpPr>
          <p:cNvPr id="633" name="Google Shape;633;p33"/>
          <p:cNvSpPr/>
          <p:nvPr/>
        </p:nvSpPr>
        <p:spPr>
          <a:xfrm>
            <a:off x="652463" y="2748037"/>
            <a:ext cx="2315914" cy="1081385"/>
          </a:xfrm>
          <a:prstGeom prst="rect">
            <a:avLst/>
          </a:prstGeom>
          <a:noFill/>
          <a:ln>
            <a:noFill/>
          </a:ln>
        </p:spPr>
        <p:txBody>
          <a:bodyPr anchorCtr="0" anchor="t" bIns="0" lIns="0" spcFirstLastPara="1" rIns="0" wrap="square" tIns="0">
            <a:normAutofit/>
          </a:bodyPr>
          <a:lstStyle/>
          <a:p>
            <a:pPr indent="0" lvl="0" marL="0" marR="0" rtl="0" algn="l">
              <a:lnSpc>
                <a:spcPct val="131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During a Stage 3 audit, the consultant finds a material error caused by the client’s CFO.</a:t>
            </a:r>
            <a:endParaRPr b="0" i="0" sz="1350" u="none" cap="none" strike="noStrike">
              <a:solidFill>
                <a:schemeClr val="dk1"/>
              </a:solidFill>
              <a:latin typeface="Calibri"/>
              <a:ea typeface="Calibri"/>
              <a:cs typeface="Calibri"/>
              <a:sym typeface="Calibri"/>
            </a:endParaRPr>
          </a:p>
        </p:txBody>
      </p:sp>
      <p:pic>
        <p:nvPicPr>
          <p:cNvPr descr="preencoded.png" id="634" name="Google Shape;634;p33"/>
          <p:cNvPicPr preferRelativeResize="0"/>
          <p:nvPr/>
        </p:nvPicPr>
        <p:blipFill rotWithShape="1">
          <a:blip r:embed="rId3">
            <a:alphaModFix/>
          </a:blip>
          <a:srcRect b="0" l="0" r="0" t="0"/>
          <a:stretch/>
        </p:blipFill>
        <p:spPr>
          <a:xfrm>
            <a:off x="3257699" y="1889745"/>
            <a:ext cx="2628602" cy="2096021"/>
          </a:xfrm>
          <a:prstGeom prst="rect">
            <a:avLst/>
          </a:prstGeom>
          <a:noFill/>
          <a:ln>
            <a:noFill/>
          </a:ln>
        </p:spPr>
      </p:pic>
      <p:sp>
        <p:nvSpPr>
          <p:cNvPr id="635" name="Google Shape;635;p33"/>
          <p:cNvSpPr/>
          <p:nvPr/>
        </p:nvSpPr>
        <p:spPr>
          <a:xfrm>
            <a:off x="3414043" y="2453729"/>
            <a:ext cx="2315914" cy="21453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The Threat</a:t>
            </a:r>
            <a:endParaRPr b="0" i="0" sz="1350" u="none" cap="none" strike="noStrike">
              <a:solidFill>
                <a:schemeClr val="dk1"/>
              </a:solidFill>
              <a:latin typeface="Calibri"/>
              <a:ea typeface="Calibri"/>
              <a:cs typeface="Calibri"/>
              <a:sym typeface="Calibri"/>
            </a:endParaRPr>
          </a:p>
        </p:txBody>
      </p:sp>
      <p:sp>
        <p:nvSpPr>
          <p:cNvPr id="636" name="Google Shape;636;p33"/>
          <p:cNvSpPr/>
          <p:nvPr/>
        </p:nvSpPr>
        <p:spPr>
          <a:xfrm>
            <a:off x="3414043" y="2748037"/>
            <a:ext cx="2315914" cy="811039"/>
          </a:xfrm>
          <a:prstGeom prst="rect">
            <a:avLst/>
          </a:prstGeom>
          <a:noFill/>
          <a:ln>
            <a:noFill/>
          </a:ln>
        </p:spPr>
        <p:txBody>
          <a:bodyPr anchorCtr="0" anchor="t" bIns="0" lIns="0" spcFirstLastPara="1" rIns="0" wrap="square" tIns="0">
            <a:normAutofit/>
          </a:bodyPr>
          <a:lstStyle/>
          <a:p>
            <a:pPr indent="0" lvl="0" marL="0" marR="0" rtl="0" algn="l">
              <a:lnSpc>
                <a:spcPct val="131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The CFO warns that reporting it could cost the firm its renewal.</a:t>
            </a:r>
            <a:endParaRPr b="0" i="0" sz="1350" u="none" cap="none" strike="noStrike">
              <a:solidFill>
                <a:schemeClr val="dk1"/>
              </a:solidFill>
              <a:latin typeface="Calibri"/>
              <a:ea typeface="Calibri"/>
              <a:cs typeface="Calibri"/>
              <a:sym typeface="Calibri"/>
            </a:endParaRPr>
          </a:p>
        </p:txBody>
      </p:sp>
      <p:pic>
        <p:nvPicPr>
          <p:cNvPr descr="preencoded.png" id="637" name="Google Shape;637;p33"/>
          <p:cNvPicPr preferRelativeResize="0"/>
          <p:nvPr/>
        </p:nvPicPr>
        <p:blipFill rotWithShape="1">
          <a:blip r:embed="rId3">
            <a:alphaModFix/>
          </a:blip>
          <a:srcRect b="0" l="0" r="0" t="0"/>
          <a:stretch/>
        </p:blipFill>
        <p:spPr>
          <a:xfrm>
            <a:off x="6019279" y="1889745"/>
            <a:ext cx="2628602" cy="2096021"/>
          </a:xfrm>
          <a:prstGeom prst="rect">
            <a:avLst/>
          </a:prstGeom>
          <a:noFill/>
          <a:ln>
            <a:noFill/>
          </a:ln>
        </p:spPr>
      </p:pic>
      <p:sp>
        <p:nvSpPr>
          <p:cNvPr id="638" name="Google Shape;638;p33"/>
          <p:cNvSpPr/>
          <p:nvPr/>
        </p:nvSpPr>
        <p:spPr>
          <a:xfrm>
            <a:off x="6175623" y="2453729"/>
            <a:ext cx="2315914" cy="21453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The Ethical Path</a:t>
            </a:r>
            <a:endParaRPr b="0" i="0" sz="1350" u="none" cap="none" strike="noStrike">
              <a:solidFill>
                <a:schemeClr val="dk1"/>
              </a:solidFill>
              <a:latin typeface="Calibri"/>
              <a:ea typeface="Calibri"/>
              <a:cs typeface="Calibri"/>
              <a:sym typeface="Calibri"/>
            </a:endParaRPr>
          </a:p>
        </p:txBody>
      </p:sp>
      <p:sp>
        <p:nvSpPr>
          <p:cNvPr id="639" name="Google Shape;639;p33"/>
          <p:cNvSpPr/>
          <p:nvPr/>
        </p:nvSpPr>
        <p:spPr>
          <a:xfrm>
            <a:off x="6175623" y="2748037"/>
            <a:ext cx="2315914" cy="1081385"/>
          </a:xfrm>
          <a:prstGeom prst="rect">
            <a:avLst/>
          </a:prstGeom>
          <a:noFill/>
          <a:ln>
            <a:noFill/>
          </a:ln>
        </p:spPr>
        <p:txBody>
          <a:bodyPr anchorCtr="0" anchor="t" bIns="0" lIns="0" spcFirstLastPara="1" rIns="0" wrap="square" tIns="0">
            <a:normAutofit/>
          </a:bodyPr>
          <a:lstStyle/>
          <a:p>
            <a:pPr indent="0" lvl="0" marL="0" marR="0" rtl="0" algn="l">
              <a:lnSpc>
                <a:spcPct val="131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Use </a:t>
            </a:r>
            <a:r>
              <a:rPr b="1" i="0" lang="en-US" sz="1350" u="none" cap="none" strike="noStrike">
                <a:solidFill>
                  <a:srgbClr val="2C2821"/>
                </a:solidFill>
                <a:latin typeface="Lora"/>
                <a:ea typeface="Lora"/>
                <a:cs typeface="Lora"/>
                <a:sym typeface="Lora"/>
              </a:rPr>
              <a:t>Integrity</a:t>
            </a:r>
            <a:r>
              <a:rPr b="0" i="0" lang="en-US" sz="1350" u="none" cap="none" strike="noStrike">
                <a:solidFill>
                  <a:srgbClr val="2C2821"/>
                </a:solidFill>
                <a:latin typeface="Lora"/>
                <a:ea typeface="Lora"/>
                <a:cs typeface="Lora"/>
                <a:sym typeface="Lora"/>
              </a:rPr>
              <a:t> and </a:t>
            </a:r>
            <a:r>
              <a:rPr b="1" i="0" lang="en-US" sz="1350" u="none" cap="none" strike="noStrike">
                <a:solidFill>
                  <a:srgbClr val="2C2821"/>
                </a:solidFill>
                <a:latin typeface="Lora"/>
                <a:ea typeface="Lora"/>
                <a:cs typeface="Lora"/>
                <a:sym typeface="Lora"/>
              </a:rPr>
              <a:t>Objectivity</a:t>
            </a:r>
            <a:r>
              <a:rPr b="0" i="0" lang="en-US" sz="1350" u="none" cap="none" strike="noStrike">
                <a:solidFill>
                  <a:srgbClr val="2C2821"/>
                </a:solidFill>
                <a:latin typeface="Lora"/>
                <a:ea typeface="Lora"/>
                <a:cs typeface="Lora"/>
                <a:sym typeface="Lora"/>
              </a:rPr>
              <a:t>: document it and report to the audit committee.</a:t>
            </a:r>
            <a:endParaRPr b="0" i="0" sz="1350" u="none" cap="none" strike="noStrike">
              <a:solidFill>
                <a:schemeClr val="dk1"/>
              </a:solidFill>
              <a:latin typeface="Calibri"/>
              <a:ea typeface="Calibri"/>
              <a:cs typeface="Calibri"/>
              <a:sym typeface="Calibri"/>
            </a:endParaRPr>
          </a:p>
        </p:txBody>
      </p:sp>
      <p:sp>
        <p:nvSpPr>
          <p:cNvPr id="640" name="Google Shape;640;p33"/>
          <p:cNvSpPr/>
          <p:nvPr/>
        </p:nvSpPr>
        <p:spPr>
          <a:xfrm>
            <a:off x="496119" y="4135413"/>
            <a:ext cx="8151763" cy="591666"/>
          </a:xfrm>
          <a:prstGeom prst="roundRect">
            <a:avLst>
              <a:gd fmla="val 3482" name="adj"/>
            </a:avLst>
          </a:prstGeom>
          <a:solidFill>
            <a:srgbClr val="FFB3B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641" name="Google Shape;641;p33"/>
          <p:cNvPicPr preferRelativeResize="0"/>
          <p:nvPr/>
        </p:nvPicPr>
        <p:blipFill rotWithShape="1">
          <a:blip r:embed="rId4">
            <a:alphaModFix/>
          </a:blip>
          <a:srcRect b="0" l="0" r="0" t="0"/>
          <a:stretch/>
        </p:blipFill>
        <p:spPr>
          <a:xfrm>
            <a:off x="633413" y="4347790"/>
            <a:ext cx="214536" cy="171599"/>
          </a:xfrm>
          <a:prstGeom prst="rect">
            <a:avLst/>
          </a:prstGeom>
          <a:noFill/>
          <a:ln>
            <a:noFill/>
          </a:ln>
        </p:spPr>
      </p:pic>
      <p:sp>
        <p:nvSpPr>
          <p:cNvPr id="642" name="Google Shape;642;p33"/>
          <p:cNvSpPr/>
          <p:nvPr/>
        </p:nvSpPr>
        <p:spPr>
          <a:xfrm>
            <a:off x="985242" y="4302696"/>
            <a:ext cx="7982545" cy="270346"/>
          </a:xfrm>
          <a:prstGeom prst="rect">
            <a:avLst/>
          </a:prstGeom>
          <a:noFill/>
          <a:ln>
            <a:noFill/>
          </a:ln>
        </p:spPr>
        <p:txBody>
          <a:bodyPr anchorCtr="0" anchor="t" bIns="0" lIns="0" spcFirstLastPara="1" rIns="0" wrap="square" tIns="0">
            <a:noAutofit/>
          </a:bodyPr>
          <a:lstStyle/>
          <a:p>
            <a:pPr indent="0" lvl="0" marL="0" marR="0" rtl="0" algn="l">
              <a:lnSpc>
                <a:spcPct val="131000"/>
              </a:lnSpc>
              <a:spcBef>
                <a:spcPts val="0"/>
              </a:spcBef>
              <a:spcAft>
                <a:spcPts val="0"/>
              </a:spcAft>
              <a:buClr>
                <a:srgbClr val="000000"/>
              </a:buClr>
              <a:buSzPts val="1350"/>
              <a:buFont typeface="Lora"/>
              <a:buNone/>
            </a:pPr>
            <a:r>
              <a:rPr b="0" i="0" lang="en-US" sz="1350" u="none" cap="none" strike="noStrike">
                <a:solidFill>
                  <a:srgbClr val="000000"/>
                </a:solidFill>
                <a:latin typeface="Lora"/>
                <a:ea typeface="Lora"/>
                <a:cs typeface="Lora"/>
                <a:sym typeface="Lora"/>
              </a:rPr>
              <a:t>There’s no ethical middle ground. Silence makes you complicit.</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7" name="Shape 647"/>
        <p:cNvGrpSpPr/>
        <p:nvPr/>
      </p:nvGrpSpPr>
      <p:grpSpPr>
        <a:xfrm>
          <a:off x="0" y="0"/>
          <a:ext cx="0" cy="0"/>
          <a:chOff x="0" y="0"/>
          <a:chExt cx="0" cy="0"/>
        </a:xfrm>
      </p:grpSpPr>
      <p:sp>
        <p:nvSpPr>
          <p:cNvPr id="648" name="Google Shape;648;p34"/>
          <p:cNvSpPr/>
          <p:nvPr/>
        </p:nvSpPr>
        <p:spPr>
          <a:xfrm>
            <a:off x="496119" y="416347"/>
            <a:ext cx="8151763" cy="42914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700"/>
              <a:buFont typeface="Alice"/>
              <a:buNone/>
            </a:pPr>
            <a:r>
              <a:rPr b="0" i="0" lang="en-US" sz="2700" u="none" cap="none" strike="noStrike">
                <a:solidFill>
                  <a:srgbClr val="233E32"/>
                </a:solidFill>
                <a:latin typeface="Alice"/>
                <a:ea typeface="Alice"/>
                <a:cs typeface="Alice"/>
                <a:sym typeface="Alice"/>
              </a:rPr>
              <a:t>Case Study — The Stage 5 Delivery Dilemma</a:t>
            </a:r>
            <a:endParaRPr b="0" i="0" sz="2700" u="none" cap="none" strike="noStrike">
              <a:solidFill>
                <a:schemeClr val="dk1"/>
              </a:solidFill>
              <a:latin typeface="Calibri"/>
              <a:ea typeface="Calibri"/>
              <a:cs typeface="Calibri"/>
              <a:sym typeface="Calibri"/>
            </a:endParaRPr>
          </a:p>
        </p:txBody>
      </p:sp>
      <p:sp>
        <p:nvSpPr>
          <p:cNvPr id="649" name="Google Shape;649;p34"/>
          <p:cNvSpPr/>
          <p:nvPr/>
        </p:nvSpPr>
        <p:spPr>
          <a:xfrm>
            <a:off x="496119" y="1111523"/>
            <a:ext cx="1043434" cy="208583"/>
          </a:xfrm>
          <a:prstGeom prst="roundRect">
            <a:avLst>
              <a:gd fmla="val 7901"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34"/>
          <p:cNvSpPr/>
          <p:nvPr/>
        </p:nvSpPr>
        <p:spPr>
          <a:xfrm>
            <a:off x="578495" y="1152674"/>
            <a:ext cx="1335881" cy="126281"/>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850"/>
              <a:buFont typeface="Lora"/>
              <a:buNone/>
            </a:pPr>
            <a:r>
              <a:rPr b="0" i="0" lang="en-US" sz="850" u="none" cap="none" strike="noStrike">
                <a:solidFill>
                  <a:srgbClr val="2C2821"/>
                </a:solidFill>
                <a:latin typeface="Lora"/>
                <a:ea typeface="Lora"/>
                <a:cs typeface="Lora"/>
                <a:sym typeface="Lora"/>
              </a:rPr>
              <a:t>APPLIED ETHICS</a:t>
            </a:r>
            <a:endParaRPr b="0" i="0" sz="850" u="none" cap="none" strike="noStrike">
              <a:solidFill>
                <a:schemeClr val="dk1"/>
              </a:solidFill>
              <a:latin typeface="Calibri"/>
              <a:ea typeface="Calibri"/>
              <a:cs typeface="Calibri"/>
              <a:sym typeface="Calibri"/>
            </a:endParaRPr>
          </a:p>
        </p:txBody>
      </p:sp>
      <p:sp>
        <p:nvSpPr>
          <p:cNvPr id="651" name="Google Shape;651;p34"/>
          <p:cNvSpPr/>
          <p:nvPr/>
        </p:nvSpPr>
        <p:spPr>
          <a:xfrm>
            <a:off x="496119" y="1469752"/>
            <a:ext cx="8608963" cy="270346"/>
          </a:xfrm>
          <a:prstGeom prst="rect">
            <a:avLst/>
          </a:prstGeom>
          <a:noFill/>
          <a:ln>
            <a:noFill/>
          </a:ln>
        </p:spPr>
        <p:txBody>
          <a:bodyPr anchorCtr="0" anchor="t" bIns="0" lIns="0" spcFirstLastPara="1" rIns="0" wrap="square" tIns="0">
            <a:noAutofit/>
          </a:bodyPr>
          <a:lstStyle/>
          <a:p>
            <a:pPr indent="0" lvl="0" marL="0" marR="0" rtl="0" algn="l">
              <a:lnSpc>
                <a:spcPct val="131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Short-term margins vs. long-term client value.</a:t>
            </a:r>
            <a:endParaRPr b="0" i="0" sz="1350" u="none" cap="none" strike="noStrike">
              <a:solidFill>
                <a:schemeClr val="dk1"/>
              </a:solidFill>
              <a:latin typeface="Calibri"/>
              <a:ea typeface="Calibri"/>
              <a:cs typeface="Calibri"/>
              <a:sym typeface="Calibri"/>
            </a:endParaRPr>
          </a:p>
        </p:txBody>
      </p:sp>
      <p:pic>
        <p:nvPicPr>
          <p:cNvPr descr="preencoded.png" id="652" name="Google Shape;652;p34"/>
          <p:cNvPicPr preferRelativeResize="0"/>
          <p:nvPr/>
        </p:nvPicPr>
        <p:blipFill rotWithShape="1">
          <a:blip r:embed="rId3">
            <a:alphaModFix/>
          </a:blip>
          <a:srcRect b="0" l="0" r="0" t="0"/>
          <a:stretch/>
        </p:blipFill>
        <p:spPr>
          <a:xfrm>
            <a:off x="496119" y="1889745"/>
            <a:ext cx="2628602" cy="2096021"/>
          </a:xfrm>
          <a:prstGeom prst="rect">
            <a:avLst/>
          </a:prstGeom>
          <a:noFill/>
          <a:ln>
            <a:noFill/>
          </a:ln>
        </p:spPr>
      </p:pic>
      <p:sp>
        <p:nvSpPr>
          <p:cNvPr id="653" name="Google Shape;653;p34"/>
          <p:cNvSpPr/>
          <p:nvPr/>
        </p:nvSpPr>
        <p:spPr>
          <a:xfrm>
            <a:off x="652463" y="2453729"/>
            <a:ext cx="2315914" cy="21453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The Scenario</a:t>
            </a:r>
            <a:endParaRPr b="0" i="0" sz="1350" u="none" cap="none" strike="noStrike">
              <a:solidFill>
                <a:schemeClr val="dk1"/>
              </a:solidFill>
              <a:latin typeface="Calibri"/>
              <a:ea typeface="Calibri"/>
              <a:cs typeface="Calibri"/>
              <a:sym typeface="Calibri"/>
            </a:endParaRPr>
          </a:p>
        </p:txBody>
      </p:sp>
      <p:sp>
        <p:nvSpPr>
          <p:cNvPr id="654" name="Google Shape;654;p34"/>
          <p:cNvSpPr/>
          <p:nvPr/>
        </p:nvSpPr>
        <p:spPr>
          <a:xfrm>
            <a:off x="652463" y="2748037"/>
            <a:ext cx="2315914" cy="811039"/>
          </a:xfrm>
          <a:prstGeom prst="rect">
            <a:avLst/>
          </a:prstGeom>
          <a:noFill/>
          <a:ln>
            <a:noFill/>
          </a:ln>
        </p:spPr>
        <p:txBody>
          <a:bodyPr anchorCtr="0" anchor="t" bIns="0" lIns="0" spcFirstLastPara="1" rIns="0" wrap="square" tIns="0">
            <a:normAutofit/>
          </a:bodyPr>
          <a:lstStyle/>
          <a:p>
            <a:pPr indent="0" lvl="0" marL="0" marR="0" rtl="0" algn="l">
              <a:lnSpc>
                <a:spcPct val="131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At Stage 5, the team lacks the skills to run the system safely after exit.</a:t>
            </a:r>
            <a:endParaRPr b="0" i="0" sz="1350" u="none" cap="none" strike="noStrike">
              <a:solidFill>
                <a:schemeClr val="dk1"/>
              </a:solidFill>
              <a:latin typeface="Calibri"/>
              <a:ea typeface="Calibri"/>
              <a:cs typeface="Calibri"/>
              <a:sym typeface="Calibri"/>
            </a:endParaRPr>
          </a:p>
        </p:txBody>
      </p:sp>
      <p:pic>
        <p:nvPicPr>
          <p:cNvPr descr="preencoded.png" id="655" name="Google Shape;655;p34"/>
          <p:cNvPicPr preferRelativeResize="0"/>
          <p:nvPr/>
        </p:nvPicPr>
        <p:blipFill rotWithShape="1">
          <a:blip r:embed="rId3">
            <a:alphaModFix/>
          </a:blip>
          <a:srcRect b="0" l="0" r="0" t="0"/>
          <a:stretch/>
        </p:blipFill>
        <p:spPr>
          <a:xfrm>
            <a:off x="3257699" y="1889745"/>
            <a:ext cx="2628602" cy="2096021"/>
          </a:xfrm>
          <a:prstGeom prst="rect">
            <a:avLst/>
          </a:prstGeom>
          <a:noFill/>
          <a:ln>
            <a:noFill/>
          </a:ln>
        </p:spPr>
      </p:pic>
      <p:sp>
        <p:nvSpPr>
          <p:cNvPr id="656" name="Google Shape;656;p34"/>
          <p:cNvSpPr/>
          <p:nvPr/>
        </p:nvSpPr>
        <p:spPr>
          <a:xfrm>
            <a:off x="3414043" y="2453729"/>
            <a:ext cx="2315914" cy="21453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The Temptation</a:t>
            </a:r>
            <a:endParaRPr b="0" i="0" sz="1350" u="none" cap="none" strike="noStrike">
              <a:solidFill>
                <a:schemeClr val="dk1"/>
              </a:solidFill>
              <a:latin typeface="Calibri"/>
              <a:ea typeface="Calibri"/>
              <a:cs typeface="Calibri"/>
              <a:sym typeface="Calibri"/>
            </a:endParaRPr>
          </a:p>
        </p:txBody>
      </p:sp>
      <p:sp>
        <p:nvSpPr>
          <p:cNvPr id="657" name="Google Shape;657;p34"/>
          <p:cNvSpPr/>
          <p:nvPr/>
        </p:nvSpPr>
        <p:spPr>
          <a:xfrm>
            <a:off x="3414043" y="2748037"/>
            <a:ext cx="2315914" cy="540693"/>
          </a:xfrm>
          <a:prstGeom prst="rect">
            <a:avLst/>
          </a:prstGeom>
          <a:noFill/>
          <a:ln>
            <a:noFill/>
          </a:ln>
        </p:spPr>
        <p:txBody>
          <a:bodyPr anchorCtr="0" anchor="t" bIns="0" lIns="0" spcFirstLastPara="1" rIns="0" wrap="square" tIns="0">
            <a:normAutofit/>
          </a:bodyPr>
          <a:lstStyle/>
          <a:p>
            <a:pPr indent="0" lvl="0" marL="0" marR="0" rtl="0" algn="l">
              <a:lnSpc>
                <a:spcPct val="131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Close fast, protect margin, and move to the next job.</a:t>
            </a:r>
            <a:endParaRPr b="0" i="0" sz="1350" u="none" cap="none" strike="noStrike">
              <a:solidFill>
                <a:schemeClr val="dk1"/>
              </a:solidFill>
              <a:latin typeface="Calibri"/>
              <a:ea typeface="Calibri"/>
              <a:cs typeface="Calibri"/>
              <a:sym typeface="Calibri"/>
            </a:endParaRPr>
          </a:p>
        </p:txBody>
      </p:sp>
      <p:pic>
        <p:nvPicPr>
          <p:cNvPr descr="preencoded.png" id="658" name="Google Shape;658;p34"/>
          <p:cNvPicPr preferRelativeResize="0"/>
          <p:nvPr/>
        </p:nvPicPr>
        <p:blipFill rotWithShape="1">
          <a:blip r:embed="rId3">
            <a:alphaModFix/>
          </a:blip>
          <a:srcRect b="0" l="0" r="0" t="0"/>
          <a:stretch/>
        </p:blipFill>
        <p:spPr>
          <a:xfrm>
            <a:off x="6019279" y="1889745"/>
            <a:ext cx="2628602" cy="2096021"/>
          </a:xfrm>
          <a:prstGeom prst="rect">
            <a:avLst/>
          </a:prstGeom>
          <a:noFill/>
          <a:ln>
            <a:noFill/>
          </a:ln>
        </p:spPr>
      </p:pic>
      <p:sp>
        <p:nvSpPr>
          <p:cNvPr id="659" name="Google Shape;659;p34"/>
          <p:cNvSpPr/>
          <p:nvPr/>
        </p:nvSpPr>
        <p:spPr>
          <a:xfrm>
            <a:off x="6175623" y="2453729"/>
            <a:ext cx="2315914" cy="21453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350"/>
              <a:buFont typeface="Alice"/>
              <a:buNone/>
            </a:pPr>
            <a:r>
              <a:rPr b="0" i="0" lang="en-US" sz="1350" u="none" cap="none" strike="noStrike">
                <a:solidFill>
                  <a:srgbClr val="2C2821"/>
                </a:solidFill>
                <a:latin typeface="Alice"/>
                <a:ea typeface="Alice"/>
                <a:cs typeface="Alice"/>
                <a:sym typeface="Alice"/>
              </a:rPr>
              <a:t>The Ethical Path</a:t>
            </a:r>
            <a:endParaRPr b="0" i="0" sz="1350" u="none" cap="none" strike="noStrike">
              <a:solidFill>
                <a:schemeClr val="dk1"/>
              </a:solidFill>
              <a:latin typeface="Calibri"/>
              <a:ea typeface="Calibri"/>
              <a:cs typeface="Calibri"/>
              <a:sym typeface="Calibri"/>
            </a:endParaRPr>
          </a:p>
        </p:txBody>
      </p:sp>
      <p:sp>
        <p:nvSpPr>
          <p:cNvPr id="660" name="Google Shape;660;p34"/>
          <p:cNvSpPr/>
          <p:nvPr/>
        </p:nvSpPr>
        <p:spPr>
          <a:xfrm>
            <a:off x="6175623" y="2748037"/>
            <a:ext cx="2315914" cy="1081385"/>
          </a:xfrm>
          <a:prstGeom prst="rect">
            <a:avLst/>
          </a:prstGeom>
          <a:noFill/>
          <a:ln>
            <a:noFill/>
          </a:ln>
        </p:spPr>
        <p:txBody>
          <a:bodyPr anchorCtr="0" anchor="t" bIns="0" lIns="0" spcFirstLastPara="1" rIns="0" wrap="square" tIns="0">
            <a:normAutofit/>
          </a:bodyPr>
          <a:lstStyle/>
          <a:p>
            <a:pPr indent="0" lvl="0" marL="0" marR="0" rtl="0" algn="l">
              <a:lnSpc>
                <a:spcPct val="131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Guided by </a:t>
            </a:r>
            <a:r>
              <a:rPr b="1" i="0" lang="en-US" sz="1350" u="none" cap="none" strike="noStrike">
                <a:solidFill>
                  <a:srgbClr val="2C2821"/>
                </a:solidFill>
                <a:latin typeface="Lora"/>
                <a:ea typeface="Lora"/>
                <a:cs typeface="Lora"/>
                <a:sym typeface="Lora"/>
              </a:rPr>
              <a:t>Professional Care</a:t>
            </a:r>
            <a:r>
              <a:rPr b="0" i="0" lang="en-US" sz="1350" u="none" cap="none" strike="noStrike">
                <a:solidFill>
                  <a:srgbClr val="2C2821"/>
                </a:solidFill>
                <a:latin typeface="Lora"/>
                <a:ea typeface="Lora"/>
                <a:cs typeface="Lora"/>
                <a:sym typeface="Lora"/>
              </a:rPr>
              <a:t> and </a:t>
            </a:r>
            <a:r>
              <a:rPr b="1" i="0" lang="en-US" sz="1350" u="none" cap="none" strike="noStrike">
                <a:solidFill>
                  <a:srgbClr val="2C2821"/>
                </a:solidFill>
                <a:latin typeface="Lora"/>
                <a:ea typeface="Lora"/>
                <a:cs typeface="Lora"/>
                <a:sym typeface="Lora"/>
              </a:rPr>
              <a:t>Client Benefit</a:t>
            </a:r>
            <a:r>
              <a:rPr b="0" i="0" lang="en-US" sz="1350" u="none" cap="none" strike="noStrike">
                <a:solidFill>
                  <a:srgbClr val="2C2821"/>
                </a:solidFill>
                <a:latin typeface="Lora"/>
                <a:ea typeface="Lora"/>
                <a:cs typeface="Lora"/>
                <a:sym typeface="Lora"/>
              </a:rPr>
              <a:t>, flag the gap and recommend phased training before exit.</a:t>
            </a:r>
            <a:endParaRPr b="0" i="0" sz="1350" u="none" cap="none" strike="noStrike">
              <a:solidFill>
                <a:schemeClr val="dk1"/>
              </a:solidFill>
              <a:latin typeface="Calibri"/>
              <a:ea typeface="Calibri"/>
              <a:cs typeface="Calibri"/>
              <a:sym typeface="Calibri"/>
            </a:endParaRPr>
          </a:p>
        </p:txBody>
      </p:sp>
      <p:sp>
        <p:nvSpPr>
          <p:cNvPr id="661" name="Google Shape;661;p34"/>
          <p:cNvSpPr/>
          <p:nvPr/>
        </p:nvSpPr>
        <p:spPr>
          <a:xfrm>
            <a:off x="496119" y="4135413"/>
            <a:ext cx="8151763" cy="591666"/>
          </a:xfrm>
          <a:prstGeom prst="roundRect">
            <a:avLst>
              <a:gd fmla="val 3482" name="adj"/>
            </a:avLst>
          </a:prstGeom>
          <a:solidFill>
            <a:srgbClr val="B6FC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662" name="Google Shape;662;p34"/>
          <p:cNvPicPr preferRelativeResize="0"/>
          <p:nvPr/>
        </p:nvPicPr>
        <p:blipFill rotWithShape="1">
          <a:blip r:embed="rId4">
            <a:alphaModFix/>
          </a:blip>
          <a:srcRect b="0" l="0" r="0" t="0"/>
          <a:stretch/>
        </p:blipFill>
        <p:spPr>
          <a:xfrm>
            <a:off x="633413" y="4347790"/>
            <a:ext cx="214536" cy="171599"/>
          </a:xfrm>
          <a:prstGeom prst="rect">
            <a:avLst/>
          </a:prstGeom>
          <a:noFill/>
          <a:ln>
            <a:noFill/>
          </a:ln>
        </p:spPr>
      </p:pic>
      <p:sp>
        <p:nvSpPr>
          <p:cNvPr id="663" name="Google Shape;663;p34"/>
          <p:cNvSpPr/>
          <p:nvPr/>
        </p:nvSpPr>
        <p:spPr>
          <a:xfrm>
            <a:off x="985242" y="4302696"/>
            <a:ext cx="7982545" cy="270346"/>
          </a:xfrm>
          <a:prstGeom prst="rect">
            <a:avLst/>
          </a:prstGeom>
          <a:noFill/>
          <a:ln>
            <a:noFill/>
          </a:ln>
        </p:spPr>
        <p:txBody>
          <a:bodyPr anchorCtr="0" anchor="t" bIns="0" lIns="0" spcFirstLastPara="1" rIns="0" wrap="square" tIns="0">
            <a:noAutofit/>
          </a:bodyPr>
          <a:lstStyle/>
          <a:p>
            <a:pPr indent="0" lvl="0" marL="0" marR="0" rtl="0" algn="l">
              <a:lnSpc>
                <a:spcPct val="131000"/>
              </a:lnSpc>
              <a:spcBef>
                <a:spcPts val="0"/>
              </a:spcBef>
              <a:spcAft>
                <a:spcPts val="0"/>
              </a:spcAft>
              <a:buClr>
                <a:srgbClr val="000000"/>
              </a:buClr>
              <a:buSzPts val="1350"/>
              <a:buFont typeface="Lora"/>
              <a:buNone/>
            </a:pPr>
            <a:r>
              <a:rPr b="0" i="0" lang="en-US" sz="1350" u="none" cap="none" strike="noStrike">
                <a:solidFill>
                  <a:srgbClr val="000000"/>
                </a:solidFill>
                <a:latin typeface="Lora"/>
                <a:ea typeface="Lora"/>
                <a:cs typeface="Lora"/>
                <a:sym typeface="Lora"/>
              </a:rPr>
              <a:t>Success means lasting client value, not a quick handoff.</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8" name="Shape 668"/>
        <p:cNvGrpSpPr/>
        <p:nvPr/>
      </p:nvGrpSpPr>
      <p:grpSpPr>
        <a:xfrm>
          <a:off x="0" y="0"/>
          <a:ext cx="0" cy="0"/>
          <a:chOff x="0" y="0"/>
          <a:chExt cx="0" cy="0"/>
        </a:xfrm>
      </p:grpSpPr>
      <p:pic>
        <p:nvPicPr>
          <p:cNvPr descr="preencoded.png" id="669" name="Google Shape;669;p35"/>
          <p:cNvPicPr preferRelativeResize="0"/>
          <p:nvPr/>
        </p:nvPicPr>
        <p:blipFill rotWithShape="1">
          <a:blip r:embed="rId3">
            <a:alphaModFix/>
          </a:blip>
          <a:srcRect b="0" l="0" r="0" t="0"/>
          <a:stretch/>
        </p:blipFill>
        <p:spPr>
          <a:xfrm>
            <a:off x="5715000" y="0"/>
            <a:ext cx="3429000" cy="5143500"/>
          </a:xfrm>
          <a:prstGeom prst="rect">
            <a:avLst/>
          </a:prstGeom>
          <a:noFill/>
          <a:ln>
            <a:noFill/>
          </a:ln>
        </p:spPr>
      </p:pic>
      <p:sp>
        <p:nvSpPr>
          <p:cNvPr id="670" name="Google Shape;670;p35"/>
          <p:cNvSpPr/>
          <p:nvPr/>
        </p:nvSpPr>
        <p:spPr>
          <a:xfrm>
            <a:off x="496119" y="1738982"/>
            <a:ext cx="4722763" cy="885974"/>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33E32"/>
              </a:buClr>
              <a:buSzPts val="2750"/>
              <a:buFont typeface="Alice"/>
              <a:buNone/>
            </a:pPr>
            <a:r>
              <a:rPr b="0" i="0" lang="en-US" sz="2750" u="none" cap="none" strike="noStrike">
                <a:solidFill>
                  <a:srgbClr val="233E32"/>
                </a:solidFill>
                <a:latin typeface="Alice"/>
                <a:ea typeface="Alice"/>
                <a:cs typeface="Alice"/>
                <a:sym typeface="Alice"/>
              </a:rPr>
              <a:t>Common Ethical Challenges for Filipino Consultants</a:t>
            </a:r>
            <a:endParaRPr b="0" i="0" sz="2750" u="none" cap="none" strike="noStrike">
              <a:solidFill>
                <a:schemeClr val="dk1"/>
              </a:solidFill>
              <a:latin typeface="Calibri"/>
              <a:ea typeface="Calibri"/>
              <a:cs typeface="Calibri"/>
              <a:sym typeface="Calibri"/>
            </a:endParaRPr>
          </a:p>
        </p:txBody>
      </p:sp>
      <p:sp>
        <p:nvSpPr>
          <p:cNvPr id="671" name="Google Shape;671;p35"/>
          <p:cNvSpPr/>
          <p:nvPr/>
        </p:nvSpPr>
        <p:spPr>
          <a:xfrm>
            <a:off x="496119" y="2837557"/>
            <a:ext cx="4722763" cy="566886"/>
          </a:xfrm>
          <a:prstGeom prst="rect">
            <a:avLst/>
          </a:prstGeom>
          <a:noFill/>
          <a:ln>
            <a:noFill/>
          </a:ln>
        </p:spPr>
        <p:txBody>
          <a:bodyPr anchorCtr="0" anchor="t" bIns="0" lIns="0" spcFirstLastPara="1" rIns="0" wrap="square" tIns="0">
            <a:normAutofit/>
          </a:bodyPr>
          <a:lstStyle/>
          <a:p>
            <a:pPr indent="0" lvl="0" marL="0" marR="0" rtl="0" algn="l">
              <a:lnSpc>
                <a:spcPct val="133000"/>
              </a:lnSpc>
              <a:spcBef>
                <a:spcPts val="0"/>
              </a:spcBef>
              <a:spcAft>
                <a:spcPts val="0"/>
              </a:spcAft>
              <a:buClr>
                <a:srgbClr val="2C2821"/>
              </a:buClr>
              <a:buSzPts val="1350"/>
              <a:buFont typeface="Lora"/>
              <a:buNone/>
            </a:pPr>
            <a:r>
              <a:rPr b="0" i="0" lang="en-US" sz="1350" u="none" cap="none" strike="noStrike">
                <a:solidFill>
                  <a:srgbClr val="2C2821"/>
                </a:solidFill>
                <a:latin typeface="Lora"/>
                <a:ea typeface="Lora"/>
                <a:cs typeface="Lora"/>
                <a:sym typeface="Lora"/>
              </a:rPr>
              <a:t>Real-world pressures that test professional standards in the Philippine consulting landscape.</a:t>
            </a:r>
            <a:endParaRPr b="0" i="0" sz="1350" u="none" cap="none" strike="noStrike">
              <a:solidFill>
                <a:schemeClr val="dk1"/>
              </a:solidFill>
              <a:latin typeface="Calibri"/>
              <a:ea typeface="Calibri"/>
              <a:cs typeface="Calibri"/>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6" name="Shape 676"/>
        <p:cNvGrpSpPr/>
        <p:nvPr/>
      </p:nvGrpSpPr>
      <p:grpSpPr>
        <a:xfrm>
          <a:off x="0" y="0"/>
          <a:ext cx="0" cy="0"/>
          <a:chOff x="0" y="0"/>
          <a:chExt cx="0" cy="0"/>
        </a:xfrm>
      </p:grpSpPr>
      <p:sp>
        <p:nvSpPr>
          <p:cNvPr id="677" name="Google Shape;677;p36"/>
          <p:cNvSpPr/>
          <p:nvPr/>
        </p:nvSpPr>
        <p:spPr>
          <a:xfrm>
            <a:off x="496119" y="538535"/>
            <a:ext cx="8151763" cy="352946"/>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200"/>
              <a:buFont typeface="Alice"/>
              <a:buNone/>
            </a:pPr>
            <a:r>
              <a:rPr b="0" i="0" lang="en-US" sz="2200" u="none" cap="none" strike="noStrike">
                <a:solidFill>
                  <a:srgbClr val="233E32"/>
                </a:solidFill>
                <a:latin typeface="Alice"/>
                <a:ea typeface="Alice"/>
                <a:cs typeface="Alice"/>
                <a:sym typeface="Alice"/>
              </a:rPr>
              <a:t>Challenge 1 — "Utang na Loob" and Client Favoritism</a:t>
            </a:r>
            <a:endParaRPr b="0" i="0" sz="2200" u="none" cap="none" strike="noStrike">
              <a:solidFill>
                <a:schemeClr val="dk1"/>
              </a:solidFill>
              <a:latin typeface="Calibri"/>
              <a:ea typeface="Calibri"/>
              <a:cs typeface="Calibri"/>
              <a:sym typeface="Calibri"/>
            </a:endParaRPr>
          </a:p>
        </p:txBody>
      </p:sp>
      <p:sp>
        <p:nvSpPr>
          <p:cNvPr id="678" name="Google Shape;678;p36"/>
          <p:cNvSpPr/>
          <p:nvPr/>
        </p:nvSpPr>
        <p:spPr>
          <a:xfrm>
            <a:off x="496119" y="1071488"/>
            <a:ext cx="1401812" cy="171673"/>
          </a:xfrm>
          <a:prstGeom prst="roundRect">
            <a:avLst>
              <a:gd fmla="val 7897"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36"/>
          <p:cNvSpPr/>
          <p:nvPr/>
        </p:nvSpPr>
        <p:spPr>
          <a:xfrm>
            <a:off x="563835" y="1105346"/>
            <a:ext cx="1723579" cy="103956"/>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ETHICAL CHALLENGE 1 OF 10</a:t>
            </a:r>
            <a:endParaRPr b="0" i="0" sz="700" u="none" cap="none" strike="noStrike">
              <a:solidFill>
                <a:schemeClr val="dk1"/>
              </a:solidFill>
              <a:latin typeface="Calibri"/>
              <a:ea typeface="Calibri"/>
              <a:cs typeface="Calibri"/>
              <a:sym typeface="Calibri"/>
            </a:endParaRPr>
          </a:p>
        </p:txBody>
      </p:sp>
      <p:sp>
        <p:nvSpPr>
          <p:cNvPr id="680" name="Google Shape;680;p36"/>
          <p:cNvSpPr/>
          <p:nvPr/>
        </p:nvSpPr>
        <p:spPr>
          <a:xfrm>
            <a:off x="496119" y="1344364"/>
            <a:ext cx="8151763" cy="406003"/>
          </a:xfrm>
          <a:prstGeom prst="rect">
            <a:avLst/>
          </a:prstGeom>
          <a:noFill/>
          <a:ln>
            <a:noFill/>
          </a:ln>
        </p:spPr>
        <p:txBody>
          <a:bodyPr anchorCtr="0" anchor="t" bIns="0" lIns="0" spcFirstLastPara="1" rIns="0" wrap="square" tIns="0">
            <a:normAutofit/>
          </a:bodyPr>
          <a:lstStyle/>
          <a:p>
            <a:pPr indent="0" lvl="0" marL="0" marR="0" rtl="0" algn="l">
              <a:lnSpc>
                <a:spcPct val="120000"/>
              </a:lnSpc>
              <a:spcBef>
                <a:spcPts val="0"/>
              </a:spcBef>
              <a:spcAft>
                <a:spcPts val="0"/>
              </a:spcAft>
              <a:buClr>
                <a:srgbClr val="2C2821"/>
              </a:buClr>
              <a:buSzPts val="1100"/>
              <a:buFont typeface="Lora"/>
              <a:buNone/>
            </a:pPr>
            <a:r>
              <a:rPr b="0" i="0" lang="en-US" sz="1100" u="none" cap="none" strike="noStrike">
                <a:solidFill>
                  <a:srgbClr val="2C2821"/>
                </a:solidFill>
                <a:latin typeface="Lora"/>
                <a:ea typeface="Lora"/>
                <a:cs typeface="Lora"/>
                <a:sym typeface="Lora"/>
              </a:rPr>
              <a:t>The Filipino cultural value of </a:t>
            </a:r>
            <a:r>
              <a:rPr b="1" i="0" lang="en-US" sz="1100" u="none" cap="none" strike="noStrike">
                <a:solidFill>
                  <a:srgbClr val="2C2821"/>
                </a:solidFill>
                <a:latin typeface="Lora"/>
                <a:ea typeface="Lora"/>
                <a:cs typeface="Lora"/>
                <a:sym typeface="Lora"/>
              </a:rPr>
              <a:t>Utang na Loob</a:t>
            </a:r>
            <a:r>
              <a:rPr b="0" i="0" lang="en-US" sz="1100" u="none" cap="none" strike="noStrike">
                <a:solidFill>
                  <a:srgbClr val="2C2821"/>
                </a:solidFill>
                <a:latin typeface="Lora"/>
                <a:ea typeface="Lora"/>
                <a:cs typeface="Lora"/>
                <a:sym typeface="Lora"/>
              </a:rPr>
              <a:t> (debt of gratitude) deeply influences social and professional relationships. It demands reciprocity, creating a subtle pressure that can test a consultant's objectivity.</a:t>
            </a:r>
            <a:endParaRPr b="0" i="0" sz="1100" u="none" cap="none" strike="noStrike">
              <a:solidFill>
                <a:schemeClr val="dk1"/>
              </a:solidFill>
              <a:latin typeface="Calibri"/>
              <a:ea typeface="Calibri"/>
              <a:cs typeface="Calibri"/>
              <a:sym typeface="Calibri"/>
            </a:endParaRPr>
          </a:p>
        </p:txBody>
      </p:sp>
      <p:pic>
        <p:nvPicPr>
          <p:cNvPr descr="preencoded.png" id="681" name="Google Shape;681;p36"/>
          <p:cNvPicPr preferRelativeResize="0"/>
          <p:nvPr/>
        </p:nvPicPr>
        <p:blipFill rotWithShape="1">
          <a:blip r:embed="rId3">
            <a:alphaModFix/>
          </a:blip>
          <a:srcRect b="0" l="0" r="0" t="0"/>
          <a:stretch/>
        </p:blipFill>
        <p:spPr>
          <a:xfrm>
            <a:off x="496119" y="1851571"/>
            <a:ext cx="2657252" cy="2018854"/>
          </a:xfrm>
          <a:prstGeom prst="rect">
            <a:avLst/>
          </a:prstGeom>
          <a:noFill/>
          <a:ln>
            <a:noFill/>
          </a:ln>
        </p:spPr>
      </p:pic>
      <p:sp>
        <p:nvSpPr>
          <p:cNvPr id="682" name="Google Shape;682;p36"/>
          <p:cNvSpPr/>
          <p:nvPr/>
        </p:nvSpPr>
        <p:spPr>
          <a:xfrm>
            <a:off x="623367" y="2294706"/>
            <a:ext cx="2402756" cy="176510"/>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100"/>
              <a:buFont typeface="Alice"/>
              <a:buNone/>
            </a:pPr>
            <a:r>
              <a:rPr b="0" i="0" lang="en-US" sz="1100" u="none" cap="none" strike="noStrike">
                <a:solidFill>
                  <a:srgbClr val="2C2821"/>
                </a:solidFill>
                <a:latin typeface="Alice"/>
                <a:ea typeface="Alice"/>
                <a:cs typeface="Alice"/>
                <a:sym typeface="Alice"/>
              </a:rPr>
              <a:t>The Cultural Pressure</a:t>
            </a:r>
            <a:endParaRPr b="0" i="0" sz="1100" u="none" cap="none" strike="noStrike">
              <a:solidFill>
                <a:schemeClr val="dk1"/>
              </a:solidFill>
              <a:latin typeface="Calibri"/>
              <a:ea typeface="Calibri"/>
              <a:cs typeface="Calibri"/>
              <a:sym typeface="Calibri"/>
            </a:endParaRPr>
          </a:p>
        </p:txBody>
      </p:sp>
      <p:sp>
        <p:nvSpPr>
          <p:cNvPr id="683" name="Google Shape;683;p36"/>
          <p:cNvSpPr/>
          <p:nvPr/>
        </p:nvSpPr>
        <p:spPr>
          <a:xfrm>
            <a:off x="623367" y="2525167"/>
            <a:ext cx="2402756" cy="1218009"/>
          </a:xfrm>
          <a:prstGeom prst="rect">
            <a:avLst/>
          </a:prstGeom>
          <a:noFill/>
          <a:ln>
            <a:noFill/>
          </a:ln>
        </p:spPr>
        <p:txBody>
          <a:bodyPr anchorCtr="0" anchor="t" bIns="0" lIns="0" spcFirstLastPara="1" rIns="0" wrap="square" tIns="0">
            <a:normAutofit/>
          </a:bodyPr>
          <a:lstStyle/>
          <a:p>
            <a:pPr indent="0" lvl="0" marL="0" marR="0" rtl="0" algn="l">
              <a:lnSpc>
                <a:spcPct val="120000"/>
              </a:lnSpc>
              <a:spcBef>
                <a:spcPts val="0"/>
              </a:spcBef>
              <a:spcAft>
                <a:spcPts val="0"/>
              </a:spcAft>
              <a:buClr>
                <a:srgbClr val="2C2821"/>
              </a:buClr>
              <a:buSzPts val="1100"/>
              <a:buFont typeface="Lora"/>
              <a:buNone/>
            </a:pPr>
            <a:r>
              <a:rPr b="0" i="0" lang="en-US" sz="1100" u="none" cap="none" strike="noStrike">
                <a:solidFill>
                  <a:srgbClr val="2C2821"/>
                </a:solidFill>
                <a:latin typeface="Lora"/>
                <a:ea typeface="Lora"/>
                <a:cs typeface="Lora"/>
                <a:sym typeface="Lora"/>
              </a:rPr>
              <a:t>A client who offered your firm its first major project might evoke a strong sense of personal obligation, making it difficult to deliver unfavorable news or critical assessments.</a:t>
            </a:r>
            <a:endParaRPr b="0" i="0" sz="1100" u="none" cap="none" strike="noStrike">
              <a:solidFill>
                <a:schemeClr val="dk1"/>
              </a:solidFill>
              <a:latin typeface="Calibri"/>
              <a:ea typeface="Calibri"/>
              <a:cs typeface="Calibri"/>
              <a:sym typeface="Calibri"/>
            </a:endParaRPr>
          </a:p>
        </p:txBody>
      </p:sp>
      <p:pic>
        <p:nvPicPr>
          <p:cNvPr descr="preencoded.png" id="684" name="Google Shape;684;p36"/>
          <p:cNvPicPr preferRelativeResize="0"/>
          <p:nvPr/>
        </p:nvPicPr>
        <p:blipFill rotWithShape="1">
          <a:blip r:embed="rId3">
            <a:alphaModFix/>
          </a:blip>
          <a:srcRect b="0" l="0" r="0" t="0"/>
          <a:stretch/>
        </p:blipFill>
        <p:spPr>
          <a:xfrm>
            <a:off x="3243337" y="1851571"/>
            <a:ext cx="2657252" cy="2018854"/>
          </a:xfrm>
          <a:prstGeom prst="rect">
            <a:avLst/>
          </a:prstGeom>
          <a:noFill/>
          <a:ln>
            <a:noFill/>
          </a:ln>
        </p:spPr>
      </p:pic>
      <p:sp>
        <p:nvSpPr>
          <p:cNvPr id="685" name="Google Shape;685;p36"/>
          <p:cNvSpPr/>
          <p:nvPr/>
        </p:nvSpPr>
        <p:spPr>
          <a:xfrm>
            <a:off x="3370585" y="2294706"/>
            <a:ext cx="2402756" cy="176510"/>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100"/>
              <a:buFont typeface="Alice"/>
              <a:buNone/>
            </a:pPr>
            <a:r>
              <a:rPr b="0" i="0" lang="en-US" sz="1100" u="none" cap="none" strike="noStrike">
                <a:solidFill>
                  <a:srgbClr val="2C2821"/>
                </a:solidFill>
                <a:latin typeface="Alice"/>
                <a:ea typeface="Alice"/>
                <a:cs typeface="Alice"/>
                <a:sym typeface="Alice"/>
              </a:rPr>
              <a:t>The Ethical Risk</a:t>
            </a:r>
            <a:endParaRPr b="0" i="0" sz="1100" u="none" cap="none" strike="noStrike">
              <a:solidFill>
                <a:schemeClr val="dk1"/>
              </a:solidFill>
              <a:latin typeface="Calibri"/>
              <a:ea typeface="Calibri"/>
              <a:cs typeface="Calibri"/>
              <a:sym typeface="Calibri"/>
            </a:endParaRPr>
          </a:p>
        </p:txBody>
      </p:sp>
      <p:sp>
        <p:nvSpPr>
          <p:cNvPr id="686" name="Google Shape;686;p36"/>
          <p:cNvSpPr/>
          <p:nvPr/>
        </p:nvSpPr>
        <p:spPr>
          <a:xfrm>
            <a:off x="3370585" y="2525167"/>
            <a:ext cx="2402756" cy="1218009"/>
          </a:xfrm>
          <a:prstGeom prst="rect">
            <a:avLst/>
          </a:prstGeom>
          <a:noFill/>
          <a:ln>
            <a:noFill/>
          </a:ln>
        </p:spPr>
        <p:txBody>
          <a:bodyPr anchorCtr="0" anchor="t" bIns="0" lIns="0" spcFirstLastPara="1" rIns="0" wrap="square" tIns="0">
            <a:normAutofit/>
          </a:bodyPr>
          <a:lstStyle/>
          <a:p>
            <a:pPr indent="0" lvl="0" marL="0" marR="0" rtl="0" algn="l">
              <a:lnSpc>
                <a:spcPct val="120000"/>
              </a:lnSpc>
              <a:spcBef>
                <a:spcPts val="0"/>
              </a:spcBef>
              <a:spcAft>
                <a:spcPts val="0"/>
              </a:spcAft>
              <a:buClr>
                <a:srgbClr val="2C2821"/>
              </a:buClr>
              <a:buSzPts val="1100"/>
              <a:buFont typeface="Lora"/>
              <a:buNone/>
            </a:pPr>
            <a:r>
              <a:rPr b="0" i="0" lang="en-US" sz="1100" u="none" cap="none" strike="noStrike">
                <a:solidFill>
                  <a:srgbClr val="2C2821"/>
                </a:solidFill>
                <a:latin typeface="Lora"/>
                <a:ea typeface="Lora"/>
                <a:cs typeface="Lora"/>
                <a:sym typeface="Lora"/>
              </a:rPr>
              <a:t>This can lead to compromised objectivity and integrity, causing consultants to soften findings, overlook red flags, or show preferential treatment to maintain harmony and repay perceived debts.</a:t>
            </a:r>
            <a:endParaRPr b="0" i="0" sz="1100" u="none" cap="none" strike="noStrike">
              <a:solidFill>
                <a:schemeClr val="dk1"/>
              </a:solidFill>
              <a:latin typeface="Calibri"/>
              <a:ea typeface="Calibri"/>
              <a:cs typeface="Calibri"/>
              <a:sym typeface="Calibri"/>
            </a:endParaRPr>
          </a:p>
        </p:txBody>
      </p:sp>
      <p:pic>
        <p:nvPicPr>
          <p:cNvPr descr="preencoded.png" id="687" name="Google Shape;687;p36"/>
          <p:cNvPicPr preferRelativeResize="0"/>
          <p:nvPr/>
        </p:nvPicPr>
        <p:blipFill rotWithShape="1">
          <a:blip r:embed="rId3">
            <a:alphaModFix/>
          </a:blip>
          <a:srcRect b="0" l="0" r="0" t="0"/>
          <a:stretch/>
        </p:blipFill>
        <p:spPr>
          <a:xfrm>
            <a:off x="5990555" y="1851571"/>
            <a:ext cx="2657326" cy="2018854"/>
          </a:xfrm>
          <a:prstGeom prst="rect">
            <a:avLst/>
          </a:prstGeom>
          <a:noFill/>
          <a:ln>
            <a:noFill/>
          </a:ln>
        </p:spPr>
      </p:pic>
      <p:sp>
        <p:nvSpPr>
          <p:cNvPr id="688" name="Google Shape;688;p36"/>
          <p:cNvSpPr/>
          <p:nvPr/>
        </p:nvSpPr>
        <p:spPr>
          <a:xfrm>
            <a:off x="6117803" y="2294706"/>
            <a:ext cx="2402830" cy="176510"/>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100"/>
              <a:buFont typeface="Alice"/>
              <a:buNone/>
            </a:pPr>
            <a:r>
              <a:rPr b="0" i="0" lang="en-US" sz="1100" u="none" cap="none" strike="noStrike">
                <a:solidFill>
                  <a:srgbClr val="2C2821"/>
                </a:solidFill>
                <a:latin typeface="Alice"/>
                <a:ea typeface="Alice"/>
                <a:cs typeface="Alice"/>
                <a:sym typeface="Alice"/>
              </a:rPr>
              <a:t>The Professional Response</a:t>
            </a:r>
            <a:endParaRPr b="0" i="0" sz="1100" u="none" cap="none" strike="noStrike">
              <a:solidFill>
                <a:schemeClr val="dk1"/>
              </a:solidFill>
              <a:latin typeface="Calibri"/>
              <a:ea typeface="Calibri"/>
              <a:cs typeface="Calibri"/>
              <a:sym typeface="Calibri"/>
            </a:endParaRPr>
          </a:p>
        </p:txBody>
      </p:sp>
      <p:sp>
        <p:nvSpPr>
          <p:cNvPr id="689" name="Google Shape;689;p36"/>
          <p:cNvSpPr/>
          <p:nvPr/>
        </p:nvSpPr>
        <p:spPr>
          <a:xfrm>
            <a:off x="6117803" y="2525167"/>
            <a:ext cx="2402830" cy="1218009"/>
          </a:xfrm>
          <a:prstGeom prst="rect">
            <a:avLst/>
          </a:prstGeom>
          <a:noFill/>
          <a:ln>
            <a:noFill/>
          </a:ln>
        </p:spPr>
        <p:txBody>
          <a:bodyPr anchorCtr="0" anchor="t" bIns="0" lIns="0" spcFirstLastPara="1" rIns="0" wrap="square" tIns="0">
            <a:normAutofit/>
          </a:bodyPr>
          <a:lstStyle/>
          <a:p>
            <a:pPr indent="0" lvl="0" marL="0" marR="0" rtl="0" algn="l">
              <a:lnSpc>
                <a:spcPct val="120000"/>
              </a:lnSpc>
              <a:spcBef>
                <a:spcPts val="0"/>
              </a:spcBef>
              <a:spcAft>
                <a:spcPts val="0"/>
              </a:spcAft>
              <a:buClr>
                <a:srgbClr val="2C2821"/>
              </a:buClr>
              <a:buSzPts val="1100"/>
              <a:buFont typeface="Lora"/>
              <a:buNone/>
            </a:pPr>
            <a:r>
              <a:rPr b="0" i="0" lang="en-US" sz="1100" u="none" cap="none" strike="noStrike">
                <a:solidFill>
                  <a:srgbClr val="2C2821"/>
                </a:solidFill>
                <a:latin typeface="Lora"/>
                <a:ea typeface="Lora"/>
                <a:cs typeface="Lora"/>
                <a:sym typeface="Lora"/>
              </a:rPr>
              <a:t>Maintain professional distance and uphold impartiality. Clearly differentiate personal gratitude from professional duties, ensuring all advice is evidence-based and unbiased.</a:t>
            </a:r>
            <a:endParaRPr b="0" i="0" sz="1100" u="none" cap="none" strike="noStrike">
              <a:solidFill>
                <a:schemeClr val="dk1"/>
              </a:solidFill>
              <a:latin typeface="Calibri"/>
              <a:ea typeface="Calibri"/>
              <a:cs typeface="Calibri"/>
              <a:sym typeface="Calibri"/>
            </a:endParaRPr>
          </a:p>
        </p:txBody>
      </p:sp>
      <p:sp>
        <p:nvSpPr>
          <p:cNvPr id="690" name="Google Shape;690;p36"/>
          <p:cNvSpPr/>
          <p:nvPr/>
        </p:nvSpPr>
        <p:spPr>
          <a:xfrm>
            <a:off x="496119" y="3971627"/>
            <a:ext cx="8151763" cy="633338"/>
          </a:xfrm>
          <a:prstGeom prst="roundRect">
            <a:avLst>
              <a:gd fmla="val 2676" name="adj"/>
            </a:avLst>
          </a:prstGeom>
          <a:solidFill>
            <a:srgbClr val="FFB3B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691" name="Google Shape;691;p36"/>
          <p:cNvPicPr preferRelativeResize="0"/>
          <p:nvPr/>
        </p:nvPicPr>
        <p:blipFill rotWithShape="1">
          <a:blip r:embed="rId4">
            <a:alphaModFix/>
          </a:blip>
          <a:srcRect b="0" l="0" r="0" t="0"/>
          <a:stretch/>
        </p:blipFill>
        <p:spPr>
          <a:xfrm>
            <a:off x="609079" y="4118670"/>
            <a:ext cx="176510" cy="141163"/>
          </a:xfrm>
          <a:prstGeom prst="rect">
            <a:avLst/>
          </a:prstGeom>
          <a:noFill/>
          <a:ln>
            <a:noFill/>
          </a:ln>
        </p:spPr>
      </p:pic>
      <p:sp>
        <p:nvSpPr>
          <p:cNvPr id="692" name="Google Shape;692;p36"/>
          <p:cNvSpPr/>
          <p:nvPr/>
        </p:nvSpPr>
        <p:spPr>
          <a:xfrm>
            <a:off x="898550" y="4089797"/>
            <a:ext cx="7636371" cy="406003"/>
          </a:xfrm>
          <a:prstGeom prst="rect">
            <a:avLst/>
          </a:prstGeom>
          <a:noFill/>
          <a:ln>
            <a:noFill/>
          </a:ln>
        </p:spPr>
        <p:txBody>
          <a:bodyPr anchorCtr="0" anchor="t" bIns="0" lIns="0" spcFirstLastPara="1" rIns="0" wrap="square" tIns="0">
            <a:normAutofit/>
          </a:bodyPr>
          <a:lstStyle/>
          <a:p>
            <a:pPr indent="0" lvl="0" marL="0" marR="0" rtl="0" algn="l">
              <a:lnSpc>
                <a:spcPct val="120000"/>
              </a:lnSpc>
              <a:spcBef>
                <a:spcPts val="0"/>
              </a:spcBef>
              <a:spcAft>
                <a:spcPts val="0"/>
              </a:spcAft>
              <a:buClr>
                <a:srgbClr val="000000"/>
              </a:buClr>
              <a:buSzPts val="1100"/>
              <a:buFont typeface="Lora"/>
              <a:buNone/>
            </a:pPr>
            <a:r>
              <a:rPr b="0" i="0" lang="en-US" sz="1100" u="none" cap="none" strike="noStrike">
                <a:solidFill>
                  <a:srgbClr val="000000"/>
                </a:solidFill>
                <a:latin typeface="Lora"/>
                <a:ea typeface="Lora"/>
                <a:cs typeface="Lora"/>
                <a:sym typeface="Lora"/>
              </a:rPr>
              <a:t>Prioritizing *Utang na Loob* over professional standards risks damaging your firm's reputation for impartiality and trustworthiness.</a:t>
            </a:r>
            <a:endParaRPr b="0" i="0" sz="1100" u="none" cap="none" strike="noStrike">
              <a:solidFill>
                <a:schemeClr val="dk1"/>
              </a:solidFill>
              <a:latin typeface="Calibri"/>
              <a:ea typeface="Calibri"/>
              <a:cs typeface="Calibri"/>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7" name="Shape 697"/>
        <p:cNvGrpSpPr/>
        <p:nvPr/>
      </p:nvGrpSpPr>
      <p:grpSpPr>
        <a:xfrm>
          <a:off x="0" y="0"/>
          <a:ext cx="0" cy="0"/>
          <a:chOff x="0" y="0"/>
          <a:chExt cx="0" cy="0"/>
        </a:xfrm>
      </p:grpSpPr>
      <p:sp>
        <p:nvSpPr>
          <p:cNvPr id="698" name="Google Shape;698;p37"/>
          <p:cNvSpPr/>
          <p:nvPr/>
        </p:nvSpPr>
        <p:spPr>
          <a:xfrm>
            <a:off x="496119" y="407417"/>
            <a:ext cx="8151763" cy="249138"/>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550"/>
              <a:buFont typeface="Alice"/>
              <a:buNone/>
            </a:pPr>
            <a:r>
              <a:rPr b="0" i="0" lang="en-US" sz="1550" u="none" cap="none" strike="noStrike">
                <a:solidFill>
                  <a:srgbClr val="233E32"/>
                </a:solidFill>
                <a:latin typeface="Alice"/>
                <a:ea typeface="Alice"/>
                <a:cs typeface="Alice"/>
                <a:sym typeface="Alice"/>
              </a:rPr>
              <a:t>Challenge 2 — "Pakikisama" and the Pressure to Conform</a:t>
            </a:r>
            <a:endParaRPr b="0" i="0" sz="1550" u="none" cap="none" strike="noStrike">
              <a:solidFill>
                <a:schemeClr val="dk1"/>
              </a:solidFill>
              <a:latin typeface="Calibri"/>
              <a:ea typeface="Calibri"/>
              <a:cs typeface="Calibri"/>
              <a:sym typeface="Calibri"/>
            </a:endParaRPr>
          </a:p>
        </p:txBody>
      </p:sp>
      <p:sp>
        <p:nvSpPr>
          <p:cNvPr id="699" name="Google Shape;699;p37"/>
          <p:cNvSpPr/>
          <p:nvPr/>
        </p:nvSpPr>
        <p:spPr>
          <a:xfrm>
            <a:off x="496119" y="746224"/>
            <a:ext cx="999530" cy="121072"/>
          </a:xfrm>
          <a:prstGeom prst="roundRect">
            <a:avLst>
              <a:gd fmla="val 7904"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37"/>
          <p:cNvSpPr/>
          <p:nvPr/>
        </p:nvSpPr>
        <p:spPr>
          <a:xfrm>
            <a:off x="543892" y="770111"/>
            <a:ext cx="1361182" cy="73298"/>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500"/>
              <a:buFont typeface="Lora"/>
              <a:buNone/>
            </a:pPr>
            <a:r>
              <a:rPr b="0" i="0" lang="en-US" sz="500" u="none" cap="none" strike="noStrike">
                <a:solidFill>
                  <a:srgbClr val="2C2821"/>
                </a:solidFill>
                <a:latin typeface="Lora"/>
                <a:ea typeface="Lora"/>
                <a:cs typeface="Lora"/>
                <a:sym typeface="Lora"/>
              </a:rPr>
              <a:t>ETHICAL CHALLENGE 2 OF 10</a:t>
            </a:r>
            <a:endParaRPr b="0" i="0" sz="500" u="none" cap="none" strike="noStrike">
              <a:solidFill>
                <a:schemeClr val="dk1"/>
              </a:solidFill>
              <a:latin typeface="Calibri"/>
              <a:ea typeface="Calibri"/>
              <a:cs typeface="Calibri"/>
              <a:sym typeface="Calibri"/>
            </a:endParaRPr>
          </a:p>
        </p:txBody>
      </p:sp>
      <p:sp>
        <p:nvSpPr>
          <p:cNvPr id="701" name="Google Shape;701;p37"/>
          <p:cNvSpPr/>
          <p:nvPr/>
        </p:nvSpPr>
        <p:spPr>
          <a:xfrm>
            <a:off x="496119" y="917749"/>
            <a:ext cx="8151763" cy="249287"/>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The Filipino cultural value of </a:t>
            </a:r>
            <a:r>
              <a:rPr b="1" i="0" lang="en-US" sz="750" u="none" cap="none" strike="noStrike">
                <a:solidFill>
                  <a:srgbClr val="2C2821"/>
                </a:solidFill>
                <a:latin typeface="Lora"/>
                <a:ea typeface="Lora"/>
                <a:cs typeface="Lora"/>
                <a:sym typeface="Lora"/>
              </a:rPr>
              <a:t>Pakikisama</a:t>
            </a:r>
            <a:r>
              <a:rPr b="0" i="0" lang="en-US" sz="750" u="none" cap="none" strike="noStrike">
                <a:solidFill>
                  <a:srgbClr val="2C2821"/>
                </a:solidFill>
                <a:latin typeface="Lora"/>
                <a:ea typeface="Lora"/>
                <a:cs typeface="Lora"/>
                <a:sym typeface="Lora"/>
              </a:rPr>
              <a:t> (group harmony or 'going along with others') emphasizes pleasant social interaction and avoiding confrontation. While fostering camaraderie, it can exert significant pressure on consultants.</a:t>
            </a:r>
            <a:endParaRPr b="0" i="0" sz="750" u="none" cap="none" strike="noStrike">
              <a:solidFill>
                <a:schemeClr val="dk1"/>
              </a:solidFill>
              <a:latin typeface="Calibri"/>
              <a:ea typeface="Calibri"/>
              <a:cs typeface="Calibri"/>
              <a:sym typeface="Calibri"/>
            </a:endParaRPr>
          </a:p>
        </p:txBody>
      </p:sp>
      <p:sp>
        <p:nvSpPr>
          <p:cNvPr id="702" name="Google Shape;702;p37"/>
          <p:cNvSpPr/>
          <p:nvPr/>
        </p:nvSpPr>
        <p:spPr>
          <a:xfrm>
            <a:off x="496119" y="1262286"/>
            <a:ext cx="4395936" cy="12464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750"/>
              <a:buFont typeface="Alice"/>
              <a:buNone/>
            </a:pPr>
            <a:r>
              <a:rPr b="0" i="0" lang="en-US" sz="750" u="none" cap="none" strike="noStrike">
                <a:solidFill>
                  <a:srgbClr val="233E32"/>
                </a:solidFill>
                <a:latin typeface="Alice"/>
                <a:ea typeface="Alice"/>
                <a:cs typeface="Alice"/>
                <a:sym typeface="Alice"/>
              </a:rPr>
              <a:t>The Cultural Context</a:t>
            </a:r>
            <a:endParaRPr b="0" i="0" sz="750" u="none" cap="none" strike="noStrike">
              <a:solidFill>
                <a:schemeClr val="dk1"/>
              </a:solidFill>
              <a:latin typeface="Calibri"/>
              <a:ea typeface="Calibri"/>
              <a:cs typeface="Calibri"/>
              <a:sym typeface="Calibri"/>
            </a:endParaRPr>
          </a:p>
        </p:txBody>
      </p:sp>
      <p:sp>
        <p:nvSpPr>
          <p:cNvPr id="703" name="Google Shape;703;p37"/>
          <p:cNvSpPr/>
          <p:nvPr/>
        </p:nvSpPr>
        <p:spPr>
          <a:xfrm>
            <a:off x="496119" y="1431727"/>
            <a:ext cx="4395936" cy="373931"/>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In professional settings, </a:t>
            </a:r>
            <a:r>
              <a:rPr b="1" i="0" lang="en-US" sz="750" u="none" cap="none" strike="noStrike">
                <a:solidFill>
                  <a:srgbClr val="2C2821"/>
                </a:solidFill>
                <a:latin typeface="Lora"/>
                <a:ea typeface="Lora"/>
                <a:cs typeface="Lora"/>
                <a:sym typeface="Lora"/>
              </a:rPr>
              <a:t>Pakikisama</a:t>
            </a:r>
            <a:r>
              <a:rPr b="0" i="0" lang="en-US" sz="750" u="none" cap="none" strike="noStrike">
                <a:solidFill>
                  <a:srgbClr val="2C2821"/>
                </a:solidFill>
                <a:latin typeface="Lora"/>
                <a:ea typeface="Lora"/>
                <a:cs typeface="Lora"/>
                <a:sym typeface="Lora"/>
              </a:rPr>
              <a:t> can mean feeling compelled to agree with client management, even when a consultant’s findings or recommendations differ. The desire to maintain smooth relationships and avoid discomfort can override objective judgment.</a:t>
            </a:r>
            <a:endParaRPr b="0" i="0" sz="750" u="none" cap="none" strike="noStrike">
              <a:solidFill>
                <a:schemeClr val="dk1"/>
              </a:solidFill>
              <a:latin typeface="Calibri"/>
              <a:ea typeface="Calibri"/>
              <a:cs typeface="Calibri"/>
              <a:sym typeface="Calibri"/>
            </a:endParaRPr>
          </a:p>
        </p:txBody>
      </p:sp>
      <p:sp>
        <p:nvSpPr>
          <p:cNvPr id="704" name="Google Shape;704;p37"/>
          <p:cNvSpPr/>
          <p:nvPr/>
        </p:nvSpPr>
        <p:spPr>
          <a:xfrm>
            <a:off x="496119" y="1850454"/>
            <a:ext cx="4395936" cy="12464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750"/>
              <a:buFont typeface="Alice"/>
              <a:buNone/>
            </a:pPr>
            <a:r>
              <a:rPr b="0" i="0" lang="en-US" sz="750" u="none" cap="none" strike="noStrike">
                <a:solidFill>
                  <a:srgbClr val="233E32"/>
                </a:solidFill>
                <a:latin typeface="Alice"/>
                <a:ea typeface="Alice"/>
                <a:cs typeface="Alice"/>
                <a:sym typeface="Alice"/>
              </a:rPr>
              <a:t>The Ethical Risk</a:t>
            </a:r>
            <a:endParaRPr b="0" i="0" sz="750" u="none" cap="none" strike="noStrike">
              <a:solidFill>
                <a:schemeClr val="dk1"/>
              </a:solidFill>
              <a:latin typeface="Calibri"/>
              <a:ea typeface="Calibri"/>
              <a:cs typeface="Calibri"/>
              <a:sym typeface="Calibri"/>
            </a:endParaRPr>
          </a:p>
        </p:txBody>
      </p:sp>
      <p:sp>
        <p:nvSpPr>
          <p:cNvPr id="705" name="Google Shape;705;p37"/>
          <p:cNvSpPr/>
          <p:nvPr/>
        </p:nvSpPr>
        <p:spPr>
          <a:xfrm>
            <a:off x="496119" y="2019895"/>
            <a:ext cx="4853136" cy="12464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This pressure directly threatens a consultant's </a:t>
            </a:r>
            <a:r>
              <a:rPr b="1" i="0" lang="en-US" sz="750" u="none" cap="none" strike="noStrike">
                <a:solidFill>
                  <a:srgbClr val="2C2821"/>
                </a:solidFill>
                <a:latin typeface="Lora"/>
                <a:ea typeface="Lora"/>
                <a:cs typeface="Lora"/>
                <a:sym typeface="Lora"/>
              </a:rPr>
              <a:t>independence</a:t>
            </a:r>
            <a:r>
              <a:rPr b="0" i="0" lang="en-US" sz="750" u="none" cap="none" strike="noStrike">
                <a:solidFill>
                  <a:srgbClr val="2C2821"/>
                </a:solidFill>
                <a:latin typeface="Lora"/>
                <a:ea typeface="Lora"/>
                <a:cs typeface="Lora"/>
                <a:sym typeface="Lora"/>
              </a:rPr>
              <a:t> and </a:t>
            </a:r>
            <a:r>
              <a:rPr b="1" i="0" lang="en-US" sz="750" u="none" cap="none" strike="noStrike">
                <a:solidFill>
                  <a:srgbClr val="2C2821"/>
                </a:solidFill>
                <a:latin typeface="Lora"/>
                <a:ea typeface="Lora"/>
                <a:cs typeface="Lora"/>
                <a:sym typeface="Lora"/>
              </a:rPr>
              <a:t>objectivity</a:t>
            </a:r>
            <a:r>
              <a:rPr b="0" i="0" lang="en-US" sz="750" u="none" cap="none" strike="noStrike">
                <a:solidFill>
                  <a:srgbClr val="2C2821"/>
                </a:solidFill>
                <a:latin typeface="Lora"/>
                <a:ea typeface="Lora"/>
                <a:cs typeface="Lora"/>
                <a:sym typeface="Lora"/>
              </a:rPr>
              <a:t>. It can lead to:           </a:t>
            </a:r>
            <a:endParaRPr b="0" i="0" sz="750" u="none" cap="none" strike="noStrike">
              <a:solidFill>
                <a:schemeClr val="dk1"/>
              </a:solidFill>
              <a:latin typeface="Calibri"/>
              <a:ea typeface="Calibri"/>
              <a:cs typeface="Calibri"/>
              <a:sym typeface="Calibri"/>
            </a:endParaRPr>
          </a:p>
        </p:txBody>
      </p:sp>
      <p:sp>
        <p:nvSpPr>
          <p:cNvPr id="706" name="Google Shape;706;p37"/>
          <p:cNvSpPr/>
          <p:nvPr/>
        </p:nvSpPr>
        <p:spPr>
          <a:xfrm>
            <a:off x="496119" y="2184871"/>
            <a:ext cx="4395936" cy="330398"/>
          </a:xfrm>
          <a:prstGeom prst="rect">
            <a:avLst/>
          </a:prstGeom>
          <a:noFill/>
          <a:ln>
            <a:noFill/>
          </a:ln>
        </p:spPr>
        <p:txBody>
          <a:bodyPr anchorCtr="0" anchor="t" bIns="0" lIns="0" spcFirstLastPara="1" rIns="0" wrap="square" tIns="0">
            <a:normAutofit/>
          </a:bodyPr>
          <a:lstStyle/>
          <a:p>
            <a:pPr indent="-121920" lvl="0" marL="121920" marR="0" rtl="0" algn="l">
              <a:lnSpc>
                <a:spcPct val="104000"/>
              </a:lnSpc>
              <a:spcBef>
                <a:spcPts val="0"/>
              </a:spcBef>
              <a:spcAft>
                <a:spcPts val="0"/>
              </a:spcAft>
              <a:buClr>
                <a:srgbClr val="2C2821"/>
              </a:buClr>
              <a:buSzPts val="600"/>
              <a:buFont typeface="Lora"/>
              <a:buChar char="•"/>
            </a:pPr>
            <a:r>
              <a:rPr b="0" i="0" lang="en-US" sz="600" u="none" cap="none" strike="noStrike">
                <a:solidFill>
                  <a:srgbClr val="2C2821"/>
                </a:solidFill>
                <a:latin typeface="Lora"/>
                <a:ea typeface="Lora"/>
                <a:cs typeface="Lora"/>
                <a:sym typeface="Lora"/>
              </a:rPr>
              <a:t>Suppressing unfavorable data or critical assessments.</a:t>
            </a:r>
            <a:endParaRPr b="0" i="0" sz="600" u="none" cap="none" strike="noStrike">
              <a:solidFill>
                <a:schemeClr val="dk1"/>
              </a:solidFill>
              <a:latin typeface="Calibri"/>
              <a:ea typeface="Calibri"/>
              <a:cs typeface="Calibri"/>
              <a:sym typeface="Calibri"/>
            </a:endParaRPr>
          </a:p>
          <a:p>
            <a:pPr indent="-121920" lvl="0" marL="121920" marR="0" rtl="0" algn="l">
              <a:lnSpc>
                <a:spcPct val="104000"/>
              </a:lnSpc>
              <a:spcBef>
                <a:spcPts val="0"/>
              </a:spcBef>
              <a:spcAft>
                <a:spcPts val="0"/>
              </a:spcAft>
              <a:buClr>
                <a:srgbClr val="2C2821"/>
              </a:buClr>
              <a:buSzPts val="600"/>
              <a:buFont typeface="Lora"/>
              <a:buChar char="•"/>
            </a:pPr>
            <a:r>
              <a:rPr b="0" i="0" lang="en-US" sz="600" u="none" cap="none" strike="noStrike">
                <a:solidFill>
                  <a:srgbClr val="2C2821"/>
                </a:solidFill>
                <a:latin typeface="Lora"/>
                <a:ea typeface="Lora"/>
                <a:cs typeface="Lora"/>
                <a:sym typeface="Lora"/>
              </a:rPr>
              <a:t>Softening advice to avoid offending powerful client stakeholders.</a:t>
            </a:r>
            <a:endParaRPr b="0" i="0" sz="600" u="none" cap="none" strike="noStrike">
              <a:solidFill>
                <a:schemeClr val="dk1"/>
              </a:solidFill>
              <a:latin typeface="Calibri"/>
              <a:ea typeface="Calibri"/>
              <a:cs typeface="Calibri"/>
              <a:sym typeface="Calibri"/>
            </a:endParaRPr>
          </a:p>
          <a:p>
            <a:pPr indent="-121920" lvl="0" marL="121920" marR="0" rtl="0" algn="l">
              <a:lnSpc>
                <a:spcPct val="104000"/>
              </a:lnSpc>
              <a:spcBef>
                <a:spcPts val="0"/>
              </a:spcBef>
              <a:spcAft>
                <a:spcPts val="0"/>
              </a:spcAft>
              <a:buClr>
                <a:srgbClr val="2C2821"/>
              </a:buClr>
              <a:buSzPts val="600"/>
              <a:buFont typeface="Lora"/>
              <a:buChar char="•"/>
            </a:pPr>
            <a:r>
              <a:rPr b="0" i="0" lang="en-US" sz="600" u="none" cap="none" strike="noStrike">
                <a:solidFill>
                  <a:srgbClr val="2C2821"/>
                </a:solidFill>
                <a:latin typeface="Lora"/>
                <a:ea typeface="Lora"/>
                <a:cs typeface="Lora"/>
                <a:sym typeface="Lora"/>
              </a:rPr>
              <a:t>Reluctance to challenge assumptions or established practices, even if flawed.</a:t>
            </a:r>
            <a:endParaRPr b="0" i="0" sz="600" u="none" cap="none" strike="noStrike">
              <a:solidFill>
                <a:schemeClr val="dk1"/>
              </a:solidFill>
              <a:latin typeface="Calibri"/>
              <a:ea typeface="Calibri"/>
              <a:cs typeface="Calibri"/>
              <a:sym typeface="Calibri"/>
            </a:endParaRPr>
          </a:p>
        </p:txBody>
      </p:sp>
      <p:sp>
        <p:nvSpPr>
          <p:cNvPr id="707" name="Google Shape;707;p37"/>
          <p:cNvSpPr/>
          <p:nvPr/>
        </p:nvSpPr>
        <p:spPr>
          <a:xfrm>
            <a:off x="496119" y="2555602"/>
            <a:ext cx="4853136" cy="99715"/>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chemeClr val="dk1"/>
              </a:buClr>
              <a:buSzPts val="600"/>
              <a:buFont typeface="Calibri"/>
              <a:buNone/>
            </a:pPr>
            <a:r>
              <a:t/>
            </a:r>
            <a:endParaRPr b="0" i="0" sz="600" u="none" cap="none" strike="noStrike">
              <a:solidFill>
                <a:schemeClr val="dk1"/>
              </a:solidFill>
              <a:latin typeface="Calibri"/>
              <a:ea typeface="Calibri"/>
              <a:cs typeface="Calibri"/>
              <a:sym typeface="Calibri"/>
            </a:endParaRPr>
          </a:p>
        </p:txBody>
      </p:sp>
      <p:pic>
        <p:nvPicPr>
          <p:cNvPr descr="preencoded.png" id="708" name="Google Shape;708;p37"/>
          <p:cNvPicPr preferRelativeResize="0"/>
          <p:nvPr/>
        </p:nvPicPr>
        <p:blipFill rotWithShape="1">
          <a:blip r:embed="rId3">
            <a:alphaModFix/>
          </a:blip>
          <a:srcRect b="0" l="0" r="0" t="0"/>
          <a:stretch/>
        </p:blipFill>
        <p:spPr>
          <a:xfrm>
            <a:off x="5091336" y="1267941"/>
            <a:ext cx="3561308" cy="2409304"/>
          </a:xfrm>
          <a:prstGeom prst="rect">
            <a:avLst/>
          </a:prstGeom>
          <a:noFill/>
          <a:ln>
            <a:noFill/>
          </a:ln>
        </p:spPr>
      </p:pic>
      <p:sp>
        <p:nvSpPr>
          <p:cNvPr id="709" name="Google Shape;709;p37"/>
          <p:cNvSpPr/>
          <p:nvPr/>
        </p:nvSpPr>
        <p:spPr>
          <a:xfrm>
            <a:off x="6539303" y="2285099"/>
            <a:ext cx="648484" cy="296563"/>
          </a:xfrm>
          <a:prstGeom prst="rect">
            <a:avLst/>
          </a:prstGeom>
          <a:noFill/>
          <a:ln>
            <a:noFill/>
          </a:ln>
        </p:spPr>
        <p:txBody>
          <a:bodyPr anchorCtr="0" anchor="t" bIns="0" lIns="0" spcFirstLastPara="1" rIns="0" wrap="square" tIns="0">
            <a:normAutofit/>
          </a:bodyPr>
          <a:lstStyle/>
          <a:p>
            <a:pPr indent="0" lvl="0" marL="0" marR="0" rtl="0" algn="ctr">
              <a:lnSpc>
                <a:spcPct val="104000"/>
              </a:lnSpc>
              <a:spcBef>
                <a:spcPts val="0"/>
              </a:spcBef>
              <a:spcAft>
                <a:spcPts val="0"/>
              </a:spcAft>
              <a:buClr>
                <a:srgbClr val="FFFFFF"/>
              </a:buClr>
              <a:buSzPts val="900"/>
              <a:buFont typeface="Alice"/>
              <a:buNone/>
            </a:pPr>
            <a:r>
              <a:rPr b="0" i="0" lang="en-US" sz="900" u="none" cap="none" strike="noStrike">
                <a:solidFill>
                  <a:srgbClr val="FFFFFF"/>
                </a:solidFill>
                <a:latin typeface="Alice"/>
                <a:ea typeface="Alice"/>
                <a:cs typeface="Alice"/>
                <a:sym typeface="Alice"/>
              </a:rPr>
              <a:t>Objective Advice</a:t>
            </a:r>
            <a:endParaRPr b="0" i="0" sz="900" u="none" cap="none" strike="noStrike">
              <a:solidFill>
                <a:schemeClr val="dk1"/>
              </a:solidFill>
              <a:latin typeface="Calibri"/>
              <a:ea typeface="Calibri"/>
              <a:cs typeface="Calibri"/>
              <a:sym typeface="Calibri"/>
            </a:endParaRPr>
          </a:p>
        </p:txBody>
      </p:sp>
      <p:sp>
        <p:nvSpPr>
          <p:cNvPr id="710" name="Google Shape;710;p37"/>
          <p:cNvSpPr/>
          <p:nvPr/>
        </p:nvSpPr>
        <p:spPr>
          <a:xfrm>
            <a:off x="7508487" y="2922545"/>
            <a:ext cx="964736" cy="296563"/>
          </a:xfrm>
          <a:prstGeom prst="rect">
            <a:avLst/>
          </a:prstGeom>
          <a:noFill/>
          <a:ln>
            <a:noFill/>
          </a:ln>
        </p:spPr>
        <p:txBody>
          <a:bodyPr anchorCtr="0" anchor="t" bIns="0" lIns="0" spcFirstLastPara="1" rIns="0" wrap="square" tIns="0">
            <a:normAutofit/>
          </a:bodyPr>
          <a:lstStyle/>
          <a:p>
            <a:pPr indent="0" lvl="0" marL="0" marR="0" rtl="0" algn="ctr">
              <a:lnSpc>
                <a:spcPct val="104000"/>
              </a:lnSpc>
              <a:spcBef>
                <a:spcPts val="0"/>
              </a:spcBef>
              <a:spcAft>
                <a:spcPts val="0"/>
              </a:spcAft>
              <a:buClr>
                <a:srgbClr val="2C2821"/>
              </a:buClr>
              <a:buSzPts val="900"/>
              <a:buFont typeface="Alice"/>
              <a:buNone/>
            </a:pPr>
            <a:r>
              <a:rPr b="0" i="0" lang="en-US" sz="900" u="none" cap="none" strike="noStrike">
                <a:solidFill>
                  <a:srgbClr val="2C2821"/>
                </a:solidFill>
                <a:latin typeface="Alice"/>
                <a:ea typeface="Alice"/>
                <a:cs typeface="Alice"/>
                <a:sym typeface="Alice"/>
              </a:rPr>
              <a:t>Pressure to Conform</a:t>
            </a:r>
            <a:endParaRPr b="0" i="0" sz="900" u="none" cap="none" strike="noStrike">
              <a:solidFill>
                <a:schemeClr val="dk1"/>
              </a:solidFill>
              <a:latin typeface="Calibri"/>
              <a:ea typeface="Calibri"/>
              <a:cs typeface="Calibri"/>
              <a:sym typeface="Calibri"/>
            </a:endParaRPr>
          </a:p>
        </p:txBody>
      </p:sp>
      <p:sp>
        <p:nvSpPr>
          <p:cNvPr id="711" name="Google Shape;711;p37"/>
          <p:cNvSpPr/>
          <p:nvPr/>
        </p:nvSpPr>
        <p:spPr>
          <a:xfrm>
            <a:off x="7508487" y="3261286"/>
            <a:ext cx="964736" cy="185352"/>
          </a:xfrm>
          <a:prstGeom prst="rect">
            <a:avLst/>
          </a:prstGeom>
          <a:noFill/>
          <a:ln>
            <a:noFill/>
          </a:ln>
        </p:spPr>
        <p:txBody>
          <a:bodyPr anchorCtr="0" anchor="t" bIns="0" lIns="0" spcFirstLastPara="1" rIns="0" wrap="square" tIns="0">
            <a:normAutofit/>
          </a:bodyPr>
          <a:lstStyle/>
          <a:p>
            <a:pPr indent="0" lvl="0" marL="0" marR="0" rtl="0" algn="ctr">
              <a:lnSpc>
                <a:spcPct val="81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Social expectation to agree</a:t>
            </a:r>
            <a:endParaRPr b="0" i="0" sz="700" u="none" cap="none" strike="noStrike">
              <a:solidFill>
                <a:schemeClr val="dk1"/>
              </a:solidFill>
              <a:latin typeface="Calibri"/>
              <a:ea typeface="Calibri"/>
              <a:cs typeface="Calibri"/>
              <a:sym typeface="Calibri"/>
            </a:endParaRPr>
          </a:p>
        </p:txBody>
      </p:sp>
      <p:sp>
        <p:nvSpPr>
          <p:cNvPr id="712" name="Google Shape;712;p37"/>
          <p:cNvSpPr/>
          <p:nvPr/>
        </p:nvSpPr>
        <p:spPr>
          <a:xfrm>
            <a:off x="5247606" y="2922545"/>
            <a:ext cx="964736" cy="296563"/>
          </a:xfrm>
          <a:prstGeom prst="rect">
            <a:avLst/>
          </a:prstGeom>
          <a:noFill/>
          <a:ln>
            <a:noFill/>
          </a:ln>
        </p:spPr>
        <p:txBody>
          <a:bodyPr anchorCtr="0" anchor="t" bIns="0" lIns="0" spcFirstLastPara="1" rIns="0" wrap="square" tIns="0">
            <a:normAutofit/>
          </a:bodyPr>
          <a:lstStyle/>
          <a:p>
            <a:pPr indent="0" lvl="0" marL="0" marR="0" rtl="0" algn="ctr">
              <a:lnSpc>
                <a:spcPct val="104000"/>
              </a:lnSpc>
              <a:spcBef>
                <a:spcPts val="0"/>
              </a:spcBef>
              <a:spcAft>
                <a:spcPts val="0"/>
              </a:spcAft>
              <a:buClr>
                <a:srgbClr val="2C2821"/>
              </a:buClr>
              <a:buSzPts val="900"/>
              <a:buFont typeface="Alice"/>
              <a:buNone/>
            </a:pPr>
            <a:r>
              <a:rPr b="0" i="0" lang="en-US" sz="900" u="none" cap="none" strike="noStrike">
                <a:solidFill>
                  <a:srgbClr val="2C2821"/>
                </a:solidFill>
                <a:latin typeface="Alice"/>
                <a:ea typeface="Alice"/>
                <a:cs typeface="Alice"/>
                <a:sym typeface="Alice"/>
              </a:rPr>
              <a:t>Fear of Disapproval</a:t>
            </a:r>
            <a:endParaRPr b="0" i="0" sz="900" u="none" cap="none" strike="noStrike">
              <a:solidFill>
                <a:schemeClr val="dk1"/>
              </a:solidFill>
              <a:latin typeface="Calibri"/>
              <a:ea typeface="Calibri"/>
              <a:cs typeface="Calibri"/>
              <a:sym typeface="Calibri"/>
            </a:endParaRPr>
          </a:p>
        </p:txBody>
      </p:sp>
      <p:sp>
        <p:nvSpPr>
          <p:cNvPr id="713" name="Google Shape;713;p37"/>
          <p:cNvSpPr/>
          <p:nvPr/>
        </p:nvSpPr>
        <p:spPr>
          <a:xfrm>
            <a:off x="5247606" y="3261286"/>
            <a:ext cx="964736" cy="185352"/>
          </a:xfrm>
          <a:prstGeom prst="rect">
            <a:avLst/>
          </a:prstGeom>
          <a:noFill/>
          <a:ln>
            <a:noFill/>
          </a:ln>
        </p:spPr>
        <p:txBody>
          <a:bodyPr anchorCtr="0" anchor="t" bIns="0" lIns="0" spcFirstLastPara="1" rIns="0" wrap="square" tIns="0">
            <a:normAutofit/>
          </a:bodyPr>
          <a:lstStyle/>
          <a:p>
            <a:pPr indent="0" lvl="0" marL="0" marR="0" rtl="0" algn="ctr">
              <a:lnSpc>
                <a:spcPct val="81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Reluctance to speak up</a:t>
            </a:r>
            <a:endParaRPr b="0" i="0" sz="700" u="none" cap="none" strike="noStrike">
              <a:solidFill>
                <a:schemeClr val="dk1"/>
              </a:solidFill>
              <a:latin typeface="Calibri"/>
              <a:ea typeface="Calibri"/>
              <a:cs typeface="Calibri"/>
              <a:sym typeface="Calibri"/>
            </a:endParaRPr>
          </a:p>
        </p:txBody>
      </p:sp>
      <p:sp>
        <p:nvSpPr>
          <p:cNvPr id="714" name="Google Shape;714;p37"/>
          <p:cNvSpPr/>
          <p:nvPr/>
        </p:nvSpPr>
        <p:spPr>
          <a:xfrm>
            <a:off x="5247606" y="1493771"/>
            <a:ext cx="964736" cy="296563"/>
          </a:xfrm>
          <a:prstGeom prst="rect">
            <a:avLst/>
          </a:prstGeom>
          <a:noFill/>
          <a:ln>
            <a:noFill/>
          </a:ln>
        </p:spPr>
        <p:txBody>
          <a:bodyPr anchorCtr="0" anchor="t" bIns="0" lIns="0" spcFirstLastPara="1" rIns="0" wrap="square" tIns="0">
            <a:normAutofit/>
          </a:bodyPr>
          <a:lstStyle/>
          <a:p>
            <a:pPr indent="0" lvl="0" marL="0" marR="0" rtl="0" algn="ctr">
              <a:lnSpc>
                <a:spcPct val="104000"/>
              </a:lnSpc>
              <a:spcBef>
                <a:spcPts val="0"/>
              </a:spcBef>
              <a:spcAft>
                <a:spcPts val="0"/>
              </a:spcAft>
              <a:buClr>
                <a:srgbClr val="2C2821"/>
              </a:buClr>
              <a:buSzPts val="900"/>
              <a:buFont typeface="Alice"/>
              <a:buNone/>
            </a:pPr>
            <a:r>
              <a:rPr b="0" i="0" lang="en-US" sz="900" u="none" cap="none" strike="noStrike">
                <a:solidFill>
                  <a:srgbClr val="2C2821"/>
                </a:solidFill>
                <a:latin typeface="Alice"/>
                <a:ea typeface="Alice"/>
                <a:cs typeface="Alice"/>
                <a:sym typeface="Alice"/>
              </a:rPr>
              <a:t>Professional Independence</a:t>
            </a:r>
            <a:endParaRPr b="0" i="0" sz="900" u="none" cap="none" strike="noStrike">
              <a:solidFill>
                <a:schemeClr val="dk1"/>
              </a:solidFill>
              <a:latin typeface="Calibri"/>
              <a:ea typeface="Calibri"/>
              <a:cs typeface="Calibri"/>
              <a:sym typeface="Calibri"/>
            </a:endParaRPr>
          </a:p>
        </p:txBody>
      </p:sp>
      <p:sp>
        <p:nvSpPr>
          <p:cNvPr id="715" name="Google Shape;715;p37"/>
          <p:cNvSpPr/>
          <p:nvPr/>
        </p:nvSpPr>
        <p:spPr>
          <a:xfrm>
            <a:off x="5247606" y="1832511"/>
            <a:ext cx="964736" cy="185352"/>
          </a:xfrm>
          <a:prstGeom prst="rect">
            <a:avLst/>
          </a:prstGeom>
          <a:noFill/>
          <a:ln>
            <a:noFill/>
          </a:ln>
        </p:spPr>
        <p:txBody>
          <a:bodyPr anchorCtr="0" anchor="t" bIns="0" lIns="0" spcFirstLastPara="1" rIns="0" wrap="square" tIns="0">
            <a:normAutofit/>
          </a:bodyPr>
          <a:lstStyle/>
          <a:p>
            <a:pPr indent="0" lvl="0" marL="0" marR="0" rtl="0" algn="ctr">
              <a:lnSpc>
                <a:spcPct val="81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Duty to provide candid guidance</a:t>
            </a:r>
            <a:endParaRPr b="0" i="0" sz="700" u="none" cap="none" strike="noStrike">
              <a:solidFill>
                <a:schemeClr val="dk1"/>
              </a:solidFill>
              <a:latin typeface="Calibri"/>
              <a:ea typeface="Calibri"/>
              <a:cs typeface="Calibri"/>
              <a:sym typeface="Calibri"/>
            </a:endParaRPr>
          </a:p>
        </p:txBody>
      </p:sp>
      <p:sp>
        <p:nvSpPr>
          <p:cNvPr id="716" name="Google Shape;716;p37"/>
          <p:cNvSpPr/>
          <p:nvPr/>
        </p:nvSpPr>
        <p:spPr>
          <a:xfrm>
            <a:off x="7514666" y="1447474"/>
            <a:ext cx="964735" cy="296563"/>
          </a:xfrm>
          <a:prstGeom prst="rect">
            <a:avLst/>
          </a:prstGeom>
          <a:noFill/>
          <a:ln>
            <a:noFill/>
          </a:ln>
        </p:spPr>
        <p:txBody>
          <a:bodyPr anchorCtr="0" anchor="t" bIns="0" lIns="0" spcFirstLastPara="1" rIns="0" wrap="square" tIns="0">
            <a:normAutofit/>
          </a:bodyPr>
          <a:lstStyle/>
          <a:p>
            <a:pPr indent="0" lvl="0" marL="0" marR="0" rtl="0" algn="ctr">
              <a:lnSpc>
                <a:spcPct val="104000"/>
              </a:lnSpc>
              <a:spcBef>
                <a:spcPts val="0"/>
              </a:spcBef>
              <a:spcAft>
                <a:spcPts val="0"/>
              </a:spcAft>
              <a:buClr>
                <a:srgbClr val="2C2821"/>
              </a:buClr>
              <a:buSzPts val="900"/>
              <a:buFont typeface="Alice"/>
              <a:buNone/>
            </a:pPr>
            <a:r>
              <a:rPr b="0" i="0" lang="en-US" sz="900" u="none" cap="none" strike="noStrike">
                <a:solidFill>
                  <a:srgbClr val="2C2821"/>
                </a:solidFill>
                <a:latin typeface="Alice"/>
                <a:ea typeface="Alice"/>
                <a:cs typeface="Alice"/>
                <a:sym typeface="Alice"/>
              </a:rPr>
              <a:t>Group Harmony (Pakikisama)</a:t>
            </a:r>
            <a:endParaRPr b="0" i="0" sz="900" u="none" cap="none" strike="noStrike">
              <a:solidFill>
                <a:schemeClr val="dk1"/>
              </a:solidFill>
              <a:latin typeface="Calibri"/>
              <a:ea typeface="Calibri"/>
              <a:cs typeface="Calibri"/>
              <a:sym typeface="Calibri"/>
            </a:endParaRPr>
          </a:p>
        </p:txBody>
      </p:sp>
      <p:sp>
        <p:nvSpPr>
          <p:cNvPr id="717" name="Google Shape;717;p37"/>
          <p:cNvSpPr/>
          <p:nvPr/>
        </p:nvSpPr>
        <p:spPr>
          <a:xfrm>
            <a:off x="7514666" y="1786215"/>
            <a:ext cx="964735" cy="278028"/>
          </a:xfrm>
          <a:prstGeom prst="rect">
            <a:avLst/>
          </a:prstGeom>
          <a:noFill/>
          <a:ln>
            <a:noFill/>
          </a:ln>
        </p:spPr>
        <p:txBody>
          <a:bodyPr anchorCtr="0" anchor="t" bIns="0" lIns="0" spcFirstLastPara="1" rIns="0" wrap="square" tIns="0">
            <a:normAutofit/>
          </a:bodyPr>
          <a:lstStyle/>
          <a:p>
            <a:pPr indent="0" lvl="0" marL="0" marR="0" rtl="0" algn="ctr">
              <a:lnSpc>
                <a:spcPct val="81000"/>
              </a:lnSpc>
              <a:spcBef>
                <a:spcPts val="0"/>
              </a:spcBef>
              <a:spcAft>
                <a:spcPts val="0"/>
              </a:spcAft>
              <a:buClr>
                <a:srgbClr val="2C2821"/>
              </a:buClr>
              <a:buSzPts val="700"/>
              <a:buFont typeface="Lora"/>
              <a:buNone/>
            </a:pPr>
            <a:r>
              <a:rPr b="0" i="0" lang="en-US" sz="700" u="none" cap="none" strike="noStrike">
                <a:solidFill>
                  <a:srgbClr val="2C2821"/>
                </a:solidFill>
                <a:latin typeface="Lora"/>
                <a:ea typeface="Lora"/>
                <a:cs typeface="Lora"/>
                <a:sym typeface="Lora"/>
              </a:rPr>
              <a:t>Avoiding conflict to preserve relationships</a:t>
            </a:r>
            <a:endParaRPr b="0" i="0" sz="700" u="none" cap="none" strike="noStrike">
              <a:solidFill>
                <a:schemeClr val="dk1"/>
              </a:solidFill>
              <a:latin typeface="Calibri"/>
              <a:ea typeface="Calibri"/>
              <a:cs typeface="Calibri"/>
              <a:sym typeface="Calibri"/>
            </a:endParaRPr>
          </a:p>
        </p:txBody>
      </p:sp>
      <p:sp>
        <p:nvSpPr>
          <p:cNvPr id="718" name="Google Shape;718;p37"/>
          <p:cNvSpPr/>
          <p:nvPr/>
        </p:nvSpPr>
        <p:spPr>
          <a:xfrm>
            <a:off x="5091336" y="3727698"/>
            <a:ext cx="3561308" cy="12464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750"/>
              <a:buFont typeface="Alice"/>
              <a:buNone/>
            </a:pPr>
            <a:r>
              <a:rPr b="0" i="0" lang="en-US" sz="750" u="none" cap="none" strike="noStrike">
                <a:solidFill>
                  <a:srgbClr val="233E32"/>
                </a:solidFill>
                <a:latin typeface="Alice"/>
                <a:ea typeface="Alice"/>
                <a:cs typeface="Alice"/>
                <a:sym typeface="Alice"/>
              </a:rPr>
              <a:t>The Professional Response</a:t>
            </a:r>
            <a:endParaRPr b="0" i="0" sz="750" u="none" cap="none" strike="noStrike">
              <a:solidFill>
                <a:schemeClr val="dk1"/>
              </a:solidFill>
              <a:latin typeface="Calibri"/>
              <a:ea typeface="Calibri"/>
              <a:cs typeface="Calibri"/>
              <a:sym typeface="Calibri"/>
            </a:endParaRPr>
          </a:p>
        </p:txBody>
      </p:sp>
      <p:sp>
        <p:nvSpPr>
          <p:cNvPr id="719" name="Google Shape;719;p37"/>
          <p:cNvSpPr/>
          <p:nvPr/>
        </p:nvSpPr>
        <p:spPr>
          <a:xfrm>
            <a:off x="5091336" y="3897139"/>
            <a:ext cx="3561308" cy="498574"/>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Consultants must navigate </a:t>
            </a:r>
            <a:r>
              <a:rPr b="1" i="0" lang="en-US" sz="750" u="none" cap="none" strike="noStrike">
                <a:solidFill>
                  <a:srgbClr val="2C2821"/>
                </a:solidFill>
                <a:latin typeface="Lora"/>
                <a:ea typeface="Lora"/>
                <a:cs typeface="Lora"/>
                <a:sym typeface="Lora"/>
              </a:rPr>
              <a:t>Pakikisama</a:t>
            </a:r>
            <a:r>
              <a:rPr b="0" i="0" lang="en-US" sz="750" u="none" cap="none" strike="noStrike">
                <a:solidFill>
                  <a:srgbClr val="2C2821"/>
                </a:solidFill>
                <a:latin typeface="Lora"/>
                <a:ea typeface="Lora"/>
                <a:cs typeface="Lora"/>
                <a:sym typeface="Lora"/>
              </a:rPr>
              <a:t> by subtly but firmly upholding their professional duties. This means presenting findings with diplomacy but without compromise, reinforcing the value of independent counsel, and framing difficult truths as beneficial for the client's long-term success.</a:t>
            </a:r>
            <a:endParaRPr b="0" i="0" sz="750" u="none" cap="none" strike="noStrike">
              <a:solidFill>
                <a:schemeClr val="dk1"/>
              </a:solidFill>
              <a:latin typeface="Calibri"/>
              <a:ea typeface="Calibri"/>
              <a:cs typeface="Calibri"/>
              <a:sym typeface="Calibri"/>
            </a:endParaRPr>
          </a:p>
        </p:txBody>
      </p:sp>
      <p:sp>
        <p:nvSpPr>
          <p:cNvPr id="720" name="Google Shape;720;p37"/>
          <p:cNvSpPr/>
          <p:nvPr/>
        </p:nvSpPr>
        <p:spPr>
          <a:xfrm>
            <a:off x="496119" y="4486498"/>
            <a:ext cx="8151763" cy="249510"/>
          </a:xfrm>
          <a:prstGeom prst="roundRect">
            <a:avLst>
              <a:gd fmla="val 4794" name="adj"/>
            </a:avLst>
          </a:prstGeom>
          <a:solidFill>
            <a:srgbClr val="FCF2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721" name="Google Shape;721;p37"/>
          <p:cNvPicPr preferRelativeResize="0"/>
          <p:nvPr/>
        </p:nvPicPr>
        <p:blipFill rotWithShape="1">
          <a:blip r:embed="rId4">
            <a:alphaModFix/>
          </a:blip>
          <a:srcRect b="0" l="0" r="0" t="0"/>
          <a:stretch/>
        </p:blipFill>
        <p:spPr>
          <a:xfrm>
            <a:off x="575816" y="4559201"/>
            <a:ext cx="124569" cy="99640"/>
          </a:xfrm>
          <a:prstGeom prst="rect">
            <a:avLst/>
          </a:prstGeom>
          <a:noFill/>
          <a:ln>
            <a:noFill/>
          </a:ln>
        </p:spPr>
      </p:pic>
      <p:sp>
        <p:nvSpPr>
          <p:cNvPr id="722" name="Google Shape;722;p37"/>
          <p:cNvSpPr/>
          <p:nvPr/>
        </p:nvSpPr>
        <p:spPr>
          <a:xfrm>
            <a:off x="780083" y="4551164"/>
            <a:ext cx="8245301" cy="12464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000000"/>
              </a:buClr>
              <a:buSzPts val="750"/>
              <a:buFont typeface="Lora"/>
              <a:buNone/>
            </a:pPr>
            <a:r>
              <a:rPr b="0" i="0" lang="en-US" sz="750" u="none" cap="none" strike="noStrike">
                <a:solidFill>
                  <a:srgbClr val="000000"/>
                </a:solidFill>
                <a:latin typeface="Lora"/>
                <a:ea typeface="Lora"/>
                <a:cs typeface="Lora"/>
                <a:sym typeface="Lora"/>
              </a:rPr>
              <a:t>Allowing </a:t>
            </a:r>
            <a:r>
              <a:rPr b="1" i="0" lang="en-US" sz="750" u="none" cap="none" strike="noStrike">
                <a:solidFill>
                  <a:srgbClr val="000000"/>
                </a:solidFill>
                <a:latin typeface="Lora"/>
                <a:ea typeface="Lora"/>
                <a:cs typeface="Lora"/>
                <a:sym typeface="Lora"/>
              </a:rPr>
              <a:t>Pakikisama</a:t>
            </a:r>
            <a:r>
              <a:rPr b="0" i="0" lang="en-US" sz="750" u="none" cap="none" strike="noStrike">
                <a:solidFill>
                  <a:srgbClr val="000000"/>
                </a:solidFill>
                <a:latin typeface="Lora"/>
                <a:ea typeface="Lora"/>
                <a:cs typeface="Lora"/>
                <a:sym typeface="Lora"/>
              </a:rPr>
              <a:t> to compromise professional judgment can lead to flawed advice, eroding client trust and damaging your firm's reputation for impartiality.</a:t>
            </a:r>
            <a:endParaRPr b="0" i="0" sz="750" u="none" cap="none" strike="noStrike">
              <a:solidFill>
                <a:schemeClr val="dk1"/>
              </a:solidFill>
              <a:latin typeface="Calibri"/>
              <a:ea typeface="Calibri"/>
              <a:cs typeface="Calibri"/>
              <a:sym typeface="Calibri"/>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7" name="Shape 727"/>
        <p:cNvGrpSpPr/>
        <p:nvPr/>
      </p:nvGrpSpPr>
      <p:grpSpPr>
        <a:xfrm>
          <a:off x="0" y="0"/>
          <a:ext cx="0" cy="0"/>
          <a:chOff x="0" y="0"/>
          <a:chExt cx="0" cy="0"/>
        </a:xfrm>
      </p:grpSpPr>
      <p:sp>
        <p:nvSpPr>
          <p:cNvPr id="728" name="Google Shape;728;p38"/>
          <p:cNvSpPr/>
          <p:nvPr/>
        </p:nvSpPr>
        <p:spPr>
          <a:xfrm>
            <a:off x="496119" y="538386"/>
            <a:ext cx="8151763" cy="664518"/>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33E32"/>
              </a:buClr>
              <a:buSzPts val="2050"/>
              <a:buFont typeface="Alice"/>
              <a:buNone/>
            </a:pPr>
            <a:r>
              <a:rPr b="0" i="0" lang="en-US" sz="2050" u="none" cap="none" strike="noStrike">
                <a:solidFill>
                  <a:srgbClr val="233E32"/>
                </a:solidFill>
                <a:latin typeface="Alice"/>
                <a:ea typeface="Alice"/>
                <a:cs typeface="Alice"/>
                <a:sym typeface="Alice"/>
              </a:rPr>
              <a:t>Challenge 3 — Referral-Based Engagements and Hidden Conflicts of Interest</a:t>
            </a:r>
            <a:endParaRPr b="0" i="0" sz="2050" u="none" cap="none" strike="noStrike">
              <a:solidFill>
                <a:schemeClr val="dk1"/>
              </a:solidFill>
              <a:latin typeface="Calibri"/>
              <a:ea typeface="Calibri"/>
              <a:cs typeface="Calibri"/>
              <a:sym typeface="Calibri"/>
            </a:endParaRPr>
          </a:p>
        </p:txBody>
      </p:sp>
      <p:sp>
        <p:nvSpPr>
          <p:cNvPr id="729" name="Google Shape;729;p38"/>
          <p:cNvSpPr/>
          <p:nvPr/>
        </p:nvSpPr>
        <p:spPr>
          <a:xfrm>
            <a:off x="496119" y="1362373"/>
            <a:ext cx="1336328" cy="161479"/>
          </a:xfrm>
          <a:prstGeom prst="roundRect">
            <a:avLst>
              <a:gd fmla="val 7901"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38"/>
          <p:cNvSpPr/>
          <p:nvPr/>
        </p:nvSpPr>
        <p:spPr>
          <a:xfrm>
            <a:off x="559891" y="1394222"/>
            <a:ext cx="1665982" cy="97780"/>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650"/>
              <a:buFont typeface="Lora"/>
              <a:buNone/>
            </a:pPr>
            <a:r>
              <a:rPr b="0" i="0" lang="en-US" sz="650" u="none" cap="none" strike="noStrike">
                <a:solidFill>
                  <a:srgbClr val="2C2821"/>
                </a:solidFill>
                <a:latin typeface="Lora"/>
                <a:ea typeface="Lora"/>
                <a:cs typeface="Lora"/>
                <a:sym typeface="Lora"/>
              </a:rPr>
              <a:t>ETHICAL CHALLENGE 3 OF 10</a:t>
            </a:r>
            <a:endParaRPr b="0" i="0" sz="650" u="none" cap="none" strike="noStrike">
              <a:solidFill>
                <a:schemeClr val="dk1"/>
              </a:solidFill>
              <a:latin typeface="Calibri"/>
              <a:ea typeface="Calibri"/>
              <a:cs typeface="Calibri"/>
              <a:sym typeface="Calibri"/>
            </a:endParaRPr>
          </a:p>
        </p:txBody>
      </p:sp>
      <p:sp>
        <p:nvSpPr>
          <p:cNvPr id="731" name="Google Shape;731;p38"/>
          <p:cNvSpPr/>
          <p:nvPr/>
        </p:nvSpPr>
        <p:spPr>
          <a:xfrm>
            <a:off x="496119" y="1613520"/>
            <a:ext cx="8151763" cy="372070"/>
          </a:xfrm>
          <a:prstGeom prst="rect">
            <a:avLst/>
          </a:prstGeom>
          <a:noFill/>
          <a:ln>
            <a:noFill/>
          </a:ln>
        </p:spPr>
        <p:txBody>
          <a:bodyPr anchorCtr="0" anchor="t" bIns="0" lIns="0" spcFirstLastPara="1" rIns="0" wrap="square" tIns="0">
            <a:normAutofit/>
          </a:bodyPr>
          <a:lstStyle/>
          <a:p>
            <a:pPr indent="0" lvl="0" marL="0" marR="0" rtl="0" algn="l">
              <a:lnSpc>
                <a:spcPct val="117000"/>
              </a:lnSpc>
              <a:spcBef>
                <a:spcPts val="0"/>
              </a:spcBef>
              <a:spcAft>
                <a:spcPts val="0"/>
              </a:spcAft>
              <a:buClr>
                <a:srgbClr val="2C2821"/>
              </a:buClr>
              <a:buSzPts val="1000"/>
              <a:buFont typeface="Lora"/>
              <a:buNone/>
            </a:pPr>
            <a:r>
              <a:rPr b="0" i="0" lang="en-US" sz="1000" u="none" cap="none" strike="noStrike">
                <a:solidFill>
                  <a:srgbClr val="2C2821"/>
                </a:solidFill>
                <a:latin typeface="Lora"/>
                <a:ea typeface="Lora"/>
                <a:cs typeface="Lora"/>
                <a:sym typeface="Lora"/>
              </a:rPr>
              <a:t>In the Philippines, many consulting engagements originate from personal networks, often through </a:t>
            </a:r>
            <a:r>
              <a:rPr b="0" i="1" lang="en-US" sz="1000" u="none" cap="none" strike="noStrike">
                <a:solidFill>
                  <a:srgbClr val="2C2821"/>
                </a:solidFill>
                <a:latin typeface="Lora"/>
                <a:ea typeface="Lora"/>
                <a:cs typeface="Lora"/>
                <a:sym typeface="Lora"/>
              </a:rPr>
              <a:t>kakilala</a:t>
            </a:r>
            <a:r>
              <a:rPr b="0" i="0" lang="en-US" sz="1000" u="none" cap="none" strike="noStrike">
                <a:solidFill>
                  <a:srgbClr val="2C2821"/>
                </a:solidFill>
                <a:latin typeface="Lora"/>
                <a:ea typeface="Lora"/>
                <a:cs typeface="Lora"/>
                <a:sym typeface="Lora"/>
              </a:rPr>
              <a:t> (acquaintances) or </a:t>
            </a:r>
            <a:r>
              <a:rPr b="0" i="1" lang="en-US" sz="1000" u="none" cap="none" strike="noStrike">
                <a:solidFill>
                  <a:srgbClr val="2C2821"/>
                </a:solidFill>
                <a:latin typeface="Lora"/>
                <a:ea typeface="Lora"/>
                <a:cs typeface="Lora"/>
                <a:sym typeface="Lora"/>
              </a:rPr>
              <a:t>kumpare/kumare</a:t>
            </a:r>
            <a:r>
              <a:rPr b="0" i="0" lang="en-US" sz="1000" u="none" cap="none" strike="noStrike">
                <a:solidFill>
                  <a:srgbClr val="2C2821"/>
                </a:solidFill>
                <a:latin typeface="Lora"/>
                <a:ea typeface="Lora"/>
                <a:cs typeface="Lora"/>
                <a:sym typeface="Lora"/>
              </a:rPr>
              <a:t> (close friends/godparents). While this builds rapport, it can inadvertently create undisclosed conflicts of interest.</a:t>
            </a:r>
            <a:endParaRPr b="0" i="0" sz="1000" u="none" cap="none" strike="noStrike">
              <a:solidFill>
                <a:schemeClr val="dk1"/>
              </a:solidFill>
              <a:latin typeface="Calibri"/>
              <a:ea typeface="Calibri"/>
              <a:cs typeface="Calibri"/>
              <a:sym typeface="Calibri"/>
            </a:endParaRPr>
          </a:p>
        </p:txBody>
      </p:sp>
      <p:pic>
        <p:nvPicPr>
          <p:cNvPr descr="preencoded.png" id="732" name="Google Shape;732;p38"/>
          <p:cNvPicPr preferRelativeResize="0"/>
          <p:nvPr/>
        </p:nvPicPr>
        <p:blipFill rotWithShape="1">
          <a:blip r:embed="rId3">
            <a:alphaModFix/>
          </a:blip>
          <a:srcRect b="0" l="0" r="0" t="0"/>
          <a:stretch/>
        </p:blipFill>
        <p:spPr>
          <a:xfrm>
            <a:off x="496119" y="2075259"/>
            <a:ext cx="2664098" cy="1863551"/>
          </a:xfrm>
          <a:prstGeom prst="rect">
            <a:avLst/>
          </a:prstGeom>
          <a:noFill/>
          <a:ln>
            <a:noFill/>
          </a:ln>
        </p:spPr>
      </p:pic>
      <p:sp>
        <p:nvSpPr>
          <p:cNvPr id="733" name="Google Shape;733;p38"/>
          <p:cNvSpPr/>
          <p:nvPr/>
        </p:nvSpPr>
        <p:spPr>
          <a:xfrm>
            <a:off x="616669" y="2488183"/>
            <a:ext cx="2422996" cy="166092"/>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000"/>
              <a:buFont typeface="Alice"/>
              <a:buNone/>
            </a:pPr>
            <a:r>
              <a:rPr b="0" i="0" lang="en-US" sz="1000" u="none" cap="none" strike="noStrike">
                <a:solidFill>
                  <a:srgbClr val="2C2821"/>
                </a:solidFill>
                <a:latin typeface="Alice"/>
                <a:ea typeface="Alice"/>
                <a:cs typeface="Alice"/>
                <a:sym typeface="Alice"/>
              </a:rPr>
              <a:t>The Scenario</a:t>
            </a:r>
            <a:endParaRPr b="0" i="0" sz="1000" u="none" cap="none" strike="noStrike">
              <a:solidFill>
                <a:schemeClr val="dk1"/>
              </a:solidFill>
              <a:latin typeface="Calibri"/>
              <a:ea typeface="Calibri"/>
              <a:cs typeface="Calibri"/>
              <a:sym typeface="Calibri"/>
            </a:endParaRPr>
          </a:p>
        </p:txBody>
      </p:sp>
      <p:sp>
        <p:nvSpPr>
          <p:cNvPr id="734" name="Google Shape;734;p38"/>
          <p:cNvSpPr/>
          <p:nvPr/>
        </p:nvSpPr>
        <p:spPr>
          <a:xfrm>
            <a:off x="616669" y="2702049"/>
            <a:ext cx="2422996" cy="744141"/>
          </a:xfrm>
          <a:prstGeom prst="rect">
            <a:avLst/>
          </a:prstGeom>
          <a:noFill/>
          <a:ln>
            <a:noFill/>
          </a:ln>
        </p:spPr>
        <p:txBody>
          <a:bodyPr anchorCtr="0" anchor="t" bIns="0" lIns="0" spcFirstLastPara="1" rIns="0" wrap="square" tIns="0">
            <a:normAutofit/>
          </a:bodyPr>
          <a:lstStyle/>
          <a:p>
            <a:pPr indent="0" lvl="0" marL="0" marR="0" rtl="0" algn="l">
              <a:lnSpc>
                <a:spcPct val="117000"/>
              </a:lnSpc>
              <a:spcBef>
                <a:spcPts val="0"/>
              </a:spcBef>
              <a:spcAft>
                <a:spcPts val="0"/>
              </a:spcAft>
              <a:buClr>
                <a:srgbClr val="2C2821"/>
              </a:buClr>
              <a:buSzPts val="1000"/>
              <a:buFont typeface="Lora"/>
              <a:buNone/>
            </a:pPr>
            <a:r>
              <a:rPr b="0" i="0" lang="en-US" sz="1000" u="none" cap="none" strike="noStrike">
                <a:solidFill>
                  <a:srgbClr val="2C2821"/>
                </a:solidFill>
                <a:latin typeface="Lora"/>
                <a:ea typeface="Lora"/>
                <a:cs typeface="Lora"/>
                <a:sym typeface="Lora"/>
              </a:rPr>
              <a:t>A new project comes from a long-standing </a:t>
            </a:r>
            <a:r>
              <a:rPr b="0" i="1" lang="en-US" sz="1000" u="none" cap="none" strike="noStrike">
                <a:solidFill>
                  <a:srgbClr val="2C2821"/>
                </a:solidFill>
                <a:latin typeface="Lora"/>
                <a:ea typeface="Lora"/>
                <a:cs typeface="Lora"/>
                <a:sym typeface="Lora"/>
              </a:rPr>
              <a:t>kumpare</a:t>
            </a:r>
            <a:r>
              <a:rPr b="0" i="0" lang="en-US" sz="1000" u="none" cap="none" strike="noStrike">
                <a:solidFill>
                  <a:srgbClr val="2C2821"/>
                </a:solidFill>
                <a:latin typeface="Lora"/>
                <a:ea typeface="Lora"/>
                <a:cs typeface="Lora"/>
                <a:sym typeface="Lora"/>
              </a:rPr>
              <a:t> who expects preferential terms or diluted scrutiny due to your personal connection.</a:t>
            </a:r>
            <a:endParaRPr b="0" i="0" sz="1000" u="none" cap="none" strike="noStrike">
              <a:solidFill>
                <a:schemeClr val="dk1"/>
              </a:solidFill>
              <a:latin typeface="Calibri"/>
              <a:ea typeface="Calibri"/>
              <a:cs typeface="Calibri"/>
              <a:sym typeface="Calibri"/>
            </a:endParaRPr>
          </a:p>
        </p:txBody>
      </p:sp>
      <p:pic>
        <p:nvPicPr>
          <p:cNvPr descr="preencoded.png" id="735" name="Google Shape;735;p38"/>
          <p:cNvPicPr preferRelativeResize="0"/>
          <p:nvPr/>
        </p:nvPicPr>
        <p:blipFill rotWithShape="1">
          <a:blip r:embed="rId3">
            <a:alphaModFix/>
          </a:blip>
          <a:srcRect b="0" l="0" r="0" t="0"/>
          <a:stretch/>
        </p:blipFill>
        <p:spPr>
          <a:xfrm>
            <a:off x="3239914" y="2075259"/>
            <a:ext cx="2664098" cy="1863551"/>
          </a:xfrm>
          <a:prstGeom prst="rect">
            <a:avLst/>
          </a:prstGeom>
          <a:noFill/>
          <a:ln>
            <a:noFill/>
          </a:ln>
        </p:spPr>
      </p:pic>
      <p:sp>
        <p:nvSpPr>
          <p:cNvPr id="736" name="Google Shape;736;p38"/>
          <p:cNvSpPr/>
          <p:nvPr/>
        </p:nvSpPr>
        <p:spPr>
          <a:xfrm>
            <a:off x="3360465" y="2488183"/>
            <a:ext cx="2422996" cy="166092"/>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000"/>
              <a:buFont typeface="Alice"/>
              <a:buNone/>
            </a:pPr>
            <a:r>
              <a:rPr b="0" i="0" lang="en-US" sz="1000" u="none" cap="none" strike="noStrike">
                <a:solidFill>
                  <a:srgbClr val="2C2821"/>
                </a:solidFill>
                <a:latin typeface="Alice"/>
                <a:ea typeface="Alice"/>
                <a:cs typeface="Alice"/>
                <a:sym typeface="Alice"/>
              </a:rPr>
              <a:t>The Ethical Risk</a:t>
            </a:r>
            <a:endParaRPr b="0" i="0" sz="1000" u="none" cap="none" strike="noStrike">
              <a:solidFill>
                <a:schemeClr val="dk1"/>
              </a:solidFill>
              <a:latin typeface="Calibri"/>
              <a:ea typeface="Calibri"/>
              <a:cs typeface="Calibri"/>
              <a:sym typeface="Calibri"/>
            </a:endParaRPr>
          </a:p>
        </p:txBody>
      </p:sp>
      <p:sp>
        <p:nvSpPr>
          <p:cNvPr id="737" name="Google Shape;737;p38"/>
          <p:cNvSpPr/>
          <p:nvPr/>
        </p:nvSpPr>
        <p:spPr>
          <a:xfrm>
            <a:off x="3360465" y="2702049"/>
            <a:ext cx="2422996" cy="1116211"/>
          </a:xfrm>
          <a:prstGeom prst="rect">
            <a:avLst/>
          </a:prstGeom>
          <a:noFill/>
          <a:ln>
            <a:noFill/>
          </a:ln>
        </p:spPr>
        <p:txBody>
          <a:bodyPr anchorCtr="0" anchor="t" bIns="0" lIns="0" spcFirstLastPara="1" rIns="0" wrap="square" tIns="0">
            <a:normAutofit/>
          </a:bodyPr>
          <a:lstStyle/>
          <a:p>
            <a:pPr indent="0" lvl="0" marL="0" marR="0" rtl="0" algn="l">
              <a:lnSpc>
                <a:spcPct val="117000"/>
              </a:lnSpc>
              <a:spcBef>
                <a:spcPts val="0"/>
              </a:spcBef>
              <a:spcAft>
                <a:spcPts val="0"/>
              </a:spcAft>
              <a:buClr>
                <a:srgbClr val="2C2821"/>
              </a:buClr>
              <a:buSzPts val="1000"/>
              <a:buFont typeface="Lora"/>
              <a:buNone/>
            </a:pPr>
            <a:r>
              <a:rPr b="0" i="0" lang="en-US" sz="1000" u="none" cap="none" strike="noStrike">
                <a:solidFill>
                  <a:srgbClr val="2C2821"/>
                </a:solidFill>
                <a:latin typeface="Lora"/>
                <a:ea typeface="Lora"/>
                <a:cs typeface="Lora"/>
                <a:sym typeface="Lora"/>
              </a:rPr>
              <a:t>Undisclosed personal relationships can compromise a consultant’s independence and objectivity, leading to biased advice or a failure to identify critical issues. Transparency is key to maintaining trust.</a:t>
            </a:r>
            <a:endParaRPr b="0" i="0" sz="1000" u="none" cap="none" strike="noStrike">
              <a:solidFill>
                <a:schemeClr val="dk1"/>
              </a:solidFill>
              <a:latin typeface="Calibri"/>
              <a:ea typeface="Calibri"/>
              <a:cs typeface="Calibri"/>
              <a:sym typeface="Calibri"/>
            </a:endParaRPr>
          </a:p>
        </p:txBody>
      </p:sp>
      <p:pic>
        <p:nvPicPr>
          <p:cNvPr descr="preencoded.png" id="738" name="Google Shape;738;p38"/>
          <p:cNvPicPr preferRelativeResize="0"/>
          <p:nvPr/>
        </p:nvPicPr>
        <p:blipFill rotWithShape="1">
          <a:blip r:embed="rId3">
            <a:alphaModFix/>
          </a:blip>
          <a:srcRect b="0" l="0" r="0" t="0"/>
          <a:stretch/>
        </p:blipFill>
        <p:spPr>
          <a:xfrm>
            <a:off x="5983709" y="2075259"/>
            <a:ext cx="2664098" cy="1863551"/>
          </a:xfrm>
          <a:prstGeom prst="rect">
            <a:avLst/>
          </a:prstGeom>
          <a:noFill/>
          <a:ln>
            <a:noFill/>
          </a:ln>
        </p:spPr>
      </p:pic>
      <p:sp>
        <p:nvSpPr>
          <p:cNvPr id="739" name="Google Shape;739;p38"/>
          <p:cNvSpPr/>
          <p:nvPr/>
        </p:nvSpPr>
        <p:spPr>
          <a:xfrm>
            <a:off x="6104260" y="2488183"/>
            <a:ext cx="2422996" cy="166092"/>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000"/>
              <a:buFont typeface="Alice"/>
              <a:buNone/>
            </a:pPr>
            <a:r>
              <a:rPr b="0" i="0" lang="en-US" sz="1000" u="none" cap="none" strike="noStrike">
                <a:solidFill>
                  <a:srgbClr val="2C2821"/>
                </a:solidFill>
                <a:latin typeface="Alice"/>
                <a:ea typeface="Alice"/>
                <a:cs typeface="Alice"/>
                <a:sym typeface="Alice"/>
              </a:rPr>
              <a:t>The Professional Response</a:t>
            </a:r>
            <a:endParaRPr b="0" i="0" sz="1000" u="none" cap="none" strike="noStrike">
              <a:solidFill>
                <a:schemeClr val="dk1"/>
              </a:solidFill>
              <a:latin typeface="Calibri"/>
              <a:ea typeface="Calibri"/>
              <a:cs typeface="Calibri"/>
              <a:sym typeface="Calibri"/>
            </a:endParaRPr>
          </a:p>
        </p:txBody>
      </p:sp>
      <p:sp>
        <p:nvSpPr>
          <p:cNvPr id="740" name="Google Shape;740;p38"/>
          <p:cNvSpPr/>
          <p:nvPr/>
        </p:nvSpPr>
        <p:spPr>
          <a:xfrm>
            <a:off x="6104260" y="2702049"/>
            <a:ext cx="2422996" cy="1116211"/>
          </a:xfrm>
          <a:prstGeom prst="rect">
            <a:avLst/>
          </a:prstGeom>
          <a:noFill/>
          <a:ln>
            <a:noFill/>
          </a:ln>
        </p:spPr>
        <p:txBody>
          <a:bodyPr anchorCtr="0" anchor="t" bIns="0" lIns="0" spcFirstLastPara="1" rIns="0" wrap="square" tIns="0">
            <a:normAutofit/>
          </a:bodyPr>
          <a:lstStyle/>
          <a:p>
            <a:pPr indent="0" lvl="0" marL="0" marR="0" rtl="0" algn="l">
              <a:lnSpc>
                <a:spcPct val="117000"/>
              </a:lnSpc>
              <a:spcBef>
                <a:spcPts val="0"/>
              </a:spcBef>
              <a:spcAft>
                <a:spcPts val="0"/>
              </a:spcAft>
              <a:buClr>
                <a:srgbClr val="2C2821"/>
              </a:buClr>
              <a:buSzPts val="1000"/>
              <a:buFont typeface="Lora"/>
              <a:buNone/>
            </a:pPr>
            <a:r>
              <a:rPr b="0" i="0" lang="en-US" sz="1000" u="none" cap="none" strike="noStrike">
                <a:solidFill>
                  <a:srgbClr val="2C2821"/>
                </a:solidFill>
                <a:latin typeface="Lora"/>
                <a:ea typeface="Lora"/>
                <a:cs typeface="Lora"/>
                <a:sym typeface="Lora"/>
              </a:rPr>
              <a:t>Always disclose any personal relationships that could be perceived as conflicts of interest to both the client and your firm. Document these disclosures and ensure decisions are made on objective merit.</a:t>
            </a:r>
            <a:endParaRPr b="0" i="0" sz="1000" u="none" cap="none" strike="noStrike">
              <a:solidFill>
                <a:schemeClr val="dk1"/>
              </a:solidFill>
              <a:latin typeface="Calibri"/>
              <a:ea typeface="Calibri"/>
              <a:cs typeface="Calibri"/>
              <a:sym typeface="Calibri"/>
            </a:endParaRPr>
          </a:p>
        </p:txBody>
      </p:sp>
      <p:sp>
        <p:nvSpPr>
          <p:cNvPr id="741" name="Google Shape;741;p38"/>
          <p:cNvSpPr/>
          <p:nvPr/>
        </p:nvSpPr>
        <p:spPr>
          <a:xfrm>
            <a:off x="496119" y="4028480"/>
            <a:ext cx="8151763" cy="576635"/>
          </a:xfrm>
          <a:prstGeom prst="roundRect">
            <a:avLst>
              <a:gd fmla="val 2766" name="adj"/>
            </a:avLst>
          </a:prstGeom>
          <a:solidFill>
            <a:srgbClr val="FCF2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742" name="Google Shape;742;p38"/>
          <p:cNvPicPr preferRelativeResize="0"/>
          <p:nvPr/>
        </p:nvPicPr>
        <p:blipFill rotWithShape="1">
          <a:blip r:embed="rId4">
            <a:alphaModFix/>
          </a:blip>
          <a:srcRect b="0" l="0" r="0" t="0"/>
          <a:stretch/>
        </p:blipFill>
        <p:spPr>
          <a:xfrm>
            <a:off x="602382" y="4156546"/>
            <a:ext cx="166092" cy="132904"/>
          </a:xfrm>
          <a:prstGeom prst="rect">
            <a:avLst/>
          </a:prstGeom>
          <a:noFill/>
          <a:ln>
            <a:noFill/>
          </a:ln>
        </p:spPr>
      </p:pic>
      <p:sp>
        <p:nvSpPr>
          <p:cNvPr id="743" name="Google Shape;743;p38"/>
          <p:cNvSpPr/>
          <p:nvPr/>
        </p:nvSpPr>
        <p:spPr>
          <a:xfrm>
            <a:off x="874737" y="4134743"/>
            <a:ext cx="7666881" cy="372070"/>
          </a:xfrm>
          <a:prstGeom prst="rect">
            <a:avLst/>
          </a:prstGeom>
          <a:noFill/>
          <a:ln>
            <a:noFill/>
          </a:ln>
        </p:spPr>
        <p:txBody>
          <a:bodyPr anchorCtr="0" anchor="t" bIns="0" lIns="0" spcFirstLastPara="1" rIns="0" wrap="square" tIns="0">
            <a:normAutofit/>
          </a:bodyPr>
          <a:lstStyle/>
          <a:p>
            <a:pPr indent="0" lvl="0" marL="0" marR="0" rtl="0" algn="l">
              <a:lnSpc>
                <a:spcPct val="117000"/>
              </a:lnSpc>
              <a:spcBef>
                <a:spcPts val="0"/>
              </a:spcBef>
              <a:spcAft>
                <a:spcPts val="0"/>
              </a:spcAft>
              <a:buClr>
                <a:srgbClr val="000000"/>
              </a:buClr>
              <a:buSzPts val="1000"/>
              <a:buFont typeface="Lora"/>
              <a:buNone/>
            </a:pPr>
            <a:r>
              <a:rPr b="0" i="0" lang="en-US" sz="1000" u="none" cap="none" strike="noStrike">
                <a:solidFill>
                  <a:srgbClr val="000000"/>
                </a:solidFill>
                <a:latin typeface="Lora"/>
                <a:ea typeface="Lora"/>
                <a:cs typeface="Lora"/>
                <a:sym typeface="Lora"/>
              </a:rPr>
              <a:t>Personal ties should never overshadow professional duties. Full disclosure is mandatory to prevent hidden conflicts from eroding credibility.</a:t>
            </a:r>
            <a:endParaRPr b="0" i="0" sz="1000" u="none" cap="none" strike="noStrike">
              <a:solidFill>
                <a:schemeClr val="dk1"/>
              </a:solidFill>
              <a:latin typeface="Calibri"/>
              <a:ea typeface="Calibri"/>
              <a:cs typeface="Calibri"/>
              <a:sym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8" name="Shape 748"/>
        <p:cNvGrpSpPr/>
        <p:nvPr/>
      </p:nvGrpSpPr>
      <p:grpSpPr>
        <a:xfrm>
          <a:off x="0" y="0"/>
          <a:ext cx="0" cy="0"/>
          <a:chOff x="0" y="0"/>
          <a:chExt cx="0" cy="0"/>
        </a:xfrm>
      </p:grpSpPr>
      <p:sp>
        <p:nvSpPr>
          <p:cNvPr id="749" name="Google Shape;749;p39"/>
          <p:cNvSpPr/>
          <p:nvPr/>
        </p:nvSpPr>
        <p:spPr>
          <a:xfrm>
            <a:off x="496119" y="437778"/>
            <a:ext cx="8151763" cy="332259"/>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050"/>
              <a:buFont typeface="Alice"/>
              <a:buNone/>
            </a:pPr>
            <a:r>
              <a:rPr b="0" i="0" lang="en-US" sz="2050" u="none" cap="none" strike="noStrike">
                <a:solidFill>
                  <a:srgbClr val="233E32"/>
                </a:solidFill>
                <a:latin typeface="Alice"/>
                <a:ea typeface="Alice"/>
                <a:cs typeface="Alice"/>
                <a:sym typeface="Alice"/>
              </a:rPr>
              <a:t>Challenge 4 — "Hiya" (Face-Saving) and Withholding Bad News</a:t>
            </a:r>
            <a:endParaRPr b="0" i="0" sz="2050" u="none" cap="none" strike="noStrike">
              <a:solidFill>
                <a:schemeClr val="dk1"/>
              </a:solidFill>
              <a:latin typeface="Calibri"/>
              <a:ea typeface="Calibri"/>
              <a:cs typeface="Calibri"/>
              <a:sym typeface="Calibri"/>
            </a:endParaRPr>
          </a:p>
        </p:txBody>
      </p:sp>
      <p:sp>
        <p:nvSpPr>
          <p:cNvPr id="750" name="Google Shape;750;p39"/>
          <p:cNvSpPr/>
          <p:nvPr/>
        </p:nvSpPr>
        <p:spPr>
          <a:xfrm>
            <a:off x="496119" y="929506"/>
            <a:ext cx="1335063" cy="161479"/>
          </a:xfrm>
          <a:prstGeom prst="roundRect">
            <a:avLst>
              <a:gd fmla="val 7901"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39"/>
          <p:cNvSpPr/>
          <p:nvPr/>
        </p:nvSpPr>
        <p:spPr>
          <a:xfrm>
            <a:off x="559891" y="961355"/>
            <a:ext cx="1664717" cy="97780"/>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650"/>
              <a:buFont typeface="Lora"/>
              <a:buNone/>
            </a:pPr>
            <a:r>
              <a:rPr b="0" i="0" lang="en-US" sz="650" u="none" cap="none" strike="noStrike">
                <a:solidFill>
                  <a:srgbClr val="2C2821"/>
                </a:solidFill>
                <a:latin typeface="Lora"/>
                <a:ea typeface="Lora"/>
                <a:cs typeface="Lora"/>
                <a:sym typeface="Lora"/>
              </a:rPr>
              <a:t>ETHICAL CHALLENGE 4 OF 10</a:t>
            </a:r>
            <a:endParaRPr b="0" i="0" sz="650" u="none" cap="none" strike="noStrike">
              <a:solidFill>
                <a:schemeClr val="dk1"/>
              </a:solidFill>
              <a:latin typeface="Calibri"/>
              <a:ea typeface="Calibri"/>
              <a:cs typeface="Calibri"/>
              <a:sym typeface="Calibri"/>
            </a:endParaRPr>
          </a:p>
        </p:txBody>
      </p:sp>
      <p:sp>
        <p:nvSpPr>
          <p:cNvPr id="752" name="Google Shape;752;p39"/>
          <p:cNvSpPr/>
          <p:nvPr/>
        </p:nvSpPr>
        <p:spPr>
          <a:xfrm>
            <a:off x="496119" y="1180654"/>
            <a:ext cx="8151763" cy="372070"/>
          </a:xfrm>
          <a:prstGeom prst="rect">
            <a:avLst/>
          </a:prstGeom>
          <a:noFill/>
          <a:ln>
            <a:noFill/>
          </a:ln>
        </p:spPr>
        <p:txBody>
          <a:bodyPr anchorCtr="0" anchor="t" bIns="0" lIns="0" spcFirstLastPara="1" rIns="0" wrap="square" tIns="0">
            <a:normAutofit/>
          </a:bodyPr>
          <a:lstStyle/>
          <a:p>
            <a:pPr indent="0" lvl="0" marL="0" marR="0" rtl="0" algn="l">
              <a:lnSpc>
                <a:spcPct val="117000"/>
              </a:lnSpc>
              <a:spcBef>
                <a:spcPts val="0"/>
              </a:spcBef>
              <a:spcAft>
                <a:spcPts val="0"/>
              </a:spcAft>
              <a:buClr>
                <a:srgbClr val="2C2821"/>
              </a:buClr>
              <a:buSzPts val="1000"/>
              <a:buFont typeface="Lora"/>
              <a:buNone/>
            </a:pPr>
            <a:r>
              <a:rPr b="0" i="0" lang="en-US" sz="1000" u="none" cap="none" strike="noStrike">
                <a:solidFill>
                  <a:srgbClr val="2C2821"/>
                </a:solidFill>
                <a:latin typeface="Lora"/>
                <a:ea typeface="Lora"/>
                <a:cs typeface="Lora"/>
                <a:sym typeface="Lora"/>
              </a:rPr>
              <a:t>The Filipino concept of </a:t>
            </a:r>
            <a:r>
              <a:rPr b="1" i="0" lang="en-US" sz="1000" u="none" cap="none" strike="noStrike">
                <a:solidFill>
                  <a:srgbClr val="2C2821"/>
                </a:solidFill>
                <a:latin typeface="Lora"/>
                <a:ea typeface="Lora"/>
                <a:cs typeface="Lora"/>
                <a:sym typeface="Lora"/>
              </a:rPr>
              <a:t>Hiya</a:t>
            </a:r>
            <a:r>
              <a:rPr b="0" i="0" lang="en-US" sz="1000" u="none" cap="none" strike="noStrike">
                <a:solidFill>
                  <a:srgbClr val="2C2821"/>
                </a:solidFill>
                <a:latin typeface="Lora"/>
                <a:ea typeface="Lora"/>
                <a:cs typeface="Lora"/>
                <a:sym typeface="Lora"/>
              </a:rPr>
              <a:t> (shame or face-saving) deeply influences social interactions, including professional ones. While it promotes harmony, it can lead consultants to delay or soften the delivery of negative findings, risking critical feedback being lost.</a:t>
            </a:r>
            <a:endParaRPr b="0" i="0" sz="1000" u="none" cap="none" strike="noStrike">
              <a:solidFill>
                <a:schemeClr val="dk1"/>
              </a:solidFill>
              <a:latin typeface="Calibri"/>
              <a:ea typeface="Calibri"/>
              <a:cs typeface="Calibri"/>
              <a:sym typeface="Calibri"/>
            </a:endParaRPr>
          </a:p>
        </p:txBody>
      </p:sp>
      <p:sp>
        <p:nvSpPr>
          <p:cNvPr id="753" name="Google Shape;753;p39"/>
          <p:cNvSpPr/>
          <p:nvPr/>
        </p:nvSpPr>
        <p:spPr>
          <a:xfrm>
            <a:off x="496119" y="1722090"/>
            <a:ext cx="3946178" cy="166092"/>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000"/>
              <a:buFont typeface="Alice"/>
              <a:buNone/>
            </a:pPr>
            <a:r>
              <a:rPr b="0" i="0" lang="en-US" sz="1000" u="none" cap="none" strike="noStrike">
                <a:solidFill>
                  <a:srgbClr val="233E32"/>
                </a:solidFill>
                <a:latin typeface="Alice"/>
                <a:ea typeface="Alice"/>
                <a:cs typeface="Alice"/>
                <a:sym typeface="Alice"/>
              </a:rPr>
              <a:t>The Cultural Dynamic</a:t>
            </a:r>
            <a:endParaRPr b="0" i="0" sz="1000" u="none" cap="none" strike="noStrike">
              <a:solidFill>
                <a:schemeClr val="dk1"/>
              </a:solidFill>
              <a:latin typeface="Calibri"/>
              <a:ea typeface="Calibri"/>
              <a:cs typeface="Calibri"/>
              <a:sym typeface="Calibri"/>
            </a:endParaRPr>
          </a:p>
        </p:txBody>
      </p:sp>
      <p:sp>
        <p:nvSpPr>
          <p:cNvPr id="754" name="Google Shape;754;p39"/>
          <p:cNvSpPr/>
          <p:nvPr/>
        </p:nvSpPr>
        <p:spPr>
          <a:xfrm>
            <a:off x="496119" y="1967880"/>
            <a:ext cx="3946178" cy="744141"/>
          </a:xfrm>
          <a:prstGeom prst="rect">
            <a:avLst/>
          </a:prstGeom>
          <a:noFill/>
          <a:ln>
            <a:noFill/>
          </a:ln>
        </p:spPr>
        <p:txBody>
          <a:bodyPr anchorCtr="0" anchor="t" bIns="0" lIns="0" spcFirstLastPara="1" rIns="0" wrap="square" tIns="0">
            <a:normAutofit/>
          </a:bodyPr>
          <a:lstStyle/>
          <a:p>
            <a:pPr indent="0" lvl="0" marL="0" marR="0" rtl="0" algn="l">
              <a:lnSpc>
                <a:spcPct val="117000"/>
              </a:lnSpc>
              <a:spcBef>
                <a:spcPts val="0"/>
              </a:spcBef>
              <a:spcAft>
                <a:spcPts val="0"/>
              </a:spcAft>
              <a:buClr>
                <a:srgbClr val="2C2821"/>
              </a:buClr>
              <a:buSzPts val="1000"/>
              <a:buFont typeface="Lora"/>
              <a:buNone/>
            </a:pPr>
            <a:r>
              <a:rPr b="0" i="0" lang="en-US" sz="1000" u="none" cap="none" strike="noStrike">
                <a:solidFill>
                  <a:srgbClr val="2C2821"/>
                </a:solidFill>
                <a:latin typeface="Lora"/>
                <a:ea typeface="Lora"/>
                <a:cs typeface="Lora"/>
                <a:sym typeface="Lora"/>
              </a:rPr>
              <a:t>Driven by the desire to avoid embarrassing clients or damaging relationships, consultants may instinctively sugarcoat issues or postpone bad news. This preserves "face" for all parties involved, maintaining a comfortable interaction.</a:t>
            </a:r>
            <a:endParaRPr b="0" i="0" sz="1000" u="none" cap="none" strike="noStrike">
              <a:solidFill>
                <a:schemeClr val="dk1"/>
              </a:solidFill>
              <a:latin typeface="Calibri"/>
              <a:ea typeface="Calibri"/>
              <a:cs typeface="Calibri"/>
              <a:sym typeface="Calibri"/>
            </a:endParaRPr>
          </a:p>
        </p:txBody>
      </p:sp>
      <p:sp>
        <p:nvSpPr>
          <p:cNvPr id="755" name="Google Shape;755;p39"/>
          <p:cNvSpPr/>
          <p:nvPr/>
        </p:nvSpPr>
        <p:spPr>
          <a:xfrm>
            <a:off x="496119" y="2791718"/>
            <a:ext cx="3946178" cy="166092"/>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000"/>
              <a:buFont typeface="Alice"/>
              <a:buNone/>
            </a:pPr>
            <a:r>
              <a:rPr b="0" i="0" lang="en-US" sz="1000" u="none" cap="none" strike="noStrike">
                <a:solidFill>
                  <a:srgbClr val="233E32"/>
                </a:solidFill>
                <a:latin typeface="Alice"/>
                <a:ea typeface="Alice"/>
                <a:cs typeface="Alice"/>
                <a:sym typeface="Alice"/>
              </a:rPr>
              <a:t>The Ethical Risk</a:t>
            </a:r>
            <a:endParaRPr b="0" i="0" sz="1000" u="none" cap="none" strike="noStrike">
              <a:solidFill>
                <a:schemeClr val="dk1"/>
              </a:solidFill>
              <a:latin typeface="Calibri"/>
              <a:ea typeface="Calibri"/>
              <a:cs typeface="Calibri"/>
              <a:sym typeface="Calibri"/>
            </a:endParaRPr>
          </a:p>
        </p:txBody>
      </p:sp>
      <p:sp>
        <p:nvSpPr>
          <p:cNvPr id="756" name="Google Shape;756;p39"/>
          <p:cNvSpPr/>
          <p:nvPr/>
        </p:nvSpPr>
        <p:spPr>
          <a:xfrm>
            <a:off x="496119" y="3037508"/>
            <a:ext cx="3946178" cy="930176"/>
          </a:xfrm>
          <a:prstGeom prst="rect">
            <a:avLst/>
          </a:prstGeom>
          <a:noFill/>
          <a:ln>
            <a:noFill/>
          </a:ln>
        </p:spPr>
        <p:txBody>
          <a:bodyPr anchorCtr="0" anchor="t" bIns="0" lIns="0" spcFirstLastPara="1" rIns="0" wrap="square" tIns="0">
            <a:normAutofit/>
          </a:bodyPr>
          <a:lstStyle/>
          <a:p>
            <a:pPr indent="0" lvl="0" marL="0" marR="0" rtl="0" algn="l">
              <a:lnSpc>
                <a:spcPct val="117000"/>
              </a:lnSpc>
              <a:spcBef>
                <a:spcPts val="0"/>
              </a:spcBef>
              <a:spcAft>
                <a:spcPts val="0"/>
              </a:spcAft>
              <a:buClr>
                <a:srgbClr val="2C2821"/>
              </a:buClr>
              <a:buSzPts val="1000"/>
              <a:buFont typeface="Lora"/>
              <a:buNone/>
            </a:pPr>
            <a:r>
              <a:rPr b="0" i="0" lang="en-US" sz="1000" u="none" cap="none" strike="noStrike">
                <a:solidFill>
                  <a:srgbClr val="2C2821"/>
                </a:solidFill>
                <a:latin typeface="Lora"/>
                <a:ea typeface="Lora"/>
                <a:cs typeface="Lora"/>
                <a:sym typeface="Lora"/>
              </a:rPr>
              <a:t>Delaying or diluting critical feedback can have severe consequences for the client. It leads to delayed corrective actions, perpetuates underlying problems, and ultimately misleads the client about the true state of affairs, hindering effective decision-making.</a:t>
            </a:r>
            <a:endParaRPr b="0" i="0" sz="1000" u="none" cap="none" strike="noStrike">
              <a:solidFill>
                <a:schemeClr val="dk1"/>
              </a:solidFill>
              <a:latin typeface="Calibri"/>
              <a:ea typeface="Calibri"/>
              <a:cs typeface="Calibri"/>
              <a:sym typeface="Calibri"/>
            </a:endParaRPr>
          </a:p>
        </p:txBody>
      </p:sp>
      <p:sp>
        <p:nvSpPr>
          <p:cNvPr id="757" name="Google Shape;757;p39"/>
          <p:cNvSpPr/>
          <p:nvPr/>
        </p:nvSpPr>
        <p:spPr>
          <a:xfrm>
            <a:off x="4706466" y="1722090"/>
            <a:ext cx="3946178" cy="166092"/>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000"/>
              <a:buFont typeface="Alice"/>
              <a:buNone/>
            </a:pPr>
            <a:r>
              <a:rPr b="0" i="0" lang="en-US" sz="1000" u="none" cap="none" strike="noStrike">
                <a:solidFill>
                  <a:srgbClr val="233E32"/>
                </a:solidFill>
                <a:latin typeface="Alice"/>
                <a:ea typeface="Alice"/>
                <a:cs typeface="Alice"/>
                <a:sym typeface="Alice"/>
              </a:rPr>
              <a:t>The Professional Response</a:t>
            </a:r>
            <a:endParaRPr b="0" i="0" sz="1000" u="none" cap="none" strike="noStrike">
              <a:solidFill>
                <a:schemeClr val="dk1"/>
              </a:solidFill>
              <a:latin typeface="Calibri"/>
              <a:ea typeface="Calibri"/>
              <a:cs typeface="Calibri"/>
              <a:sym typeface="Calibri"/>
            </a:endParaRPr>
          </a:p>
        </p:txBody>
      </p:sp>
      <p:sp>
        <p:nvSpPr>
          <p:cNvPr id="758" name="Google Shape;758;p39"/>
          <p:cNvSpPr/>
          <p:nvPr/>
        </p:nvSpPr>
        <p:spPr>
          <a:xfrm>
            <a:off x="4706466" y="1967880"/>
            <a:ext cx="3946178" cy="1116211"/>
          </a:xfrm>
          <a:prstGeom prst="rect">
            <a:avLst/>
          </a:prstGeom>
          <a:noFill/>
          <a:ln>
            <a:noFill/>
          </a:ln>
        </p:spPr>
        <p:txBody>
          <a:bodyPr anchorCtr="0" anchor="t" bIns="0" lIns="0" spcFirstLastPara="1" rIns="0" wrap="square" tIns="0">
            <a:normAutofit/>
          </a:bodyPr>
          <a:lstStyle/>
          <a:p>
            <a:pPr indent="0" lvl="0" marL="0" marR="0" rtl="0" algn="l">
              <a:lnSpc>
                <a:spcPct val="117000"/>
              </a:lnSpc>
              <a:spcBef>
                <a:spcPts val="0"/>
              </a:spcBef>
              <a:spcAft>
                <a:spcPts val="0"/>
              </a:spcAft>
              <a:buClr>
                <a:srgbClr val="2C2821"/>
              </a:buClr>
              <a:buSzPts val="1000"/>
              <a:buFont typeface="Lora"/>
              <a:buNone/>
            </a:pPr>
            <a:r>
              <a:rPr b="0" i="0" lang="en-US" sz="1000" u="none" cap="none" strike="noStrike">
                <a:solidFill>
                  <a:srgbClr val="2C2821"/>
                </a:solidFill>
                <a:latin typeface="Lora"/>
                <a:ea typeface="Lora"/>
                <a:cs typeface="Lora"/>
                <a:sym typeface="Lora"/>
              </a:rPr>
              <a:t>Consultants must navigate </a:t>
            </a:r>
            <a:r>
              <a:rPr b="1" i="0" lang="en-US" sz="1000" u="none" cap="none" strike="noStrike">
                <a:solidFill>
                  <a:srgbClr val="2C2821"/>
                </a:solidFill>
                <a:latin typeface="Lora"/>
                <a:ea typeface="Lora"/>
                <a:cs typeface="Lora"/>
                <a:sym typeface="Lora"/>
              </a:rPr>
              <a:t>Hiya</a:t>
            </a:r>
            <a:r>
              <a:rPr b="0" i="0" lang="en-US" sz="1000" u="none" cap="none" strike="noStrike">
                <a:solidFill>
                  <a:srgbClr val="2C2821"/>
                </a:solidFill>
                <a:latin typeface="Lora"/>
                <a:ea typeface="Lora"/>
                <a:cs typeface="Lora"/>
                <a:sym typeface="Lora"/>
              </a:rPr>
              <a:t> by delivering difficult truths in a structured, respectful, and fact-based manner. Frame negative findings as opportunities for improvement, focusing on objective data and proposing solutions. Diplomacy and empathy are key, ensuring the message is heard without causing undue offense.</a:t>
            </a:r>
            <a:endParaRPr b="0" i="0" sz="1000" u="none" cap="none" strike="noStrike">
              <a:solidFill>
                <a:schemeClr val="dk1"/>
              </a:solidFill>
              <a:latin typeface="Calibri"/>
              <a:ea typeface="Calibri"/>
              <a:cs typeface="Calibri"/>
              <a:sym typeface="Calibri"/>
            </a:endParaRPr>
          </a:p>
        </p:txBody>
      </p:sp>
      <p:sp>
        <p:nvSpPr>
          <p:cNvPr id="759" name="Google Shape;759;p39"/>
          <p:cNvSpPr/>
          <p:nvPr/>
        </p:nvSpPr>
        <p:spPr>
          <a:xfrm>
            <a:off x="496119" y="4129087"/>
            <a:ext cx="8151763" cy="576635"/>
          </a:xfrm>
          <a:prstGeom prst="roundRect">
            <a:avLst>
              <a:gd fmla="val 2766" name="adj"/>
            </a:avLst>
          </a:prstGeom>
          <a:solidFill>
            <a:srgbClr val="FCF2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760" name="Google Shape;760;p39"/>
          <p:cNvPicPr preferRelativeResize="0"/>
          <p:nvPr/>
        </p:nvPicPr>
        <p:blipFill rotWithShape="1">
          <a:blip r:embed="rId3">
            <a:alphaModFix/>
          </a:blip>
          <a:srcRect b="0" l="0" r="0" t="0"/>
          <a:stretch/>
        </p:blipFill>
        <p:spPr>
          <a:xfrm>
            <a:off x="602382" y="4257154"/>
            <a:ext cx="166092" cy="132904"/>
          </a:xfrm>
          <a:prstGeom prst="rect">
            <a:avLst/>
          </a:prstGeom>
          <a:noFill/>
          <a:ln>
            <a:noFill/>
          </a:ln>
        </p:spPr>
      </p:pic>
      <p:sp>
        <p:nvSpPr>
          <p:cNvPr id="761" name="Google Shape;761;p39"/>
          <p:cNvSpPr/>
          <p:nvPr/>
        </p:nvSpPr>
        <p:spPr>
          <a:xfrm>
            <a:off x="874737" y="4235351"/>
            <a:ext cx="7666881" cy="372070"/>
          </a:xfrm>
          <a:prstGeom prst="rect">
            <a:avLst/>
          </a:prstGeom>
          <a:noFill/>
          <a:ln>
            <a:noFill/>
          </a:ln>
        </p:spPr>
        <p:txBody>
          <a:bodyPr anchorCtr="0" anchor="t" bIns="0" lIns="0" spcFirstLastPara="1" rIns="0" wrap="square" tIns="0">
            <a:normAutofit/>
          </a:bodyPr>
          <a:lstStyle/>
          <a:p>
            <a:pPr indent="0" lvl="0" marL="0" marR="0" rtl="0" algn="l">
              <a:lnSpc>
                <a:spcPct val="117000"/>
              </a:lnSpc>
              <a:spcBef>
                <a:spcPts val="0"/>
              </a:spcBef>
              <a:spcAft>
                <a:spcPts val="0"/>
              </a:spcAft>
              <a:buClr>
                <a:srgbClr val="000000"/>
              </a:buClr>
              <a:buSzPts val="1000"/>
              <a:buFont typeface="Lora"/>
              <a:buNone/>
            </a:pPr>
            <a:r>
              <a:rPr b="0" i="0" lang="en-US" sz="1000" u="none" cap="none" strike="noStrike">
                <a:solidFill>
                  <a:srgbClr val="000000"/>
                </a:solidFill>
                <a:latin typeface="Lora"/>
                <a:ea typeface="Lora"/>
                <a:cs typeface="Lora"/>
                <a:sym typeface="Lora"/>
              </a:rPr>
              <a:t>Allowing "Hiya" to compromise transparency risks long-term damage to the client’s business and the consultant’s credibility. Candor, delivered respectfully, builds stronger trust.</a:t>
            </a:r>
            <a:endParaRPr b="0" i="0" sz="1000" u="none" cap="none" strike="noStrike">
              <a:solidFill>
                <a:schemeClr val="dk1"/>
              </a:solidFill>
              <a:latin typeface="Calibri"/>
              <a:ea typeface="Calibri"/>
              <a:cs typeface="Calibri"/>
              <a:sym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6" name="Shape 766"/>
        <p:cNvGrpSpPr/>
        <p:nvPr/>
      </p:nvGrpSpPr>
      <p:grpSpPr>
        <a:xfrm>
          <a:off x="0" y="0"/>
          <a:ext cx="0" cy="0"/>
          <a:chOff x="0" y="0"/>
          <a:chExt cx="0" cy="0"/>
        </a:xfrm>
      </p:grpSpPr>
      <p:sp>
        <p:nvSpPr>
          <p:cNvPr id="767" name="Google Shape;767;p40"/>
          <p:cNvSpPr/>
          <p:nvPr/>
        </p:nvSpPr>
        <p:spPr>
          <a:xfrm>
            <a:off x="496119" y="411882"/>
            <a:ext cx="8151763" cy="346100"/>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150"/>
              <a:buFont typeface="Alice"/>
              <a:buNone/>
            </a:pPr>
            <a:r>
              <a:rPr b="0" i="0" lang="en-US" sz="2150" u="none" cap="none" strike="noStrike">
                <a:solidFill>
                  <a:srgbClr val="233E32"/>
                </a:solidFill>
                <a:latin typeface="Alice"/>
                <a:ea typeface="Alice"/>
                <a:cs typeface="Alice"/>
                <a:sym typeface="Alice"/>
              </a:rPr>
              <a:t>Challenge 5 — Scope Creep Driven by "Bayanihan" Expectations</a:t>
            </a:r>
            <a:endParaRPr b="0" i="0" sz="2150" u="none" cap="none" strike="noStrike">
              <a:solidFill>
                <a:schemeClr val="dk1"/>
              </a:solidFill>
              <a:latin typeface="Calibri"/>
              <a:ea typeface="Calibri"/>
              <a:cs typeface="Calibri"/>
              <a:sym typeface="Calibri"/>
            </a:endParaRPr>
          </a:p>
        </p:txBody>
      </p:sp>
      <p:sp>
        <p:nvSpPr>
          <p:cNvPr id="768" name="Google Shape;768;p40"/>
          <p:cNvSpPr/>
          <p:nvPr/>
        </p:nvSpPr>
        <p:spPr>
          <a:xfrm>
            <a:off x="496119" y="930994"/>
            <a:ext cx="1390278" cy="168250"/>
          </a:xfrm>
          <a:prstGeom prst="roundRect">
            <a:avLst>
              <a:gd fmla="val 7899"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40"/>
          <p:cNvSpPr/>
          <p:nvPr/>
        </p:nvSpPr>
        <p:spPr>
          <a:xfrm>
            <a:off x="562570" y="964183"/>
            <a:ext cx="1714574" cy="101873"/>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650"/>
              <a:buFont typeface="Lora"/>
              <a:buNone/>
            </a:pPr>
            <a:r>
              <a:rPr b="0" i="0" lang="en-US" sz="650" u="none" cap="none" strike="noStrike">
                <a:solidFill>
                  <a:srgbClr val="2C2821"/>
                </a:solidFill>
                <a:latin typeface="Lora"/>
                <a:ea typeface="Lora"/>
                <a:cs typeface="Lora"/>
                <a:sym typeface="Lora"/>
              </a:rPr>
              <a:t>ETHICAL CHALLENGE 5 OF 10</a:t>
            </a:r>
            <a:endParaRPr b="0" i="0" sz="650" u="none" cap="none" strike="noStrike">
              <a:solidFill>
                <a:schemeClr val="dk1"/>
              </a:solidFill>
              <a:latin typeface="Calibri"/>
              <a:ea typeface="Calibri"/>
              <a:cs typeface="Calibri"/>
              <a:sym typeface="Calibri"/>
            </a:endParaRPr>
          </a:p>
        </p:txBody>
      </p:sp>
      <p:sp>
        <p:nvSpPr>
          <p:cNvPr id="770" name="Google Shape;770;p40"/>
          <p:cNvSpPr/>
          <p:nvPr/>
        </p:nvSpPr>
        <p:spPr>
          <a:xfrm>
            <a:off x="496119" y="1196578"/>
            <a:ext cx="8151763" cy="591592"/>
          </a:xfrm>
          <a:prstGeom prst="rect">
            <a:avLst/>
          </a:prstGeom>
          <a:noFill/>
          <a:ln>
            <a:noFill/>
          </a:ln>
        </p:spPr>
        <p:txBody>
          <a:bodyPr anchorCtr="0" anchor="t" bIns="0" lIns="0" spcFirstLastPara="1" rIns="0" wrap="square" tIns="0">
            <a:normAutofit/>
          </a:bodyPr>
          <a:lstStyle/>
          <a:p>
            <a:pPr indent="0" lvl="0" marL="0" marR="0" rtl="0" algn="l">
              <a:lnSpc>
                <a:spcPct val="119000"/>
              </a:lnSpc>
              <a:spcBef>
                <a:spcPts val="0"/>
              </a:spcBef>
              <a:spcAft>
                <a:spcPts val="0"/>
              </a:spcAft>
              <a:buClr>
                <a:srgbClr val="2C2821"/>
              </a:buClr>
              <a:buSzPts val="1050"/>
              <a:buFont typeface="Lora"/>
              <a:buNone/>
            </a:pPr>
            <a:r>
              <a:rPr b="0" i="0" lang="en-US" sz="1050" u="none" cap="none" strike="noStrike">
                <a:solidFill>
                  <a:srgbClr val="2C2821"/>
                </a:solidFill>
                <a:latin typeface="Lora"/>
                <a:ea typeface="Lora"/>
                <a:cs typeface="Lora"/>
                <a:sym typeface="Lora"/>
              </a:rPr>
              <a:t>The Filipino spirit of </a:t>
            </a:r>
            <a:r>
              <a:rPr b="1" i="0" lang="en-US" sz="1050" u="none" cap="none" strike="noStrike">
                <a:solidFill>
                  <a:srgbClr val="2C2821"/>
                </a:solidFill>
                <a:latin typeface="Lora"/>
                <a:ea typeface="Lora"/>
                <a:cs typeface="Lora"/>
                <a:sym typeface="Lora"/>
              </a:rPr>
              <a:t>Bayanihan</a:t>
            </a:r>
            <a:r>
              <a:rPr b="0" i="0" lang="en-US" sz="1050" u="none" cap="none" strike="noStrike">
                <a:solidFill>
                  <a:srgbClr val="2C2821"/>
                </a:solidFill>
                <a:latin typeface="Lora"/>
                <a:ea typeface="Lora"/>
                <a:cs typeface="Lora"/>
                <a:sym typeface="Lora"/>
              </a:rPr>
              <a:t> (communal helping and cooperation) fosters strong ties but can also lead clients to expect consultants to undertake work significantly beyond the agreed-upon scope without additional compensation, often framing it as "just helping out."</a:t>
            </a:r>
            <a:endParaRPr b="0" i="0" sz="1050" u="none" cap="none" strike="noStrike">
              <a:solidFill>
                <a:schemeClr val="dk1"/>
              </a:solidFill>
              <a:latin typeface="Calibri"/>
              <a:ea typeface="Calibri"/>
              <a:cs typeface="Calibri"/>
              <a:sym typeface="Calibri"/>
            </a:endParaRPr>
          </a:p>
        </p:txBody>
      </p:sp>
      <p:sp>
        <p:nvSpPr>
          <p:cNvPr id="771" name="Google Shape;771;p40"/>
          <p:cNvSpPr/>
          <p:nvPr/>
        </p:nvSpPr>
        <p:spPr>
          <a:xfrm>
            <a:off x="496119" y="1885504"/>
            <a:ext cx="2659559" cy="332259"/>
          </a:xfrm>
          <a:prstGeom prst="roundRect">
            <a:avLst>
              <a:gd fmla="val 480013"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772" name="Google Shape;772;p40"/>
          <p:cNvPicPr preferRelativeResize="0"/>
          <p:nvPr/>
        </p:nvPicPr>
        <p:blipFill rotWithShape="1">
          <a:blip r:embed="rId3">
            <a:alphaModFix/>
          </a:blip>
          <a:srcRect b="0" l="0" r="0" t="0"/>
          <a:stretch/>
        </p:blipFill>
        <p:spPr>
          <a:xfrm>
            <a:off x="1742852" y="1968550"/>
            <a:ext cx="166092" cy="166092"/>
          </a:xfrm>
          <a:prstGeom prst="rect">
            <a:avLst/>
          </a:prstGeom>
          <a:noFill/>
          <a:ln>
            <a:noFill/>
          </a:ln>
        </p:spPr>
      </p:pic>
      <p:sp>
        <p:nvSpPr>
          <p:cNvPr id="773" name="Google Shape;773;p40"/>
          <p:cNvSpPr/>
          <p:nvPr/>
        </p:nvSpPr>
        <p:spPr>
          <a:xfrm>
            <a:off x="606847" y="2304231"/>
            <a:ext cx="2438102" cy="173013"/>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050"/>
              <a:buFont typeface="Alice"/>
              <a:buNone/>
            </a:pPr>
            <a:r>
              <a:rPr b="0" i="0" lang="en-US" sz="1050" u="none" cap="none" strike="noStrike">
                <a:solidFill>
                  <a:srgbClr val="2C2821"/>
                </a:solidFill>
                <a:latin typeface="Alice"/>
                <a:ea typeface="Alice"/>
                <a:cs typeface="Alice"/>
                <a:sym typeface="Alice"/>
              </a:rPr>
              <a:t>The "Just Helping Out" Expectation</a:t>
            </a:r>
            <a:endParaRPr b="0" i="0" sz="1050" u="none" cap="none" strike="noStrike">
              <a:solidFill>
                <a:schemeClr val="dk1"/>
              </a:solidFill>
              <a:latin typeface="Calibri"/>
              <a:ea typeface="Calibri"/>
              <a:cs typeface="Calibri"/>
              <a:sym typeface="Calibri"/>
            </a:endParaRPr>
          </a:p>
        </p:txBody>
      </p:sp>
      <p:sp>
        <p:nvSpPr>
          <p:cNvPr id="774" name="Google Shape;774;p40"/>
          <p:cNvSpPr/>
          <p:nvPr/>
        </p:nvSpPr>
        <p:spPr>
          <a:xfrm>
            <a:off x="606847" y="2529111"/>
            <a:ext cx="2438102" cy="1183184"/>
          </a:xfrm>
          <a:prstGeom prst="rect">
            <a:avLst/>
          </a:prstGeom>
          <a:noFill/>
          <a:ln>
            <a:noFill/>
          </a:ln>
        </p:spPr>
        <p:txBody>
          <a:bodyPr anchorCtr="0" anchor="t" bIns="0" lIns="0" spcFirstLastPara="1" rIns="0" wrap="square" tIns="0">
            <a:normAutofit/>
          </a:bodyPr>
          <a:lstStyle/>
          <a:p>
            <a:pPr indent="0" lvl="0" marL="0" marR="0" rtl="0" algn="l">
              <a:lnSpc>
                <a:spcPct val="119000"/>
              </a:lnSpc>
              <a:spcBef>
                <a:spcPts val="0"/>
              </a:spcBef>
              <a:spcAft>
                <a:spcPts val="0"/>
              </a:spcAft>
              <a:buClr>
                <a:srgbClr val="2C2821"/>
              </a:buClr>
              <a:buSzPts val="1050"/>
              <a:buFont typeface="Lora"/>
              <a:buNone/>
            </a:pPr>
            <a:r>
              <a:rPr b="0" i="0" lang="en-US" sz="1050" u="none" cap="none" strike="noStrike">
                <a:solidFill>
                  <a:srgbClr val="2C2821"/>
                </a:solidFill>
                <a:latin typeface="Lora"/>
                <a:ea typeface="Lora"/>
                <a:cs typeface="Lora"/>
                <a:sym typeface="Lora"/>
              </a:rPr>
              <a:t>Clients, leveraging the communal spirit of </a:t>
            </a:r>
            <a:r>
              <a:rPr b="1" i="0" lang="en-US" sz="1050" u="none" cap="none" strike="noStrike">
                <a:solidFill>
                  <a:srgbClr val="2C2821"/>
                </a:solidFill>
                <a:latin typeface="Lora"/>
                <a:ea typeface="Lora"/>
                <a:cs typeface="Lora"/>
                <a:sym typeface="Lora"/>
              </a:rPr>
              <a:t>Bayanihan</a:t>
            </a:r>
            <a:r>
              <a:rPr b="0" i="0" lang="en-US" sz="1050" u="none" cap="none" strike="noStrike">
                <a:solidFill>
                  <a:srgbClr val="2C2821"/>
                </a:solidFill>
                <a:latin typeface="Lora"/>
                <a:ea typeface="Lora"/>
                <a:cs typeface="Lora"/>
                <a:sym typeface="Lora"/>
              </a:rPr>
              <a:t>, may subtly expect consultants to perform tasks significantly beyond the agreed scope, framing it as mutual support or a small favor.</a:t>
            </a:r>
            <a:endParaRPr b="0" i="0" sz="1050" u="none" cap="none" strike="noStrike">
              <a:solidFill>
                <a:schemeClr val="dk1"/>
              </a:solidFill>
              <a:latin typeface="Calibri"/>
              <a:ea typeface="Calibri"/>
              <a:cs typeface="Calibri"/>
              <a:sym typeface="Calibri"/>
            </a:endParaRPr>
          </a:p>
        </p:txBody>
      </p:sp>
      <p:sp>
        <p:nvSpPr>
          <p:cNvPr id="775" name="Google Shape;775;p40"/>
          <p:cNvSpPr/>
          <p:nvPr/>
        </p:nvSpPr>
        <p:spPr>
          <a:xfrm>
            <a:off x="3242146" y="1885504"/>
            <a:ext cx="2659633" cy="332259"/>
          </a:xfrm>
          <a:prstGeom prst="roundRect">
            <a:avLst>
              <a:gd fmla="val 480013"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776" name="Google Shape;776;p40"/>
          <p:cNvPicPr preferRelativeResize="0"/>
          <p:nvPr/>
        </p:nvPicPr>
        <p:blipFill rotWithShape="1">
          <a:blip r:embed="rId4">
            <a:alphaModFix/>
          </a:blip>
          <a:srcRect b="0" l="0" r="0" t="0"/>
          <a:stretch/>
        </p:blipFill>
        <p:spPr>
          <a:xfrm>
            <a:off x="4488879" y="1968550"/>
            <a:ext cx="166092" cy="166092"/>
          </a:xfrm>
          <a:prstGeom prst="rect">
            <a:avLst/>
          </a:prstGeom>
          <a:noFill/>
          <a:ln>
            <a:noFill/>
          </a:ln>
        </p:spPr>
      </p:pic>
      <p:sp>
        <p:nvSpPr>
          <p:cNvPr id="777" name="Google Shape;777;p40"/>
          <p:cNvSpPr/>
          <p:nvPr/>
        </p:nvSpPr>
        <p:spPr>
          <a:xfrm>
            <a:off x="3352874" y="2304231"/>
            <a:ext cx="2438177" cy="173013"/>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050"/>
              <a:buFont typeface="Alice"/>
              <a:buNone/>
            </a:pPr>
            <a:r>
              <a:rPr b="0" i="0" lang="en-US" sz="1050" u="none" cap="none" strike="noStrike">
                <a:solidFill>
                  <a:srgbClr val="2C2821"/>
                </a:solidFill>
                <a:latin typeface="Alice"/>
                <a:ea typeface="Alice"/>
                <a:cs typeface="Alice"/>
                <a:sym typeface="Alice"/>
              </a:rPr>
              <a:t>Unpaid Labor &amp; Quality Erosion</a:t>
            </a:r>
            <a:endParaRPr b="0" i="0" sz="1050" u="none" cap="none" strike="noStrike">
              <a:solidFill>
                <a:schemeClr val="dk1"/>
              </a:solidFill>
              <a:latin typeface="Calibri"/>
              <a:ea typeface="Calibri"/>
              <a:cs typeface="Calibri"/>
              <a:sym typeface="Calibri"/>
            </a:endParaRPr>
          </a:p>
        </p:txBody>
      </p:sp>
      <p:sp>
        <p:nvSpPr>
          <p:cNvPr id="778" name="Google Shape;778;p40"/>
          <p:cNvSpPr/>
          <p:nvPr/>
        </p:nvSpPr>
        <p:spPr>
          <a:xfrm>
            <a:off x="3352874" y="2529111"/>
            <a:ext cx="2438177" cy="1380381"/>
          </a:xfrm>
          <a:prstGeom prst="rect">
            <a:avLst/>
          </a:prstGeom>
          <a:noFill/>
          <a:ln>
            <a:noFill/>
          </a:ln>
        </p:spPr>
        <p:txBody>
          <a:bodyPr anchorCtr="0" anchor="t" bIns="0" lIns="0" spcFirstLastPara="1" rIns="0" wrap="square" tIns="0">
            <a:normAutofit/>
          </a:bodyPr>
          <a:lstStyle/>
          <a:p>
            <a:pPr indent="0" lvl="0" marL="0" marR="0" rtl="0" algn="l">
              <a:lnSpc>
                <a:spcPct val="119000"/>
              </a:lnSpc>
              <a:spcBef>
                <a:spcPts val="0"/>
              </a:spcBef>
              <a:spcAft>
                <a:spcPts val="0"/>
              </a:spcAft>
              <a:buClr>
                <a:srgbClr val="2C2821"/>
              </a:buClr>
              <a:buSzPts val="1050"/>
              <a:buFont typeface="Lora"/>
              <a:buNone/>
            </a:pPr>
            <a:r>
              <a:rPr b="0" i="0" lang="en-US" sz="1050" u="none" cap="none" strike="noStrike">
                <a:solidFill>
                  <a:srgbClr val="2C2821"/>
                </a:solidFill>
                <a:latin typeface="Lora"/>
                <a:ea typeface="Lora"/>
                <a:cs typeface="Lora"/>
                <a:sym typeface="Lora"/>
              </a:rPr>
              <a:t>Failing to manage these expectations leads to consultants providing unpaid labor. This can dilute the quality of core deliverables, exhaust the project team, foster resentment, and ultimately erode profitability for the consulting firm.</a:t>
            </a:r>
            <a:endParaRPr b="0" i="0" sz="1050" u="none" cap="none" strike="noStrike">
              <a:solidFill>
                <a:schemeClr val="dk1"/>
              </a:solidFill>
              <a:latin typeface="Calibri"/>
              <a:ea typeface="Calibri"/>
              <a:cs typeface="Calibri"/>
              <a:sym typeface="Calibri"/>
            </a:endParaRPr>
          </a:p>
        </p:txBody>
      </p:sp>
      <p:sp>
        <p:nvSpPr>
          <p:cNvPr id="779" name="Google Shape;779;p40"/>
          <p:cNvSpPr/>
          <p:nvPr/>
        </p:nvSpPr>
        <p:spPr>
          <a:xfrm>
            <a:off x="5988248" y="1885504"/>
            <a:ext cx="2659559" cy="332259"/>
          </a:xfrm>
          <a:prstGeom prst="roundRect">
            <a:avLst>
              <a:gd fmla="val 480013"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780" name="Google Shape;780;p40"/>
          <p:cNvPicPr preferRelativeResize="0"/>
          <p:nvPr/>
        </p:nvPicPr>
        <p:blipFill rotWithShape="1">
          <a:blip r:embed="rId5">
            <a:alphaModFix/>
          </a:blip>
          <a:srcRect b="0" l="0" r="0" t="0"/>
          <a:stretch/>
        </p:blipFill>
        <p:spPr>
          <a:xfrm>
            <a:off x="7234982" y="1968550"/>
            <a:ext cx="166092" cy="166092"/>
          </a:xfrm>
          <a:prstGeom prst="rect">
            <a:avLst/>
          </a:prstGeom>
          <a:noFill/>
          <a:ln>
            <a:noFill/>
          </a:ln>
        </p:spPr>
      </p:pic>
      <p:sp>
        <p:nvSpPr>
          <p:cNvPr id="781" name="Google Shape;781;p40"/>
          <p:cNvSpPr/>
          <p:nvPr/>
        </p:nvSpPr>
        <p:spPr>
          <a:xfrm>
            <a:off x="6098977" y="2304231"/>
            <a:ext cx="2438102" cy="173013"/>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050"/>
              <a:buFont typeface="Alice"/>
              <a:buNone/>
            </a:pPr>
            <a:r>
              <a:rPr b="0" i="0" lang="en-US" sz="1050" u="none" cap="none" strike="noStrike">
                <a:solidFill>
                  <a:srgbClr val="2C2821"/>
                </a:solidFill>
                <a:latin typeface="Alice"/>
                <a:ea typeface="Alice"/>
                <a:cs typeface="Alice"/>
                <a:sym typeface="Alice"/>
              </a:rPr>
              <a:t>Clear Scope &amp; Protocols</a:t>
            </a:r>
            <a:endParaRPr b="0" i="0" sz="1050" u="none" cap="none" strike="noStrike">
              <a:solidFill>
                <a:schemeClr val="dk1"/>
              </a:solidFill>
              <a:latin typeface="Calibri"/>
              <a:ea typeface="Calibri"/>
              <a:cs typeface="Calibri"/>
              <a:sym typeface="Calibri"/>
            </a:endParaRPr>
          </a:p>
        </p:txBody>
      </p:sp>
      <p:sp>
        <p:nvSpPr>
          <p:cNvPr id="782" name="Google Shape;782;p40"/>
          <p:cNvSpPr/>
          <p:nvPr/>
        </p:nvSpPr>
        <p:spPr>
          <a:xfrm>
            <a:off x="6098977" y="2529111"/>
            <a:ext cx="2438102" cy="1380381"/>
          </a:xfrm>
          <a:prstGeom prst="rect">
            <a:avLst/>
          </a:prstGeom>
          <a:noFill/>
          <a:ln>
            <a:noFill/>
          </a:ln>
        </p:spPr>
        <p:txBody>
          <a:bodyPr anchorCtr="0" anchor="t" bIns="0" lIns="0" spcFirstLastPara="1" rIns="0" wrap="square" tIns="0">
            <a:normAutofit/>
          </a:bodyPr>
          <a:lstStyle/>
          <a:p>
            <a:pPr indent="0" lvl="0" marL="0" marR="0" rtl="0" algn="l">
              <a:lnSpc>
                <a:spcPct val="119000"/>
              </a:lnSpc>
              <a:spcBef>
                <a:spcPts val="0"/>
              </a:spcBef>
              <a:spcAft>
                <a:spcPts val="0"/>
              </a:spcAft>
              <a:buClr>
                <a:srgbClr val="2C2821"/>
              </a:buClr>
              <a:buSzPts val="1050"/>
              <a:buFont typeface="Lora"/>
              <a:buNone/>
            </a:pPr>
            <a:r>
              <a:rPr b="0" i="0" lang="en-US" sz="1050" u="none" cap="none" strike="noStrike">
                <a:solidFill>
                  <a:srgbClr val="2C2821"/>
                </a:solidFill>
                <a:latin typeface="Lora"/>
                <a:ea typeface="Lora"/>
                <a:cs typeface="Lora"/>
                <a:sym typeface="Lora"/>
              </a:rPr>
              <a:t>Combat this by establishing comprehensive engagement letters with explicit scope definitions. Implement formal change management protocols for any new requests, clearly outlining the impact on timelines and costs.</a:t>
            </a:r>
            <a:endParaRPr b="0" i="0" sz="1050" u="none" cap="none" strike="noStrike">
              <a:solidFill>
                <a:schemeClr val="dk1"/>
              </a:solidFill>
              <a:latin typeface="Calibri"/>
              <a:ea typeface="Calibri"/>
              <a:cs typeface="Calibri"/>
              <a:sym typeface="Calibri"/>
            </a:endParaRPr>
          </a:p>
        </p:txBody>
      </p:sp>
      <p:sp>
        <p:nvSpPr>
          <p:cNvPr id="783" name="Google Shape;783;p40"/>
          <p:cNvSpPr/>
          <p:nvPr/>
        </p:nvSpPr>
        <p:spPr>
          <a:xfrm>
            <a:off x="496119" y="4117553"/>
            <a:ext cx="8151763" cy="614065"/>
          </a:xfrm>
          <a:prstGeom prst="roundRect">
            <a:avLst>
              <a:gd fmla="val 2705" name="adj"/>
            </a:avLst>
          </a:prstGeom>
          <a:solidFill>
            <a:srgbClr val="FCF2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784" name="Google Shape;784;p40"/>
          <p:cNvPicPr preferRelativeResize="0"/>
          <p:nvPr/>
        </p:nvPicPr>
        <p:blipFill rotWithShape="1">
          <a:blip r:embed="rId6">
            <a:alphaModFix/>
          </a:blip>
          <a:srcRect b="0" l="0" r="0" t="0"/>
          <a:stretch/>
        </p:blipFill>
        <p:spPr>
          <a:xfrm>
            <a:off x="606847" y="4258196"/>
            <a:ext cx="173013" cy="138410"/>
          </a:xfrm>
          <a:prstGeom prst="rect">
            <a:avLst/>
          </a:prstGeom>
          <a:noFill/>
          <a:ln>
            <a:noFill/>
          </a:ln>
        </p:spPr>
      </p:pic>
      <p:sp>
        <p:nvSpPr>
          <p:cNvPr id="785" name="Google Shape;785;p40"/>
          <p:cNvSpPr/>
          <p:nvPr/>
        </p:nvSpPr>
        <p:spPr>
          <a:xfrm>
            <a:off x="890588" y="4231704"/>
            <a:ext cx="7646566" cy="394395"/>
          </a:xfrm>
          <a:prstGeom prst="rect">
            <a:avLst/>
          </a:prstGeom>
          <a:noFill/>
          <a:ln>
            <a:noFill/>
          </a:ln>
        </p:spPr>
        <p:txBody>
          <a:bodyPr anchorCtr="0" anchor="t" bIns="0" lIns="0" spcFirstLastPara="1" rIns="0" wrap="square" tIns="0">
            <a:normAutofit/>
          </a:bodyPr>
          <a:lstStyle/>
          <a:p>
            <a:pPr indent="0" lvl="0" marL="0" marR="0" rtl="0" algn="l">
              <a:lnSpc>
                <a:spcPct val="119000"/>
              </a:lnSpc>
              <a:spcBef>
                <a:spcPts val="0"/>
              </a:spcBef>
              <a:spcAft>
                <a:spcPts val="0"/>
              </a:spcAft>
              <a:buClr>
                <a:srgbClr val="000000"/>
              </a:buClr>
              <a:buSzPts val="1050"/>
              <a:buFont typeface="Lora"/>
              <a:buNone/>
            </a:pPr>
            <a:r>
              <a:rPr b="0" i="0" lang="en-US" sz="1050" u="none" cap="none" strike="noStrike">
                <a:solidFill>
                  <a:srgbClr val="000000"/>
                </a:solidFill>
                <a:latin typeface="Lora"/>
                <a:ea typeface="Lora"/>
                <a:cs typeface="Lora"/>
                <a:sym typeface="Lora"/>
              </a:rPr>
              <a:t>Uncontrolled scope creep, even under the guise of </a:t>
            </a:r>
            <a:r>
              <a:rPr b="1" i="0" lang="en-US" sz="1050" u="none" cap="none" strike="noStrike">
                <a:solidFill>
                  <a:srgbClr val="000000"/>
                </a:solidFill>
                <a:latin typeface="Lora"/>
                <a:ea typeface="Lora"/>
                <a:cs typeface="Lora"/>
                <a:sym typeface="Lora"/>
              </a:rPr>
              <a:t>Bayanihan</a:t>
            </a:r>
            <a:r>
              <a:rPr b="0" i="0" lang="en-US" sz="1050" u="none" cap="none" strike="noStrike">
                <a:solidFill>
                  <a:srgbClr val="000000"/>
                </a:solidFill>
                <a:latin typeface="Lora"/>
                <a:ea typeface="Lora"/>
                <a:cs typeface="Lora"/>
                <a:sym typeface="Lora"/>
              </a:rPr>
              <a:t>, compromises project success, firm profitability, and team morale. Clear boundaries are essential.</a:t>
            </a:r>
            <a:endParaRPr b="0" i="0" sz="1050" u="none" cap="none" strike="noStrike">
              <a:solidFill>
                <a:schemeClr val="dk1"/>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0" name="Shape 790"/>
        <p:cNvGrpSpPr/>
        <p:nvPr/>
      </p:nvGrpSpPr>
      <p:grpSpPr>
        <a:xfrm>
          <a:off x="0" y="0"/>
          <a:ext cx="0" cy="0"/>
          <a:chOff x="0" y="0"/>
          <a:chExt cx="0" cy="0"/>
        </a:xfrm>
      </p:grpSpPr>
      <p:sp>
        <p:nvSpPr>
          <p:cNvPr id="791" name="Google Shape;791;p41"/>
          <p:cNvSpPr/>
          <p:nvPr/>
        </p:nvSpPr>
        <p:spPr>
          <a:xfrm>
            <a:off x="496119" y="459581"/>
            <a:ext cx="8151763" cy="242292"/>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500"/>
              <a:buFont typeface="Alice"/>
              <a:buNone/>
            </a:pPr>
            <a:r>
              <a:rPr b="0" i="0" lang="en-US" sz="1500" u="none" cap="none" strike="noStrike">
                <a:solidFill>
                  <a:srgbClr val="233E32"/>
                </a:solidFill>
                <a:latin typeface="Alice"/>
                <a:ea typeface="Alice"/>
                <a:cs typeface="Alice"/>
                <a:sym typeface="Alice"/>
              </a:rPr>
              <a:t>Challenge 6 — Political Interference and Government-Linked Clients</a:t>
            </a:r>
            <a:endParaRPr b="0" i="0" sz="1500" u="none" cap="none" strike="noStrike">
              <a:solidFill>
                <a:schemeClr val="dk1"/>
              </a:solidFill>
              <a:latin typeface="Calibri"/>
              <a:ea typeface="Calibri"/>
              <a:cs typeface="Calibri"/>
              <a:sym typeface="Calibri"/>
            </a:endParaRPr>
          </a:p>
        </p:txBody>
      </p:sp>
      <p:sp>
        <p:nvSpPr>
          <p:cNvPr id="792" name="Google Shape;792;p41"/>
          <p:cNvSpPr/>
          <p:nvPr/>
        </p:nvSpPr>
        <p:spPr>
          <a:xfrm>
            <a:off x="496119" y="786631"/>
            <a:ext cx="975271" cy="117649"/>
          </a:xfrm>
          <a:prstGeom prst="roundRect">
            <a:avLst>
              <a:gd fmla="val 7908"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41"/>
          <p:cNvSpPr/>
          <p:nvPr/>
        </p:nvSpPr>
        <p:spPr>
          <a:xfrm>
            <a:off x="542627" y="809848"/>
            <a:ext cx="1339453" cy="71214"/>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450"/>
              <a:buFont typeface="Lora"/>
              <a:buNone/>
            </a:pPr>
            <a:r>
              <a:rPr b="0" i="0" lang="en-US" sz="450" u="none" cap="none" strike="noStrike">
                <a:solidFill>
                  <a:srgbClr val="2C2821"/>
                </a:solidFill>
                <a:latin typeface="Lora"/>
                <a:ea typeface="Lora"/>
                <a:cs typeface="Lora"/>
                <a:sym typeface="Lora"/>
              </a:rPr>
              <a:t>ETHICAL CHALLENGE 6 OF 10</a:t>
            </a:r>
            <a:endParaRPr b="0" i="0" sz="450" u="none" cap="none" strike="noStrike">
              <a:solidFill>
                <a:schemeClr val="dk1"/>
              </a:solidFill>
              <a:latin typeface="Calibri"/>
              <a:ea typeface="Calibri"/>
              <a:cs typeface="Calibri"/>
              <a:sym typeface="Calibri"/>
            </a:endParaRPr>
          </a:p>
        </p:txBody>
      </p:sp>
      <p:sp>
        <p:nvSpPr>
          <p:cNvPr id="794" name="Google Shape;794;p41"/>
          <p:cNvSpPr/>
          <p:nvPr/>
        </p:nvSpPr>
        <p:spPr>
          <a:xfrm>
            <a:off x="496119" y="951905"/>
            <a:ext cx="8151763" cy="239762"/>
          </a:xfrm>
          <a:prstGeom prst="rect">
            <a:avLst/>
          </a:prstGeom>
          <a:noFill/>
          <a:ln>
            <a:noFill/>
          </a:ln>
        </p:spPr>
        <p:txBody>
          <a:bodyPr anchorCtr="0" anchor="t" bIns="0" lIns="0" spcFirstLastPara="1" rIns="0" wrap="square" tIns="0">
            <a:normAutofit/>
          </a:bodyPr>
          <a:lstStyle/>
          <a:p>
            <a:pPr indent="0" lvl="0" marL="0" marR="0" rtl="0" algn="l">
              <a:lnSpc>
                <a:spcPct val="103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Filipino consultants working with government agencies or politically connected firms may face immense pressure. This often means aligning findings with political agendas, approving questionable projects, or avoiding scrutiny of powerful officials.</a:t>
            </a:r>
            <a:endParaRPr b="0" i="0" sz="750" u="none" cap="none" strike="noStrike">
              <a:solidFill>
                <a:schemeClr val="dk1"/>
              </a:solidFill>
              <a:latin typeface="Calibri"/>
              <a:ea typeface="Calibri"/>
              <a:cs typeface="Calibri"/>
              <a:sym typeface="Calibri"/>
            </a:endParaRPr>
          </a:p>
        </p:txBody>
      </p:sp>
      <p:sp>
        <p:nvSpPr>
          <p:cNvPr id="795" name="Google Shape;795;p41"/>
          <p:cNvSpPr/>
          <p:nvPr/>
        </p:nvSpPr>
        <p:spPr>
          <a:xfrm>
            <a:off x="496119" y="1281633"/>
            <a:ext cx="3981301" cy="121072"/>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750"/>
              <a:buFont typeface="Alice"/>
              <a:buNone/>
            </a:pPr>
            <a:r>
              <a:rPr b="0" i="0" lang="en-US" sz="750" u="none" cap="none" strike="noStrike">
                <a:solidFill>
                  <a:srgbClr val="233E32"/>
                </a:solidFill>
                <a:latin typeface="Alice"/>
                <a:ea typeface="Alice"/>
                <a:cs typeface="Alice"/>
                <a:sym typeface="Alice"/>
              </a:rPr>
              <a:t>The Scenario</a:t>
            </a:r>
            <a:endParaRPr b="0" i="0" sz="750" u="none" cap="none" strike="noStrike">
              <a:solidFill>
                <a:schemeClr val="dk1"/>
              </a:solidFill>
              <a:latin typeface="Calibri"/>
              <a:ea typeface="Calibri"/>
              <a:cs typeface="Calibri"/>
              <a:sym typeface="Calibri"/>
            </a:endParaRPr>
          </a:p>
        </p:txBody>
      </p:sp>
      <p:sp>
        <p:nvSpPr>
          <p:cNvPr id="796" name="Google Shape;796;p41"/>
          <p:cNvSpPr/>
          <p:nvPr/>
        </p:nvSpPr>
        <p:spPr>
          <a:xfrm>
            <a:off x="496119" y="1445047"/>
            <a:ext cx="3981301" cy="479524"/>
          </a:xfrm>
          <a:prstGeom prst="rect">
            <a:avLst/>
          </a:prstGeom>
          <a:noFill/>
          <a:ln>
            <a:noFill/>
          </a:ln>
        </p:spPr>
        <p:txBody>
          <a:bodyPr anchorCtr="0" anchor="t" bIns="0" lIns="0" spcFirstLastPara="1" rIns="0" wrap="square" tIns="0">
            <a:normAutofit/>
          </a:bodyPr>
          <a:lstStyle/>
          <a:p>
            <a:pPr indent="0" lvl="0" marL="0" marR="0" rtl="0" algn="l">
              <a:lnSpc>
                <a:spcPct val="103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Consultants are often engaged by government entities or firms with strong political ties. In these environments, there can be overt or subtle directives to produce reports that favor certain outcomes or protect specific interests, rather than presenting objective findings.</a:t>
            </a:r>
            <a:endParaRPr b="0" i="0" sz="750" u="none" cap="none" strike="noStrike">
              <a:solidFill>
                <a:schemeClr val="dk1"/>
              </a:solidFill>
              <a:latin typeface="Calibri"/>
              <a:ea typeface="Calibri"/>
              <a:cs typeface="Calibri"/>
              <a:sym typeface="Calibri"/>
            </a:endParaRPr>
          </a:p>
        </p:txBody>
      </p:sp>
      <p:sp>
        <p:nvSpPr>
          <p:cNvPr id="797" name="Google Shape;797;p41"/>
          <p:cNvSpPr/>
          <p:nvPr/>
        </p:nvSpPr>
        <p:spPr>
          <a:xfrm>
            <a:off x="496119" y="1966913"/>
            <a:ext cx="3981301" cy="121072"/>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750"/>
              <a:buFont typeface="Alice"/>
              <a:buNone/>
            </a:pPr>
            <a:r>
              <a:rPr b="0" i="0" lang="en-US" sz="750" u="none" cap="none" strike="noStrike">
                <a:solidFill>
                  <a:srgbClr val="233E32"/>
                </a:solidFill>
                <a:latin typeface="Alice"/>
                <a:ea typeface="Alice"/>
                <a:cs typeface="Alice"/>
                <a:sym typeface="Alice"/>
              </a:rPr>
              <a:t>The Ethical Risk</a:t>
            </a:r>
            <a:endParaRPr b="0" i="0" sz="750" u="none" cap="none" strike="noStrike">
              <a:solidFill>
                <a:schemeClr val="dk1"/>
              </a:solidFill>
              <a:latin typeface="Calibri"/>
              <a:ea typeface="Calibri"/>
              <a:cs typeface="Calibri"/>
              <a:sym typeface="Calibri"/>
            </a:endParaRPr>
          </a:p>
        </p:txBody>
      </p:sp>
      <p:sp>
        <p:nvSpPr>
          <p:cNvPr id="798" name="Google Shape;798;p41"/>
          <p:cNvSpPr/>
          <p:nvPr/>
        </p:nvSpPr>
        <p:spPr>
          <a:xfrm>
            <a:off x="496119" y="2130326"/>
            <a:ext cx="3981301" cy="359643"/>
          </a:xfrm>
          <a:prstGeom prst="rect">
            <a:avLst/>
          </a:prstGeom>
          <a:noFill/>
          <a:ln>
            <a:noFill/>
          </a:ln>
        </p:spPr>
        <p:txBody>
          <a:bodyPr anchorCtr="0" anchor="t" bIns="0" lIns="0" spcFirstLastPara="1" rIns="0" wrap="square" tIns="0">
            <a:normAutofit/>
          </a:bodyPr>
          <a:lstStyle/>
          <a:p>
            <a:pPr indent="0" lvl="0" marL="0" marR="0" rtl="0" algn="l">
              <a:lnSpc>
                <a:spcPct val="103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This directly compromises a consultant's independence and objectivity, undermining the public interest. It can lead to misallocation of public funds, approval of non-viable projects, and a systemic erosion of trust in fair processes.</a:t>
            </a:r>
            <a:endParaRPr b="0" i="0" sz="750" u="none" cap="none" strike="noStrike">
              <a:solidFill>
                <a:schemeClr val="dk1"/>
              </a:solidFill>
              <a:latin typeface="Calibri"/>
              <a:ea typeface="Calibri"/>
              <a:cs typeface="Calibri"/>
              <a:sym typeface="Calibri"/>
            </a:endParaRPr>
          </a:p>
        </p:txBody>
      </p:sp>
      <p:pic>
        <p:nvPicPr>
          <p:cNvPr descr="preencoded.png" id="799" name="Google Shape;799;p41"/>
          <p:cNvPicPr preferRelativeResize="0"/>
          <p:nvPr/>
        </p:nvPicPr>
        <p:blipFill rotWithShape="1">
          <a:blip r:embed="rId3">
            <a:alphaModFix/>
          </a:blip>
          <a:srcRect b="0" l="0" r="0" t="0"/>
          <a:stretch/>
        </p:blipFill>
        <p:spPr>
          <a:xfrm>
            <a:off x="4671343" y="1286917"/>
            <a:ext cx="3393728" cy="2261815"/>
          </a:xfrm>
          <a:prstGeom prst="rect">
            <a:avLst/>
          </a:prstGeom>
          <a:noFill/>
          <a:ln>
            <a:noFill/>
          </a:ln>
        </p:spPr>
      </p:pic>
      <p:sp>
        <p:nvSpPr>
          <p:cNvPr id="800" name="Google Shape;800;p41"/>
          <p:cNvSpPr/>
          <p:nvPr/>
        </p:nvSpPr>
        <p:spPr>
          <a:xfrm>
            <a:off x="4671343" y="3596357"/>
            <a:ext cx="3981301" cy="121072"/>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750"/>
              <a:buFont typeface="Alice"/>
              <a:buNone/>
            </a:pPr>
            <a:r>
              <a:rPr b="0" i="0" lang="en-US" sz="750" u="none" cap="none" strike="noStrike">
                <a:solidFill>
                  <a:srgbClr val="233E32"/>
                </a:solidFill>
                <a:latin typeface="Alice"/>
                <a:ea typeface="Alice"/>
                <a:cs typeface="Alice"/>
                <a:sym typeface="Alice"/>
              </a:rPr>
              <a:t>The Professional Response</a:t>
            </a:r>
            <a:endParaRPr b="0" i="0" sz="750" u="none" cap="none" strike="noStrike">
              <a:solidFill>
                <a:schemeClr val="dk1"/>
              </a:solidFill>
              <a:latin typeface="Calibri"/>
              <a:ea typeface="Calibri"/>
              <a:cs typeface="Calibri"/>
              <a:sym typeface="Calibri"/>
            </a:endParaRPr>
          </a:p>
        </p:txBody>
      </p:sp>
      <p:sp>
        <p:nvSpPr>
          <p:cNvPr id="801" name="Google Shape;801;p41"/>
          <p:cNvSpPr/>
          <p:nvPr/>
        </p:nvSpPr>
        <p:spPr>
          <a:xfrm>
            <a:off x="4671343" y="3759771"/>
            <a:ext cx="3981301" cy="479524"/>
          </a:xfrm>
          <a:prstGeom prst="rect">
            <a:avLst/>
          </a:prstGeom>
          <a:noFill/>
          <a:ln>
            <a:noFill/>
          </a:ln>
        </p:spPr>
        <p:txBody>
          <a:bodyPr anchorCtr="0" anchor="t" bIns="0" lIns="0" spcFirstLastPara="1" rIns="0" wrap="square" tIns="0">
            <a:normAutofit/>
          </a:bodyPr>
          <a:lstStyle/>
          <a:p>
            <a:pPr indent="0" lvl="0" marL="0" marR="0" rtl="0" algn="l">
              <a:lnSpc>
                <a:spcPct val="103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Consultants must rigorously document all interactions and findings. Establish internal whistleblowing protocols and be prepared to escalate concerns or, if necessary, withdraw from engagements where ethical lines are irrevocably crossed. Prioritize integrity over political expediency.</a:t>
            </a:r>
            <a:endParaRPr b="0" i="0" sz="750" u="none" cap="none" strike="noStrike">
              <a:solidFill>
                <a:schemeClr val="dk1"/>
              </a:solidFill>
              <a:latin typeface="Calibri"/>
              <a:ea typeface="Calibri"/>
              <a:cs typeface="Calibri"/>
              <a:sym typeface="Calibri"/>
            </a:endParaRPr>
          </a:p>
        </p:txBody>
      </p:sp>
      <p:sp>
        <p:nvSpPr>
          <p:cNvPr id="802" name="Google Shape;802;p41"/>
          <p:cNvSpPr/>
          <p:nvPr/>
        </p:nvSpPr>
        <p:spPr>
          <a:xfrm>
            <a:off x="496119" y="4325020"/>
            <a:ext cx="8151763" cy="358899"/>
          </a:xfrm>
          <a:prstGeom prst="roundRect">
            <a:avLst>
              <a:gd fmla="val 3240" name="adj"/>
            </a:avLst>
          </a:prstGeom>
          <a:solidFill>
            <a:srgbClr val="FCF2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803" name="Google Shape;803;p41"/>
          <p:cNvPicPr preferRelativeResize="0"/>
          <p:nvPr/>
        </p:nvPicPr>
        <p:blipFill rotWithShape="1">
          <a:blip r:embed="rId4">
            <a:alphaModFix/>
          </a:blip>
          <a:srcRect b="0" l="0" r="0" t="0"/>
          <a:stretch/>
        </p:blipFill>
        <p:spPr>
          <a:xfrm>
            <a:off x="573584" y="4392364"/>
            <a:ext cx="121072" cy="96887"/>
          </a:xfrm>
          <a:prstGeom prst="rect">
            <a:avLst/>
          </a:prstGeom>
          <a:noFill/>
          <a:ln>
            <a:noFill/>
          </a:ln>
        </p:spPr>
      </p:pic>
      <p:sp>
        <p:nvSpPr>
          <p:cNvPr id="804" name="Google Shape;804;p41"/>
          <p:cNvSpPr/>
          <p:nvPr/>
        </p:nvSpPr>
        <p:spPr>
          <a:xfrm>
            <a:off x="772120" y="4386709"/>
            <a:ext cx="7798296" cy="239762"/>
          </a:xfrm>
          <a:prstGeom prst="rect">
            <a:avLst/>
          </a:prstGeom>
          <a:noFill/>
          <a:ln>
            <a:noFill/>
          </a:ln>
        </p:spPr>
        <p:txBody>
          <a:bodyPr anchorCtr="0" anchor="t" bIns="0" lIns="0" spcFirstLastPara="1" rIns="0" wrap="square" tIns="0">
            <a:normAutofit/>
          </a:bodyPr>
          <a:lstStyle/>
          <a:p>
            <a:pPr indent="0" lvl="0" marL="0" marR="0" rtl="0" algn="l">
              <a:lnSpc>
                <a:spcPct val="103000"/>
              </a:lnSpc>
              <a:spcBef>
                <a:spcPts val="0"/>
              </a:spcBef>
              <a:spcAft>
                <a:spcPts val="0"/>
              </a:spcAft>
              <a:buClr>
                <a:srgbClr val="000000"/>
              </a:buClr>
              <a:buSzPts val="750"/>
              <a:buFont typeface="Lora"/>
              <a:buNone/>
            </a:pPr>
            <a:r>
              <a:rPr b="0" i="0" lang="en-US" sz="750" u="none" cap="none" strike="noStrike">
                <a:solidFill>
                  <a:srgbClr val="000000"/>
                </a:solidFill>
                <a:latin typeface="Lora"/>
                <a:ea typeface="Lora"/>
                <a:cs typeface="Lora"/>
                <a:sym typeface="Lora"/>
              </a:rPr>
              <a:t>Succumbing to political pressure not only damages professional credibility but can also contribute to corruption and hinder good governance. Upholding ethical standards is paramount.</a:t>
            </a:r>
            <a:endParaRPr b="0" i="0" sz="750" u="none" cap="none" strike="noStrike">
              <a:solidFill>
                <a:schemeClr val="dk1"/>
              </a:solidFill>
              <a:latin typeface="Calibri"/>
              <a:ea typeface="Calibri"/>
              <a:cs typeface="Calibri"/>
              <a:sym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9" name="Shape 809"/>
        <p:cNvGrpSpPr/>
        <p:nvPr/>
      </p:nvGrpSpPr>
      <p:grpSpPr>
        <a:xfrm>
          <a:off x="0" y="0"/>
          <a:ext cx="0" cy="0"/>
          <a:chOff x="0" y="0"/>
          <a:chExt cx="0" cy="0"/>
        </a:xfrm>
      </p:grpSpPr>
      <p:sp>
        <p:nvSpPr>
          <p:cNvPr id="810" name="Google Shape;810;p42"/>
          <p:cNvSpPr/>
          <p:nvPr/>
        </p:nvSpPr>
        <p:spPr>
          <a:xfrm>
            <a:off x="496119" y="565845"/>
            <a:ext cx="8151763" cy="346100"/>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150"/>
              <a:buFont typeface="Alice"/>
              <a:buNone/>
            </a:pPr>
            <a:r>
              <a:rPr b="0" i="0" lang="en-US" sz="2150" u="none" cap="none" strike="noStrike">
                <a:solidFill>
                  <a:srgbClr val="233E32"/>
                </a:solidFill>
                <a:latin typeface="Alice"/>
                <a:ea typeface="Alice"/>
                <a:cs typeface="Alice"/>
                <a:sym typeface="Alice"/>
              </a:rPr>
              <a:t>Challenge 7 — Fee Undercutting and Lowball Competition</a:t>
            </a:r>
            <a:endParaRPr b="0" i="0" sz="2150" u="none" cap="none" strike="noStrike">
              <a:solidFill>
                <a:schemeClr val="dk1"/>
              </a:solidFill>
              <a:latin typeface="Calibri"/>
              <a:ea typeface="Calibri"/>
              <a:cs typeface="Calibri"/>
              <a:sym typeface="Calibri"/>
            </a:endParaRPr>
          </a:p>
        </p:txBody>
      </p:sp>
      <p:sp>
        <p:nvSpPr>
          <p:cNvPr id="811" name="Google Shape;811;p42"/>
          <p:cNvSpPr/>
          <p:nvPr/>
        </p:nvSpPr>
        <p:spPr>
          <a:xfrm>
            <a:off x="496119" y="1084957"/>
            <a:ext cx="1382837" cy="168250"/>
          </a:xfrm>
          <a:prstGeom prst="roundRect">
            <a:avLst>
              <a:gd fmla="val 7899"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42"/>
          <p:cNvSpPr/>
          <p:nvPr/>
        </p:nvSpPr>
        <p:spPr>
          <a:xfrm>
            <a:off x="562570" y="1118146"/>
            <a:ext cx="1707133" cy="101873"/>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650"/>
              <a:buFont typeface="Lora"/>
              <a:buNone/>
            </a:pPr>
            <a:r>
              <a:rPr b="0" i="0" lang="en-US" sz="650" u="none" cap="none" strike="noStrike">
                <a:solidFill>
                  <a:srgbClr val="2C2821"/>
                </a:solidFill>
                <a:latin typeface="Lora"/>
                <a:ea typeface="Lora"/>
                <a:cs typeface="Lora"/>
                <a:sym typeface="Lora"/>
              </a:rPr>
              <a:t>ETHICAL CHALLENGE 7 OF 10</a:t>
            </a:r>
            <a:endParaRPr b="0" i="0" sz="650" u="none" cap="none" strike="noStrike">
              <a:solidFill>
                <a:schemeClr val="dk1"/>
              </a:solidFill>
              <a:latin typeface="Calibri"/>
              <a:ea typeface="Calibri"/>
              <a:cs typeface="Calibri"/>
              <a:sym typeface="Calibri"/>
            </a:endParaRPr>
          </a:p>
        </p:txBody>
      </p:sp>
      <p:sp>
        <p:nvSpPr>
          <p:cNvPr id="813" name="Google Shape;813;p42"/>
          <p:cNvSpPr/>
          <p:nvPr/>
        </p:nvSpPr>
        <p:spPr>
          <a:xfrm>
            <a:off x="496119" y="1350541"/>
            <a:ext cx="8151763" cy="394395"/>
          </a:xfrm>
          <a:prstGeom prst="rect">
            <a:avLst/>
          </a:prstGeom>
          <a:noFill/>
          <a:ln>
            <a:noFill/>
          </a:ln>
        </p:spPr>
        <p:txBody>
          <a:bodyPr anchorCtr="0" anchor="t" bIns="0" lIns="0" spcFirstLastPara="1" rIns="0" wrap="square" tIns="0">
            <a:normAutofit/>
          </a:bodyPr>
          <a:lstStyle/>
          <a:p>
            <a:pPr indent="0" lvl="0" marL="0" marR="0" rtl="0" algn="l">
              <a:lnSpc>
                <a:spcPct val="119000"/>
              </a:lnSpc>
              <a:spcBef>
                <a:spcPts val="0"/>
              </a:spcBef>
              <a:spcAft>
                <a:spcPts val="0"/>
              </a:spcAft>
              <a:buClr>
                <a:srgbClr val="2C2821"/>
              </a:buClr>
              <a:buSzPts val="1050"/>
              <a:buFont typeface="Lora"/>
              <a:buNone/>
            </a:pPr>
            <a:r>
              <a:rPr b="0" i="0" lang="en-US" sz="1050" u="none" cap="none" strike="noStrike">
                <a:solidFill>
                  <a:srgbClr val="2C2821"/>
                </a:solidFill>
                <a:latin typeface="Lora"/>
                <a:ea typeface="Lora"/>
                <a:cs typeface="Lora"/>
                <a:sym typeface="Lora"/>
              </a:rPr>
              <a:t>       In the intensely competitive Philippine consulting market, the pressure to secure contracts can lead some practitioners to drastically underprice their services. This often results in compromising quality and cutting corners to maintain profitability.     </a:t>
            </a:r>
            <a:endParaRPr b="0" i="0" sz="1050" u="none" cap="none" strike="noStrike">
              <a:solidFill>
                <a:schemeClr val="dk1"/>
              </a:solidFill>
              <a:latin typeface="Calibri"/>
              <a:ea typeface="Calibri"/>
              <a:cs typeface="Calibri"/>
              <a:sym typeface="Calibri"/>
            </a:endParaRPr>
          </a:p>
        </p:txBody>
      </p:sp>
      <p:sp>
        <p:nvSpPr>
          <p:cNvPr id="814" name="Google Shape;814;p42"/>
          <p:cNvSpPr/>
          <p:nvPr/>
        </p:nvSpPr>
        <p:spPr>
          <a:xfrm>
            <a:off x="496119" y="1842269"/>
            <a:ext cx="2659559" cy="2023914"/>
          </a:xfrm>
          <a:prstGeom prst="roundRect">
            <a:avLst>
              <a:gd fmla="val 821"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42"/>
          <p:cNvSpPr/>
          <p:nvPr/>
        </p:nvSpPr>
        <p:spPr>
          <a:xfrm>
            <a:off x="606847" y="1952997"/>
            <a:ext cx="2438102" cy="173013"/>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050"/>
              <a:buFont typeface="Alice"/>
              <a:buNone/>
            </a:pPr>
            <a:r>
              <a:rPr b="0" i="0" lang="en-US" sz="1050" u="none" cap="none" strike="noStrike">
                <a:solidFill>
                  <a:srgbClr val="2C2821"/>
                </a:solidFill>
                <a:latin typeface="Alice"/>
                <a:ea typeface="Alice"/>
                <a:cs typeface="Alice"/>
                <a:sym typeface="Alice"/>
              </a:rPr>
              <a:t>The Scenario</a:t>
            </a:r>
            <a:endParaRPr b="0" i="0" sz="1050" u="none" cap="none" strike="noStrike">
              <a:solidFill>
                <a:schemeClr val="dk1"/>
              </a:solidFill>
              <a:latin typeface="Calibri"/>
              <a:ea typeface="Calibri"/>
              <a:cs typeface="Calibri"/>
              <a:sym typeface="Calibri"/>
            </a:endParaRPr>
          </a:p>
        </p:txBody>
      </p:sp>
      <p:sp>
        <p:nvSpPr>
          <p:cNvPr id="816" name="Google Shape;816;p42"/>
          <p:cNvSpPr/>
          <p:nvPr/>
        </p:nvSpPr>
        <p:spPr>
          <a:xfrm>
            <a:off x="606847" y="2177876"/>
            <a:ext cx="2438102" cy="1577578"/>
          </a:xfrm>
          <a:prstGeom prst="rect">
            <a:avLst/>
          </a:prstGeom>
          <a:noFill/>
          <a:ln>
            <a:noFill/>
          </a:ln>
        </p:spPr>
        <p:txBody>
          <a:bodyPr anchorCtr="0" anchor="t" bIns="0" lIns="0" spcFirstLastPara="1" rIns="0" wrap="square" tIns="0">
            <a:normAutofit/>
          </a:bodyPr>
          <a:lstStyle/>
          <a:p>
            <a:pPr indent="0" lvl="0" marL="0" marR="0" rtl="0" algn="l">
              <a:lnSpc>
                <a:spcPct val="119000"/>
              </a:lnSpc>
              <a:spcBef>
                <a:spcPts val="0"/>
              </a:spcBef>
              <a:spcAft>
                <a:spcPts val="0"/>
              </a:spcAft>
              <a:buClr>
                <a:srgbClr val="2C2821"/>
              </a:buClr>
              <a:buSzPts val="1050"/>
              <a:buFont typeface="Lora"/>
              <a:buNone/>
            </a:pPr>
            <a:r>
              <a:rPr b="0" i="0" lang="en-US" sz="1050" u="none" cap="none" strike="noStrike">
                <a:solidFill>
                  <a:srgbClr val="2C2821"/>
                </a:solidFill>
                <a:latin typeface="Lora"/>
                <a:ea typeface="Lora"/>
                <a:cs typeface="Lora"/>
                <a:sym typeface="Lora"/>
              </a:rPr>
              <a:t>           Driven by fierce competition, some consultants initially underbid projects. To compensate for low fees, they may subsequently reduce project scope, assign less experienced staff, or streamline deliverables to a degree that impacts quality.         </a:t>
            </a:r>
            <a:endParaRPr b="0" i="0" sz="1050" u="none" cap="none" strike="noStrike">
              <a:solidFill>
                <a:schemeClr val="dk1"/>
              </a:solidFill>
              <a:latin typeface="Calibri"/>
              <a:ea typeface="Calibri"/>
              <a:cs typeface="Calibri"/>
              <a:sym typeface="Calibri"/>
            </a:endParaRPr>
          </a:p>
        </p:txBody>
      </p:sp>
      <p:sp>
        <p:nvSpPr>
          <p:cNvPr id="817" name="Google Shape;817;p42"/>
          <p:cNvSpPr/>
          <p:nvPr/>
        </p:nvSpPr>
        <p:spPr>
          <a:xfrm>
            <a:off x="3242146" y="1842269"/>
            <a:ext cx="2659633" cy="2023914"/>
          </a:xfrm>
          <a:prstGeom prst="roundRect">
            <a:avLst>
              <a:gd fmla="val 821"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42"/>
          <p:cNvSpPr/>
          <p:nvPr/>
        </p:nvSpPr>
        <p:spPr>
          <a:xfrm>
            <a:off x="3352874" y="1952997"/>
            <a:ext cx="2438177" cy="173013"/>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050"/>
              <a:buFont typeface="Alice"/>
              <a:buNone/>
            </a:pPr>
            <a:r>
              <a:rPr b="0" i="0" lang="en-US" sz="1050" u="none" cap="none" strike="noStrike">
                <a:solidFill>
                  <a:srgbClr val="2C2821"/>
                </a:solidFill>
                <a:latin typeface="Alice"/>
                <a:ea typeface="Alice"/>
                <a:cs typeface="Alice"/>
                <a:sym typeface="Alice"/>
              </a:rPr>
              <a:t>The Ethical Risk</a:t>
            </a:r>
            <a:endParaRPr b="0" i="0" sz="1050" u="none" cap="none" strike="noStrike">
              <a:solidFill>
                <a:schemeClr val="dk1"/>
              </a:solidFill>
              <a:latin typeface="Calibri"/>
              <a:ea typeface="Calibri"/>
              <a:cs typeface="Calibri"/>
              <a:sym typeface="Calibri"/>
            </a:endParaRPr>
          </a:p>
        </p:txBody>
      </p:sp>
      <p:sp>
        <p:nvSpPr>
          <p:cNvPr id="819" name="Google Shape;819;p42"/>
          <p:cNvSpPr/>
          <p:nvPr/>
        </p:nvSpPr>
        <p:spPr>
          <a:xfrm>
            <a:off x="3352874" y="2177876"/>
            <a:ext cx="2438177" cy="1577578"/>
          </a:xfrm>
          <a:prstGeom prst="rect">
            <a:avLst/>
          </a:prstGeom>
          <a:noFill/>
          <a:ln>
            <a:noFill/>
          </a:ln>
        </p:spPr>
        <p:txBody>
          <a:bodyPr anchorCtr="0" anchor="t" bIns="0" lIns="0" spcFirstLastPara="1" rIns="0" wrap="square" tIns="0">
            <a:normAutofit/>
          </a:bodyPr>
          <a:lstStyle/>
          <a:p>
            <a:pPr indent="0" lvl="0" marL="0" marR="0" rtl="0" algn="l">
              <a:lnSpc>
                <a:spcPct val="119000"/>
              </a:lnSpc>
              <a:spcBef>
                <a:spcPts val="0"/>
              </a:spcBef>
              <a:spcAft>
                <a:spcPts val="0"/>
              </a:spcAft>
              <a:buClr>
                <a:srgbClr val="2C2821"/>
              </a:buClr>
              <a:buSzPts val="1050"/>
              <a:buFont typeface="Lora"/>
              <a:buNone/>
            </a:pPr>
            <a:r>
              <a:rPr b="0" i="0" lang="en-US" sz="1050" u="none" cap="none" strike="noStrike">
                <a:solidFill>
                  <a:srgbClr val="2C2821"/>
                </a:solidFill>
                <a:latin typeface="Lora"/>
                <a:ea typeface="Lora"/>
                <a:cs typeface="Lora"/>
                <a:sym typeface="Lora"/>
              </a:rPr>
              <a:t>           This behavior directly jeopardizes due care and professional competence. Substandard work can result in flawed recommendations, project failures, financial losses for clients, and in critical sectors, even pose risks of public harm, damaging the entire profession's credibility.         </a:t>
            </a:r>
            <a:endParaRPr b="0" i="0" sz="1050" u="none" cap="none" strike="noStrike">
              <a:solidFill>
                <a:schemeClr val="dk1"/>
              </a:solidFill>
              <a:latin typeface="Calibri"/>
              <a:ea typeface="Calibri"/>
              <a:cs typeface="Calibri"/>
              <a:sym typeface="Calibri"/>
            </a:endParaRPr>
          </a:p>
        </p:txBody>
      </p:sp>
      <p:sp>
        <p:nvSpPr>
          <p:cNvPr id="820" name="Google Shape;820;p42"/>
          <p:cNvSpPr/>
          <p:nvPr/>
        </p:nvSpPr>
        <p:spPr>
          <a:xfrm>
            <a:off x="5988248" y="1842269"/>
            <a:ext cx="2659559" cy="2023914"/>
          </a:xfrm>
          <a:prstGeom prst="roundRect">
            <a:avLst>
              <a:gd fmla="val 821"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42"/>
          <p:cNvSpPr/>
          <p:nvPr/>
        </p:nvSpPr>
        <p:spPr>
          <a:xfrm>
            <a:off x="6098977" y="1952997"/>
            <a:ext cx="2438102" cy="173013"/>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050"/>
              <a:buFont typeface="Alice"/>
              <a:buNone/>
            </a:pPr>
            <a:r>
              <a:rPr b="0" i="0" lang="en-US" sz="1050" u="none" cap="none" strike="noStrike">
                <a:solidFill>
                  <a:srgbClr val="2C2821"/>
                </a:solidFill>
                <a:latin typeface="Alice"/>
                <a:ea typeface="Alice"/>
                <a:cs typeface="Alice"/>
                <a:sym typeface="Alice"/>
              </a:rPr>
              <a:t>The Professional Response</a:t>
            </a:r>
            <a:endParaRPr b="0" i="0" sz="1050" u="none" cap="none" strike="noStrike">
              <a:solidFill>
                <a:schemeClr val="dk1"/>
              </a:solidFill>
              <a:latin typeface="Calibri"/>
              <a:ea typeface="Calibri"/>
              <a:cs typeface="Calibri"/>
              <a:sym typeface="Calibri"/>
            </a:endParaRPr>
          </a:p>
        </p:txBody>
      </p:sp>
      <p:sp>
        <p:nvSpPr>
          <p:cNvPr id="822" name="Google Shape;822;p42"/>
          <p:cNvSpPr/>
          <p:nvPr/>
        </p:nvSpPr>
        <p:spPr>
          <a:xfrm>
            <a:off x="6098977" y="2177876"/>
            <a:ext cx="2438102" cy="1577578"/>
          </a:xfrm>
          <a:prstGeom prst="rect">
            <a:avLst/>
          </a:prstGeom>
          <a:noFill/>
          <a:ln>
            <a:noFill/>
          </a:ln>
        </p:spPr>
        <p:txBody>
          <a:bodyPr anchorCtr="0" anchor="t" bIns="0" lIns="0" spcFirstLastPara="1" rIns="0" wrap="square" tIns="0">
            <a:normAutofit/>
          </a:bodyPr>
          <a:lstStyle/>
          <a:p>
            <a:pPr indent="0" lvl="0" marL="0" marR="0" rtl="0" algn="l">
              <a:lnSpc>
                <a:spcPct val="119000"/>
              </a:lnSpc>
              <a:spcBef>
                <a:spcPts val="0"/>
              </a:spcBef>
              <a:spcAft>
                <a:spcPts val="0"/>
              </a:spcAft>
              <a:buClr>
                <a:srgbClr val="2C2821"/>
              </a:buClr>
              <a:buSzPts val="1050"/>
              <a:buFont typeface="Lora"/>
              <a:buNone/>
            </a:pPr>
            <a:r>
              <a:rPr b="0" i="0" lang="en-US" sz="1050" u="none" cap="none" strike="noStrike">
                <a:solidFill>
                  <a:srgbClr val="2C2821"/>
                </a:solidFill>
                <a:latin typeface="Lora"/>
                <a:ea typeface="Lora"/>
                <a:cs typeface="Lora"/>
                <a:sym typeface="Lora"/>
              </a:rPr>
              <a:t>           Consultants must prioritize value-based pricing, articulating the long-term benefits and expertise provided. Implementing transparent fee structures and educating clients on the true cost of quality helps distinguish ethical firms and upholds professional standards.         </a:t>
            </a:r>
            <a:endParaRPr b="0" i="0" sz="1050" u="none" cap="none" strike="noStrike">
              <a:solidFill>
                <a:schemeClr val="dk1"/>
              </a:solidFill>
              <a:latin typeface="Calibri"/>
              <a:ea typeface="Calibri"/>
              <a:cs typeface="Calibri"/>
              <a:sym typeface="Calibri"/>
            </a:endParaRPr>
          </a:p>
        </p:txBody>
      </p:sp>
      <p:sp>
        <p:nvSpPr>
          <p:cNvPr id="823" name="Google Shape;823;p42"/>
          <p:cNvSpPr/>
          <p:nvPr/>
        </p:nvSpPr>
        <p:spPr>
          <a:xfrm>
            <a:off x="496119" y="3963516"/>
            <a:ext cx="8151763" cy="614065"/>
          </a:xfrm>
          <a:prstGeom prst="roundRect">
            <a:avLst>
              <a:gd fmla="val 2705" name="adj"/>
            </a:avLst>
          </a:prstGeom>
          <a:solidFill>
            <a:srgbClr val="FCF2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824" name="Google Shape;824;p42"/>
          <p:cNvPicPr preferRelativeResize="0"/>
          <p:nvPr/>
        </p:nvPicPr>
        <p:blipFill rotWithShape="1">
          <a:blip r:embed="rId3">
            <a:alphaModFix/>
          </a:blip>
          <a:srcRect b="0" l="0" r="0" t="0"/>
          <a:stretch/>
        </p:blipFill>
        <p:spPr>
          <a:xfrm>
            <a:off x="606847" y="4104159"/>
            <a:ext cx="173013" cy="138410"/>
          </a:xfrm>
          <a:prstGeom prst="rect">
            <a:avLst/>
          </a:prstGeom>
          <a:noFill/>
          <a:ln>
            <a:noFill/>
          </a:ln>
        </p:spPr>
      </p:pic>
      <p:sp>
        <p:nvSpPr>
          <p:cNvPr id="825" name="Google Shape;825;p42"/>
          <p:cNvSpPr/>
          <p:nvPr/>
        </p:nvSpPr>
        <p:spPr>
          <a:xfrm>
            <a:off x="890588" y="4077667"/>
            <a:ext cx="7646566" cy="394395"/>
          </a:xfrm>
          <a:prstGeom prst="rect">
            <a:avLst/>
          </a:prstGeom>
          <a:noFill/>
          <a:ln>
            <a:noFill/>
          </a:ln>
        </p:spPr>
        <p:txBody>
          <a:bodyPr anchorCtr="0" anchor="t" bIns="0" lIns="0" spcFirstLastPara="1" rIns="0" wrap="square" tIns="0">
            <a:normAutofit/>
          </a:bodyPr>
          <a:lstStyle/>
          <a:p>
            <a:pPr indent="0" lvl="0" marL="0" marR="0" rtl="0" algn="l">
              <a:lnSpc>
                <a:spcPct val="119000"/>
              </a:lnSpc>
              <a:spcBef>
                <a:spcPts val="0"/>
              </a:spcBef>
              <a:spcAft>
                <a:spcPts val="0"/>
              </a:spcAft>
              <a:buClr>
                <a:srgbClr val="000000"/>
              </a:buClr>
              <a:buSzPts val="1050"/>
              <a:buFont typeface="Lora"/>
              <a:buNone/>
            </a:pPr>
            <a:r>
              <a:rPr b="0" i="0" lang="en-US" sz="1050" u="none" cap="none" strike="noStrike">
                <a:solidFill>
                  <a:srgbClr val="000000"/>
                </a:solidFill>
                <a:latin typeface="Lora"/>
                <a:ea typeface="Lora"/>
                <a:cs typeface="Lora"/>
                <a:sym typeface="Lora"/>
              </a:rPr>
              <a:t>Underpricing to win bids often forces compromises that erode quality and trust. Upholding robust pricing models reflects a commitment to ethical practice and sustainable value delivery.</a:t>
            </a:r>
            <a:endParaRPr b="0" i="0" sz="1050" u="none" cap="none" strike="noStrike">
              <a:solidFill>
                <a:schemeClr val="dk1"/>
              </a:solidFill>
              <a:latin typeface="Calibri"/>
              <a:ea typeface="Calibri"/>
              <a:cs typeface="Calibri"/>
              <a:sym typeface="Calibri"/>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0" name="Shape 830"/>
        <p:cNvGrpSpPr/>
        <p:nvPr/>
      </p:nvGrpSpPr>
      <p:grpSpPr>
        <a:xfrm>
          <a:off x="0" y="0"/>
          <a:ext cx="0" cy="0"/>
          <a:chOff x="0" y="0"/>
          <a:chExt cx="0" cy="0"/>
        </a:xfrm>
      </p:grpSpPr>
      <p:sp>
        <p:nvSpPr>
          <p:cNvPr id="831" name="Google Shape;831;p43"/>
          <p:cNvSpPr/>
          <p:nvPr/>
        </p:nvSpPr>
        <p:spPr>
          <a:xfrm>
            <a:off x="496119" y="468957"/>
            <a:ext cx="8151763" cy="332259"/>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050"/>
              <a:buFont typeface="Alice"/>
              <a:buNone/>
            </a:pPr>
            <a:r>
              <a:rPr b="0" i="0" lang="en-US" sz="2050" u="none" cap="none" strike="noStrike">
                <a:solidFill>
                  <a:srgbClr val="233E32"/>
                </a:solidFill>
                <a:latin typeface="Alice"/>
                <a:ea typeface="Alice"/>
                <a:cs typeface="Alice"/>
                <a:sym typeface="Alice"/>
              </a:rPr>
              <a:t>Challenge 8 — Confidentiality Breaches in Small, Tight-Knit Markets</a:t>
            </a:r>
            <a:endParaRPr b="0" i="0" sz="2050" u="none" cap="none" strike="noStrike">
              <a:solidFill>
                <a:schemeClr val="dk1"/>
              </a:solidFill>
              <a:latin typeface="Calibri"/>
              <a:ea typeface="Calibri"/>
              <a:cs typeface="Calibri"/>
              <a:sym typeface="Calibri"/>
            </a:endParaRPr>
          </a:p>
        </p:txBody>
      </p:sp>
      <p:sp>
        <p:nvSpPr>
          <p:cNvPr id="832" name="Google Shape;832;p43"/>
          <p:cNvSpPr/>
          <p:nvPr/>
        </p:nvSpPr>
        <p:spPr>
          <a:xfrm>
            <a:off x="496119" y="960686"/>
            <a:ext cx="1336700" cy="161479"/>
          </a:xfrm>
          <a:prstGeom prst="roundRect">
            <a:avLst>
              <a:gd fmla="val 7901"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43"/>
          <p:cNvSpPr/>
          <p:nvPr/>
        </p:nvSpPr>
        <p:spPr>
          <a:xfrm>
            <a:off x="559891" y="992535"/>
            <a:ext cx="1666354" cy="97780"/>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650"/>
              <a:buFont typeface="Lora"/>
              <a:buNone/>
            </a:pPr>
            <a:r>
              <a:rPr b="0" i="0" lang="en-US" sz="650" u="none" cap="none" strike="noStrike">
                <a:solidFill>
                  <a:srgbClr val="2C2821"/>
                </a:solidFill>
                <a:latin typeface="Lora"/>
                <a:ea typeface="Lora"/>
                <a:cs typeface="Lora"/>
                <a:sym typeface="Lora"/>
              </a:rPr>
              <a:t>ETHICAL CHALLENGE 8 OF 10</a:t>
            </a:r>
            <a:endParaRPr b="0" i="0" sz="650" u="none" cap="none" strike="noStrike">
              <a:solidFill>
                <a:schemeClr val="dk1"/>
              </a:solidFill>
              <a:latin typeface="Calibri"/>
              <a:ea typeface="Calibri"/>
              <a:cs typeface="Calibri"/>
              <a:sym typeface="Calibri"/>
            </a:endParaRPr>
          </a:p>
        </p:txBody>
      </p:sp>
      <p:sp>
        <p:nvSpPr>
          <p:cNvPr id="834" name="Google Shape;834;p43"/>
          <p:cNvSpPr/>
          <p:nvPr/>
        </p:nvSpPr>
        <p:spPr>
          <a:xfrm>
            <a:off x="496119" y="1211833"/>
            <a:ext cx="8151763" cy="558105"/>
          </a:xfrm>
          <a:prstGeom prst="rect">
            <a:avLst/>
          </a:prstGeom>
          <a:noFill/>
          <a:ln>
            <a:noFill/>
          </a:ln>
        </p:spPr>
        <p:txBody>
          <a:bodyPr anchorCtr="0" anchor="t" bIns="0" lIns="0" spcFirstLastPara="1" rIns="0" wrap="square" tIns="0">
            <a:normAutofit/>
          </a:bodyPr>
          <a:lstStyle/>
          <a:p>
            <a:pPr indent="0" lvl="0" marL="0" marR="0" rtl="0" algn="l">
              <a:lnSpc>
                <a:spcPct val="117000"/>
              </a:lnSpc>
              <a:spcBef>
                <a:spcPts val="0"/>
              </a:spcBef>
              <a:spcAft>
                <a:spcPts val="0"/>
              </a:spcAft>
              <a:buClr>
                <a:srgbClr val="2C2821"/>
              </a:buClr>
              <a:buSzPts val="1000"/>
              <a:buFont typeface="Lora"/>
              <a:buNone/>
            </a:pPr>
            <a:r>
              <a:rPr b="0" i="0" lang="en-US" sz="1000" u="none" cap="none" strike="noStrike">
                <a:solidFill>
                  <a:srgbClr val="2C2821"/>
                </a:solidFill>
                <a:latin typeface="Lora"/>
                <a:ea typeface="Lora"/>
                <a:cs typeface="Lora"/>
                <a:sym typeface="Lora"/>
              </a:rPr>
              <a:t>The Philippines has a relatively small business community where industry players often know each other. This tight-knit nature increases the risk of consultants inadvertently (or deliberately) sharing client information across engagements, especially when serving competing firms.</a:t>
            </a:r>
            <a:endParaRPr b="0" i="0" sz="1000" u="none" cap="none" strike="noStrike">
              <a:solidFill>
                <a:schemeClr val="dk1"/>
              </a:solidFill>
              <a:latin typeface="Calibri"/>
              <a:ea typeface="Calibri"/>
              <a:cs typeface="Calibri"/>
              <a:sym typeface="Calibri"/>
            </a:endParaRPr>
          </a:p>
        </p:txBody>
      </p:sp>
      <p:sp>
        <p:nvSpPr>
          <p:cNvPr id="835" name="Google Shape;835;p43"/>
          <p:cNvSpPr/>
          <p:nvPr/>
        </p:nvSpPr>
        <p:spPr>
          <a:xfrm>
            <a:off x="4564856" y="1859607"/>
            <a:ext cx="14288" cy="2148557"/>
          </a:xfrm>
          <a:prstGeom prst="roundRect">
            <a:avLst>
              <a:gd fmla="val 111624" name="adj"/>
            </a:avLst>
          </a:prstGeom>
          <a:solidFill>
            <a:srgbClr val="D6D3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43"/>
          <p:cNvSpPr/>
          <p:nvPr/>
        </p:nvSpPr>
        <p:spPr>
          <a:xfrm>
            <a:off x="4373687" y="1972047"/>
            <a:ext cx="212601" cy="14288"/>
          </a:xfrm>
          <a:prstGeom prst="roundRect">
            <a:avLst>
              <a:gd fmla="val 111624" name="adj"/>
            </a:avLst>
          </a:prstGeom>
          <a:solidFill>
            <a:srgbClr val="D6D3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43"/>
          <p:cNvSpPr/>
          <p:nvPr/>
        </p:nvSpPr>
        <p:spPr>
          <a:xfrm>
            <a:off x="4532151" y="1939342"/>
            <a:ext cx="79697" cy="79697"/>
          </a:xfrm>
          <a:prstGeom prst="ellipse">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43"/>
          <p:cNvSpPr/>
          <p:nvPr/>
        </p:nvSpPr>
        <p:spPr>
          <a:xfrm>
            <a:off x="496119" y="1896145"/>
            <a:ext cx="3650605" cy="166092"/>
          </a:xfrm>
          <a:prstGeom prst="rect">
            <a:avLst/>
          </a:prstGeom>
          <a:noFill/>
          <a:ln>
            <a:noFill/>
          </a:ln>
        </p:spPr>
        <p:txBody>
          <a:bodyPr anchorCtr="0" anchor="t" bIns="0" lIns="0" spcFirstLastPara="1" rIns="0" wrap="square" tIns="0">
            <a:noAutofit/>
          </a:bodyPr>
          <a:lstStyle/>
          <a:p>
            <a:pPr indent="0" lvl="0" marL="0" marR="0" rtl="0" algn="r">
              <a:lnSpc>
                <a:spcPct val="104000"/>
              </a:lnSpc>
              <a:spcBef>
                <a:spcPts val="0"/>
              </a:spcBef>
              <a:spcAft>
                <a:spcPts val="0"/>
              </a:spcAft>
              <a:buClr>
                <a:srgbClr val="2C2821"/>
              </a:buClr>
              <a:buSzPts val="1000"/>
              <a:buFont typeface="Alice"/>
              <a:buNone/>
            </a:pPr>
            <a:r>
              <a:rPr b="0" i="0" lang="en-US" sz="1000" u="none" cap="none" strike="noStrike">
                <a:solidFill>
                  <a:srgbClr val="2C2821"/>
                </a:solidFill>
                <a:latin typeface="Alice"/>
                <a:ea typeface="Alice"/>
                <a:cs typeface="Alice"/>
                <a:sym typeface="Alice"/>
              </a:rPr>
              <a:t>The Scenario</a:t>
            </a:r>
            <a:endParaRPr b="0" i="0" sz="1000" u="none" cap="none" strike="noStrike">
              <a:solidFill>
                <a:schemeClr val="dk1"/>
              </a:solidFill>
              <a:latin typeface="Calibri"/>
              <a:ea typeface="Calibri"/>
              <a:cs typeface="Calibri"/>
              <a:sym typeface="Calibri"/>
            </a:endParaRPr>
          </a:p>
        </p:txBody>
      </p:sp>
      <p:sp>
        <p:nvSpPr>
          <p:cNvPr id="839" name="Google Shape;839;p43"/>
          <p:cNvSpPr/>
          <p:nvPr/>
        </p:nvSpPr>
        <p:spPr>
          <a:xfrm>
            <a:off x="496119" y="2110011"/>
            <a:ext cx="3650605" cy="744141"/>
          </a:xfrm>
          <a:prstGeom prst="rect">
            <a:avLst/>
          </a:prstGeom>
          <a:noFill/>
          <a:ln>
            <a:noFill/>
          </a:ln>
        </p:spPr>
        <p:txBody>
          <a:bodyPr anchorCtr="0" anchor="t" bIns="0" lIns="0" spcFirstLastPara="1" rIns="0" wrap="square" tIns="0">
            <a:normAutofit/>
          </a:bodyPr>
          <a:lstStyle/>
          <a:p>
            <a:pPr indent="0" lvl="0" marL="0" marR="0" rtl="0" algn="r">
              <a:lnSpc>
                <a:spcPct val="117000"/>
              </a:lnSpc>
              <a:spcBef>
                <a:spcPts val="0"/>
              </a:spcBef>
              <a:spcAft>
                <a:spcPts val="0"/>
              </a:spcAft>
              <a:buClr>
                <a:srgbClr val="2C2821"/>
              </a:buClr>
              <a:buSzPts val="800"/>
              <a:buFont typeface="Lora"/>
              <a:buNone/>
            </a:pPr>
            <a:r>
              <a:rPr b="0" i="0" lang="en-US" sz="800" u="none" cap="none" strike="noStrike">
                <a:solidFill>
                  <a:srgbClr val="2C2821"/>
                </a:solidFill>
                <a:latin typeface="Lora"/>
                <a:ea typeface="Lora"/>
                <a:cs typeface="Lora"/>
                <a:sym typeface="Lora"/>
              </a:rPr>
              <a:t>In a small, interconnected market, consultants frequently work with competing clients. This proximity can lead to situations where sensitive information from one engagement might be unintentionally, or even deliberately, disclosed or applied in another, creating a conflict of interest.</a:t>
            </a:r>
            <a:endParaRPr b="0" i="0" sz="800" u="none" cap="none" strike="noStrike">
              <a:solidFill>
                <a:schemeClr val="dk1"/>
              </a:solidFill>
              <a:latin typeface="Calibri"/>
              <a:ea typeface="Calibri"/>
              <a:cs typeface="Calibri"/>
              <a:sym typeface="Calibri"/>
            </a:endParaRPr>
          </a:p>
        </p:txBody>
      </p:sp>
      <p:sp>
        <p:nvSpPr>
          <p:cNvPr id="840" name="Google Shape;840;p43"/>
          <p:cNvSpPr/>
          <p:nvPr/>
        </p:nvSpPr>
        <p:spPr>
          <a:xfrm>
            <a:off x="4557713" y="2556793"/>
            <a:ext cx="212601" cy="14288"/>
          </a:xfrm>
          <a:prstGeom prst="roundRect">
            <a:avLst>
              <a:gd fmla="val 111624" name="adj"/>
            </a:avLst>
          </a:prstGeom>
          <a:solidFill>
            <a:srgbClr val="D6D3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43"/>
          <p:cNvSpPr/>
          <p:nvPr/>
        </p:nvSpPr>
        <p:spPr>
          <a:xfrm>
            <a:off x="4532151" y="2524088"/>
            <a:ext cx="79697" cy="79697"/>
          </a:xfrm>
          <a:prstGeom prst="ellipse">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43"/>
          <p:cNvSpPr/>
          <p:nvPr/>
        </p:nvSpPr>
        <p:spPr>
          <a:xfrm>
            <a:off x="4997276" y="2480890"/>
            <a:ext cx="3650605" cy="166092"/>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000"/>
              <a:buFont typeface="Alice"/>
              <a:buNone/>
            </a:pPr>
            <a:r>
              <a:rPr b="0" i="0" lang="en-US" sz="1000" u="none" cap="none" strike="noStrike">
                <a:solidFill>
                  <a:srgbClr val="2C2821"/>
                </a:solidFill>
                <a:latin typeface="Alice"/>
                <a:ea typeface="Alice"/>
                <a:cs typeface="Alice"/>
                <a:sym typeface="Alice"/>
              </a:rPr>
              <a:t>The Ethical Risk</a:t>
            </a:r>
            <a:endParaRPr b="0" i="0" sz="1000" u="none" cap="none" strike="noStrike">
              <a:solidFill>
                <a:schemeClr val="dk1"/>
              </a:solidFill>
              <a:latin typeface="Calibri"/>
              <a:ea typeface="Calibri"/>
              <a:cs typeface="Calibri"/>
              <a:sym typeface="Calibri"/>
            </a:endParaRPr>
          </a:p>
        </p:txBody>
      </p:sp>
      <p:sp>
        <p:nvSpPr>
          <p:cNvPr id="843" name="Google Shape;843;p43"/>
          <p:cNvSpPr/>
          <p:nvPr/>
        </p:nvSpPr>
        <p:spPr>
          <a:xfrm>
            <a:off x="4997276" y="2694756"/>
            <a:ext cx="3650605" cy="595313"/>
          </a:xfrm>
          <a:prstGeom prst="rect">
            <a:avLst/>
          </a:prstGeom>
          <a:noFill/>
          <a:ln>
            <a:noFill/>
          </a:ln>
        </p:spPr>
        <p:txBody>
          <a:bodyPr anchorCtr="0" anchor="t" bIns="0" lIns="0" spcFirstLastPara="1" rIns="0" wrap="square" tIns="0">
            <a:normAutofit/>
          </a:bodyPr>
          <a:lstStyle/>
          <a:p>
            <a:pPr indent="0" lvl="0" marL="0" marR="0" rtl="0" algn="l">
              <a:lnSpc>
                <a:spcPct val="117000"/>
              </a:lnSpc>
              <a:spcBef>
                <a:spcPts val="0"/>
              </a:spcBef>
              <a:spcAft>
                <a:spcPts val="0"/>
              </a:spcAft>
              <a:buClr>
                <a:srgbClr val="2C2821"/>
              </a:buClr>
              <a:buSzPts val="800"/>
              <a:buFont typeface="Lora"/>
              <a:buNone/>
            </a:pPr>
            <a:r>
              <a:rPr b="0" i="0" lang="en-US" sz="800" u="none" cap="none" strike="noStrike">
                <a:solidFill>
                  <a:srgbClr val="2C2821"/>
                </a:solidFill>
                <a:latin typeface="Lora"/>
                <a:ea typeface="Lora"/>
                <a:cs typeface="Lora"/>
                <a:sym typeface="Lora"/>
              </a:rPr>
              <a:t>This behavior directly compromises client confidentiality, eroding trust and potentially leading to unfair competitive advantages or strategic disadvantages for the original client. It can also result in severe legal and reputational repercussions for the consulting firm.</a:t>
            </a:r>
            <a:endParaRPr b="0" i="0" sz="800" u="none" cap="none" strike="noStrike">
              <a:solidFill>
                <a:schemeClr val="dk1"/>
              </a:solidFill>
              <a:latin typeface="Calibri"/>
              <a:ea typeface="Calibri"/>
              <a:cs typeface="Calibri"/>
              <a:sym typeface="Calibri"/>
            </a:endParaRPr>
          </a:p>
        </p:txBody>
      </p:sp>
      <p:sp>
        <p:nvSpPr>
          <p:cNvPr id="844" name="Google Shape;844;p43"/>
          <p:cNvSpPr/>
          <p:nvPr/>
        </p:nvSpPr>
        <p:spPr>
          <a:xfrm>
            <a:off x="4373687" y="3126060"/>
            <a:ext cx="212601" cy="14288"/>
          </a:xfrm>
          <a:prstGeom prst="roundRect">
            <a:avLst>
              <a:gd fmla="val 111624" name="adj"/>
            </a:avLst>
          </a:prstGeom>
          <a:solidFill>
            <a:srgbClr val="D6D3C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43"/>
          <p:cNvSpPr/>
          <p:nvPr/>
        </p:nvSpPr>
        <p:spPr>
          <a:xfrm>
            <a:off x="4532151" y="3093355"/>
            <a:ext cx="79697" cy="79697"/>
          </a:xfrm>
          <a:prstGeom prst="ellipse">
            <a:avLst/>
          </a:prstGeom>
          <a:solidFill>
            <a:srgbClr val="1B5F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43"/>
          <p:cNvSpPr/>
          <p:nvPr/>
        </p:nvSpPr>
        <p:spPr>
          <a:xfrm>
            <a:off x="496119" y="3050158"/>
            <a:ext cx="3650605" cy="166092"/>
          </a:xfrm>
          <a:prstGeom prst="rect">
            <a:avLst/>
          </a:prstGeom>
          <a:noFill/>
          <a:ln>
            <a:noFill/>
          </a:ln>
        </p:spPr>
        <p:txBody>
          <a:bodyPr anchorCtr="0" anchor="t" bIns="0" lIns="0" spcFirstLastPara="1" rIns="0" wrap="square" tIns="0">
            <a:noAutofit/>
          </a:bodyPr>
          <a:lstStyle/>
          <a:p>
            <a:pPr indent="0" lvl="0" marL="0" marR="0" rtl="0" algn="r">
              <a:lnSpc>
                <a:spcPct val="104000"/>
              </a:lnSpc>
              <a:spcBef>
                <a:spcPts val="0"/>
              </a:spcBef>
              <a:spcAft>
                <a:spcPts val="0"/>
              </a:spcAft>
              <a:buClr>
                <a:srgbClr val="2C2821"/>
              </a:buClr>
              <a:buSzPts val="1000"/>
              <a:buFont typeface="Alice"/>
              <a:buNone/>
            </a:pPr>
            <a:r>
              <a:rPr b="0" i="0" lang="en-US" sz="1000" u="none" cap="none" strike="noStrike">
                <a:solidFill>
                  <a:srgbClr val="2C2821"/>
                </a:solidFill>
                <a:latin typeface="Alice"/>
                <a:ea typeface="Alice"/>
                <a:cs typeface="Alice"/>
                <a:sym typeface="Alice"/>
              </a:rPr>
              <a:t>The Professional Response</a:t>
            </a:r>
            <a:endParaRPr b="0" i="0" sz="1000" u="none" cap="none" strike="noStrike">
              <a:solidFill>
                <a:schemeClr val="dk1"/>
              </a:solidFill>
              <a:latin typeface="Calibri"/>
              <a:ea typeface="Calibri"/>
              <a:cs typeface="Calibri"/>
              <a:sym typeface="Calibri"/>
            </a:endParaRPr>
          </a:p>
        </p:txBody>
      </p:sp>
      <p:sp>
        <p:nvSpPr>
          <p:cNvPr id="847" name="Google Shape;847;p43"/>
          <p:cNvSpPr/>
          <p:nvPr/>
        </p:nvSpPr>
        <p:spPr>
          <a:xfrm>
            <a:off x="496119" y="3264024"/>
            <a:ext cx="3650605" cy="744141"/>
          </a:xfrm>
          <a:prstGeom prst="rect">
            <a:avLst/>
          </a:prstGeom>
          <a:noFill/>
          <a:ln>
            <a:noFill/>
          </a:ln>
        </p:spPr>
        <p:txBody>
          <a:bodyPr anchorCtr="0" anchor="t" bIns="0" lIns="0" spcFirstLastPara="1" rIns="0" wrap="square" tIns="0">
            <a:normAutofit/>
          </a:bodyPr>
          <a:lstStyle/>
          <a:p>
            <a:pPr indent="0" lvl="0" marL="0" marR="0" rtl="0" algn="r">
              <a:lnSpc>
                <a:spcPct val="117000"/>
              </a:lnSpc>
              <a:spcBef>
                <a:spcPts val="0"/>
              </a:spcBef>
              <a:spcAft>
                <a:spcPts val="0"/>
              </a:spcAft>
              <a:buClr>
                <a:srgbClr val="2C2821"/>
              </a:buClr>
              <a:buSzPts val="800"/>
              <a:buFont typeface="Lora"/>
              <a:buNone/>
            </a:pPr>
            <a:r>
              <a:rPr b="0" i="0" lang="en-US" sz="800" u="none" cap="none" strike="noStrike">
                <a:solidFill>
                  <a:srgbClr val="2C2821"/>
                </a:solidFill>
                <a:latin typeface="Lora"/>
                <a:ea typeface="Lora"/>
                <a:cs typeface="Lora"/>
                <a:sym typeface="Lora"/>
              </a:rPr>
              <a:t>Consulting firms must implement strict information barriers (e.g., separate project teams, restricted data access) and conduct thorough conflict-of-interest screenings before accepting new engagements. Regular ethics training emphasizing confidentiality and reinforced non-disclosure agreements are crucial.</a:t>
            </a:r>
            <a:endParaRPr b="0" i="0" sz="800" u="none" cap="none" strike="noStrike">
              <a:solidFill>
                <a:schemeClr val="dk1"/>
              </a:solidFill>
              <a:latin typeface="Calibri"/>
              <a:ea typeface="Calibri"/>
              <a:cs typeface="Calibri"/>
              <a:sym typeface="Calibri"/>
            </a:endParaRPr>
          </a:p>
        </p:txBody>
      </p:sp>
      <p:sp>
        <p:nvSpPr>
          <p:cNvPr id="848" name="Google Shape;848;p43"/>
          <p:cNvSpPr/>
          <p:nvPr/>
        </p:nvSpPr>
        <p:spPr>
          <a:xfrm>
            <a:off x="496119" y="4097834"/>
            <a:ext cx="8151763" cy="576635"/>
          </a:xfrm>
          <a:prstGeom prst="roundRect">
            <a:avLst>
              <a:gd fmla="val 2766" name="adj"/>
            </a:avLst>
          </a:prstGeom>
          <a:solidFill>
            <a:srgbClr val="FCF2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849" name="Google Shape;849;p43"/>
          <p:cNvPicPr preferRelativeResize="0"/>
          <p:nvPr/>
        </p:nvPicPr>
        <p:blipFill rotWithShape="1">
          <a:blip r:embed="rId3">
            <a:alphaModFix/>
          </a:blip>
          <a:srcRect b="0" l="0" r="0" t="0"/>
          <a:stretch/>
        </p:blipFill>
        <p:spPr>
          <a:xfrm>
            <a:off x="602382" y="4225900"/>
            <a:ext cx="166092" cy="132904"/>
          </a:xfrm>
          <a:prstGeom prst="rect">
            <a:avLst/>
          </a:prstGeom>
          <a:noFill/>
          <a:ln>
            <a:noFill/>
          </a:ln>
        </p:spPr>
      </p:pic>
      <p:sp>
        <p:nvSpPr>
          <p:cNvPr id="850" name="Google Shape;850;p43"/>
          <p:cNvSpPr/>
          <p:nvPr/>
        </p:nvSpPr>
        <p:spPr>
          <a:xfrm>
            <a:off x="874737" y="4204097"/>
            <a:ext cx="7666881" cy="372070"/>
          </a:xfrm>
          <a:prstGeom prst="rect">
            <a:avLst/>
          </a:prstGeom>
          <a:noFill/>
          <a:ln>
            <a:noFill/>
          </a:ln>
        </p:spPr>
        <p:txBody>
          <a:bodyPr anchorCtr="0" anchor="t" bIns="0" lIns="0" spcFirstLastPara="1" rIns="0" wrap="square" tIns="0">
            <a:normAutofit/>
          </a:bodyPr>
          <a:lstStyle/>
          <a:p>
            <a:pPr indent="0" lvl="0" marL="0" marR="0" rtl="0" algn="l">
              <a:lnSpc>
                <a:spcPct val="117000"/>
              </a:lnSpc>
              <a:spcBef>
                <a:spcPts val="0"/>
              </a:spcBef>
              <a:spcAft>
                <a:spcPts val="0"/>
              </a:spcAft>
              <a:buClr>
                <a:srgbClr val="000000"/>
              </a:buClr>
              <a:buSzPts val="1000"/>
              <a:buFont typeface="Lora"/>
              <a:buNone/>
            </a:pPr>
            <a:r>
              <a:rPr b="0" i="0" lang="en-US" sz="1000" u="none" cap="none" strike="noStrike">
                <a:solidFill>
                  <a:srgbClr val="000000"/>
                </a:solidFill>
                <a:latin typeface="Lora"/>
                <a:ea typeface="Lora"/>
                <a:cs typeface="Lora"/>
                <a:sym typeface="Lora"/>
              </a:rPr>
              <a:t>Breaching confidentiality, even unintentionally, can destroy a firm’s reputation and lead to legal action. Robust protocols and continuous vigilance are essential to protect client trust and professional integrity.</a:t>
            </a:r>
            <a:endParaRPr b="0" i="0" sz="1000" u="none" cap="none" strike="noStrike">
              <a:solidFill>
                <a:schemeClr val="dk1"/>
              </a:solidFill>
              <a:latin typeface="Calibri"/>
              <a:ea typeface="Calibri"/>
              <a:cs typeface="Calibri"/>
              <a:sym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5" name="Shape 855"/>
        <p:cNvGrpSpPr/>
        <p:nvPr/>
      </p:nvGrpSpPr>
      <p:grpSpPr>
        <a:xfrm>
          <a:off x="0" y="0"/>
          <a:ext cx="0" cy="0"/>
          <a:chOff x="0" y="0"/>
          <a:chExt cx="0" cy="0"/>
        </a:xfrm>
      </p:grpSpPr>
      <p:sp>
        <p:nvSpPr>
          <p:cNvPr id="856" name="Google Shape;856;p44"/>
          <p:cNvSpPr/>
          <p:nvPr/>
        </p:nvSpPr>
        <p:spPr>
          <a:xfrm>
            <a:off x="496119" y="448866"/>
            <a:ext cx="8151763" cy="249138"/>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550"/>
              <a:buFont typeface="Alice"/>
              <a:buNone/>
            </a:pPr>
            <a:r>
              <a:rPr b="0" i="0" lang="en-US" sz="1550" u="none" cap="none" strike="noStrike">
                <a:solidFill>
                  <a:srgbClr val="233E32"/>
                </a:solidFill>
                <a:latin typeface="Alice"/>
                <a:ea typeface="Alice"/>
                <a:cs typeface="Alice"/>
                <a:sym typeface="Alice"/>
              </a:rPr>
              <a:t>Challenge 9 — Overrepresentation of Credentials and Competence</a:t>
            </a:r>
            <a:endParaRPr b="0" i="0" sz="1550" u="none" cap="none" strike="noStrike">
              <a:solidFill>
                <a:schemeClr val="dk1"/>
              </a:solidFill>
              <a:latin typeface="Calibri"/>
              <a:ea typeface="Calibri"/>
              <a:cs typeface="Calibri"/>
              <a:sym typeface="Calibri"/>
            </a:endParaRPr>
          </a:p>
        </p:txBody>
      </p:sp>
      <p:sp>
        <p:nvSpPr>
          <p:cNvPr id="857" name="Google Shape;857;p44"/>
          <p:cNvSpPr/>
          <p:nvPr/>
        </p:nvSpPr>
        <p:spPr>
          <a:xfrm>
            <a:off x="496119" y="787673"/>
            <a:ext cx="1002134" cy="121072"/>
          </a:xfrm>
          <a:prstGeom prst="roundRect">
            <a:avLst>
              <a:gd fmla="val 7904"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44"/>
          <p:cNvSpPr/>
          <p:nvPr/>
        </p:nvSpPr>
        <p:spPr>
          <a:xfrm>
            <a:off x="543892" y="811560"/>
            <a:ext cx="1363787" cy="73298"/>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500"/>
              <a:buFont typeface="Lora"/>
              <a:buNone/>
            </a:pPr>
            <a:r>
              <a:rPr b="0" i="0" lang="en-US" sz="500" u="none" cap="none" strike="noStrike">
                <a:solidFill>
                  <a:srgbClr val="2C2821"/>
                </a:solidFill>
                <a:latin typeface="Lora"/>
                <a:ea typeface="Lora"/>
                <a:cs typeface="Lora"/>
                <a:sym typeface="Lora"/>
              </a:rPr>
              <a:t>ETHICAL CHALLENGE 9 OF 10</a:t>
            </a:r>
            <a:endParaRPr b="0" i="0" sz="500" u="none" cap="none" strike="noStrike">
              <a:solidFill>
                <a:schemeClr val="dk1"/>
              </a:solidFill>
              <a:latin typeface="Calibri"/>
              <a:ea typeface="Calibri"/>
              <a:cs typeface="Calibri"/>
              <a:sym typeface="Calibri"/>
            </a:endParaRPr>
          </a:p>
        </p:txBody>
      </p:sp>
      <p:sp>
        <p:nvSpPr>
          <p:cNvPr id="859" name="Google Shape;859;p44"/>
          <p:cNvSpPr/>
          <p:nvPr/>
        </p:nvSpPr>
        <p:spPr>
          <a:xfrm>
            <a:off x="496119" y="959197"/>
            <a:ext cx="8608963" cy="12464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In a competitive market, some Filipino consultants overstate their qualifications, experience, or the capabilities of their team to win engagements — then struggle to deliver.</a:t>
            </a:r>
            <a:endParaRPr b="0" i="0" sz="750" u="none" cap="none" strike="noStrike">
              <a:solidFill>
                <a:schemeClr val="dk1"/>
              </a:solidFill>
              <a:latin typeface="Calibri"/>
              <a:ea typeface="Calibri"/>
              <a:cs typeface="Calibri"/>
              <a:sym typeface="Calibri"/>
            </a:endParaRPr>
          </a:p>
        </p:txBody>
      </p:sp>
      <p:sp>
        <p:nvSpPr>
          <p:cNvPr id="860" name="Google Shape;860;p44"/>
          <p:cNvSpPr/>
          <p:nvPr/>
        </p:nvSpPr>
        <p:spPr>
          <a:xfrm>
            <a:off x="496119" y="1179091"/>
            <a:ext cx="3978622" cy="12464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750"/>
              <a:buFont typeface="Alice"/>
              <a:buNone/>
            </a:pPr>
            <a:r>
              <a:rPr b="0" i="0" lang="en-US" sz="750" u="none" cap="none" strike="noStrike">
                <a:solidFill>
                  <a:srgbClr val="233E32"/>
                </a:solidFill>
                <a:latin typeface="Alice"/>
                <a:ea typeface="Alice"/>
                <a:cs typeface="Alice"/>
                <a:sym typeface="Alice"/>
              </a:rPr>
              <a:t>The Scenario</a:t>
            </a:r>
            <a:endParaRPr b="0" i="0" sz="750" u="none" cap="none" strike="noStrike">
              <a:solidFill>
                <a:schemeClr val="dk1"/>
              </a:solidFill>
              <a:latin typeface="Calibri"/>
              <a:ea typeface="Calibri"/>
              <a:cs typeface="Calibri"/>
              <a:sym typeface="Calibri"/>
            </a:endParaRPr>
          </a:p>
        </p:txBody>
      </p:sp>
      <p:sp>
        <p:nvSpPr>
          <p:cNvPr id="861" name="Google Shape;861;p44"/>
          <p:cNvSpPr/>
          <p:nvPr/>
        </p:nvSpPr>
        <p:spPr>
          <a:xfrm>
            <a:off x="496119" y="1348532"/>
            <a:ext cx="3978622" cy="373931"/>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Driven by intense competition, consultants may exaggerate past project roles, claim expertise they don't possess, or present junior staff as highly experienced to secure contracts, ultimately failing to meet client expectations.</a:t>
            </a:r>
            <a:endParaRPr b="0" i="0" sz="750" u="none" cap="none" strike="noStrike">
              <a:solidFill>
                <a:schemeClr val="dk1"/>
              </a:solidFill>
              <a:latin typeface="Calibri"/>
              <a:ea typeface="Calibri"/>
              <a:cs typeface="Calibri"/>
              <a:sym typeface="Calibri"/>
            </a:endParaRPr>
          </a:p>
        </p:txBody>
      </p:sp>
      <p:sp>
        <p:nvSpPr>
          <p:cNvPr id="862" name="Google Shape;862;p44"/>
          <p:cNvSpPr/>
          <p:nvPr/>
        </p:nvSpPr>
        <p:spPr>
          <a:xfrm>
            <a:off x="496119" y="1767260"/>
            <a:ext cx="3978622" cy="12464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750"/>
              <a:buFont typeface="Alice"/>
              <a:buNone/>
            </a:pPr>
            <a:r>
              <a:rPr b="0" i="0" lang="en-US" sz="750" u="none" cap="none" strike="noStrike">
                <a:solidFill>
                  <a:srgbClr val="233E32"/>
                </a:solidFill>
                <a:latin typeface="Alice"/>
                <a:ea typeface="Alice"/>
                <a:cs typeface="Alice"/>
                <a:sym typeface="Alice"/>
              </a:rPr>
              <a:t>The Ethical Risk</a:t>
            </a:r>
            <a:endParaRPr b="0" i="0" sz="750" u="none" cap="none" strike="noStrike">
              <a:solidFill>
                <a:schemeClr val="dk1"/>
              </a:solidFill>
              <a:latin typeface="Calibri"/>
              <a:ea typeface="Calibri"/>
              <a:cs typeface="Calibri"/>
              <a:sym typeface="Calibri"/>
            </a:endParaRPr>
          </a:p>
        </p:txBody>
      </p:sp>
      <p:sp>
        <p:nvSpPr>
          <p:cNvPr id="863" name="Google Shape;863;p44"/>
          <p:cNvSpPr/>
          <p:nvPr/>
        </p:nvSpPr>
        <p:spPr>
          <a:xfrm>
            <a:off x="496119" y="1936700"/>
            <a:ext cx="3978622" cy="373931"/>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This breaches professional competence and due care. It leads to client harm through wasted resources, project delays, or poor outcomes. It also damages the firm's reputation and erodes trust in the consulting profession as a whole.</a:t>
            </a:r>
            <a:endParaRPr b="0" i="0" sz="750" u="none" cap="none" strike="noStrike">
              <a:solidFill>
                <a:schemeClr val="dk1"/>
              </a:solidFill>
              <a:latin typeface="Calibri"/>
              <a:ea typeface="Calibri"/>
              <a:cs typeface="Calibri"/>
              <a:sym typeface="Calibri"/>
            </a:endParaRPr>
          </a:p>
        </p:txBody>
      </p:sp>
      <p:pic>
        <p:nvPicPr>
          <p:cNvPr descr="preencoded.png" id="864" name="Google Shape;864;p44"/>
          <p:cNvPicPr preferRelativeResize="0"/>
          <p:nvPr/>
        </p:nvPicPr>
        <p:blipFill rotWithShape="1">
          <a:blip r:embed="rId3">
            <a:alphaModFix/>
          </a:blip>
          <a:srcRect b="0" l="0" r="0" t="0"/>
          <a:stretch/>
        </p:blipFill>
        <p:spPr>
          <a:xfrm>
            <a:off x="4674022" y="1184746"/>
            <a:ext cx="1551608" cy="2326481"/>
          </a:xfrm>
          <a:prstGeom prst="rect">
            <a:avLst/>
          </a:prstGeom>
          <a:noFill/>
          <a:ln>
            <a:noFill/>
          </a:ln>
        </p:spPr>
      </p:pic>
      <p:sp>
        <p:nvSpPr>
          <p:cNvPr id="865" name="Google Shape;865;p44"/>
          <p:cNvSpPr/>
          <p:nvPr/>
        </p:nvSpPr>
        <p:spPr>
          <a:xfrm>
            <a:off x="4674022" y="3561680"/>
            <a:ext cx="3978622" cy="12464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750"/>
              <a:buFont typeface="Alice"/>
              <a:buNone/>
            </a:pPr>
            <a:r>
              <a:rPr b="0" i="0" lang="en-US" sz="750" u="none" cap="none" strike="noStrike">
                <a:solidFill>
                  <a:srgbClr val="233E32"/>
                </a:solidFill>
                <a:latin typeface="Alice"/>
                <a:ea typeface="Alice"/>
                <a:cs typeface="Alice"/>
                <a:sym typeface="Alice"/>
              </a:rPr>
              <a:t>The Professional Response</a:t>
            </a:r>
            <a:endParaRPr b="0" i="0" sz="750" u="none" cap="none" strike="noStrike">
              <a:solidFill>
                <a:schemeClr val="dk1"/>
              </a:solidFill>
              <a:latin typeface="Calibri"/>
              <a:ea typeface="Calibri"/>
              <a:cs typeface="Calibri"/>
              <a:sym typeface="Calibri"/>
            </a:endParaRPr>
          </a:p>
        </p:txBody>
      </p:sp>
      <p:sp>
        <p:nvSpPr>
          <p:cNvPr id="866" name="Google Shape;866;p44"/>
          <p:cNvSpPr/>
          <p:nvPr/>
        </p:nvSpPr>
        <p:spPr>
          <a:xfrm>
            <a:off x="4674022" y="3731121"/>
            <a:ext cx="3978622" cy="498574"/>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Consultants must honestly assess and represent their capabilities. If a project requires specialized expertise they lack, transparently partner with or recommend qualified specialists. Prioritize ethical subcontracting and continuous professional development over winning at any cost.</a:t>
            </a:r>
            <a:endParaRPr b="0" i="0" sz="750" u="none" cap="none" strike="noStrike">
              <a:solidFill>
                <a:schemeClr val="dk1"/>
              </a:solidFill>
              <a:latin typeface="Calibri"/>
              <a:ea typeface="Calibri"/>
              <a:cs typeface="Calibri"/>
              <a:sym typeface="Calibri"/>
            </a:endParaRPr>
          </a:p>
        </p:txBody>
      </p:sp>
      <p:sp>
        <p:nvSpPr>
          <p:cNvPr id="867" name="Google Shape;867;p44"/>
          <p:cNvSpPr/>
          <p:nvPr/>
        </p:nvSpPr>
        <p:spPr>
          <a:xfrm>
            <a:off x="496119" y="4320480"/>
            <a:ext cx="8151763" cy="374154"/>
          </a:xfrm>
          <a:prstGeom prst="roundRect">
            <a:avLst>
              <a:gd fmla="val 3197" name="adj"/>
            </a:avLst>
          </a:prstGeom>
          <a:solidFill>
            <a:srgbClr val="FFB3B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868" name="Google Shape;868;p44"/>
          <p:cNvPicPr preferRelativeResize="0"/>
          <p:nvPr/>
        </p:nvPicPr>
        <p:blipFill rotWithShape="1">
          <a:blip r:embed="rId4">
            <a:alphaModFix/>
          </a:blip>
          <a:srcRect b="0" l="0" r="0" t="0"/>
          <a:stretch/>
        </p:blipFill>
        <p:spPr>
          <a:xfrm>
            <a:off x="575816" y="4393183"/>
            <a:ext cx="124569" cy="99640"/>
          </a:xfrm>
          <a:prstGeom prst="rect">
            <a:avLst/>
          </a:prstGeom>
          <a:noFill/>
          <a:ln>
            <a:noFill/>
          </a:ln>
        </p:spPr>
      </p:pic>
      <p:sp>
        <p:nvSpPr>
          <p:cNvPr id="869" name="Google Shape;869;p44"/>
          <p:cNvSpPr/>
          <p:nvPr/>
        </p:nvSpPr>
        <p:spPr>
          <a:xfrm>
            <a:off x="780083" y="4385146"/>
            <a:ext cx="7788101" cy="249287"/>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000000"/>
              </a:buClr>
              <a:buSzPts val="750"/>
              <a:buFont typeface="Lora"/>
              <a:buNone/>
            </a:pPr>
            <a:r>
              <a:rPr b="0" i="0" lang="en-US" sz="750" u="none" cap="none" strike="noStrike">
                <a:solidFill>
                  <a:srgbClr val="000000"/>
                </a:solidFill>
                <a:latin typeface="Lora"/>
                <a:ea typeface="Lora"/>
                <a:cs typeface="Lora"/>
                <a:sym typeface="Lora"/>
              </a:rPr>
              <a:t>Misrepresenting qualifications is a serious breach of integrity. Honesty and transparency regarding capabilities are essential to build long-term trust and deliver genuine value to clients.</a:t>
            </a:r>
            <a:endParaRPr b="0" i="0" sz="750" u="none" cap="none" strike="noStrike">
              <a:solidFill>
                <a:schemeClr val="dk1"/>
              </a:solidFill>
              <a:latin typeface="Calibri"/>
              <a:ea typeface="Calibri"/>
              <a:cs typeface="Calibri"/>
              <a:sym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4" name="Shape 874"/>
        <p:cNvGrpSpPr/>
        <p:nvPr/>
      </p:nvGrpSpPr>
      <p:grpSpPr>
        <a:xfrm>
          <a:off x="0" y="0"/>
          <a:ext cx="0" cy="0"/>
          <a:chOff x="0" y="0"/>
          <a:chExt cx="0" cy="0"/>
        </a:xfrm>
      </p:grpSpPr>
      <p:pic>
        <p:nvPicPr>
          <p:cNvPr descr="preencoded.png" id="875" name="Google Shape;875;p45"/>
          <p:cNvPicPr preferRelativeResize="0"/>
          <p:nvPr/>
        </p:nvPicPr>
        <p:blipFill rotWithShape="1">
          <a:blip r:embed="rId3">
            <a:alphaModFix/>
          </a:blip>
          <a:srcRect b="0" l="0" r="0" t="0"/>
          <a:stretch/>
        </p:blipFill>
        <p:spPr>
          <a:xfrm>
            <a:off x="0" y="0"/>
            <a:ext cx="3429000" cy="5143500"/>
          </a:xfrm>
          <a:prstGeom prst="rect">
            <a:avLst/>
          </a:prstGeom>
          <a:noFill/>
          <a:ln>
            <a:noFill/>
          </a:ln>
        </p:spPr>
      </p:pic>
      <p:sp>
        <p:nvSpPr>
          <p:cNvPr id="876" name="Google Shape;876;p45"/>
          <p:cNvSpPr/>
          <p:nvPr/>
        </p:nvSpPr>
        <p:spPr>
          <a:xfrm>
            <a:off x="3925119" y="491058"/>
            <a:ext cx="4722763" cy="249138"/>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1550"/>
              <a:buFont typeface="Alice"/>
              <a:buNone/>
            </a:pPr>
            <a:r>
              <a:rPr b="0" i="0" lang="en-US" sz="1550" u="none" cap="none" strike="noStrike">
                <a:solidFill>
                  <a:srgbClr val="233E32"/>
                </a:solidFill>
                <a:latin typeface="Alice"/>
                <a:ea typeface="Alice"/>
                <a:cs typeface="Alice"/>
                <a:sym typeface="Alice"/>
              </a:rPr>
              <a:t>Challenge 10 — Gift-Giving Culture and Bribery Risk</a:t>
            </a:r>
            <a:endParaRPr b="0" i="0" sz="1550" u="none" cap="none" strike="noStrike">
              <a:solidFill>
                <a:schemeClr val="dk1"/>
              </a:solidFill>
              <a:latin typeface="Calibri"/>
              <a:ea typeface="Calibri"/>
              <a:cs typeface="Calibri"/>
              <a:sym typeface="Calibri"/>
            </a:endParaRPr>
          </a:p>
        </p:txBody>
      </p:sp>
      <p:sp>
        <p:nvSpPr>
          <p:cNvPr id="877" name="Google Shape;877;p45"/>
          <p:cNvSpPr/>
          <p:nvPr/>
        </p:nvSpPr>
        <p:spPr>
          <a:xfrm>
            <a:off x="3925119" y="807467"/>
            <a:ext cx="1028030" cy="121072"/>
          </a:xfrm>
          <a:prstGeom prst="roundRect">
            <a:avLst>
              <a:gd fmla="val 7904" name="adj"/>
            </a:avLst>
          </a:prstGeom>
          <a:solidFill>
            <a:srgbClr val="D7F4E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45"/>
          <p:cNvSpPr/>
          <p:nvPr/>
        </p:nvSpPr>
        <p:spPr>
          <a:xfrm>
            <a:off x="3972892" y="831354"/>
            <a:ext cx="1389683" cy="73298"/>
          </a:xfrm>
          <a:prstGeom prst="rect">
            <a:avLst/>
          </a:prstGeom>
          <a:noFill/>
          <a:ln>
            <a:noFill/>
          </a:ln>
        </p:spPr>
        <p:txBody>
          <a:bodyPr anchorCtr="0" anchor="t" bIns="0" lIns="0" spcFirstLastPara="1" rIns="0" wrap="square" tIns="0">
            <a:noAutofit/>
          </a:bodyPr>
          <a:lstStyle/>
          <a:p>
            <a:pPr indent="0" lvl="0" marL="0" marR="0" rtl="0" algn="l">
              <a:lnSpc>
                <a:spcPct val="96000"/>
              </a:lnSpc>
              <a:spcBef>
                <a:spcPts val="0"/>
              </a:spcBef>
              <a:spcAft>
                <a:spcPts val="0"/>
              </a:spcAft>
              <a:buClr>
                <a:srgbClr val="2C2821"/>
              </a:buClr>
              <a:buSzPts val="500"/>
              <a:buFont typeface="Lora"/>
              <a:buNone/>
            </a:pPr>
            <a:r>
              <a:rPr b="0" i="0" lang="en-US" sz="500" u="none" cap="none" strike="noStrike">
                <a:solidFill>
                  <a:srgbClr val="2C2821"/>
                </a:solidFill>
                <a:latin typeface="Lora"/>
                <a:ea typeface="Lora"/>
                <a:cs typeface="Lora"/>
                <a:sym typeface="Lora"/>
              </a:rPr>
              <a:t>ETHICAL CHALLENGE 10 OF 10</a:t>
            </a:r>
            <a:endParaRPr b="0" i="0" sz="500" u="none" cap="none" strike="noStrike">
              <a:solidFill>
                <a:schemeClr val="dk1"/>
              </a:solidFill>
              <a:latin typeface="Calibri"/>
              <a:ea typeface="Calibri"/>
              <a:cs typeface="Calibri"/>
              <a:sym typeface="Calibri"/>
            </a:endParaRPr>
          </a:p>
        </p:txBody>
      </p:sp>
      <p:sp>
        <p:nvSpPr>
          <p:cNvPr id="879" name="Google Shape;879;p45"/>
          <p:cNvSpPr/>
          <p:nvPr/>
        </p:nvSpPr>
        <p:spPr>
          <a:xfrm>
            <a:off x="3925119" y="978991"/>
            <a:ext cx="4722763" cy="498574"/>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       In Filipino culture, gift-giving (e.g., </a:t>
            </a:r>
            <a:r>
              <a:rPr b="0" i="1" lang="en-US" sz="750" u="none" cap="none" strike="noStrike">
                <a:solidFill>
                  <a:srgbClr val="2C2821"/>
                </a:solidFill>
                <a:latin typeface="Lora"/>
                <a:ea typeface="Lora"/>
                <a:cs typeface="Lora"/>
                <a:sym typeface="Lora"/>
              </a:rPr>
              <a:t>pasalubong</a:t>
            </a:r>
            <a:r>
              <a:rPr b="0" i="0" lang="en-US" sz="750" u="none" cap="none" strike="noStrike">
                <a:solidFill>
                  <a:srgbClr val="2C2821"/>
                </a:solidFill>
                <a:latin typeface="Lora"/>
                <a:ea typeface="Lora"/>
                <a:cs typeface="Lora"/>
                <a:sym typeface="Lora"/>
              </a:rPr>
              <a:t> for souvenirs, </a:t>
            </a:r>
            <a:r>
              <a:rPr b="0" i="1" lang="en-US" sz="750" u="none" cap="none" strike="noStrike">
                <a:solidFill>
                  <a:srgbClr val="2C2821"/>
                </a:solidFill>
                <a:latin typeface="Lora"/>
                <a:ea typeface="Lora"/>
                <a:cs typeface="Lora"/>
                <a:sym typeface="Lora"/>
              </a:rPr>
              <a:t>pabaon</a:t>
            </a:r>
            <a:r>
              <a:rPr b="0" i="0" lang="en-US" sz="750" u="none" cap="none" strike="noStrike">
                <a:solidFill>
                  <a:srgbClr val="2C2821"/>
                </a:solidFill>
                <a:latin typeface="Lora"/>
                <a:ea typeface="Lora"/>
                <a:cs typeface="Lora"/>
                <a:sym typeface="Lora"/>
              </a:rPr>
              <a:t> for provisions) is a deeply ingrained social practice. However, in a professional consulting context, gifts or favors from clients or vendors can inadvertently cross the line into undue influence or bribery, posing a significant ethical dilemma.     </a:t>
            </a:r>
            <a:endParaRPr b="0" i="0" sz="750" u="none" cap="none" strike="noStrike">
              <a:solidFill>
                <a:schemeClr val="dk1"/>
              </a:solidFill>
              <a:latin typeface="Calibri"/>
              <a:ea typeface="Calibri"/>
              <a:cs typeface="Calibri"/>
              <a:sym typeface="Calibri"/>
            </a:endParaRPr>
          </a:p>
        </p:txBody>
      </p:sp>
      <p:pic>
        <p:nvPicPr>
          <p:cNvPr descr="preencoded.png" id="880" name="Google Shape;880;p45"/>
          <p:cNvPicPr preferRelativeResize="0"/>
          <p:nvPr/>
        </p:nvPicPr>
        <p:blipFill rotWithShape="1">
          <a:blip r:embed="rId4">
            <a:alphaModFix/>
          </a:blip>
          <a:srcRect b="0" l="0" r="0" t="0"/>
          <a:stretch/>
        </p:blipFill>
        <p:spPr>
          <a:xfrm>
            <a:off x="3925119" y="1528018"/>
            <a:ext cx="4722763" cy="703883"/>
          </a:xfrm>
          <a:prstGeom prst="rect">
            <a:avLst/>
          </a:prstGeom>
          <a:noFill/>
          <a:ln>
            <a:noFill/>
          </a:ln>
        </p:spPr>
      </p:pic>
      <p:sp>
        <p:nvSpPr>
          <p:cNvPr id="881" name="Google Shape;881;p45"/>
          <p:cNvSpPr/>
          <p:nvPr/>
        </p:nvSpPr>
        <p:spPr>
          <a:xfrm>
            <a:off x="4052441" y="1617241"/>
            <a:ext cx="4506218" cy="12464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750"/>
              <a:buFont typeface="Alice"/>
              <a:buNone/>
            </a:pPr>
            <a:r>
              <a:rPr b="0" i="0" lang="en-US" sz="750" u="none" cap="none" strike="noStrike">
                <a:solidFill>
                  <a:srgbClr val="2C2821"/>
                </a:solidFill>
                <a:latin typeface="Alice"/>
                <a:ea typeface="Alice"/>
                <a:cs typeface="Alice"/>
                <a:sym typeface="Alice"/>
              </a:rPr>
              <a:t>The Cultural Context</a:t>
            </a:r>
            <a:endParaRPr b="0" i="0" sz="750" u="none" cap="none" strike="noStrike">
              <a:solidFill>
                <a:schemeClr val="dk1"/>
              </a:solidFill>
              <a:latin typeface="Calibri"/>
              <a:ea typeface="Calibri"/>
              <a:cs typeface="Calibri"/>
              <a:sym typeface="Calibri"/>
            </a:endParaRPr>
          </a:p>
        </p:txBody>
      </p:sp>
      <p:sp>
        <p:nvSpPr>
          <p:cNvPr id="882" name="Google Shape;882;p45"/>
          <p:cNvSpPr/>
          <p:nvPr/>
        </p:nvSpPr>
        <p:spPr>
          <a:xfrm>
            <a:off x="4052441" y="1768748"/>
            <a:ext cx="4506218" cy="373931"/>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           The custom of offering gifts or hospitality is a sign of goodwill and appreciation. While benign in personal relations, when extended to professional engagements, it can create expectations or perceived obligations that challenge professional boundaries and objectivity.         </a:t>
            </a:r>
            <a:endParaRPr b="0" i="0" sz="750" u="none" cap="none" strike="noStrike">
              <a:solidFill>
                <a:schemeClr val="dk1"/>
              </a:solidFill>
              <a:latin typeface="Calibri"/>
              <a:ea typeface="Calibri"/>
              <a:cs typeface="Calibri"/>
              <a:sym typeface="Calibri"/>
            </a:endParaRPr>
          </a:p>
        </p:txBody>
      </p:sp>
      <p:pic>
        <p:nvPicPr>
          <p:cNvPr descr="preencoded.png" id="883" name="Google Shape;883;p45"/>
          <p:cNvPicPr preferRelativeResize="0"/>
          <p:nvPr/>
        </p:nvPicPr>
        <p:blipFill rotWithShape="1">
          <a:blip r:embed="rId5">
            <a:alphaModFix/>
          </a:blip>
          <a:srcRect b="0" l="0" r="0" t="0"/>
          <a:stretch/>
        </p:blipFill>
        <p:spPr>
          <a:xfrm>
            <a:off x="3925119" y="2276698"/>
            <a:ext cx="4722763" cy="953170"/>
          </a:xfrm>
          <a:prstGeom prst="rect">
            <a:avLst/>
          </a:prstGeom>
          <a:noFill/>
          <a:ln>
            <a:noFill/>
          </a:ln>
        </p:spPr>
      </p:pic>
      <p:sp>
        <p:nvSpPr>
          <p:cNvPr id="884" name="Google Shape;884;p45"/>
          <p:cNvSpPr/>
          <p:nvPr/>
        </p:nvSpPr>
        <p:spPr>
          <a:xfrm>
            <a:off x="4052441" y="2365921"/>
            <a:ext cx="4506218" cy="12464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750"/>
              <a:buFont typeface="Alice"/>
              <a:buNone/>
            </a:pPr>
            <a:r>
              <a:rPr b="0" i="0" lang="en-US" sz="750" u="none" cap="none" strike="noStrike">
                <a:solidFill>
                  <a:srgbClr val="2C2821"/>
                </a:solidFill>
                <a:latin typeface="Alice"/>
                <a:ea typeface="Alice"/>
                <a:cs typeface="Alice"/>
                <a:sym typeface="Alice"/>
              </a:rPr>
              <a:t>The Ethical Risk</a:t>
            </a:r>
            <a:endParaRPr b="0" i="0" sz="750" u="none" cap="none" strike="noStrike">
              <a:solidFill>
                <a:schemeClr val="dk1"/>
              </a:solidFill>
              <a:latin typeface="Calibri"/>
              <a:ea typeface="Calibri"/>
              <a:cs typeface="Calibri"/>
              <a:sym typeface="Calibri"/>
            </a:endParaRPr>
          </a:p>
        </p:txBody>
      </p:sp>
      <p:sp>
        <p:nvSpPr>
          <p:cNvPr id="885" name="Google Shape;885;p45"/>
          <p:cNvSpPr/>
          <p:nvPr/>
        </p:nvSpPr>
        <p:spPr>
          <a:xfrm>
            <a:off x="4052441" y="2517428"/>
            <a:ext cx="4506218" cy="623218"/>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           Accepting gifts can compromise a consultant's independence and objectivity, leading to biased advice or decisions. It also exposes practitioners to legal risks under the Philippine Anti-Graft and Corrupt Practices Act (RA 3019), which prohibits public officials from accepting gifts in connection with their official duties, a standard often applied to private sector professionals in high-stakes engagements.         </a:t>
            </a:r>
            <a:endParaRPr b="0" i="0" sz="750" u="none" cap="none" strike="noStrike">
              <a:solidFill>
                <a:schemeClr val="dk1"/>
              </a:solidFill>
              <a:latin typeface="Calibri"/>
              <a:ea typeface="Calibri"/>
              <a:cs typeface="Calibri"/>
              <a:sym typeface="Calibri"/>
            </a:endParaRPr>
          </a:p>
        </p:txBody>
      </p:sp>
      <p:pic>
        <p:nvPicPr>
          <p:cNvPr descr="preencoded.png" id="886" name="Google Shape;886;p45"/>
          <p:cNvPicPr preferRelativeResize="0"/>
          <p:nvPr/>
        </p:nvPicPr>
        <p:blipFill rotWithShape="1">
          <a:blip r:embed="rId6">
            <a:alphaModFix/>
          </a:blip>
          <a:srcRect b="0" l="0" r="0" t="0"/>
          <a:stretch/>
        </p:blipFill>
        <p:spPr>
          <a:xfrm>
            <a:off x="3925119" y="3274665"/>
            <a:ext cx="4722763" cy="828526"/>
          </a:xfrm>
          <a:prstGeom prst="rect">
            <a:avLst/>
          </a:prstGeom>
          <a:noFill/>
          <a:ln>
            <a:noFill/>
          </a:ln>
        </p:spPr>
      </p:pic>
      <p:sp>
        <p:nvSpPr>
          <p:cNvPr id="887" name="Google Shape;887;p45"/>
          <p:cNvSpPr/>
          <p:nvPr/>
        </p:nvSpPr>
        <p:spPr>
          <a:xfrm>
            <a:off x="4052441" y="3363888"/>
            <a:ext cx="4506218" cy="12464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750"/>
              <a:buFont typeface="Alice"/>
              <a:buNone/>
            </a:pPr>
            <a:r>
              <a:rPr b="0" i="0" lang="en-US" sz="750" u="none" cap="none" strike="noStrike">
                <a:solidFill>
                  <a:srgbClr val="2C2821"/>
                </a:solidFill>
                <a:latin typeface="Alice"/>
                <a:ea typeface="Alice"/>
                <a:cs typeface="Alice"/>
                <a:sym typeface="Alice"/>
              </a:rPr>
              <a:t>The Professional Response</a:t>
            </a:r>
            <a:endParaRPr b="0" i="0" sz="750" u="none" cap="none" strike="noStrike">
              <a:solidFill>
                <a:schemeClr val="dk1"/>
              </a:solidFill>
              <a:latin typeface="Calibri"/>
              <a:ea typeface="Calibri"/>
              <a:cs typeface="Calibri"/>
              <a:sym typeface="Calibri"/>
            </a:endParaRPr>
          </a:p>
        </p:txBody>
      </p:sp>
      <p:sp>
        <p:nvSpPr>
          <p:cNvPr id="888" name="Google Shape;888;p45"/>
          <p:cNvSpPr/>
          <p:nvPr/>
        </p:nvSpPr>
        <p:spPr>
          <a:xfrm>
            <a:off x="4052441" y="3515395"/>
            <a:ext cx="4506218" cy="498574"/>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2C2821"/>
              </a:buClr>
              <a:buSzPts val="750"/>
              <a:buFont typeface="Lora"/>
              <a:buNone/>
            </a:pPr>
            <a:r>
              <a:rPr b="0" i="0" lang="en-US" sz="750" u="none" cap="none" strike="noStrike">
                <a:solidFill>
                  <a:srgbClr val="2C2821"/>
                </a:solidFill>
                <a:latin typeface="Lora"/>
                <a:ea typeface="Lora"/>
                <a:cs typeface="Lora"/>
                <a:sym typeface="Lora"/>
              </a:rPr>
              <a:t>           Consultants must establish clear, written gift policies, defining acceptable limits and requiring disclosure of all received gifts or hospitality. Educate clients and staff on these policies. When in doubt, politely decline gifts or donate them to charity to preserve impartiality and avoid any perception of impropriety.         </a:t>
            </a:r>
            <a:endParaRPr b="0" i="0" sz="750" u="none" cap="none" strike="noStrike">
              <a:solidFill>
                <a:schemeClr val="dk1"/>
              </a:solidFill>
              <a:latin typeface="Calibri"/>
              <a:ea typeface="Calibri"/>
              <a:cs typeface="Calibri"/>
              <a:sym typeface="Calibri"/>
            </a:endParaRPr>
          </a:p>
        </p:txBody>
      </p:sp>
      <p:sp>
        <p:nvSpPr>
          <p:cNvPr id="889" name="Google Shape;889;p45"/>
          <p:cNvSpPr/>
          <p:nvPr/>
        </p:nvSpPr>
        <p:spPr>
          <a:xfrm>
            <a:off x="3925119" y="4153644"/>
            <a:ext cx="4722763" cy="498797"/>
          </a:xfrm>
          <a:prstGeom prst="roundRect">
            <a:avLst>
              <a:gd fmla="val 2398" name="adj"/>
            </a:avLst>
          </a:prstGeom>
          <a:solidFill>
            <a:srgbClr val="B6FC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890" name="Google Shape;890;p45"/>
          <p:cNvPicPr preferRelativeResize="0"/>
          <p:nvPr/>
        </p:nvPicPr>
        <p:blipFill rotWithShape="1">
          <a:blip r:embed="rId7">
            <a:alphaModFix/>
          </a:blip>
          <a:srcRect b="0" l="0" r="0" t="0"/>
          <a:stretch/>
        </p:blipFill>
        <p:spPr>
          <a:xfrm>
            <a:off x="4004816" y="4226347"/>
            <a:ext cx="124569" cy="99640"/>
          </a:xfrm>
          <a:prstGeom prst="rect">
            <a:avLst/>
          </a:prstGeom>
          <a:noFill/>
          <a:ln>
            <a:noFill/>
          </a:ln>
        </p:spPr>
      </p:pic>
      <p:sp>
        <p:nvSpPr>
          <p:cNvPr id="891" name="Google Shape;891;p45"/>
          <p:cNvSpPr/>
          <p:nvPr/>
        </p:nvSpPr>
        <p:spPr>
          <a:xfrm>
            <a:off x="4209083" y="4218310"/>
            <a:ext cx="4359101" cy="373931"/>
          </a:xfrm>
          <a:prstGeom prst="rect">
            <a:avLst/>
          </a:prstGeom>
          <a:noFill/>
          <a:ln>
            <a:noFill/>
          </a:ln>
        </p:spPr>
        <p:txBody>
          <a:bodyPr anchorCtr="0" anchor="t" bIns="0" lIns="0" spcFirstLastPara="1" rIns="0" wrap="square" tIns="0">
            <a:normAutofit/>
          </a:bodyPr>
          <a:lstStyle/>
          <a:p>
            <a:pPr indent="0" lvl="0" marL="0" marR="0" rtl="0" algn="l">
              <a:lnSpc>
                <a:spcPct val="104000"/>
              </a:lnSpc>
              <a:spcBef>
                <a:spcPts val="0"/>
              </a:spcBef>
              <a:spcAft>
                <a:spcPts val="0"/>
              </a:spcAft>
              <a:buClr>
                <a:srgbClr val="000000"/>
              </a:buClr>
              <a:buSzPts val="750"/>
              <a:buFont typeface="Lora"/>
              <a:buNone/>
            </a:pPr>
            <a:r>
              <a:rPr b="0" i="0" lang="en-US" sz="750" u="none" cap="none" strike="noStrike">
                <a:solidFill>
                  <a:srgbClr val="000000"/>
                </a:solidFill>
                <a:latin typeface="Lora"/>
                <a:ea typeface="Lora"/>
                <a:cs typeface="Lora"/>
                <a:sym typeface="Lora"/>
              </a:rPr>
              <a:t>Navigating cultural nuances requires diligence. By upholding strict gift policies and prioritizing transparent conduct, consultants reinforce their independence and safeguard their professional integrity.</a:t>
            </a:r>
            <a:endParaRPr b="0" i="0" sz="750" u="none" cap="none" strike="noStrike">
              <a:solidFill>
                <a:schemeClr val="dk1"/>
              </a:solidFill>
              <a:latin typeface="Calibri"/>
              <a:ea typeface="Calibri"/>
              <a:cs typeface="Calibri"/>
              <a:sym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6" name="Shape 896"/>
        <p:cNvGrpSpPr/>
        <p:nvPr/>
      </p:nvGrpSpPr>
      <p:grpSpPr>
        <a:xfrm>
          <a:off x="0" y="0"/>
          <a:ext cx="0" cy="0"/>
          <a:chOff x="0" y="0"/>
          <a:chExt cx="0" cy="0"/>
        </a:xfrm>
      </p:grpSpPr>
      <p:pic>
        <p:nvPicPr>
          <p:cNvPr descr="preencoded.png" id="897" name="Google Shape;897;p46"/>
          <p:cNvPicPr preferRelativeResize="0"/>
          <p:nvPr/>
        </p:nvPicPr>
        <p:blipFill rotWithShape="1">
          <a:blip r:embed="rId3">
            <a:alphaModFix/>
          </a:blip>
          <a:srcRect b="0" l="0" r="0" t="0"/>
          <a:stretch/>
        </p:blipFill>
        <p:spPr>
          <a:xfrm>
            <a:off x="5715000" y="0"/>
            <a:ext cx="3429000" cy="5143500"/>
          </a:xfrm>
          <a:prstGeom prst="rect">
            <a:avLst/>
          </a:prstGeom>
          <a:noFill/>
          <a:ln>
            <a:noFill/>
          </a:ln>
        </p:spPr>
      </p:pic>
      <p:sp>
        <p:nvSpPr>
          <p:cNvPr id="898" name="Google Shape;898;p46"/>
          <p:cNvSpPr/>
          <p:nvPr/>
        </p:nvSpPr>
        <p:spPr>
          <a:xfrm>
            <a:off x="496119" y="408533"/>
            <a:ext cx="4722763" cy="401464"/>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500"/>
              <a:buFont typeface="Alice"/>
              <a:buNone/>
            </a:pPr>
            <a:r>
              <a:rPr b="0" i="0" lang="en-US" sz="2500" u="none" cap="none" strike="noStrike">
                <a:solidFill>
                  <a:srgbClr val="233E32"/>
                </a:solidFill>
                <a:latin typeface="Alice"/>
                <a:ea typeface="Alice"/>
                <a:cs typeface="Alice"/>
                <a:sym typeface="Alice"/>
              </a:rPr>
              <a:t>Next Steps &amp; Summary</a:t>
            </a:r>
            <a:endParaRPr b="0" i="0" sz="2500" u="none" cap="none" strike="noStrike">
              <a:solidFill>
                <a:schemeClr val="dk1"/>
              </a:solidFill>
              <a:latin typeface="Calibri"/>
              <a:ea typeface="Calibri"/>
              <a:cs typeface="Calibri"/>
              <a:sym typeface="Calibri"/>
            </a:endParaRPr>
          </a:p>
        </p:txBody>
      </p:sp>
      <p:sp>
        <p:nvSpPr>
          <p:cNvPr id="899" name="Google Shape;899;p46"/>
          <p:cNvSpPr/>
          <p:nvPr/>
        </p:nvSpPr>
        <p:spPr>
          <a:xfrm>
            <a:off x="496119" y="984572"/>
            <a:ext cx="4722763" cy="489645"/>
          </a:xfrm>
          <a:prstGeom prst="rect">
            <a:avLst/>
          </a:prstGeom>
          <a:noFill/>
          <a:ln>
            <a:noFill/>
          </a:ln>
        </p:spPr>
        <p:txBody>
          <a:bodyPr anchorCtr="0" anchor="t" bIns="0" lIns="0" spcFirstLastPara="1" rIns="0" wrap="square" tIns="0">
            <a:normAutofit/>
          </a:bodyPr>
          <a:lstStyle/>
          <a:p>
            <a:pPr indent="0" lvl="0" marL="0" marR="0" rtl="0" algn="l">
              <a:lnSpc>
                <a:spcPct val="127000"/>
              </a:lnSpc>
              <a:spcBef>
                <a:spcPts val="0"/>
              </a:spcBef>
              <a:spcAft>
                <a:spcPts val="0"/>
              </a:spcAft>
              <a:buClr>
                <a:srgbClr val="2C2821"/>
              </a:buClr>
              <a:buSzPts val="1250"/>
              <a:buFont typeface="Lora"/>
              <a:buNone/>
            </a:pPr>
            <a:r>
              <a:rPr b="0" i="0" lang="en-US" sz="1250" u="none" cap="none" strike="noStrike">
                <a:solidFill>
                  <a:srgbClr val="2C2821"/>
                </a:solidFill>
                <a:latin typeface="Lora"/>
                <a:ea typeface="Lora"/>
                <a:cs typeface="Lora"/>
                <a:sym typeface="Lora"/>
              </a:rPr>
              <a:t>Module 2 complete. You now understand the consulting lifecycle and the ethics that guide it.</a:t>
            </a:r>
            <a:endParaRPr b="0" i="0" sz="1250" u="none" cap="none" strike="noStrike">
              <a:solidFill>
                <a:schemeClr val="dk1"/>
              </a:solidFill>
              <a:latin typeface="Calibri"/>
              <a:ea typeface="Calibri"/>
              <a:cs typeface="Calibri"/>
              <a:sym typeface="Calibri"/>
            </a:endParaRPr>
          </a:p>
        </p:txBody>
      </p:sp>
      <p:sp>
        <p:nvSpPr>
          <p:cNvPr id="900" name="Google Shape;900;p46"/>
          <p:cNvSpPr/>
          <p:nvPr/>
        </p:nvSpPr>
        <p:spPr>
          <a:xfrm>
            <a:off x="496119" y="1605186"/>
            <a:ext cx="2303190" cy="1996306"/>
          </a:xfrm>
          <a:prstGeom prst="roundRect">
            <a:avLst>
              <a:gd fmla="val 965"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46"/>
          <p:cNvSpPr/>
          <p:nvPr/>
        </p:nvSpPr>
        <p:spPr>
          <a:xfrm>
            <a:off x="624557" y="1733624"/>
            <a:ext cx="2046312" cy="200695"/>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250"/>
              <a:buFont typeface="Alice"/>
              <a:buNone/>
            </a:pPr>
            <a:r>
              <a:rPr b="0" i="0" lang="en-US" sz="1250" u="none" cap="none" strike="noStrike">
                <a:solidFill>
                  <a:srgbClr val="2C2821"/>
                </a:solidFill>
                <a:latin typeface="Alice"/>
                <a:ea typeface="Alice"/>
                <a:cs typeface="Alice"/>
                <a:sym typeface="Alice"/>
              </a:rPr>
              <a:t>Immediate Milestone</a:t>
            </a:r>
            <a:endParaRPr b="0" i="0" sz="1250" u="none" cap="none" strike="noStrike">
              <a:solidFill>
                <a:schemeClr val="dk1"/>
              </a:solidFill>
              <a:latin typeface="Calibri"/>
              <a:ea typeface="Calibri"/>
              <a:cs typeface="Calibri"/>
              <a:sym typeface="Calibri"/>
            </a:endParaRPr>
          </a:p>
        </p:txBody>
      </p:sp>
      <p:sp>
        <p:nvSpPr>
          <p:cNvPr id="902" name="Google Shape;902;p46"/>
          <p:cNvSpPr/>
          <p:nvPr/>
        </p:nvSpPr>
        <p:spPr>
          <a:xfrm>
            <a:off x="624557" y="2004120"/>
            <a:ext cx="2046312" cy="1468934"/>
          </a:xfrm>
          <a:prstGeom prst="rect">
            <a:avLst/>
          </a:prstGeom>
          <a:noFill/>
          <a:ln>
            <a:noFill/>
          </a:ln>
        </p:spPr>
        <p:txBody>
          <a:bodyPr anchorCtr="0" anchor="t" bIns="0" lIns="0" spcFirstLastPara="1" rIns="0" wrap="square" tIns="0">
            <a:normAutofit/>
          </a:bodyPr>
          <a:lstStyle/>
          <a:p>
            <a:pPr indent="0" lvl="0" marL="0" marR="0" rtl="0" algn="l">
              <a:lnSpc>
                <a:spcPct val="127000"/>
              </a:lnSpc>
              <a:spcBef>
                <a:spcPts val="0"/>
              </a:spcBef>
              <a:spcAft>
                <a:spcPts val="0"/>
              </a:spcAft>
              <a:buClr>
                <a:srgbClr val="2C2821"/>
              </a:buClr>
              <a:buSzPts val="1250"/>
              <a:buFont typeface="Lora"/>
              <a:buNone/>
            </a:pPr>
            <a:r>
              <a:rPr b="1" i="0" lang="en-US" sz="1250" u="none" cap="none" strike="noStrike">
                <a:solidFill>
                  <a:srgbClr val="2C2821"/>
                </a:solidFill>
                <a:latin typeface="Lora"/>
                <a:ea typeface="Lora"/>
                <a:cs typeface="Lora"/>
                <a:sym typeface="Lora"/>
              </a:rPr>
              <a:t>Module 2 Assessment</a:t>
            </a:r>
            <a:r>
              <a:rPr b="0" i="0" lang="en-US" sz="1250" u="none" cap="none" strike="noStrike">
                <a:solidFill>
                  <a:srgbClr val="2C2821"/>
                </a:solidFill>
                <a:latin typeface="Lora"/>
                <a:ea typeface="Lora"/>
                <a:cs typeface="Lora"/>
                <a:sym typeface="Lora"/>
              </a:rPr>
              <a:t> — Review consultant attributes, practice standards, the 7-stage lifecycle, and the five ethical principles.</a:t>
            </a:r>
            <a:endParaRPr b="0" i="0" sz="1250" u="none" cap="none" strike="noStrike">
              <a:solidFill>
                <a:schemeClr val="dk1"/>
              </a:solidFill>
              <a:latin typeface="Calibri"/>
              <a:ea typeface="Calibri"/>
              <a:cs typeface="Calibri"/>
              <a:sym typeface="Calibri"/>
            </a:endParaRPr>
          </a:p>
        </p:txBody>
      </p:sp>
      <p:sp>
        <p:nvSpPr>
          <p:cNvPr id="903" name="Google Shape;903;p46"/>
          <p:cNvSpPr/>
          <p:nvPr/>
        </p:nvSpPr>
        <p:spPr>
          <a:xfrm>
            <a:off x="2915692" y="1605186"/>
            <a:ext cx="2303190" cy="1996306"/>
          </a:xfrm>
          <a:prstGeom prst="roundRect">
            <a:avLst>
              <a:gd fmla="val 965"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46"/>
          <p:cNvSpPr/>
          <p:nvPr/>
        </p:nvSpPr>
        <p:spPr>
          <a:xfrm>
            <a:off x="3044130" y="1733624"/>
            <a:ext cx="2046312" cy="200695"/>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250"/>
              <a:buFont typeface="Alice"/>
              <a:buNone/>
            </a:pPr>
            <a:r>
              <a:rPr b="0" i="0" lang="en-US" sz="1250" u="none" cap="none" strike="noStrike">
                <a:solidFill>
                  <a:srgbClr val="2C2821"/>
                </a:solidFill>
                <a:latin typeface="Alice"/>
                <a:ea typeface="Alice"/>
                <a:cs typeface="Alice"/>
                <a:sym typeface="Alice"/>
              </a:rPr>
              <a:t>Strategic Transition</a:t>
            </a:r>
            <a:endParaRPr b="0" i="0" sz="1250" u="none" cap="none" strike="noStrike">
              <a:solidFill>
                <a:schemeClr val="dk1"/>
              </a:solidFill>
              <a:latin typeface="Calibri"/>
              <a:ea typeface="Calibri"/>
              <a:cs typeface="Calibri"/>
              <a:sym typeface="Calibri"/>
            </a:endParaRPr>
          </a:p>
        </p:txBody>
      </p:sp>
      <p:sp>
        <p:nvSpPr>
          <p:cNvPr id="905" name="Google Shape;905;p46"/>
          <p:cNvSpPr/>
          <p:nvPr/>
        </p:nvSpPr>
        <p:spPr>
          <a:xfrm>
            <a:off x="3044130" y="2004120"/>
            <a:ext cx="2046312" cy="1224111"/>
          </a:xfrm>
          <a:prstGeom prst="rect">
            <a:avLst/>
          </a:prstGeom>
          <a:noFill/>
          <a:ln>
            <a:noFill/>
          </a:ln>
        </p:spPr>
        <p:txBody>
          <a:bodyPr anchorCtr="0" anchor="t" bIns="0" lIns="0" spcFirstLastPara="1" rIns="0" wrap="square" tIns="0">
            <a:normAutofit/>
          </a:bodyPr>
          <a:lstStyle/>
          <a:p>
            <a:pPr indent="0" lvl="0" marL="0" marR="0" rtl="0" algn="l">
              <a:lnSpc>
                <a:spcPct val="127000"/>
              </a:lnSpc>
              <a:spcBef>
                <a:spcPts val="0"/>
              </a:spcBef>
              <a:spcAft>
                <a:spcPts val="0"/>
              </a:spcAft>
              <a:buClr>
                <a:srgbClr val="2C2821"/>
              </a:buClr>
              <a:buSzPts val="1250"/>
              <a:buFont typeface="Lora"/>
              <a:buNone/>
            </a:pPr>
            <a:r>
              <a:rPr b="0" i="0" lang="en-US" sz="1250" u="none" cap="none" strike="noStrike">
                <a:solidFill>
                  <a:srgbClr val="2C2821"/>
                </a:solidFill>
                <a:latin typeface="Lora"/>
                <a:ea typeface="Lora"/>
                <a:cs typeface="Lora"/>
                <a:sym typeface="Lora"/>
              </a:rPr>
              <a:t>Next week: </a:t>
            </a:r>
            <a:r>
              <a:rPr b="1" i="0" lang="en-US" sz="1250" u="none" cap="none" strike="noStrike">
                <a:solidFill>
                  <a:srgbClr val="2C2821"/>
                </a:solidFill>
                <a:latin typeface="Lora"/>
                <a:ea typeface="Lora"/>
                <a:cs typeface="Lora"/>
                <a:sym typeface="Lora"/>
              </a:rPr>
              <a:t>Strategic Business Analysis</a:t>
            </a:r>
            <a:r>
              <a:rPr b="0" i="0" lang="en-US" sz="1250" u="none" cap="none" strike="noStrike">
                <a:solidFill>
                  <a:srgbClr val="2C2821"/>
                </a:solidFill>
                <a:latin typeface="Lora"/>
                <a:ea typeface="Lora"/>
                <a:cs typeface="Lora"/>
                <a:sym typeface="Lora"/>
              </a:rPr>
              <a:t> frameworks and methods — applying these ideas to real-world analysis.</a:t>
            </a:r>
            <a:endParaRPr b="0" i="0" sz="1250" u="none" cap="none" strike="noStrike">
              <a:solidFill>
                <a:schemeClr val="dk1"/>
              </a:solidFill>
              <a:latin typeface="Calibri"/>
              <a:ea typeface="Calibri"/>
              <a:cs typeface="Calibri"/>
              <a:sym typeface="Calibri"/>
            </a:endParaRPr>
          </a:p>
        </p:txBody>
      </p:sp>
      <p:sp>
        <p:nvSpPr>
          <p:cNvPr id="906" name="Google Shape;906;p46"/>
          <p:cNvSpPr/>
          <p:nvPr/>
        </p:nvSpPr>
        <p:spPr>
          <a:xfrm>
            <a:off x="496119" y="3717875"/>
            <a:ext cx="4722763" cy="1017017"/>
          </a:xfrm>
          <a:prstGeom prst="roundRect">
            <a:avLst>
              <a:gd fmla="val 1895" name="adj"/>
            </a:avLst>
          </a:prstGeom>
          <a:solidFill>
            <a:srgbClr val="F0EDE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46"/>
          <p:cNvSpPr/>
          <p:nvPr/>
        </p:nvSpPr>
        <p:spPr>
          <a:xfrm>
            <a:off x="624557" y="3846314"/>
            <a:ext cx="4465886" cy="200695"/>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C2821"/>
              </a:buClr>
              <a:buSzPts val="1250"/>
              <a:buFont typeface="Alice"/>
              <a:buNone/>
            </a:pPr>
            <a:r>
              <a:rPr b="0" i="0" lang="en-US" sz="1250" u="none" cap="none" strike="noStrike">
                <a:solidFill>
                  <a:srgbClr val="2C2821"/>
                </a:solidFill>
                <a:latin typeface="Alice"/>
                <a:ea typeface="Alice"/>
                <a:cs typeface="Alice"/>
                <a:sym typeface="Alice"/>
              </a:rPr>
              <a:t>Core Values Integration</a:t>
            </a:r>
            <a:endParaRPr b="0" i="0" sz="1250" u="none" cap="none" strike="noStrike">
              <a:solidFill>
                <a:schemeClr val="dk1"/>
              </a:solidFill>
              <a:latin typeface="Calibri"/>
              <a:ea typeface="Calibri"/>
              <a:cs typeface="Calibri"/>
              <a:sym typeface="Calibri"/>
            </a:endParaRPr>
          </a:p>
        </p:txBody>
      </p:sp>
      <p:sp>
        <p:nvSpPr>
          <p:cNvPr id="908" name="Google Shape;908;p46"/>
          <p:cNvSpPr/>
          <p:nvPr/>
        </p:nvSpPr>
        <p:spPr>
          <a:xfrm>
            <a:off x="624557" y="4116809"/>
            <a:ext cx="4465886" cy="489645"/>
          </a:xfrm>
          <a:prstGeom prst="rect">
            <a:avLst/>
          </a:prstGeom>
          <a:noFill/>
          <a:ln>
            <a:noFill/>
          </a:ln>
        </p:spPr>
        <p:txBody>
          <a:bodyPr anchorCtr="0" anchor="t" bIns="0" lIns="0" spcFirstLastPara="1" rIns="0" wrap="square" tIns="0">
            <a:normAutofit/>
          </a:bodyPr>
          <a:lstStyle/>
          <a:p>
            <a:pPr indent="0" lvl="0" marL="0" marR="0" rtl="0" algn="l">
              <a:lnSpc>
                <a:spcPct val="127000"/>
              </a:lnSpc>
              <a:spcBef>
                <a:spcPts val="0"/>
              </a:spcBef>
              <a:spcAft>
                <a:spcPts val="0"/>
              </a:spcAft>
              <a:buClr>
                <a:srgbClr val="2C2821"/>
              </a:buClr>
              <a:buSzPts val="1250"/>
              <a:buFont typeface="Lora"/>
              <a:buNone/>
            </a:pPr>
            <a:r>
              <a:rPr b="0" i="0" lang="en-US" sz="1250" u="none" cap="none" strike="noStrike">
                <a:solidFill>
                  <a:srgbClr val="2C2821"/>
                </a:solidFill>
                <a:latin typeface="Lora"/>
                <a:ea typeface="Lora"/>
                <a:cs typeface="Lora"/>
                <a:sym typeface="Lora"/>
              </a:rPr>
              <a:t>Carry forward: </a:t>
            </a:r>
            <a:r>
              <a:rPr b="1" i="0" lang="en-US" sz="1250" u="none" cap="none" strike="noStrike">
                <a:solidFill>
                  <a:srgbClr val="2C2821"/>
                </a:solidFill>
                <a:latin typeface="Lora"/>
                <a:ea typeface="Lora"/>
                <a:cs typeface="Lora"/>
                <a:sym typeface="Lora"/>
              </a:rPr>
              <a:t>Integrity, Excellence, Teamwork,</a:t>
            </a:r>
            <a:r>
              <a:rPr b="0" i="0" lang="en-US" sz="1250" u="none" cap="none" strike="noStrike">
                <a:solidFill>
                  <a:srgbClr val="2C2821"/>
                </a:solidFill>
                <a:latin typeface="Lora"/>
                <a:ea typeface="Lora"/>
                <a:cs typeface="Lora"/>
                <a:sym typeface="Lora"/>
              </a:rPr>
              <a:t> and </a:t>
            </a:r>
            <a:r>
              <a:rPr b="1" i="0" lang="en-US" sz="1250" u="none" cap="none" strike="noStrike">
                <a:solidFill>
                  <a:srgbClr val="2C2821"/>
                </a:solidFill>
                <a:latin typeface="Lora"/>
                <a:ea typeface="Lora"/>
                <a:cs typeface="Lora"/>
                <a:sym typeface="Lora"/>
              </a:rPr>
              <a:t>Open Communication</a:t>
            </a:r>
            <a:r>
              <a:rPr b="0" i="0" lang="en-US" sz="1250" u="none" cap="none" strike="noStrike">
                <a:solidFill>
                  <a:srgbClr val="2C2821"/>
                </a:solidFill>
                <a:latin typeface="Lora"/>
                <a:ea typeface="Lora"/>
                <a:cs typeface="Lora"/>
                <a:sym typeface="Lora"/>
              </a:rPr>
              <a:t> in every engagement.</a:t>
            </a:r>
            <a:endParaRPr b="0" i="0" sz="1250" u="none" cap="none" strike="noStrike">
              <a:solidFill>
                <a:schemeClr val="dk1"/>
              </a:solidFill>
              <a:latin typeface="Calibri"/>
              <a:ea typeface="Calibri"/>
              <a:cs typeface="Calibri"/>
              <a:sym typeface="Calibri"/>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3" name="Shape 913"/>
        <p:cNvGrpSpPr/>
        <p:nvPr/>
      </p:nvGrpSpPr>
      <p:grpSpPr>
        <a:xfrm>
          <a:off x="0" y="0"/>
          <a:ext cx="0" cy="0"/>
          <a:chOff x="0" y="0"/>
          <a:chExt cx="0" cy="0"/>
        </a:xfrm>
      </p:grpSpPr>
      <p:sp>
        <p:nvSpPr>
          <p:cNvPr id="914" name="Google Shape;914;p47"/>
          <p:cNvSpPr/>
          <p:nvPr/>
        </p:nvSpPr>
        <p:spPr>
          <a:xfrm>
            <a:off x="496119" y="414337"/>
            <a:ext cx="8151763" cy="380702"/>
          </a:xfrm>
          <a:prstGeom prst="rect">
            <a:avLst/>
          </a:prstGeom>
          <a:noFill/>
          <a:ln>
            <a:noFill/>
          </a:ln>
        </p:spPr>
        <p:txBody>
          <a:bodyPr anchorCtr="0" anchor="t" bIns="0" lIns="0" spcFirstLastPara="1" rIns="0" wrap="square" tIns="0">
            <a:noAutofit/>
          </a:bodyPr>
          <a:lstStyle/>
          <a:p>
            <a:pPr indent="0" lvl="0" marL="0" marR="0" rtl="0" algn="l">
              <a:lnSpc>
                <a:spcPct val="104000"/>
              </a:lnSpc>
              <a:spcBef>
                <a:spcPts val="0"/>
              </a:spcBef>
              <a:spcAft>
                <a:spcPts val="0"/>
              </a:spcAft>
              <a:buClr>
                <a:srgbClr val="233E32"/>
              </a:buClr>
              <a:buSzPts val="2350"/>
              <a:buFont typeface="Alice"/>
              <a:buNone/>
            </a:pPr>
            <a:r>
              <a:rPr b="0" i="0" lang="en-US" sz="2350" u="none" cap="none" strike="noStrike">
                <a:solidFill>
                  <a:srgbClr val="233E32"/>
                </a:solidFill>
                <a:latin typeface="Alice"/>
                <a:ea typeface="Alice"/>
                <a:cs typeface="Alice"/>
                <a:sym typeface="Alice"/>
              </a:rPr>
              <a:t>References</a:t>
            </a:r>
            <a:endParaRPr b="0" i="0" sz="2350" u="none" cap="none" strike="noStrike">
              <a:solidFill>
                <a:schemeClr val="dk1"/>
              </a:solidFill>
              <a:latin typeface="Calibri"/>
              <a:ea typeface="Calibri"/>
              <a:cs typeface="Calibri"/>
              <a:sym typeface="Calibri"/>
            </a:endParaRPr>
          </a:p>
        </p:txBody>
      </p:sp>
      <p:sp>
        <p:nvSpPr>
          <p:cNvPr id="915" name="Google Shape;915;p47"/>
          <p:cNvSpPr/>
          <p:nvPr/>
        </p:nvSpPr>
        <p:spPr>
          <a:xfrm>
            <a:off x="496119" y="1004367"/>
            <a:ext cx="8608963" cy="226516"/>
          </a:xfrm>
          <a:prstGeom prst="rect">
            <a:avLst/>
          </a:prstGeom>
          <a:noFill/>
          <a:ln>
            <a:noFill/>
          </a:ln>
        </p:spPr>
        <p:txBody>
          <a:bodyPr anchorCtr="0" anchor="t" bIns="0" lIns="0" spcFirstLastPara="1" rIns="0" wrap="square" tIns="0">
            <a:noAutofit/>
          </a:bodyPr>
          <a:lstStyle/>
          <a:p>
            <a:pPr indent="0" lvl="0" marL="0" marR="0" rtl="0" algn="l">
              <a:lnSpc>
                <a:spcPct val="124000"/>
              </a:lnSpc>
              <a:spcBef>
                <a:spcPts val="0"/>
              </a:spcBef>
              <a:spcAft>
                <a:spcPts val="0"/>
              </a:spcAft>
              <a:buClr>
                <a:schemeClr val="dk1"/>
              </a:buClr>
              <a:buSzPts val="1150"/>
              <a:buFont typeface="Calibri"/>
              <a:buNone/>
            </a:pPr>
            <a:r>
              <a:t/>
            </a:r>
            <a:endParaRPr b="0" i="0" sz="1150" u="none" cap="none" strike="noStrike">
              <a:solidFill>
                <a:schemeClr val="dk1"/>
              </a:solidFill>
              <a:latin typeface="Calibri"/>
              <a:ea typeface="Calibri"/>
              <a:cs typeface="Calibri"/>
              <a:sym typeface="Calibri"/>
            </a:endParaRPr>
          </a:p>
        </p:txBody>
      </p:sp>
      <p:pic>
        <p:nvPicPr>
          <p:cNvPr descr="preencoded.png" id="916" name="Google Shape;916;p47"/>
          <p:cNvPicPr preferRelativeResize="0"/>
          <p:nvPr/>
        </p:nvPicPr>
        <p:blipFill rotWithShape="1">
          <a:blip r:embed="rId3">
            <a:alphaModFix/>
          </a:blip>
          <a:srcRect b="0" l="0" r="0" t="0"/>
          <a:stretch/>
        </p:blipFill>
        <p:spPr>
          <a:xfrm>
            <a:off x="481831" y="1334319"/>
            <a:ext cx="2644304" cy="2293739"/>
          </a:xfrm>
          <a:prstGeom prst="rect">
            <a:avLst/>
          </a:prstGeom>
          <a:noFill/>
          <a:ln>
            <a:noFill/>
          </a:ln>
        </p:spPr>
      </p:pic>
      <p:sp>
        <p:nvSpPr>
          <p:cNvPr id="917" name="Google Shape;917;p47"/>
          <p:cNvSpPr/>
          <p:nvPr/>
        </p:nvSpPr>
        <p:spPr>
          <a:xfrm>
            <a:off x="646509" y="1348606"/>
            <a:ext cx="2479625" cy="1812131"/>
          </a:xfrm>
          <a:prstGeom prst="rect">
            <a:avLst/>
          </a:prstGeom>
          <a:noFill/>
          <a:ln>
            <a:noFill/>
          </a:ln>
        </p:spPr>
        <p:txBody>
          <a:bodyPr anchorCtr="0" anchor="t" bIns="0" lIns="0" spcFirstLastPara="1" rIns="0" wrap="square" tIns="0">
            <a:normAutofit/>
          </a:bodyPr>
          <a:lstStyle/>
          <a:p>
            <a:pPr indent="0" lvl="0" marL="0" marR="0" rtl="0" algn="l">
              <a:lnSpc>
                <a:spcPct val="124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Camilleri, M., Zhong, L., Rosenbaum, M. S., &amp; Wirtz, J. (2024). Ethical considerations of service organizations in the information age. </a:t>
            </a:r>
            <a:r>
              <a:rPr b="0" i="1" lang="en-US" sz="1150" u="none" cap="none" strike="noStrike">
                <a:solidFill>
                  <a:srgbClr val="2C2821"/>
                </a:solidFill>
                <a:latin typeface="Lora"/>
                <a:ea typeface="Lora"/>
                <a:cs typeface="Lora"/>
                <a:sym typeface="Lora"/>
              </a:rPr>
              <a:t>Service Industries Journal, 44</a:t>
            </a:r>
            <a:r>
              <a:rPr b="0" i="0" lang="en-US" sz="1150" u="none" cap="none" strike="noStrike">
                <a:solidFill>
                  <a:srgbClr val="2C2821"/>
                </a:solidFill>
                <a:latin typeface="Lora"/>
                <a:ea typeface="Lora"/>
                <a:cs typeface="Lora"/>
                <a:sym typeface="Lora"/>
              </a:rPr>
              <a:t>(7-8), 481–502. </a:t>
            </a:r>
            <a:r>
              <a:rPr b="1" i="0" lang="en-US" sz="1150" u="sng" cap="none" strike="noStrike">
                <a:solidFill>
                  <a:srgbClr val="1B5F39"/>
                </a:solidFill>
                <a:latin typeface="Lora"/>
                <a:ea typeface="Lora"/>
                <a:cs typeface="Lora"/>
                <a:sym typeface="Lora"/>
                <a:hlinkClick r:id="rId4">
                  <a:extLst>
                    <a:ext uri="{A12FA001-AC4F-418D-AE19-62706E023703}">
                      <ahyp:hlinkClr val="tx"/>
                    </a:ext>
                  </a:extLst>
                </a:hlinkClick>
              </a:rPr>
              <a:t>https://doi.org/10.1080/02642069.2024.2353613</a:t>
            </a:r>
            <a:endParaRPr b="0" i="0" sz="1150" u="none" cap="none" strike="noStrike">
              <a:solidFill>
                <a:schemeClr val="dk1"/>
              </a:solidFill>
              <a:latin typeface="Calibri"/>
              <a:ea typeface="Calibri"/>
              <a:cs typeface="Calibri"/>
              <a:sym typeface="Calibri"/>
            </a:endParaRPr>
          </a:p>
        </p:txBody>
      </p:sp>
      <p:pic>
        <p:nvPicPr>
          <p:cNvPr descr="preencoded.png" id="918" name="Google Shape;918;p47"/>
          <p:cNvPicPr preferRelativeResize="0"/>
          <p:nvPr/>
        </p:nvPicPr>
        <p:blipFill rotWithShape="1">
          <a:blip r:embed="rId3">
            <a:alphaModFix/>
          </a:blip>
          <a:srcRect b="0" l="0" r="0" t="0"/>
          <a:stretch/>
        </p:blipFill>
        <p:spPr>
          <a:xfrm>
            <a:off x="3242667" y="1334319"/>
            <a:ext cx="2644304" cy="2293739"/>
          </a:xfrm>
          <a:prstGeom prst="rect">
            <a:avLst/>
          </a:prstGeom>
          <a:noFill/>
          <a:ln>
            <a:noFill/>
          </a:ln>
        </p:spPr>
      </p:pic>
      <p:sp>
        <p:nvSpPr>
          <p:cNvPr id="919" name="Google Shape;919;p47"/>
          <p:cNvSpPr/>
          <p:nvPr/>
        </p:nvSpPr>
        <p:spPr>
          <a:xfrm>
            <a:off x="3407346" y="1348606"/>
            <a:ext cx="2479625" cy="2265164"/>
          </a:xfrm>
          <a:prstGeom prst="rect">
            <a:avLst/>
          </a:prstGeom>
          <a:noFill/>
          <a:ln>
            <a:noFill/>
          </a:ln>
        </p:spPr>
        <p:txBody>
          <a:bodyPr anchorCtr="0" anchor="t" bIns="0" lIns="0" spcFirstLastPara="1" rIns="0" wrap="square" tIns="0">
            <a:normAutofit/>
          </a:bodyPr>
          <a:lstStyle/>
          <a:p>
            <a:pPr indent="0" lvl="0" marL="0" marR="0" rtl="0" algn="l">
              <a:lnSpc>
                <a:spcPct val="124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Ekowati, D., Abbas, A., Anwar, A., Suhariadi, F., &amp; Fahlevi, M. (2023). Engagement and flexibility: An empirical discussion about consultative leadership intent for productivity from Pakistan. </a:t>
            </a:r>
            <a:r>
              <a:rPr b="0" i="1" lang="en-US" sz="1150" u="none" cap="none" strike="noStrike">
                <a:solidFill>
                  <a:srgbClr val="2C2821"/>
                </a:solidFill>
                <a:latin typeface="Lora"/>
                <a:ea typeface="Lora"/>
                <a:cs typeface="Lora"/>
                <a:sym typeface="Lora"/>
              </a:rPr>
              <a:t>Cogent Business &amp; Management, 10</a:t>
            </a:r>
            <a:r>
              <a:rPr b="0" i="0" lang="en-US" sz="1150" u="none" cap="none" strike="noStrike">
                <a:solidFill>
                  <a:srgbClr val="2C2821"/>
                </a:solidFill>
                <a:latin typeface="Lora"/>
                <a:ea typeface="Lora"/>
                <a:cs typeface="Lora"/>
                <a:sym typeface="Lora"/>
              </a:rPr>
              <a:t>(1), 2196041. </a:t>
            </a:r>
            <a:r>
              <a:rPr b="1" i="0" lang="en-US" sz="1150" u="sng" cap="none" strike="noStrike">
                <a:solidFill>
                  <a:srgbClr val="1B5F39"/>
                </a:solidFill>
                <a:latin typeface="Lora"/>
                <a:ea typeface="Lora"/>
                <a:cs typeface="Lora"/>
                <a:sym typeface="Lora"/>
                <a:hlinkClick r:id="rId5">
                  <a:extLst>
                    <a:ext uri="{A12FA001-AC4F-418D-AE19-62706E023703}">
                      <ahyp:hlinkClr val="tx"/>
                    </a:ext>
                  </a:extLst>
                </a:hlinkClick>
              </a:rPr>
              <a:t>https://doi.org/10.1080/23311975.2023.2196041</a:t>
            </a:r>
            <a:endParaRPr b="0" i="0" sz="1150" u="none" cap="none" strike="noStrike">
              <a:solidFill>
                <a:schemeClr val="dk1"/>
              </a:solidFill>
              <a:latin typeface="Calibri"/>
              <a:ea typeface="Calibri"/>
              <a:cs typeface="Calibri"/>
              <a:sym typeface="Calibri"/>
            </a:endParaRPr>
          </a:p>
        </p:txBody>
      </p:sp>
      <p:pic>
        <p:nvPicPr>
          <p:cNvPr descr="preencoded.png" id="920" name="Google Shape;920;p47"/>
          <p:cNvPicPr preferRelativeResize="0"/>
          <p:nvPr/>
        </p:nvPicPr>
        <p:blipFill rotWithShape="1">
          <a:blip r:embed="rId3">
            <a:alphaModFix/>
          </a:blip>
          <a:srcRect b="0" l="0" r="0" t="0"/>
          <a:stretch/>
        </p:blipFill>
        <p:spPr>
          <a:xfrm>
            <a:off x="6003503" y="1334319"/>
            <a:ext cx="2644378" cy="2293739"/>
          </a:xfrm>
          <a:prstGeom prst="rect">
            <a:avLst/>
          </a:prstGeom>
          <a:noFill/>
          <a:ln>
            <a:noFill/>
          </a:ln>
        </p:spPr>
      </p:pic>
      <p:sp>
        <p:nvSpPr>
          <p:cNvPr id="921" name="Google Shape;921;p47"/>
          <p:cNvSpPr/>
          <p:nvPr/>
        </p:nvSpPr>
        <p:spPr>
          <a:xfrm>
            <a:off x="6168182" y="1348606"/>
            <a:ext cx="2479700" cy="1132582"/>
          </a:xfrm>
          <a:prstGeom prst="rect">
            <a:avLst/>
          </a:prstGeom>
          <a:noFill/>
          <a:ln>
            <a:noFill/>
          </a:ln>
        </p:spPr>
        <p:txBody>
          <a:bodyPr anchorCtr="0" anchor="t" bIns="0" lIns="0" spcFirstLastPara="1" rIns="0" wrap="square" tIns="0">
            <a:normAutofit/>
          </a:bodyPr>
          <a:lstStyle/>
          <a:p>
            <a:pPr indent="0" lvl="0" marL="0" marR="0" rtl="0" algn="l">
              <a:lnSpc>
                <a:spcPct val="124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IntechOpen. (2025). The comprehensive process of ethical decision-making in business under uncertainty. </a:t>
            </a:r>
            <a:r>
              <a:rPr b="0" i="1" lang="en-US" sz="1150" u="none" cap="none" strike="noStrike">
                <a:solidFill>
                  <a:srgbClr val="2C2821"/>
                </a:solidFill>
                <a:latin typeface="Lora"/>
                <a:ea typeface="Lora"/>
                <a:cs typeface="Lora"/>
                <a:sym typeface="Lora"/>
              </a:rPr>
              <a:t>IntechOpen Chapter Elements</a:t>
            </a:r>
            <a:r>
              <a:rPr b="0" i="0" lang="en-US" sz="1150" u="none" cap="none" strike="noStrike">
                <a:solidFill>
                  <a:srgbClr val="2C2821"/>
                </a:solidFill>
                <a:latin typeface="Lora"/>
                <a:ea typeface="Lora"/>
                <a:cs typeface="Lora"/>
                <a:sym typeface="Lora"/>
              </a:rPr>
              <a:t>, 114–132.</a:t>
            </a:r>
            <a:endParaRPr b="0" i="0" sz="1150" u="none" cap="none" strike="noStrike">
              <a:solidFill>
                <a:schemeClr val="dk1"/>
              </a:solidFill>
              <a:latin typeface="Calibri"/>
              <a:ea typeface="Calibri"/>
              <a:cs typeface="Calibri"/>
              <a:sym typeface="Calibri"/>
            </a:endParaRPr>
          </a:p>
        </p:txBody>
      </p:sp>
      <p:pic>
        <p:nvPicPr>
          <p:cNvPr descr="preencoded.png" id="922" name="Google Shape;922;p47"/>
          <p:cNvPicPr preferRelativeResize="0"/>
          <p:nvPr/>
        </p:nvPicPr>
        <p:blipFill rotWithShape="1">
          <a:blip r:embed="rId6">
            <a:alphaModFix/>
          </a:blip>
          <a:srcRect b="0" l="0" r="0" t="0"/>
          <a:stretch/>
        </p:blipFill>
        <p:spPr>
          <a:xfrm>
            <a:off x="481831" y="3808809"/>
            <a:ext cx="4024759" cy="934641"/>
          </a:xfrm>
          <a:prstGeom prst="rect">
            <a:avLst/>
          </a:prstGeom>
          <a:noFill/>
          <a:ln>
            <a:noFill/>
          </a:ln>
        </p:spPr>
      </p:pic>
      <p:sp>
        <p:nvSpPr>
          <p:cNvPr id="923" name="Google Shape;923;p47"/>
          <p:cNvSpPr/>
          <p:nvPr/>
        </p:nvSpPr>
        <p:spPr>
          <a:xfrm>
            <a:off x="646509" y="3823097"/>
            <a:ext cx="3860081" cy="906066"/>
          </a:xfrm>
          <a:prstGeom prst="rect">
            <a:avLst/>
          </a:prstGeom>
          <a:noFill/>
          <a:ln>
            <a:noFill/>
          </a:ln>
        </p:spPr>
        <p:txBody>
          <a:bodyPr anchorCtr="0" anchor="t" bIns="0" lIns="0" spcFirstLastPara="1" rIns="0" wrap="square" tIns="0">
            <a:normAutofit/>
          </a:bodyPr>
          <a:lstStyle/>
          <a:p>
            <a:pPr indent="0" lvl="0" marL="0" marR="0" rtl="0" algn="l">
              <a:lnSpc>
                <a:spcPct val="124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Schöpfel, J., &amp; Azeroual, O. (2023). Ethical issues in organizing and managing research information. </a:t>
            </a:r>
            <a:r>
              <a:rPr b="0" i="1" lang="en-US" sz="1150" u="none" cap="none" strike="noStrike">
                <a:solidFill>
                  <a:srgbClr val="2C2821"/>
                </a:solidFill>
                <a:latin typeface="Lora"/>
                <a:ea typeface="Lora"/>
                <a:cs typeface="Lora"/>
                <a:sym typeface="Lora"/>
              </a:rPr>
              <a:t>Communication, Technologies et Développement, 14</a:t>
            </a:r>
            <a:r>
              <a:rPr b="0" i="0" lang="en-US" sz="1150" u="none" cap="none" strike="noStrike">
                <a:solidFill>
                  <a:srgbClr val="2C2821"/>
                </a:solidFill>
                <a:latin typeface="Lora"/>
                <a:ea typeface="Lora"/>
                <a:cs typeface="Lora"/>
                <a:sym typeface="Lora"/>
              </a:rPr>
              <a:t>, 4000–4015. </a:t>
            </a:r>
            <a:r>
              <a:rPr b="1" i="0" lang="en-US" sz="1150" u="sng" cap="none" strike="noStrike">
                <a:solidFill>
                  <a:srgbClr val="1B5F39"/>
                </a:solidFill>
                <a:latin typeface="Lora"/>
                <a:ea typeface="Lora"/>
                <a:cs typeface="Lora"/>
                <a:sym typeface="Lora"/>
                <a:hlinkClick r:id="rId7">
                  <a:extLst>
                    <a:ext uri="{A12FA001-AC4F-418D-AE19-62706E023703}">
                      <ahyp:hlinkClr val="tx"/>
                    </a:ext>
                  </a:extLst>
                </a:hlinkClick>
              </a:rPr>
              <a:t>https://doi.org/10.4000/ctd.9857</a:t>
            </a:r>
            <a:endParaRPr b="0" i="0" sz="1150" u="none" cap="none" strike="noStrike">
              <a:solidFill>
                <a:schemeClr val="dk1"/>
              </a:solidFill>
              <a:latin typeface="Calibri"/>
              <a:ea typeface="Calibri"/>
              <a:cs typeface="Calibri"/>
              <a:sym typeface="Calibri"/>
            </a:endParaRPr>
          </a:p>
        </p:txBody>
      </p:sp>
      <p:pic>
        <p:nvPicPr>
          <p:cNvPr descr="preencoded.png" id="924" name="Google Shape;924;p47"/>
          <p:cNvPicPr preferRelativeResize="0"/>
          <p:nvPr/>
        </p:nvPicPr>
        <p:blipFill rotWithShape="1">
          <a:blip r:embed="rId6">
            <a:alphaModFix/>
          </a:blip>
          <a:srcRect b="0" l="0" r="0" t="0"/>
          <a:stretch/>
        </p:blipFill>
        <p:spPr>
          <a:xfrm>
            <a:off x="4623122" y="3808809"/>
            <a:ext cx="4024759" cy="934641"/>
          </a:xfrm>
          <a:prstGeom prst="rect">
            <a:avLst/>
          </a:prstGeom>
          <a:noFill/>
          <a:ln>
            <a:noFill/>
          </a:ln>
        </p:spPr>
      </p:pic>
      <p:sp>
        <p:nvSpPr>
          <p:cNvPr id="925" name="Google Shape;925;p47"/>
          <p:cNvSpPr/>
          <p:nvPr/>
        </p:nvSpPr>
        <p:spPr>
          <a:xfrm>
            <a:off x="4787801" y="3823097"/>
            <a:ext cx="3860081" cy="906066"/>
          </a:xfrm>
          <a:prstGeom prst="rect">
            <a:avLst/>
          </a:prstGeom>
          <a:noFill/>
          <a:ln>
            <a:noFill/>
          </a:ln>
        </p:spPr>
        <p:txBody>
          <a:bodyPr anchorCtr="0" anchor="t" bIns="0" lIns="0" spcFirstLastPara="1" rIns="0" wrap="square" tIns="0">
            <a:normAutofit/>
          </a:bodyPr>
          <a:lstStyle/>
          <a:p>
            <a:pPr indent="0" lvl="0" marL="0" marR="0" rtl="0" algn="l">
              <a:lnSpc>
                <a:spcPct val="124000"/>
              </a:lnSpc>
              <a:spcBef>
                <a:spcPts val="0"/>
              </a:spcBef>
              <a:spcAft>
                <a:spcPts val="0"/>
              </a:spcAft>
              <a:buClr>
                <a:srgbClr val="2C2821"/>
              </a:buClr>
              <a:buSzPts val="1150"/>
              <a:buFont typeface="Lora"/>
              <a:buNone/>
            </a:pPr>
            <a:r>
              <a:rPr b="0" i="0" lang="en-US" sz="1150" u="none" cap="none" strike="noStrike">
                <a:solidFill>
                  <a:srgbClr val="2C2821"/>
                </a:solidFill>
                <a:latin typeface="Lora"/>
                <a:ea typeface="Lora"/>
                <a:cs typeface="Lora"/>
                <a:sym typeface="Lora"/>
              </a:rPr>
              <a:t>Sun, H., Ni, W., &amp; Huang, L. (2023). Fuzzy assessment of management consulting projects: Model validation and case studies. </a:t>
            </a:r>
            <a:r>
              <a:rPr b="0" i="1" lang="en-US" sz="1150" u="none" cap="none" strike="noStrike">
                <a:solidFill>
                  <a:srgbClr val="2C2821"/>
                </a:solidFill>
                <a:latin typeface="Lora"/>
                <a:ea typeface="Lora"/>
                <a:cs typeface="Lora"/>
                <a:sym typeface="Lora"/>
              </a:rPr>
              <a:t>Mathematics, 11</a:t>
            </a:r>
            <a:r>
              <a:rPr b="0" i="0" lang="en-US" sz="1150" u="none" cap="none" strike="noStrike">
                <a:solidFill>
                  <a:srgbClr val="2C2821"/>
                </a:solidFill>
                <a:latin typeface="Lora"/>
                <a:ea typeface="Lora"/>
                <a:cs typeface="Lora"/>
                <a:sym typeface="Lora"/>
              </a:rPr>
              <a:t>(20), 4381–4402. </a:t>
            </a:r>
            <a:r>
              <a:rPr b="1" i="0" lang="en-US" sz="1150" u="sng" cap="none" strike="noStrike">
                <a:solidFill>
                  <a:srgbClr val="1B5F39"/>
                </a:solidFill>
                <a:latin typeface="Lora"/>
                <a:ea typeface="Lora"/>
                <a:cs typeface="Lora"/>
                <a:sym typeface="Lora"/>
                <a:hlinkClick r:id="rId8">
                  <a:extLst>
                    <a:ext uri="{A12FA001-AC4F-418D-AE19-62706E023703}">
                      <ahyp:hlinkClr val="tx"/>
                    </a:ext>
                  </a:extLst>
                </a:hlinkClick>
              </a:rPr>
              <a:t>https://doi.org/10.3390/math11204381</a:t>
            </a:r>
            <a:endParaRPr b="0" i="0" sz="1150" u="none" cap="none" strike="noStrike">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1B5F39"/>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1B5F39"/>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2026-07-10T14:52:38Z</dcterms:created>
</cp:coreProperties>
</file>