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</p:sldIdLst>
  <p:sldSz cy="5143500" cx="9144000"/>
  <p:notesSz cx="5143500" cy="9144000"/>
  <p:embeddedFontLst>
    <p:embeddedFont>
      <p:font typeface="DM Sans SemiBold"/>
      <p:regular r:id="rId36"/>
      <p:bold r:id="rId37"/>
      <p:italic r:id="rId38"/>
      <p:boldItalic r:id="rId39"/>
    </p:embeddedFont>
    <p:embeddedFont>
      <p:font typeface="DM Sans Light"/>
      <p:regular r:id="rId40"/>
      <p:bold r:id="rId41"/>
      <p:italic r:id="rId42"/>
      <p:boldItalic r:id="rId43"/>
    </p:embeddedFont>
    <p:embeddedFont>
      <p:font typeface="DM Sans"/>
      <p:regular r:id="rId44"/>
      <p:bold r:id="rId45"/>
      <p:italic r:id="rId46"/>
      <p:boldItalic r:id="rId4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48" roundtripDataSignature="AMtx7mjJ1hcUKh6PPwbzoe/Xe83hjbxt8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DMSansLight-regular.fntdata"/><Relationship Id="rId20" Type="http://schemas.openxmlformats.org/officeDocument/2006/relationships/slide" Target="slides/slide16.xml"/><Relationship Id="rId42" Type="http://schemas.openxmlformats.org/officeDocument/2006/relationships/font" Target="fonts/DMSansLight-italic.fntdata"/><Relationship Id="rId41" Type="http://schemas.openxmlformats.org/officeDocument/2006/relationships/font" Target="fonts/DMSansLight-bold.fntdata"/><Relationship Id="rId22" Type="http://schemas.openxmlformats.org/officeDocument/2006/relationships/slide" Target="slides/slide18.xml"/><Relationship Id="rId44" Type="http://schemas.openxmlformats.org/officeDocument/2006/relationships/font" Target="fonts/DMSans-regular.fntdata"/><Relationship Id="rId21" Type="http://schemas.openxmlformats.org/officeDocument/2006/relationships/slide" Target="slides/slide17.xml"/><Relationship Id="rId43" Type="http://schemas.openxmlformats.org/officeDocument/2006/relationships/font" Target="fonts/DMSansLight-boldItalic.fntdata"/><Relationship Id="rId24" Type="http://schemas.openxmlformats.org/officeDocument/2006/relationships/slide" Target="slides/slide20.xml"/><Relationship Id="rId46" Type="http://schemas.openxmlformats.org/officeDocument/2006/relationships/font" Target="fonts/DMSans-italic.fntdata"/><Relationship Id="rId23" Type="http://schemas.openxmlformats.org/officeDocument/2006/relationships/slide" Target="slides/slide19.xml"/><Relationship Id="rId45" Type="http://schemas.openxmlformats.org/officeDocument/2006/relationships/font" Target="fonts/DMSans-bold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48" Type="http://customschemas.google.com/relationships/presentationmetadata" Target="metadata"/><Relationship Id="rId25" Type="http://schemas.openxmlformats.org/officeDocument/2006/relationships/slide" Target="slides/slide21.xml"/><Relationship Id="rId47" Type="http://schemas.openxmlformats.org/officeDocument/2006/relationships/font" Target="fonts/DMSans-boldItalic.fntdata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37" Type="http://schemas.openxmlformats.org/officeDocument/2006/relationships/font" Target="fonts/DMSansSemiBold-bold.fntdata"/><Relationship Id="rId14" Type="http://schemas.openxmlformats.org/officeDocument/2006/relationships/slide" Target="slides/slide10.xml"/><Relationship Id="rId36" Type="http://schemas.openxmlformats.org/officeDocument/2006/relationships/font" Target="fonts/DMSansSemiBold-regular.fntdata"/><Relationship Id="rId17" Type="http://schemas.openxmlformats.org/officeDocument/2006/relationships/slide" Target="slides/slide13.xml"/><Relationship Id="rId39" Type="http://schemas.openxmlformats.org/officeDocument/2006/relationships/font" Target="fonts/DMSansSemiBold-boldItalic.fntdata"/><Relationship Id="rId16" Type="http://schemas.openxmlformats.org/officeDocument/2006/relationships/slide" Target="slides/slide12.xml"/><Relationship Id="rId38" Type="http://schemas.openxmlformats.org/officeDocument/2006/relationships/font" Target="fonts/DMSansSemiBold-italic.fntdata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" name="Google Shape;16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" name="Google Shape;17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" name="Google Shape;27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" name="Google Shape;28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9" name="Google Shape;39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" name="Google Shape;40;p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7" name="Google Shape;47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" name="Google Shape;48;p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3" name="Google Shape;63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" name="Google Shape;64;p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1" name="Google Shape;71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" name="Google Shape;72;p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4" name="Google Shape;84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" name="Google Shape;85;p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5" name="Google Shape;95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6" name="Google Shape;96;p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2" name="Google Shape;122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9" name="Google Shape;139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0" name="Google Shape;140;p1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4" name="Google Shape;164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5" name="Google Shape;165;p1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5" name="Google Shape;185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6" name="Google Shape;186;p1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5" name="Google Shape;195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" name="Google Shape;196;p1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1" name="Google Shape;211;p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2" name="Google Shape;212;p1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9" name="Google Shape;219;p1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0" name="Google Shape;220;p1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7" name="Google Shape;227;p1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8" name="Google Shape;228;p1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5" name="Google Shape;235;p1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6" name="Google Shape;236;p1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6" name="Google Shape;246;p1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7" name="Google Shape;247;p1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1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3" name="Google Shape;263;p1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4" name="Google Shape;264;p1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2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9" name="Google Shape;279;p2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0" name="Google Shape;280;p2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2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0" name="Google Shape;290;p2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1" name="Google Shape;291;p2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8" name="Google Shape;298;p2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9" name="Google Shape;299;p2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2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14" name="Google Shape;314;p2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5" name="Google Shape;315;p2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2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22" name="Google Shape;322;p2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3" name="Google Shape;323;p2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31" name="Google Shape;331;p2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2" name="Google Shape;332;p2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2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39" name="Google Shape;339;p2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0" name="Google Shape;340;p2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2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48" name="Google Shape;348;p2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9" name="Google Shape;349;p2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2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72" name="Google Shape;372;p2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3" name="Google Shape;373;p2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4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2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86" name="Google Shape;386;p2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7" name="Google Shape;387;p2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93" name="Google Shape;393;p3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4" name="Google Shape;394;p3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9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3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01" name="Google Shape;401;p3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2" name="Google Shape;402;p3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master 1">
  <p:cSld name="Slide master 1"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1" name="Google Shape;11;p3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3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EFAULT">
  <p:cSld name="DEFAULT">
    <p:bg>
      <p:bgPr>
        <a:solidFill>
          <a:schemeClr val="lt1"/>
        </a:solidFill>
      </p:bgPr>
    </p:bg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7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8.png"/><Relationship Id="rId4" Type="http://schemas.openxmlformats.org/officeDocument/2006/relationships/image" Target="../media/image1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png"/><Relationship Id="rId4" Type="http://schemas.openxmlformats.org/officeDocument/2006/relationships/image" Target="../media/image27.png"/><Relationship Id="rId5" Type="http://schemas.openxmlformats.org/officeDocument/2006/relationships/image" Target="../media/image10.png"/><Relationship Id="rId6" Type="http://schemas.openxmlformats.org/officeDocument/2006/relationships/image" Target="../media/image6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1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8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4.png"/><Relationship Id="rId4" Type="http://schemas.openxmlformats.org/officeDocument/2006/relationships/image" Target="../media/image9.png"/><Relationship Id="rId5" Type="http://schemas.openxmlformats.org/officeDocument/2006/relationships/image" Target="../media/image21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2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5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8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5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3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6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9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6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5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0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23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9" name="Google Shape;19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0" y="0"/>
            <a:ext cx="3429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0;p1"/>
          <p:cNvSpPr/>
          <p:nvPr/>
        </p:nvSpPr>
        <p:spPr>
          <a:xfrm>
            <a:off x="432048" y="443433"/>
            <a:ext cx="4850904" cy="189845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2950"/>
              <a:buFont typeface="DM Sans SemiBold"/>
              <a:buNone/>
            </a:pPr>
            <a:r>
              <a:rPr b="0" i="0" lang="en-US" sz="295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Strategic Business Analysis: Bridging Data, Ethics and Enterprise Strategy</a:t>
            </a:r>
            <a:endParaRPr b="0" i="0" sz="2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21;p1"/>
          <p:cNvSpPr/>
          <p:nvPr/>
        </p:nvSpPr>
        <p:spPr>
          <a:xfrm>
            <a:off x="432048" y="2566095"/>
            <a:ext cx="1217637" cy="230758"/>
          </a:xfrm>
          <a:prstGeom prst="roundRect">
            <a:avLst>
              <a:gd fmla="val 47393" name="adj"/>
            </a:avLst>
          </a:prstGeom>
          <a:solidFill>
            <a:srgbClr val="FFCCD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" name="Google Shape;22;p1"/>
          <p:cNvSpPr/>
          <p:nvPr/>
        </p:nvSpPr>
        <p:spPr>
          <a:xfrm>
            <a:off x="523131" y="2611636"/>
            <a:ext cx="1492672" cy="1396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6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950"/>
              <a:buFont typeface="DM Sans"/>
              <a:buNone/>
            </a:pPr>
            <a:r>
              <a:rPr b="0" i="0" lang="en-US" sz="9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MODULE 3 · PART 1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Google Shape;23;p1"/>
          <p:cNvSpPr/>
          <p:nvPr/>
        </p:nvSpPr>
        <p:spPr>
          <a:xfrm>
            <a:off x="432048" y="2965028"/>
            <a:ext cx="4850904" cy="137398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2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450"/>
              <a:buFont typeface="DM Sans"/>
              <a:buNone/>
            </a:pPr>
            <a:r>
              <a:rPr b="0" i="0" lang="en-US" sz="14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A data-driven approach to understanding business reality.</a:t>
            </a:r>
            <a:endParaRPr b="0" i="0" sz="14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2000"/>
              </a:lnSpc>
              <a:spcBef>
                <a:spcPts val="1300"/>
              </a:spcBef>
              <a:spcAft>
                <a:spcPts val="0"/>
              </a:spcAft>
              <a:buClr>
                <a:srgbClr val="4A4A4A"/>
              </a:buClr>
              <a:buSzPts val="1450"/>
              <a:buFont typeface="DM Sans"/>
              <a:buNone/>
            </a:pPr>
            <a:r>
              <a:rPr b="0" i="0" lang="en-US" sz="14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Build the analytical and ethical judgment to advise with confidence.</a:t>
            </a:r>
            <a:endParaRPr b="0" i="0" sz="14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1"/>
          <p:cNvSpPr/>
          <p:nvPr/>
        </p:nvSpPr>
        <p:spPr>
          <a:xfrm>
            <a:off x="432048" y="4507185"/>
            <a:ext cx="5308104" cy="19288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2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950"/>
              <a:buFont typeface="DM Sans"/>
              <a:buNone/>
            </a:pPr>
            <a:r>
              <a:rPr b="0" i="0" lang="en-US" sz="9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Rosalinda E. Perez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"/>
          <p:cNvSpPr/>
          <p:nvPr/>
        </p:nvSpPr>
        <p:spPr>
          <a:xfrm>
            <a:off x="432048" y="842218"/>
            <a:ext cx="8279904" cy="48220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3000"/>
              <a:buFont typeface="DM Sans SemiBold"/>
              <a:buNone/>
            </a:pPr>
            <a:r>
              <a:rPr b="0" i="0" lang="en-US" sz="30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Welcome to Module 3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" name="Google Shape;31;p2"/>
          <p:cNvSpPr/>
          <p:nvPr/>
        </p:nvSpPr>
        <p:spPr>
          <a:xfrm>
            <a:off x="432048" y="1633017"/>
            <a:ext cx="1978819" cy="234479"/>
          </a:xfrm>
          <a:prstGeom prst="roundRect">
            <a:avLst>
              <a:gd fmla="val 47381" name="adj"/>
            </a:avLst>
          </a:prstGeom>
          <a:noFill/>
          <a:ln cap="flat" cmpd="sng" w="9525">
            <a:solidFill>
              <a:srgbClr val="FFC7CD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" name="Google Shape;32;p2"/>
          <p:cNvSpPr/>
          <p:nvPr/>
        </p:nvSpPr>
        <p:spPr>
          <a:xfrm>
            <a:off x="524619" y="1679302"/>
            <a:ext cx="2250877" cy="14190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6000"/>
              </a:lnSpc>
              <a:spcBef>
                <a:spcPts val="0"/>
              </a:spcBef>
              <a:spcAft>
                <a:spcPts val="0"/>
              </a:spcAft>
              <a:buClr>
                <a:srgbClr val="FFC7CD"/>
              </a:buClr>
              <a:buSzPts val="950"/>
              <a:buFont typeface="DM Sans"/>
              <a:buNone/>
            </a:pPr>
            <a:r>
              <a:rPr b="0" i="0" lang="en-US" sz="950" u="none" cap="none" strike="noStrike">
                <a:solidFill>
                  <a:srgbClr val="FFC7CD"/>
                </a:solidFill>
                <a:latin typeface="DM Sans"/>
                <a:ea typeface="DM Sans"/>
                <a:cs typeface="DM Sans"/>
                <a:sym typeface="DM Sans"/>
              </a:rPr>
              <a:t>STRATEGIC BUSINESS ANALYSIS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2"/>
          <p:cNvSpPr/>
          <p:nvPr/>
        </p:nvSpPr>
        <p:spPr>
          <a:xfrm>
            <a:off x="432048" y="2041029"/>
            <a:ext cx="8279904" cy="10993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This module connects corporate strategy with rigorous, evidence-based analysis.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3000"/>
              </a:lnSpc>
              <a:spcBef>
                <a:spcPts val="135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You will build the skills, frameworks, and ethical judgment needed to lead as a strategic advisor.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2"/>
          <p:cNvSpPr/>
          <p:nvPr/>
        </p:nvSpPr>
        <p:spPr>
          <a:xfrm>
            <a:off x="432048" y="3313881"/>
            <a:ext cx="8279904" cy="987400"/>
          </a:xfrm>
          <a:prstGeom prst="roundRect">
            <a:avLst>
              <a:gd fmla="val 14065" name="adj"/>
            </a:avLst>
          </a:prstGeom>
          <a:solidFill>
            <a:srgbClr val="B6D6F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35" name="Google Shape;35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86308" y="3552230"/>
            <a:ext cx="241102" cy="192881"/>
          </a:xfrm>
          <a:prstGeom prst="rect">
            <a:avLst/>
          </a:prstGeom>
          <a:noFill/>
          <a:ln>
            <a:noFill/>
          </a:ln>
        </p:spPr>
      </p:pic>
      <p:sp>
        <p:nvSpPr>
          <p:cNvPr id="36" name="Google Shape;36;p2"/>
          <p:cNvSpPr/>
          <p:nvPr/>
        </p:nvSpPr>
        <p:spPr>
          <a:xfrm>
            <a:off x="981670" y="3506688"/>
            <a:ext cx="7576021" cy="61719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Please refer to the </a:t>
            </a:r>
            <a:r>
              <a:rPr b="1" i="0" lang="en-US" sz="1500" u="none" cap="none" strike="noStrike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Module 3 Introduction.docx</a:t>
            </a:r>
            <a:r>
              <a:rPr b="0" i="0" lang="en-US" sz="1500" u="none" cap="none" strike="noStrike">
                <a:solidFill>
                  <a:srgbClr val="000000"/>
                </a:solidFill>
                <a:latin typeface="DM Sans"/>
                <a:ea typeface="DM Sans"/>
                <a:cs typeface="DM Sans"/>
                <a:sym typeface="DM Sans"/>
              </a:rPr>
              <a:t> for context, readings, and assessment details.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42" name="Google Shape;42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3429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Google Shape;43;p3"/>
          <p:cNvSpPr/>
          <p:nvPr/>
        </p:nvSpPr>
        <p:spPr>
          <a:xfrm>
            <a:off x="3861048" y="1752005"/>
            <a:ext cx="4850904" cy="48220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3000"/>
              <a:buFont typeface="DM Sans SemiBold"/>
              <a:buNone/>
            </a:pPr>
            <a:r>
              <a:rPr b="0" i="0" lang="en-US" sz="30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Transitioning Focus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" name="Google Shape;44;p3"/>
          <p:cNvSpPr/>
          <p:nvPr/>
        </p:nvSpPr>
        <p:spPr>
          <a:xfrm>
            <a:off x="3861048" y="2465636"/>
            <a:ext cx="4850904" cy="92578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Module 3 shifts from corporate intent to rigorous diagnosis. We move from “what do we want?” to “what is really happening, and why?”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"/>
          <p:cNvSpPr/>
          <p:nvPr/>
        </p:nvSpPr>
        <p:spPr>
          <a:xfrm>
            <a:off x="432048" y="515020"/>
            <a:ext cx="8279904" cy="48220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3000"/>
              <a:buFont typeface="DM Sans SemiBold"/>
              <a:buNone/>
            </a:pPr>
            <a:r>
              <a:rPr b="0" i="0" lang="en-US" sz="30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Learning Goals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" name="Google Shape;51;p4"/>
          <p:cNvSpPr/>
          <p:nvPr/>
        </p:nvSpPr>
        <p:spPr>
          <a:xfrm>
            <a:off x="432048" y="1305818"/>
            <a:ext cx="8279904" cy="61719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By the end of Module 3, you’ll have the core skills of a trusted strategic advisor. The focus is analytical rigor, ethical judgment, and clear communication.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52" name="Google Shape;52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32048" y="2096542"/>
            <a:ext cx="2657103" cy="2531864"/>
          </a:xfrm>
          <a:prstGeom prst="rect">
            <a:avLst/>
          </a:prstGeom>
          <a:noFill/>
          <a:ln>
            <a:noFill/>
          </a:ln>
        </p:spPr>
      </p:pic>
      <p:sp>
        <p:nvSpPr>
          <p:cNvPr id="53" name="Google Shape;53;p4"/>
          <p:cNvSpPr/>
          <p:nvPr/>
        </p:nvSpPr>
        <p:spPr>
          <a:xfrm>
            <a:off x="681558" y="2269852"/>
            <a:ext cx="2234282" cy="2411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 SemiBold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Analytical Toolkit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" name="Google Shape;54;p4"/>
          <p:cNvSpPr/>
          <p:nvPr/>
        </p:nvSpPr>
        <p:spPr>
          <a:xfrm>
            <a:off x="681558" y="2603525"/>
            <a:ext cx="2234282" cy="12343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Use structured frameworks to assess external conditions and internal capabilities.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55" name="Google Shape;55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43411" y="2096542"/>
            <a:ext cx="2657103" cy="2531864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4"/>
          <p:cNvSpPr/>
          <p:nvPr/>
        </p:nvSpPr>
        <p:spPr>
          <a:xfrm>
            <a:off x="3492922" y="2269852"/>
            <a:ext cx="2234282" cy="2411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 SemiBold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Ethical Grounding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4"/>
          <p:cNvSpPr/>
          <p:nvPr/>
        </p:nvSpPr>
        <p:spPr>
          <a:xfrm>
            <a:off x="3492922" y="2603525"/>
            <a:ext cx="2234282" cy="12343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Apply intellectual honesty, data integrity, and stakeholder accountability.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58" name="Google Shape;58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54775" y="2096542"/>
            <a:ext cx="2657103" cy="2531864"/>
          </a:xfrm>
          <a:prstGeom prst="rect">
            <a:avLst/>
          </a:prstGeom>
          <a:noFill/>
          <a:ln>
            <a:noFill/>
          </a:ln>
        </p:spPr>
      </p:pic>
      <p:sp>
        <p:nvSpPr>
          <p:cNvPr id="59" name="Google Shape;59;p4"/>
          <p:cNvSpPr/>
          <p:nvPr/>
        </p:nvSpPr>
        <p:spPr>
          <a:xfrm>
            <a:off x="6304285" y="2269852"/>
            <a:ext cx="2234282" cy="2411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 SemiBold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Advisor Mindset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" name="Google Shape;60;p4"/>
          <p:cNvSpPr/>
          <p:nvPr/>
        </p:nvSpPr>
        <p:spPr>
          <a:xfrm>
            <a:off x="6304285" y="2603525"/>
            <a:ext cx="2234282" cy="185157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Turn analysis into balanced recommendations that reflect real organizational constraints.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66" name="Google Shape;66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3429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Google Shape;67;p5"/>
          <p:cNvSpPr/>
          <p:nvPr/>
        </p:nvSpPr>
        <p:spPr>
          <a:xfrm>
            <a:off x="3861048" y="1597744"/>
            <a:ext cx="4850904" cy="48220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3000"/>
              <a:buFont typeface="DM Sans SemiBold"/>
              <a:buNone/>
            </a:pPr>
            <a:r>
              <a:rPr b="0" i="0" lang="en-US" sz="30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Career Pillars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" name="Google Shape;68;p5"/>
          <p:cNvSpPr/>
          <p:nvPr/>
        </p:nvSpPr>
        <p:spPr>
          <a:xfrm>
            <a:off x="3861048" y="2311375"/>
            <a:ext cx="4850904" cy="12343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Strategic analysis can shape high-impact business careers. This module highlights three paths: </a:t>
            </a:r>
            <a:r>
              <a:rPr b="1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corporate strategy</a:t>
            </a: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, </a:t>
            </a:r>
            <a:r>
              <a:rPr b="1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management advisory services</a:t>
            </a: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, and </a:t>
            </a:r>
            <a:r>
              <a:rPr b="1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organizational transformation</a:t>
            </a: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6"/>
          <p:cNvSpPr/>
          <p:nvPr/>
        </p:nvSpPr>
        <p:spPr>
          <a:xfrm>
            <a:off x="432048" y="861938"/>
            <a:ext cx="8279904" cy="48220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3000"/>
              <a:buFont typeface="DM Sans SemiBold"/>
              <a:buNone/>
            </a:pPr>
            <a:r>
              <a:rPr b="0" i="0" lang="en-US" sz="30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Strategic Tools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5" name="Google Shape;75;p6"/>
          <p:cNvSpPr/>
          <p:nvPr/>
        </p:nvSpPr>
        <p:spPr>
          <a:xfrm>
            <a:off x="432048" y="1652736"/>
            <a:ext cx="8279904" cy="61719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Environmental scanning works best with repeatable frameworks backed by research. These tools help advisors cut through noise and see the business environment clearly.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76" name="Google Shape;76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32048" y="2443460"/>
            <a:ext cx="385763" cy="385763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6"/>
          <p:cNvSpPr/>
          <p:nvPr/>
        </p:nvSpPr>
        <p:spPr>
          <a:xfrm>
            <a:off x="432048" y="3022104"/>
            <a:ext cx="4043511" cy="2411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 SemiBold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PESTEL Analysis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8" name="Google Shape;78;p6"/>
          <p:cNvSpPr/>
          <p:nvPr/>
        </p:nvSpPr>
        <p:spPr>
          <a:xfrm>
            <a:off x="432048" y="3355777"/>
            <a:ext cx="4043511" cy="92578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Scan six macro forces — Political, Economic, Social, Technological, Environmental, and Legal.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79" name="Google Shape;79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68441" y="2443460"/>
            <a:ext cx="385763" cy="385763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6"/>
          <p:cNvSpPr/>
          <p:nvPr/>
        </p:nvSpPr>
        <p:spPr>
          <a:xfrm>
            <a:off x="4668441" y="3022104"/>
            <a:ext cx="4043511" cy="2411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 SemiBold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Porter's Five Forces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6"/>
          <p:cNvSpPr/>
          <p:nvPr/>
        </p:nvSpPr>
        <p:spPr>
          <a:xfrm>
            <a:off x="4668441" y="3355777"/>
            <a:ext cx="4043511" cy="92578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Assess industry attractiveness through rivalry, entry barriers, substitutes, and buyer-supplier power.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7"/>
          <p:cNvSpPr/>
          <p:nvPr/>
        </p:nvSpPr>
        <p:spPr>
          <a:xfrm>
            <a:off x="432048" y="1407765"/>
            <a:ext cx="8279904" cy="48220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3000"/>
              <a:buFont typeface="DM Sans SemiBold"/>
              <a:buNone/>
            </a:pPr>
            <a:r>
              <a:rPr b="0" i="0" lang="en-US" sz="30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Ethical Pillars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7"/>
          <p:cNvSpPr/>
          <p:nvPr/>
        </p:nvSpPr>
        <p:spPr>
          <a:xfrm>
            <a:off x="320948" y="2121396"/>
            <a:ext cx="4173959" cy="1614264"/>
          </a:xfrm>
          <a:prstGeom prst="roundRect">
            <a:avLst>
              <a:gd fmla="val 13765" name="adj"/>
            </a:avLst>
          </a:prstGeom>
          <a:solidFill>
            <a:srgbClr val="FFC7CD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7"/>
          <p:cNvSpPr/>
          <p:nvPr/>
        </p:nvSpPr>
        <p:spPr>
          <a:xfrm>
            <a:off x="475208" y="2275656"/>
            <a:ext cx="3865438" cy="2411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DM Sans SemiBold"/>
              <a:buNone/>
            </a:pPr>
            <a:r>
              <a:rPr b="0" i="0" lang="en-US" sz="1500" u="none" cap="none" strike="noStrike">
                <a:solidFill>
                  <a:srgbClr val="000000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Intellectual Honesty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7"/>
          <p:cNvSpPr/>
          <p:nvPr/>
        </p:nvSpPr>
        <p:spPr>
          <a:xfrm>
            <a:off x="475208" y="2671018"/>
            <a:ext cx="3865438" cy="61719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Report only what the data supports. Never stretch findings to fit a client narrative.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7"/>
          <p:cNvSpPr/>
          <p:nvPr/>
        </p:nvSpPr>
        <p:spPr>
          <a:xfrm>
            <a:off x="4764956" y="2275656"/>
            <a:ext cx="3951759" cy="2411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1500"/>
              <a:buFont typeface="DM Sans SemiBold"/>
              <a:buNone/>
            </a:pPr>
            <a:r>
              <a:rPr b="0" i="0" lang="en-US" sz="15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Data Integrity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7"/>
          <p:cNvSpPr/>
          <p:nvPr/>
        </p:nvSpPr>
        <p:spPr>
          <a:xfrm>
            <a:off x="4764956" y="2671018"/>
            <a:ext cx="3951759" cy="92578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Protect data with care and transparency. Avoid weak sourcing, hidden assumptions, or selective omissions.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/>
          <p:nvPr/>
        </p:nvSpPr>
        <p:spPr>
          <a:xfrm>
            <a:off x="432048" y="435769"/>
            <a:ext cx="8279904" cy="39930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2500"/>
              <a:buFont typeface="DM Sans SemiBold"/>
              <a:buNone/>
            </a:pPr>
            <a:r>
              <a:rPr b="0" i="0" lang="en-US" sz="25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Stakeholder Focus</a:t>
            </a:r>
            <a:endParaRPr b="0" i="0" sz="2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8"/>
          <p:cNvSpPr/>
          <p:nvPr/>
        </p:nvSpPr>
        <p:spPr>
          <a:xfrm>
            <a:off x="432048" y="1046708"/>
            <a:ext cx="8279904" cy="46717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2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250"/>
              <a:buFont typeface="DM Sans"/>
              <a:buNone/>
            </a:pPr>
            <a:r>
              <a:rPr b="0" i="0" lang="en-US" sz="12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A recommendation is only as strong as the perspectives behind it. Durable solutions account for everyone affected, not just the client.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8"/>
          <p:cNvSpPr/>
          <p:nvPr/>
        </p:nvSpPr>
        <p:spPr>
          <a:xfrm>
            <a:off x="432048" y="1632868"/>
            <a:ext cx="4087044" cy="1484486"/>
          </a:xfrm>
          <a:prstGeom prst="roundRect">
            <a:avLst>
              <a:gd fmla="val 7747" name="adj"/>
            </a:avLst>
          </a:prstGeom>
          <a:solidFill>
            <a:srgbClr val="FFCCD1"/>
          </a:solidFill>
          <a:ln cap="flat" cmpd="sng" w="9525">
            <a:solidFill>
              <a:srgbClr val="E5B2B7"/>
            </a:solidFill>
            <a:prstDash val="solid"/>
            <a:round/>
            <a:headEnd len="sm" w="sm" type="none"/>
            <a:tailEnd len="sm" w="sm" type="none"/>
          </a:ln>
          <a:effectLst>
            <a:outerShdw blurRad="101600" rotWithShape="0" algn="bl" dir="2700000" dist="16510">
              <a:srgbClr val="E5B2B7"/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1" name="Google Shape;101;p8"/>
          <p:cNvSpPr/>
          <p:nvPr/>
        </p:nvSpPr>
        <p:spPr>
          <a:xfrm>
            <a:off x="564579" y="1765399"/>
            <a:ext cx="383307" cy="383307"/>
          </a:xfrm>
          <a:prstGeom prst="ellipse">
            <a:avLst/>
          </a:prstGeom>
          <a:solidFill>
            <a:srgbClr val="E199B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102" name="Google Shape;102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69950" y="1870770"/>
            <a:ext cx="172492" cy="172492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8"/>
          <p:cNvSpPr/>
          <p:nvPr/>
        </p:nvSpPr>
        <p:spPr>
          <a:xfrm>
            <a:off x="564579" y="2254523"/>
            <a:ext cx="3821981" cy="19965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250"/>
              <a:buFont typeface="DM Sans SemiBold"/>
              <a:buNone/>
            </a:pPr>
            <a:r>
              <a:rPr b="0" i="0" lang="en-US" sz="125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Fairness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8"/>
          <p:cNvSpPr/>
          <p:nvPr/>
        </p:nvSpPr>
        <p:spPr>
          <a:xfrm>
            <a:off x="564579" y="2517651"/>
            <a:ext cx="3821981" cy="46717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2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250"/>
              <a:buFont typeface="DM Sans"/>
              <a:buNone/>
            </a:pPr>
            <a:r>
              <a:rPr b="0" i="0" lang="en-US" sz="12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Do not let one stakeholder win at the unjust expense of another.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8"/>
          <p:cNvSpPr/>
          <p:nvPr/>
        </p:nvSpPr>
        <p:spPr>
          <a:xfrm>
            <a:off x="4624908" y="1632868"/>
            <a:ext cx="4087044" cy="1484486"/>
          </a:xfrm>
          <a:prstGeom prst="roundRect">
            <a:avLst>
              <a:gd fmla="val 7747" name="adj"/>
            </a:avLst>
          </a:prstGeom>
          <a:solidFill>
            <a:srgbClr val="FFCCD1"/>
          </a:solidFill>
          <a:ln cap="flat" cmpd="sng" w="9525">
            <a:solidFill>
              <a:srgbClr val="E5B2B7"/>
            </a:solidFill>
            <a:prstDash val="solid"/>
            <a:round/>
            <a:headEnd len="sm" w="sm" type="none"/>
            <a:tailEnd len="sm" w="sm" type="none"/>
          </a:ln>
          <a:effectLst>
            <a:outerShdw blurRad="101600" rotWithShape="0" algn="bl" dir="2700000" dist="16510">
              <a:srgbClr val="E5B2B7"/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8"/>
          <p:cNvSpPr/>
          <p:nvPr/>
        </p:nvSpPr>
        <p:spPr>
          <a:xfrm>
            <a:off x="4757440" y="1765399"/>
            <a:ext cx="383307" cy="383307"/>
          </a:xfrm>
          <a:prstGeom prst="ellipse">
            <a:avLst/>
          </a:prstGeom>
          <a:solidFill>
            <a:srgbClr val="E199B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107" name="Google Shape;107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862810" y="1870770"/>
            <a:ext cx="172492" cy="172492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8"/>
          <p:cNvSpPr/>
          <p:nvPr/>
        </p:nvSpPr>
        <p:spPr>
          <a:xfrm>
            <a:off x="4757440" y="2254523"/>
            <a:ext cx="3821981" cy="19965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250"/>
              <a:buFont typeface="DM Sans SemiBold"/>
              <a:buNone/>
            </a:pPr>
            <a:r>
              <a:rPr b="0" i="0" lang="en-US" sz="125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Accountability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8"/>
          <p:cNvSpPr/>
          <p:nvPr/>
        </p:nvSpPr>
        <p:spPr>
          <a:xfrm>
            <a:off x="4757440" y="2517651"/>
            <a:ext cx="3821981" cy="46717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2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250"/>
              <a:buFont typeface="DM Sans"/>
              <a:buNone/>
            </a:pPr>
            <a:r>
              <a:rPr b="0" i="0" lang="en-US" sz="12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Stand behind your analysis and be clear about its limits.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8"/>
          <p:cNvSpPr/>
          <p:nvPr/>
        </p:nvSpPr>
        <p:spPr>
          <a:xfrm>
            <a:off x="432048" y="3223171"/>
            <a:ext cx="4087044" cy="1484486"/>
          </a:xfrm>
          <a:prstGeom prst="roundRect">
            <a:avLst>
              <a:gd fmla="val 7747" name="adj"/>
            </a:avLst>
          </a:prstGeom>
          <a:solidFill>
            <a:srgbClr val="FFCCD1"/>
          </a:solidFill>
          <a:ln cap="flat" cmpd="sng" w="9525">
            <a:solidFill>
              <a:srgbClr val="E5B2B7"/>
            </a:solidFill>
            <a:prstDash val="solid"/>
            <a:round/>
            <a:headEnd len="sm" w="sm" type="none"/>
            <a:tailEnd len="sm" w="sm" type="none"/>
          </a:ln>
          <a:effectLst>
            <a:outerShdw blurRad="101600" rotWithShape="0" algn="bl" dir="2700000" dist="16510">
              <a:srgbClr val="E5B2B7"/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1" name="Google Shape;111;p8"/>
          <p:cNvSpPr/>
          <p:nvPr/>
        </p:nvSpPr>
        <p:spPr>
          <a:xfrm>
            <a:off x="564579" y="3355702"/>
            <a:ext cx="383307" cy="383307"/>
          </a:xfrm>
          <a:prstGeom prst="ellipse">
            <a:avLst/>
          </a:prstGeom>
          <a:solidFill>
            <a:srgbClr val="E199B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112" name="Google Shape;112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69950" y="3461072"/>
            <a:ext cx="172492" cy="172492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8"/>
          <p:cNvSpPr/>
          <p:nvPr/>
        </p:nvSpPr>
        <p:spPr>
          <a:xfrm>
            <a:off x="564579" y="3844826"/>
            <a:ext cx="3821981" cy="19965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250"/>
              <a:buFont typeface="DM Sans SemiBold"/>
              <a:buNone/>
            </a:pPr>
            <a:r>
              <a:rPr b="0" i="0" lang="en-US" sz="125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Transparency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8"/>
          <p:cNvSpPr/>
          <p:nvPr/>
        </p:nvSpPr>
        <p:spPr>
          <a:xfrm>
            <a:off x="564579" y="4107954"/>
            <a:ext cx="3821981" cy="46717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2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250"/>
              <a:buFont typeface="DM Sans"/>
              <a:buNone/>
            </a:pPr>
            <a:r>
              <a:rPr b="0" i="0" lang="en-US" sz="12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Share sources, assumptions, and constraints openly.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8"/>
          <p:cNvSpPr/>
          <p:nvPr/>
        </p:nvSpPr>
        <p:spPr>
          <a:xfrm>
            <a:off x="4624908" y="3223171"/>
            <a:ext cx="4087044" cy="1484486"/>
          </a:xfrm>
          <a:prstGeom prst="roundRect">
            <a:avLst>
              <a:gd fmla="val 7747" name="adj"/>
            </a:avLst>
          </a:prstGeom>
          <a:solidFill>
            <a:srgbClr val="FFCCD1"/>
          </a:solidFill>
          <a:ln cap="flat" cmpd="sng" w="9525">
            <a:solidFill>
              <a:srgbClr val="E5B2B7"/>
            </a:solidFill>
            <a:prstDash val="solid"/>
            <a:round/>
            <a:headEnd len="sm" w="sm" type="none"/>
            <a:tailEnd len="sm" w="sm" type="none"/>
          </a:ln>
          <a:effectLst>
            <a:outerShdw blurRad="101600" rotWithShape="0" algn="bl" dir="2700000" dist="16510">
              <a:srgbClr val="E5B2B7"/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p8"/>
          <p:cNvSpPr/>
          <p:nvPr/>
        </p:nvSpPr>
        <p:spPr>
          <a:xfrm>
            <a:off x="4757440" y="3355702"/>
            <a:ext cx="383307" cy="383307"/>
          </a:xfrm>
          <a:prstGeom prst="ellipse">
            <a:avLst/>
          </a:prstGeom>
          <a:solidFill>
            <a:srgbClr val="E199B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117" name="Google Shape;117;p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862810" y="3461072"/>
            <a:ext cx="172492" cy="172492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8"/>
          <p:cNvSpPr/>
          <p:nvPr/>
        </p:nvSpPr>
        <p:spPr>
          <a:xfrm>
            <a:off x="4757440" y="3844826"/>
            <a:ext cx="3821981" cy="19965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250"/>
              <a:buFont typeface="DM Sans SemiBold"/>
              <a:buNone/>
            </a:pPr>
            <a:r>
              <a:rPr b="0" i="0" lang="en-US" sz="125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Stakeholder Empathy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8"/>
          <p:cNvSpPr/>
          <p:nvPr/>
        </p:nvSpPr>
        <p:spPr>
          <a:xfrm>
            <a:off x="4757440" y="4107954"/>
            <a:ext cx="3821981" cy="46717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2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250"/>
              <a:buFont typeface="DM Sans"/>
              <a:buNone/>
            </a:pPr>
            <a:r>
              <a:rPr b="0" i="0" lang="en-US" sz="12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Understand each party’s priorities before you decide.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9"/>
          <p:cNvSpPr/>
          <p:nvPr/>
        </p:nvSpPr>
        <p:spPr>
          <a:xfrm>
            <a:off x="432048" y="424309"/>
            <a:ext cx="8279904" cy="2411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1500"/>
              <a:buFont typeface="DM Sans SemiBold"/>
              <a:buNone/>
            </a:pPr>
            <a:r>
              <a:rPr b="0" i="0" lang="en-US" sz="15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Module Structure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9"/>
          <p:cNvSpPr/>
          <p:nvPr/>
        </p:nvSpPr>
        <p:spPr>
          <a:xfrm>
            <a:off x="432048" y="742504"/>
            <a:ext cx="8711952" cy="11571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750"/>
              <a:buFont typeface="DM Sans"/>
              <a:buNone/>
            </a:pPr>
            <a:r>
              <a:rPr b="0" i="0" lang="en-US" sz="7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Module 3 has two sequential parts: external diagnosis first, then internal assessment. This mirrors real strategic analysis.</a:t>
            </a:r>
            <a:endParaRPr b="0" i="0" sz="7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27" name="Google Shape;127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32048" y="901601"/>
            <a:ext cx="8279904" cy="4048199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9"/>
          <p:cNvSpPr/>
          <p:nvPr/>
        </p:nvSpPr>
        <p:spPr>
          <a:xfrm>
            <a:off x="628082" y="1221453"/>
            <a:ext cx="1786665" cy="23001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1400"/>
              <a:buFont typeface="DM Sans SemiBold"/>
              <a:buNone/>
            </a:pPr>
            <a:r>
              <a:rPr b="0" i="0" lang="en-US" sz="14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External Analysis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9"/>
          <p:cNvSpPr/>
          <p:nvPr/>
        </p:nvSpPr>
        <p:spPr>
          <a:xfrm>
            <a:off x="628082" y="1516888"/>
            <a:ext cx="1786665" cy="27601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78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150"/>
              <a:buFont typeface="DM Sans"/>
              <a:buNone/>
            </a:pPr>
            <a:r>
              <a:rPr b="0" i="0" lang="en-US" sz="11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PESTEL and Porter's Five Forces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9"/>
          <p:cNvSpPr/>
          <p:nvPr/>
        </p:nvSpPr>
        <p:spPr>
          <a:xfrm>
            <a:off x="6722319" y="1221453"/>
            <a:ext cx="1786665" cy="23001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1400"/>
              <a:buFont typeface="DM Sans SemiBold"/>
              <a:buNone/>
            </a:pPr>
            <a:r>
              <a:rPr b="0" i="0" lang="en-US" sz="14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Competitive Forces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9"/>
          <p:cNvSpPr/>
          <p:nvPr/>
        </p:nvSpPr>
        <p:spPr>
          <a:xfrm>
            <a:off x="6722319" y="1516888"/>
            <a:ext cx="1786665" cy="27601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78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150"/>
              <a:buFont typeface="DM Sans"/>
              <a:buNone/>
            </a:pPr>
            <a:r>
              <a:rPr b="0" i="0" lang="en-US" sz="11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Industry rivalry and supplier power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9"/>
          <p:cNvSpPr/>
          <p:nvPr/>
        </p:nvSpPr>
        <p:spPr>
          <a:xfrm>
            <a:off x="628082" y="3351088"/>
            <a:ext cx="1786665" cy="23001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1400"/>
              <a:buFont typeface="DM Sans SemiBold"/>
              <a:buNone/>
            </a:pPr>
            <a:r>
              <a:rPr b="0" i="0" lang="en-US" sz="14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Internal Capabilities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9"/>
          <p:cNvSpPr/>
          <p:nvPr/>
        </p:nvSpPr>
        <p:spPr>
          <a:xfrm>
            <a:off x="628082" y="3646523"/>
            <a:ext cx="1786665" cy="27601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78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150"/>
              <a:buFont typeface="DM Sans"/>
              <a:buNone/>
            </a:pPr>
            <a:r>
              <a:rPr b="0" i="0" lang="en-US" sz="11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VRIO assessment of resources and strengths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9"/>
          <p:cNvSpPr/>
          <p:nvPr/>
        </p:nvSpPr>
        <p:spPr>
          <a:xfrm>
            <a:off x="6714013" y="3351088"/>
            <a:ext cx="1786665" cy="23001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1400"/>
              <a:buFont typeface="DM Sans SemiBold"/>
              <a:buNone/>
            </a:pPr>
            <a:r>
              <a:rPr b="0" i="0" lang="en-US" sz="14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Synthesis &amp; Ethics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9"/>
          <p:cNvSpPr/>
          <p:nvPr/>
        </p:nvSpPr>
        <p:spPr>
          <a:xfrm>
            <a:off x="6714013" y="3646523"/>
            <a:ext cx="1786665" cy="27601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78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150"/>
              <a:buFont typeface="DM Sans"/>
              <a:buNone/>
            </a:pPr>
            <a:r>
              <a:rPr b="0" i="0" lang="en-US" sz="11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SWOT/TOWS and analytical ethics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9"/>
          <p:cNvSpPr/>
          <p:nvPr/>
        </p:nvSpPr>
        <p:spPr>
          <a:xfrm>
            <a:off x="432048" y="4993184"/>
            <a:ext cx="8711952" cy="11571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750"/>
              <a:buFont typeface="DM Sans"/>
              <a:buNone/>
            </a:pPr>
            <a:r>
              <a:rPr b="0" i="0" lang="en-US" sz="7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Sequence matters: diagnose outside first, then synthesize recommendations.</a:t>
            </a:r>
            <a:endParaRPr b="0" i="0" sz="7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0"/>
          <p:cNvSpPr/>
          <p:nvPr/>
        </p:nvSpPr>
        <p:spPr>
          <a:xfrm>
            <a:off x="432048" y="426169"/>
            <a:ext cx="8279904" cy="45206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2800"/>
              <a:buFont typeface="DM Sans SemiBold"/>
              <a:buNone/>
            </a:pPr>
            <a:r>
              <a:rPr b="0" i="0" lang="en-US" sz="28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Part 1 Overview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10"/>
          <p:cNvSpPr/>
          <p:nvPr/>
        </p:nvSpPr>
        <p:spPr>
          <a:xfrm>
            <a:off x="432048" y="1149474"/>
            <a:ext cx="787524" cy="219819"/>
          </a:xfrm>
          <a:prstGeom prst="roundRect">
            <a:avLst>
              <a:gd fmla="val 47383" name="adj"/>
            </a:avLst>
          </a:prstGeom>
          <a:solidFill>
            <a:srgbClr val="FFCCD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" name="Google Shape;144;p10"/>
          <p:cNvSpPr/>
          <p:nvPr/>
        </p:nvSpPr>
        <p:spPr>
          <a:xfrm>
            <a:off x="518815" y="1192857"/>
            <a:ext cx="1071190" cy="13305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6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900"/>
              <a:buFont typeface="DM Sans"/>
              <a:buNone/>
            </a:pPr>
            <a:r>
              <a:rPr b="0" i="0" lang="en-US" sz="9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PART 1 OF 2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10"/>
          <p:cNvSpPr/>
          <p:nvPr/>
        </p:nvSpPr>
        <p:spPr>
          <a:xfrm>
            <a:off x="432048" y="1521842"/>
            <a:ext cx="8711952" cy="28024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9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400"/>
              <a:buFont typeface="DM Sans"/>
              <a:buNone/>
            </a:pPr>
            <a:r>
              <a:rPr b="0" i="0" lang="en-US" sz="14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Part 1 builds the core skills for the module. It covers four key areas of strategic analysis.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10"/>
          <p:cNvSpPr/>
          <p:nvPr/>
        </p:nvSpPr>
        <p:spPr>
          <a:xfrm>
            <a:off x="432048" y="1954634"/>
            <a:ext cx="289322" cy="180826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100"/>
              <a:buFont typeface="DM Sans Light"/>
              <a:buNone/>
            </a:pPr>
            <a:r>
              <a:rPr b="0" i="0" lang="en-US" sz="1100" u="none" cap="none" strike="noStrike">
                <a:solidFill>
                  <a:srgbClr val="4A4A4A"/>
                </a:solidFill>
                <a:latin typeface="DM Sans Light"/>
                <a:ea typeface="DM Sans Light"/>
                <a:cs typeface="DM Sans Light"/>
                <a:sym typeface="DM Sans Light"/>
              </a:rPr>
              <a:t>01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10"/>
          <p:cNvSpPr/>
          <p:nvPr/>
        </p:nvSpPr>
        <p:spPr>
          <a:xfrm>
            <a:off x="432048" y="2181448"/>
            <a:ext cx="4072161" cy="19050"/>
          </a:xfrm>
          <a:prstGeom prst="rect">
            <a:avLst/>
          </a:prstGeom>
          <a:solidFill>
            <a:srgbClr val="E199B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8" name="Google Shape;148;p10"/>
          <p:cNvSpPr/>
          <p:nvPr/>
        </p:nvSpPr>
        <p:spPr>
          <a:xfrm>
            <a:off x="432048" y="2291879"/>
            <a:ext cx="4072161" cy="22599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400"/>
              <a:buFont typeface="DM Sans SemiBold"/>
              <a:buNone/>
            </a:pPr>
            <a:r>
              <a:rPr b="0" i="0" lang="en-US" sz="140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Career Pathways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10"/>
          <p:cNvSpPr/>
          <p:nvPr/>
        </p:nvSpPr>
        <p:spPr>
          <a:xfrm>
            <a:off x="432048" y="2599209"/>
            <a:ext cx="4072161" cy="5604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9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400"/>
              <a:buFont typeface="DM Sans"/>
              <a:buNone/>
            </a:pPr>
            <a:r>
              <a:rPr b="0" i="0" lang="en-US" sz="14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Explore three high-impact paths for analytically skilled business professionals.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10"/>
          <p:cNvSpPr/>
          <p:nvPr/>
        </p:nvSpPr>
        <p:spPr>
          <a:xfrm>
            <a:off x="4639791" y="1954634"/>
            <a:ext cx="289322" cy="180826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100"/>
              <a:buFont typeface="DM Sans Light"/>
              <a:buNone/>
            </a:pPr>
            <a:r>
              <a:rPr b="0" i="0" lang="en-US" sz="1100" u="none" cap="none" strike="noStrike">
                <a:solidFill>
                  <a:srgbClr val="4A4A4A"/>
                </a:solidFill>
                <a:latin typeface="DM Sans Light"/>
                <a:ea typeface="DM Sans Light"/>
                <a:cs typeface="DM Sans Light"/>
                <a:sym typeface="DM Sans Light"/>
              </a:rPr>
              <a:t>02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10"/>
          <p:cNvSpPr/>
          <p:nvPr/>
        </p:nvSpPr>
        <p:spPr>
          <a:xfrm>
            <a:off x="4639791" y="2181448"/>
            <a:ext cx="4072161" cy="19050"/>
          </a:xfrm>
          <a:prstGeom prst="rect">
            <a:avLst/>
          </a:prstGeom>
          <a:solidFill>
            <a:srgbClr val="E199B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" name="Google Shape;152;p10"/>
          <p:cNvSpPr/>
          <p:nvPr/>
        </p:nvSpPr>
        <p:spPr>
          <a:xfrm>
            <a:off x="4639791" y="2291879"/>
            <a:ext cx="4072161" cy="22599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400"/>
              <a:buFont typeface="DM Sans SemiBold"/>
              <a:buNone/>
            </a:pPr>
            <a:r>
              <a:rPr b="0" i="0" lang="en-US" sz="140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Data Analytics Credentials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10"/>
          <p:cNvSpPr/>
          <p:nvPr/>
        </p:nvSpPr>
        <p:spPr>
          <a:xfrm>
            <a:off x="4639791" y="2599209"/>
            <a:ext cx="4072161" cy="5604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9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400"/>
              <a:buFont typeface="DM Sans"/>
              <a:buNone/>
            </a:pPr>
            <a:r>
              <a:rPr b="0" i="0" lang="en-US" sz="14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See how the IT Specialist in Data Analytics certification adds career value.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10"/>
          <p:cNvSpPr/>
          <p:nvPr/>
        </p:nvSpPr>
        <p:spPr>
          <a:xfrm>
            <a:off x="432048" y="3403774"/>
            <a:ext cx="289322" cy="180826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100"/>
              <a:buFont typeface="DM Sans Light"/>
              <a:buNone/>
            </a:pPr>
            <a:r>
              <a:rPr b="0" i="0" lang="en-US" sz="1100" u="none" cap="none" strike="noStrike">
                <a:solidFill>
                  <a:srgbClr val="4A4A4A"/>
                </a:solidFill>
                <a:latin typeface="DM Sans Light"/>
                <a:ea typeface="DM Sans Light"/>
                <a:cs typeface="DM Sans Light"/>
                <a:sym typeface="DM Sans Light"/>
              </a:rPr>
              <a:t>03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10"/>
          <p:cNvSpPr/>
          <p:nvPr/>
        </p:nvSpPr>
        <p:spPr>
          <a:xfrm>
            <a:off x="432048" y="3616151"/>
            <a:ext cx="4072161" cy="19050"/>
          </a:xfrm>
          <a:prstGeom prst="rect">
            <a:avLst/>
          </a:prstGeom>
          <a:solidFill>
            <a:srgbClr val="E199B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" name="Google Shape;156;p10"/>
          <p:cNvSpPr/>
          <p:nvPr/>
        </p:nvSpPr>
        <p:spPr>
          <a:xfrm>
            <a:off x="432048" y="3741018"/>
            <a:ext cx="4072161" cy="22599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400"/>
              <a:buFont typeface="DM Sans SemiBold"/>
              <a:buNone/>
            </a:pPr>
            <a:r>
              <a:rPr b="0" i="0" lang="en-US" sz="140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PESTEL Analysis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10"/>
          <p:cNvSpPr/>
          <p:nvPr/>
        </p:nvSpPr>
        <p:spPr>
          <a:xfrm>
            <a:off x="432048" y="4048348"/>
            <a:ext cx="4072161" cy="5604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9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400"/>
              <a:buFont typeface="DM Sans"/>
              <a:buNone/>
            </a:pPr>
            <a:r>
              <a:rPr b="0" i="0" lang="en-US" sz="14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Use a six-factor framework to scan the macro environment.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10"/>
          <p:cNvSpPr/>
          <p:nvPr/>
        </p:nvSpPr>
        <p:spPr>
          <a:xfrm>
            <a:off x="4639791" y="3403774"/>
            <a:ext cx="289322" cy="180826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100"/>
              <a:buFont typeface="DM Sans Light"/>
              <a:buNone/>
            </a:pPr>
            <a:r>
              <a:rPr b="0" i="0" lang="en-US" sz="1100" u="none" cap="none" strike="noStrike">
                <a:solidFill>
                  <a:srgbClr val="4A4A4A"/>
                </a:solidFill>
                <a:latin typeface="DM Sans Light"/>
                <a:ea typeface="DM Sans Light"/>
                <a:cs typeface="DM Sans Light"/>
                <a:sym typeface="DM Sans Light"/>
              </a:rPr>
              <a:t>04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10"/>
          <p:cNvSpPr/>
          <p:nvPr/>
        </p:nvSpPr>
        <p:spPr>
          <a:xfrm>
            <a:off x="4639791" y="3616151"/>
            <a:ext cx="4072161" cy="19050"/>
          </a:xfrm>
          <a:prstGeom prst="rect">
            <a:avLst/>
          </a:prstGeom>
          <a:solidFill>
            <a:srgbClr val="E199B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10"/>
          <p:cNvSpPr/>
          <p:nvPr/>
        </p:nvSpPr>
        <p:spPr>
          <a:xfrm>
            <a:off x="4639791" y="3741018"/>
            <a:ext cx="4072161" cy="22599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400"/>
              <a:buFont typeface="DM Sans SemiBold"/>
              <a:buNone/>
            </a:pPr>
            <a:r>
              <a:rPr b="0" i="0" lang="en-US" sz="140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Porter's Five Forces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10"/>
          <p:cNvSpPr/>
          <p:nvPr/>
        </p:nvSpPr>
        <p:spPr>
          <a:xfrm>
            <a:off x="4639791" y="4048348"/>
            <a:ext cx="4072161" cy="5604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9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400"/>
              <a:buFont typeface="DM Sans"/>
              <a:buNone/>
            </a:pPr>
            <a:r>
              <a:rPr b="0" i="0" lang="en-US" sz="14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Assess industry attractiveness through competitive forces.</a:t>
            </a:r>
            <a:endParaRPr b="0" i="0" sz="1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1"/>
          <p:cNvSpPr/>
          <p:nvPr/>
        </p:nvSpPr>
        <p:spPr>
          <a:xfrm>
            <a:off x="432048" y="589657"/>
            <a:ext cx="8279904" cy="48220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3000"/>
              <a:buFont typeface="DM Sans SemiBold"/>
              <a:buNone/>
            </a:pPr>
            <a:r>
              <a:rPr b="0" i="0" lang="en-US" sz="30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Part 2 Overview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11"/>
          <p:cNvSpPr/>
          <p:nvPr/>
        </p:nvSpPr>
        <p:spPr>
          <a:xfrm>
            <a:off x="432048" y="1380455"/>
            <a:ext cx="872430" cy="234479"/>
          </a:xfrm>
          <a:prstGeom prst="roundRect">
            <a:avLst>
              <a:gd fmla="val 47381" name="adj"/>
            </a:avLst>
          </a:prstGeom>
          <a:solidFill>
            <a:srgbClr val="FFCCD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11"/>
          <p:cNvSpPr/>
          <p:nvPr/>
        </p:nvSpPr>
        <p:spPr>
          <a:xfrm>
            <a:off x="524619" y="1426741"/>
            <a:ext cx="1144488" cy="14190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6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950"/>
              <a:buFont typeface="DM Sans"/>
              <a:buNone/>
            </a:pPr>
            <a:r>
              <a:rPr b="0" i="0" lang="en-US" sz="9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PART 2 OF 2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11"/>
          <p:cNvSpPr/>
          <p:nvPr/>
        </p:nvSpPr>
        <p:spPr>
          <a:xfrm>
            <a:off x="432048" y="1788468"/>
            <a:ext cx="8279904" cy="61719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Part 2 looks inward: assess internal strengths, compare them to the market, and turn insights into clear strategic recommendations.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11"/>
          <p:cNvSpPr/>
          <p:nvPr/>
        </p:nvSpPr>
        <p:spPr>
          <a:xfrm>
            <a:off x="432048" y="2579191"/>
            <a:ext cx="308595" cy="192881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200"/>
              <a:buFont typeface="DM Sans Light"/>
              <a:buNone/>
            </a:pPr>
            <a:r>
              <a:rPr b="0" i="0" lang="en-US" sz="1200" u="none" cap="none" strike="noStrike">
                <a:solidFill>
                  <a:srgbClr val="4A4A4A"/>
                </a:solidFill>
                <a:latin typeface="DM Sans Light"/>
                <a:ea typeface="DM Sans Light"/>
                <a:cs typeface="DM Sans Light"/>
                <a:sym typeface="DM Sans Light"/>
              </a:rPr>
              <a:t>01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11"/>
          <p:cNvSpPr/>
          <p:nvPr/>
        </p:nvSpPr>
        <p:spPr>
          <a:xfrm>
            <a:off x="432048" y="2822377"/>
            <a:ext cx="2657103" cy="19050"/>
          </a:xfrm>
          <a:prstGeom prst="rect">
            <a:avLst/>
          </a:prstGeom>
          <a:solidFill>
            <a:srgbClr val="E199B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3" name="Google Shape;173;p11"/>
          <p:cNvSpPr/>
          <p:nvPr/>
        </p:nvSpPr>
        <p:spPr>
          <a:xfrm>
            <a:off x="432048" y="2937570"/>
            <a:ext cx="2657103" cy="2411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 SemiBold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VRIO Framework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11"/>
          <p:cNvSpPr/>
          <p:nvPr/>
        </p:nvSpPr>
        <p:spPr>
          <a:xfrm>
            <a:off x="432048" y="3271242"/>
            <a:ext cx="2657103" cy="92578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Test resources against Value, Rarity, Imitability, and Organization.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11"/>
          <p:cNvSpPr/>
          <p:nvPr/>
        </p:nvSpPr>
        <p:spPr>
          <a:xfrm>
            <a:off x="3243411" y="2579191"/>
            <a:ext cx="308595" cy="192881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200"/>
              <a:buFont typeface="DM Sans Light"/>
              <a:buNone/>
            </a:pPr>
            <a:r>
              <a:rPr b="0" i="0" lang="en-US" sz="1200" u="none" cap="none" strike="noStrike">
                <a:solidFill>
                  <a:srgbClr val="4A4A4A"/>
                </a:solidFill>
                <a:latin typeface="DM Sans Light"/>
                <a:ea typeface="DM Sans Light"/>
                <a:cs typeface="DM Sans Light"/>
                <a:sym typeface="DM Sans Light"/>
              </a:rPr>
              <a:t>02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11"/>
          <p:cNvSpPr/>
          <p:nvPr/>
        </p:nvSpPr>
        <p:spPr>
          <a:xfrm>
            <a:off x="3243411" y="2822377"/>
            <a:ext cx="2657103" cy="19050"/>
          </a:xfrm>
          <a:prstGeom prst="rect">
            <a:avLst/>
          </a:prstGeom>
          <a:solidFill>
            <a:srgbClr val="E199B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" name="Google Shape;177;p11"/>
          <p:cNvSpPr/>
          <p:nvPr/>
        </p:nvSpPr>
        <p:spPr>
          <a:xfrm>
            <a:off x="3243411" y="2937570"/>
            <a:ext cx="2657103" cy="48220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 SemiBold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SWOT &amp; TOWS Matrix Synthesis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11"/>
          <p:cNvSpPr/>
          <p:nvPr/>
        </p:nvSpPr>
        <p:spPr>
          <a:xfrm>
            <a:off x="3243411" y="3512344"/>
            <a:ext cx="2657103" cy="92578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Combine internal and external findings into actionable strategy.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11"/>
          <p:cNvSpPr/>
          <p:nvPr/>
        </p:nvSpPr>
        <p:spPr>
          <a:xfrm>
            <a:off x="6054775" y="2579191"/>
            <a:ext cx="308595" cy="192881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200"/>
              <a:buFont typeface="DM Sans Light"/>
              <a:buNone/>
            </a:pPr>
            <a:r>
              <a:rPr b="0" i="0" lang="en-US" sz="1200" u="none" cap="none" strike="noStrike">
                <a:solidFill>
                  <a:srgbClr val="4A4A4A"/>
                </a:solidFill>
                <a:latin typeface="DM Sans Light"/>
                <a:ea typeface="DM Sans Light"/>
                <a:cs typeface="DM Sans Light"/>
                <a:sym typeface="DM Sans Light"/>
              </a:rPr>
              <a:t>03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11"/>
          <p:cNvSpPr/>
          <p:nvPr/>
        </p:nvSpPr>
        <p:spPr>
          <a:xfrm>
            <a:off x="6054775" y="2837780"/>
            <a:ext cx="2657103" cy="19050"/>
          </a:xfrm>
          <a:prstGeom prst="rect">
            <a:avLst/>
          </a:prstGeom>
          <a:solidFill>
            <a:srgbClr val="E199BB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" name="Google Shape;181;p11"/>
          <p:cNvSpPr/>
          <p:nvPr/>
        </p:nvSpPr>
        <p:spPr>
          <a:xfrm>
            <a:off x="6054775" y="2937570"/>
            <a:ext cx="2657103" cy="2411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 SemiBold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Analytical Ethics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11"/>
          <p:cNvSpPr/>
          <p:nvPr/>
        </p:nvSpPr>
        <p:spPr>
          <a:xfrm>
            <a:off x="6054775" y="3271242"/>
            <a:ext cx="2657103" cy="92578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Apply integrity, transparency, and stakeholder accountability.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88" name="Google Shape;188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0" y="0"/>
            <a:ext cx="3429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89" name="Google Shape;189;p12"/>
          <p:cNvSpPr/>
          <p:nvPr/>
        </p:nvSpPr>
        <p:spPr>
          <a:xfrm>
            <a:off x="432048" y="824731"/>
            <a:ext cx="4850904" cy="144660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3000"/>
              <a:buFont typeface="DM Sans SemiBold"/>
              <a:buNone/>
            </a:pPr>
            <a:r>
              <a:rPr b="0" i="0" lang="en-US" sz="30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Part 1: Career Trajectories and External Landscape Tools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12"/>
          <p:cNvSpPr/>
          <p:nvPr/>
        </p:nvSpPr>
        <p:spPr>
          <a:xfrm>
            <a:off x="432048" y="2502768"/>
            <a:ext cx="997744" cy="234479"/>
          </a:xfrm>
          <a:prstGeom prst="roundRect">
            <a:avLst>
              <a:gd fmla="val 47381" name="adj"/>
            </a:avLst>
          </a:prstGeom>
          <a:solidFill>
            <a:srgbClr val="FFCCD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1" name="Google Shape;191;p12"/>
          <p:cNvSpPr/>
          <p:nvPr/>
        </p:nvSpPr>
        <p:spPr>
          <a:xfrm>
            <a:off x="524619" y="2549054"/>
            <a:ext cx="1269802" cy="14190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6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950"/>
              <a:buFont typeface="DM Sans"/>
              <a:buNone/>
            </a:pPr>
            <a:r>
              <a:rPr b="0" i="0" lang="en-US" sz="9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PART 1 BEGINS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12"/>
          <p:cNvSpPr/>
          <p:nvPr/>
        </p:nvSpPr>
        <p:spPr>
          <a:xfrm>
            <a:off x="432048" y="2910780"/>
            <a:ext cx="4850904" cy="140791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Part 1 sets your career direction and introduces two core external analysis frameworks.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3000"/>
              </a:lnSpc>
              <a:spcBef>
                <a:spcPts val="135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These tools are directly useful in corporate planning, consulting, and transformation roles.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3"/>
          <p:cNvSpPr/>
          <p:nvPr/>
        </p:nvSpPr>
        <p:spPr>
          <a:xfrm>
            <a:off x="432048" y="534070"/>
            <a:ext cx="8279904" cy="48220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3000"/>
              <a:buFont typeface="DM Sans SemiBold"/>
              <a:buNone/>
            </a:pPr>
            <a:r>
              <a:rPr b="0" i="0" lang="en-US" sz="30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Career Pathways in Strategic Analysis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13"/>
          <p:cNvSpPr/>
          <p:nvPr/>
        </p:nvSpPr>
        <p:spPr>
          <a:xfrm>
            <a:off x="432048" y="1324868"/>
            <a:ext cx="8279904" cy="61719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Strong strategic analysis skills open three high-impact career paths. Each turns complex data into clear strategic guidance.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00" name="Google Shape;200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32048" y="2115592"/>
            <a:ext cx="2759943" cy="617190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13"/>
          <p:cNvSpPr/>
          <p:nvPr/>
        </p:nvSpPr>
        <p:spPr>
          <a:xfrm>
            <a:off x="586308" y="2887042"/>
            <a:ext cx="2451422" cy="2411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 SemiBold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Corporate Strategy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13"/>
          <p:cNvSpPr/>
          <p:nvPr/>
        </p:nvSpPr>
        <p:spPr>
          <a:xfrm>
            <a:off x="586308" y="3220715"/>
            <a:ext cx="2451422" cy="12343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Guide market entry, competitive positioning, and long-term investment decisions.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03" name="Google Shape;203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91991" y="2115592"/>
            <a:ext cx="2759943" cy="617190"/>
          </a:xfrm>
          <a:prstGeom prst="rect">
            <a:avLst/>
          </a:prstGeom>
          <a:noFill/>
          <a:ln>
            <a:noFill/>
          </a:ln>
        </p:spPr>
      </p:pic>
      <p:sp>
        <p:nvSpPr>
          <p:cNvPr id="204" name="Google Shape;204;p13"/>
          <p:cNvSpPr/>
          <p:nvPr/>
        </p:nvSpPr>
        <p:spPr>
          <a:xfrm>
            <a:off x="3346252" y="2887042"/>
            <a:ext cx="2451422" cy="2411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 SemiBold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Advisory Services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13"/>
          <p:cNvSpPr/>
          <p:nvPr/>
        </p:nvSpPr>
        <p:spPr>
          <a:xfrm>
            <a:off x="3346252" y="3220715"/>
            <a:ext cx="2451422" cy="92578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Solve complex business problems across industries and geographies.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06" name="Google Shape;206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951934" y="2115592"/>
            <a:ext cx="2760018" cy="617190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13"/>
          <p:cNvSpPr/>
          <p:nvPr/>
        </p:nvSpPr>
        <p:spPr>
          <a:xfrm>
            <a:off x="6106195" y="2887042"/>
            <a:ext cx="2451497" cy="2411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 SemiBold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Transformation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13"/>
          <p:cNvSpPr/>
          <p:nvPr/>
        </p:nvSpPr>
        <p:spPr>
          <a:xfrm>
            <a:off x="6106195" y="3220715"/>
            <a:ext cx="2451497" cy="92578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Redesign operations, structures, and systems to improve efficiency.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214" name="Google Shape;214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0" y="0"/>
            <a:ext cx="3429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15" name="Google Shape;215;p14"/>
          <p:cNvSpPr/>
          <p:nvPr/>
        </p:nvSpPr>
        <p:spPr>
          <a:xfrm>
            <a:off x="432048" y="1048048"/>
            <a:ext cx="4850904" cy="48220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3000"/>
              <a:buFont typeface="DM Sans SemiBold"/>
              <a:buNone/>
            </a:pPr>
            <a:r>
              <a:rPr b="0" i="0" lang="en-US" sz="30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Corporate Strategy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14"/>
          <p:cNvSpPr/>
          <p:nvPr/>
        </p:nvSpPr>
        <p:spPr>
          <a:xfrm>
            <a:off x="432048" y="1761679"/>
            <a:ext cx="4850904" cy="233369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Corporate strategists work in-house, advising senior leaders on the biggest decisions: market entry, portfolio choices, competitive positioning, and long-term planning.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3000"/>
              </a:lnSpc>
              <a:spcBef>
                <a:spcPts val="135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They build deep company knowledge, which makes their recommendations highly relevant and directly tied to business outcomes.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222" name="Google Shape;222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3429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23" name="Google Shape;223;p15"/>
          <p:cNvSpPr/>
          <p:nvPr/>
        </p:nvSpPr>
        <p:spPr>
          <a:xfrm>
            <a:off x="3861048" y="1202382"/>
            <a:ext cx="4850904" cy="48220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3000"/>
              <a:buFont typeface="DM Sans SemiBold"/>
              <a:buNone/>
            </a:pPr>
            <a:r>
              <a:rPr b="0" i="0" lang="en-US" sz="30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Advisory Services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15"/>
          <p:cNvSpPr/>
          <p:nvPr/>
        </p:nvSpPr>
        <p:spPr>
          <a:xfrm>
            <a:off x="3861048" y="1916013"/>
            <a:ext cx="4850904" cy="202510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Management Advisory Services (MAS) firms help clients solve complex, high-stakes business problems across industries.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3000"/>
              </a:lnSpc>
              <a:spcBef>
                <a:spcPts val="135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The work is fast-paced and varied, building strong problem-solving skills and broad exposure early in your career.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230" name="Google Shape;230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0" y="0"/>
            <a:ext cx="3429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31" name="Google Shape;231;p16"/>
          <p:cNvSpPr/>
          <p:nvPr/>
        </p:nvSpPr>
        <p:spPr>
          <a:xfrm>
            <a:off x="432048" y="1443410"/>
            <a:ext cx="4850904" cy="48220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3000"/>
              <a:buFont typeface="DM Sans SemiBold"/>
              <a:buNone/>
            </a:pPr>
            <a:r>
              <a:rPr b="0" i="0" lang="en-US" sz="30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Transformation Roles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p16"/>
          <p:cNvSpPr/>
          <p:nvPr/>
        </p:nvSpPr>
        <p:spPr>
          <a:xfrm>
            <a:off x="432048" y="2157040"/>
            <a:ext cx="4850904" cy="154297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Transformation consultants step in when companies must change fast — driven by disruption, decline, regulation, or a strategic pivot. They redesign operations, implement new technology, and align people through major change.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7"/>
          <p:cNvSpPr/>
          <p:nvPr/>
        </p:nvSpPr>
        <p:spPr>
          <a:xfrm>
            <a:off x="432048" y="1012403"/>
            <a:ext cx="8279904" cy="96440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3000"/>
              <a:buFont typeface="DM Sans SemiBold"/>
              <a:buNone/>
            </a:pPr>
            <a:r>
              <a:rPr b="0" i="0" lang="en-US" sz="30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Analytics Power: The New Currency of Strategy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17"/>
          <p:cNvSpPr/>
          <p:nvPr/>
        </p:nvSpPr>
        <p:spPr>
          <a:xfrm>
            <a:off x="320948" y="2208237"/>
            <a:ext cx="3741093" cy="1922859"/>
          </a:xfrm>
          <a:prstGeom prst="roundRect">
            <a:avLst>
              <a:gd fmla="val 11556" name="adj"/>
            </a:avLst>
          </a:prstGeom>
          <a:solidFill>
            <a:srgbClr val="FFC7CD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0" name="Google Shape;240;p17"/>
          <p:cNvSpPr/>
          <p:nvPr/>
        </p:nvSpPr>
        <p:spPr>
          <a:xfrm>
            <a:off x="475208" y="2362498"/>
            <a:ext cx="3432572" cy="2411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00"/>
              <a:buFont typeface="DM Sans SemiBold"/>
              <a:buNone/>
            </a:pPr>
            <a:r>
              <a:rPr b="0" i="0" lang="en-US" sz="1500" u="none" cap="none" strike="noStrike">
                <a:solidFill>
                  <a:srgbClr val="000000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The Shift Has Already Happened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17"/>
          <p:cNvSpPr/>
          <p:nvPr/>
        </p:nvSpPr>
        <p:spPr>
          <a:xfrm>
            <a:off x="475208" y="2757860"/>
            <a:ext cx="3432572" cy="12343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Intuition and industry instinct are no longer enough. Strategic recommendations must be grounded in </a:t>
            </a:r>
            <a:r>
              <a:rPr b="1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data</a:t>
            </a: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17"/>
          <p:cNvSpPr/>
          <p:nvPr/>
        </p:nvSpPr>
        <p:spPr>
          <a:xfrm>
            <a:off x="4332089" y="2362498"/>
            <a:ext cx="4384551" cy="2411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1500"/>
              <a:buFont typeface="DM Sans SemiBold"/>
              <a:buNone/>
            </a:pPr>
            <a:r>
              <a:rPr b="0" i="0" lang="en-US" sz="15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What This Means for You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17"/>
          <p:cNvSpPr/>
          <p:nvPr/>
        </p:nvSpPr>
        <p:spPr>
          <a:xfrm>
            <a:off x="4332089" y="2757860"/>
            <a:ext cx="4384551" cy="92578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Data pipelines, predictive models, and executive dashboards are now baseline skills. Analytics is the price of entry in modern strategy.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249" name="Google Shape;249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3429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50" name="Google Shape;250;p18"/>
          <p:cNvSpPr/>
          <p:nvPr/>
        </p:nvSpPr>
        <p:spPr>
          <a:xfrm>
            <a:off x="3861048" y="497904"/>
            <a:ext cx="4850904" cy="84385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2650"/>
              <a:buFont typeface="DM Sans SemiBold"/>
              <a:buNone/>
            </a:pPr>
            <a:r>
              <a:rPr b="0" i="0" lang="en-US" sz="265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IT Specialist in Data Analytics Certification</a:t>
            </a:r>
            <a:endParaRPr b="0" i="0" sz="26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18"/>
          <p:cNvSpPr/>
          <p:nvPr/>
        </p:nvSpPr>
        <p:spPr>
          <a:xfrm>
            <a:off x="3861048" y="1518940"/>
            <a:ext cx="4850904" cy="11455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300"/>
              <a:buFont typeface="DM Sans"/>
              <a:buNone/>
            </a:pPr>
            <a:r>
              <a:rPr b="0" i="0" lang="en-US" sz="13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The </a:t>
            </a:r>
            <a:r>
              <a:rPr b="1" i="0" lang="en-US" sz="13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IT Specialist in Data Analytics</a:t>
            </a:r>
            <a:r>
              <a:rPr b="0" i="0" lang="en-US" sz="13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 certification is a strong differentiator for strategy, consulting, and finance roles.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25000"/>
              </a:lnSpc>
              <a:spcBef>
                <a:spcPts val="1000"/>
              </a:spcBef>
              <a:spcAft>
                <a:spcPts val="0"/>
              </a:spcAft>
              <a:buClr>
                <a:srgbClr val="4A4A4A"/>
              </a:buClr>
              <a:buSzPts val="1300"/>
              <a:buFont typeface="DM Sans"/>
              <a:buNone/>
            </a:pPr>
            <a:r>
              <a:rPr b="0" i="0" lang="en-US" sz="13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It validates three core skills employers look for: data collection, advanced modeling, and executive communication.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" name="Google Shape;252;p18"/>
          <p:cNvSpPr/>
          <p:nvPr/>
        </p:nvSpPr>
        <p:spPr>
          <a:xfrm>
            <a:off x="3861048" y="2797373"/>
            <a:ext cx="2366367" cy="966267"/>
          </a:xfrm>
          <a:prstGeom prst="roundRect">
            <a:avLst>
              <a:gd fmla="val 12576" name="adj"/>
            </a:avLst>
          </a:prstGeom>
          <a:solidFill>
            <a:srgbClr val="FFCCD1"/>
          </a:solidFill>
          <a:ln cap="flat" cmpd="sng" w="9525">
            <a:solidFill>
              <a:srgbClr val="E5B2B7"/>
            </a:solidFill>
            <a:prstDash val="solid"/>
            <a:round/>
            <a:headEnd len="sm" w="sm" type="none"/>
            <a:tailEnd len="sm" w="sm" type="none"/>
          </a:ln>
          <a:effectLst>
            <a:outerShdw blurRad="101600" rotWithShape="0" algn="bl" dir="2700000" dist="17780">
              <a:srgbClr val="E5B2B7"/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3" name="Google Shape;253;p18"/>
          <p:cNvSpPr/>
          <p:nvPr/>
        </p:nvSpPr>
        <p:spPr>
          <a:xfrm>
            <a:off x="4000798" y="2937123"/>
            <a:ext cx="2086868" cy="21096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300"/>
              <a:buFont typeface="DM Sans SemiBold"/>
              <a:buNone/>
            </a:pPr>
            <a:r>
              <a:rPr b="0" i="0" lang="en-US" sz="130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Data Collection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18"/>
          <p:cNvSpPr/>
          <p:nvPr/>
        </p:nvSpPr>
        <p:spPr>
          <a:xfrm>
            <a:off x="4000798" y="3218929"/>
            <a:ext cx="2086868" cy="20248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050"/>
              <a:buFont typeface="DM Sans"/>
              <a:buNone/>
            </a:pPr>
            <a:r>
              <a:rPr b="0" i="0" lang="en-US" sz="10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Reliable source data.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5" name="Google Shape;255;p18"/>
          <p:cNvSpPr/>
          <p:nvPr/>
        </p:nvSpPr>
        <p:spPr>
          <a:xfrm>
            <a:off x="6345510" y="2797373"/>
            <a:ext cx="2366442" cy="966267"/>
          </a:xfrm>
          <a:prstGeom prst="roundRect">
            <a:avLst>
              <a:gd fmla="val 12576" name="adj"/>
            </a:avLst>
          </a:prstGeom>
          <a:solidFill>
            <a:srgbClr val="FFCCD1"/>
          </a:solidFill>
          <a:ln cap="flat" cmpd="sng" w="9525">
            <a:solidFill>
              <a:srgbClr val="E5B2B7"/>
            </a:solidFill>
            <a:prstDash val="solid"/>
            <a:round/>
            <a:headEnd len="sm" w="sm" type="none"/>
            <a:tailEnd len="sm" w="sm" type="none"/>
          </a:ln>
          <a:effectLst>
            <a:outerShdw blurRad="101600" rotWithShape="0" algn="bl" dir="2700000" dist="17780">
              <a:srgbClr val="E5B2B7"/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6" name="Google Shape;256;p18"/>
          <p:cNvSpPr/>
          <p:nvPr/>
        </p:nvSpPr>
        <p:spPr>
          <a:xfrm>
            <a:off x="6485260" y="2937123"/>
            <a:ext cx="2086942" cy="21096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300"/>
              <a:buFont typeface="DM Sans SemiBold"/>
              <a:buNone/>
            </a:pPr>
            <a:r>
              <a:rPr b="0" i="0" lang="en-US" sz="130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Advanced Modeling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7" name="Google Shape;257;p18"/>
          <p:cNvSpPr/>
          <p:nvPr/>
        </p:nvSpPr>
        <p:spPr>
          <a:xfrm>
            <a:off x="6485260" y="3218929"/>
            <a:ext cx="2086942" cy="40496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050"/>
              <a:buFont typeface="DM Sans"/>
              <a:buNone/>
            </a:pPr>
            <a:r>
              <a:rPr b="0" i="0" lang="en-US" sz="10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Statistical and predictive insights.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18"/>
          <p:cNvSpPr/>
          <p:nvPr/>
        </p:nvSpPr>
        <p:spPr>
          <a:xfrm>
            <a:off x="3861048" y="3881735"/>
            <a:ext cx="4850904" cy="763786"/>
          </a:xfrm>
          <a:prstGeom prst="roundRect">
            <a:avLst>
              <a:gd fmla="val 15910" name="adj"/>
            </a:avLst>
          </a:prstGeom>
          <a:solidFill>
            <a:srgbClr val="FFCCD1"/>
          </a:solidFill>
          <a:ln cap="flat" cmpd="sng" w="9525">
            <a:solidFill>
              <a:srgbClr val="E5B2B7"/>
            </a:solidFill>
            <a:prstDash val="solid"/>
            <a:round/>
            <a:headEnd len="sm" w="sm" type="none"/>
            <a:tailEnd len="sm" w="sm" type="none"/>
          </a:ln>
          <a:effectLst>
            <a:outerShdw blurRad="101600" rotWithShape="0" algn="bl" dir="2700000" dist="17780">
              <a:srgbClr val="E5B2B7"/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9" name="Google Shape;259;p18"/>
          <p:cNvSpPr/>
          <p:nvPr/>
        </p:nvSpPr>
        <p:spPr>
          <a:xfrm>
            <a:off x="4000798" y="4021485"/>
            <a:ext cx="4571405" cy="21096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300"/>
              <a:buFont typeface="DM Sans SemiBold"/>
              <a:buNone/>
            </a:pPr>
            <a:r>
              <a:rPr b="0" i="0" lang="en-US" sz="130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Executive Communication</a:t>
            </a:r>
            <a:endParaRPr b="0" i="0" sz="13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18"/>
          <p:cNvSpPr/>
          <p:nvPr/>
        </p:nvSpPr>
        <p:spPr>
          <a:xfrm>
            <a:off x="4000798" y="4303291"/>
            <a:ext cx="4571405" cy="20248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5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050"/>
              <a:buFont typeface="DM Sans"/>
              <a:buNone/>
            </a:pPr>
            <a:r>
              <a:rPr b="0" i="0" lang="en-US" sz="10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Dashboards that drive decisions.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9"/>
          <p:cNvSpPr/>
          <p:nvPr/>
        </p:nvSpPr>
        <p:spPr>
          <a:xfrm>
            <a:off x="432048" y="1030709"/>
            <a:ext cx="8279904" cy="48220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3000"/>
              <a:buFont typeface="DM Sans SemiBold"/>
              <a:buNone/>
            </a:pPr>
            <a:r>
              <a:rPr b="0" i="0" lang="en-US" sz="30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Clean Data Collection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7" name="Google Shape;267;p19"/>
          <p:cNvSpPr/>
          <p:nvPr/>
        </p:nvSpPr>
        <p:spPr>
          <a:xfrm>
            <a:off x="432048" y="1821507"/>
            <a:ext cx="8279904" cy="61719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Strong analysis starts with </a:t>
            </a:r>
            <a:r>
              <a:rPr b="1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accurate, well-structured data</a:t>
            </a: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. Bad inputs weaken every step that follows.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68" name="Google Shape;268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89868" y="2617031"/>
            <a:ext cx="231428" cy="231428"/>
          </a:xfrm>
          <a:prstGeom prst="rect">
            <a:avLst/>
          </a:prstGeom>
          <a:noFill/>
          <a:ln>
            <a:noFill/>
          </a:ln>
        </p:spPr>
      </p:pic>
      <p:sp>
        <p:nvSpPr>
          <p:cNvPr id="269" name="Google Shape;269;p19"/>
          <p:cNvSpPr/>
          <p:nvPr/>
        </p:nvSpPr>
        <p:spPr>
          <a:xfrm>
            <a:off x="933450" y="2612231"/>
            <a:ext cx="2129954" cy="48220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 SemiBold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Define scope and variables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0" name="Google Shape;270;p19"/>
          <p:cNvSpPr/>
          <p:nvPr/>
        </p:nvSpPr>
        <p:spPr>
          <a:xfrm>
            <a:off x="933450" y="3187005"/>
            <a:ext cx="2129954" cy="92578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Focus on the data points that matter most.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71" name="Google Shape;271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314105" y="2617031"/>
            <a:ext cx="231428" cy="231428"/>
          </a:xfrm>
          <a:prstGeom prst="rect">
            <a:avLst/>
          </a:prstGeom>
          <a:noFill/>
          <a:ln>
            <a:noFill/>
          </a:ln>
        </p:spPr>
      </p:pic>
      <p:sp>
        <p:nvSpPr>
          <p:cNvPr id="272" name="Google Shape;272;p19"/>
          <p:cNvSpPr/>
          <p:nvPr/>
        </p:nvSpPr>
        <p:spPr>
          <a:xfrm>
            <a:off x="3757687" y="2612231"/>
            <a:ext cx="2129954" cy="48220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 SemiBold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Build validation checks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19"/>
          <p:cNvSpPr/>
          <p:nvPr/>
        </p:nvSpPr>
        <p:spPr>
          <a:xfrm>
            <a:off x="3757687" y="3187005"/>
            <a:ext cx="2129954" cy="92578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Catch missing, inconsistent, or invalid entries early.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274" name="Google Shape;274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38342" y="2617031"/>
            <a:ext cx="231428" cy="231428"/>
          </a:xfrm>
          <a:prstGeom prst="rect">
            <a:avLst/>
          </a:prstGeom>
          <a:noFill/>
          <a:ln>
            <a:noFill/>
          </a:ln>
        </p:spPr>
      </p:pic>
      <p:sp>
        <p:nvSpPr>
          <p:cNvPr id="275" name="Google Shape;275;p19"/>
          <p:cNvSpPr/>
          <p:nvPr/>
        </p:nvSpPr>
        <p:spPr>
          <a:xfrm>
            <a:off x="6581924" y="2612231"/>
            <a:ext cx="2130028" cy="48220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 SemiBold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Document sources and assumptions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19"/>
          <p:cNvSpPr/>
          <p:nvPr/>
        </p:nvSpPr>
        <p:spPr>
          <a:xfrm>
            <a:off x="6581924" y="3187005"/>
            <a:ext cx="2130028" cy="92578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Keep a clear record of where data came from and how it changed.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20"/>
          <p:cNvSpPr/>
          <p:nvPr/>
        </p:nvSpPr>
        <p:spPr>
          <a:xfrm>
            <a:off x="432048" y="1209154"/>
            <a:ext cx="8279904" cy="48220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3000"/>
              <a:buFont typeface="DM Sans SemiBold"/>
              <a:buNone/>
            </a:pPr>
            <a:r>
              <a:rPr b="0" i="0" lang="en-US" sz="30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Advanced Modeling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" name="Google Shape;283;p20"/>
          <p:cNvSpPr/>
          <p:nvPr/>
        </p:nvSpPr>
        <p:spPr>
          <a:xfrm>
            <a:off x="432048" y="1999952"/>
            <a:ext cx="8711952" cy="308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Raw data becomes strategic when models reveal patterns, relationships, and probabilities.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20"/>
          <p:cNvSpPr/>
          <p:nvPr/>
        </p:nvSpPr>
        <p:spPr>
          <a:xfrm>
            <a:off x="432048" y="2636341"/>
            <a:ext cx="3951759" cy="2411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1500"/>
              <a:buFont typeface="DM Sans SemiBold"/>
              <a:buNone/>
            </a:pPr>
            <a:r>
              <a:rPr b="0" i="0" lang="en-US" sz="15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Statistical Analysis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" name="Google Shape;285;p20"/>
          <p:cNvSpPr/>
          <p:nvPr/>
        </p:nvSpPr>
        <p:spPr>
          <a:xfrm>
            <a:off x="432048" y="3031703"/>
            <a:ext cx="3951759" cy="84861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-243840" lvl="0" marL="24384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200"/>
              <a:buFont typeface="DM Sans"/>
              <a:buChar char="•"/>
            </a:pPr>
            <a:r>
              <a:rPr b="0" i="0" lang="en-US" sz="12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Regression to identify key business drivers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43840" lvl="0" marL="24384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200"/>
              <a:buFont typeface="DM Sans"/>
              <a:buChar char="•"/>
            </a:pPr>
            <a:r>
              <a:rPr b="0" i="0" lang="en-US" sz="12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Variance and correlation to test assumptions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43840" lvl="0" marL="24384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200"/>
              <a:buFont typeface="DM Sans"/>
              <a:buChar char="•"/>
            </a:pPr>
            <a:r>
              <a:rPr b="0" i="0" lang="en-US" sz="12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Segmentation to find meaningful market clusters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20"/>
          <p:cNvSpPr/>
          <p:nvPr/>
        </p:nvSpPr>
        <p:spPr>
          <a:xfrm>
            <a:off x="4764956" y="2636341"/>
            <a:ext cx="3951759" cy="2411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1500"/>
              <a:buFont typeface="DM Sans SemiBold"/>
              <a:buNone/>
            </a:pPr>
            <a:r>
              <a:rPr b="0" i="0" lang="en-US" sz="15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Predictive Modeling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20"/>
          <p:cNvSpPr/>
          <p:nvPr/>
        </p:nvSpPr>
        <p:spPr>
          <a:xfrm>
            <a:off x="4764956" y="3031703"/>
            <a:ext cx="3951759" cy="84861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-243840" lvl="0" marL="24384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200"/>
              <a:buFont typeface="DM Sans"/>
              <a:buChar char="•"/>
            </a:pPr>
            <a:r>
              <a:rPr b="0" i="0" lang="en-US" sz="12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Forecasts for uncertain scenarios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43840" lvl="0" marL="24384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200"/>
              <a:buFont typeface="DM Sans"/>
              <a:buChar char="•"/>
            </a:pPr>
            <a:r>
              <a:rPr b="0" i="0" lang="en-US" sz="12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Risk estimates for investment decisions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43840" lvl="0" marL="24384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200"/>
              <a:buFont typeface="DM Sans"/>
              <a:buChar char="•"/>
            </a:pPr>
            <a:r>
              <a:rPr b="0" i="0" lang="en-US" sz="12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Trend analysis to anticipate market shifts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293" name="Google Shape;293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3429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94" name="Google Shape;294;p21"/>
          <p:cNvSpPr/>
          <p:nvPr/>
        </p:nvSpPr>
        <p:spPr>
          <a:xfrm>
            <a:off x="3861048" y="1597744"/>
            <a:ext cx="4850904" cy="48220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3000"/>
              <a:buFont typeface="DM Sans SemiBold"/>
              <a:buNone/>
            </a:pPr>
            <a:r>
              <a:rPr b="0" i="0" lang="en-US" sz="30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Executive Dashboards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5" name="Google Shape;295;p21"/>
          <p:cNvSpPr/>
          <p:nvPr/>
        </p:nvSpPr>
        <p:spPr>
          <a:xfrm>
            <a:off x="3861048" y="2311375"/>
            <a:ext cx="4850904" cy="12343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Executive dashboards turn complex analysis into clear, high-stakes decisions. Keep one key message per view, highlight exceptions, and make the next action obvious.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22"/>
          <p:cNvSpPr/>
          <p:nvPr/>
        </p:nvSpPr>
        <p:spPr>
          <a:xfrm>
            <a:off x="432048" y="699939"/>
            <a:ext cx="8279904" cy="48220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3000"/>
              <a:buFont typeface="DM Sans SemiBold"/>
              <a:buNone/>
            </a:pPr>
            <a:r>
              <a:rPr b="0" i="0" lang="en-US" sz="30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Market Credibility Through Analytics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22"/>
          <p:cNvSpPr/>
          <p:nvPr/>
        </p:nvSpPr>
        <p:spPr>
          <a:xfrm>
            <a:off x="432048" y="1490737"/>
            <a:ext cx="8279904" cy="92578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Analytics credentials signal rigor and evidence-based thinking. In strategy and consulting hiring, certified candidates often stand out earlier — especially for client-facing and executive communication roles.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Google Shape;303;p22"/>
          <p:cNvSpPr/>
          <p:nvPr/>
        </p:nvSpPr>
        <p:spPr>
          <a:xfrm>
            <a:off x="432048" y="2667149"/>
            <a:ext cx="2631356" cy="50921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8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4000"/>
              <a:buFont typeface="DM Sans SemiBold"/>
              <a:buNone/>
            </a:pPr>
            <a:r>
              <a:rPr b="0" i="0" lang="en-US" sz="400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3x</a:t>
            </a:r>
            <a:endParaRPr b="0" i="0" sz="4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22"/>
          <p:cNvSpPr/>
          <p:nvPr/>
        </p:nvSpPr>
        <p:spPr>
          <a:xfrm>
            <a:off x="432048" y="3369171"/>
            <a:ext cx="2631356" cy="2411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 SemiBold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Application Advantage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" name="Google Shape;305;p22"/>
          <p:cNvSpPr/>
          <p:nvPr/>
        </p:nvSpPr>
        <p:spPr>
          <a:xfrm>
            <a:off x="432048" y="3702844"/>
            <a:ext cx="2631356" cy="74071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ctr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200"/>
              <a:buFont typeface="DM Sans"/>
              <a:buNone/>
            </a:pPr>
            <a:r>
              <a:rPr b="0" i="0" lang="en-US" sz="12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Certified candidates are more likely to clear initial screening in strategy and analytics roles.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6" name="Google Shape;306;p22"/>
          <p:cNvSpPr/>
          <p:nvPr/>
        </p:nvSpPr>
        <p:spPr>
          <a:xfrm>
            <a:off x="3256285" y="2667149"/>
            <a:ext cx="2631356" cy="50921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8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4000"/>
              <a:buFont typeface="DM Sans SemiBold"/>
              <a:buNone/>
            </a:pPr>
            <a:r>
              <a:rPr b="0" i="0" lang="en-US" sz="400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Top 4</a:t>
            </a:r>
            <a:endParaRPr b="0" i="0" sz="4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22"/>
          <p:cNvSpPr/>
          <p:nvPr/>
        </p:nvSpPr>
        <p:spPr>
          <a:xfrm>
            <a:off x="3256285" y="3369171"/>
            <a:ext cx="2631356" cy="2411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 SemiBold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Preferred Firms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8" name="Google Shape;308;p22"/>
          <p:cNvSpPr/>
          <p:nvPr/>
        </p:nvSpPr>
        <p:spPr>
          <a:xfrm>
            <a:off x="3256285" y="3702844"/>
            <a:ext cx="2631356" cy="74071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ctr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200"/>
              <a:buFont typeface="DM Sans"/>
              <a:buNone/>
            </a:pPr>
            <a:r>
              <a:rPr b="0" i="0" lang="en-US" sz="12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Big Four firms and leading MNCs actively recruit certified analytics talent.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" name="Google Shape;309;p22"/>
          <p:cNvSpPr/>
          <p:nvPr/>
        </p:nvSpPr>
        <p:spPr>
          <a:xfrm>
            <a:off x="6080522" y="2667149"/>
            <a:ext cx="2631430" cy="50921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8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4000"/>
              <a:buFont typeface="DM Sans SemiBold"/>
              <a:buNone/>
            </a:pPr>
            <a:r>
              <a:rPr b="0" i="0" lang="en-US" sz="400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↑ ROI</a:t>
            </a:r>
            <a:endParaRPr b="0" i="0" sz="4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0" name="Google Shape;310;p22"/>
          <p:cNvSpPr/>
          <p:nvPr/>
        </p:nvSpPr>
        <p:spPr>
          <a:xfrm>
            <a:off x="6080522" y="3369171"/>
            <a:ext cx="2631430" cy="2411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 SemiBold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Salary Premium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p22"/>
          <p:cNvSpPr/>
          <p:nvPr/>
        </p:nvSpPr>
        <p:spPr>
          <a:xfrm>
            <a:off x="6080522" y="3702844"/>
            <a:ext cx="2631430" cy="74071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ctr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200"/>
              <a:buFont typeface="DM Sans"/>
              <a:buNone/>
            </a:pPr>
            <a:r>
              <a:rPr b="0" i="0" lang="en-US" sz="12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Certified professionals in advisory roles can command higher compensation.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317" name="Google Shape;317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0" y="0"/>
            <a:ext cx="3429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18" name="Google Shape;318;p23"/>
          <p:cNvSpPr/>
          <p:nvPr/>
        </p:nvSpPr>
        <p:spPr>
          <a:xfrm>
            <a:off x="432048" y="1048048"/>
            <a:ext cx="4850904" cy="48220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3000"/>
              <a:buFont typeface="DM Sans SemiBold"/>
              <a:buNone/>
            </a:pPr>
            <a:r>
              <a:rPr b="0" i="0" lang="en-US" sz="30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Local Market Demand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" name="Google Shape;319;p23"/>
          <p:cNvSpPr/>
          <p:nvPr/>
        </p:nvSpPr>
        <p:spPr>
          <a:xfrm>
            <a:off x="432048" y="1761679"/>
            <a:ext cx="4850904" cy="233369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Demand for certified data analytics professionals is especially strong in the Philippines. Local conglomerates, multinationals, and advisory firms are all hiring for strategy and analytics talent.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3000"/>
              </a:lnSpc>
              <a:spcBef>
                <a:spcPts val="135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As more Philippine companies build in-house analytics teams, certified candidates remain rare and highly sought after.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4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24"/>
          <p:cNvSpPr/>
          <p:nvPr/>
        </p:nvSpPr>
        <p:spPr>
          <a:xfrm>
            <a:off x="432048" y="1298823"/>
            <a:ext cx="8279904" cy="48220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3000"/>
              <a:buFont typeface="DM Sans SemiBold"/>
              <a:buNone/>
            </a:pPr>
            <a:r>
              <a:rPr b="0" i="0" lang="en-US" sz="30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The Rare Skill Set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" name="Google Shape;326;p24"/>
          <p:cNvSpPr/>
          <p:nvPr/>
        </p:nvSpPr>
        <p:spPr>
          <a:xfrm>
            <a:off x="432048" y="2089621"/>
            <a:ext cx="19050" cy="964257"/>
          </a:xfrm>
          <a:prstGeom prst="roundRect">
            <a:avLst>
              <a:gd fmla="val 60000" name="adj"/>
            </a:avLst>
          </a:prstGeom>
          <a:solidFill>
            <a:srgbClr val="FFC7CD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7" name="Google Shape;327;p24"/>
          <p:cNvSpPr/>
          <p:nvPr/>
        </p:nvSpPr>
        <p:spPr>
          <a:xfrm>
            <a:off x="663476" y="2263155"/>
            <a:ext cx="8048476" cy="61719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The most sought-after strategic advisor bridges accounting and data analytics with ethical clarity.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8" name="Google Shape;328;p24"/>
          <p:cNvSpPr/>
          <p:nvPr/>
        </p:nvSpPr>
        <p:spPr>
          <a:xfrm>
            <a:off x="432048" y="3227412"/>
            <a:ext cx="8279904" cy="61719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Deep accounting expertise and advanced data analytics are a rare combination. Those who have both are prized by boards, CFOs, and strategy teams.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334" name="Google Shape;334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3429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35" name="Google Shape;335;p25"/>
          <p:cNvSpPr/>
          <p:nvPr/>
        </p:nvSpPr>
        <p:spPr>
          <a:xfrm>
            <a:off x="3861048" y="961281"/>
            <a:ext cx="4850904" cy="96440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3000"/>
              <a:buFont typeface="DM Sans SemiBold"/>
              <a:buNone/>
            </a:pPr>
            <a:r>
              <a:rPr b="0" i="0" lang="en-US" sz="30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Scanning the External Landscape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6" name="Google Shape;336;p25"/>
          <p:cNvSpPr/>
          <p:nvPr/>
        </p:nvSpPr>
        <p:spPr>
          <a:xfrm>
            <a:off x="3861048" y="2157115"/>
            <a:ext cx="4850904" cy="202510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With reliable data and analytical tools in hand, the strategic advisor turns to </a:t>
            </a:r>
            <a:r>
              <a:rPr b="1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systematic environmental scanning</a:t>
            </a: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: mapping the forces, trends, and conditions shaping the competitive landscape.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3000"/>
              </a:lnSpc>
              <a:spcBef>
                <a:spcPts val="135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This is a disciplined, evidence-driven diagnostic — and two frameworks anchor it in Module 3.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26"/>
          <p:cNvSpPr/>
          <p:nvPr/>
        </p:nvSpPr>
        <p:spPr>
          <a:xfrm>
            <a:off x="432048" y="424755"/>
            <a:ext cx="8279904" cy="2411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1500"/>
              <a:buFont typeface="DM Sans SemiBold"/>
              <a:buNone/>
            </a:pPr>
            <a:r>
              <a:rPr b="0" i="0" lang="en-US" sz="15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Framework Abstraction Levels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3" name="Google Shape;343;p26"/>
          <p:cNvSpPr/>
          <p:nvPr/>
        </p:nvSpPr>
        <p:spPr>
          <a:xfrm>
            <a:off x="432048" y="742950"/>
            <a:ext cx="8711952" cy="11571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750"/>
              <a:buFont typeface="DM Sans"/>
              <a:buNone/>
            </a:pPr>
            <a:r>
              <a:rPr b="0" i="0" lang="en-US" sz="7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The two scanning frameworks work at different levels of abstraction. Used together, they move from the broadest context to the specific industry structure.</a:t>
            </a:r>
            <a:endParaRPr b="0" i="0" sz="7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344" name="Google Shape;344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32048" y="902047"/>
            <a:ext cx="6553200" cy="3657600"/>
          </a:xfrm>
          <a:prstGeom prst="rect">
            <a:avLst/>
          </a:prstGeom>
          <a:noFill/>
          <a:ln>
            <a:noFill/>
          </a:ln>
        </p:spPr>
      </p:pic>
      <p:sp>
        <p:nvSpPr>
          <p:cNvPr id="345" name="Google Shape;345;p26"/>
          <p:cNvSpPr/>
          <p:nvPr/>
        </p:nvSpPr>
        <p:spPr>
          <a:xfrm>
            <a:off x="432048" y="4603031"/>
            <a:ext cx="8711952" cy="11571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750"/>
              <a:buFont typeface="DM Sans"/>
              <a:buNone/>
            </a:pPr>
            <a:r>
              <a:rPr b="0" i="0" lang="en-US" sz="7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PESTEL defines the macro context; Five Forces reveals industry competition. Together, they give a full external diagnostic.</a:t>
            </a:r>
            <a:endParaRPr b="0" i="0" sz="7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27"/>
          <p:cNvSpPr/>
          <p:nvPr/>
        </p:nvSpPr>
        <p:spPr>
          <a:xfrm>
            <a:off x="432048" y="666378"/>
            <a:ext cx="8279904" cy="48220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3000"/>
              <a:buFont typeface="DM Sans SemiBold"/>
              <a:buNone/>
            </a:pPr>
            <a:r>
              <a:rPr b="0" i="0" lang="en-US" sz="30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PESTEL Analysis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2" name="Google Shape;352;p27"/>
          <p:cNvSpPr/>
          <p:nvPr/>
        </p:nvSpPr>
        <p:spPr>
          <a:xfrm>
            <a:off x="432048" y="1457176"/>
            <a:ext cx="8279904" cy="61719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PESTEL scans the six external forces that shape an organization's environment. It is the starting point for external analysis.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" name="Google Shape;353;p27"/>
          <p:cNvSpPr/>
          <p:nvPr/>
        </p:nvSpPr>
        <p:spPr>
          <a:xfrm>
            <a:off x="432048" y="2247900"/>
            <a:ext cx="8279904" cy="2229222"/>
          </a:xfrm>
          <a:prstGeom prst="roundRect">
            <a:avLst>
              <a:gd fmla="val 6230" name="adj"/>
            </a:avLst>
          </a:prstGeom>
          <a:solidFill>
            <a:srgbClr val="FFCCD1"/>
          </a:solidFill>
          <a:ln cap="flat" cmpd="sng" w="9525">
            <a:solidFill>
              <a:srgbClr val="E5B2B7"/>
            </a:solidFill>
            <a:prstDash val="solid"/>
            <a:round/>
            <a:headEnd len="sm" w="sm" type="none"/>
            <a:tailEnd len="sm" w="sm" type="none"/>
          </a:ln>
          <a:effectLst>
            <a:outerShdw blurRad="101600" rotWithShape="0" algn="bl" dir="2700000" dist="20320">
              <a:srgbClr val="E5B2B7"/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4" name="Google Shape;354;p27"/>
          <p:cNvSpPr/>
          <p:nvPr/>
        </p:nvSpPr>
        <p:spPr>
          <a:xfrm>
            <a:off x="441573" y="2257425"/>
            <a:ext cx="4130427" cy="950788"/>
          </a:xfrm>
          <a:prstGeom prst="rect">
            <a:avLst/>
          </a:prstGeom>
          <a:solidFill>
            <a:srgbClr val="FFCCD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5" name="Google Shape;355;p27"/>
          <p:cNvSpPr/>
          <p:nvPr/>
        </p:nvSpPr>
        <p:spPr>
          <a:xfrm>
            <a:off x="595833" y="2411685"/>
            <a:ext cx="3821906" cy="2411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 SemiBold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P — Political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" name="Google Shape;356;p27"/>
          <p:cNvSpPr/>
          <p:nvPr/>
        </p:nvSpPr>
        <p:spPr>
          <a:xfrm>
            <a:off x="595833" y="2745358"/>
            <a:ext cx="3821906" cy="308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Stability, trade, regulation, geopolitics.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" name="Google Shape;357;p27"/>
          <p:cNvSpPr/>
          <p:nvPr/>
        </p:nvSpPr>
        <p:spPr>
          <a:xfrm>
            <a:off x="4572000" y="2257425"/>
            <a:ext cx="4130427" cy="950788"/>
          </a:xfrm>
          <a:prstGeom prst="rect">
            <a:avLst/>
          </a:prstGeom>
          <a:solidFill>
            <a:srgbClr val="FFCCD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8" name="Google Shape;358;p27"/>
          <p:cNvSpPr/>
          <p:nvPr/>
        </p:nvSpPr>
        <p:spPr>
          <a:xfrm>
            <a:off x="4572000" y="2257425"/>
            <a:ext cx="19050" cy="950788"/>
          </a:xfrm>
          <a:prstGeom prst="roundRect">
            <a:avLst>
              <a:gd fmla="val 729000" name="adj"/>
            </a:avLst>
          </a:prstGeom>
          <a:solidFill>
            <a:srgbClr val="E5B2B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9" name="Google Shape;359;p27"/>
          <p:cNvSpPr/>
          <p:nvPr/>
        </p:nvSpPr>
        <p:spPr>
          <a:xfrm>
            <a:off x="4726260" y="2411685"/>
            <a:ext cx="3821906" cy="2411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 SemiBold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E — Economic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" name="Google Shape;360;p27"/>
          <p:cNvSpPr/>
          <p:nvPr/>
        </p:nvSpPr>
        <p:spPr>
          <a:xfrm>
            <a:off x="4726260" y="2745358"/>
            <a:ext cx="3821906" cy="308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Growth, inflation, rates, jobs, confidence.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" name="Google Shape;361;p27"/>
          <p:cNvSpPr/>
          <p:nvPr/>
        </p:nvSpPr>
        <p:spPr>
          <a:xfrm>
            <a:off x="441573" y="3208213"/>
            <a:ext cx="4130427" cy="1259384"/>
          </a:xfrm>
          <a:prstGeom prst="rect">
            <a:avLst/>
          </a:prstGeom>
          <a:solidFill>
            <a:srgbClr val="FFCCD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2" name="Google Shape;362;p27"/>
          <p:cNvSpPr/>
          <p:nvPr/>
        </p:nvSpPr>
        <p:spPr>
          <a:xfrm>
            <a:off x="441573" y="3208213"/>
            <a:ext cx="4130427" cy="19050"/>
          </a:xfrm>
          <a:prstGeom prst="roundRect">
            <a:avLst>
              <a:gd fmla="val 729000" name="adj"/>
            </a:avLst>
          </a:prstGeom>
          <a:solidFill>
            <a:srgbClr val="E5B2B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3" name="Google Shape;363;p27"/>
          <p:cNvSpPr/>
          <p:nvPr/>
        </p:nvSpPr>
        <p:spPr>
          <a:xfrm>
            <a:off x="595833" y="3362474"/>
            <a:ext cx="3821906" cy="2411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 SemiBold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S — Social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" name="Google Shape;364;p27"/>
          <p:cNvSpPr/>
          <p:nvPr/>
        </p:nvSpPr>
        <p:spPr>
          <a:xfrm>
            <a:off x="595833" y="3696146"/>
            <a:ext cx="3821906" cy="61719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Demographics, culture, lifestyles, behaviors.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" name="Google Shape;365;p27"/>
          <p:cNvSpPr/>
          <p:nvPr/>
        </p:nvSpPr>
        <p:spPr>
          <a:xfrm>
            <a:off x="4572000" y="3208213"/>
            <a:ext cx="4130427" cy="1259384"/>
          </a:xfrm>
          <a:prstGeom prst="rect">
            <a:avLst/>
          </a:prstGeom>
          <a:solidFill>
            <a:srgbClr val="FFCCD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6" name="Google Shape;366;p27"/>
          <p:cNvSpPr/>
          <p:nvPr/>
        </p:nvSpPr>
        <p:spPr>
          <a:xfrm>
            <a:off x="4572000" y="3208213"/>
            <a:ext cx="19050" cy="1259384"/>
          </a:xfrm>
          <a:prstGeom prst="roundRect">
            <a:avLst>
              <a:gd fmla="val 729000" name="adj"/>
            </a:avLst>
          </a:prstGeom>
          <a:solidFill>
            <a:srgbClr val="E5B2B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7" name="Google Shape;367;p27"/>
          <p:cNvSpPr/>
          <p:nvPr/>
        </p:nvSpPr>
        <p:spPr>
          <a:xfrm>
            <a:off x="4572000" y="3208213"/>
            <a:ext cx="4130427" cy="19050"/>
          </a:xfrm>
          <a:prstGeom prst="roundRect">
            <a:avLst>
              <a:gd fmla="val 729000" name="adj"/>
            </a:avLst>
          </a:prstGeom>
          <a:solidFill>
            <a:srgbClr val="E5B2B7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8" name="Google Shape;368;p27"/>
          <p:cNvSpPr/>
          <p:nvPr/>
        </p:nvSpPr>
        <p:spPr>
          <a:xfrm>
            <a:off x="4726260" y="3362474"/>
            <a:ext cx="3821906" cy="2411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 SemiBold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T — Technological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" name="Google Shape;369;p27"/>
          <p:cNvSpPr/>
          <p:nvPr/>
        </p:nvSpPr>
        <p:spPr>
          <a:xfrm>
            <a:off x="4726260" y="3696146"/>
            <a:ext cx="3821906" cy="3085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Innovation, automation, disruption, R&amp;D.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28"/>
          <p:cNvSpPr/>
          <p:nvPr/>
        </p:nvSpPr>
        <p:spPr>
          <a:xfrm>
            <a:off x="432048" y="473348"/>
            <a:ext cx="8279904" cy="46709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2900"/>
              <a:buFont typeface="DM Sans SemiBold"/>
              <a:buNone/>
            </a:pPr>
            <a:r>
              <a:rPr b="0" i="0" lang="en-US" sz="29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Environmental &amp; Legal Factors</a:t>
            </a:r>
            <a:endParaRPr b="0" i="0" sz="2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" name="Google Shape;376;p28"/>
          <p:cNvSpPr/>
          <p:nvPr/>
        </p:nvSpPr>
        <p:spPr>
          <a:xfrm>
            <a:off x="432048" y="1230064"/>
            <a:ext cx="8279904" cy="58846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1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450"/>
              <a:buFont typeface="DM Sans"/>
              <a:buNone/>
            </a:pPr>
            <a:r>
              <a:rPr b="0" i="0" lang="en-US" sz="14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The last two PESTEL dimensions are often underweighted, yet they are critical in volatile, regulated, sustainability-focused markets.</a:t>
            </a:r>
            <a:endParaRPr b="0" i="0" sz="14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28"/>
          <p:cNvSpPr/>
          <p:nvPr/>
        </p:nvSpPr>
        <p:spPr>
          <a:xfrm>
            <a:off x="324445" y="1981423"/>
            <a:ext cx="4172843" cy="2688729"/>
          </a:xfrm>
          <a:prstGeom prst="roundRect">
            <a:avLst>
              <a:gd fmla="val 8006" name="adj"/>
            </a:avLst>
          </a:prstGeom>
          <a:solidFill>
            <a:srgbClr val="FFD2D0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8" name="Google Shape;378;p28"/>
          <p:cNvSpPr/>
          <p:nvPr/>
        </p:nvSpPr>
        <p:spPr>
          <a:xfrm>
            <a:off x="473869" y="2126233"/>
            <a:ext cx="3873996" cy="23351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50"/>
              <a:buFont typeface="DM Sans SemiBold"/>
              <a:buNone/>
            </a:pPr>
            <a:r>
              <a:rPr b="0" i="0" lang="en-US" sz="1450" u="none" cap="none" strike="noStrike">
                <a:solidFill>
                  <a:srgbClr val="000000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Environmental (E)</a:t>
            </a:r>
            <a:endParaRPr b="0" i="0" sz="14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" name="Google Shape;379;p28"/>
          <p:cNvSpPr/>
          <p:nvPr/>
        </p:nvSpPr>
        <p:spPr>
          <a:xfrm>
            <a:off x="473869" y="2504554"/>
            <a:ext cx="3873996" cy="117693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1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450"/>
              <a:buFont typeface="DM Sans"/>
              <a:buNone/>
            </a:pPr>
            <a:r>
              <a:rPr b="0" i="0" lang="en-US" sz="14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Climate risk, carbon rules, and resource scarcity can quickly become financial risks. ESG compliance is now a market expectation.</a:t>
            </a:r>
            <a:endParaRPr b="0" i="0" sz="14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0" name="Google Shape;380;p28"/>
          <p:cNvSpPr/>
          <p:nvPr/>
        </p:nvSpPr>
        <p:spPr>
          <a:xfrm>
            <a:off x="473869" y="3811786"/>
            <a:ext cx="3873996" cy="80769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-233680" lvl="0" marL="233680" marR="0" rtl="0" algn="l">
              <a:lnSpc>
                <a:spcPct val="131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150"/>
              <a:buFont typeface="DM Sans"/>
              <a:buChar char="•"/>
            </a:pPr>
            <a:r>
              <a:rPr b="0" i="0" lang="en-US" sz="11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Net-zero targets and deadlines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33680" lvl="0" marL="233680" marR="0" rtl="0" algn="l">
              <a:lnSpc>
                <a:spcPct val="131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150"/>
              <a:buFont typeface="DM Sans"/>
              <a:buChar char="•"/>
            </a:pPr>
            <a:r>
              <a:rPr b="0" i="0" lang="en-US" sz="11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Climate disruption in supply chains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33680" lvl="0" marL="233680" marR="0" rtl="0" algn="l">
              <a:lnSpc>
                <a:spcPct val="131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150"/>
              <a:buFont typeface="DM Sans"/>
              <a:buChar char="•"/>
            </a:pPr>
            <a:r>
              <a:rPr b="0" i="0" lang="en-US" sz="11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Sustainability as a competitive edge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1" name="Google Shape;381;p28"/>
          <p:cNvSpPr/>
          <p:nvPr/>
        </p:nvSpPr>
        <p:spPr>
          <a:xfrm>
            <a:off x="4759077" y="2126233"/>
            <a:ext cx="3957638" cy="23351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1450"/>
              <a:buFont typeface="DM Sans SemiBold"/>
              <a:buNone/>
            </a:pPr>
            <a:r>
              <a:rPr b="0" i="0" lang="en-US" sz="145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Legal (L)</a:t>
            </a:r>
            <a:endParaRPr b="0" i="0" sz="14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" name="Google Shape;382;p28"/>
          <p:cNvSpPr/>
          <p:nvPr/>
        </p:nvSpPr>
        <p:spPr>
          <a:xfrm>
            <a:off x="4759077" y="2504554"/>
            <a:ext cx="3957638" cy="882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1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450"/>
              <a:buFont typeface="DM Sans"/>
              <a:buNone/>
            </a:pPr>
            <a:r>
              <a:rPr b="0" i="0" lang="en-US" sz="14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Laws on privacy, labor, IP, and licensing shape strategic options. Compliance is a core business constraint.</a:t>
            </a:r>
            <a:endParaRPr b="0" i="0" sz="14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3" name="Google Shape;383;p28"/>
          <p:cNvSpPr/>
          <p:nvPr/>
        </p:nvSpPr>
        <p:spPr>
          <a:xfrm>
            <a:off x="4759077" y="3517553"/>
            <a:ext cx="3957638" cy="80769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-233680" lvl="0" marL="233680" marR="0" rtl="0" algn="l">
              <a:lnSpc>
                <a:spcPct val="131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150"/>
              <a:buFont typeface="DM Sans"/>
              <a:buChar char="•"/>
            </a:pPr>
            <a:r>
              <a:rPr b="0" i="0" lang="en-US" sz="11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Privacy laws: GDPR, Philippine Data Privacy Act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33680" lvl="0" marL="233680" marR="0" rtl="0" algn="l">
              <a:lnSpc>
                <a:spcPct val="131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150"/>
              <a:buFont typeface="DM Sans"/>
              <a:buChar char="•"/>
            </a:pPr>
            <a:r>
              <a:rPr b="0" i="0" lang="en-US" sz="11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Labor rules on hiring and restructuring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33680" lvl="0" marL="233680" marR="0" rtl="0" algn="l">
              <a:lnSpc>
                <a:spcPct val="131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150"/>
              <a:buFont typeface="DM Sans"/>
              <a:buChar char="•"/>
            </a:pPr>
            <a:r>
              <a:rPr b="0" i="0" lang="en-US" sz="11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Sector-specific licensing requirements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8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p29"/>
          <p:cNvSpPr/>
          <p:nvPr/>
        </p:nvSpPr>
        <p:spPr>
          <a:xfrm>
            <a:off x="432048" y="1472357"/>
            <a:ext cx="8279904" cy="48220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3000"/>
              <a:buFont typeface="DM Sans SemiBold"/>
              <a:buNone/>
            </a:pPr>
            <a:r>
              <a:rPr b="0" i="0" lang="en-US" sz="30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Porter's Five Forces</a:t>
            </a:r>
            <a:endParaRPr b="0" i="0" sz="30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" name="Google Shape;390;p29"/>
          <p:cNvSpPr/>
          <p:nvPr/>
        </p:nvSpPr>
        <p:spPr>
          <a:xfrm>
            <a:off x="432048" y="2263155"/>
            <a:ext cx="8279904" cy="140791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Developed by Michael E. Porter, this framework shifts analysis from the macro environment to the </a:t>
            </a:r>
            <a:r>
              <a:rPr b="1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structural mechanics of a specific industry</a:t>
            </a: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3000"/>
              </a:lnSpc>
              <a:spcBef>
                <a:spcPts val="1350"/>
              </a:spcBef>
              <a:spcAft>
                <a:spcPts val="0"/>
              </a:spcAft>
              <a:buClr>
                <a:srgbClr val="4A4A4A"/>
              </a:buClr>
              <a:buSzPts val="1500"/>
              <a:buFont typeface="DM Sans"/>
              <a:buNone/>
            </a:pPr>
            <a:r>
              <a:rPr b="0" i="0" lang="en-US" sz="15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It shows how five forces shape competitive intensity, industry attractiveness, and long-run profitability.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30"/>
          <p:cNvSpPr/>
          <p:nvPr/>
        </p:nvSpPr>
        <p:spPr>
          <a:xfrm>
            <a:off x="432048" y="424755"/>
            <a:ext cx="8279904" cy="2411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1500"/>
              <a:buFont typeface="DM Sans SemiBold"/>
              <a:buNone/>
            </a:pPr>
            <a:r>
              <a:rPr b="0" i="0" lang="en-US" sz="150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The Five Competitive Forces</a:t>
            </a:r>
            <a:endParaRPr b="0" i="0" sz="1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397" name="Google Shape;397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32048" y="742950"/>
            <a:ext cx="6553200" cy="3657600"/>
          </a:xfrm>
          <a:prstGeom prst="rect">
            <a:avLst/>
          </a:prstGeom>
          <a:noFill/>
          <a:ln>
            <a:noFill/>
          </a:ln>
        </p:spPr>
      </p:pic>
      <p:sp>
        <p:nvSpPr>
          <p:cNvPr id="398" name="Google Shape;398;p30"/>
          <p:cNvSpPr/>
          <p:nvPr/>
        </p:nvSpPr>
        <p:spPr>
          <a:xfrm>
            <a:off x="432048" y="4443933"/>
            <a:ext cx="8279904" cy="27481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750"/>
              <a:buFont typeface="DM Sans"/>
              <a:buNone/>
            </a:pPr>
            <a:r>
              <a:rPr b="0" i="0" lang="en-US" sz="7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Five forces shape industry profit.</a:t>
            </a:r>
            <a:endParaRPr b="0" i="0" sz="7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4A4A4A"/>
              </a:buClr>
              <a:buSzPts val="750"/>
              <a:buFont typeface="DM Sans"/>
              <a:buNone/>
            </a:pPr>
            <a:r>
              <a:rPr b="0" i="0" lang="en-US" sz="7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Together, they set the ceiling for sustainable returns.</a:t>
            </a:r>
            <a:endParaRPr b="0" i="0" sz="7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404" name="Google Shape;404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0" y="0"/>
            <a:ext cx="3429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05" name="Google Shape;405;p31"/>
          <p:cNvSpPr/>
          <p:nvPr/>
        </p:nvSpPr>
        <p:spPr>
          <a:xfrm>
            <a:off x="432048" y="660276"/>
            <a:ext cx="4850904" cy="43695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9C5461"/>
              </a:buClr>
              <a:buSzPts val="2750"/>
              <a:buFont typeface="DM Sans SemiBold"/>
              <a:buNone/>
            </a:pPr>
            <a:r>
              <a:rPr b="0" i="0" lang="en-US" sz="2750" u="none" cap="none" strike="noStrike">
                <a:solidFill>
                  <a:srgbClr val="9C5461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The Five Competitive Forces</a:t>
            </a:r>
            <a:endParaRPr b="0" i="0" sz="27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" name="Google Shape;406;p31"/>
          <p:cNvSpPr/>
          <p:nvPr/>
        </p:nvSpPr>
        <p:spPr>
          <a:xfrm>
            <a:off x="432048" y="1287289"/>
            <a:ext cx="1094408" cy="212378"/>
          </a:xfrm>
          <a:prstGeom prst="roundRect">
            <a:avLst>
              <a:gd fmla="val 47408" name="adj"/>
            </a:avLst>
          </a:prstGeom>
          <a:solidFill>
            <a:srgbClr val="FFCCD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7" name="Google Shape;407;p31"/>
          <p:cNvSpPr/>
          <p:nvPr/>
        </p:nvSpPr>
        <p:spPr>
          <a:xfrm>
            <a:off x="515913" y="1329184"/>
            <a:ext cx="1383878" cy="12858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6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850"/>
              <a:buFont typeface="DM Sans"/>
              <a:buNone/>
            </a:pPr>
            <a:r>
              <a:rPr b="0" i="0" lang="en-US" sz="8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PART 1 COMPLETE</a:t>
            </a:r>
            <a:endParaRPr b="0" i="0" sz="8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" name="Google Shape;408;p31"/>
          <p:cNvSpPr/>
          <p:nvPr/>
        </p:nvSpPr>
        <p:spPr>
          <a:xfrm>
            <a:off x="432048" y="1642170"/>
            <a:ext cx="4850904" cy="147525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7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350"/>
              <a:buFont typeface="DM Sans"/>
              <a:buNone/>
            </a:pPr>
            <a:r>
              <a:rPr b="0" i="0" lang="en-US" sz="13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PESTEL and Porter's Five Forces form the external lens for strategic analysis. They show where real advantage can be built—and where it cannot.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27000"/>
              </a:lnSpc>
              <a:spcBef>
                <a:spcPts val="1100"/>
              </a:spcBef>
              <a:spcAft>
                <a:spcPts val="0"/>
              </a:spcAft>
              <a:buClr>
                <a:srgbClr val="4A4A4A"/>
              </a:buClr>
              <a:buSzPts val="1350"/>
              <a:buFont typeface="DM Sans"/>
              <a:buNone/>
            </a:pPr>
            <a:r>
              <a:rPr b="0" i="0" lang="en-US" sz="135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Part 2 shifts inward to VRIO, then brings everything together with SWOT and TOWS.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" name="Google Shape;409;p31"/>
          <p:cNvSpPr/>
          <p:nvPr/>
        </p:nvSpPr>
        <p:spPr>
          <a:xfrm>
            <a:off x="432048" y="3259931"/>
            <a:ext cx="1532483" cy="1223218"/>
          </a:xfrm>
          <a:prstGeom prst="roundRect">
            <a:avLst>
              <a:gd fmla="val 10289" name="adj"/>
            </a:avLst>
          </a:prstGeom>
          <a:solidFill>
            <a:srgbClr val="FFCCD1"/>
          </a:solidFill>
          <a:ln cap="flat" cmpd="sng" w="9525">
            <a:solidFill>
              <a:srgbClr val="E5B2B7"/>
            </a:solidFill>
            <a:prstDash val="solid"/>
            <a:round/>
            <a:headEnd len="sm" w="sm" type="none"/>
            <a:tailEnd len="sm" w="sm" type="none"/>
          </a:ln>
          <a:effectLst>
            <a:outerShdw blurRad="101600" rotWithShape="0" algn="bl" dir="2700000" dist="17780">
              <a:srgbClr val="E5B2B7"/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0" name="Google Shape;410;p31"/>
          <p:cNvSpPr/>
          <p:nvPr/>
        </p:nvSpPr>
        <p:spPr>
          <a:xfrm>
            <a:off x="576635" y="3404518"/>
            <a:ext cx="1243310" cy="2184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350"/>
              <a:buFont typeface="DM Sans SemiBold"/>
              <a:buNone/>
            </a:pPr>
            <a:r>
              <a:rPr b="0" i="0" lang="en-US" sz="135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PESTEL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1" name="Google Shape;411;p31"/>
          <p:cNvSpPr/>
          <p:nvPr/>
        </p:nvSpPr>
        <p:spPr>
          <a:xfrm>
            <a:off x="515911" y="3698975"/>
            <a:ext cx="1383900" cy="63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7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100"/>
              <a:buFont typeface="DM Sans"/>
              <a:buNone/>
            </a:pPr>
            <a:r>
              <a:rPr b="0" i="0" lang="en-US" sz="11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Macro-environment scanned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2" name="Google Shape;412;p31"/>
          <p:cNvSpPr/>
          <p:nvPr/>
        </p:nvSpPr>
        <p:spPr>
          <a:xfrm>
            <a:off x="2091258" y="3259931"/>
            <a:ext cx="1532483" cy="1223218"/>
          </a:xfrm>
          <a:prstGeom prst="roundRect">
            <a:avLst>
              <a:gd fmla="val 10289" name="adj"/>
            </a:avLst>
          </a:prstGeom>
          <a:solidFill>
            <a:srgbClr val="FFCCD1"/>
          </a:solidFill>
          <a:ln cap="flat" cmpd="sng" w="9525">
            <a:solidFill>
              <a:srgbClr val="E5B2B7"/>
            </a:solidFill>
            <a:prstDash val="solid"/>
            <a:round/>
            <a:headEnd len="sm" w="sm" type="none"/>
            <a:tailEnd len="sm" w="sm" type="none"/>
          </a:ln>
          <a:effectLst>
            <a:outerShdw blurRad="101600" rotWithShape="0" algn="bl" dir="2700000" dist="17780">
              <a:srgbClr val="E5B2B7"/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3" name="Google Shape;413;p31"/>
          <p:cNvSpPr/>
          <p:nvPr/>
        </p:nvSpPr>
        <p:spPr>
          <a:xfrm>
            <a:off x="2235845" y="3404518"/>
            <a:ext cx="1243310" cy="2184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350"/>
              <a:buFont typeface="DM Sans SemiBold"/>
              <a:buNone/>
            </a:pPr>
            <a:r>
              <a:rPr b="0" i="0" lang="en-US" sz="135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Five Forces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4" name="Google Shape;414;p31"/>
          <p:cNvSpPr/>
          <p:nvPr/>
        </p:nvSpPr>
        <p:spPr>
          <a:xfrm>
            <a:off x="2235845" y="3698974"/>
            <a:ext cx="1243310" cy="42639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7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100"/>
              <a:buFont typeface="DM Sans"/>
              <a:buNone/>
            </a:pPr>
            <a:r>
              <a:rPr b="0" i="0" lang="en-US" sz="11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Industry structure mapped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5" name="Google Shape;415;p31"/>
          <p:cNvSpPr/>
          <p:nvPr/>
        </p:nvSpPr>
        <p:spPr>
          <a:xfrm>
            <a:off x="3750469" y="3259931"/>
            <a:ext cx="1532483" cy="1223218"/>
          </a:xfrm>
          <a:prstGeom prst="roundRect">
            <a:avLst>
              <a:gd fmla="val 10289" name="adj"/>
            </a:avLst>
          </a:prstGeom>
          <a:solidFill>
            <a:srgbClr val="FFCCD1"/>
          </a:solidFill>
          <a:ln cap="flat" cmpd="sng" w="9525">
            <a:solidFill>
              <a:srgbClr val="E5B2B7"/>
            </a:solidFill>
            <a:prstDash val="solid"/>
            <a:round/>
            <a:headEnd len="sm" w="sm" type="none"/>
            <a:tailEnd len="sm" w="sm" type="none"/>
          </a:ln>
          <a:effectLst>
            <a:outerShdw blurRad="101600" rotWithShape="0" algn="bl" dir="2700000" dist="17780">
              <a:srgbClr val="E5B2B7"/>
            </a:outerShdw>
          </a:effectLst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6" name="Google Shape;416;p31"/>
          <p:cNvSpPr/>
          <p:nvPr/>
        </p:nvSpPr>
        <p:spPr>
          <a:xfrm>
            <a:off x="3895055" y="3404518"/>
            <a:ext cx="1243310" cy="2184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350"/>
              <a:buFont typeface="DM Sans SemiBold"/>
              <a:buNone/>
            </a:pPr>
            <a:r>
              <a:rPr b="0" i="0" lang="en-US" sz="1350" u="none" cap="none" strike="noStrike">
                <a:solidFill>
                  <a:srgbClr val="4A4A4A"/>
                </a:solidFill>
                <a:latin typeface="DM Sans SemiBold"/>
                <a:ea typeface="DM Sans SemiBold"/>
                <a:cs typeface="DM Sans SemiBold"/>
                <a:sym typeface="DM Sans SemiBold"/>
              </a:rPr>
              <a:t>Next: Part 2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7" name="Google Shape;417;p31"/>
          <p:cNvSpPr/>
          <p:nvPr/>
        </p:nvSpPr>
        <p:spPr>
          <a:xfrm>
            <a:off x="3895055" y="3698974"/>
            <a:ext cx="1243310" cy="42639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27000"/>
              </a:lnSpc>
              <a:spcBef>
                <a:spcPts val="0"/>
              </a:spcBef>
              <a:spcAft>
                <a:spcPts val="0"/>
              </a:spcAft>
              <a:buClr>
                <a:srgbClr val="4A4A4A"/>
              </a:buClr>
              <a:buSzPts val="1100"/>
              <a:buFont typeface="DM Sans"/>
              <a:buNone/>
            </a:pPr>
            <a:r>
              <a:rPr b="0" i="0" lang="en-US" sz="1100" u="none" cap="none" strike="noStrike">
                <a:solidFill>
                  <a:srgbClr val="4A4A4A"/>
                </a:solidFill>
                <a:latin typeface="DM Sans"/>
                <a:ea typeface="DM Sans"/>
                <a:cs typeface="DM Sans"/>
                <a:sym typeface="DM Sans"/>
              </a:rPr>
              <a:t>VRIO, SWOT &amp; Ethics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2026-07-10T23:43:22Z</dcterms:created>
</cp:coreProperties>
</file>