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</p:sldIdLst>
  <p:sldSz cy="5143500" cx="9144000"/>
  <p:notesSz cx="5143500" cy="9144000"/>
  <p:embeddedFontLst>
    <p:embeddedFont>
      <p:font typeface="Lato"/>
      <p:bold r:id="rId26"/>
      <p:boldItalic r:id="rId2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8" roundtripDataSignature="AMtx7mg+FYCjAaguUqCazP/OV86lwf1vi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Lato-bold.fntdata"/><Relationship Id="rId25" Type="http://schemas.openxmlformats.org/officeDocument/2006/relationships/slide" Target="slides/slide21.xml"/><Relationship Id="rId28" Type="http://customschemas.google.com/relationships/presentationmetadata" Target="metadata"/><Relationship Id="rId27" Type="http://schemas.openxmlformats.org/officeDocument/2006/relationships/font" Target="fonts/Lato-bold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" name="Google Shape;1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" name="Google Shape;28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" name="Google Shape;29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" name="Google Shape;45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" name="Google Shape;46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" name="Google Shape;64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2" name="Google Shape;82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6" name="Google Shape;116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" name="Google Shape;135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4" name="Google Shape;154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3" name="Google Shape;173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" name="Google Shape;195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4" name="Google Shape;214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1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4" name="Google Shape;234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1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" name="Google Shape;250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1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1" name="Google Shape;281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p1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2" name="Google Shape;302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3" name="Google Shape;303;p1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6" name="Google Shape;316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1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0" name="Google Shape;330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1" name="Google Shape;331;p1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2" name="Google Shape;342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3" name="Google Shape;343;p1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6" name="Google Shape;366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7" name="Google Shape;367;p1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2" name="Google Shape;382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3" name="Google Shape;383;p2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4" name="Google Shape;394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5" name="Google Shape;395;p2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master 1">
  <p:cSld name="Slide master 1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DD6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FEC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Relationship Id="rId4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9.jpg"/><Relationship Id="rId4" Type="http://schemas.openxmlformats.org/officeDocument/2006/relationships/image" Target="../media/image9.png"/><Relationship Id="rId5" Type="http://schemas.openxmlformats.org/officeDocument/2006/relationships/image" Target="../media/image17.png"/><Relationship Id="rId6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Relationship Id="rId4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5.png"/><Relationship Id="rId6" Type="http://schemas.openxmlformats.org/officeDocument/2006/relationships/image" Target="../media/image10.png"/><Relationship Id="rId7" Type="http://schemas.openxmlformats.org/officeDocument/2006/relationships/image" Target="../media/image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4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6.jpg"/><Relationship Id="rId4" Type="http://schemas.openxmlformats.org/officeDocument/2006/relationships/image" Target="../media/image2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9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2.jpg"/><Relationship Id="rId4" Type="http://schemas.openxmlformats.org/officeDocument/2006/relationships/image" Target="../media/image1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7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5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5.jpg"/><Relationship Id="rId4" Type="http://schemas.openxmlformats.org/officeDocument/2006/relationships/image" Target="../media/image28.png"/><Relationship Id="rId5" Type="http://schemas.openxmlformats.org/officeDocument/2006/relationships/image" Target="../media/image31.png"/><Relationship Id="rId6" Type="http://schemas.openxmlformats.org/officeDocument/2006/relationships/image" Target="../media/image30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3.jpg"/><Relationship Id="rId4" Type="http://schemas.openxmlformats.org/officeDocument/2006/relationships/image" Target="../media/image2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9" name="Google Shape;1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1"/>
          <p:cNvSpPr/>
          <p:nvPr/>
        </p:nvSpPr>
        <p:spPr>
          <a:xfrm>
            <a:off x="3925119" y="1074539"/>
            <a:ext cx="4722763" cy="4429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750"/>
              <a:buFont typeface="Lato"/>
              <a:buNone/>
            </a:pPr>
            <a:r>
              <a:rPr b="1" i="0" lang="en-US" sz="27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Module 4 - Part 1</a:t>
            </a:r>
            <a:endParaRPr b="0" i="0" sz="2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1"/>
          <p:cNvSpPr/>
          <p:nvPr/>
        </p:nvSpPr>
        <p:spPr>
          <a:xfrm>
            <a:off x="3925119" y="1574229"/>
            <a:ext cx="4722763" cy="88597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750"/>
              <a:buFont typeface="Lato"/>
              <a:buNone/>
            </a:pPr>
            <a:r>
              <a:rPr b="1" i="0" lang="en-US" sz="27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External Scanning Mastery: Navigating PESTEL Forces</a:t>
            </a:r>
            <a:endParaRPr b="0" i="0" sz="2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3925119" y="2672804"/>
            <a:ext cx="4722763" cy="6804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00"/>
              <a:buFont typeface="Lato"/>
              <a:buNone/>
            </a:pPr>
            <a:r>
              <a:rPr b="0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A strategic framework for anticipating macro-environmental forces, building organizational resilience, and turning market volatility into competitive advantage.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1"/>
          <p:cNvSpPr/>
          <p:nvPr/>
        </p:nvSpPr>
        <p:spPr>
          <a:xfrm>
            <a:off x="3925119" y="3512716"/>
            <a:ext cx="2248346" cy="215354"/>
          </a:xfrm>
          <a:prstGeom prst="roundRect">
            <a:avLst>
              <a:gd fmla="val 7900" name="adj"/>
            </a:avLst>
          </a:prstGeom>
          <a:noFill/>
          <a:ln cap="flat" cmpd="sng" w="9525">
            <a:solidFill>
              <a:srgbClr val="28282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" name="Google Shape;24;p1"/>
          <p:cNvSpPr/>
          <p:nvPr/>
        </p:nvSpPr>
        <p:spPr>
          <a:xfrm>
            <a:off x="4010174" y="3555206"/>
            <a:ext cx="2535436" cy="1303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850"/>
              <a:buFont typeface="Lato"/>
              <a:buNone/>
            </a:pPr>
            <a:r>
              <a:rPr b="0" i="0" lang="en-US" sz="8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C-AE24 STRATEGIC BUSINESS ANALYSIS</a:t>
            </a:r>
            <a:endParaRPr b="0" i="0" sz="8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1"/>
          <p:cNvSpPr/>
          <p:nvPr/>
        </p:nvSpPr>
        <p:spPr>
          <a:xfrm>
            <a:off x="3925119" y="3887539"/>
            <a:ext cx="5179963" cy="1814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850"/>
              <a:buFont typeface="Lato"/>
              <a:buNone/>
            </a:pP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Rosalinda E. Perez</a:t>
            </a:r>
            <a:endParaRPr b="0" i="0" sz="8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1" name="Google Shape;31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2"/>
          <p:cNvSpPr/>
          <p:nvPr/>
        </p:nvSpPr>
        <p:spPr>
          <a:xfrm>
            <a:off x="496119" y="417984"/>
            <a:ext cx="4722763" cy="4360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700"/>
              <a:buFont typeface="Lato"/>
              <a:buNone/>
            </a:pPr>
            <a:r>
              <a:rPr b="1" i="0" lang="en-US" sz="270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Setting the Stage</a:t>
            </a:r>
            <a:endParaRPr b="0" i="0" sz="2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2"/>
          <p:cNvSpPr/>
          <p:nvPr/>
        </p:nvSpPr>
        <p:spPr>
          <a:xfrm>
            <a:off x="496119" y="1060103"/>
            <a:ext cx="4722763" cy="66436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In volatile business landscapes, the difference between market leaders and those who fall behind rarely comes down to internal execution alone — it comes down to </a:t>
            </a:r>
            <a:r>
              <a:rPr b="1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foresight</a:t>
            </a: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2"/>
          <p:cNvSpPr/>
          <p:nvPr/>
        </p:nvSpPr>
        <p:spPr>
          <a:xfrm>
            <a:off x="496119" y="1878955"/>
            <a:ext cx="2292697" cy="1686744"/>
          </a:xfrm>
          <a:prstGeom prst="roundRect">
            <a:avLst>
              <a:gd fmla="val 1241" name="adj"/>
            </a:avLst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" name="Google Shape;35;p2"/>
          <p:cNvSpPr/>
          <p:nvPr/>
        </p:nvSpPr>
        <p:spPr>
          <a:xfrm>
            <a:off x="635645" y="2018481"/>
            <a:ext cx="2013645" cy="218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Our Focus Today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2"/>
          <p:cNvSpPr/>
          <p:nvPr/>
        </p:nvSpPr>
        <p:spPr>
          <a:xfrm>
            <a:off x="635645" y="2318891"/>
            <a:ext cx="2013645" cy="8858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Navigate the macro-environmental forces shaping your industry using a time-tested, powerful framework.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2"/>
          <p:cNvSpPr/>
          <p:nvPr/>
        </p:nvSpPr>
        <p:spPr>
          <a:xfrm>
            <a:off x="2926184" y="1878955"/>
            <a:ext cx="2292697" cy="1686744"/>
          </a:xfrm>
          <a:prstGeom prst="roundRect">
            <a:avLst>
              <a:gd fmla="val 1241" name="adj"/>
            </a:avLst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2"/>
          <p:cNvSpPr/>
          <p:nvPr/>
        </p:nvSpPr>
        <p:spPr>
          <a:xfrm>
            <a:off x="3065711" y="2018481"/>
            <a:ext cx="2013645" cy="218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Our Commitment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2"/>
          <p:cNvSpPr/>
          <p:nvPr/>
        </p:nvSpPr>
        <p:spPr>
          <a:xfrm>
            <a:off x="3065711" y="2318891"/>
            <a:ext cx="2013645" cy="110728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PESTEL as a dynamic, living business tool — not an academic checklist — designed to protect revenue and identify untapped opportunities.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2"/>
          <p:cNvSpPr/>
          <p:nvPr/>
        </p:nvSpPr>
        <p:spPr>
          <a:xfrm>
            <a:off x="496119" y="3703067"/>
            <a:ext cx="4722763" cy="1022375"/>
          </a:xfrm>
          <a:prstGeom prst="roundRect">
            <a:avLst>
              <a:gd fmla="val 2047" name="adj"/>
            </a:avLst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" name="Google Shape;41;p2"/>
          <p:cNvSpPr/>
          <p:nvPr/>
        </p:nvSpPr>
        <p:spPr>
          <a:xfrm>
            <a:off x="635645" y="3842593"/>
            <a:ext cx="4443710" cy="218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Your Role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2"/>
          <p:cNvSpPr/>
          <p:nvPr/>
        </p:nvSpPr>
        <p:spPr>
          <a:xfrm>
            <a:off x="635645" y="4143003"/>
            <a:ext cx="4443710" cy="4429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Reflect on your specific business units and daily operational challenges as we move through each concept together.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3"/>
          <p:cNvSpPr/>
          <p:nvPr/>
        </p:nvSpPr>
        <p:spPr>
          <a:xfrm>
            <a:off x="496119" y="1035025"/>
            <a:ext cx="8151763" cy="4429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750"/>
              <a:buFont typeface="Lato"/>
              <a:buNone/>
            </a:pPr>
            <a:r>
              <a:rPr b="1" i="0" lang="en-US" sz="27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Training Objectives</a:t>
            </a:r>
            <a:endParaRPr b="0" i="0" sz="2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3"/>
          <p:cNvSpPr/>
          <p:nvPr/>
        </p:nvSpPr>
        <p:spPr>
          <a:xfrm>
            <a:off x="496119" y="1761530"/>
            <a:ext cx="8608963" cy="22681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00"/>
              <a:buFont typeface="Lato"/>
              <a:buNone/>
            </a:pPr>
            <a:r>
              <a:rPr b="0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Three interconnected pillars designed to move your leadership team from understanding to execution.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50" name="Google Shape;50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6119" y="2147813"/>
            <a:ext cx="2622724" cy="1960662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3"/>
          <p:cNvSpPr/>
          <p:nvPr/>
        </p:nvSpPr>
        <p:spPr>
          <a:xfrm>
            <a:off x="1701180" y="2246561"/>
            <a:ext cx="212601" cy="265807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650"/>
              <a:buFont typeface="Lato"/>
              <a:buNone/>
            </a:pPr>
            <a:r>
              <a:rPr b="1" i="0" lang="en-US" sz="16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b="0" i="0" sz="16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3"/>
          <p:cNvSpPr/>
          <p:nvPr/>
        </p:nvSpPr>
        <p:spPr>
          <a:xfrm>
            <a:off x="656927" y="2733898"/>
            <a:ext cx="2301106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Foundational Knowledge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3"/>
          <p:cNvSpPr/>
          <p:nvPr/>
        </p:nvSpPr>
        <p:spPr>
          <a:xfrm>
            <a:off x="656927" y="3040410"/>
            <a:ext cx="2301106" cy="9072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00"/>
              <a:buFont typeface="Lato"/>
              <a:buNone/>
            </a:pPr>
            <a:r>
              <a:rPr b="0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Align on what PESTEL is, why macro-environmental scanning is vital, and how these forces dictate market trends.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54" name="Google Shape;54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60601" y="2147813"/>
            <a:ext cx="2622724" cy="1960662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3"/>
          <p:cNvSpPr/>
          <p:nvPr/>
        </p:nvSpPr>
        <p:spPr>
          <a:xfrm>
            <a:off x="4465662" y="2246561"/>
            <a:ext cx="212601" cy="265807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650"/>
              <a:buFont typeface="Lato"/>
              <a:buNone/>
            </a:pPr>
            <a:r>
              <a:rPr b="1" i="0" lang="en-US" sz="16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b="0" i="0" sz="16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3"/>
          <p:cNvSpPr/>
          <p:nvPr/>
        </p:nvSpPr>
        <p:spPr>
          <a:xfrm>
            <a:off x="3421410" y="2733898"/>
            <a:ext cx="2301106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Practical Execution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3"/>
          <p:cNvSpPr/>
          <p:nvPr/>
        </p:nvSpPr>
        <p:spPr>
          <a:xfrm>
            <a:off x="3421410" y="3040410"/>
            <a:ext cx="2301106" cy="9072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00"/>
              <a:buFont typeface="Lato"/>
              <a:buNone/>
            </a:pPr>
            <a:r>
              <a:rPr b="0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Deconstruct all six dimensions with real-world corporate examples — beyond definitions, into manifestations.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58" name="Google Shape;5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25083" y="2147813"/>
            <a:ext cx="2622724" cy="1960662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3"/>
          <p:cNvSpPr/>
          <p:nvPr/>
        </p:nvSpPr>
        <p:spPr>
          <a:xfrm>
            <a:off x="7230145" y="2246561"/>
            <a:ext cx="212601" cy="265807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650"/>
              <a:buFont typeface="Lato"/>
              <a:buNone/>
            </a:pPr>
            <a:r>
              <a:rPr b="1" i="0" lang="en-US" sz="16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3</a:t>
            </a:r>
            <a:endParaRPr b="0" i="0" sz="16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3"/>
          <p:cNvSpPr/>
          <p:nvPr/>
        </p:nvSpPr>
        <p:spPr>
          <a:xfrm>
            <a:off x="6185892" y="2733898"/>
            <a:ext cx="2301106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Strategic Application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3"/>
          <p:cNvSpPr/>
          <p:nvPr/>
        </p:nvSpPr>
        <p:spPr>
          <a:xfrm>
            <a:off x="6185892" y="3040410"/>
            <a:ext cx="2301106" cy="9072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00"/>
              <a:buFont typeface="Lato"/>
              <a:buNone/>
            </a:pPr>
            <a:r>
              <a:rPr b="0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Translate raw environmental data into actionable strategy, embedded into your annual planning and risk management cycles.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4"/>
          <p:cNvSpPr/>
          <p:nvPr/>
        </p:nvSpPr>
        <p:spPr>
          <a:xfrm>
            <a:off x="496119" y="458242"/>
            <a:ext cx="8151763" cy="422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650"/>
              <a:buFont typeface="Lato"/>
              <a:buNone/>
            </a:pPr>
            <a:r>
              <a:rPr b="1" i="0" lang="en-US" sz="26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The Big Picture: Where Does PESTEL Operate?</a:t>
            </a:r>
            <a:endParaRPr b="0" i="0" sz="26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68" name="Google Shape;6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6119" y="1693366"/>
            <a:ext cx="5183237" cy="2372097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4"/>
          <p:cNvSpPr/>
          <p:nvPr/>
        </p:nvSpPr>
        <p:spPr>
          <a:xfrm>
            <a:off x="4292868" y="1996723"/>
            <a:ext cx="1146592" cy="14332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1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Macro-Environment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4"/>
          <p:cNvSpPr/>
          <p:nvPr/>
        </p:nvSpPr>
        <p:spPr>
          <a:xfrm>
            <a:off x="4292868" y="2180814"/>
            <a:ext cx="1263799" cy="2239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700"/>
              <a:buFont typeface="Lato"/>
              <a:buNone/>
            </a:pPr>
            <a:r>
              <a:rPr b="0" i="0" lang="en-US" sz="7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PESTEL — political, economic, social, tech</a:t>
            </a:r>
            <a:endParaRPr b="0" i="0" sz="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" name="Google Shape;71;p4"/>
          <p:cNvSpPr/>
          <p:nvPr/>
        </p:nvSpPr>
        <p:spPr>
          <a:xfrm>
            <a:off x="633966" y="2776405"/>
            <a:ext cx="1146592" cy="14332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1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The Industry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" name="Google Shape;72;p4"/>
          <p:cNvSpPr/>
          <p:nvPr/>
        </p:nvSpPr>
        <p:spPr>
          <a:xfrm>
            <a:off x="618678" y="2960497"/>
            <a:ext cx="1161880" cy="2239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700"/>
              <a:buFont typeface="Lato"/>
              <a:buNone/>
            </a:pPr>
            <a:r>
              <a:rPr b="0" i="0" lang="en-US" sz="7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Micro — competitors, suppliers, customers</a:t>
            </a:r>
            <a:endParaRPr b="0" i="0" sz="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4"/>
          <p:cNvSpPr/>
          <p:nvPr/>
        </p:nvSpPr>
        <p:spPr>
          <a:xfrm>
            <a:off x="4292868" y="3178986"/>
            <a:ext cx="1146592" cy="14332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1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The Enterprise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4"/>
          <p:cNvSpPr/>
          <p:nvPr/>
        </p:nvSpPr>
        <p:spPr>
          <a:xfrm>
            <a:off x="4292868" y="3363078"/>
            <a:ext cx="1263799" cy="2239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700"/>
              <a:buFont typeface="Lato"/>
              <a:buNone/>
            </a:pPr>
            <a:r>
              <a:rPr b="0" i="0" lang="en-US" sz="7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Internal — operations, talent, culture</a:t>
            </a:r>
            <a:endParaRPr b="0" i="0" sz="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4"/>
          <p:cNvSpPr/>
          <p:nvPr/>
        </p:nvSpPr>
        <p:spPr>
          <a:xfrm>
            <a:off x="6013772" y="1202457"/>
            <a:ext cx="2638797" cy="2111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1300"/>
              <a:buFont typeface="Lato"/>
              <a:buNone/>
            </a:pPr>
            <a:r>
              <a:rPr b="1" i="0" lang="en-US" sz="130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Three Distinct Layers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" name="Google Shape;76;p4"/>
          <p:cNvSpPr/>
          <p:nvPr/>
        </p:nvSpPr>
        <p:spPr>
          <a:xfrm>
            <a:off x="6013772" y="1542306"/>
            <a:ext cx="2638797" cy="170951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1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Internal:</a:t>
            </a: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Operations, talent, culture — fully within your control.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1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Micro-environment:</a:t>
            </a: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Competitors, suppliers, customers — influenced but not controlled.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1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Macro-environment:</a:t>
            </a: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Global forces you cannot alter or prevent. Your only path to success is </a:t>
            </a:r>
            <a:r>
              <a:rPr b="1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absolute adaptability</a:t>
            </a: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4"/>
          <p:cNvSpPr/>
          <p:nvPr/>
        </p:nvSpPr>
        <p:spPr>
          <a:xfrm>
            <a:off x="6013772" y="3396704"/>
            <a:ext cx="2638797" cy="1143595"/>
          </a:xfrm>
          <a:prstGeom prst="roundRect">
            <a:avLst>
              <a:gd fmla="val 1772" name="adj"/>
            </a:avLst>
          </a:prstGeom>
          <a:solidFill>
            <a:srgbClr val="B6D6F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78" name="Google Shape;78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48834" y="3604394"/>
            <a:ext cx="168846" cy="135062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4"/>
          <p:cNvSpPr/>
          <p:nvPr/>
        </p:nvSpPr>
        <p:spPr>
          <a:xfrm>
            <a:off x="6452741" y="3546277"/>
            <a:ext cx="2064767" cy="8444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PESTEL gives you the visibility to adapt before the wave hits — ensuring you are never caught off guard.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5"/>
          <p:cNvSpPr/>
          <p:nvPr/>
        </p:nvSpPr>
        <p:spPr>
          <a:xfrm>
            <a:off x="496119" y="417537"/>
            <a:ext cx="8151763" cy="4360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700"/>
              <a:buFont typeface="Lato"/>
              <a:buNone/>
            </a:pPr>
            <a:r>
              <a:rPr b="1" i="0" lang="en-US" sz="270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What is PESTEL?</a:t>
            </a:r>
            <a:endParaRPr b="0" i="0" sz="2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5"/>
          <p:cNvSpPr/>
          <p:nvPr/>
        </p:nvSpPr>
        <p:spPr>
          <a:xfrm>
            <a:off x="496119" y="1128340"/>
            <a:ext cx="8151763" cy="4429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A structured, systematic framework used to identify, analyze, monitor, and evaluate external macro-environmental factors impacting business operations, profitability, and competitive advantage.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5"/>
          <p:cNvSpPr/>
          <p:nvPr/>
        </p:nvSpPr>
        <p:spPr>
          <a:xfrm>
            <a:off x="496119" y="1725737"/>
            <a:ext cx="8151763" cy="2402756"/>
          </a:xfrm>
          <a:prstGeom prst="roundRect">
            <a:avLst>
              <a:gd fmla="val 871" name="adj"/>
            </a:avLst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5"/>
          <p:cNvSpPr/>
          <p:nvPr/>
        </p:nvSpPr>
        <p:spPr>
          <a:xfrm>
            <a:off x="496119" y="1725737"/>
            <a:ext cx="4075881" cy="800919"/>
          </a:xfrm>
          <a:prstGeom prst="rect">
            <a:avLst/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5"/>
          <p:cNvSpPr/>
          <p:nvPr/>
        </p:nvSpPr>
        <p:spPr>
          <a:xfrm>
            <a:off x="635645" y="1865263"/>
            <a:ext cx="3796829" cy="218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5"/>
          <p:cNvSpPr/>
          <p:nvPr/>
        </p:nvSpPr>
        <p:spPr>
          <a:xfrm>
            <a:off x="635645" y="2165672"/>
            <a:ext cx="3796829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Political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5"/>
          <p:cNvSpPr/>
          <p:nvPr/>
        </p:nvSpPr>
        <p:spPr>
          <a:xfrm>
            <a:off x="4572000" y="1725737"/>
            <a:ext cx="4075881" cy="800919"/>
          </a:xfrm>
          <a:prstGeom prst="rect">
            <a:avLst/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5"/>
          <p:cNvSpPr/>
          <p:nvPr/>
        </p:nvSpPr>
        <p:spPr>
          <a:xfrm>
            <a:off x="4572000" y="1725737"/>
            <a:ext cx="19050" cy="800919"/>
          </a:xfrm>
          <a:prstGeom prst="roundRect">
            <a:avLst>
              <a:gd fmla="val 109884" name="adj"/>
            </a:avLst>
          </a:prstGeom>
          <a:solidFill>
            <a:srgbClr val="CBC5B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5"/>
          <p:cNvSpPr/>
          <p:nvPr/>
        </p:nvSpPr>
        <p:spPr>
          <a:xfrm>
            <a:off x="4711526" y="1865263"/>
            <a:ext cx="3796829" cy="218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E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5"/>
          <p:cNvSpPr/>
          <p:nvPr/>
        </p:nvSpPr>
        <p:spPr>
          <a:xfrm>
            <a:off x="4711526" y="2165672"/>
            <a:ext cx="3796829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Economic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5"/>
          <p:cNvSpPr/>
          <p:nvPr/>
        </p:nvSpPr>
        <p:spPr>
          <a:xfrm>
            <a:off x="496119" y="2526655"/>
            <a:ext cx="4075881" cy="800919"/>
          </a:xfrm>
          <a:prstGeom prst="rect">
            <a:avLst/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5"/>
          <p:cNvSpPr/>
          <p:nvPr/>
        </p:nvSpPr>
        <p:spPr>
          <a:xfrm>
            <a:off x="496119" y="2526655"/>
            <a:ext cx="4075881" cy="19050"/>
          </a:xfrm>
          <a:prstGeom prst="roundRect">
            <a:avLst>
              <a:gd fmla="val 109884" name="adj"/>
            </a:avLst>
          </a:prstGeom>
          <a:solidFill>
            <a:srgbClr val="CBC5B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5"/>
          <p:cNvSpPr/>
          <p:nvPr/>
        </p:nvSpPr>
        <p:spPr>
          <a:xfrm>
            <a:off x="635645" y="2666181"/>
            <a:ext cx="3796829" cy="218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S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5"/>
          <p:cNvSpPr/>
          <p:nvPr/>
        </p:nvSpPr>
        <p:spPr>
          <a:xfrm>
            <a:off x="635645" y="2966591"/>
            <a:ext cx="3796829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Social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5"/>
          <p:cNvSpPr/>
          <p:nvPr/>
        </p:nvSpPr>
        <p:spPr>
          <a:xfrm>
            <a:off x="4572000" y="2526655"/>
            <a:ext cx="4075881" cy="800919"/>
          </a:xfrm>
          <a:prstGeom prst="rect">
            <a:avLst/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5"/>
          <p:cNvSpPr/>
          <p:nvPr/>
        </p:nvSpPr>
        <p:spPr>
          <a:xfrm>
            <a:off x="4572000" y="2526655"/>
            <a:ext cx="19050" cy="800919"/>
          </a:xfrm>
          <a:prstGeom prst="roundRect">
            <a:avLst>
              <a:gd fmla="val 109884" name="adj"/>
            </a:avLst>
          </a:prstGeom>
          <a:solidFill>
            <a:srgbClr val="CBC5B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5"/>
          <p:cNvSpPr/>
          <p:nvPr/>
        </p:nvSpPr>
        <p:spPr>
          <a:xfrm>
            <a:off x="4572000" y="2526655"/>
            <a:ext cx="4075881" cy="19050"/>
          </a:xfrm>
          <a:prstGeom prst="roundRect">
            <a:avLst>
              <a:gd fmla="val 109884" name="adj"/>
            </a:avLst>
          </a:prstGeom>
          <a:solidFill>
            <a:srgbClr val="CBC5B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5"/>
          <p:cNvSpPr/>
          <p:nvPr/>
        </p:nvSpPr>
        <p:spPr>
          <a:xfrm>
            <a:off x="4711526" y="2666181"/>
            <a:ext cx="3796829" cy="218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5"/>
          <p:cNvSpPr/>
          <p:nvPr/>
        </p:nvSpPr>
        <p:spPr>
          <a:xfrm>
            <a:off x="4711526" y="2966591"/>
            <a:ext cx="3796829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Technological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5"/>
          <p:cNvSpPr/>
          <p:nvPr/>
        </p:nvSpPr>
        <p:spPr>
          <a:xfrm>
            <a:off x="496119" y="3327574"/>
            <a:ext cx="4075881" cy="800919"/>
          </a:xfrm>
          <a:prstGeom prst="rect">
            <a:avLst/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5"/>
          <p:cNvSpPr/>
          <p:nvPr/>
        </p:nvSpPr>
        <p:spPr>
          <a:xfrm>
            <a:off x="496119" y="3327574"/>
            <a:ext cx="4075881" cy="19050"/>
          </a:xfrm>
          <a:prstGeom prst="roundRect">
            <a:avLst>
              <a:gd fmla="val 109884" name="adj"/>
            </a:avLst>
          </a:prstGeom>
          <a:solidFill>
            <a:srgbClr val="CBC5B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5"/>
          <p:cNvSpPr/>
          <p:nvPr/>
        </p:nvSpPr>
        <p:spPr>
          <a:xfrm>
            <a:off x="635645" y="3467100"/>
            <a:ext cx="3796829" cy="218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E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5"/>
          <p:cNvSpPr/>
          <p:nvPr/>
        </p:nvSpPr>
        <p:spPr>
          <a:xfrm>
            <a:off x="635645" y="3767510"/>
            <a:ext cx="3796829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Environmental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5"/>
          <p:cNvSpPr/>
          <p:nvPr/>
        </p:nvSpPr>
        <p:spPr>
          <a:xfrm>
            <a:off x="4572000" y="3327574"/>
            <a:ext cx="4075881" cy="800919"/>
          </a:xfrm>
          <a:prstGeom prst="rect">
            <a:avLst/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5"/>
          <p:cNvSpPr/>
          <p:nvPr/>
        </p:nvSpPr>
        <p:spPr>
          <a:xfrm>
            <a:off x="4572000" y="3327574"/>
            <a:ext cx="19050" cy="800919"/>
          </a:xfrm>
          <a:prstGeom prst="roundRect">
            <a:avLst>
              <a:gd fmla="val 109884" name="adj"/>
            </a:avLst>
          </a:prstGeom>
          <a:solidFill>
            <a:srgbClr val="CBC5B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5"/>
          <p:cNvSpPr/>
          <p:nvPr/>
        </p:nvSpPr>
        <p:spPr>
          <a:xfrm>
            <a:off x="4572000" y="3327574"/>
            <a:ext cx="4075881" cy="19050"/>
          </a:xfrm>
          <a:prstGeom prst="roundRect">
            <a:avLst>
              <a:gd fmla="val 109884" name="adj"/>
            </a:avLst>
          </a:prstGeom>
          <a:solidFill>
            <a:srgbClr val="CBC5B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5"/>
          <p:cNvSpPr/>
          <p:nvPr/>
        </p:nvSpPr>
        <p:spPr>
          <a:xfrm>
            <a:off x="4711526" y="3467100"/>
            <a:ext cx="3796829" cy="218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L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5"/>
          <p:cNvSpPr/>
          <p:nvPr/>
        </p:nvSpPr>
        <p:spPr>
          <a:xfrm>
            <a:off x="4711526" y="3767510"/>
            <a:ext cx="3796829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Legal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5"/>
          <p:cNvSpPr/>
          <p:nvPr/>
        </p:nvSpPr>
        <p:spPr>
          <a:xfrm>
            <a:off x="496119" y="4282976"/>
            <a:ext cx="8151763" cy="4429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PESTEL is your corporate early-warning radar — forcing leadership to look through the windshield at weather patterns forming miles ahead, not just the rearview mirror.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19" name="Google Shape;11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6"/>
          <p:cNvSpPr/>
          <p:nvPr/>
        </p:nvSpPr>
        <p:spPr>
          <a:xfrm>
            <a:off x="3925119" y="428774"/>
            <a:ext cx="2579787" cy="212006"/>
          </a:xfrm>
          <a:prstGeom prst="roundRect">
            <a:avLst>
              <a:gd fmla="val 7899" name="adj"/>
            </a:avLst>
          </a:prstGeom>
          <a:solidFill>
            <a:srgbClr val="E7E7E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6"/>
          <p:cNvSpPr/>
          <p:nvPr/>
        </p:nvSpPr>
        <p:spPr>
          <a:xfrm>
            <a:off x="4008834" y="470595"/>
            <a:ext cx="2869555" cy="1283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850"/>
              <a:buFont typeface="Lato"/>
              <a:buNone/>
            </a:pP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PART 1: DECONSTRUCTING THE FRAMEWORK</a:t>
            </a:r>
            <a:endParaRPr b="0" i="0" sz="8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6"/>
          <p:cNvSpPr/>
          <p:nvPr/>
        </p:nvSpPr>
        <p:spPr>
          <a:xfrm>
            <a:off x="3925119" y="695697"/>
            <a:ext cx="4722763" cy="4360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700"/>
              <a:buFont typeface="Lato"/>
              <a:buNone/>
            </a:pPr>
            <a:r>
              <a:rPr b="1" i="0" lang="en-US" sz="270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P — Political Factors</a:t>
            </a:r>
            <a:endParaRPr b="0" i="0" sz="2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6"/>
          <p:cNvSpPr/>
          <p:nvPr/>
        </p:nvSpPr>
        <p:spPr>
          <a:xfrm>
            <a:off x="3925119" y="1337816"/>
            <a:ext cx="4722763" cy="4429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Assesses how government policies, institutional stability, and political dynamics shape your operating environment.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24" name="Google Shape;124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25119" y="1935212"/>
            <a:ext cx="348853" cy="348853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6"/>
          <p:cNvSpPr/>
          <p:nvPr/>
        </p:nvSpPr>
        <p:spPr>
          <a:xfrm>
            <a:off x="4445645" y="1935212"/>
            <a:ext cx="4202237" cy="218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Tax &amp; Trade Policy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6"/>
          <p:cNvSpPr/>
          <p:nvPr/>
        </p:nvSpPr>
        <p:spPr>
          <a:xfrm>
            <a:off x="4445645" y="2235622"/>
            <a:ext cx="4202237" cy="4429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Tariffs, trade agreements, and subsidies can overnight reshape profit margins and open — or close — entire markets.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27" name="Google Shape;127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925119" y="2953271"/>
            <a:ext cx="348853" cy="348853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6"/>
          <p:cNvSpPr/>
          <p:nvPr/>
        </p:nvSpPr>
        <p:spPr>
          <a:xfrm>
            <a:off x="4445645" y="2953271"/>
            <a:ext cx="4202237" cy="218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Political Stability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6"/>
          <p:cNvSpPr/>
          <p:nvPr/>
        </p:nvSpPr>
        <p:spPr>
          <a:xfrm>
            <a:off x="4445645" y="3253680"/>
            <a:ext cx="4202237" cy="4429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Regime stability in core markets determines the safety of long-term capital investments and supply chain continuity.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30" name="Google Shape;130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925119" y="3971330"/>
            <a:ext cx="348853" cy="348853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6"/>
          <p:cNvSpPr/>
          <p:nvPr/>
        </p:nvSpPr>
        <p:spPr>
          <a:xfrm>
            <a:off x="4445645" y="3971330"/>
            <a:ext cx="4202237" cy="218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Government Priorities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6"/>
          <p:cNvSpPr/>
          <p:nvPr/>
        </p:nvSpPr>
        <p:spPr>
          <a:xfrm>
            <a:off x="4445645" y="4271739"/>
            <a:ext cx="4202237" cy="4429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Infrastructure spending, privatization stance, and foreign investment policies define the sector landscape for years.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7"/>
          <p:cNvSpPr/>
          <p:nvPr/>
        </p:nvSpPr>
        <p:spPr>
          <a:xfrm>
            <a:off x="496119" y="407566"/>
            <a:ext cx="1800671" cy="148010"/>
          </a:xfrm>
          <a:prstGeom prst="roundRect">
            <a:avLst>
              <a:gd fmla="val 7902" name="adj"/>
            </a:avLst>
          </a:prstGeom>
          <a:solidFill>
            <a:srgbClr val="E7E7E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7"/>
          <p:cNvSpPr/>
          <p:nvPr/>
        </p:nvSpPr>
        <p:spPr>
          <a:xfrm>
            <a:off x="554534" y="436736"/>
            <a:ext cx="2141041" cy="8966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600"/>
              <a:buFont typeface="Lato"/>
              <a:buNone/>
            </a:pPr>
            <a:r>
              <a:rPr b="0" i="0" lang="en-US" sz="6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PART 1: DECONSTRUCTING THE FRAMEWORK</a:t>
            </a:r>
            <a:endParaRPr b="0" i="0" sz="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7"/>
          <p:cNvSpPr/>
          <p:nvPr/>
        </p:nvSpPr>
        <p:spPr>
          <a:xfrm>
            <a:off x="496119" y="582364"/>
            <a:ext cx="8151763" cy="304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1900"/>
              <a:buFont typeface="Lato"/>
              <a:buNone/>
            </a:pPr>
            <a:r>
              <a:rPr b="1" i="0" lang="en-US" sz="190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E — Economic Factors</a:t>
            </a:r>
            <a:endParaRPr b="0" i="0" sz="1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41" name="Google Shape;141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6119" y="1062707"/>
            <a:ext cx="4266381" cy="2843436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7"/>
          <p:cNvSpPr/>
          <p:nvPr/>
        </p:nvSpPr>
        <p:spPr>
          <a:xfrm>
            <a:off x="5954018" y="2287042"/>
            <a:ext cx="2698626" cy="3946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1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750"/>
              <a:buFont typeface="Lato"/>
              <a:buNone/>
            </a:pPr>
            <a:r>
              <a:rPr b="0" i="0" lang="en-US" sz="7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Economic factors have a direct, quantifiable impact on financial performance, operational costs, and customer purchasing behavior.</a:t>
            </a:r>
            <a:endParaRPr b="0" i="0" sz="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43" name="Google Shape;143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6119" y="4056906"/>
            <a:ext cx="2672581" cy="678954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7"/>
          <p:cNvSpPr/>
          <p:nvPr/>
        </p:nvSpPr>
        <p:spPr>
          <a:xfrm>
            <a:off x="664964" y="4168601"/>
            <a:ext cx="2392040" cy="1522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50"/>
              <a:buFont typeface="Lato"/>
              <a:buNone/>
            </a:pPr>
            <a:r>
              <a:rPr b="1" i="0" lang="en-US" sz="9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GDP &amp; Inflation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7"/>
          <p:cNvSpPr/>
          <p:nvPr/>
        </p:nvSpPr>
        <p:spPr>
          <a:xfrm>
            <a:off x="664964" y="4361036"/>
            <a:ext cx="2392040" cy="2631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1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750"/>
              <a:buFont typeface="Lato"/>
              <a:buNone/>
            </a:pPr>
            <a:r>
              <a:rPr b="0" i="0" lang="en-US" sz="7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Rising inflation squeezes margins; central bank rate hikes increase cost of borrowing capital.</a:t>
            </a:r>
            <a:endParaRPr b="0" i="0" sz="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46" name="Google Shape;146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35672" y="4056906"/>
            <a:ext cx="2672581" cy="678954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7"/>
          <p:cNvSpPr/>
          <p:nvPr/>
        </p:nvSpPr>
        <p:spPr>
          <a:xfrm>
            <a:off x="3404518" y="4168601"/>
            <a:ext cx="2392040" cy="1522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50"/>
              <a:buFont typeface="Lato"/>
              <a:buNone/>
            </a:pPr>
            <a:r>
              <a:rPr b="1" i="0" lang="en-US" sz="9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Consumer Spending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7"/>
          <p:cNvSpPr/>
          <p:nvPr/>
        </p:nvSpPr>
        <p:spPr>
          <a:xfrm>
            <a:off x="3404518" y="4361036"/>
            <a:ext cx="2392040" cy="2631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1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750"/>
              <a:buFont typeface="Lato"/>
              <a:buNone/>
            </a:pPr>
            <a:r>
              <a:rPr b="0" i="0" lang="en-US" sz="7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High interest rates reduce disposable income, delaying major purchases and softening demand.</a:t>
            </a:r>
            <a:endParaRPr b="0" i="0" sz="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49" name="Google Shape;149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75226" y="4056906"/>
            <a:ext cx="2672581" cy="678954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7"/>
          <p:cNvSpPr/>
          <p:nvPr/>
        </p:nvSpPr>
        <p:spPr>
          <a:xfrm>
            <a:off x="6144071" y="4168601"/>
            <a:ext cx="2392040" cy="1522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50"/>
              <a:buFont typeface="Lato"/>
              <a:buNone/>
            </a:pPr>
            <a:r>
              <a:rPr b="1" i="0" lang="en-US" sz="9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Currency Volatility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7"/>
          <p:cNvSpPr/>
          <p:nvPr/>
        </p:nvSpPr>
        <p:spPr>
          <a:xfrm>
            <a:off x="6144071" y="4361036"/>
            <a:ext cx="2392040" cy="2631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1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750"/>
              <a:buFont typeface="Lato"/>
              <a:buNone/>
            </a:pPr>
            <a:r>
              <a:rPr b="0" i="0" lang="en-US" sz="7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A strengthening local currency makes exports more expensive, eroding international competitiveness.</a:t>
            </a:r>
            <a:endParaRPr b="0" i="0" sz="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57" name="Google Shape;15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8"/>
          <p:cNvSpPr/>
          <p:nvPr/>
        </p:nvSpPr>
        <p:spPr>
          <a:xfrm>
            <a:off x="3925119" y="395288"/>
            <a:ext cx="2579787" cy="212006"/>
          </a:xfrm>
          <a:prstGeom prst="roundRect">
            <a:avLst>
              <a:gd fmla="val 7899" name="adj"/>
            </a:avLst>
          </a:prstGeom>
          <a:solidFill>
            <a:srgbClr val="E7E7E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8"/>
          <p:cNvSpPr/>
          <p:nvPr/>
        </p:nvSpPr>
        <p:spPr>
          <a:xfrm>
            <a:off x="4008834" y="437108"/>
            <a:ext cx="2869555" cy="1283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850"/>
              <a:buFont typeface="Lato"/>
              <a:buNone/>
            </a:pP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PART 1: DECONSTRUCTING THE FRAMEWORK</a:t>
            </a:r>
            <a:endParaRPr b="0" i="0" sz="8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8"/>
          <p:cNvSpPr/>
          <p:nvPr/>
        </p:nvSpPr>
        <p:spPr>
          <a:xfrm>
            <a:off x="3925119" y="662211"/>
            <a:ext cx="4722763" cy="4360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700"/>
              <a:buFont typeface="Lato"/>
              <a:buNone/>
            </a:pPr>
            <a:r>
              <a:rPr b="1" i="0" lang="en-US" sz="270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S — Social Factors</a:t>
            </a:r>
            <a:endParaRPr b="0" i="0" sz="2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8"/>
          <p:cNvSpPr/>
          <p:nvPr/>
        </p:nvSpPr>
        <p:spPr>
          <a:xfrm>
            <a:off x="3925119" y="1304330"/>
            <a:ext cx="4722763" cy="4429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Socio-cultural dynamics dictate market demand and shape human capital expectations. Ignore them at your peril.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8"/>
          <p:cNvSpPr/>
          <p:nvPr/>
        </p:nvSpPr>
        <p:spPr>
          <a:xfrm>
            <a:off x="3925119" y="1901726"/>
            <a:ext cx="2292697" cy="1686744"/>
          </a:xfrm>
          <a:prstGeom prst="roundRect">
            <a:avLst>
              <a:gd fmla="val 1241" name="adj"/>
            </a:avLst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8"/>
          <p:cNvSpPr/>
          <p:nvPr/>
        </p:nvSpPr>
        <p:spPr>
          <a:xfrm>
            <a:off x="4064645" y="2041252"/>
            <a:ext cx="2013645" cy="218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Aging Populations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8"/>
          <p:cNvSpPr/>
          <p:nvPr/>
        </p:nvSpPr>
        <p:spPr>
          <a:xfrm>
            <a:off x="4064645" y="2341662"/>
            <a:ext cx="2013645" cy="110728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Shrinks youth-centric markets while creating multi-billion-dollar opportunities in healthcare and wealth management.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8"/>
          <p:cNvSpPr/>
          <p:nvPr/>
        </p:nvSpPr>
        <p:spPr>
          <a:xfrm>
            <a:off x="6355184" y="1901726"/>
            <a:ext cx="2292697" cy="1686744"/>
          </a:xfrm>
          <a:prstGeom prst="roundRect">
            <a:avLst>
              <a:gd fmla="val 1241" name="adj"/>
            </a:avLst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8"/>
          <p:cNvSpPr/>
          <p:nvPr/>
        </p:nvSpPr>
        <p:spPr>
          <a:xfrm>
            <a:off x="6494711" y="2041252"/>
            <a:ext cx="2013645" cy="4360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Evolving Workforce Values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8"/>
          <p:cNvSpPr/>
          <p:nvPr/>
        </p:nvSpPr>
        <p:spPr>
          <a:xfrm>
            <a:off x="6494711" y="2559695"/>
            <a:ext cx="2013645" cy="8858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Remote work expectations and demand for corporate purpose are now critical talent acquisition and retention levers.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8"/>
          <p:cNvSpPr/>
          <p:nvPr/>
        </p:nvSpPr>
        <p:spPr>
          <a:xfrm>
            <a:off x="3925119" y="3725838"/>
            <a:ext cx="4722763" cy="1022375"/>
          </a:xfrm>
          <a:prstGeom prst="roundRect">
            <a:avLst>
              <a:gd fmla="val 2047" name="adj"/>
            </a:avLst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8"/>
          <p:cNvSpPr/>
          <p:nvPr/>
        </p:nvSpPr>
        <p:spPr>
          <a:xfrm>
            <a:off x="4064645" y="3865364"/>
            <a:ext cx="4443710" cy="218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Consumer Ethics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8"/>
          <p:cNvSpPr/>
          <p:nvPr/>
        </p:nvSpPr>
        <p:spPr>
          <a:xfrm>
            <a:off x="4064645" y="4165774"/>
            <a:ext cx="4443710" cy="4429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Shifting values around sustainability and transparency are actively rewiring purchasing behavior and brand loyalty.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9"/>
          <p:cNvSpPr/>
          <p:nvPr/>
        </p:nvSpPr>
        <p:spPr>
          <a:xfrm>
            <a:off x="496119" y="448568"/>
            <a:ext cx="2619524" cy="215354"/>
          </a:xfrm>
          <a:prstGeom prst="roundRect">
            <a:avLst>
              <a:gd fmla="val 7900" name="adj"/>
            </a:avLst>
          </a:prstGeom>
          <a:solidFill>
            <a:srgbClr val="E7E7E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9"/>
          <p:cNvSpPr/>
          <p:nvPr/>
        </p:nvSpPr>
        <p:spPr>
          <a:xfrm>
            <a:off x="581174" y="491058"/>
            <a:ext cx="2906613" cy="1303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850"/>
              <a:buFont typeface="Lato"/>
              <a:buNone/>
            </a:pP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PART 1: DECONSTRUCTING THE FRAMEWORK</a:t>
            </a:r>
            <a:endParaRPr b="0" i="0" sz="8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9"/>
          <p:cNvSpPr/>
          <p:nvPr/>
        </p:nvSpPr>
        <p:spPr>
          <a:xfrm>
            <a:off x="496119" y="720626"/>
            <a:ext cx="8151763" cy="4429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750"/>
              <a:buFont typeface="Lato"/>
              <a:buNone/>
            </a:pPr>
            <a:r>
              <a:rPr b="1" i="0" lang="en-US" sz="27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T — Technological Factors</a:t>
            </a:r>
            <a:endParaRPr b="0" i="0" sz="2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9"/>
          <p:cNvSpPr/>
          <p:nvPr/>
        </p:nvSpPr>
        <p:spPr>
          <a:xfrm>
            <a:off x="496119" y="1517972"/>
            <a:ext cx="3902943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The Fastest-Moving Dimension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9"/>
          <p:cNvSpPr/>
          <p:nvPr/>
        </p:nvSpPr>
        <p:spPr>
          <a:xfrm>
            <a:off x="496119" y="1881188"/>
            <a:ext cx="3902943" cy="6804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00"/>
              <a:buFont typeface="Lato"/>
              <a:buNone/>
            </a:pPr>
            <a:r>
              <a:rPr b="0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Technology is an incredible enabler — and an existential threat. Disruptive innovations can render highly successful business models obsolete within months.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9"/>
          <p:cNvSpPr/>
          <p:nvPr/>
        </p:nvSpPr>
        <p:spPr>
          <a:xfrm>
            <a:off x="496119" y="2721099"/>
            <a:ext cx="3902943" cy="1006376"/>
          </a:xfrm>
          <a:prstGeom prst="roundRect">
            <a:avLst>
              <a:gd fmla="val 2113" name="adj"/>
            </a:avLst>
          </a:prstGeom>
          <a:solidFill>
            <a:srgbClr val="FCF2B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82" name="Google Shape;182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7877" y="2940918"/>
            <a:ext cx="177180" cy="141759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9"/>
          <p:cNvSpPr/>
          <p:nvPr/>
        </p:nvSpPr>
        <p:spPr>
          <a:xfrm>
            <a:off x="956816" y="2884066"/>
            <a:ext cx="3300487" cy="6804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Lato"/>
              <a:buNone/>
            </a:pPr>
            <a:r>
              <a:rPr b="0" i="0" lang="en-US" sz="1100" u="none" cap="none" strike="noStrik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Digital streaming dismantled video rental chains. Cloud computing disrupted on-premise software. The next wave is already forming.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9"/>
          <p:cNvSpPr/>
          <p:nvPr/>
        </p:nvSpPr>
        <p:spPr>
          <a:xfrm>
            <a:off x="496119" y="3886944"/>
            <a:ext cx="3902943" cy="6804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00"/>
              <a:buFont typeface="Lato"/>
              <a:buNone/>
            </a:pPr>
            <a:r>
              <a:rPr b="1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Your critical questions:</a:t>
            </a:r>
            <a:r>
              <a:rPr b="0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What emerging technologies could disrupt our value proposition? How are competitors leveraging automation to reduce operating costs?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85" name="Google Shape;185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49701" y="1535683"/>
            <a:ext cx="354360" cy="354360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9"/>
          <p:cNvSpPr/>
          <p:nvPr/>
        </p:nvSpPr>
        <p:spPr>
          <a:xfrm>
            <a:off x="4749701" y="2067223"/>
            <a:ext cx="1862882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AI &amp; Automation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87" name="Google Shape;187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89762" y="1535683"/>
            <a:ext cx="354360" cy="354360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9"/>
          <p:cNvSpPr/>
          <p:nvPr/>
        </p:nvSpPr>
        <p:spPr>
          <a:xfrm>
            <a:off x="6789762" y="2067223"/>
            <a:ext cx="1862882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Cloud Infrastructure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89" name="Google Shape;189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749701" y="2572196"/>
            <a:ext cx="354360" cy="354360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9"/>
          <p:cNvSpPr/>
          <p:nvPr/>
        </p:nvSpPr>
        <p:spPr>
          <a:xfrm>
            <a:off x="4749701" y="3103736"/>
            <a:ext cx="1862882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Cybersecurity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91" name="Google Shape;191;p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789762" y="2572196"/>
            <a:ext cx="354360" cy="354360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9"/>
          <p:cNvSpPr/>
          <p:nvPr/>
        </p:nvSpPr>
        <p:spPr>
          <a:xfrm>
            <a:off x="6789762" y="3103736"/>
            <a:ext cx="1862882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Data Analytics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98" name="Google Shape;198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10"/>
          <p:cNvSpPr/>
          <p:nvPr/>
        </p:nvSpPr>
        <p:spPr>
          <a:xfrm>
            <a:off x="496119" y="405780"/>
            <a:ext cx="2456036" cy="201885"/>
          </a:xfrm>
          <a:prstGeom prst="roundRect">
            <a:avLst>
              <a:gd fmla="val 7900" name="adj"/>
            </a:avLst>
          </a:prstGeom>
          <a:solidFill>
            <a:srgbClr val="E7E7E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10"/>
          <p:cNvSpPr/>
          <p:nvPr/>
        </p:nvSpPr>
        <p:spPr>
          <a:xfrm>
            <a:off x="575816" y="445591"/>
            <a:ext cx="2753841" cy="1222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800"/>
              <a:buFont typeface="Lato"/>
              <a:buNone/>
            </a:pPr>
            <a:r>
              <a:rPr b="0" i="0" lang="en-US" sz="8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PART 1: DECONSTRUCTING THE FRAMEWORK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10"/>
          <p:cNvSpPr/>
          <p:nvPr/>
        </p:nvSpPr>
        <p:spPr>
          <a:xfrm>
            <a:off x="496119" y="657448"/>
            <a:ext cx="4722763" cy="41530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600"/>
              <a:buFont typeface="Lato"/>
              <a:buNone/>
            </a:pPr>
            <a:r>
              <a:rPr b="1" i="0" lang="en-US" sz="260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E — Environmental Factors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10"/>
          <p:cNvSpPr/>
          <p:nvPr/>
        </p:nvSpPr>
        <p:spPr>
          <a:xfrm>
            <a:off x="496119" y="1259607"/>
            <a:ext cx="4722763" cy="61793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9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00"/>
              <a:buFont typeface="Lato"/>
              <a:buNone/>
            </a:pPr>
            <a:r>
              <a:rPr b="0" i="0" lang="en-US" sz="10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Once a CSR checkbox, environmental factors are now a </a:t>
            </a:r>
            <a:r>
              <a:rPr b="1" i="0" lang="en-US" sz="10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core strategic driver</a:t>
            </a:r>
            <a:r>
              <a:rPr b="0" i="0" lang="en-US" sz="10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directly affecting corporate valuations, investor relations, and supply chain viability.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10"/>
          <p:cNvSpPr/>
          <p:nvPr/>
        </p:nvSpPr>
        <p:spPr>
          <a:xfrm>
            <a:off x="496119" y="2017663"/>
            <a:ext cx="2299097" cy="1606674"/>
          </a:xfrm>
          <a:prstGeom prst="roundRect">
            <a:avLst>
              <a:gd fmla="val 1241" name="adj"/>
            </a:avLst>
          </a:prstGeom>
          <a:solidFill>
            <a:srgbClr val="EFECE6"/>
          </a:solidFill>
          <a:ln cap="flat" cmpd="sng" w="14275">
            <a:solidFill>
              <a:srgbClr val="CBC5B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10"/>
          <p:cNvSpPr/>
          <p:nvPr/>
        </p:nvSpPr>
        <p:spPr>
          <a:xfrm>
            <a:off x="643310" y="2164854"/>
            <a:ext cx="2004715" cy="2076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00"/>
              <a:buFont typeface="Lato"/>
              <a:buNone/>
            </a:pPr>
            <a:r>
              <a:rPr b="1" i="0" lang="en-US" sz="13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Physical Climate Risk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10"/>
          <p:cNvSpPr/>
          <p:nvPr/>
        </p:nvSpPr>
        <p:spPr>
          <a:xfrm>
            <a:off x="643310" y="2447255"/>
            <a:ext cx="2004715" cy="102989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9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00"/>
              <a:buFont typeface="Lato"/>
              <a:buNone/>
            </a:pPr>
            <a:r>
              <a:rPr b="0" i="0" lang="en-US" sz="10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Droughts and extreme weather can shut down manufacturing and disrupt international shipping lanes with catastrophic financial consequences.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0"/>
          <p:cNvSpPr/>
          <p:nvPr/>
        </p:nvSpPr>
        <p:spPr>
          <a:xfrm>
            <a:off x="2919785" y="2017663"/>
            <a:ext cx="2299097" cy="1606674"/>
          </a:xfrm>
          <a:prstGeom prst="roundRect">
            <a:avLst>
              <a:gd fmla="val 1241" name="adj"/>
            </a:avLst>
          </a:prstGeom>
          <a:solidFill>
            <a:srgbClr val="EFECE6"/>
          </a:solidFill>
          <a:ln cap="flat" cmpd="sng" w="14275">
            <a:solidFill>
              <a:srgbClr val="CBC5B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10"/>
          <p:cNvSpPr/>
          <p:nvPr/>
        </p:nvSpPr>
        <p:spPr>
          <a:xfrm>
            <a:off x="3066976" y="2164854"/>
            <a:ext cx="2004715" cy="2076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00"/>
              <a:buFont typeface="Lato"/>
              <a:buNone/>
            </a:pPr>
            <a:r>
              <a:rPr b="1" i="0" lang="en-US" sz="13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ESG &amp; Investor Pressure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10"/>
          <p:cNvSpPr/>
          <p:nvPr/>
        </p:nvSpPr>
        <p:spPr>
          <a:xfrm>
            <a:off x="3066976" y="2447255"/>
            <a:ext cx="2004715" cy="102989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9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00"/>
              <a:buFont typeface="Lato"/>
              <a:buNone/>
            </a:pPr>
            <a:r>
              <a:rPr b="0" i="0" lang="en-US" sz="10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Institutional capital is increasingly allocated based on strict environmental, social, and governance metrics. Non-compliance is costly.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10"/>
          <p:cNvSpPr/>
          <p:nvPr/>
        </p:nvSpPr>
        <p:spPr>
          <a:xfrm>
            <a:off x="496119" y="3748906"/>
            <a:ext cx="4722763" cy="988740"/>
          </a:xfrm>
          <a:prstGeom prst="roundRect">
            <a:avLst>
              <a:gd fmla="val 2016" name="adj"/>
            </a:avLst>
          </a:prstGeom>
          <a:solidFill>
            <a:srgbClr val="EFECE6"/>
          </a:solidFill>
          <a:ln cap="flat" cmpd="sng" w="14275">
            <a:solidFill>
              <a:srgbClr val="CBC5B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10"/>
          <p:cNvSpPr/>
          <p:nvPr/>
        </p:nvSpPr>
        <p:spPr>
          <a:xfrm>
            <a:off x="643310" y="3896097"/>
            <a:ext cx="4428381" cy="2076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00"/>
              <a:buFont typeface="Lato"/>
              <a:buNone/>
            </a:pPr>
            <a:r>
              <a:rPr b="1" i="0" lang="en-US" sz="13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Carbon Regulation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10"/>
          <p:cNvSpPr/>
          <p:nvPr/>
        </p:nvSpPr>
        <p:spPr>
          <a:xfrm>
            <a:off x="643310" y="4178498"/>
            <a:ext cx="4428381" cy="4119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9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00"/>
              <a:buFont typeface="Lato"/>
              <a:buNone/>
            </a:pPr>
            <a:r>
              <a:rPr b="0" i="0" lang="en-US" sz="10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Tightening carbon neutrality legislation will significantly increase production costs for unprepared organizations.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1"/>
          <p:cNvSpPr/>
          <p:nvPr/>
        </p:nvSpPr>
        <p:spPr>
          <a:xfrm>
            <a:off x="496119" y="414114"/>
            <a:ext cx="1883271" cy="154707"/>
          </a:xfrm>
          <a:prstGeom prst="roundRect">
            <a:avLst>
              <a:gd fmla="val 7904" name="adj"/>
            </a:avLst>
          </a:prstGeom>
          <a:solidFill>
            <a:srgbClr val="E7E7E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" name="Google Shape;218;p11"/>
          <p:cNvSpPr/>
          <p:nvPr/>
        </p:nvSpPr>
        <p:spPr>
          <a:xfrm>
            <a:off x="557213" y="444624"/>
            <a:ext cx="2218283" cy="936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600"/>
              <a:buFont typeface="Lato"/>
              <a:buNone/>
            </a:pPr>
            <a:r>
              <a:rPr b="0" i="0" lang="en-US" sz="6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PART 1: DECONSTRUCTING THE FRAMEWORK</a:t>
            </a:r>
            <a:endParaRPr b="0" i="0" sz="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11"/>
          <p:cNvSpPr/>
          <p:nvPr/>
        </p:nvSpPr>
        <p:spPr>
          <a:xfrm>
            <a:off x="496119" y="598066"/>
            <a:ext cx="8151763" cy="3183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000"/>
              <a:buFont typeface="Lato"/>
              <a:buNone/>
            </a:pPr>
            <a:r>
              <a:rPr b="1" i="0" lang="en-US" sz="200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L — Legal Factors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20" name="Google Shape;220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6119" y="1108621"/>
            <a:ext cx="4460379" cy="2972767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11"/>
          <p:cNvSpPr/>
          <p:nvPr/>
        </p:nvSpPr>
        <p:spPr>
          <a:xfrm>
            <a:off x="5961013" y="2202359"/>
            <a:ext cx="2691557" cy="15924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1000"/>
              <a:buFont typeface="Lato"/>
              <a:buNone/>
            </a:pPr>
            <a:r>
              <a:rPr b="1" i="0" lang="en-US" sz="100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Distinct from Political Factors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11"/>
          <p:cNvSpPr/>
          <p:nvPr/>
        </p:nvSpPr>
        <p:spPr>
          <a:xfrm>
            <a:off x="5961013" y="2434828"/>
            <a:ext cx="2691557" cy="5601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800"/>
              <a:buFont typeface="Lato"/>
              <a:buNone/>
            </a:pPr>
            <a:r>
              <a:rPr b="0" i="0" lang="en-US" sz="8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Political factors address government ideology and policy direction. Legal factors address the specific, </a:t>
            </a:r>
            <a:r>
              <a:rPr b="1" i="0" lang="en-US" sz="8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codified laws and compliance frameworks</a:t>
            </a:r>
            <a:r>
              <a:rPr b="0" i="0" lang="en-US" sz="8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your organization must operate within.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23" name="Google Shape;223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4293" y="4249266"/>
            <a:ext cx="152772" cy="152772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11"/>
          <p:cNvSpPr/>
          <p:nvPr/>
        </p:nvSpPr>
        <p:spPr>
          <a:xfrm>
            <a:off x="827187" y="4246141"/>
            <a:ext cx="2325142" cy="15924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00"/>
              <a:buFont typeface="Lato"/>
              <a:buNone/>
            </a:pPr>
            <a:r>
              <a:rPr b="1" i="0" lang="en-US" sz="10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Data Privacy (GDPR)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11"/>
          <p:cNvSpPr/>
          <p:nvPr/>
        </p:nvSpPr>
        <p:spPr>
          <a:xfrm>
            <a:off x="827187" y="4449291"/>
            <a:ext cx="2325142" cy="2800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800"/>
              <a:buFont typeface="Lato"/>
              <a:buNone/>
            </a:pPr>
            <a:r>
              <a:rPr b="0" i="0" lang="en-US" sz="8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Breaches can trigger fines of millions and catastrophic loss of brand trust.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26" name="Google Shape;226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82032" y="4249266"/>
            <a:ext cx="152772" cy="152772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11"/>
          <p:cNvSpPr/>
          <p:nvPr/>
        </p:nvSpPr>
        <p:spPr>
          <a:xfrm>
            <a:off x="3574926" y="4246141"/>
            <a:ext cx="2325142" cy="15924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00"/>
              <a:buFont typeface="Lato"/>
              <a:buNone/>
            </a:pPr>
            <a:r>
              <a:rPr b="1" i="0" lang="en-US" sz="10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Labor &amp; Employment Law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11"/>
          <p:cNvSpPr/>
          <p:nvPr/>
        </p:nvSpPr>
        <p:spPr>
          <a:xfrm>
            <a:off x="3574926" y="4449291"/>
            <a:ext cx="2325142" cy="2800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800"/>
              <a:buFont typeface="Lato"/>
              <a:buNone/>
            </a:pPr>
            <a:r>
              <a:rPr b="0" i="0" lang="en-US" sz="8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Minimum wage and contractor classification shifts alter operating cost structures.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29" name="Google Shape;229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29771" y="4249266"/>
            <a:ext cx="152772" cy="152772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11"/>
          <p:cNvSpPr/>
          <p:nvPr/>
        </p:nvSpPr>
        <p:spPr>
          <a:xfrm>
            <a:off x="6322665" y="4246141"/>
            <a:ext cx="2325142" cy="15924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00"/>
              <a:buFont typeface="Lato"/>
              <a:buNone/>
            </a:pPr>
            <a:r>
              <a:rPr b="1" i="0" lang="en-US" sz="10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Intellectual Property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1"/>
          <p:cNvSpPr/>
          <p:nvPr/>
        </p:nvSpPr>
        <p:spPr>
          <a:xfrm>
            <a:off x="6322665" y="4449291"/>
            <a:ext cx="2325142" cy="2800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800"/>
              <a:buFont typeface="Lato"/>
              <a:buNone/>
            </a:pPr>
            <a:r>
              <a:rPr b="0" i="0" lang="en-US" sz="8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IP protection underpins your competitive moat and R&amp;D investment returns.</a:t>
            </a:r>
            <a:endParaRPr b="0" i="0" sz="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37" name="Google Shape;237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12"/>
          <p:cNvSpPr/>
          <p:nvPr/>
        </p:nvSpPr>
        <p:spPr>
          <a:xfrm>
            <a:off x="496119" y="460028"/>
            <a:ext cx="1564035" cy="215354"/>
          </a:xfrm>
          <a:prstGeom prst="roundRect">
            <a:avLst>
              <a:gd fmla="val 7900" name="adj"/>
            </a:avLst>
          </a:prstGeom>
          <a:solidFill>
            <a:srgbClr val="E7E7E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12"/>
          <p:cNvSpPr/>
          <p:nvPr/>
        </p:nvSpPr>
        <p:spPr>
          <a:xfrm>
            <a:off x="581174" y="502518"/>
            <a:ext cx="1851124" cy="1303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850"/>
              <a:buFont typeface="Lato"/>
              <a:buNone/>
            </a:pP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PART 2: PESTEL IN ACTION</a:t>
            </a:r>
            <a:endParaRPr b="0" i="0" sz="8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12"/>
          <p:cNvSpPr/>
          <p:nvPr/>
        </p:nvSpPr>
        <p:spPr>
          <a:xfrm>
            <a:off x="496119" y="732086"/>
            <a:ext cx="4722763" cy="4429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750"/>
              <a:buFont typeface="Lato"/>
              <a:buNone/>
            </a:pPr>
            <a:r>
              <a:rPr b="1" i="0" lang="en-US" sz="27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Case Study: A Turning Point</a:t>
            </a:r>
            <a:endParaRPr b="0" i="0" sz="2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12"/>
          <p:cNvSpPr/>
          <p:nvPr/>
        </p:nvSpPr>
        <p:spPr>
          <a:xfrm>
            <a:off x="496119" y="1387673"/>
            <a:ext cx="4722763" cy="9072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00"/>
              <a:buFont typeface="Lato"/>
              <a:buNone/>
            </a:pPr>
            <a:r>
              <a:rPr b="0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The automotive sector's transformation from combustion engines to Electric Vehicles is a textbook example of </a:t>
            </a:r>
            <a:r>
              <a:rPr b="1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all six PESTEL forces aligning simultaneously</a:t>
            </a:r>
            <a:r>
              <a:rPr b="0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— creating a perfect storm that forced a global industry to reinvent itself.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12"/>
          <p:cNvSpPr/>
          <p:nvPr/>
        </p:nvSpPr>
        <p:spPr>
          <a:xfrm>
            <a:off x="496119" y="2454399"/>
            <a:ext cx="4722763" cy="1043657"/>
          </a:xfrm>
          <a:prstGeom prst="roundRect">
            <a:avLst>
              <a:gd fmla="val 2038" name="adj"/>
            </a:avLst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12"/>
          <p:cNvSpPr/>
          <p:nvPr/>
        </p:nvSpPr>
        <p:spPr>
          <a:xfrm>
            <a:off x="637877" y="2596158"/>
            <a:ext cx="4439245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Early Movers Won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12"/>
          <p:cNvSpPr/>
          <p:nvPr/>
        </p:nvSpPr>
        <p:spPr>
          <a:xfrm>
            <a:off x="637877" y="2902669"/>
            <a:ext cx="4439245" cy="4536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00"/>
              <a:buFont typeface="Lato"/>
              <a:buNone/>
            </a:pPr>
            <a:r>
              <a:rPr b="0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Companies that monitored PESTEL signals early achieved staggering market valuations and category leadership.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12"/>
          <p:cNvSpPr/>
          <p:nvPr/>
        </p:nvSpPr>
        <p:spPr>
          <a:xfrm>
            <a:off x="496119" y="3639815"/>
            <a:ext cx="4722763" cy="1043657"/>
          </a:xfrm>
          <a:prstGeom prst="roundRect">
            <a:avLst>
              <a:gd fmla="val 2038" name="adj"/>
            </a:avLst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12"/>
          <p:cNvSpPr/>
          <p:nvPr/>
        </p:nvSpPr>
        <p:spPr>
          <a:xfrm>
            <a:off x="637877" y="3781574"/>
            <a:ext cx="4439245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Late Movers Scrambled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12"/>
          <p:cNvSpPr/>
          <p:nvPr/>
        </p:nvSpPr>
        <p:spPr>
          <a:xfrm>
            <a:off x="637877" y="4088085"/>
            <a:ext cx="4439245" cy="4536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00"/>
              <a:buFont typeface="Lato"/>
              <a:buNone/>
            </a:pPr>
            <a:r>
              <a:rPr b="0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Organizations that dismissed the signals played an expensive, high-stakes game of catch-up — at great cost.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3"/>
          <p:cNvSpPr/>
          <p:nvPr/>
        </p:nvSpPr>
        <p:spPr>
          <a:xfrm>
            <a:off x="496119" y="441796"/>
            <a:ext cx="1270248" cy="174947"/>
          </a:xfrm>
          <a:prstGeom prst="roundRect">
            <a:avLst>
              <a:gd fmla="val 7901" name="adj"/>
            </a:avLst>
          </a:prstGeom>
          <a:solidFill>
            <a:srgbClr val="E7E7E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p13"/>
          <p:cNvSpPr/>
          <p:nvPr/>
        </p:nvSpPr>
        <p:spPr>
          <a:xfrm>
            <a:off x="565175" y="476324"/>
            <a:ext cx="1589336" cy="10589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700"/>
              <a:buFont typeface="Lato"/>
              <a:buNone/>
            </a:pPr>
            <a:r>
              <a:rPr b="0" i="0" lang="en-US" sz="7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PART 2: PESTEL IN ACTION</a:t>
            </a:r>
            <a:endParaRPr b="0" i="0" sz="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13"/>
          <p:cNvSpPr/>
          <p:nvPr/>
        </p:nvSpPr>
        <p:spPr>
          <a:xfrm>
            <a:off x="496119" y="654174"/>
            <a:ext cx="8151763" cy="3599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250"/>
              <a:buFont typeface="Lato"/>
              <a:buNone/>
            </a:pPr>
            <a:r>
              <a:rPr b="1" i="0" lang="en-US" sz="22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Case Study: The EV Transformation Mapped</a:t>
            </a:r>
            <a:endParaRPr b="0" i="0" sz="2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3"/>
          <p:cNvSpPr/>
          <p:nvPr/>
        </p:nvSpPr>
        <p:spPr>
          <a:xfrm>
            <a:off x="496119" y="1154460"/>
            <a:ext cx="8608963" cy="1669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0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No single force drove this change in isolation. Forces compounded — feeding and reinforcing each other — to reshape an entire global industry.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13"/>
          <p:cNvSpPr/>
          <p:nvPr/>
        </p:nvSpPr>
        <p:spPr>
          <a:xfrm>
            <a:off x="496119" y="1426666"/>
            <a:ext cx="8151763" cy="2767608"/>
          </a:xfrm>
          <a:prstGeom prst="roundRect">
            <a:avLst>
              <a:gd fmla="val 624" name="adj"/>
            </a:avLst>
          </a:prstGeom>
          <a:noFill/>
          <a:ln cap="flat" cmpd="sng" w="9525">
            <a:solidFill>
              <a:srgbClr val="000000">
                <a:alpha val="7843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13"/>
          <p:cNvSpPr/>
          <p:nvPr/>
        </p:nvSpPr>
        <p:spPr>
          <a:xfrm>
            <a:off x="496119" y="1889522"/>
            <a:ext cx="8151763" cy="7199"/>
          </a:xfrm>
          <a:prstGeom prst="rect">
            <a:avLst/>
          </a:prstGeom>
          <a:solidFill>
            <a:srgbClr val="000000">
              <a:alpha val="784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13"/>
          <p:cNvSpPr/>
          <p:nvPr/>
        </p:nvSpPr>
        <p:spPr>
          <a:xfrm>
            <a:off x="496119" y="2349996"/>
            <a:ext cx="8151763" cy="7199"/>
          </a:xfrm>
          <a:prstGeom prst="rect">
            <a:avLst/>
          </a:prstGeom>
          <a:solidFill>
            <a:srgbClr val="000000">
              <a:alpha val="784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0" name="Google Shape;260;p13"/>
          <p:cNvSpPr/>
          <p:nvPr/>
        </p:nvSpPr>
        <p:spPr>
          <a:xfrm>
            <a:off x="496119" y="2810470"/>
            <a:ext cx="8151763" cy="7199"/>
          </a:xfrm>
          <a:prstGeom prst="rect">
            <a:avLst/>
          </a:prstGeom>
          <a:solidFill>
            <a:srgbClr val="000000">
              <a:alpha val="784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" name="Google Shape;261;p13"/>
          <p:cNvSpPr/>
          <p:nvPr/>
        </p:nvSpPr>
        <p:spPr>
          <a:xfrm>
            <a:off x="496119" y="3270945"/>
            <a:ext cx="8151763" cy="7199"/>
          </a:xfrm>
          <a:prstGeom prst="rect">
            <a:avLst/>
          </a:prstGeom>
          <a:solidFill>
            <a:srgbClr val="000000">
              <a:alpha val="784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13"/>
          <p:cNvSpPr/>
          <p:nvPr/>
        </p:nvSpPr>
        <p:spPr>
          <a:xfrm>
            <a:off x="496119" y="3731419"/>
            <a:ext cx="8151763" cy="7199"/>
          </a:xfrm>
          <a:prstGeom prst="rect">
            <a:avLst/>
          </a:prstGeom>
          <a:solidFill>
            <a:srgbClr val="000000">
              <a:alpha val="784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13"/>
          <p:cNvSpPr/>
          <p:nvPr/>
        </p:nvSpPr>
        <p:spPr>
          <a:xfrm>
            <a:off x="4572000" y="1426666"/>
            <a:ext cx="7199" cy="2767608"/>
          </a:xfrm>
          <a:prstGeom prst="rect">
            <a:avLst/>
          </a:prstGeom>
          <a:solidFill>
            <a:srgbClr val="000000">
              <a:alpha val="784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13"/>
          <p:cNvSpPr/>
          <p:nvPr/>
        </p:nvSpPr>
        <p:spPr>
          <a:xfrm>
            <a:off x="616000" y="1492300"/>
            <a:ext cx="4295701" cy="1669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1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Political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13"/>
          <p:cNvSpPr/>
          <p:nvPr/>
        </p:nvSpPr>
        <p:spPr>
          <a:xfrm>
            <a:off x="4689500" y="1492300"/>
            <a:ext cx="3838501" cy="333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0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Governments set net-zero targets and offered billions in EV tax credits and subsidies to consumers and manufacturers.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13"/>
          <p:cNvSpPr/>
          <p:nvPr/>
        </p:nvSpPr>
        <p:spPr>
          <a:xfrm>
            <a:off x="616000" y="1952774"/>
            <a:ext cx="4295701" cy="1669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1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Economic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13"/>
          <p:cNvSpPr/>
          <p:nvPr/>
        </p:nvSpPr>
        <p:spPr>
          <a:xfrm>
            <a:off x="4689500" y="1952774"/>
            <a:ext cx="3838501" cy="333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0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Battery cost-per-kWh fell dramatically; rising fuel prices made electricity a cheaper alternative for drivers.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13"/>
          <p:cNvSpPr/>
          <p:nvPr/>
        </p:nvSpPr>
        <p:spPr>
          <a:xfrm>
            <a:off x="616000" y="2413248"/>
            <a:ext cx="4295701" cy="1669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1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Social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13"/>
          <p:cNvSpPr/>
          <p:nvPr/>
        </p:nvSpPr>
        <p:spPr>
          <a:xfrm>
            <a:off x="4689500" y="2413248"/>
            <a:ext cx="3838501" cy="333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0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Zero-emission driving became a cultural status symbol aligned with personal environmental values.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13"/>
          <p:cNvSpPr/>
          <p:nvPr/>
        </p:nvSpPr>
        <p:spPr>
          <a:xfrm>
            <a:off x="616000" y="2873722"/>
            <a:ext cx="4295701" cy="1669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1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Technological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13"/>
          <p:cNvSpPr/>
          <p:nvPr/>
        </p:nvSpPr>
        <p:spPr>
          <a:xfrm>
            <a:off x="4689500" y="2873722"/>
            <a:ext cx="3838501" cy="333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0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Breakthroughs in battery chemistry, fast-charging, and autonomous software transformed cars into digital platforms.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13"/>
          <p:cNvSpPr/>
          <p:nvPr/>
        </p:nvSpPr>
        <p:spPr>
          <a:xfrm>
            <a:off x="616000" y="3334196"/>
            <a:ext cx="4295701" cy="1669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1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Environmental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13"/>
          <p:cNvSpPr/>
          <p:nvPr/>
        </p:nvSpPr>
        <p:spPr>
          <a:xfrm>
            <a:off x="4689500" y="3334196"/>
            <a:ext cx="3838501" cy="333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0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Urban air pollution and climate crisis created urgent global narrative demanding corporate accountability.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13"/>
          <p:cNvSpPr/>
          <p:nvPr/>
        </p:nvSpPr>
        <p:spPr>
          <a:xfrm>
            <a:off x="616000" y="3794671"/>
            <a:ext cx="4295701" cy="1669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1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Legal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13"/>
          <p:cNvSpPr/>
          <p:nvPr/>
        </p:nvSpPr>
        <p:spPr>
          <a:xfrm>
            <a:off x="4689500" y="3794671"/>
            <a:ext cx="3838501" cy="333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0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Nations passed laws banning new diesel and gasoline car sales by specified future deadlines.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13"/>
          <p:cNvSpPr/>
          <p:nvPr/>
        </p:nvSpPr>
        <p:spPr>
          <a:xfrm>
            <a:off x="496119" y="4299496"/>
            <a:ext cx="8151763" cy="402134"/>
          </a:xfrm>
          <a:prstGeom prst="roundRect">
            <a:avLst>
              <a:gd fmla="val 4297" name="adj"/>
            </a:avLst>
          </a:prstGeom>
          <a:solidFill>
            <a:srgbClr val="B6FCB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277" name="Google Shape;277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1237" y="4456881"/>
            <a:ext cx="143917" cy="115119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13"/>
          <p:cNvSpPr/>
          <p:nvPr/>
        </p:nvSpPr>
        <p:spPr>
          <a:xfrm>
            <a:off x="870272" y="4421758"/>
            <a:ext cx="8119690" cy="1669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Lato"/>
              <a:buNone/>
            </a:pPr>
            <a:r>
              <a:rPr b="0" i="0" lang="en-US" sz="900" u="none" cap="none" strike="noStrik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This is PESTEL in action: political subsidies fed economic viability, which accelerated technology, demanded by social shifts, codified by legal mandates.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84" name="Google Shape;284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Google Shape;285;p14"/>
          <p:cNvSpPr/>
          <p:nvPr/>
        </p:nvSpPr>
        <p:spPr>
          <a:xfrm>
            <a:off x="3925119" y="407938"/>
            <a:ext cx="1270248" cy="174947"/>
          </a:xfrm>
          <a:prstGeom prst="roundRect">
            <a:avLst>
              <a:gd fmla="val 7901" name="adj"/>
            </a:avLst>
          </a:prstGeom>
          <a:solidFill>
            <a:srgbClr val="E7E7E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14"/>
          <p:cNvSpPr/>
          <p:nvPr/>
        </p:nvSpPr>
        <p:spPr>
          <a:xfrm>
            <a:off x="3994175" y="442466"/>
            <a:ext cx="1589336" cy="10589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700"/>
              <a:buFont typeface="Lato"/>
              <a:buNone/>
            </a:pPr>
            <a:r>
              <a:rPr b="0" i="0" lang="en-US" sz="7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PART 2: PESTEL IN ACTION</a:t>
            </a:r>
            <a:endParaRPr b="0" i="0" sz="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14"/>
          <p:cNvSpPr/>
          <p:nvPr/>
        </p:nvSpPr>
        <p:spPr>
          <a:xfrm>
            <a:off x="3925119" y="620316"/>
            <a:ext cx="4722763" cy="3599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250"/>
              <a:buFont typeface="Lato"/>
              <a:buNone/>
            </a:pPr>
            <a:r>
              <a:rPr b="1" i="0" lang="en-US" sz="22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Common Pitfalls in PESTEL Analysis</a:t>
            </a:r>
            <a:endParaRPr b="0" i="0" sz="2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88" name="Google Shape;288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25119" y="1120601"/>
            <a:ext cx="4722763" cy="833586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14"/>
          <p:cNvSpPr/>
          <p:nvPr/>
        </p:nvSpPr>
        <p:spPr>
          <a:xfrm>
            <a:off x="4111675" y="1250007"/>
            <a:ext cx="4406801" cy="18469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⚠</a:t>
            </a:r>
            <a:r>
              <a:rPr b="1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The "Shopping List" Effect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14"/>
          <p:cNvSpPr/>
          <p:nvPr/>
        </p:nvSpPr>
        <p:spPr>
          <a:xfrm>
            <a:off x="4111675" y="1490811"/>
            <a:ext cx="4406801" cy="333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0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Listing 50 factors without analyzing impact, likelihood, or strategic relevance is a hollow exercise that creates zero business value.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91" name="Google Shape;291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25119" y="2047726"/>
            <a:ext cx="4722763" cy="833586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14"/>
          <p:cNvSpPr/>
          <p:nvPr/>
        </p:nvSpPr>
        <p:spPr>
          <a:xfrm>
            <a:off x="4111675" y="2177132"/>
            <a:ext cx="4406801" cy="18469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⚠</a:t>
            </a:r>
            <a:r>
              <a:rPr b="1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Static Thinking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14"/>
          <p:cNvSpPr/>
          <p:nvPr/>
        </p:nvSpPr>
        <p:spPr>
          <a:xfrm>
            <a:off x="4111675" y="2417936"/>
            <a:ext cx="4406801" cy="333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0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Treating PESTEL as a one-off annual document is a failure mode. It must be an </a:t>
            </a:r>
            <a:r>
              <a:rPr b="1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ongoing, living monitoring system</a:t>
            </a:r>
            <a:r>
              <a:rPr b="0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94" name="Google Shape;294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25119" y="2974851"/>
            <a:ext cx="4722763" cy="833586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14"/>
          <p:cNvSpPr/>
          <p:nvPr/>
        </p:nvSpPr>
        <p:spPr>
          <a:xfrm>
            <a:off x="4111675" y="3104257"/>
            <a:ext cx="4406801" cy="18469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⚠</a:t>
            </a:r>
            <a:r>
              <a:rPr b="1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Analyzing Factors in Isolation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14"/>
          <p:cNvSpPr/>
          <p:nvPr/>
        </p:nvSpPr>
        <p:spPr>
          <a:xfrm>
            <a:off x="4111675" y="3345061"/>
            <a:ext cx="4406801" cy="333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0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Macro forces are deeply interconnected. A political decision impacts economics, which triggers social shifts, which demands technological solutions.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97" name="Google Shape;297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25119" y="3901976"/>
            <a:ext cx="4722763" cy="833586"/>
          </a:xfrm>
          <a:prstGeom prst="rect">
            <a:avLst/>
          </a:prstGeom>
          <a:noFill/>
          <a:ln>
            <a:noFill/>
          </a:ln>
        </p:spPr>
      </p:pic>
      <p:sp>
        <p:nvSpPr>
          <p:cNvPr id="298" name="Google Shape;298;p14"/>
          <p:cNvSpPr/>
          <p:nvPr/>
        </p:nvSpPr>
        <p:spPr>
          <a:xfrm>
            <a:off x="4111675" y="4031382"/>
            <a:ext cx="4406801" cy="18469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⚠</a:t>
            </a:r>
            <a:r>
              <a:rPr b="1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Confirmation Bias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14"/>
          <p:cNvSpPr/>
          <p:nvPr/>
        </p:nvSpPr>
        <p:spPr>
          <a:xfrm>
            <a:off x="4111675" y="4272186"/>
            <a:ext cx="4406801" cy="333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0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Do not only seek trends that validate your current model. Use this tool honestly to surface uncomfortable threats and challenge assumptions.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5"/>
          <p:cNvSpPr/>
          <p:nvPr/>
        </p:nvSpPr>
        <p:spPr>
          <a:xfrm>
            <a:off x="496119" y="401464"/>
            <a:ext cx="1975842" cy="205234"/>
          </a:xfrm>
          <a:prstGeom prst="roundRect">
            <a:avLst>
              <a:gd fmla="val 7901" name="adj"/>
            </a:avLst>
          </a:prstGeom>
          <a:solidFill>
            <a:srgbClr val="E7E7E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15"/>
          <p:cNvSpPr/>
          <p:nvPr/>
        </p:nvSpPr>
        <p:spPr>
          <a:xfrm>
            <a:off x="577155" y="441945"/>
            <a:ext cx="2270968" cy="1242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850"/>
              <a:buFont typeface="Lato"/>
              <a:buNone/>
            </a:pP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PART 3: FROM ANALYSIS TO ACTION</a:t>
            </a:r>
            <a:endParaRPr b="0" i="0" sz="8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15"/>
          <p:cNvSpPr/>
          <p:nvPr/>
        </p:nvSpPr>
        <p:spPr>
          <a:xfrm>
            <a:off x="496119" y="658192"/>
            <a:ext cx="8151763" cy="422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650"/>
              <a:buFont typeface="Lato"/>
              <a:buNone/>
            </a:pPr>
            <a:r>
              <a:rPr b="1" i="0" lang="en-US" sz="26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Step-by-Step: How to Conduct the Analysis</a:t>
            </a:r>
            <a:endParaRPr b="0" i="0" sz="26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308" name="Google Shape;308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02407" y="1273671"/>
            <a:ext cx="6339185" cy="2901255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15"/>
          <p:cNvSpPr/>
          <p:nvPr/>
        </p:nvSpPr>
        <p:spPr>
          <a:xfrm>
            <a:off x="6256361" y="3485970"/>
            <a:ext cx="1190142" cy="22926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400"/>
              <a:buFont typeface="Lato"/>
              <a:buNone/>
            </a:pPr>
            <a:r>
              <a:rPr b="1" i="0" lang="en-US" sz="14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Integrate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15"/>
          <p:cNvSpPr/>
          <p:nvPr/>
        </p:nvSpPr>
        <p:spPr>
          <a:xfrm>
            <a:off x="4756456" y="3485970"/>
            <a:ext cx="1190143" cy="22926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400"/>
              <a:buFont typeface="Lato"/>
              <a:buNone/>
            </a:pPr>
            <a:r>
              <a:rPr b="1" i="0" lang="en-US" sz="14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Analyze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15"/>
          <p:cNvSpPr/>
          <p:nvPr/>
        </p:nvSpPr>
        <p:spPr>
          <a:xfrm>
            <a:off x="3264702" y="3485970"/>
            <a:ext cx="1190142" cy="22926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400"/>
              <a:buFont typeface="Lato"/>
              <a:buNone/>
            </a:pPr>
            <a:r>
              <a:rPr b="1" i="0" lang="en-US" sz="14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Filter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15"/>
          <p:cNvSpPr/>
          <p:nvPr/>
        </p:nvSpPr>
        <p:spPr>
          <a:xfrm>
            <a:off x="1740341" y="3485970"/>
            <a:ext cx="1190142" cy="22926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400"/>
              <a:buFont typeface="Lato"/>
              <a:buNone/>
            </a:pPr>
            <a:r>
              <a:rPr b="1" i="0" lang="en-US" sz="14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Brainstorm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15"/>
          <p:cNvSpPr/>
          <p:nvPr/>
        </p:nvSpPr>
        <p:spPr>
          <a:xfrm>
            <a:off x="496119" y="4319811"/>
            <a:ext cx="8151763" cy="4222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This structured process ensures PESTEL shifts from an abstract brainstorming session into a concrete, disciplined strategic tool that drives executive decision-making and capital allocation.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16"/>
          <p:cNvSpPr/>
          <p:nvPr/>
        </p:nvSpPr>
        <p:spPr>
          <a:xfrm>
            <a:off x="496119" y="389855"/>
            <a:ext cx="1035546" cy="107603"/>
          </a:xfrm>
          <a:prstGeom prst="roundRect">
            <a:avLst>
              <a:gd fmla="val 7905" name="adj"/>
            </a:avLst>
          </a:prstGeom>
          <a:solidFill>
            <a:srgbClr val="E7E7E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0" name="Google Shape;320;p16"/>
          <p:cNvSpPr/>
          <p:nvPr/>
        </p:nvSpPr>
        <p:spPr>
          <a:xfrm>
            <a:off x="538609" y="411063"/>
            <a:ext cx="1407765" cy="651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400"/>
              <a:buFont typeface="Lato"/>
              <a:buNone/>
            </a:pPr>
            <a:r>
              <a:rPr b="0" i="0" lang="en-US" sz="4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PART 3: FROM ANALYSIS TO ACTION</a:t>
            </a:r>
            <a:endParaRPr b="0" i="0" sz="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16"/>
          <p:cNvSpPr/>
          <p:nvPr/>
        </p:nvSpPr>
        <p:spPr>
          <a:xfrm>
            <a:off x="496119" y="511597"/>
            <a:ext cx="8151763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Prioritizing the Factors: Impact vs. Likelihood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322" name="Google Shape;322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6119" y="825996"/>
            <a:ext cx="3989412" cy="3989412"/>
          </a:xfrm>
          <a:prstGeom prst="rect">
            <a:avLst/>
          </a:prstGeom>
          <a:noFill/>
          <a:ln>
            <a:noFill/>
          </a:ln>
        </p:spPr>
      </p:pic>
      <p:sp>
        <p:nvSpPr>
          <p:cNvPr id="323" name="Google Shape;323;p16"/>
          <p:cNvSpPr/>
          <p:nvPr/>
        </p:nvSpPr>
        <p:spPr>
          <a:xfrm>
            <a:off x="4592382" y="1904003"/>
            <a:ext cx="3989400" cy="11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650"/>
              <a:buFont typeface="Lato"/>
              <a:buNone/>
            </a:pPr>
            <a:r>
              <a:rPr b="1" i="0" lang="en-US" sz="9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How to Use This Matrix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16"/>
          <p:cNvSpPr/>
          <p:nvPr/>
        </p:nvSpPr>
        <p:spPr>
          <a:xfrm>
            <a:off x="4592375" y="2169522"/>
            <a:ext cx="4446600" cy="221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550"/>
              <a:buFont typeface="Lato"/>
              <a:buNone/>
            </a:pP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Plot each identified PESTEL factor based on two criteria:</a:t>
            </a:r>
            <a:endParaRPr b="0" i="0" sz="8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16"/>
          <p:cNvSpPr/>
          <p:nvPr/>
        </p:nvSpPr>
        <p:spPr>
          <a:xfrm>
            <a:off x="4592370" y="2379394"/>
            <a:ext cx="3989400" cy="182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-130810" lvl="0" marL="11176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850"/>
              <a:buFont typeface="Lato"/>
              <a:buChar char="•"/>
            </a:pPr>
            <a:r>
              <a:rPr b="1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Likelihood of Occurrence</a:t>
            </a: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— Remote possibility or near-certain within your planning window?</a:t>
            </a:r>
            <a:endParaRPr b="0" i="0" sz="8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30810" lvl="0" marL="11176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850"/>
              <a:buFont typeface="Lato"/>
              <a:buChar char="•"/>
            </a:pPr>
            <a:r>
              <a:rPr b="1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Level of Impact</a:t>
            </a: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— Minor nuisance or potentially catastrophic to financial health?</a:t>
            </a:r>
            <a:endParaRPr b="0" i="0" sz="8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16"/>
          <p:cNvSpPr/>
          <p:nvPr/>
        </p:nvSpPr>
        <p:spPr>
          <a:xfrm>
            <a:off x="4663250" y="2836375"/>
            <a:ext cx="3989400" cy="427800"/>
          </a:xfrm>
          <a:prstGeom prst="roundRect">
            <a:avLst>
              <a:gd fmla="val 3949" name="adj"/>
            </a:avLst>
          </a:prstGeom>
          <a:solidFill>
            <a:srgbClr val="B6D6F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7" name="Google Shape;327;p16"/>
          <p:cNvSpPr/>
          <p:nvPr/>
        </p:nvSpPr>
        <p:spPr>
          <a:xfrm>
            <a:off x="4911500" y="2926500"/>
            <a:ext cx="3492900" cy="33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"/>
              <a:buFont typeface="Lato"/>
              <a:buNone/>
            </a:pPr>
            <a:r>
              <a:rPr b="0" i="0" lang="en-US" sz="850" u="none" cap="none" strike="noStrik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Top-right quadrant factors require immediate executive ownership, dedicated capital allocation, and mitigation or market-capture strategies.</a:t>
            </a:r>
            <a:endParaRPr b="0" i="0" sz="8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17"/>
          <p:cNvSpPr/>
          <p:nvPr/>
        </p:nvSpPr>
        <p:spPr>
          <a:xfrm>
            <a:off x="496119" y="389855"/>
            <a:ext cx="1035546" cy="107603"/>
          </a:xfrm>
          <a:prstGeom prst="roundRect">
            <a:avLst>
              <a:gd fmla="val 7905" name="adj"/>
            </a:avLst>
          </a:prstGeom>
          <a:solidFill>
            <a:srgbClr val="E7E7E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4" name="Google Shape;334;p17"/>
          <p:cNvSpPr/>
          <p:nvPr/>
        </p:nvSpPr>
        <p:spPr>
          <a:xfrm>
            <a:off x="538609" y="411063"/>
            <a:ext cx="1407765" cy="651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400"/>
              <a:buFont typeface="Lato"/>
              <a:buNone/>
            </a:pPr>
            <a:r>
              <a:rPr b="0" i="0" lang="en-US" sz="4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PART 3: FROM ANALYSIS TO ACTION</a:t>
            </a:r>
            <a:endParaRPr b="0" i="0" sz="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17"/>
          <p:cNvSpPr/>
          <p:nvPr/>
        </p:nvSpPr>
        <p:spPr>
          <a:xfrm>
            <a:off x="496119" y="511597"/>
            <a:ext cx="8151763" cy="2214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Connecting PESTEL to SWOT Analysis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17"/>
          <p:cNvSpPr/>
          <p:nvPr/>
        </p:nvSpPr>
        <p:spPr>
          <a:xfrm>
            <a:off x="496119" y="2239873"/>
            <a:ext cx="3989400" cy="11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650"/>
              <a:buFont typeface="Lato"/>
              <a:buNone/>
            </a:pPr>
            <a:r>
              <a:rPr b="1" i="0" lang="en-US" sz="9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Complementary, Not Competing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17"/>
          <p:cNvSpPr/>
          <p:nvPr/>
        </p:nvSpPr>
        <p:spPr>
          <a:xfrm>
            <a:off x="496119" y="2428247"/>
            <a:ext cx="3989400" cy="287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550"/>
              <a:buFont typeface="Lato"/>
              <a:buNone/>
            </a:pP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PESTEL is the dedicated deep-dive into the external world. SWOT blends both internal and external views.</a:t>
            </a:r>
            <a:endParaRPr b="0" i="0" sz="850" u="none" cap="none" strike="noStrike">
              <a:solidFill>
                <a:srgbClr val="4A4A45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550"/>
              <a:buFont typeface="Lato"/>
              <a:buNone/>
            </a:pPr>
            <a:r>
              <a:t/>
            </a:r>
            <a:endParaRPr sz="850">
              <a:solidFill>
                <a:srgbClr val="4A4A45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rgbClr val="4A4A45"/>
              </a:buClr>
              <a:buSzPts val="550"/>
              <a:buFont typeface="Lato"/>
              <a:buNone/>
            </a:pP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PESTEL outputs directly populate the </a:t>
            </a:r>
            <a:r>
              <a:rPr b="1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Opportunities</a:t>
            </a: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and </a:t>
            </a:r>
            <a:r>
              <a:rPr b="1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Threats</a:t>
            </a: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quadrants of your SWOT, ensuring they are grounded in objective macroeconomic reality — not internal guesswork.</a:t>
            </a:r>
            <a:endParaRPr b="0" i="0" sz="8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17"/>
          <p:cNvSpPr/>
          <p:nvPr/>
        </p:nvSpPr>
        <p:spPr>
          <a:xfrm>
            <a:off x="496119" y="3331662"/>
            <a:ext cx="3989400" cy="182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-130810" lvl="0" marL="11176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850"/>
              <a:buFont typeface="Lato"/>
              <a:buChar char="•"/>
            </a:pP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A new automation technology → </a:t>
            </a:r>
            <a:r>
              <a:rPr b="1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Opportunity</a:t>
            </a: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(if adopted early)</a:t>
            </a:r>
            <a:endParaRPr b="0" i="0" sz="8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30810" lvl="0" marL="11176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850"/>
              <a:buFont typeface="Lato"/>
              <a:buChar char="•"/>
            </a:pP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A strict new data regulation → </a:t>
            </a:r>
            <a:r>
              <a:rPr b="1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Threat</a:t>
            </a:r>
            <a:r>
              <a:rPr b="0" i="0" lang="en-US" sz="8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 (if compliance is unready)</a:t>
            </a:r>
            <a:endParaRPr b="0" i="0" sz="8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339" name="Google Shape;339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63232" y="825996"/>
            <a:ext cx="3989412" cy="39894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45" name="Google Shape;345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46" name="Google Shape;346;p18"/>
          <p:cNvSpPr/>
          <p:nvPr/>
        </p:nvSpPr>
        <p:spPr>
          <a:xfrm>
            <a:off x="496119" y="436811"/>
            <a:ext cx="4722763" cy="3737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350"/>
              <a:buFont typeface="Lato"/>
              <a:buNone/>
            </a:pPr>
            <a:r>
              <a:rPr b="1" i="0" lang="en-US" sz="23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Key Takeaways for Leadership</a:t>
            </a:r>
            <a:endParaRPr b="0" i="0" sz="2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18"/>
          <p:cNvSpPr/>
          <p:nvPr/>
        </p:nvSpPr>
        <p:spPr>
          <a:xfrm>
            <a:off x="496119" y="961951"/>
            <a:ext cx="2310929" cy="1651695"/>
          </a:xfrm>
          <a:prstGeom prst="roundRect">
            <a:avLst>
              <a:gd fmla="val 1086" name="adj"/>
            </a:avLst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8" name="Google Shape;348;p18"/>
          <p:cNvSpPr/>
          <p:nvPr/>
        </p:nvSpPr>
        <p:spPr>
          <a:xfrm>
            <a:off x="615702" y="1081534"/>
            <a:ext cx="358825" cy="358825"/>
          </a:xfrm>
          <a:prstGeom prst="ellipse">
            <a:avLst/>
          </a:prstGeom>
          <a:solidFill>
            <a:srgbClr val="28282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349" name="Google Shape;349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14375" y="1180207"/>
            <a:ext cx="161479" cy="161479"/>
          </a:xfrm>
          <a:prstGeom prst="rect">
            <a:avLst/>
          </a:prstGeom>
          <a:noFill/>
          <a:ln>
            <a:noFill/>
          </a:ln>
        </p:spPr>
      </p:pic>
      <p:sp>
        <p:nvSpPr>
          <p:cNvPr id="350" name="Google Shape;350;p18"/>
          <p:cNvSpPr/>
          <p:nvPr/>
        </p:nvSpPr>
        <p:spPr>
          <a:xfrm>
            <a:off x="615702" y="1541264"/>
            <a:ext cx="2071762" cy="1868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50"/>
              <a:buFont typeface="Lato"/>
              <a:buNone/>
            </a:pPr>
            <a:r>
              <a:rPr b="1" i="0" lang="en-US" sz="11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Early-Warning System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18"/>
          <p:cNvSpPr/>
          <p:nvPr/>
        </p:nvSpPr>
        <p:spPr>
          <a:xfrm>
            <a:off x="615702" y="1788616"/>
            <a:ext cx="2071762" cy="70544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0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Build institutional risk mitigation plans before a crisis hits — move from reactive firefighting to controlled strategic posture.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18"/>
          <p:cNvSpPr/>
          <p:nvPr/>
        </p:nvSpPr>
        <p:spPr>
          <a:xfrm>
            <a:off x="2907953" y="961951"/>
            <a:ext cx="2310929" cy="1651695"/>
          </a:xfrm>
          <a:prstGeom prst="roundRect">
            <a:avLst>
              <a:gd fmla="val 1086" name="adj"/>
            </a:avLst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3" name="Google Shape;353;p18"/>
          <p:cNvSpPr/>
          <p:nvPr/>
        </p:nvSpPr>
        <p:spPr>
          <a:xfrm>
            <a:off x="3027536" y="1081534"/>
            <a:ext cx="358825" cy="358825"/>
          </a:xfrm>
          <a:prstGeom prst="ellipse">
            <a:avLst/>
          </a:prstGeom>
          <a:solidFill>
            <a:srgbClr val="28282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354" name="Google Shape;354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26209" y="1180207"/>
            <a:ext cx="161479" cy="161479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18"/>
          <p:cNvSpPr/>
          <p:nvPr/>
        </p:nvSpPr>
        <p:spPr>
          <a:xfrm>
            <a:off x="3027536" y="1541264"/>
            <a:ext cx="2071762" cy="1868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50"/>
              <a:buFont typeface="Lato"/>
              <a:buNone/>
            </a:pPr>
            <a:r>
              <a:rPr b="1" i="0" lang="en-US" sz="11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Growth Engine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18"/>
          <p:cNvSpPr/>
          <p:nvPr/>
        </p:nvSpPr>
        <p:spPr>
          <a:xfrm>
            <a:off x="3027536" y="1788616"/>
            <a:ext cx="2071762" cy="70544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0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Systematic macro scanning surfaces untapped market opportunities and emerging digital spaces before competitors notice them.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18"/>
          <p:cNvSpPr/>
          <p:nvPr/>
        </p:nvSpPr>
        <p:spPr>
          <a:xfrm>
            <a:off x="496119" y="2714551"/>
            <a:ext cx="4722763" cy="1298972"/>
          </a:xfrm>
          <a:prstGeom prst="roundRect">
            <a:avLst>
              <a:gd fmla="val 1381" name="adj"/>
            </a:avLst>
          </a:prstGeom>
          <a:solidFill>
            <a:srgbClr val="E5D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8" name="Google Shape;358;p18"/>
          <p:cNvSpPr/>
          <p:nvPr/>
        </p:nvSpPr>
        <p:spPr>
          <a:xfrm>
            <a:off x="615702" y="2834134"/>
            <a:ext cx="358825" cy="358825"/>
          </a:xfrm>
          <a:prstGeom prst="ellipse">
            <a:avLst/>
          </a:prstGeom>
          <a:solidFill>
            <a:srgbClr val="28282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359" name="Google Shape;359;p1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14375" y="2932807"/>
            <a:ext cx="161479" cy="161479"/>
          </a:xfrm>
          <a:prstGeom prst="rect">
            <a:avLst/>
          </a:prstGeom>
          <a:noFill/>
          <a:ln>
            <a:noFill/>
          </a:ln>
        </p:spPr>
      </p:pic>
      <p:sp>
        <p:nvSpPr>
          <p:cNvPr id="360" name="Google Shape;360;p18"/>
          <p:cNvSpPr/>
          <p:nvPr/>
        </p:nvSpPr>
        <p:spPr>
          <a:xfrm>
            <a:off x="615702" y="3293864"/>
            <a:ext cx="4483596" cy="1868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50"/>
              <a:buFont typeface="Lato"/>
              <a:buNone/>
            </a:pPr>
            <a:r>
              <a:rPr b="1" i="0" lang="en-US" sz="11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Agile Culture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18"/>
          <p:cNvSpPr/>
          <p:nvPr/>
        </p:nvSpPr>
        <p:spPr>
          <a:xfrm>
            <a:off x="615702" y="3541216"/>
            <a:ext cx="4483596" cy="3527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0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Department heads trained in PESTEL thinking stop operating in silos — they build flexibility and foresight into their operations.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18"/>
          <p:cNvSpPr/>
          <p:nvPr/>
        </p:nvSpPr>
        <p:spPr>
          <a:xfrm>
            <a:off x="496119" y="4127004"/>
            <a:ext cx="14288" cy="579686"/>
          </a:xfrm>
          <a:prstGeom prst="roundRect">
            <a:avLst>
              <a:gd fmla="val 59998" name="adj"/>
            </a:avLst>
          </a:prstGeom>
          <a:solidFill>
            <a:srgbClr val="28282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3" name="Google Shape;363;p18"/>
          <p:cNvSpPr/>
          <p:nvPr/>
        </p:nvSpPr>
        <p:spPr>
          <a:xfrm>
            <a:off x="675531" y="4240485"/>
            <a:ext cx="4543351" cy="3527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900"/>
              <a:buFont typeface="Lato"/>
              <a:buNone/>
            </a:pPr>
            <a:r>
              <a:rPr b="0" i="0" lang="en-US" sz="9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Mastering PESTEL transforms market volatility from a terrifying threat into a distinct, highly profitable competitive advantage.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19"/>
          <p:cNvSpPr/>
          <p:nvPr/>
        </p:nvSpPr>
        <p:spPr>
          <a:xfrm>
            <a:off x="496119" y="389855"/>
            <a:ext cx="1090910" cy="148010"/>
          </a:xfrm>
          <a:prstGeom prst="roundRect">
            <a:avLst>
              <a:gd fmla="val 7902" name="adj"/>
            </a:avLst>
          </a:prstGeom>
          <a:solidFill>
            <a:srgbClr val="E7E7E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0" name="Google Shape;370;p19"/>
          <p:cNvSpPr/>
          <p:nvPr/>
        </p:nvSpPr>
        <p:spPr>
          <a:xfrm>
            <a:off x="554534" y="419026"/>
            <a:ext cx="1431280" cy="8966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600"/>
              <a:buFont typeface="Lato"/>
              <a:buNone/>
            </a:pPr>
            <a:r>
              <a:rPr b="0" i="0" lang="en-US" sz="6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PART 4: NEXT STEPS &amp; Q&amp;A</a:t>
            </a:r>
            <a:endParaRPr b="0" i="0" sz="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19"/>
          <p:cNvSpPr/>
          <p:nvPr/>
        </p:nvSpPr>
        <p:spPr>
          <a:xfrm>
            <a:off x="496119" y="564654"/>
            <a:ext cx="8151763" cy="304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1900"/>
              <a:buFont typeface="Lato"/>
              <a:buNone/>
            </a:pPr>
            <a:r>
              <a:rPr b="1" i="0" lang="en-US" sz="190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Next Steps &amp; Implementation Roadmap</a:t>
            </a:r>
            <a:endParaRPr b="0" i="0" sz="1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372" name="Google Shape;372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6119" y="969615"/>
            <a:ext cx="8151763" cy="3578423"/>
          </a:xfrm>
          <a:prstGeom prst="rect">
            <a:avLst/>
          </a:prstGeom>
          <a:noFill/>
          <a:ln>
            <a:noFill/>
          </a:ln>
        </p:spPr>
      </p:pic>
      <p:sp>
        <p:nvSpPr>
          <p:cNvPr id="373" name="Google Shape;373;p19"/>
          <p:cNvSpPr/>
          <p:nvPr/>
        </p:nvSpPr>
        <p:spPr>
          <a:xfrm>
            <a:off x="1878952" y="3424846"/>
            <a:ext cx="1428936" cy="2208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Week 1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19"/>
          <p:cNvSpPr/>
          <p:nvPr/>
        </p:nvSpPr>
        <p:spPr>
          <a:xfrm>
            <a:off x="1878952" y="3708475"/>
            <a:ext cx="1428936" cy="4471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ctr">
              <a:lnSpc>
                <a:spcPct val="88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00"/>
              <a:buFont typeface="Lato"/>
              <a:buNone/>
            </a:pPr>
            <a:r>
              <a:rPr b="0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Form working groups and run PESTEL sessions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19"/>
          <p:cNvSpPr/>
          <p:nvPr/>
        </p:nvSpPr>
        <p:spPr>
          <a:xfrm>
            <a:off x="5890964" y="3369887"/>
            <a:ext cx="1428935" cy="2208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Week 3+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19"/>
          <p:cNvSpPr/>
          <p:nvPr/>
        </p:nvSpPr>
        <p:spPr>
          <a:xfrm>
            <a:off x="5890964" y="3653515"/>
            <a:ext cx="1428935" cy="4471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ctr">
              <a:lnSpc>
                <a:spcPct val="88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00"/>
              <a:buFont typeface="Lato"/>
              <a:buNone/>
            </a:pPr>
            <a:r>
              <a:rPr b="0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Integrate validated insights into roadmap and budgets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19"/>
          <p:cNvSpPr/>
          <p:nvPr/>
        </p:nvSpPr>
        <p:spPr>
          <a:xfrm>
            <a:off x="3896735" y="1344866"/>
            <a:ext cx="1428936" cy="2208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Week 2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19"/>
          <p:cNvSpPr/>
          <p:nvPr/>
        </p:nvSpPr>
        <p:spPr>
          <a:xfrm>
            <a:off x="3896735" y="1628494"/>
            <a:ext cx="1428936" cy="4471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ctr">
              <a:lnSpc>
                <a:spcPct val="88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00"/>
              <a:buFont typeface="Lato"/>
              <a:buNone/>
            </a:pPr>
            <a:r>
              <a:rPr b="0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Advisory workshop to review and stress-test findings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19"/>
          <p:cNvSpPr/>
          <p:nvPr/>
        </p:nvSpPr>
        <p:spPr>
          <a:xfrm>
            <a:off x="496119" y="4623420"/>
            <a:ext cx="8608963" cy="1315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750"/>
              <a:buFont typeface="Lato"/>
              <a:buNone/>
            </a:pPr>
            <a:r>
              <a:rPr b="0" i="0" lang="en-US" sz="7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Our advisory team is fully committed to partnering with you through every step — from template distribution to validated strategic integration into your annual planning cycle.</a:t>
            </a:r>
            <a:endParaRPr b="0" i="0" sz="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85" name="Google Shape;385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20"/>
          <p:cNvSpPr/>
          <p:nvPr/>
        </p:nvSpPr>
        <p:spPr>
          <a:xfrm>
            <a:off x="3925119" y="780306"/>
            <a:ext cx="4722763" cy="4429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750"/>
              <a:buFont typeface="Lato"/>
              <a:buNone/>
            </a:pPr>
            <a:r>
              <a:rPr b="1" i="0" lang="en-US" sz="275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Questions &amp; Discussion</a:t>
            </a:r>
            <a:endParaRPr b="0" i="0" sz="2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20"/>
          <p:cNvSpPr/>
          <p:nvPr/>
        </p:nvSpPr>
        <p:spPr>
          <a:xfrm>
            <a:off x="3925119" y="1435894"/>
            <a:ext cx="4722763" cy="6804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00"/>
              <a:buFont typeface="Lato"/>
              <a:buNone/>
            </a:pPr>
            <a:r>
              <a:rPr b="0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We have covered significant strategic ground today — from environmental layers and the six PESTEL pillars, to the EV case study and prioritization methodology.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20"/>
          <p:cNvSpPr/>
          <p:nvPr/>
        </p:nvSpPr>
        <p:spPr>
          <a:xfrm>
            <a:off x="3925119" y="2275805"/>
            <a:ext cx="4722763" cy="1474217"/>
          </a:xfrm>
          <a:prstGeom prst="roundRect">
            <a:avLst>
              <a:gd fmla="val 1442" name="adj"/>
            </a:avLst>
          </a:prstGeom>
          <a:solidFill>
            <a:srgbClr val="E7E7E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389" name="Google Shape;389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66877" y="2476574"/>
            <a:ext cx="177180" cy="141759"/>
          </a:xfrm>
          <a:prstGeom prst="rect">
            <a:avLst/>
          </a:prstGeom>
          <a:noFill/>
          <a:ln>
            <a:noFill/>
          </a:ln>
        </p:spPr>
      </p:pic>
      <p:sp>
        <p:nvSpPr>
          <p:cNvPr id="390" name="Google Shape;390;p20"/>
          <p:cNvSpPr/>
          <p:nvPr/>
        </p:nvSpPr>
        <p:spPr>
          <a:xfrm>
            <a:off x="4385816" y="2452985"/>
            <a:ext cx="4120307" cy="1134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Lato"/>
              <a:buNone/>
            </a:pPr>
            <a:r>
              <a:rPr b="0" i="0" lang="en-US" sz="1100" u="none" cap="none" strike="noStrik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To kick-start our discussion: </a:t>
            </a:r>
            <a:r>
              <a:rPr b="1" i="0" lang="en-US" sz="1100" u="none" cap="none" strike="noStrik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Which of the six PESTEL dimensions is currently exerting the most intense pressure on your organization's growth and operational efficiency?</a:t>
            </a:r>
            <a:r>
              <a:rPr b="0" i="0" lang="en-US" sz="1100" u="none" cap="none" strike="noStrik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 Are there macro trends that keep you up at night — or areas where competitors may be reacting faster than you are?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20"/>
          <p:cNvSpPr/>
          <p:nvPr/>
        </p:nvSpPr>
        <p:spPr>
          <a:xfrm>
            <a:off x="3925119" y="3909492"/>
            <a:ext cx="4722763" cy="4536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100"/>
              <a:buFont typeface="Lato"/>
              <a:buNone/>
            </a:pPr>
            <a:r>
              <a:rPr b="0" i="0" lang="en-US" sz="110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The floor is open for questions on the framework, the upcoming implementation steps, or applying these concepts to your specific challenges.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97" name="Google Shape;397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98" name="Google Shape;398;p21"/>
          <p:cNvSpPr/>
          <p:nvPr/>
        </p:nvSpPr>
        <p:spPr>
          <a:xfrm>
            <a:off x="496119" y="413370"/>
            <a:ext cx="4722763" cy="4360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82824"/>
              </a:buClr>
              <a:buSzPts val="2700"/>
              <a:buFont typeface="Lato"/>
              <a:buNone/>
            </a:pPr>
            <a:r>
              <a:rPr b="1" i="0" lang="en-US" sz="2700" u="none" cap="none" strike="noStrike">
                <a:solidFill>
                  <a:srgbClr val="282824"/>
                </a:solidFill>
                <a:latin typeface="Lato"/>
                <a:ea typeface="Lato"/>
                <a:cs typeface="Lato"/>
                <a:sym typeface="Lato"/>
              </a:rPr>
              <a:t>Thank You</a:t>
            </a:r>
            <a:endParaRPr b="0" i="0" sz="2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" name="Google Shape;399;p21"/>
          <p:cNvSpPr/>
          <p:nvPr/>
        </p:nvSpPr>
        <p:spPr>
          <a:xfrm>
            <a:off x="496119" y="1055489"/>
            <a:ext cx="4722763" cy="66436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By equipping your management team with the PESTEL framework today, you have taken a major step toward securing your organization's long-term market leadership.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" name="Google Shape;400;p21"/>
          <p:cNvSpPr/>
          <p:nvPr/>
        </p:nvSpPr>
        <p:spPr>
          <a:xfrm>
            <a:off x="496119" y="1874341"/>
            <a:ext cx="4722763" cy="1060475"/>
          </a:xfrm>
          <a:prstGeom prst="roundRect">
            <a:avLst>
              <a:gd fmla="val 1974" name="adj"/>
            </a:avLst>
          </a:prstGeom>
          <a:solidFill>
            <a:srgbClr val="EFECE6"/>
          </a:solidFill>
          <a:ln cap="flat" cmpd="sng" w="19050">
            <a:solidFill>
              <a:srgbClr val="CBC5B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1" name="Google Shape;401;p21"/>
          <p:cNvSpPr/>
          <p:nvPr/>
        </p:nvSpPr>
        <p:spPr>
          <a:xfrm>
            <a:off x="654695" y="2032918"/>
            <a:ext cx="4405610" cy="218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What's Coming Next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21"/>
          <p:cNvSpPr/>
          <p:nvPr/>
        </p:nvSpPr>
        <p:spPr>
          <a:xfrm>
            <a:off x="654695" y="2333327"/>
            <a:ext cx="4405610" cy="4429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Customized digital execution templates, prioritization matrices, and this presentation deck — in your inbox within the hour.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" name="Google Shape;403;p21"/>
          <p:cNvSpPr/>
          <p:nvPr/>
        </p:nvSpPr>
        <p:spPr>
          <a:xfrm>
            <a:off x="496119" y="3072185"/>
            <a:ext cx="4722763" cy="1060475"/>
          </a:xfrm>
          <a:prstGeom prst="roundRect">
            <a:avLst>
              <a:gd fmla="val 1974" name="adj"/>
            </a:avLst>
          </a:prstGeom>
          <a:solidFill>
            <a:srgbClr val="EFECE6"/>
          </a:solidFill>
          <a:ln cap="flat" cmpd="sng" w="19050">
            <a:solidFill>
              <a:srgbClr val="CBC5B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4" name="Google Shape;404;p21"/>
          <p:cNvSpPr/>
          <p:nvPr/>
        </p:nvSpPr>
        <p:spPr>
          <a:xfrm>
            <a:off x="654695" y="3230761"/>
            <a:ext cx="4405610" cy="2180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350"/>
              <a:buFont typeface="Lato"/>
              <a:buNone/>
            </a:pPr>
            <a:r>
              <a:rPr b="1" i="0" lang="en-US" sz="13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We're Here to Support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" name="Google Shape;405;p21"/>
          <p:cNvSpPr/>
          <p:nvPr/>
        </p:nvSpPr>
        <p:spPr>
          <a:xfrm>
            <a:off x="654695" y="3531171"/>
            <a:ext cx="4405610" cy="4429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0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Our advisory team is available to assist, clarify, and provide data support as you begin your cross-functional brainstorming sessions next week.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21"/>
          <p:cNvSpPr/>
          <p:nvPr/>
        </p:nvSpPr>
        <p:spPr>
          <a:xfrm>
            <a:off x="496119" y="4287143"/>
            <a:ext cx="4722763" cy="4429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ctr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5"/>
              </a:buClr>
              <a:buSzPts val="1050"/>
              <a:buFont typeface="Lato"/>
              <a:buNone/>
            </a:pPr>
            <a:r>
              <a:rPr b="0" i="1" lang="en-US" sz="1050" u="none" cap="none" strike="noStrike">
                <a:solidFill>
                  <a:srgbClr val="4A4A45"/>
                </a:solidFill>
                <a:latin typeface="Lato"/>
                <a:ea typeface="Lato"/>
                <a:cs typeface="Lato"/>
                <a:sym typeface="Lato"/>
              </a:rPr>
              <a:t>Strategic planning is a continuous journey. We look forward to collaborating with you at our review workshop in two weeks.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2026-07-11T00:35:09Z</dcterms:created>
</cp:coreProperties>
</file>