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notesMasterIdLst>
    <p:notesMasterId r:id="rId22"/>
  </p:notesMasterIdLst>
  <p:sldSz cx="9144000" cy="5143500"/>
  <p:notesSz cx="5143500" cy="9144000"/>
  <p:embeddedFontLst>
    <p:embeddedFont>
      <p:font typeface="Lato Thin"/>
      <p:regular r:id="rId201314"/>
    </p:embeddedFont>
    <p:embeddedFont>
      <p:font typeface="Lato Light"/>
      <p:regular r:id="rId201315"/>
    </p:embeddedFont>
    <p:embeddedFont>
      <p:font typeface="Lato"/>
      <p:regular r:id="rId201316"/>
    </p:embeddedFont>
    <p:embeddedFont>
      <p:font typeface="Lato Bold"/>
      <p:regular r:id="rId201317"/>
    </p:embeddedFont>
    <p:embeddedFont>
      <p:font typeface="Lato Black"/>
      <p:regular r:id="rId201318"/>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 Id="rId201317" Target="fonts/201317.fntdata" Type="http://schemas.openxmlformats.org/officeDocument/2006/relationships/font"/><Relationship Id="rId201318" Target="fonts/201318.fntdata" Type="http://schemas.openxmlformats.org/officeDocument/2006/relationships/font"/><Relationship Id="rId201319" Target="fonts/201319.fntdata" Type="http://schemas.openxmlformats.org/officeDocument/2006/relationships/font"/><Relationship Id="rId201320" Target="fonts/201320.fntdata" Type="http://schemas.openxmlformats.org/officeDocument/2006/relationships/font"/><Relationship Id="rId201321" Target="fonts/201321.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DDD6CC"/>
          </a:solidFill>
          <a:ln/>
        </p:spPr>
      </p:sp>
      <p:sp>
        <p:nvSpPr>
          <p:cNvPr id="3" name="Shape 1"/>
          <p:cNvSpPr/>
          <p:nvPr/>
        </p:nvSpPr>
        <p:spPr>
          <a:xfrm>
            <a:off x="0" y="0"/>
            <a:ext cx="9144000" cy="5143500"/>
          </a:xfrm>
          <a:prstGeom prst="rect">
            <a:avLst/>
          </a:prstGeom>
          <a:solidFill>
            <a:srgbClr val="EFECE6"/>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jpe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jpeg"/><Relationship Id="rId2" Type="http://schemas.openxmlformats.org/officeDocument/2006/relationships/slideLayout" Target="../slideLayouts/slideLayout2.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eg"/><Relationship Id="rId2" Type="http://schemas.openxmlformats.org/officeDocument/2006/relationships/slideLayout" Target="../slideLayouts/slideLayout2.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image" Target="../media/image-6-2.png"/><Relationship Id="rId3" Type="http://schemas.openxmlformats.org/officeDocument/2006/relationships/image" Target="../media/image-6-3.svg"/><Relationship Id="rId4" Type="http://schemas.openxmlformats.org/officeDocument/2006/relationships/image" Target="../media/image-6-2.png"/><Relationship Id="rId5" Type="http://schemas.openxmlformats.org/officeDocument/2006/relationships/image" Target="../media/image-6-3.svg"/><Relationship Id="rId6" Type="http://schemas.openxmlformats.org/officeDocument/2006/relationships/image" Target="../media/image-6-2.png"/><Relationship Id="rId7" Type="http://schemas.openxmlformats.org/officeDocument/2006/relationships/image" Target="../media/image-6-3.svg"/><Relationship Id="rId8" Type="http://schemas.openxmlformats.org/officeDocument/2006/relationships/image" Target="../media/image-6-8.png"/><Relationship Id="rId9" Type="http://schemas.openxmlformats.org/officeDocument/2006/relationships/image" Target="../media/image-6-9.svg"/><Relationship Id="rId10" Type="http://schemas.openxmlformats.org/officeDocument/2006/relationships/slideLayout" Target="../slideLayouts/slideLayout2.xml"/><Relationship Id="rId11"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jpeg"/><Relationship Id="rId2" Type="http://schemas.openxmlformats.org/officeDocument/2006/relationships/slideLayout" Target="../slideLayouts/slideLayout2.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png"/><Relationship Id="rId3" Type="http://schemas.openxmlformats.org/officeDocument/2006/relationships/slideLayout" Target="../slideLayouts/slideLayout2.xml"/><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slideLayout" Target="../slideLayouts/slideLayout2.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image" Target="../media/image-11-2.svg"/><Relationship Id="rId3" Type="http://schemas.openxmlformats.org/officeDocument/2006/relationships/image" Target="../media/image-11-3.png"/><Relationship Id="rId4" Type="http://schemas.openxmlformats.org/officeDocument/2006/relationships/image" Target="../media/image-11-4.svg"/><Relationship Id="rId5" Type="http://schemas.openxmlformats.org/officeDocument/2006/relationships/image" Target="../media/image-11-5.png"/><Relationship Id="rId6" Type="http://schemas.openxmlformats.org/officeDocument/2006/relationships/image" Target="../media/image-11-6.svg"/><Relationship Id="rId7" Type="http://schemas.openxmlformats.org/officeDocument/2006/relationships/image" Target="../media/image-11-7.png"/><Relationship Id="rId8" Type="http://schemas.openxmlformats.org/officeDocument/2006/relationships/image" Target="../media/image-11-8.svg"/><Relationship Id="rId9" Type="http://schemas.openxmlformats.org/officeDocument/2006/relationships/image" Target="../media/image-11-9.png"/><Relationship Id="rId10" Type="http://schemas.openxmlformats.org/officeDocument/2006/relationships/image" Target="../media/image-11-10.svg"/><Relationship Id="rId11" Type="http://schemas.openxmlformats.org/officeDocument/2006/relationships/image" Target="../media/image-11-11.png"/><Relationship Id="rId12" Type="http://schemas.openxmlformats.org/officeDocument/2006/relationships/image" Target="../media/image-11-12.svg"/><Relationship Id="rId13" Type="http://schemas.openxmlformats.org/officeDocument/2006/relationships/slideLayout" Target="../slideLayouts/slideLayout2.xml"/><Relationship Id="rId1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eg"/><Relationship Id="rId2" Type="http://schemas.openxmlformats.org/officeDocument/2006/relationships/slideLayout" Target="../slideLayouts/slideLayout2.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image" Target="../media/image-13-2.png"/><Relationship Id="rId3" Type="http://schemas.openxmlformats.org/officeDocument/2006/relationships/slideLayout" Target="../slideLayouts/slideLayout2.xml"/><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jpeg"/><Relationship Id="rId2" Type="http://schemas.openxmlformats.org/officeDocument/2006/relationships/slideLayout" Target="../slideLayouts/slideLayout2.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jpeg"/><Relationship Id="rId2" Type="http://schemas.openxmlformats.org/officeDocument/2006/relationships/slideLayout" Target="../slideLayouts/slideLayout2.xml"/><Relationship Id="rId3"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jpeg"/><Relationship Id="rId2" Type="http://schemas.openxmlformats.org/officeDocument/2006/relationships/slideLayout" Target="../slideLayouts/slideLayout2.xml"/><Relationship Id="rId3"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Text 0"/>
          <p:cNvSpPr/>
          <p:nvPr/>
        </p:nvSpPr>
        <p:spPr>
          <a:xfrm>
            <a:off x="432048" y="796900"/>
            <a:ext cx="4850904" cy="1446609"/>
          </a:xfrm>
          <a:prstGeom prst="rect">
            <a:avLst/>
          </a:prstGeom>
          <a:noFill/>
          <a:ln/>
        </p:spPr>
        <p:txBody>
          <a:bodyPr wrap="square" lIns="0" tIns="0" rIns="0" bIns="0" rtlCol="0" anchor="t">
            <a:normAutofit/>
          </a:bodyPr>
          <a:lstStyle/>
          <a:p>
            <a:pPr algn="l" indent="0" marL="0">
              <a:lnSpc>
                <a:spcPct val="104000"/>
              </a:lnSpc>
              <a:buNone/>
            </a:pPr>
            <a:r>
              <a:rPr lang="en-US" sz="3000" b="1" dirty="0">
                <a:solidFill>
                  <a:srgbClr val="282824"/>
                </a:solidFill>
                <a:latin typeface="Lato Bold" pitchFamily="34" charset="0"/>
                <a:ea typeface="Lato Bold" pitchFamily="34" charset="-122"/>
                <a:cs typeface="Lato Bold" pitchFamily="34" charset="-120"/>
              </a:rPr>
              <a:t>Porter's Five Forces: Analyzing Industry Competition</a:t>
            </a:r>
            <a:endParaRPr lang="en-US" sz="3000" dirty="0"/>
          </a:p>
        </p:txBody>
      </p:sp>
      <p:sp>
        <p:nvSpPr>
          <p:cNvPr id="4" name="Text 1"/>
          <p:cNvSpPr/>
          <p:nvPr/>
        </p:nvSpPr>
        <p:spPr>
          <a:xfrm>
            <a:off x="432048" y="2305199"/>
            <a:ext cx="4850904" cy="241102"/>
          </a:xfrm>
          <a:prstGeom prst="rect">
            <a:avLst/>
          </a:prstGeom>
          <a:noFill/>
          <a:ln/>
        </p:spPr>
        <p:txBody>
          <a:bodyPr wrap="none" lIns="0" tIns="0" rIns="0" bIns="0" rtlCol="0" anchor="t"/>
          <a:lstStyle/>
          <a:p>
            <a:pPr algn="l" indent="0" marL="0">
              <a:lnSpc>
                <a:spcPct val="104000"/>
              </a:lnSpc>
              <a:buNone/>
            </a:pPr>
            <a:r>
              <a:rPr lang="en-US" sz="1500" b="1" dirty="0">
                <a:solidFill>
                  <a:srgbClr val="282824"/>
                </a:solidFill>
                <a:latin typeface="Lato Bold" pitchFamily="34" charset="0"/>
                <a:ea typeface="Lato Bold" pitchFamily="34" charset="-122"/>
                <a:cs typeface="Lato Bold" pitchFamily="34" charset="-120"/>
              </a:rPr>
              <a:t>Module 4  External Scanning Part 2 </a:t>
            </a:r>
            <a:endParaRPr lang="en-US" sz="1500" dirty="0"/>
          </a:p>
        </p:txBody>
      </p:sp>
      <p:sp>
        <p:nvSpPr>
          <p:cNvPr id="5" name="Text 2"/>
          <p:cNvSpPr/>
          <p:nvPr/>
        </p:nvSpPr>
        <p:spPr>
          <a:xfrm>
            <a:off x="432048" y="2777728"/>
            <a:ext cx="5308104" cy="246906"/>
          </a:xfrm>
          <a:prstGeom prst="rect">
            <a:avLst/>
          </a:prstGeom>
          <a:noFill/>
          <a:ln/>
        </p:spPr>
        <p:txBody>
          <a:bodyPr wrap="none" lIns="0" tIns="0" rIns="0" bIns="0" rtlCol="0" anchor="t"/>
          <a:lstStyle/>
          <a:p>
            <a:pPr algn="l" indent="0" marL="0">
              <a:lnSpc>
                <a:spcPct val="133000"/>
              </a:lnSpc>
              <a:buNone/>
            </a:pPr>
            <a:endParaRPr lang="en-US" sz="1200" dirty="0"/>
          </a:p>
        </p:txBody>
      </p:sp>
      <p:sp>
        <p:nvSpPr>
          <p:cNvPr id="6" name="Text 3"/>
          <p:cNvSpPr/>
          <p:nvPr/>
        </p:nvSpPr>
        <p:spPr>
          <a:xfrm>
            <a:off x="432048" y="3256062"/>
            <a:ext cx="4850904" cy="241102"/>
          </a:xfrm>
          <a:prstGeom prst="rect">
            <a:avLst/>
          </a:prstGeom>
          <a:noFill/>
          <a:ln/>
        </p:spPr>
        <p:txBody>
          <a:bodyPr wrap="none" lIns="0" tIns="0" rIns="0" bIns="0" rtlCol="0" anchor="t"/>
          <a:lstStyle/>
          <a:p>
            <a:pPr algn="l" indent="0" marL="0">
              <a:lnSpc>
                <a:spcPct val="104000"/>
              </a:lnSpc>
              <a:buNone/>
            </a:pPr>
            <a:r>
              <a:rPr lang="en-US" sz="1500" b="1" dirty="0">
                <a:solidFill>
                  <a:srgbClr val="282824"/>
                </a:solidFill>
                <a:latin typeface="Lato Bold" pitchFamily="34" charset="0"/>
                <a:ea typeface="Lato Bold" pitchFamily="34" charset="-122"/>
                <a:cs typeface="Lato Bold" pitchFamily="34" charset="-120"/>
              </a:rPr>
              <a:t>C-AE24 Strategic Business Analysis</a:t>
            </a:r>
            <a:endParaRPr lang="en-US" sz="1500" dirty="0"/>
          </a:p>
        </p:txBody>
      </p:sp>
      <p:sp>
        <p:nvSpPr>
          <p:cNvPr id="7" name="Text 4"/>
          <p:cNvSpPr/>
          <p:nvPr/>
        </p:nvSpPr>
        <p:spPr>
          <a:xfrm>
            <a:off x="432048" y="3728591"/>
            <a:ext cx="5308104" cy="246906"/>
          </a:xfrm>
          <a:prstGeom prst="rect">
            <a:avLst/>
          </a:prstGeom>
          <a:noFill/>
          <a:ln/>
        </p:spPr>
        <p:txBody>
          <a:bodyPr wrap="none" lIns="0" tIns="0" rIns="0" bIns="0" rtlCol="0" anchor="t"/>
          <a:lstStyle/>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A Strategic Framework for Understanding Competitive Dynamics</a:t>
            </a:r>
            <a:endParaRPr lang="en-US" sz="1200" dirty="0"/>
          </a:p>
        </p:txBody>
      </p:sp>
      <p:sp>
        <p:nvSpPr>
          <p:cNvPr id="8" name="Text 5"/>
          <p:cNvSpPr/>
          <p:nvPr/>
        </p:nvSpPr>
        <p:spPr>
          <a:xfrm>
            <a:off x="432048" y="4149030"/>
            <a:ext cx="5308104" cy="197495"/>
          </a:xfrm>
          <a:prstGeom prst="rect">
            <a:avLst/>
          </a:prstGeom>
          <a:noFill/>
          <a:ln/>
        </p:spPr>
        <p:txBody>
          <a:bodyPr wrap="none" lIns="0" tIns="0" rIns="0" bIns="0" rtlCol="0" anchor="t"/>
          <a:lstStyle/>
          <a:p>
            <a:pPr algn="l" indent="0" marL="0">
              <a:lnSpc>
                <a:spcPct val="133000"/>
              </a:lnSpc>
              <a:buNone/>
            </a:pPr>
            <a:r>
              <a:rPr lang="en-US" sz="950" dirty="0">
                <a:solidFill>
                  <a:srgbClr val="4A4A45"/>
                </a:solidFill>
                <a:latin typeface="Lato" pitchFamily="34" charset="0"/>
                <a:ea typeface="Lato" pitchFamily="34" charset="-122"/>
                <a:cs typeface="Lato" pitchFamily="34" charset="-120"/>
              </a:rPr>
              <a:t>Rosalinda E. Perez</a:t>
            </a:r>
            <a:endParaRPr lang="en-US" sz="9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Text 0"/>
          <p:cNvSpPr/>
          <p:nvPr/>
        </p:nvSpPr>
        <p:spPr>
          <a:xfrm>
            <a:off x="3861048" y="1322784"/>
            <a:ext cx="4850904" cy="482203"/>
          </a:xfrm>
          <a:prstGeom prst="rect">
            <a:avLst/>
          </a:prstGeom>
          <a:noFill/>
          <a:ln/>
        </p:spPr>
        <p:txBody>
          <a:bodyPr wrap="none" lIns="0" tIns="0" rIns="0" bIns="0" rtlCol="0" anchor="t"/>
          <a:lstStyle/>
          <a:p>
            <a:pPr algn="l" indent="0" marL="0">
              <a:lnSpc>
                <a:spcPct val="104000"/>
              </a:lnSpc>
              <a:buNone/>
            </a:pPr>
            <a:r>
              <a:rPr lang="en-US" sz="3000" b="1" dirty="0">
                <a:solidFill>
                  <a:srgbClr val="282824"/>
                </a:solidFill>
                <a:latin typeface="Lato Bold" pitchFamily="34" charset="0"/>
                <a:ea typeface="Lato Bold" pitchFamily="34" charset="-122"/>
                <a:cs typeface="Lato Bold" pitchFamily="34" charset="-120"/>
              </a:rPr>
              <a:t>Who Is Michael Porter?</a:t>
            </a:r>
            <a:endParaRPr lang="en-US" sz="3000" dirty="0"/>
          </a:p>
        </p:txBody>
      </p:sp>
      <p:sp>
        <p:nvSpPr>
          <p:cNvPr id="4" name="Text 1"/>
          <p:cNvSpPr/>
          <p:nvPr/>
        </p:nvSpPr>
        <p:spPr>
          <a:xfrm>
            <a:off x="3861048" y="1866677"/>
            <a:ext cx="4850904" cy="241102"/>
          </a:xfrm>
          <a:prstGeom prst="rect">
            <a:avLst/>
          </a:prstGeom>
          <a:noFill/>
          <a:ln/>
        </p:spPr>
        <p:txBody>
          <a:bodyPr wrap="none" lIns="0" tIns="0" rIns="0" bIns="0" rtlCol="0" anchor="t"/>
          <a:lstStyle/>
          <a:p>
            <a:pPr algn="l" indent="0" marL="0">
              <a:lnSpc>
                <a:spcPct val="104000"/>
              </a:lnSpc>
              <a:buNone/>
            </a:pPr>
            <a:r>
              <a:rPr lang="en-US" sz="1500" b="1" dirty="0">
                <a:solidFill>
                  <a:srgbClr val="282824"/>
                </a:solidFill>
                <a:latin typeface="Lato Bold" pitchFamily="34" charset="0"/>
                <a:ea typeface="Lato Bold" pitchFamily="34" charset="-122"/>
                <a:cs typeface="Lato Bold" pitchFamily="34" charset="-120"/>
              </a:rPr>
              <a:t>The Mind Behind the Framework</a:t>
            </a:r>
            <a:endParaRPr lang="en-US" sz="1500" dirty="0"/>
          </a:p>
        </p:txBody>
      </p:sp>
      <p:sp>
        <p:nvSpPr>
          <p:cNvPr id="5" name="Text 2"/>
          <p:cNvSpPr/>
          <p:nvPr/>
        </p:nvSpPr>
        <p:spPr>
          <a:xfrm>
            <a:off x="3861048" y="2339206"/>
            <a:ext cx="4850904" cy="1481435"/>
          </a:xfrm>
          <a:prstGeom prst="rect">
            <a:avLst/>
          </a:prstGeom>
          <a:noFill/>
          <a:ln/>
        </p:spPr>
        <p:txBody>
          <a:bodyPr wrap="square" lIns="0" tIns="0" rIns="0" bIns="0" rtlCol="0" anchor="t">
            <a:normAutofit/>
          </a:bodyPr>
          <a:lstStyle/>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Michael Porter is a professor at Harvard Business School and one of the most influential thinkers in the field of business strategy. In 1979, he introduced the Five Forces Framework in a Harvard Business Review article. His goal was to give businesses a structured way to understand the competitive forces shaping their industry and use that understanding to build a stronger strategic position.</a:t>
            </a:r>
            <a:endParaRPr lang="en-US" sz="1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432048" y="991046"/>
            <a:ext cx="8279904" cy="482203"/>
          </a:xfrm>
          <a:prstGeom prst="rect">
            <a:avLst/>
          </a:prstGeom>
          <a:noFill/>
          <a:ln/>
        </p:spPr>
        <p:txBody>
          <a:bodyPr wrap="none" lIns="0" tIns="0" rIns="0" bIns="0" rtlCol="0" anchor="t"/>
          <a:lstStyle/>
          <a:p>
            <a:pPr algn="l" indent="0" marL="0">
              <a:lnSpc>
                <a:spcPct val="104000"/>
              </a:lnSpc>
              <a:buNone/>
            </a:pPr>
            <a:r>
              <a:rPr lang="en-US" sz="3000" b="1" dirty="0">
                <a:solidFill>
                  <a:srgbClr val="282824"/>
                </a:solidFill>
                <a:latin typeface="Lato Bold" pitchFamily="34" charset="0"/>
                <a:ea typeface="Lato Bold" pitchFamily="34" charset="-122"/>
                <a:cs typeface="Lato Bold" pitchFamily="34" charset="-120"/>
              </a:rPr>
              <a:t>What Is Porter's Five Forces?</a:t>
            </a:r>
            <a:endParaRPr lang="en-US" sz="3000" dirty="0"/>
          </a:p>
        </p:txBody>
      </p:sp>
      <p:sp>
        <p:nvSpPr>
          <p:cNvPr id="3" name="Text 1"/>
          <p:cNvSpPr/>
          <p:nvPr/>
        </p:nvSpPr>
        <p:spPr>
          <a:xfrm>
            <a:off x="432048" y="1534939"/>
            <a:ext cx="8279904" cy="241102"/>
          </a:xfrm>
          <a:prstGeom prst="rect">
            <a:avLst/>
          </a:prstGeom>
          <a:noFill/>
          <a:ln/>
        </p:spPr>
        <p:txBody>
          <a:bodyPr wrap="none" lIns="0" tIns="0" rIns="0" bIns="0" rtlCol="0" anchor="t"/>
          <a:lstStyle/>
          <a:p>
            <a:pPr algn="l" indent="0" marL="0">
              <a:lnSpc>
                <a:spcPct val="104000"/>
              </a:lnSpc>
              <a:buNone/>
            </a:pPr>
            <a:r>
              <a:rPr lang="en-US" sz="1500" b="1" dirty="0">
                <a:solidFill>
                  <a:srgbClr val="282824"/>
                </a:solidFill>
                <a:latin typeface="Lato Bold" pitchFamily="34" charset="0"/>
                <a:ea typeface="Lato Bold" pitchFamily="34" charset="-122"/>
                <a:cs typeface="Lato Bold" pitchFamily="34" charset="-120"/>
              </a:rPr>
              <a:t>The Core Idea</a:t>
            </a:r>
            <a:endParaRPr lang="en-US" sz="1500" dirty="0"/>
          </a:p>
        </p:txBody>
      </p:sp>
      <p:sp>
        <p:nvSpPr>
          <p:cNvPr id="4" name="Text 2"/>
          <p:cNvSpPr/>
          <p:nvPr/>
        </p:nvSpPr>
        <p:spPr>
          <a:xfrm>
            <a:off x="432048" y="2146325"/>
            <a:ext cx="4384551" cy="1867198"/>
          </a:xfrm>
          <a:prstGeom prst="rect">
            <a:avLst/>
          </a:prstGeom>
          <a:noFill/>
          <a:ln/>
        </p:spPr>
        <p:txBody>
          <a:bodyPr wrap="square" lIns="0" tIns="0" rIns="0" bIns="0" rtlCol="0" anchor="t">
            <a:normAutofit/>
          </a:bodyPr>
          <a:lstStyle/>
          <a:p>
            <a:pPr algn="l" indent="0" marL="0">
              <a:lnSpc>
                <a:spcPct val="133000"/>
              </a:lnSpc>
              <a:spcAft>
                <a:spcPts val="1050"/>
              </a:spcAft>
              <a:buNone/>
            </a:pPr>
            <a:r>
              <a:rPr lang="en-US" sz="1200" dirty="0">
                <a:solidFill>
                  <a:srgbClr val="4A4A45"/>
                </a:solidFill>
                <a:latin typeface="Lato" pitchFamily="34" charset="0"/>
                <a:ea typeface="Lato" pitchFamily="34" charset="-122"/>
                <a:cs typeface="Lato" pitchFamily="34" charset="-120"/>
              </a:rPr>
              <a:t>Porter's Five Forces is a framework used to analyze the competitive intensity and attractiveness of an industry. It argues that the profitability of any industry is shaped by five fundamental forces.</a:t>
            </a:r>
            <a:endParaRPr lang="en-US" sz="1200" dirty="0"/>
          </a:p>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Understanding these forces helps businesses identify where power lies, where threats come from, and where strategic opportunities exist.</a:t>
            </a:r>
            <a:endParaRPr lang="en-US" sz="1200" dirty="0"/>
          </a:p>
        </p:txBody>
      </p:sp>
      <p:sp>
        <p:nvSpPr>
          <p:cNvPr id="5" name="Shape 3"/>
          <p:cNvSpPr/>
          <p:nvPr/>
        </p:nvSpPr>
        <p:spPr>
          <a:xfrm>
            <a:off x="5086648" y="2007468"/>
            <a:ext cx="3741093" cy="2144911"/>
          </a:xfrm>
          <a:prstGeom prst="roundRect">
            <a:avLst>
              <a:gd name="adj" fmla="val 1079"/>
            </a:avLst>
          </a:prstGeom>
          <a:solidFill>
            <a:srgbClr val="282824"/>
          </a:solidFill>
          <a:ln/>
        </p:spPr>
      </p:sp>
      <p:sp>
        <p:nvSpPr>
          <p:cNvPr id="6" name="Text 4"/>
          <p:cNvSpPr/>
          <p:nvPr/>
        </p:nvSpPr>
        <p:spPr>
          <a:xfrm>
            <a:off x="5240908" y="2161729"/>
            <a:ext cx="3432572" cy="241102"/>
          </a:xfrm>
          <a:prstGeom prst="rect">
            <a:avLst/>
          </a:prstGeom>
          <a:noFill/>
          <a:ln/>
        </p:spPr>
        <p:txBody>
          <a:bodyPr wrap="none" lIns="0" tIns="0" rIns="0" bIns="0" rtlCol="0" anchor="t"/>
          <a:lstStyle/>
          <a:p>
            <a:pPr algn="l" indent="0" marL="0">
              <a:lnSpc>
                <a:spcPct val="104000"/>
              </a:lnSpc>
              <a:buNone/>
            </a:pPr>
            <a:r>
              <a:rPr lang="en-US" sz="1500" b="1" dirty="0">
                <a:solidFill>
                  <a:srgbClr val="FFFFFF"/>
                </a:solidFill>
                <a:latin typeface="Lato Bold" pitchFamily="34" charset="0"/>
                <a:ea typeface="Lato Bold" pitchFamily="34" charset="-122"/>
                <a:cs typeface="Lato Bold" pitchFamily="34" charset="-120"/>
              </a:rPr>
              <a:t>The Framework Answers:</a:t>
            </a:r>
            <a:endParaRPr lang="en-US" sz="1500" dirty="0"/>
          </a:p>
        </p:txBody>
      </p:sp>
      <p:sp>
        <p:nvSpPr>
          <p:cNvPr id="7" name="Text 5"/>
          <p:cNvSpPr/>
          <p:nvPr/>
        </p:nvSpPr>
        <p:spPr>
          <a:xfrm>
            <a:off x="5240908" y="2557090"/>
            <a:ext cx="3432572" cy="848618"/>
          </a:xfrm>
          <a:prstGeom prst="rect">
            <a:avLst/>
          </a:prstGeom>
          <a:noFill/>
          <a:ln/>
        </p:spPr>
        <p:txBody>
          <a:bodyPr wrap="square" lIns="0" tIns="0" rIns="0" bIns="0" rtlCol="0" anchor="t">
            <a:normAutofit/>
          </a:bodyPr>
          <a:lstStyle/>
          <a:p>
            <a:pPr algn="l" marL="243840" indent="-243840">
              <a:lnSpc>
                <a:spcPct val="133000"/>
              </a:lnSpc>
              <a:buSzPct val="100000"/>
              <a:buChar char="•"/>
            </a:pPr>
            <a:r>
              <a:rPr lang="en-US" sz="1200" dirty="0">
                <a:solidFill>
                  <a:srgbClr val="FFFFFF"/>
                </a:solidFill>
                <a:latin typeface="Lato" pitchFamily="34" charset="0"/>
                <a:ea typeface="Lato" pitchFamily="34" charset="-122"/>
                <a:cs typeface="Lato" pitchFamily="34" charset="-120"/>
              </a:rPr>
              <a:t>Where does power lie in this industry?</a:t>
            </a:r>
            <a:endParaRPr lang="en-US" sz="1200" dirty="0"/>
          </a:p>
          <a:p>
            <a:pPr algn="l" marL="243840" indent="-243840">
              <a:lnSpc>
                <a:spcPct val="133000"/>
              </a:lnSpc>
              <a:buSzPct val="100000"/>
              <a:buChar char="•"/>
            </a:pPr>
            <a:r>
              <a:rPr lang="en-US" sz="1200" dirty="0">
                <a:solidFill>
                  <a:srgbClr val="FFFFFF"/>
                </a:solidFill>
                <a:latin typeface="Lato" pitchFamily="34" charset="0"/>
                <a:ea typeface="Lato" pitchFamily="34" charset="-122"/>
                <a:cs typeface="Lato" pitchFamily="34" charset="-120"/>
              </a:rPr>
              <a:t>Where do the real threats come from?</a:t>
            </a:r>
            <a:endParaRPr lang="en-US" sz="1200" dirty="0"/>
          </a:p>
          <a:p>
            <a:pPr algn="l" marL="243840" indent="-243840">
              <a:lnSpc>
                <a:spcPct val="133000"/>
              </a:lnSpc>
              <a:buSzPct val="100000"/>
              <a:buChar char="•"/>
            </a:pPr>
            <a:r>
              <a:rPr lang="en-US" sz="1200" dirty="0">
                <a:solidFill>
                  <a:srgbClr val="FFFFFF"/>
                </a:solidFill>
                <a:latin typeface="Lato" pitchFamily="34" charset="0"/>
                <a:ea typeface="Lato" pitchFamily="34" charset="-122"/>
                <a:cs typeface="Lato" pitchFamily="34" charset="-120"/>
              </a:rPr>
              <a:t>Where do strategic opportunities exist?</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432048" y="1132359"/>
            <a:ext cx="8279904" cy="482203"/>
          </a:xfrm>
          <a:prstGeom prst="rect">
            <a:avLst/>
          </a:prstGeom>
          <a:noFill/>
          <a:ln/>
        </p:spPr>
        <p:txBody>
          <a:bodyPr wrap="none" lIns="0" tIns="0" rIns="0" bIns="0" rtlCol="0" anchor="t"/>
          <a:lstStyle/>
          <a:p>
            <a:pPr algn="l" indent="0" marL="0">
              <a:lnSpc>
                <a:spcPct val="104000"/>
              </a:lnSpc>
              <a:buNone/>
            </a:pPr>
            <a:r>
              <a:rPr lang="en-US" sz="3000" b="1" dirty="0">
                <a:solidFill>
                  <a:srgbClr val="282824"/>
                </a:solidFill>
                <a:latin typeface="Lato Bold" pitchFamily="34" charset="0"/>
                <a:ea typeface="Lato Bold" pitchFamily="34" charset="-122"/>
                <a:cs typeface="Lato Bold" pitchFamily="34" charset="-120"/>
              </a:rPr>
              <a:t>Why Industry Analysis Matters</a:t>
            </a:r>
            <a:endParaRPr lang="en-US" sz="3000" dirty="0"/>
          </a:p>
        </p:txBody>
      </p:sp>
      <p:sp>
        <p:nvSpPr>
          <p:cNvPr id="3" name="Text 1"/>
          <p:cNvSpPr/>
          <p:nvPr/>
        </p:nvSpPr>
        <p:spPr>
          <a:xfrm>
            <a:off x="432048" y="1676251"/>
            <a:ext cx="8279904" cy="241102"/>
          </a:xfrm>
          <a:prstGeom prst="rect">
            <a:avLst/>
          </a:prstGeom>
          <a:noFill/>
          <a:ln/>
        </p:spPr>
        <p:txBody>
          <a:bodyPr wrap="none" lIns="0" tIns="0" rIns="0" bIns="0" rtlCol="0" anchor="t"/>
          <a:lstStyle/>
          <a:p>
            <a:pPr algn="l" indent="0" marL="0">
              <a:lnSpc>
                <a:spcPct val="104000"/>
              </a:lnSpc>
              <a:buNone/>
            </a:pPr>
            <a:r>
              <a:rPr lang="en-US" sz="1500" b="1" dirty="0">
                <a:solidFill>
                  <a:srgbClr val="282824"/>
                </a:solidFill>
                <a:latin typeface="Lato Bold" pitchFamily="34" charset="0"/>
                <a:ea typeface="Lato Bold" pitchFamily="34" charset="-122"/>
                <a:cs typeface="Lato Bold" pitchFamily="34" charset="-120"/>
              </a:rPr>
              <a:t>Why Look at the Whole Industry?</a:t>
            </a:r>
            <a:endParaRPr lang="en-US" sz="1500" dirty="0"/>
          </a:p>
        </p:txBody>
      </p:sp>
      <p:sp>
        <p:nvSpPr>
          <p:cNvPr id="4" name="Shape 2"/>
          <p:cNvSpPr/>
          <p:nvPr/>
        </p:nvSpPr>
        <p:spPr>
          <a:xfrm>
            <a:off x="432048" y="2148780"/>
            <a:ext cx="347142" cy="347142"/>
          </a:xfrm>
          <a:prstGeom prst="roundRect">
            <a:avLst>
              <a:gd name="adj" fmla="val 6668"/>
            </a:avLst>
          </a:prstGeom>
          <a:solidFill>
            <a:srgbClr val="E5DFD2"/>
          </a:solidFill>
          <a:ln/>
        </p:spPr>
      </p:sp>
      <p:sp>
        <p:nvSpPr>
          <p:cNvPr id="5" name="Text 3"/>
          <p:cNvSpPr/>
          <p:nvPr/>
        </p:nvSpPr>
        <p:spPr>
          <a:xfrm>
            <a:off x="933450" y="2201763"/>
            <a:ext cx="2129954" cy="241102"/>
          </a:xfrm>
          <a:prstGeom prst="rect">
            <a:avLst/>
          </a:prstGeom>
          <a:noFill/>
          <a:ln/>
        </p:spPr>
        <p:txBody>
          <a:bodyPr wrap="none" lIns="0" tIns="0" rIns="0" bIns="0" rtlCol="0" anchor="t"/>
          <a:lstStyle/>
          <a:p>
            <a:pPr algn="l" indent="0" marL="0">
              <a:lnSpc>
                <a:spcPct val="104000"/>
              </a:lnSpc>
              <a:buNone/>
            </a:pPr>
            <a:r>
              <a:rPr lang="en-US" sz="1500" b="1" dirty="0">
                <a:solidFill>
                  <a:srgbClr val="4A4A45"/>
                </a:solidFill>
                <a:latin typeface="Lato Bold" pitchFamily="34" charset="0"/>
                <a:ea typeface="Lato Bold" pitchFamily="34" charset="-122"/>
                <a:cs typeface="Lato Bold" pitchFamily="34" charset="-120"/>
              </a:rPr>
              <a:t>Too Narrow a View</a:t>
            </a:r>
            <a:endParaRPr lang="en-US" sz="1500" dirty="0"/>
          </a:p>
        </p:txBody>
      </p:sp>
      <p:sp>
        <p:nvSpPr>
          <p:cNvPr id="6" name="Text 4"/>
          <p:cNvSpPr/>
          <p:nvPr/>
        </p:nvSpPr>
        <p:spPr>
          <a:xfrm>
            <a:off x="933450" y="2535436"/>
            <a:ext cx="2129954" cy="1234529"/>
          </a:xfrm>
          <a:prstGeom prst="rect">
            <a:avLst/>
          </a:prstGeom>
          <a:noFill/>
          <a:ln/>
        </p:spPr>
        <p:txBody>
          <a:bodyPr wrap="square" lIns="0" tIns="0" rIns="0" bIns="0" rtlCol="0" anchor="t">
            <a:normAutofit/>
          </a:bodyPr>
          <a:lstStyle/>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Many businesses focus only on their direct competitors. Porter argued this is too narrow a perspective for effective strategy.</a:t>
            </a:r>
            <a:endParaRPr lang="en-US" sz="1200" dirty="0"/>
          </a:p>
        </p:txBody>
      </p:sp>
      <p:sp>
        <p:nvSpPr>
          <p:cNvPr id="7" name="Shape 5"/>
          <p:cNvSpPr/>
          <p:nvPr/>
        </p:nvSpPr>
        <p:spPr>
          <a:xfrm>
            <a:off x="3256285" y="2148780"/>
            <a:ext cx="347142" cy="347142"/>
          </a:xfrm>
          <a:prstGeom prst="roundRect">
            <a:avLst>
              <a:gd name="adj" fmla="val 6668"/>
            </a:avLst>
          </a:prstGeom>
          <a:solidFill>
            <a:srgbClr val="E5DFD2"/>
          </a:solidFill>
          <a:ln/>
        </p:spPr>
      </p:sp>
      <p:sp>
        <p:nvSpPr>
          <p:cNvPr id="8" name="Text 6"/>
          <p:cNvSpPr/>
          <p:nvPr/>
        </p:nvSpPr>
        <p:spPr>
          <a:xfrm>
            <a:off x="3757687" y="2201763"/>
            <a:ext cx="2129954" cy="482203"/>
          </a:xfrm>
          <a:prstGeom prst="rect">
            <a:avLst/>
          </a:prstGeom>
          <a:noFill/>
          <a:ln/>
        </p:spPr>
        <p:txBody>
          <a:bodyPr wrap="square" lIns="0" tIns="0" rIns="0" bIns="0" rtlCol="0" anchor="t">
            <a:normAutofit/>
          </a:bodyPr>
          <a:lstStyle/>
          <a:p>
            <a:pPr algn="l" indent="0" marL="0">
              <a:lnSpc>
                <a:spcPct val="104000"/>
              </a:lnSpc>
              <a:buNone/>
            </a:pPr>
            <a:r>
              <a:rPr lang="en-US" sz="1500" b="1" dirty="0">
                <a:solidFill>
                  <a:srgbClr val="4A4A45"/>
                </a:solidFill>
                <a:latin typeface="Lato Bold" pitchFamily="34" charset="0"/>
                <a:ea typeface="Lato Bold" pitchFamily="34" charset="-122"/>
                <a:cs typeface="Lato Bold" pitchFamily="34" charset="-120"/>
              </a:rPr>
              <a:t>Competition Comes from Multiple Directions</a:t>
            </a:r>
            <a:endParaRPr lang="en-US" sz="1500" dirty="0"/>
          </a:p>
        </p:txBody>
      </p:sp>
      <p:sp>
        <p:nvSpPr>
          <p:cNvPr id="9" name="Text 7"/>
          <p:cNvSpPr/>
          <p:nvPr/>
        </p:nvSpPr>
        <p:spPr>
          <a:xfrm>
            <a:off x="3757687" y="2776538"/>
            <a:ext cx="2129954" cy="1234529"/>
          </a:xfrm>
          <a:prstGeom prst="rect">
            <a:avLst/>
          </a:prstGeom>
          <a:noFill/>
          <a:ln/>
        </p:spPr>
        <p:txBody>
          <a:bodyPr wrap="square" lIns="0" tIns="0" rIns="0" bIns="0" rtlCol="0" anchor="t">
            <a:normAutofit/>
          </a:bodyPr>
          <a:lstStyle/>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True competition comes from suppliers, buyers, new entrants, substitutes, and rivals — not just the company across the street.</a:t>
            </a:r>
            <a:endParaRPr lang="en-US" sz="1200" dirty="0"/>
          </a:p>
        </p:txBody>
      </p:sp>
      <p:sp>
        <p:nvSpPr>
          <p:cNvPr id="10" name="Shape 8"/>
          <p:cNvSpPr/>
          <p:nvPr/>
        </p:nvSpPr>
        <p:spPr>
          <a:xfrm>
            <a:off x="6080522" y="2148780"/>
            <a:ext cx="347142" cy="347142"/>
          </a:xfrm>
          <a:prstGeom prst="roundRect">
            <a:avLst>
              <a:gd name="adj" fmla="val 6668"/>
            </a:avLst>
          </a:prstGeom>
          <a:solidFill>
            <a:srgbClr val="E5DFD2"/>
          </a:solidFill>
          <a:ln/>
        </p:spPr>
      </p:sp>
      <p:sp>
        <p:nvSpPr>
          <p:cNvPr id="11" name="Text 9"/>
          <p:cNvSpPr/>
          <p:nvPr/>
        </p:nvSpPr>
        <p:spPr>
          <a:xfrm>
            <a:off x="6581924" y="2201763"/>
            <a:ext cx="2130028" cy="482203"/>
          </a:xfrm>
          <a:prstGeom prst="rect">
            <a:avLst/>
          </a:prstGeom>
          <a:noFill/>
          <a:ln/>
        </p:spPr>
        <p:txBody>
          <a:bodyPr wrap="square" lIns="0" tIns="0" rIns="0" bIns="0" rtlCol="0" anchor="t">
            <a:normAutofit/>
          </a:bodyPr>
          <a:lstStyle/>
          <a:p>
            <a:pPr algn="l" indent="0" marL="0">
              <a:lnSpc>
                <a:spcPct val="104000"/>
              </a:lnSpc>
              <a:buNone/>
            </a:pPr>
            <a:r>
              <a:rPr lang="en-US" sz="1500" b="1" dirty="0">
                <a:solidFill>
                  <a:srgbClr val="4A4A45"/>
                </a:solidFill>
                <a:latin typeface="Lato Bold" pitchFamily="34" charset="0"/>
                <a:ea typeface="Lato Bold" pitchFamily="34" charset="-122"/>
                <a:cs typeface="Lato Bold" pitchFamily="34" charset="-120"/>
              </a:rPr>
              <a:t>A Complete Strategic Picture</a:t>
            </a:r>
            <a:endParaRPr lang="en-US" sz="1500" dirty="0"/>
          </a:p>
        </p:txBody>
      </p:sp>
      <p:sp>
        <p:nvSpPr>
          <p:cNvPr id="12" name="Text 10"/>
          <p:cNvSpPr/>
          <p:nvPr/>
        </p:nvSpPr>
        <p:spPr>
          <a:xfrm>
            <a:off x="6581924" y="2776538"/>
            <a:ext cx="2130028" cy="1234529"/>
          </a:xfrm>
          <a:prstGeom prst="rect">
            <a:avLst/>
          </a:prstGeom>
          <a:noFill/>
          <a:ln/>
        </p:spPr>
        <p:txBody>
          <a:bodyPr wrap="square" lIns="0" tIns="0" rIns="0" bIns="0" rtlCol="0" anchor="t">
            <a:normAutofit/>
          </a:bodyPr>
          <a:lstStyle/>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A complete strategic picture requires looking at all five forces simultaneously to understand the full competitive landscape.</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432048" y="424309"/>
            <a:ext cx="8279904" cy="263649"/>
          </a:xfrm>
          <a:prstGeom prst="rect">
            <a:avLst/>
          </a:prstGeom>
          <a:noFill/>
          <a:ln/>
        </p:spPr>
        <p:txBody>
          <a:bodyPr wrap="none" lIns="0" tIns="0" rIns="0" bIns="0" rtlCol="0" anchor="t"/>
          <a:lstStyle/>
          <a:p>
            <a:pPr algn="l" indent="0" marL="0">
              <a:lnSpc>
                <a:spcPct val="104000"/>
              </a:lnSpc>
              <a:buNone/>
            </a:pPr>
            <a:r>
              <a:rPr lang="en-US" sz="1650" b="1" dirty="0">
                <a:solidFill>
                  <a:srgbClr val="282824"/>
                </a:solidFill>
                <a:latin typeface="Lato Bold" pitchFamily="34" charset="0"/>
                <a:ea typeface="Lato Bold" pitchFamily="34" charset="-122"/>
                <a:cs typeface="Lato Bold" pitchFamily="34" charset="-120"/>
              </a:rPr>
              <a:t>The Five Forces Overview</a:t>
            </a:r>
            <a:endParaRPr lang="en-US" sz="1650" dirty="0"/>
          </a:p>
        </p:txBody>
      </p:sp>
      <p:sp>
        <p:nvSpPr>
          <p:cNvPr id="3" name="Text 1"/>
          <p:cNvSpPr/>
          <p:nvPr/>
        </p:nvSpPr>
        <p:spPr>
          <a:xfrm>
            <a:off x="432048" y="706413"/>
            <a:ext cx="8279904" cy="131862"/>
          </a:xfrm>
          <a:prstGeom prst="rect">
            <a:avLst/>
          </a:prstGeom>
          <a:noFill/>
          <a:ln/>
        </p:spPr>
        <p:txBody>
          <a:bodyPr wrap="none" lIns="0" tIns="0" rIns="0" bIns="0" rtlCol="0" anchor="t"/>
          <a:lstStyle/>
          <a:p>
            <a:pPr algn="l" indent="0" marL="0">
              <a:lnSpc>
                <a:spcPct val="104000"/>
              </a:lnSpc>
              <a:buNone/>
            </a:pPr>
            <a:r>
              <a:rPr lang="en-US" sz="800" b="1" dirty="0">
                <a:solidFill>
                  <a:srgbClr val="282824"/>
                </a:solidFill>
                <a:latin typeface="Lato Bold" pitchFamily="34" charset="0"/>
                <a:ea typeface="Lato Bold" pitchFamily="34" charset="-122"/>
                <a:cs typeface="Lato Bold" pitchFamily="34" charset="-120"/>
              </a:rPr>
              <a:t>The Five Forces at a Glance</a:t>
            </a:r>
            <a:endParaRPr lang="en-US" sz="800" dirty="0"/>
          </a:p>
        </p:txBody>
      </p:sp>
      <p:pic>
        <p:nvPicPr>
          <p:cNvPr id="4" name="Image 0" descr="preencoded.png">    </p:cNvPr>
          <p:cNvPicPr>
            <a:picLocks noChangeAspect="1"/>
          </p:cNvPicPr>
          <p:nvPr/>
        </p:nvPicPr>
        <p:blipFill>
          <a:blip r:embed="rId1"/>
          <a:stretch>
            <a:fillRect/>
          </a:stretch>
        </p:blipFill>
        <p:spPr>
          <a:xfrm>
            <a:off x="432048" y="907479"/>
            <a:ext cx="6553200" cy="3657600"/>
          </a:xfrm>
          <a:prstGeom prst="rect">
            <a:avLst/>
          </a:prstGeom>
        </p:spPr>
      </p:pic>
      <p:sp>
        <p:nvSpPr>
          <p:cNvPr id="5" name="Text 2"/>
          <p:cNvSpPr/>
          <p:nvPr/>
        </p:nvSpPr>
        <p:spPr>
          <a:xfrm>
            <a:off x="432048" y="4616946"/>
            <a:ext cx="8711952" cy="104403"/>
          </a:xfrm>
          <a:prstGeom prst="rect">
            <a:avLst/>
          </a:prstGeom>
          <a:noFill/>
          <a:ln/>
        </p:spPr>
        <p:txBody>
          <a:bodyPr wrap="none" lIns="0" tIns="0" rIns="0" bIns="0" rtlCol="0" anchor="t"/>
          <a:lstStyle/>
          <a:p>
            <a:pPr algn="l" indent="0" marL="0">
              <a:lnSpc>
                <a:spcPct val="103000"/>
              </a:lnSpc>
              <a:buNone/>
            </a:pPr>
            <a:r>
              <a:rPr lang="en-US" sz="650" dirty="0">
                <a:solidFill>
                  <a:srgbClr val="4A4A45"/>
                </a:solidFill>
                <a:latin typeface="Lato" pitchFamily="34" charset="0"/>
                <a:ea typeface="Lato" pitchFamily="34" charset="-122"/>
                <a:cs typeface="Lato" pitchFamily="34" charset="-120"/>
              </a:rPr>
              <a:t>Together, these five forces determine the competitive intensity and long-run profitability of any industry. No single force operates in isolation — they interact and reinforce one another.</a:t>
            </a:r>
            <a:endParaRPr lang="en-US" sz="6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Text 0"/>
          <p:cNvSpPr/>
          <p:nvPr/>
        </p:nvSpPr>
        <p:spPr>
          <a:xfrm>
            <a:off x="432048" y="446410"/>
            <a:ext cx="4850904" cy="693093"/>
          </a:xfrm>
          <a:prstGeom prst="rect">
            <a:avLst/>
          </a:prstGeom>
          <a:noFill/>
          <a:ln/>
        </p:spPr>
        <p:txBody>
          <a:bodyPr wrap="square" lIns="0" tIns="0" rIns="0" bIns="0" rtlCol="0" anchor="t">
            <a:normAutofit/>
          </a:bodyPr>
          <a:lstStyle/>
          <a:p>
            <a:pPr algn="l" indent="0" marL="0">
              <a:lnSpc>
                <a:spcPct val="104000"/>
              </a:lnSpc>
              <a:buNone/>
            </a:pPr>
            <a:r>
              <a:rPr lang="en-US" sz="2150" b="1" dirty="0">
                <a:solidFill>
                  <a:srgbClr val="282824"/>
                </a:solidFill>
                <a:latin typeface="Lato Bold" pitchFamily="34" charset="0"/>
                <a:ea typeface="Lato Bold" pitchFamily="34" charset="-122"/>
                <a:cs typeface="Lato Bold" pitchFamily="34" charset="-120"/>
              </a:rPr>
              <a:t>How Businesses Apply Porter's Five Forces</a:t>
            </a:r>
            <a:endParaRPr lang="en-US" sz="2150" dirty="0"/>
          </a:p>
        </p:txBody>
      </p:sp>
      <p:sp>
        <p:nvSpPr>
          <p:cNvPr id="4" name="Text 1"/>
          <p:cNvSpPr/>
          <p:nvPr/>
        </p:nvSpPr>
        <p:spPr>
          <a:xfrm>
            <a:off x="432048" y="1171352"/>
            <a:ext cx="4850904" cy="173236"/>
          </a:xfrm>
          <a:prstGeom prst="rect">
            <a:avLst/>
          </a:prstGeom>
          <a:noFill/>
          <a:ln/>
        </p:spPr>
        <p:txBody>
          <a:bodyPr wrap="none" lIns="0" tIns="0" rIns="0" bIns="0" rtlCol="0" anchor="t"/>
          <a:lstStyle/>
          <a:p>
            <a:pPr algn="l" indent="0" marL="0">
              <a:lnSpc>
                <a:spcPct val="104000"/>
              </a:lnSpc>
              <a:buNone/>
            </a:pPr>
            <a:r>
              <a:rPr lang="en-US" sz="1050" b="1" dirty="0">
                <a:solidFill>
                  <a:srgbClr val="282824"/>
                </a:solidFill>
                <a:latin typeface="Lato Bold" pitchFamily="34" charset="0"/>
                <a:ea typeface="Lato Bold" pitchFamily="34" charset="-122"/>
                <a:cs typeface="Lato Bold" pitchFamily="34" charset="-120"/>
              </a:rPr>
              <a:t>How to Use This Framework</a:t>
            </a:r>
            <a:endParaRPr lang="en-US" sz="105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32048" y="1464097"/>
            <a:ext cx="4850904" cy="776139"/>
          </a:xfrm>
          <a:prstGeom prst="rect">
            <a:avLst/>
          </a:prstGeom>
        </p:spPr>
      </p:pic>
      <p:sp>
        <p:nvSpPr>
          <p:cNvPr id="6" name="Text 2"/>
          <p:cNvSpPr/>
          <p:nvPr/>
        </p:nvSpPr>
        <p:spPr>
          <a:xfrm>
            <a:off x="584969" y="1748210"/>
            <a:ext cx="166315" cy="207913"/>
          </a:xfrm>
          <a:prstGeom prst="rect">
            <a:avLst/>
          </a:prstGeom>
          <a:noFill/>
          <a:ln/>
        </p:spPr>
        <p:txBody>
          <a:bodyPr wrap="none" lIns="0" tIns="0" rIns="0" bIns="0" rtlCol="0" anchor="ctr"/>
          <a:lstStyle/>
          <a:p>
            <a:pPr algn="ctr" indent="0" marL="0">
              <a:lnSpc>
                <a:spcPct val="100000"/>
              </a:lnSpc>
              <a:buNone/>
            </a:pPr>
            <a:r>
              <a:rPr lang="en-US" sz="1300" b="1" dirty="0">
                <a:solidFill>
                  <a:srgbClr val="4A4A45"/>
                </a:solidFill>
                <a:latin typeface="Lato Bold" pitchFamily="34" charset="0"/>
                <a:ea typeface="Lato Bold" pitchFamily="34" charset="-122"/>
                <a:cs typeface="Lato Bold" pitchFamily="34" charset="-120"/>
              </a:rPr>
              <a:t>1</a:t>
            </a:r>
            <a:endParaRPr lang="en-US" sz="1300" dirty="0"/>
          </a:p>
        </p:txBody>
      </p:sp>
      <p:sp>
        <p:nvSpPr>
          <p:cNvPr id="7" name="Text 3"/>
          <p:cNvSpPr/>
          <p:nvPr/>
        </p:nvSpPr>
        <p:spPr>
          <a:xfrm>
            <a:off x="969615" y="1589261"/>
            <a:ext cx="4188172" cy="173236"/>
          </a:xfrm>
          <a:prstGeom prst="rect">
            <a:avLst/>
          </a:prstGeom>
          <a:noFill/>
          <a:ln/>
        </p:spPr>
        <p:txBody>
          <a:bodyPr wrap="none" lIns="0" tIns="0" rIns="0" bIns="0" rtlCol="0" anchor="t"/>
          <a:lstStyle/>
          <a:p>
            <a:pPr algn="l" indent="0" marL="0">
              <a:lnSpc>
                <a:spcPct val="104000"/>
              </a:lnSpc>
              <a:buNone/>
            </a:pPr>
            <a:r>
              <a:rPr lang="en-US" sz="1050" b="1" dirty="0">
                <a:solidFill>
                  <a:srgbClr val="4A4A45"/>
                </a:solidFill>
                <a:latin typeface="Lato Bold" pitchFamily="34" charset="0"/>
                <a:ea typeface="Lato Bold" pitchFamily="34" charset="-122"/>
                <a:cs typeface="Lato Bold" pitchFamily="34" charset="-120"/>
              </a:rPr>
              <a:t>Evaluate Industry Attractiveness</a:t>
            </a:r>
            <a:endParaRPr lang="en-US" sz="1050" dirty="0"/>
          </a:p>
        </p:txBody>
      </p:sp>
      <p:sp>
        <p:nvSpPr>
          <p:cNvPr id="8" name="Text 4"/>
          <p:cNvSpPr/>
          <p:nvPr/>
        </p:nvSpPr>
        <p:spPr>
          <a:xfrm>
            <a:off x="969615" y="1810271"/>
            <a:ext cx="4188172" cy="304800"/>
          </a:xfrm>
          <a:prstGeom prst="rect">
            <a:avLst/>
          </a:prstGeom>
          <a:noFill/>
          <a:ln/>
        </p:spPr>
        <p:txBody>
          <a:bodyPr wrap="square" lIns="0" tIns="0" rIns="0" bIns="0" rtlCol="0" anchor="t">
            <a:normAutofit/>
          </a:bodyPr>
          <a:lstStyle/>
          <a:p>
            <a:pPr algn="l" indent="0" marL="0">
              <a:lnSpc>
                <a:spcPct val="115000"/>
              </a:lnSpc>
              <a:buNone/>
            </a:pPr>
            <a:r>
              <a:rPr lang="en-US" sz="850" dirty="0">
                <a:solidFill>
                  <a:srgbClr val="4A4A45"/>
                </a:solidFill>
                <a:latin typeface="Lato" pitchFamily="34" charset="0"/>
                <a:ea typeface="Lato" pitchFamily="34" charset="-122"/>
                <a:cs typeface="Lato" pitchFamily="34" charset="-120"/>
              </a:rPr>
              <a:t>Assess an industry before entering it to understand whether it offers sustainable profit potential.</a:t>
            </a:r>
            <a:endParaRPr lang="en-US" sz="850" dirty="0"/>
          </a:p>
        </p:txBody>
      </p:sp>
      <p:pic>
        <p:nvPicPr>
          <p:cNvPr id="9"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2048" y="2319933"/>
            <a:ext cx="4850904" cy="776139"/>
          </a:xfrm>
          <a:prstGeom prst="rect">
            <a:avLst/>
          </a:prstGeom>
        </p:spPr>
      </p:pic>
      <p:sp>
        <p:nvSpPr>
          <p:cNvPr id="10" name="Text 5"/>
          <p:cNvSpPr/>
          <p:nvPr/>
        </p:nvSpPr>
        <p:spPr>
          <a:xfrm>
            <a:off x="584969" y="2604046"/>
            <a:ext cx="166315" cy="207913"/>
          </a:xfrm>
          <a:prstGeom prst="rect">
            <a:avLst/>
          </a:prstGeom>
          <a:noFill/>
          <a:ln/>
        </p:spPr>
        <p:txBody>
          <a:bodyPr wrap="none" lIns="0" tIns="0" rIns="0" bIns="0" rtlCol="0" anchor="ctr"/>
          <a:lstStyle/>
          <a:p>
            <a:pPr algn="ctr" indent="0" marL="0">
              <a:lnSpc>
                <a:spcPct val="100000"/>
              </a:lnSpc>
              <a:buNone/>
            </a:pPr>
            <a:r>
              <a:rPr lang="en-US" sz="1300" b="1" dirty="0">
                <a:solidFill>
                  <a:srgbClr val="4A4A45"/>
                </a:solidFill>
                <a:latin typeface="Lato Bold" pitchFamily="34" charset="0"/>
                <a:ea typeface="Lato Bold" pitchFamily="34" charset="-122"/>
                <a:cs typeface="Lato Bold" pitchFamily="34" charset="-120"/>
              </a:rPr>
              <a:t>2</a:t>
            </a:r>
            <a:endParaRPr lang="en-US" sz="1300" dirty="0"/>
          </a:p>
        </p:txBody>
      </p:sp>
      <p:sp>
        <p:nvSpPr>
          <p:cNvPr id="11" name="Text 6"/>
          <p:cNvSpPr/>
          <p:nvPr/>
        </p:nvSpPr>
        <p:spPr>
          <a:xfrm>
            <a:off x="969615" y="2445097"/>
            <a:ext cx="4188172" cy="173236"/>
          </a:xfrm>
          <a:prstGeom prst="rect">
            <a:avLst/>
          </a:prstGeom>
          <a:noFill/>
          <a:ln/>
        </p:spPr>
        <p:txBody>
          <a:bodyPr wrap="none" lIns="0" tIns="0" rIns="0" bIns="0" rtlCol="0" anchor="t"/>
          <a:lstStyle/>
          <a:p>
            <a:pPr algn="l" indent="0" marL="0">
              <a:lnSpc>
                <a:spcPct val="104000"/>
              </a:lnSpc>
              <a:buNone/>
            </a:pPr>
            <a:r>
              <a:rPr lang="en-US" sz="1050" b="1" dirty="0">
                <a:solidFill>
                  <a:srgbClr val="4A4A45"/>
                </a:solidFill>
                <a:latin typeface="Lato Bold" pitchFamily="34" charset="0"/>
                <a:ea typeface="Lato Bold" pitchFamily="34" charset="-122"/>
                <a:cs typeface="Lato Bold" pitchFamily="34" charset="-120"/>
              </a:rPr>
              <a:t>Understand Profitability Differences</a:t>
            </a:r>
            <a:endParaRPr lang="en-US" sz="1050" dirty="0"/>
          </a:p>
        </p:txBody>
      </p:sp>
      <p:sp>
        <p:nvSpPr>
          <p:cNvPr id="12" name="Text 7"/>
          <p:cNvSpPr/>
          <p:nvPr/>
        </p:nvSpPr>
        <p:spPr>
          <a:xfrm>
            <a:off x="969615" y="2666107"/>
            <a:ext cx="4188172" cy="304800"/>
          </a:xfrm>
          <a:prstGeom prst="rect">
            <a:avLst/>
          </a:prstGeom>
          <a:noFill/>
          <a:ln/>
        </p:spPr>
        <p:txBody>
          <a:bodyPr wrap="square" lIns="0" tIns="0" rIns="0" bIns="0" rtlCol="0" anchor="t">
            <a:normAutofit/>
          </a:bodyPr>
          <a:lstStyle/>
          <a:p>
            <a:pPr algn="l" indent="0" marL="0">
              <a:lnSpc>
                <a:spcPct val="115000"/>
              </a:lnSpc>
              <a:buNone/>
            </a:pPr>
            <a:r>
              <a:rPr lang="en-US" sz="850" dirty="0">
                <a:solidFill>
                  <a:srgbClr val="4A4A45"/>
                </a:solidFill>
                <a:latin typeface="Lato" pitchFamily="34" charset="0"/>
                <a:ea typeface="Lato" pitchFamily="34" charset="-122"/>
                <a:cs typeface="Lato" pitchFamily="34" charset="-120"/>
              </a:rPr>
              <a:t>Identify why some industries are consistently more profitable than others over the long term.</a:t>
            </a:r>
            <a:endParaRPr lang="en-US" sz="850" dirty="0"/>
          </a:p>
        </p:txBody>
      </p:sp>
      <p:pic>
        <p:nvPicPr>
          <p:cNvPr id="13"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32048" y="3175769"/>
            <a:ext cx="4850904" cy="776139"/>
          </a:xfrm>
          <a:prstGeom prst="rect">
            <a:avLst/>
          </a:prstGeom>
        </p:spPr>
      </p:pic>
      <p:sp>
        <p:nvSpPr>
          <p:cNvPr id="14" name="Text 8"/>
          <p:cNvSpPr/>
          <p:nvPr/>
        </p:nvSpPr>
        <p:spPr>
          <a:xfrm>
            <a:off x="584969" y="3459882"/>
            <a:ext cx="166315" cy="207913"/>
          </a:xfrm>
          <a:prstGeom prst="rect">
            <a:avLst/>
          </a:prstGeom>
          <a:noFill/>
          <a:ln/>
        </p:spPr>
        <p:txBody>
          <a:bodyPr wrap="none" lIns="0" tIns="0" rIns="0" bIns="0" rtlCol="0" anchor="ctr"/>
          <a:lstStyle/>
          <a:p>
            <a:pPr algn="ctr" indent="0" marL="0">
              <a:lnSpc>
                <a:spcPct val="100000"/>
              </a:lnSpc>
              <a:buNone/>
            </a:pPr>
            <a:r>
              <a:rPr lang="en-US" sz="1300" b="1" dirty="0">
                <a:solidFill>
                  <a:srgbClr val="4A4A45"/>
                </a:solidFill>
                <a:latin typeface="Lato Bold" pitchFamily="34" charset="0"/>
                <a:ea typeface="Lato Bold" pitchFamily="34" charset="-122"/>
                <a:cs typeface="Lato Bold" pitchFamily="34" charset="-120"/>
              </a:rPr>
              <a:t>3</a:t>
            </a:r>
            <a:endParaRPr lang="en-US" sz="1300" dirty="0"/>
          </a:p>
        </p:txBody>
      </p:sp>
      <p:sp>
        <p:nvSpPr>
          <p:cNvPr id="15" name="Text 9"/>
          <p:cNvSpPr/>
          <p:nvPr/>
        </p:nvSpPr>
        <p:spPr>
          <a:xfrm>
            <a:off x="969615" y="3300933"/>
            <a:ext cx="4188172" cy="173236"/>
          </a:xfrm>
          <a:prstGeom prst="rect">
            <a:avLst/>
          </a:prstGeom>
          <a:noFill/>
          <a:ln/>
        </p:spPr>
        <p:txBody>
          <a:bodyPr wrap="none" lIns="0" tIns="0" rIns="0" bIns="0" rtlCol="0" anchor="t"/>
          <a:lstStyle/>
          <a:p>
            <a:pPr algn="l" indent="0" marL="0">
              <a:lnSpc>
                <a:spcPct val="104000"/>
              </a:lnSpc>
              <a:buNone/>
            </a:pPr>
            <a:r>
              <a:rPr lang="en-US" sz="1050" b="1" dirty="0">
                <a:solidFill>
                  <a:srgbClr val="4A4A45"/>
                </a:solidFill>
                <a:latin typeface="Lato Bold" pitchFamily="34" charset="0"/>
                <a:ea typeface="Lato Bold" pitchFamily="34" charset="-122"/>
                <a:cs typeface="Lato Bold" pitchFamily="34" charset="-120"/>
              </a:rPr>
              <a:t>Locate Competitive Pressure</a:t>
            </a:r>
            <a:endParaRPr lang="en-US" sz="1050" dirty="0"/>
          </a:p>
        </p:txBody>
      </p:sp>
      <p:sp>
        <p:nvSpPr>
          <p:cNvPr id="16" name="Text 10"/>
          <p:cNvSpPr/>
          <p:nvPr/>
        </p:nvSpPr>
        <p:spPr>
          <a:xfrm>
            <a:off x="969615" y="3521943"/>
            <a:ext cx="4188172" cy="304800"/>
          </a:xfrm>
          <a:prstGeom prst="rect">
            <a:avLst/>
          </a:prstGeom>
          <a:noFill/>
          <a:ln/>
        </p:spPr>
        <p:txBody>
          <a:bodyPr wrap="square" lIns="0" tIns="0" rIns="0" bIns="0" rtlCol="0" anchor="t">
            <a:normAutofit/>
          </a:bodyPr>
          <a:lstStyle/>
          <a:p>
            <a:pPr algn="l" indent="0" marL="0">
              <a:lnSpc>
                <a:spcPct val="115000"/>
              </a:lnSpc>
              <a:buNone/>
            </a:pPr>
            <a:r>
              <a:rPr lang="en-US" sz="850" dirty="0">
                <a:solidFill>
                  <a:srgbClr val="4A4A45"/>
                </a:solidFill>
                <a:latin typeface="Lato" pitchFamily="34" charset="0"/>
                <a:ea typeface="Lato" pitchFamily="34" charset="-122"/>
                <a:cs typeface="Lato" pitchFamily="34" charset="-120"/>
              </a:rPr>
              <a:t>Pinpoint where competitive pressure is strongest so resources can be allocated strategically.</a:t>
            </a:r>
            <a:endParaRPr lang="en-US" sz="850" dirty="0"/>
          </a:p>
        </p:txBody>
      </p:sp>
      <p:pic>
        <p:nvPicPr>
          <p:cNvPr id="17"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32048" y="4031605"/>
            <a:ext cx="4850904" cy="665411"/>
          </a:xfrm>
          <a:prstGeom prst="rect">
            <a:avLst/>
          </a:prstGeom>
        </p:spPr>
      </p:pic>
      <p:sp>
        <p:nvSpPr>
          <p:cNvPr id="18" name="Text 11"/>
          <p:cNvSpPr/>
          <p:nvPr/>
        </p:nvSpPr>
        <p:spPr>
          <a:xfrm>
            <a:off x="584969" y="4260354"/>
            <a:ext cx="166315" cy="207913"/>
          </a:xfrm>
          <a:prstGeom prst="rect">
            <a:avLst/>
          </a:prstGeom>
          <a:noFill/>
          <a:ln/>
        </p:spPr>
        <p:txBody>
          <a:bodyPr wrap="none" lIns="0" tIns="0" rIns="0" bIns="0" rtlCol="0" anchor="ctr"/>
          <a:lstStyle/>
          <a:p>
            <a:pPr algn="ctr" indent="0" marL="0">
              <a:lnSpc>
                <a:spcPct val="100000"/>
              </a:lnSpc>
              <a:buNone/>
            </a:pPr>
            <a:r>
              <a:rPr lang="en-US" sz="1300" b="1" dirty="0">
                <a:solidFill>
                  <a:srgbClr val="4A4A45"/>
                </a:solidFill>
                <a:latin typeface="Lato Bold" pitchFamily="34" charset="0"/>
                <a:ea typeface="Lato Bold" pitchFamily="34" charset="-122"/>
                <a:cs typeface="Lato Bold" pitchFamily="34" charset="-120"/>
              </a:rPr>
              <a:t>4</a:t>
            </a:r>
            <a:endParaRPr lang="en-US" sz="1300" dirty="0"/>
          </a:p>
        </p:txBody>
      </p:sp>
      <p:sp>
        <p:nvSpPr>
          <p:cNvPr id="19" name="Text 12"/>
          <p:cNvSpPr/>
          <p:nvPr/>
        </p:nvSpPr>
        <p:spPr>
          <a:xfrm>
            <a:off x="969615" y="4156770"/>
            <a:ext cx="4188172" cy="173236"/>
          </a:xfrm>
          <a:prstGeom prst="rect">
            <a:avLst/>
          </a:prstGeom>
          <a:noFill/>
          <a:ln/>
        </p:spPr>
        <p:txBody>
          <a:bodyPr wrap="none" lIns="0" tIns="0" rIns="0" bIns="0" rtlCol="0" anchor="t"/>
          <a:lstStyle/>
          <a:p>
            <a:pPr algn="l" indent="0" marL="0">
              <a:lnSpc>
                <a:spcPct val="104000"/>
              </a:lnSpc>
              <a:buNone/>
            </a:pPr>
            <a:r>
              <a:rPr lang="en-US" sz="1050" b="1" dirty="0">
                <a:solidFill>
                  <a:srgbClr val="4A4A45"/>
                </a:solidFill>
                <a:latin typeface="Lato Bold" pitchFamily="34" charset="0"/>
                <a:ea typeface="Lato Bold" pitchFamily="34" charset="-122"/>
                <a:cs typeface="Lato Bold" pitchFamily="34" charset="-120"/>
              </a:rPr>
              <a:t>Complement Other Tools</a:t>
            </a:r>
            <a:endParaRPr lang="en-US" sz="1050" dirty="0"/>
          </a:p>
        </p:txBody>
      </p:sp>
      <p:sp>
        <p:nvSpPr>
          <p:cNvPr id="20" name="Text 13"/>
          <p:cNvSpPr/>
          <p:nvPr/>
        </p:nvSpPr>
        <p:spPr>
          <a:xfrm>
            <a:off x="969615" y="4377779"/>
            <a:ext cx="4188172" cy="152400"/>
          </a:xfrm>
          <a:prstGeom prst="rect">
            <a:avLst/>
          </a:prstGeom>
          <a:noFill/>
          <a:ln/>
        </p:spPr>
        <p:txBody>
          <a:bodyPr wrap="none" lIns="0" tIns="0" rIns="0" bIns="0" rtlCol="0" anchor="t"/>
          <a:lstStyle/>
          <a:p>
            <a:pPr algn="l" indent="0" marL="0">
              <a:lnSpc>
                <a:spcPct val="115000"/>
              </a:lnSpc>
              <a:buNone/>
            </a:pPr>
            <a:r>
              <a:rPr lang="en-US" sz="850" dirty="0">
                <a:solidFill>
                  <a:srgbClr val="4A4A45"/>
                </a:solidFill>
                <a:latin typeface="Lato" pitchFamily="34" charset="0"/>
                <a:ea typeface="Lato" pitchFamily="34" charset="-122"/>
                <a:cs typeface="Lato" pitchFamily="34" charset="-120"/>
              </a:rPr>
              <a:t>Use alongside PESTEL and SWOT analysis for a comprehensive strategic assessment.</a:t>
            </a:r>
            <a:endParaRPr lang="en-US" sz="8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Shape 0"/>
          <p:cNvSpPr/>
          <p:nvPr/>
        </p:nvSpPr>
        <p:spPr>
          <a:xfrm>
            <a:off x="3861048" y="646584"/>
            <a:ext cx="628129" cy="216098"/>
          </a:xfrm>
          <a:prstGeom prst="roundRect">
            <a:avLst>
              <a:gd name="adj" fmla="val 7899"/>
            </a:avLst>
          </a:prstGeom>
          <a:solidFill>
            <a:srgbClr val="E7E7E4"/>
          </a:solidFill>
          <a:ln/>
        </p:spPr>
      </p:sp>
      <p:sp>
        <p:nvSpPr>
          <p:cNvPr id="4" name="Text 1"/>
          <p:cNvSpPr/>
          <p:nvPr/>
        </p:nvSpPr>
        <p:spPr>
          <a:xfrm>
            <a:off x="3946327" y="689223"/>
            <a:ext cx="914772" cy="130820"/>
          </a:xfrm>
          <a:prstGeom prst="rect">
            <a:avLst/>
          </a:prstGeom>
          <a:noFill/>
          <a:ln/>
        </p:spPr>
        <p:txBody>
          <a:bodyPr wrap="none" lIns="0" tIns="0" rIns="0" bIns="0" rtlCol="0" anchor="t"/>
          <a:lstStyle/>
          <a:p>
            <a:pPr algn="l" indent="0" marL="0">
              <a:lnSpc>
                <a:spcPct val="96000"/>
              </a:lnSpc>
              <a:buNone/>
            </a:pPr>
            <a:r>
              <a:rPr lang="en-US" sz="850" dirty="0">
                <a:solidFill>
                  <a:srgbClr val="4A4A45"/>
                </a:solidFill>
                <a:latin typeface="Lato" pitchFamily="34" charset="0"/>
                <a:ea typeface="Lato" pitchFamily="34" charset="-122"/>
                <a:cs typeface="Lato" pitchFamily="34" charset="-120"/>
              </a:rPr>
              <a:t>FORCE 1</a:t>
            </a:r>
            <a:endParaRPr lang="en-US" sz="850" dirty="0"/>
          </a:p>
        </p:txBody>
      </p:sp>
      <p:sp>
        <p:nvSpPr>
          <p:cNvPr id="5" name="Text 2"/>
          <p:cNvSpPr/>
          <p:nvPr/>
        </p:nvSpPr>
        <p:spPr>
          <a:xfrm>
            <a:off x="3861048" y="915070"/>
            <a:ext cx="4850904" cy="444475"/>
          </a:xfrm>
          <a:prstGeom prst="rect">
            <a:avLst/>
          </a:prstGeom>
          <a:noFill/>
          <a:ln/>
        </p:spPr>
        <p:txBody>
          <a:bodyPr wrap="none" lIns="0" tIns="0" rIns="0" bIns="0" rtlCol="0" anchor="t"/>
          <a:lstStyle/>
          <a:p>
            <a:pPr algn="l" indent="0" marL="0">
              <a:lnSpc>
                <a:spcPct val="104000"/>
              </a:lnSpc>
              <a:buNone/>
            </a:pPr>
            <a:r>
              <a:rPr lang="en-US" sz="2800" b="1" dirty="0">
                <a:solidFill>
                  <a:srgbClr val="282824"/>
                </a:solidFill>
                <a:latin typeface="Lato Bold" pitchFamily="34" charset="0"/>
                <a:ea typeface="Lato Bold" pitchFamily="34" charset="-122"/>
                <a:cs typeface="Lato Bold" pitchFamily="34" charset="-120"/>
              </a:rPr>
              <a:t>Force 1 — Competitive Rivalry</a:t>
            </a:r>
            <a:endParaRPr lang="en-US" sz="2800" dirty="0"/>
          </a:p>
        </p:txBody>
      </p:sp>
      <p:sp>
        <p:nvSpPr>
          <p:cNvPr id="6" name="Text 3"/>
          <p:cNvSpPr/>
          <p:nvPr/>
        </p:nvSpPr>
        <p:spPr>
          <a:xfrm>
            <a:off x="3861048" y="1556221"/>
            <a:ext cx="5282952" cy="218703"/>
          </a:xfrm>
          <a:prstGeom prst="rect">
            <a:avLst/>
          </a:prstGeom>
          <a:noFill/>
          <a:ln/>
        </p:spPr>
        <p:txBody>
          <a:bodyPr wrap="none" lIns="0" tIns="0" rIns="0" bIns="0" rtlCol="0" anchor="t"/>
          <a:lstStyle/>
          <a:p>
            <a:pPr algn="l" indent="0" marL="0">
              <a:lnSpc>
                <a:spcPct val="128000"/>
              </a:lnSpc>
              <a:buNone/>
            </a:pPr>
            <a:r>
              <a:rPr lang="en-US" sz="1100" i="1" dirty="0">
                <a:solidFill>
                  <a:srgbClr val="4A4A45"/>
                </a:solidFill>
                <a:latin typeface="Lato" pitchFamily="34" charset="0"/>
                <a:ea typeface="Lato" pitchFamily="34" charset="-122"/>
                <a:cs typeface="Lato" pitchFamily="34" charset="-120"/>
              </a:rPr>
              <a:t>The intensity of competition among existing players in the industry</a:t>
            </a:r>
            <a:endParaRPr lang="en-US" sz="1100" dirty="0"/>
          </a:p>
        </p:txBody>
      </p:sp>
      <p:sp>
        <p:nvSpPr>
          <p:cNvPr id="7" name="Shape 4"/>
          <p:cNvSpPr/>
          <p:nvPr/>
        </p:nvSpPr>
        <p:spPr>
          <a:xfrm>
            <a:off x="3758580" y="1922413"/>
            <a:ext cx="2456855" cy="2574429"/>
          </a:xfrm>
          <a:prstGeom prst="roundRect">
            <a:avLst>
              <a:gd name="adj" fmla="val 868"/>
            </a:avLst>
          </a:prstGeom>
          <a:solidFill>
            <a:srgbClr val="282824"/>
          </a:solidFill>
          <a:ln/>
        </p:spPr>
      </p:sp>
      <p:sp>
        <p:nvSpPr>
          <p:cNvPr id="8" name="Text 5"/>
          <p:cNvSpPr/>
          <p:nvPr/>
        </p:nvSpPr>
        <p:spPr>
          <a:xfrm>
            <a:off x="3900785" y="2053530"/>
            <a:ext cx="2172444" cy="444550"/>
          </a:xfrm>
          <a:prstGeom prst="rect">
            <a:avLst/>
          </a:prstGeom>
          <a:noFill/>
          <a:ln/>
        </p:spPr>
        <p:txBody>
          <a:bodyPr wrap="square" lIns="0" tIns="0" rIns="0" bIns="0" rtlCol="0" anchor="t">
            <a:normAutofit/>
          </a:bodyPr>
          <a:lstStyle/>
          <a:p>
            <a:pPr algn="l" indent="0" marL="0">
              <a:lnSpc>
                <a:spcPct val="104000"/>
              </a:lnSpc>
              <a:buNone/>
            </a:pPr>
            <a:r>
              <a:rPr lang="en-US" sz="1400" b="1" dirty="0">
                <a:solidFill>
                  <a:srgbClr val="FFFFFF"/>
                </a:solidFill>
                <a:latin typeface="Lato Bold" pitchFamily="34" charset="0"/>
                <a:ea typeface="Lato Bold" pitchFamily="34" charset="-122"/>
                <a:cs typeface="Lato Bold" pitchFamily="34" charset="-120"/>
              </a:rPr>
              <a:t>What Is Competitive Rivalry?</a:t>
            </a:r>
            <a:endParaRPr lang="en-US" sz="1400" dirty="0"/>
          </a:p>
        </p:txBody>
      </p:sp>
      <p:sp>
        <p:nvSpPr>
          <p:cNvPr id="9" name="Text 6"/>
          <p:cNvSpPr/>
          <p:nvPr/>
        </p:nvSpPr>
        <p:spPr>
          <a:xfrm>
            <a:off x="3900785" y="2629198"/>
            <a:ext cx="2172444" cy="1749623"/>
          </a:xfrm>
          <a:prstGeom prst="rect">
            <a:avLst/>
          </a:prstGeom>
          <a:noFill/>
          <a:ln/>
        </p:spPr>
        <p:txBody>
          <a:bodyPr wrap="square" lIns="0" tIns="0" rIns="0" bIns="0" rtlCol="0" anchor="t">
            <a:normAutofit/>
          </a:bodyPr>
          <a:lstStyle/>
          <a:p>
            <a:pPr algn="l" indent="0" marL="0">
              <a:lnSpc>
                <a:spcPct val="128000"/>
              </a:lnSpc>
              <a:buNone/>
            </a:pPr>
            <a:r>
              <a:rPr lang="en-US" sz="1100" dirty="0">
                <a:solidFill>
                  <a:srgbClr val="FFFFFF"/>
                </a:solidFill>
                <a:latin typeface="Lato" pitchFamily="34" charset="0"/>
                <a:ea typeface="Lato" pitchFamily="34" charset="-122"/>
                <a:cs typeface="Lato" pitchFamily="34" charset="-120"/>
              </a:rPr>
              <a:t>Competitive rivalry refers to the intensity of competition between existing companies within an industry. When rivalry is high, businesses compete aggressively on price, quality, marketing, and innovation — driving down profitability for everyone.</a:t>
            </a:r>
            <a:endParaRPr lang="en-US" sz="1100" dirty="0"/>
          </a:p>
        </p:txBody>
      </p:sp>
      <p:sp>
        <p:nvSpPr>
          <p:cNvPr id="10" name="Text 7"/>
          <p:cNvSpPr/>
          <p:nvPr/>
        </p:nvSpPr>
        <p:spPr>
          <a:xfrm>
            <a:off x="6464796" y="2053530"/>
            <a:ext cx="2251918" cy="222275"/>
          </a:xfrm>
          <a:prstGeom prst="rect">
            <a:avLst/>
          </a:prstGeom>
          <a:noFill/>
          <a:ln/>
        </p:spPr>
        <p:txBody>
          <a:bodyPr wrap="none" lIns="0" tIns="0" rIns="0" bIns="0" rtlCol="0" anchor="t"/>
          <a:lstStyle/>
          <a:p>
            <a:pPr algn="l" indent="0" marL="0">
              <a:lnSpc>
                <a:spcPct val="104000"/>
              </a:lnSpc>
              <a:buNone/>
            </a:pPr>
            <a:r>
              <a:rPr lang="en-US" sz="1400" b="1" dirty="0">
                <a:solidFill>
                  <a:srgbClr val="282824"/>
                </a:solidFill>
                <a:latin typeface="Lato Bold" pitchFamily="34" charset="0"/>
                <a:ea typeface="Lato Bold" pitchFamily="34" charset="-122"/>
                <a:cs typeface="Lato Bold" pitchFamily="34" charset="-120"/>
              </a:rPr>
              <a:t>Why It Matters</a:t>
            </a:r>
            <a:endParaRPr lang="en-US" sz="1400" dirty="0"/>
          </a:p>
        </p:txBody>
      </p:sp>
      <p:sp>
        <p:nvSpPr>
          <p:cNvPr id="11" name="Text 8"/>
          <p:cNvSpPr/>
          <p:nvPr/>
        </p:nvSpPr>
        <p:spPr>
          <a:xfrm>
            <a:off x="6464796" y="2406923"/>
            <a:ext cx="2251918" cy="1312218"/>
          </a:xfrm>
          <a:prstGeom prst="rect">
            <a:avLst/>
          </a:prstGeom>
          <a:noFill/>
          <a:ln/>
        </p:spPr>
        <p:txBody>
          <a:bodyPr wrap="square" lIns="0" tIns="0" rIns="0" bIns="0" rtlCol="0" anchor="t">
            <a:normAutofit/>
          </a:bodyPr>
          <a:lstStyle/>
          <a:p>
            <a:pPr algn="l" indent="0" marL="0">
              <a:lnSpc>
                <a:spcPct val="128000"/>
              </a:lnSpc>
              <a:buNone/>
            </a:pPr>
            <a:r>
              <a:rPr lang="en-US" sz="1100" dirty="0">
                <a:solidFill>
                  <a:srgbClr val="4A4A45"/>
                </a:solidFill>
                <a:latin typeface="Lato" pitchFamily="34" charset="0"/>
                <a:ea typeface="Lato" pitchFamily="34" charset="-122"/>
                <a:cs typeface="Lato" pitchFamily="34" charset="-120"/>
              </a:rPr>
              <a:t>When rivalry is low, businesses have more pricing power and can sustain higher margins over time. The level of rivalry is one of the most visible and immediate forces shaping day-to-day business decisions.</a:t>
            </a:r>
            <a:endParaRPr lang="en-US" sz="11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432048" y="740494"/>
            <a:ext cx="8279904" cy="482203"/>
          </a:xfrm>
          <a:prstGeom prst="rect">
            <a:avLst/>
          </a:prstGeom>
          <a:noFill/>
          <a:ln/>
        </p:spPr>
        <p:txBody>
          <a:bodyPr wrap="none" lIns="0" tIns="0" rIns="0" bIns="0" rtlCol="0" anchor="t"/>
          <a:lstStyle/>
          <a:p>
            <a:pPr algn="l" indent="0" marL="0">
              <a:lnSpc>
                <a:spcPct val="104000"/>
              </a:lnSpc>
              <a:buNone/>
            </a:pPr>
            <a:r>
              <a:rPr lang="en-US" sz="3000" b="1" dirty="0">
                <a:solidFill>
                  <a:srgbClr val="282824"/>
                </a:solidFill>
                <a:latin typeface="Lato Bold" pitchFamily="34" charset="0"/>
                <a:ea typeface="Lato Bold" pitchFamily="34" charset="-122"/>
                <a:cs typeface="Lato Bold" pitchFamily="34" charset="-120"/>
              </a:rPr>
              <a:t>Factors That Influence Competitive Rivalry</a:t>
            </a:r>
            <a:endParaRPr lang="en-US" sz="3000" dirty="0"/>
          </a:p>
        </p:txBody>
      </p:sp>
      <p:sp>
        <p:nvSpPr>
          <p:cNvPr id="3" name="Text 1"/>
          <p:cNvSpPr/>
          <p:nvPr/>
        </p:nvSpPr>
        <p:spPr>
          <a:xfrm>
            <a:off x="432048" y="1284387"/>
            <a:ext cx="8279904" cy="241102"/>
          </a:xfrm>
          <a:prstGeom prst="rect">
            <a:avLst/>
          </a:prstGeom>
          <a:noFill/>
          <a:ln/>
        </p:spPr>
        <p:txBody>
          <a:bodyPr wrap="none" lIns="0" tIns="0" rIns="0" bIns="0" rtlCol="0" anchor="t"/>
          <a:lstStyle/>
          <a:p>
            <a:pPr algn="l" indent="0" marL="0">
              <a:lnSpc>
                <a:spcPct val="104000"/>
              </a:lnSpc>
              <a:buNone/>
            </a:pPr>
            <a:r>
              <a:rPr lang="en-US" sz="1500" b="1" dirty="0">
                <a:solidFill>
                  <a:srgbClr val="282824"/>
                </a:solidFill>
                <a:latin typeface="Lato Bold" pitchFamily="34" charset="0"/>
                <a:ea typeface="Lato Bold" pitchFamily="34" charset="-122"/>
                <a:cs typeface="Lato Bold" pitchFamily="34" charset="-120"/>
              </a:rPr>
              <a:t>What Makes Rivalry High or Low?</a:t>
            </a:r>
            <a:endParaRPr lang="en-US" sz="1500" dirty="0"/>
          </a:p>
        </p:txBody>
      </p:sp>
      <p:sp>
        <p:nvSpPr>
          <p:cNvPr id="4" name="Shape 2"/>
          <p:cNvSpPr/>
          <p:nvPr/>
        </p:nvSpPr>
        <p:spPr>
          <a:xfrm>
            <a:off x="432048" y="1930450"/>
            <a:ext cx="3951759" cy="601712"/>
          </a:xfrm>
          <a:prstGeom prst="roundRect">
            <a:avLst>
              <a:gd name="adj" fmla="val 3847"/>
            </a:avLst>
          </a:prstGeom>
          <a:solidFill>
            <a:srgbClr val="FFB3B4"/>
          </a:solidFill>
          <a:ln/>
        </p:spPr>
      </p:sp>
      <p:pic>
        <p:nvPicPr>
          <p:cNvPr id="5" name="Image 0" descr="preencoded.png">    </p:cNvPr>
          <p:cNvPicPr>
            <a:picLocks noChangeAspect="1"/>
          </p:cNvPicPr>
          <p:nvPr/>
        </p:nvPicPr>
        <p:blipFill>
          <a:blip r:embed="rId1"/>
          <a:stretch>
            <a:fillRect/>
          </a:stretch>
        </p:blipFill>
        <p:spPr>
          <a:xfrm>
            <a:off x="586308" y="2169244"/>
            <a:ext cx="192881" cy="154260"/>
          </a:xfrm>
          <a:prstGeom prst="rect">
            <a:avLst/>
          </a:prstGeom>
        </p:spPr>
      </p:pic>
      <p:sp>
        <p:nvSpPr>
          <p:cNvPr id="6" name="Text 3"/>
          <p:cNvSpPr/>
          <p:nvPr/>
        </p:nvSpPr>
        <p:spPr>
          <a:xfrm>
            <a:off x="933450" y="2107853"/>
            <a:ext cx="3753296" cy="246906"/>
          </a:xfrm>
          <a:prstGeom prst="rect">
            <a:avLst/>
          </a:prstGeom>
          <a:noFill/>
          <a:ln/>
        </p:spPr>
        <p:txBody>
          <a:bodyPr wrap="none" lIns="0" tIns="0" rIns="0" bIns="0" rtlCol="0" anchor="t"/>
          <a:lstStyle/>
          <a:p>
            <a:pPr algn="l" indent="0" marL="0">
              <a:lnSpc>
                <a:spcPct val="133000"/>
              </a:lnSpc>
              <a:buNone/>
            </a:pPr>
            <a:r>
              <a:rPr lang="en-US" sz="1200" b="1" dirty="0">
                <a:solidFill>
                  <a:srgbClr val="000000"/>
                </a:solidFill>
                <a:latin typeface="Lato Bold" pitchFamily="34" charset="0"/>
                <a:ea typeface="Lato Bold" pitchFamily="34" charset="-122"/>
                <a:cs typeface="Lato Bold" pitchFamily="34" charset="-120"/>
              </a:rPr>
              <a:t>Rivalry tends to be HIGH when:</a:t>
            </a:r>
            <a:endParaRPr lang="en-US" sz="1200" dirty="0"/>
          </a:p>
        </p:txBody>
      </p:sp>
      <p:sp>
        <p:nvSpPr>
          <p:cNvPr id="7" name="Text 4"/>
          <p:cNvSpPr/>
          <p:nvPr/>
        </p:nvSpPr>
        <p:spPr>
          <a:xfrm>
            <a:off x="432048" y="2705695"/>
            <a:ext cx="3951759" cy="1643286"/>
          </a:xfrm>
          <a:prstGeom prst="rect">
            <a:avLst/>
          </a:prstGeom>
          <a:noFill/>
          <a:ln/>
        </p:spPr>
        <p:txBody>
          <a:bodyPr wrap="square" lIns="0" tIns="0" rIns="0" bIns="0" rtlCol="0" anchor="t">
            <a:normAutofit/>
          </a:bodyPr>
          <a:lstStyle/>
          <a:p>
            <a:pPr algn="l" marL="243840" indent="-243840">
              <a:lnSpc>
                <a:spcPct val="133000"/>
              </a:lnSpc>
              <a:buSzPct val="100000"/>
              <a:buChar char="•"/>
            </a:pPr>
            <a:r>
              <a:rPr lang="en-US" sz="1200" dirty="0">
                <a:solidFill>
                  <a:srgbClr val="4A4A45"/>
                </a:solidFill>
                <a:latin typeface="Lato" pitchFamily="34" charset="0"/>
                <a:ea typeface="Lato" pitchFamily="34" charset="-122"/>
                <a:cs typeface="Lato" pitchFamily="34" charset="-120"/>
              </a:rPr>
              <a:t>Many competitors of similar size and capability</a:t>
            </a:r>
            <a:endParaRPr lang="en-US" sz="1200" dirty="0"/>
          </a:p>
          <a:p>
            <a:pPr algn="l" marL="243840" indent="-243840">
              <a:lnSpc>
                <a:spcPct val="133000"/>
              </a:lnSpc>
              <a:buSzPct val="100000"/>
              <a:buChar char="•"/>
            </a:pPr>
            <a:r>
              <a:rPr lang="en-US" sz="1200" dirty="0">
                <a:solidFill>
                  <a:srgbClr val="4A4A45"/>
                </a:solidFill>
                <a:latin typeface="Lato" pitchFamily="34" charset="0"/>
                <a:ea typeface="Lato" pitchFamily="34" charset="-122"/>
                <a:cs typeface="Lato" pitchFamily="34" charset="-120"/>
              </a:rPr>
              <a:t>Slow industry growth, forcing companies to fight for the same customers</a:t>
            </a:r>
            <a:endParaRPr lang="en-US" sz="1200" dirty="0"/>
          </a:p>
          <a:p>
            <a:pPr algn="l" marL="243840" indent="-243840">
              <a:lnSpc>
                <a:spcPct val="133000"/>
              </a:lnSpc>
              <a:buSzPct val="100000"/>
              <a:buChar char="•"/>
            </a:pPr>
            <a:r>
              <a:rPr lang="en-US" sz="1200" dirty="0">
                <a:solidFill>
                  <a:srgbClr val="4A4A45"/>
                </a:solidFill>
                <a:latin typeface="Lato" pitchFamily="34" charset="0"/>
                <a:ea typeface="Lato" pitchFamily="34" charset="-122"/>
                <a:cs typeface="Lato" pitchFamily="34" charset="-120"/>
              </a:rPr>
              <a:t>Products are similar and hard to differentiate</a:t>
            </a:r>
            <a:endParaRPr lang="en-US" sz="1200" dirty="0"/>
          </a:p>
          <a:p>
            <a:pPr algn="l" marL="243840" indent="-243840">
              <a:lnSpc>
                <a:spcPct val="133000"/>
              </a:lnSpc>
              <a:buSzPct val="100000"/>
              <a:buChar char="•"/>
            </a:pPr>
            <a:r>
              <a:rPr lang="en-US" sz="1200" dirty="0">
                <a:solidFill>
                  <a:srgbClr val="4A4A45"/>
                </a:solidFill>
                <a:latin typeface="Lato" pitchFamily="34" charset="0"/>
                <a:ea typeface="Lato" pitchFamily="34" charset="-122"/>
                <a:cs typeface="Lato" pitchFamily="34" charset="-120"/>
              </a:rPr>
              <a:t>High exit costs, keeping struggling companies in the market</a:t>
            </a:r>
            <a:endParaRPr lang="en-US" sz="1200" dirty="0"/>
          </a:p>
        </p:txBody>
      </p:sp>
      <p:sp>
        <p:nvSpPr>
          <p:cNvPr id="8" name="Shape 5"/>
          <p:cNvSpPr/>
          <p:nvPr/>
        </p:nvSpPr>
        <p:spPr>
          <a:xfrm>
            <a:off x="4764956" y="1930450"/>
            <a:ext cx="3951759" cy="601712"/>
          </a:xfrm>
          <a:prstGeom prst="roundRect">
            <a:avLst>
              <a:gd name="adj" fmla="val 3847"/>
            </a:avLst>
          </a:prstGeom>
          <a:solidFill>
            <a:srgbClr val="B6FCB8"/>
          </a:solidFill>
          <a:ln/>
        </p:spPr>
      </p:sp>
      <p:pic>
        <p:nvPicPr>
          <p:cNvPr id="9" name="Image 1" descr="preencoded.png">    </p:cNvPr>
          <p:cNvPicPr>
            <a:picLocks noChangeAspect="1"/>
          </p:cNvPicPr>
          <p:nvPr/>
        </p:nvPicPr>
        <p:blipFill>
          <a:blip r:embed="rId2"/>
          <a:stretch>
            <a:fillRect/>
          </a:stretch>
        </p:blipFill>
        <p:spPr>
          <a:xfrm>
            <a:off x="4919216" y="2169244"/>
            <a:ext cx="192881" cy="154260"/>
          </a:xfrm>
          <a:prstGeom prst="rect">
            <a:avLst/>
          </a:prstGeom>
        </p:spPr>
      </p:pic>
      <p:sp>
        <p:nvSpPr>
          <p:cNvPr id="10" name="Text 6"/>
          <p:cNvSpPr/>
          <p:nvPr/>
        </p:nvSpPr>
        <p:spPr>
          <a:xfrm>
            <a:off x="5266358" y="2107853"/>
            <a:ext cx="3753296" cy="246906"/>
          </a:xfrm>
          <a:prstGeom prst="rect">
            <a:avLst/>
          </a:prstGeom>
          <a:noFill/>
          <a:ln/>
        </p:spPr>
        <p:txBody>
          <a:bodyPr wrap="none" lIns="0" tIns="0" rIns="0" bIns="0" rtlCol="0" anchor="t"/>
          <a:lstStyle/>
          <a:p>
            <a:pPr algn="l" indent="0" marL="0">
              <a:lnSpc>
                <a:spcPct val="133000"/>
              </a:lnSpc>
              <a:buNone/>
            </a:pPr>
            <a:r>
              <a:rPr lang="en-US" sz="1200" b="1" dirty="0">
                <a:solidFill>
                  <a:srgbClr val="000000"/>
                </a:solidFill>
                <a:latin typeface="Lato Bold" pitchFamily="34" charset="0"/>
                <a:ea typeface="Lato Bold" pitchFamily="34" charset="-122"/>
                <a:cs typeface="Lato Bold" pitchFamily="34" charset="-120"/>
              </a:rPr>
              <a:t>Rivalry tends to be LOW when:</a:t>
            </a:r>
            <a:endParaRPr lang="en-US" sz="1200" dirty="0"/>
          </a:p>
        </p:txBody>
      </p:sp>
      <p:sp>
        <p:nvSpPr>
          <p:cNvPr id="11" name="Text 7"/>
          <p:cNvSpPr/>
          <p:nvPr/>
        </p:nvSpPr>
        <p:spPr>
          <a:xfrm>
            <a:off x="4764956" y="2705695"/>
            <a:ext cx="3951759" cy="1396380"/>
          </a:xfrm>
          <a:prstGeom prst="rect">
            <a:avLst/>
          </a:prstGeom>
          <a:noFill/>
          <a:ln/>
        </p:spPr>
        <p:txBody>
          <a:bodyPr wrap="square" lIns="0" tIns="0" rIns="0" bIns="0" rtlCol="0" anchor="t">
            <a:normAutofit/>
          </a:bodyPr>
          <a:lstStyle/>
          <a:p>
            <a:pPr algn="l" marL="243840" indent="-243840">
              <a:lnSpc>
                <a:spcPct val="133000"/>
              </a:lnSpc>
              <a:buSzPct val="100000"/>
              <a:buChar char="•"/>
            </a:pPr>
            <a:r>
              <a:rPr lang="en-US" sz="1200" dirty="0">
                <a:solidFill>
                  <a:srgbClr val="4A4A45"/>
                </a:solidFill>
                <a:latin typeface="Lato" pitchFamily="34" charset="0"/>
                <a:ea typeface="Lato" pitchFamily="34" charset="-122"/>
                <a:cs typeface="Lato" pitchFamily="34" charset="-120"/>
              </a:rPr>
              <a:t>Few dominant players control the market</a:t>
            </a:r>
            <a:endParaRPr lang="en-US" sz="1200" dirty="0"/>
          </a:p>
          <a:p>
            <a:pPr algn="l" marL="243840" indent="-243840">
              <a:lnSpc>
                <a:spcPct val="133000"/>
              </a:lnSpc>
              <a:buSzPct val="100000"/>
              <a:buChar char="•"/>
            </a:pPr>
            <a:r>
              <a:rPr lang="en-US" sz="1200" dirty="0">
                <a:solidFill>
                  <a:srgbClr val="4A4A45"/>
                </a:solidFill>
                <a:latin typeface="Lato" pitchFamily="34" charset="0"/>
                <a:ea typeface="Lato" pitchFamily="34" charset="-122"/>
                <a:cs typeface="Lato" pitchFamily="34" charset="-120"/>
              </a:rPr>
              <a:t>Rapidly growing industry with room for all</a:t>
            </a:r>
            <a:endParaRPr lang="en-US" sz="1200" dirty="0"/>
          </a:p>
          <a:p>
            <a:pPr algn="l" marL="243840" indent="-243840">
              <a:lnSpc>
                <a:spcPct val="133000"/>
              </a:lnSpc>
              <a:buSzPct val="100000"/>
              <a:buChar char="•"/>
            </a:pPr>
            <a:r>
              <a:rPr lang="en-US" sz="1200" dirty="0">
                <a:solidFill>
                  <a:srgbClr val="4A4A45"/>
                </a:solidFill>
                <a:latin typeface="Lato" pitchFamily="34" charset="0"/>
                <a:ea typeface="Lato" pitchFamily="34" charset="-122"/>
                <a:cs typeface="Lato" pitchFamily="34" charset="-120"/>
              </a:rPr>
              <a:t>Highly differentiated products reduce direct comparison</a:t>
            </a:r>
            <a:endParaRPr lang="en-US" sz="1200" dirty="0"/>
          </a:p>
          <a:p>
            <a:pPr algn="l" marL="243840" indent="-243840">
              <a:lnSpc>
                <a:spcPct val="133000"/>
              </a:lnSpc>
              <a:buSzPct val="100000"/>
              <a:buChar char="•"/>
            </a:pPr>
            <a:r>
              <a:rPr lang="en-US" sz="1200" dirty="0">
                <a:solidFill>
                  <a:srgbClr val="4A4A45"/>
                </a:solidFill>
                <a:latin typeface="Lato" pitchFamily="34" charset="0"/>
                <a:ea typeface="Lato" pitchFamily="34" charset="-122"/>
                <a:cs typeface="Lato" pitchFamily="34" charset="-120"/>
              </a:rPr>
              <a:t>High switching costs for customers reduce churn</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Shape 0"/>
          <p:cNvSpPr/>
          <p:nvPr/>
        </p:nvSpPr>
        <p:spPr>
          <a:xfrm>
            <a:off x="432048" y="1578843"/>
            <a:ext cx="681633" cy="234479"/>
          </a:xfrm>
          <a:prstGeom prst="roundRect">
            <a:avLst>
              <a:gd name="adj" fmla="val 7897"/>
            </a:avLst>
          </a:prstGeom>
          <a:solidFill>
            <a:srgbClr val="E7E7E4"/>
          </a:solidFill>
          <a:ln/>
        </p:spPr>
      </p:sp>
      <p:sp>
        <p:nvSpPr>
          <p:cNvPr id="4" name="Text 1"/>
          <p:cNvSpPr/>
          <p:nvPr/>
        </p:nvSpPr>
        <p:spPr>
          <a:xfrm>
            <a:off x="524619" y="1625129"/>
            <a:ext cx="953691" cy="141908"/>
          </a:xfrm>
          <a:prstGeom prst="rect">
            <a:avLst/>
          </a:prstGeom>
          <a:noFill/>
          <a:ln/>
        </p:spPr>
        <p:txBody>
          <a:bodyPr wrap="none" lIns="0" tIns="0" rIns="0" bIns="0" rtlCol="0" anchor="t"/>
          <a:lstStyle/>
          <a:p>
            <a:pPr algn="l" indent="0" marL="0">
              <a:lnSpc>
                <a:spcPct val="96000"/>
              </a:lnSpc>
              <a:buNone/>
            </a:pPr>
            <a:r>
              <a:rPr lang="en-US" sz="950" dirty="0">
                <a:solidFill>
                  <a:srgbClr val="4A4A45"/>
                </a:solidFill>
                <a:latin typeface="Lato" pitchFamily="34" charset="0"/>
                <a:ea typeface="Lato" pitchFamily="34" charset="-122"/>
                <a:cs typeface="Lato" pitchFamily="34" charset="-120"/>
              </a:rPr>
              <a:t>FORCE 2</a:t>
            </a:r>
            <a:endParaRPr lang="en-US" sz="950" dirty="0"/>
          </a:p>
        </p:txBody>
      </p:sp>
      <p:sp>
        <p:nvSpPr>
          <p:cNvPr id="5" name="Text 2"/>
          <p:cNvSpPr/>
          <p:nvPr/>
        </p:nvSpPr>
        <p:spPr>
          <a:xfrm>
            <a:off x="432048" y="1875011"/>
            <a:ext cx="4850904" cy="964406"/>
          </a:xfrm>
          <a:prstGeom prst="rect">
            <a:avLst/>
          </a:prstGeom>
          <a:noFill/>
          <a:ln/>
        </p:spPr>
        <p:txBody>
          <a:bodyPr wrap="square" lIns="0" tIns="0" rIns="0" bIns="0" rtlCol="0" anchor="t">
            <a:normAutofit/>
          </a:bodyPr>
          <a:lstStyle/>
          <a:p>
            <a:pPr algn="l" indent="0" marL="0">
              <a:lnSpc>
                <a:spcPct val="104000"/>
              </a:lnSpc>
              <a:buNone/>
            </a:pPr>
            <a:r>
              <a:rPr lang="en-US" sz="3000" b="1" dirty="0">
                <a:solidFill>
                  <a:srgbClr val="282824"/>
                </a:solidFill>
                <a:latin typeface="Lato Bold" pitchFamily="34" charset="0"/>
                <a:ea typeface="Lato Bold" pitchFamily="34" charset="-122"/>
                <a:cs typeface="Lato Bold" pitchFamily="34" charset="-120"/>
              </a:rPr>
              <a:t>Force 2 — Threat of New Entrants</a:t>
            </a:r>
            <a:endParaRPr lang="en-US" sz="3000" dirty="0"/>
          </a:p>
        </p:txBody>
      </p:sp>
      <p:sp>
        <p:nvSpPr>
          <p:cNvPr id="6" name="Text 3"/>
          <p:cNvSpPr/>
          <p:nvPr/>
        </p:nvSpPr>
        <p:spPr>
          <a:xfrm>
            <a:off x="432048" y="3070845"/>
            <a:ext cx="4850904" cy="493812"/>
          </a:xfrm>
          <a:prstGeom prst="rect">
            <a:avLst/>
          </a:prstGeom>
          <a:noFill/>
          <a:ln/>
        </p:spPr>
        <p:txBody>
          <a:bodyPr wrap="square" lIns="0" tIns="0" rIns="0" bIns="0" rtlCol="0" anchor="t">
            <a:normAutofit/>
          </a:bodyPr>
          <a:lstStyle/>
          <a:p>
            <a:pPr algn="l" indent="0" marL="0">
              <a:lnSpc>
                <a:spcPct val="133000"/>
              </a:lnSpc>
              <a:buNone/>
            </a:pPr>
            <a:r>
              <a:rPr lang="en-US" sz="1200" i="1" dirty="0">
                <a:solidFill>
                  <a:srgbClr val="4A4A45"/>
                </a:solidFill>
                <a:latin typeface="Lato" pitchFamily="34" charset="0"/>
                <a:ea typeface="Lato" pitchFamily="34" charset="-122"/>
                <a:cs typeface="Lato" pitchFamily="34" charset="-120"/>
              </a:rPr>
              <a:t>The risk that new competitors will enter the industry and increase competition</a:t>
            </a:r>
            <a:endParaRPr lang="en-US" sz="1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432048" y="991046"/>
            <a:ext cx="8279904" cy="482203"/>
          </a:xfrm>
          <a:prstGeom prst="rect">
            <a:avLst/>
          </a:prstGeom>
          <a:noFill/>
          <a:ln/>
        </p:spPr>
        <p:txBody>
          <a:bodyPr wrap="none" lIns="0" tIns="0" rIns="0" bIns="0" rtlCol="0" anchor="t"/>
          <a:lstStyle/>
          <a:p>
            <a:pPr algn="l" indent="0" marL="0">
              <a:lnSpc>
                <a:spcPct val="104000"/>
              </a:lnSpc>
              <a:buNone/>
            </a:pPr>
            <a:r>
              <a:rPr lang="en-US" sz="3000" b="1" dirty="0">
                <a:solidFill>
                  <a:srgbClr val="282824"/>
                </a:solidFill>
                <a:latin typeface="Lato Bold" pitchFamily="34" charset="0"/>
                <a:ea typeface="Lato Bold" pitchFamily="34" charset="-122"/>
                <a:cs typeface="Lato Bold" pitchFamily="34" charset="-120"/>
              </a:rPr>
              <a:t>What Is the Threat of New Entrants?</a:t>
            </a:r>
            <a:endParaRPr lang="en-US" sz="3000" dirty="0"/>
          </a:p>
        </p:txBody>
      </p:sp>
      <p:sp>
        <p:nvSpPr>
          <p:cNvPr id="3" name="Text 1"/>
          <p:cNvSpPr/>
          <p:nvPr/>
        </p:nvSpPr>
        <p:spPr>
          <a:xfrm>
            <a:off x="432048" y="1534939"/>
            <a:ext cx="8279904" cy="241102"/>
          </a:xfrm>
          <a:prstGeom prst="rect">
            <a:avLst/>
          </a:prstGeom>
          <a:noFill/>
          <a:ln/>
        </p:spPr>
        <p:txBody>
          <a:bodyPr wrap="none" lIns="0" tIns="0" rIns="0" bIns="0" rtlCol="0" anchor="t"/>
          <a:lstStyle/>
          <a:p>
            <a:pPr algn="l" indent="0" marL="0">
              <a:lnSpc>
                <a:spcPct val="104000"/>
              </a:lnSpc>
              <a:buNone/>
            </a:pPr>
            <a:r>
              <a:rPr lang="en-US" sz="1500" b="1" dirty="0">
                <a:solidFill>
                  <a:srgbClr val="282824"/>
                </a:solidFill>
                <a:latin typeface="Lato Bold" pitchFamily="34" charset="0"/>
                <a:ea typeface="Lato Bold" pitchFamily="34" charset="-122"/>
                <a:cs typeface="Lato Bold" pitchFamily="34" charset="-120"/>
              </a:rPr>
              <a:t>Threat of New Entrants Defined</a:t>
            </a:r>
            <a:endParaRPr lang="en-US" sz="1500" dirty="0"/>
          </a:p>
        </p:txBody>
      </p:sp>
      <p:sp>
        <p:nvSpPr>
          <p:cNvPr id="4" name="Text 2"/>
          <p:cNvSpPr/>
          <p:nvPr/>
        </p:nvSpPr>
        <p:spPr>
          <a:xfrm>
            <a:off x="432048" y="2146325"/>
            <a:ext cx="4817343" cy="1867198"/>
          </a:xfrm>
          <a:prstGeom prst="rect">
            <a:avLst/>
          </a:prstGeom>
          <a:noFill/>
          <a:ln/>
        </p:spPr>
        <p:txBody>
          <a:bodyPr wrap="square" lIns="0" tIns="0" rIns="0" bIns="0" rtlCol="0" anchor="t">
            <a:normAutofit/>
          </a:bodyPr>
          <a:lstStyle/>
          <a:p>
            <a:pPr algn="l" indent="0" marL="0">
              <a:lnSpc>
                <a:spcPct val="133000"/>
              </a:lnSpc>
              <a:spcAft>
                <a:spcPts val="1050"/>
              </a:spcAft>
              <a:buNone/>
            </a:pPr>
            <a:r>
              <a:rPr lang="en-US" sz="1200" dirty="0">
                <a:solidFill>
                  <a:srgbClr val="4A4A45"/>
                </a:solidFill>
                <a:latin typeface="Lato" pitchFamily="34" charset="0"/>
                <a:ea typeface="Lato" pitchFamily="34" charset="-122"/>
                <a:cs typeface="Lato" pitchFamily="34" charset="-120"/>
              </a:rPr>
              <a:t>The threat of new entrants refers to how easily new competitors can enter an industry and begin competing with existing players. When this threat is high, existing businesses must constantly defend their position and invest in maintaining competitive advantages.</a:t>
            </a:r>
            <a:endParaRPr lang="en-US" sz="1200" dirty="0"/>
          </a:p>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When the threat is low, established companies enjoy more stability and pricing power. The key concept here is </a:t>
            </a:r>
            <a:pPr algn="l" indent="0" marL="0">
              <a:lnSpc>
                <a:spcPct val="133000"/>
              </a:lnSpc>
              <a:buNone/>
            </a:pPr>
            <a:r>
              <a:rPr lang="en-US" sz="1200" b="1" dirty="0">
                <a:solidFill>
                  <a:srgbClr val="4A4A45"/>
                </a:solidFill>
                <a:latin typeface="Lato Bold" pitchFamily="34" charset="0"/>
                <a:ea typeface="Lato Bold" pitchFamily="34" charset="-122"/>
                <a:cs typeface="Lato Bold" pitchFamily="34" charset="-120"/>
              </a:rPr>
              <a:t>barriers to entry</a:t>
            </a:r>
            <a:pPr algn="l" indent="0" marL="0">
              <a:lnSpc>
                <a:spcPct val="133000"/>
              </a:lnSpc>
              <a:buNone/>
            </a:pPr>
            <a:r>
              <a:rPr lang="en-US" sz="1200" dirty="0">
                <a:solidFill>
                  <a:srgbClr val="4A4A45"/>
                </a:solidFill>
                <a:latin typeface="Lato" pitchFamily="34" charset="0"/>
                <a:ea typeface="Lato" pitchFamily="34" charset="-122"/>
                <a:cs typeface="Lato" pitchFamily="34" charset="-120"/>
              </a:rPr>
              <a:t>: the obstacles that make it difficult for new players to break in.</a:t>
            </a:r>
            <a:endParaRPr lang="en-US" sz="1200" dirty="0"/>
          </a:p>
        </p:txBody>
      </p:sp>
      <p:sp>
        <p:nvSpPr>
          <p:cNvPr id="5" name="Shape 3"/>
          <p:cNvSpPr/>
          <p:nvPr/>
        </p:nvSpPr>
        <p:spPr>
          <a:xfrm>
            <a:off x="5519440" y="2007468"/>
            <a:ext cx="3308300" cy="2144911"/>
          </a:xfrm>
          <a:prstGeom prst="roundRect">
            <a:avLst>
              <a:gd name="adj" fmla="val 1079"/>
            </a:avLst>
          </a:prstGeom>
          <a:solidFill>
            <a:srgbClr val="282824"/>
          </a:solidFill>
          <a:ln/>
        </p:spPr>
      </p:sp>
      <p:sp>
        <p:nvSpPr>
          <p:cNvPr id="6" name="Text 4"/>
          <p:cNvSpPr/>
          <p:nvPr/>
        </p:nvSpPr>
        <p:spPr>
          <a:xfrm>
            <a:off x="5673700" y="2161729"/>
            <a:ext cx="2999780" cy="241102"/>
          </a:xfrm>
          <a:prstGeom prst="rect">
            <a:avLst/>
          </a:prstGeom>
          <a:noFill/>
          <a:ln/>
        </p:spPr>
        <p:txBody>
          <a:bodyPr wrap="none" lIns="0" tIns="0" rIns="0" bIns="0" rtlCol="0" anchor="t"/>
          <a:lstStyle/>
          <a:p>
            <a:pPr algn="l" indent="0" marL="0">
              <a:lnSpc>
                <a:spcPct val="104000"/>
              </a:lnSpc>
              <a:buNone/>
            </a:pPr>
            <a:r>
              <a:rPr lang="en-US" sz="1500" b="1" dirty="0">
                <a:solidFill>
                  <a:srgbClr val="FFFFFF"/>
                </a:solidFill>
                <a:latin typeface="Lato Bold" pitchFamily="34" charset="0"/>
                <a:ea typeface="Lato Bold" pitchFamily="34" charset="-122"/>
                <a:cs typeface="Lato Bold" pitchFamily="34" charset="-120"/>
              </a:rPr>
              <a:t>Key Question</a:t>
            </a:r>
            <a:endParaRPr lang="en-US" sz="1500" dirty="0"/>
          </a:p>
        </p:txBody>
      </p:sp>
      <p:sp>
        <p:nvSpPr>
          <p:cNvPr id="7" name="Text 5"/>
          <p:cNvSpPr/>
          <p:nvPr/>
        </p:nvSpPr>
        <p:spPr>
          <a:xfrm>
            <a:off x="5673700" y="2557090"/>
            <a:ext cx="2999780" cy="493812"/>
          </a:xfrm>
          <a:prstGeom prst="rect">
            <a:avLst/>
          </a:prstGeom>
          <a:noFill/>
          <a:ln/>
        </p:spPr>
        <p:txBody>
          <a:bodyPr wrap="square" lIns="0" tIns="0" rIns="0" bIns="0" rtlCol="0" anchor="t">
            <a:normAutofit/>
          </a:bodyPr>
          <a:lstStyle/>
          <a:p>
            <a:pPr algn="l" indent="0" marL="0">
              <a:lnSpc>
                <a:spcPct val="133000"/>
              </a:lnSpc>
              <a:buNone/>
            </a:pPr>
            <a:r>
              <a:rPr lang="en-US" sz="1200" dirty="0">
                <a:solidFill>
                  <a:srgbClr val="FFFFFF"/>
                </a:solidFill>
                <a:latin typeface="Lato" pitchFamily="34" charset="0"/>
                <a:ea typeface="Lato" pitchFamily="34" charset="-122"/>
                <a:cs typeface="Lato" pitchFamily="34" charset="-120"/>
              </a:rPr>
              <a:t>How hard is it for a new competitor to set up shop and start taking your customers?</a:t>
            </a:r>
            <a:endParaRPr lang="en-US" sz="1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432048" y="593154"/>
            <a:ext cx="8279904" cy="354062"/>
          </a:xfrm>
          <a:prstGeom prst="rect">
            <a:avLst/>
          </a:prstGeom>
          <a:noFill/>
          <a:ln/>
        </p:spPr>
        <p:txBody>
          <a:bodyPr wrap="none" lIns="0" tIns="0" rIns="0" bIns="0" rtlCol="0" anchor="t"/>
          <a:lstStyle/>
          <a:p>
            <a:pPr algn="l" indent="0" marL="0">
              <a:lnSpc>
                <a:spcPct val="104000"/>
              </a:lnSpc>
              <a:buNone/>
            </a:pPr>
            <a:r>
              <a:rPr lang="en-US" sz="2200" b="1" dirty="0">
                <a:solidFill>
                  <a:srgbClr val="282824"/>
                </a:solidFill>
                <a:latin typeface="Lato Bold" pitchFamily="34" charset="0"/>
                <a:ea typeface="Lato Bold" pitchFamily="34" charset="-122"/>
                <a:cs typeface="Lato Bold" pitchFamily="34" charset="-120"/>
              </a:rPr>
              <a:t>What Keeps New Competitors Out?</a:t>
            </a:r>
            <a:endParaRPr lang="en-US" sz="2200" dirty="0"/>
          </a:p>
        </p:txBody>
      </p:sp>
      <p:sp>
        <p:nvSpPr>
          <p:cNvPr id="3" name="Text 1"/>
          <p:cNvSpPr/>
          <p:nvPr/>
        </p:nvSpPr>
        <p:spPr>
          <a:xfrm>
            <a:off x="432048" y="980480"/>
            <a:ext cx="8279904" cy="177105"/>
          </a:xfrm>
          <a:prstGeom prst="rect">
            <a:avLst/>
          </a:prstGeom>
          <a:noFill/>
          <a:ln/>
        </p:spPr>
        <p:txBody>
          <a:bodyPr wrap="none" lIns="0" tIns="0" rIns="0" bIns="0" rtlCol="0" anchor="t"/>
          <a:lstStyle/>
          <a:p>
            <a:pPr algn="l" indent="0" marL="0">
              <a:lnSpc>
                <a:spcPct val="104000"/>
              </a:lnSpc>
              <a:buNone/>
            </a:pPr>
            <a:r>
              <a:rPr lang="en-US" sz="1100" b="1" dirty="0">
                <a:solidFill>
                  <a:srgbClr val="282824"/>
                </a:solidFill>
                <a:latin typeface="Lato Bold" pitchFamily="34" charset="0"/>
                <a:ea typeface="Lato Bold" pitchFamily="34" charset="-122"/>
                <a:cs typeface="Lato Bold" pitchFamily="34" charset="-120"/>
              </a:rPr>
              <a:t>Common Barriers to Entry</a:t>
            </a:r>
            <a:endParaRPr lang="en-US" sz="1100" dirty="0"/>
          </a:p>
        </p:txBody>
      </p:sp>
      <p:sp>
        <p:nvSpPr>
          <p:cNvPr id="4" name="Shape 2"/>
          <p:cNvSpPr/>
          <p:nvPr/>
        </p:nvSpPr>
        <p:spPr>
          <a:xfrm>
            <a:off x="432048" y="1282378"/>
            <a:ext cx="4098354" cy="1033835"/>
          </a:xfrm>
          <a:prstGeom prst="roundRect">
            <a:avLst>
              <a:gd name="adj" fmla="val 1644"/>
            </a:avLst>
          </a:prstGeom>
          <a:solidFill>
            <a:srgbClr val="E5DFD2"/>
          </a:solidFill>
          <a:ln/>
        </p:spPr>
      </p:sp>
      <p:sp>
        <p:nvSpPr>
          <p:cNvPr id="5" name="Shape 3"/>
          <p:cNvSpPr/>
          <p:nvPr/>
        </p:nvSpPr>
        <p:spPr>
          <a:xfrm>
            <a:off x="545306" y="1395636"/>
            <a:ext cx="339923" cy="339923"/>
          </a:xfrm>
          <a:prstGeom prst="ellipse">
            <a:avLst/>
          </a:prstGeom>
          <a:solidFill>
            <a:srgbClr val="282824"/>
          </a:solidFill>
          <a:ln/>
        </p:spPr>
      </p:sp>
      <p:pic>
        <p:nvPicPr>
          <p:cNvPr id="6"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38770" y="1489100"/>
            <a:ext cx="152921" cy="152921"/>
          </a:xfrm>
          <a:prstGeom prst="rect">
            <a:avLst/>
          </a:prstGeom>
        </p:spPr>
      </p:pic>
      <p:sp>
        <p:nvSpPr>
          <p:cNvPr id="7" name="Text 4"/>
          <p:cNvSpPr/>
          <p:nvPr/>
        </p:nvSpPr>
        <p:spPr>
          <a:xfrm>
            <a:off x="545306" y="1818754"/>
            <a:ext cx="3871838" cy="177105"/>
          </a:xfrm>
          <a:prstGeom prst="rect">
            <a:avLst/>
          </a:prstGeom>
          <a:noFill/>
          <a:ln/>
        </p:spPr>
        <p:txBody>
          <a:bodyPr wrap="none" lIns="0" tIns="0" rIns="0" bIns="0" rtlCol="0" anchor="t"/>
          <a:lstStyle/>
          <a:p>
            <a:pPr algn="l" indent="0" marL="0">
              <a:lnSpc>
                <a:spcPct val="104000"/>
              </a:lnSpc>
              <a:buNone/>
            </a:pPr>
            <a:r>
              <a:rPr lang="en-US" sz="1100" b="1" dirty="0">
                <a:solidFill>
                  <a:srgbClr val="4A4A45"/>
                </a:solidFill>
                <a:latin typeface="Lato Bold" pitchFamily="34" charset="0"/>
                <a:ea typeface="Lato Bold" pitchFamily="34" charset="-122"/>
                <a:cs typeface="Lato Bold" pitchFamily="34" charset="-120"/>
              </a:rPr>
              <a:t>Capital Requirements</a:t>
            </a:r>
            <a:endParaRPr lang="en-US" sz="1100" dirty="0"/>
          </a:p>
        </p:txBody>
      </p:sp>
      <p:sp>
        <p:nvSpPr>
          <p:cNvPr id="8" name="Text 5"/>
          <p:cNvSpPr/>
          <p:nvPr/>
        </p:nvSpPr>
        <p:spPr>
          <a:xfrm>
            <a:off x="545306" y="2045717"/>
            <a:ext cx="3871838" cy="157237"/>
          </a:xfrm>
          <a:prstGeom prst="rect">
            <a:avLst/>
          </a:prstGeom>
          <a:noFill/>
          <a:ln/>
        </p:spPr>
        <p:txBody>
          <a:bodyPr wrap="none" lIns="0" tIns="0" rIns="0" bIns="0" rtlCol="0" anchor="t"/>
          <a:lstStyle/>
          <a:p>
            <a:pPr algn="l" indent="0" marL="0">
              <a:lnSpc>
                <a:spcPct val="116000"/>
              </a:lnSpc>
              <a:buNone/>
            </a:pPr>
            <a:r>
              <a:rPr lang="en-US" sz="850" dirty="0">
                <a:solidFill>
                  <a:srgbClr val="4A4A45"/>
                </a:solidFill>
                <a:latin typeface="Lato" pitchFamily="34" charset="0"/>
                <a:ea typeface="Lato" pitchFamily="34" charset="-122"/>
                <a:cs typeface="Lato" pitchFamily="34" charset="-120"/>
              </a:rPr>
              <a:t>High startup costs and capital requirements deter underfunded entrants.</a:t>
            </a:r>
            <a:endParaRPr lang="en-US" sz="850" dirty="0"/>
          </a:p>
        </p:txBody>
      </p:sp>
      <p:sp>
        <p:nvSpPr>
          <p:cNvPr id="9" name="Shape 6"/>
          <p:cNvSpPr/>
          <p:nvPr/>
        </p:nvSpPr>
        <p:spPr>
          <a:xfrm>
            <a:off x="4613597" y="1282378"/>
            <a:ext cx="4098354" cy="1033835"/>
          </a:xfrm>
          <a:prstGeom prst="roundRect">
            <a:avLst>
              <a:gd name="adj" fmla="val 1644"/>
            </a:avLst>
          </a:prstGeom>
          <a:solidFill>
            <a:srgbClr val="E5DFD2"/>
          </a:solidFill>
          <a:ln/>
        </p:spPr>
      </p:sp>
      <p:sp>
        <p:nvSpPr>
          <p:cNvPr id="10" name="Shape 7"/>
          <p:cNvSpPr/>
          <p:nvPr/>
        </p:nvSpPr>
        <p:spPr>
          <a:xfrm>
            <a:off x="4726856" y="1395636"/>
            <a:ext cx="339923" cy="339923"/>
          </a:xfrm>
          <a:prstGeom prst="ellipse">
            <a:avLst/>
          </a:prstGeom>
          <a:solidFill>
            <a:srgbClr val="282824"/>
          </a:solidFill>
          <a:ln/>
        </p:spPr>
      </p:sp>
      <p:pic>
        <p:nvPicPr>
          <p:cNvPr id="11"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20320" y="1489100"/>
            <a:ext cx="152921" cy="152921"/>
          </a:xfrm>
          <a:prstGeom prst="rect">
            <a:avLst/>
          </a:prstGeom>
        </p:spPr>
      </p:pic>
      <p:sp>
        <p:nvSpPr>
          <p:cNvPr id="12" name="Text 8"/>
          <p:cNvSpPr/>
          <p:nvPr/>
        </p:nvSpPr>
        <p:spPr>
          <a:xfrm>
            <a:off x="4726856" y="1818754"/>
            <a:ext cx="3871838" cy="177105"/>
          </a:xfrm>
          <a:prstGeom prst="rect">
            <a:avLst/>
          </a:prstGeom>
          <a:noFill/>
          <a:ln/>
        </p:spPr>
        <p:txBody>
          <a:bodyPr wrap="none" lIns="0" tIns="0" rIns="0" bIns="0" rtlCol="0" anchor="t"/>
          <a:lstStyle/>
          <a:p>
            <a:pPr algn="l" indent="0" marL="0">
              <a:lnSpc>
                <a:spcPct val="104000"/>
              </a:lnSpc>
              <a:buNone/>
            </a:pPr>
            <a:r>
              <a:rPr lang="en-US" sz="1100" b="1" dirty="0">
                <a:solidFill>
                  <a:srgbClr val="4A4A45"/>
                </a:solidFill>
                <a:latin typeface="Lato Bold" pitchFamily="34" charset="0"/>
                <a:ea typeface="Lato Bold" pitchFamily="34" charset="-122"/>
                <a:cs typeface="Lato Bold" pitchFamily="34" charset="-120"/>
              </a:rPr>
              <a:t>Brand Loyalty</a:t>
            </a:r>
            <a:endParaRPr lang="en-US" sz="1100" dirty="0"/>
          </a:p>
        </p:txBody>
      </p:sp>
      <p:sp>
        <p:nvSpPr>
          <p:cNvPr id="13" name="Text 9"/>
          <p:cNvSpPr/>
          <p:nvPr/>
        </p:nvSpPr>
        <p:spPr>
          <a:xfrm>
            <a:off x="4726856" y="2045717"/>
            <a:ext cx="3871838" cy="157237"/>
          </a:xfrm>
          <a:prstGeom prst="rect">
            <a:avLst/>
          </a:prstGeom>
          <a:noFill/>
          <a:ln/>
        </p:spPr>
        <p:txBody>
          <a:bodyPr wrap="none" lIns="0" tIns="0" rIns="0" bIns="0" rtlCol="0" anchor="t"/>
          <a:lstStyle/>
          <a:p>
            <a:pPr algn="l" indent="0" marL="0">
              <a:lnSpc>
                <a:spcPct val="116000"/>
              </a:lnSpc>
              <a:buNone/>
            </a:pPr>
            <a:r>
              <a:rPr lang="en-US" sz="850" dirty="0">
                <a:solidFill>
                  <a:srgbClr val="4A4A45"/>
                </a:solidFill>
                <a:latin typeface="Lato" pitchFamily="34" charset="0"/>
                <a:ea typeface="Lato" pitchFamily="34" charset="-122"/>
                <a:cs typeface="Lato" pitchFamily="34" charset="-120"/>
              </a:rPr>
              <a:t>Strong brand loyalty among existing customers makes switching unlikely.</a:t>
            </a:r>
            <a:endParaRPr lang="en-US" sz="850" dirty="0"/>
          </a:p>
        </p:txBody>
      </p:sp>
      <p:sp>
        <p:nvSpPr>
          <p:cNvPr id="14" name="Shape 10"/>
          <p:cNvSpPr/>
          <p:nvPr/>
        </p:nvSpPr>
        <p:spPr>
          <a:xfrm>
            <a:off x="432048" y="2399407"/>
            <a:ext cx="4098354" cy="1033835"/>
          </a:xfrm>
          <a:prstGeom prst="roundRect">
            <a:avLst>
              <a:gd name="adj" fmla="val 1644"/>
            </a:avLst>
          </a:prstGeom>
          <a:solidFill>
            <a:srgbClr val="E5DFD2"/>
          </a:solidFill>
          <a:ln/>
        </p:spPr>
      </p:sp>
      <p:sp>
        <p:nvSpPr>
          <p:cNvPr id="15" name="Shape 11"/>
          <p:cNvSpPr/>
          <p:nvPr/>
        </p:nvSpPr>
        <p:spPr>
          <a:xfrm>
            <a:off x="545306" y="2512665"/>
            <a:ext cx="339923" cy="339923"/>
          </a:xfrm>
          <a:prstGeom prst="ellipse">
            <a:avLst/>
          </a:prstGeom>
          <a:solidFill>
            <a:srgbClr val="282824"/>
          </a:solidFill>
          <a:ln/>
        </p:spPr>
      </p:sp>
      <p:pic>
        <p:nvPicPr>
          <p:cNvPr id="16"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38770" y="2606129"/>
            <a:ext cx="152921" cy="152921"/>
          </a:xfrm>
          <a:prstGeom prst="rect">
            <a:avLst/>
          </a:prstGeom>
        </p:spPr>
      </p:pic>
      <p:sp>
        <p:nvSpPr>
          <p:cNvPr id="17" name="Text 12"/>
          <p:cNvSpPr/>
          <p:nvPr/>
        </p:nvSpPr>
        <p:spPr>
          <a:xfrm>
            <a:off x="545306" y="2935784"/>
            <a:ext cx="3871838" cy="177105"/>
          </a:xfrm>
          <a:prstGeom prst="rect">
            <a:avLst/>
          </a:prstGeom>
          <a:noFill/>
          <a:ln/>
        </p:spPr>
        <p:txBody>
          <a:bodyPr wrap="none" lIns="0" tIns="0" rIns="0" bIns="0" rtlCol="0" anchor="t"/>
          <a:lstStyle/>
          <a:p>
            <a:pPr algn="l" indent="0" marL="0">
              <a:lnSpc>
                <a:spcPct val="104000"/>
              </a:lnSpc>
              <a:buNone/>
            </a:pPr>
            <a:r>
              <a:rPr lang="en-US" sz="1100" b="1" dirty="0">
                <a:solidFill>
                  <a:srgbClr val="4A4A45"/>
                </a:solidFill>
                <a:latin typeface="Lato Bold" pitchFamily="34" charset="0"/>
                <a:ea typeface="Lato Bold" pitchFamily="34" charset="-122"/>
                <a:cs typeface="Lato Bold" pitchFamily="34" charset="-120"/>
              </a:rPr>
              <a:t>Economies of Scale</a:t>
            </a:r>
            <a:endParaRPr lang="en-US" sz="1100" dirty="0"/>
          </a:p>
        </p:txBody>
      </p:sp>
      <p:sp>
        <p:nvSpPr>
          <p:cNvPr id="18" name="Text 13"/>
          <p:cNvSpPr/>
          <p:nvPr/>
        </p:nvSpPr>
        <p:spPr>
          <a:xfrm>
            <a:off x="545306" y="3162746"/>
            <a:ext cx="3871838" cy="157237"/>
          </a:xfrm>
          <a:prstGeom prst="rect">
            <a:avLst/>
          </a:prstGeom>
          <a:noFill/>
          <a:ln/>
        </p:spPr>
        <p:txBody>
          <a:bodyPr wrap="none" lIns="0" tIns="0" rIns="0" bIns="0" rtlCol="0" anchor="t"/>
          <a:lstStyle/>
          <a:p>
            <a:pPr algn="l" indent="0" marL="0">
              <a:lnSpc>
                <a:spcPct val="116000"/>
              </a:lnSpc>
              <a:buNone/>
            </a:pPr>
            <a:r>
              <a:rPr lang="en-US" sz="850" dirty="0">
                <a:solidFill>
                  <a:srgbClr val="4A4A45"/>
                </a:solidFill>
                <a:latin typeface="Lato" pitchFamily="34" charset="0"/>
                <a:ea typeface="Lato" pitchFamily="34" charset="-122"/>
                <a:cs typeface="Lato" pitchFamily="34" charset="-120"/>
              </a:rPr>
              <a:t>Established players produce at lower cost per unit, undercutting new entrants.</a:t>
            </a:r>
            <a:endParaRPr lang="en-US" sz="850" dirty="0"/>
          </a:p>
        </p:txBody>
      </p:sp>
      <p:sp>
        <p:nvSpPr>
          <p:cNvPr id="19" name="Shape 14"/>
          <p:cNvSpPr/>
          <p:nvPr/>
        </p:nvSpPr>
        <p:spPr>
          <a:xfrm>
            <a:off x="4613597" y="2399407"/>
            <a:ext cx="4098354" cy="1033835"/>
          </a:xfrm>
          <a:prstGeom prst="roundRect">
            <a:avLst>
              <a:gd name="adj" fmla="val 1644"/>
            </a:avLst>
          </a:prstGeom>
          <a:solidFill>
            <a:srgbClr val="E5DFD2"/>
          </a:solidFill>
          <a:ln/>
        </p:spPr>
      </p:sp>
      <p:sp>
        <p:nvSpPr>
          <p:cNvPr id="20" name="Shape 15"/>
          <p:cNvSpPr/>
          <p:nvPr/>
        </p:nvSpPr>
        <p:spPr>
          <a:xfrm>
            <a:off x="4726856" y="2512665"/>
            <a:ext cx="339923" cy="339923"/>
          </a:xfrm>
          <a:prstGeom prst="ellipse">
            <a:avLst/>
          </a:prstGeom>
          <a:solidFill>
            <a:srgbClr val="282824"/>
          </a:solidFill>
          <a:ln/>
        </p:spPr>
      </p:sp>
      <p:pic>
        <p:nvPicPr>
          <p:cNvPr id="21"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820320" y="2606129"/>
            <a:ext cx="152921" cy="152921"/>
          </a:xfrm>
          <a:prstGeom prst="rect">
            <a:avLst/>
          </a:prstGeom>
        </p:spPr>
      </p:pic>
      <p:sp>
        <p:nvSpPr>
          <p:cNvPr id="22" name="Text 16"/>
          <p:cNvSpPr/>
          <p:nvPr/>
        </p:nvSpPr>
        <p:spPr>
          <a:xfrm>
            <a:off x="4726856" y="2935784"/>
            <a:ext cx="3871838" cy="177105"/>
          </a:xfrm>
          <a:prstGeom prst="rect">
            <a:avLst/>
          </a:prstGeom>
          <a:noFill/>
          <a:ln/>
        </p:spPr>
        <p:txBody>
          <a:bodyPr wrap="none" lIns="0" tIns="0" rIns="0" bIns="0" rtlCol="0" anchor="t"/>
          <a:lstStyle/>
          <a:p>
            <a:pPr algn="l" indent="0" marL="0">
              <a:lnSpc>
                <a:spcPct val="104000"/>
              </a:lnSpc>
              <a:buNone/>
            </a:pPr>
            <a:r>
              <a:rPr lang="en-US" sz="1100" b="1" dirty="0">
                <a:solidFill>
                  <a:srgbClr val="4A4A45"/>
                </a:solidFill>
                <a:latin typeface="Lato Bold" pitchFamily="34" charset="0"/>
                <a:ea typeface="Lato Bold" pitchFamily="34" charset="-122"/>
                <a:cs typeface="Lato Bold" pitchFamily="34" charset="-120"/>
              </a:rPr>
              <a:t>Regulations &amp; Licensing</a:t>
            </a:r>
            <a:endParaRPr lang="en-US" sz="1100" dirty="0"/>
          </a:p>
        </p:txBody>
      </p:sp>
      <p:sp>
        <p:nvSpPr>
          <p:cNvPr id="23" name="Text 17"/>
          <p:cNvSpPr/>
          <p:nvPr/>
        </p:nvSpPr>
        <p:spPr>
          <a:xfrm>
            <a:off x="4726856" y="3162746"/>
            <a:ext cx="3871838" cy="157237"/>
          </a:xfrm>
          <a:prstGeom prst="rect">
            <a:avLst/>
          </a:prstGeom>
          <a:noFill/>
          <a:ln/>
        </p:spPr>
        <p:txBody>
          <a:bodyPr wrap="none" lIns="0" tIns="0" rIns="0" bIns="0" rtlCol="0" anchor="t"/>
          <a:lstStyle/>
          <a:p>
            <a:pPr algn="l" indent="0" marL="0">
              <a:lnSpc>
                <a:spcPct val="116000"/>
              </a:lnSpc>
              <a:buNone/>
            </a:pPr>
            <a:r>
              <a:rPr lang="en-US" sz="850" dirty="0">
                <a:solidFill>
                  <a:srgbClr val="4A4A45"/>
                </a:solidFill>
                <a:latin typeface="Lato" pitchFamily="34" charset="0"/>
                <a:ea typeface="Lato" pitchFamily="34" charset="-122"/>
                <a:cs typeface="Lato" pitchFamily="34" charset="-120"/>
              </a:rPr>
              <a:t>Government regulations and licensing requirements create legal barriers.</a:t>
            </a:r>
            <a:endParaRPr lang="en-US" sz="850" dirty="0"/>
          </a:p>
        </p:txBody>
      </p:sp>
      <p:sp>
        <p:nvSpPr>
          <p:cNvPr id="24" name="Shape 18"/>
          <p:cNvSpPr/>
          <p:nvPr/>
        </p:nvSpPr>
        <p:spPr>
          <a:xfrm>
            <a:off x="432048" y="3516437"/>
            <a:ext cx="4098354" cy="1033835"/>
          </a:xfrm>
          <a:prstGeom prst="roundRect">
            <a:avLst>
              <a:gd name="adj" fmla="val 1644"/>
            </a:avLst>
          </a:prstGeom>
          <a:solidFill>
            <a:srgbClr val="E5DFD2"/>
          </a:solidFill>
          <a:ln/>
        </p:spPr>
      </p:sp>
      <p:sp>
        <p:nvSpPr>
          <p:cNvPr id="25" name="Shape 19"/>
          <p:cNvSpPr/>
          <p:nvPr/>
        </p:nvSpPr>
        <p:spPr>
          <a:xfrm>
            <a:off x="545306" y="3629695"/>
            <a:ext cx="339923" cy="339923"/>
          </a:xfrm>
          <a:prstGeom prst="ellipse">
            <a:avLst/>
          </a:prstGeom>
          <a:solidFill>
            <a:srgbClr val="282824"/>
          </a:solidFill>
          <a:ln/>
        </p:spPr>
      </p:sp>
      <p:pic>
        <p:nvPicPr>
          <p:cNvPr id="26"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38770" y="3723159"/>
            <a:ext cx="152921" cy="152921"/>
          </a:xfrm>
          <a:prstGeom prst="rect">
            <a:avLst/>
          </a:prstGeom>
        </p:spPr>
      </p:pic>
      <p:sp>
        <p:nvSpPr>
          <p:cNvPr id="27" name="Text 20"/>
          <p:cNvSpPr/>
          <p:nvPr/>
        </p:nvSpPr>
        <p:spPr>
          <a:xfrm>
            <a:off x="545306" y="4052813"/>
            <a:ext cx="3871838" cy="177105"/>
          </a:xfrm>
          <a:prstGeom prst="rect">
            <a:avLst/>
          </a:prstGeom>
          <a:noFill/>
          <a:ln/>
        </p:spPr>
        <p:txBody>
          <a:bodyPr wrap="none" lIns="0" tIns="0" rIns="0" bIns="0" rtlCol="0" anchor="t"/>
          <a:lstStyle/>
          <a:p>
            <a:pPr algn="l" indent="0" marL="0">
              <a:lnSpc>
                <a:spcPct val="104000"/>
              </a:lnSpc>
              <a:buNone/>
            </a:pPr>
            <a:r>
              <a:rPr lang="en-US" sz="1100" b="1" dirty="0">
                <a:solidFill>
                  <a:srgbClr val="4A4A45"/>
                </a:solidFill>
                <a:latin typeface="Lato Bold" pitchFamily="34" charset="0"/>
                <a:ea typeface="Lato Bold" pitchFamily="34" charset="-122"/>
                <a:cs typeface="Lato Bold" pitchFamily="34" charset="-120"/>
              </a:rPr>
              <a:t>Proprietary Technology</a:t>
            </a:r>
            <a:endParaRPr lang="en-US" sz="1100" dirty="0"/>
          </a:p>
        </p:txBody>
      </p:sp>
      <p:sp>
        <p:nvSpPr>
          <p:cNvPr id="28" name="Text 21"/>
          <p:cNvSpPr/>
          <p:nvPr/>
        </p:nvSpPr>
        <p:spPr>
          <a:xfrm>
            <a:off x="545306" y="4279776"/>
            <a:ext cx="3871838" cy="157237"/>
          </a:xfrm>
          <a:prstGeom prst="rect">
            <a:avLst/>
          </a:prstGeom>
          <a:noFill/>
          <a:ln/>
        </p:spPr>
        <p:txBody>
          <a:bodyPr wrap="none" lIns="0" tIns="0" rIns="0" bIns="0" rtlCol="0" anchor="t"/>
          <a:lstStyle/>
          <a:p>
            <a:pPr algn="l" indent="0" marL="0">
              <a:lnSpc>
                <a:spcPct val="116000"/>
              </a:lnSpc>
              <a:buNone/>
            </a:pPr>
            <a:r>
              <a:rPr lang="en-US" sz="850" dirty="0">
                <a:solidFill>
                  <a:srgbClr val="4A4A45"/>
                </a:solidFill>
                <a:latin typeface="Lato" pitchFamily="34" charset="0"/>
                <a:ea typeface="Lato" pitchFamily="34" charset="-122"/>
                <a:cs typeface="Lato" pitchFamily="34" charset="-120"/>
              </a:rPr>
              <a:t>Patents, trade secrets, and proprietary tech protect incumbents' advantages.</a:t>
            </a:r>
            <a:endParaRPr lang="en-US" sz="850" dirty="0"/>
          </a:p>
        </p:txBody>
      </p:sp>
      <p:sp>
        <p:nvSpPr>
          <p:cNvPr id="29" name="Shape 22"/>
          <p:cNvSpPr/>
          <p:nvPr/>
        </p:nvSpPr>
        <p:spPr>
          <a:xfrm>
            <a:off x="4613597" y="3516437"/>
            <a:ext cx="4098354" cy="1033835"/>
          </a:xfrm>
          <a:prstGeom prst="roundRect">
            <a:avLst>
              <a:gd name="adj" fmla="val 1644"/>
            </a:avLst>
          </a:prstGeom>
          <a:solidFill>
            <a:srgbClr val="E5DFD2"/>
          </a:solidFill>
          <a:ln/>
        </p:spPr>
      </p:sp>
      <p:sp>
        <p:nvSpPr>
          <p:cNvPr id="30" name="Shape 23"/>
          <p:cNvSpPr/>
          <p:nvPr/>
        </p:nvSpPr>
        <p:spPr>
          <a:xfrm>
            <a:off x="4726856" y="3629695"/>
            <a:ext cx="339923" cy="339923"/>
          </a:xfrm>
          <a:prstGeom prst="ellipse">
            <a:avLst/>
          </a:prstGeom>
          <a:solidFill>
            <a:srgbClr val="282824"/>
          </a:solidFill>
          <a:ln/>
        </p:spPr>
      </p:sp>
      <p:pic>
        <p:nvPicPr>
          <p:cNvPr id="31"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820320" y="3723159"/>
            <a:ext cx="152921" cy="152921"/>
          </a:xfrm>
          <a:prstGeom prst="rect">
            <a:avLst/>
          </a:prstGeom>
        </p:spPr>
      </p:pic>
      <p:sp>
        <p:nvSpPr>
          <p:cNvPr id="32" name="Text 24"/>
          <p:cNvSpPr/>
          <p:nvPr/>
        </p:nvSpPr>
        <p:spPr>
          <a:xfrm>
            <a:off x="4726856" y="4052813"/>
            <a:ext cx="3871838" cy="177105"/>
          </a:xfrm>
          <a:prstGeom prst="rect">
            <a:avLst/>
          </a:prstGeom>
          <a:noFill/>
          <a:ln/>
        </p:spPr>
        <p:txBody>
          <a:bodyPr wrap="none" lIns="0" tIns="0" rIns="0" bIns="0" rtlCol="0" anchor="t"/>
          <a:lstStyle/>
          <a:p>
            <a:pPr algn="l" indent="0" marL="0">
              <a:lnSpc>
                <a:spcPct val="104000"/>
              </a:lnSpc>
              <a:buNone/>
            </a:pPr>
            <a:r>
              <a:rPr lang="en-US" sz="1100" b="1" dirty="0">
                <a:solidFill>
                  <a:srgbClr val="4A4A45"/>
                </a:solidFill>
                <a:latin typeface="Lato Bold" pitchFamily="34" charset="0"/>
                <a:ea typeface="Lato Bold" pitchFamily="34" charset="-122"/>
                <a:cs typeface="Lato Bold" pitchFamily="34" charset="-120"/>
              </a:rPr>
              <a:t>Distribution Access</a:t>
            </a:r>
            <a:endParaRPr lang="en-US" sz="1100" dirty="0"/>
          </a:p>
        </p:txBody>
      </p:sp>
      <p:sp>
        <p:nvSpPr>
          <p:cNvPr id="33" name="Text 25"/>
          <p:cNvSpPr/>
          <p:nvPr/>
        </p:nvSpPr>
        <p:spPr>
          <a:xfrm>
            <a:off x="4726856" y="4279776"/>
            <a:ext cx="3871838" cy="157237"/>
          </a:xfrm>
          <a:prstGeom prst="rect">
            <a:avLst/>
          </a:prstGeom>
          <a:noFill/>
          <a:ln/>
        </p:spPr>
        <p:txBody>
          <a:bodyPr wrap="none" lIns="0" tIns="0" rIns="0" bIns="0" rtlCol="0" anchor="t"/>
          <a:lstStyle/>
          <a:p>
            <a:pPr algn="l" indent="0" marL="0">
              <a:lnSpc>
                <a:spcPct val="116000"/>
              </a:lnSpc>
              <a:buNone/>
            </a:pPr>
            <a:r>
              <a:rPr lang="en-US" sz="850" dirty="0">
                <a:solidFill>
                  <a:srgbClr val="4A4A45"/>
                </a:solidFill>
                <a:latin typeface="Lato" pitchFamily="34" charset="0"/>
                <a:ea typeface="Lato" pitchFamily="34" charset="-122"/>
                <a:cs typeface="Lato" pitchFamily="34" charset="-120"/>
              </a:rPr>
              <a:t>Exclusive access to distribution channels or raw materials blocks new players.</a:t>
            </a:r>
            <a:endParaRPr lang="en-US" sz="8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Shape 0"/>
          <p:cNvSpPr/>
          <p:nvPr/>
        </p:nvSpPr>
        <p:spPr>
          <a:xfrm>
            <a:off x="3861048" y="1578843"/>
            <a:ext cx="681633" cy="234479"/>
          </a:xfrm>
          <a:prstGeom prst="roundRect">
            <a:avLst>
              <a:gd name="adj" fmla="val 7897"/>
            </a:avLst>
          </a:prstGeom>
          <a:solidFill>
            <a:srgbClr val="E7E7E4"/>
          </a:solidFill>
          <a:ln/>
        </p:spPr>
      </p:sp>
      <p:sp>
        <p:nvSpPr>
          <p:cNvPr id="4" name="Text 1"/>
          <p:cNvSpPr/>
          <p:nvPr/>
        </p:nvSpPr>
        <p:spPr>
          <a:xfrm>
            <a:off x="3953619" y="1625129"/>
            <a:ext cx="953691" cy="141908"/>
          </a:xfrm>
          <a:prstGeom prst="rect">
            <a:avLst/>
          </a:prstGeom>
          <a:noFill/>
          <a:ln/>
        </p:spPr>
        <p:txBody>
          <a:bodyPr wrap="none" lIns="0" tIns="0" rIns="0" bIns="0" rtlCol="0" anchor="t"/>
          <a:lstStyle/>
          <a:p>
            <a:pPr algn="l" indent="0" marL="0">
              <a:lnSpc>
                <a:spcPct val="96000"/>
              </a:lnSpc>
              <a:buNone/>
            </a:pPr>
            <a:r>
              <a:rPr lang="en-US" sz="950" dirty="0">
                <a:solidFill>
                  <a:srgbClr val="4A4A45"/>
                </a:solidFill>
                <a:latin typeface="Lato" pitchFamily="34" charset="0"/>
                <a:ea typeface="Lato" pitchFamily="34" charset="-122"/>
                <a:cs typeface="Lato" pitchFamily="34" charset="-120"/>
              </a:rPr>
              <a:t>FORCE 3</a:t>
            </a:r>
            <a:endParaRPr lang="en-US" sz="950" dirty="0"/>
          </a:p>
        </p:txBody>
      </p:sp>
      <p:sp>
        <p:nvSpPr>
          <p:cNvPr id="5" name="Text 2"/>
          <p:cNvSpPr/>
          <p:nvPr/>
        </p:nvSpPr>
        <p:spPr>
          <a:xfrm>
            <a:off x="3861048" y="1875011"/>
            <a:ext cx="4850904" cy="964406"/>
          </a:xfrm>
          <a:prstGeom prst="rect">
            <a:avLst/>
          </a:prstGeom>
          <a:noFill/>
          <a:ln/>
        </p:spPr>
        <p:txBody>
          <a:bodyPr wrap="square" lIns="0" tIns="0" rIns="0" bIns="0" rtlCol="0" anchor="t">
            <a:normAutofit/>
          </a:bodyPr>
          <a:lstStyle/>
          <a:p>
            <a:pPr algn="l" indent="0" marL="0">
              <a:lnSpc>
                <a:spcPct val="104000"/>
              </a:lnSpc>
              <a:buNone/>
            </a:pPr>
            <a:r>
              <a:rPr lang="en-US" sz="3000" b="1" dirty="0">
                <a:solidFill>
                  <a:srgbClr val="282824"/>
                </a:solidFill>
                <a:latin typeface="Lato Bold" pitchFamily="34" charset="0"/>
                <a:ea typeface="Lato Bold" pitchFamily="34" charset="-122"/>
                <a:cs typeface="Lato Bold" pitchFamily="34" charset="-120"/>
              </a:rPr>
              <a:t>Force 3 — Threat of Substitutes</a:t>
            </a:r>
            <a:endParaRPr lang="en-US" sz="3000" dirty="0"/>
          </a:p>
        </p:txBody>
      </p:sp>
      <p:sp>
        <p:nvSpPr>
          <p:cNvPr id="6" name="Text 3"/>
          <p:cNvSpPr/>
          <p:nvPr/>
        </p:nvSpPr>
        <p:spPr>
          <a:xfrm>
            <a:off x="3861048" y="3070845"/>
            <a:ext cx="4850904" cy="493812"/>
          </a:xfrm>
          <a:prstGeom prst="rect">
            <a:avLst/>
          </a:prstGeom>
          <a:noFill/>
          <a:ln/>
        </p:spPr>
        <p:txBody>
          <a:bodyPr wrap="square" lIns="0" tIns="0" rIns="0" bIns="0" rtlCol="0" anchor="t">
            <a:normAutofit/>
          </a:bodyPr>
          <a:lstStyle/>
          <a:p>
            <a:pPr algn="l" indent="0" marL="0">
              <a:lnSpc>
                <a:spcPct val="133000"/>
              </a:lnSpc>
              <a:buNone/>
            </a:pPr>
            <a:r>
              <a:rPr lang="en-US" sz="1200" i="1" dirty="0">
                <a:solidFill>
                  <a:srgbClr val="4A4A45"/>
                </a:solidFill>
                <a:latin typeface="Lato" pitchFamily="34" charset="0"/>
                <a:ea typeface="Lato" pitchFamily="34" charset="-122"/>
                <a:cs typeface="Lato" pitchFamily="34" charset="-120"/>
              </a:rPr>
              <a:t>The risk that customers will switch to a different product or service that serves the same need</a:t>
            </a:r>
            <a:endParaRPr lang="en-US" sz="12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432048" y="460772"/>
            <a:ext cx="8279904" cy="482203"/>
          </a:xfrm>
          <a:prstGeom prst="rect">
            <a:avLst/>
          </a:prstGeom>
          <a:noFill/>
          <a:ln/>
        </p:spPr>
        <p:txBody>
          <a:bodyPr wrap="none" lIns="0" tIns="0" rIns="0" bIns="0" rtlCol="0" anchor="t"/>
          <a:lstStyle/>
          <a:p>
            <a:pPr algn="l" indent="0" marL="0">
              <a:lnSpc>
                <a:spcPct val="104000"/>
              </a:lnSpc>
              <a:buNone/>
            </a:pPr>
            <a:r>
              <a:rPr lang="en-US" sz="3000" b="1" dirty="0">
                <a:solidFill>
                  <a:srgbClr val="282824"/>
                </a:solidFill>
                <a:latin typeface="Lato Bold" pitchFamily="34" charset="0"/>
                <a:ea typeface="Lato Bold" pitchFamily="34" charset="-122"/>
                <a:cs typeface="Lato Bold" pitchFamily="34" charset="-120"/>
              </a:rPr>
              <a:t>What Is the Threat of Substitutes?</a:t>
            </a:r>
            <a:endParaRPr lang="en-US" sz="3000" dirty="0"/>
          </a:p>
        </p:txBody>
      </p:sp>
      <p:sp>
        <p:nvSpPr>
          <p:cNvPr id="3" name="Text 1"/>
          <p:cNvSpPr/>
          <p:nvPr/>
        </p:nvSpPr>
        <p:spPr>
          <a:xfrm>
            <a:off x="432048" y="1004664"/>
            <a:ext cx="8279904" cy="241102"/>
          </a:xfrm>
          <a:prstGeom prst="rect">
            <a:avLst/>
          </a:prstGeom>
          <a:noFill/>
          <a:ln/>
        </p:spPr>
        <p:txBody>
          <a:bodyPr wrap="none" lIns="0" tIns="0" rIns="0" bIns="0" rtlCol="0" anchor="t"/>
          <a:lstStyle/>
          <a:p>
            <a:pPr algn="l" indent="0" marL="0">
              <a:lnSpc>
                <a:spcPct val="104000"/>
              </a:lnSpc>
              <a:buNone/>
            </a:pPr>
            <a:r>
              <a:rPr lang="en-US" sz="1500" b="1" dirty="0">
                <a:solidFill>
                  <a:srgbClr val="282824"/>
                </a:solidFill>
                <a:latin typeface="Lato Bold" pitchFamily="34" charset="0"/>
                <a:ea typeface="Lato Bold" pitchFamily="34" charset="-122"/>
                <a:cs typeface="Lato Bold" pitchFamily="34" charset="-120"/>
              </a:rPr>
              <a:t>Threat of Substitutes Defined</a:t>
            </a:r>
            <a:endParaRPr lang="en-US" sz="1500" dirty="0"/>
          </a:p>
        </p:txBody>
      </p:sp>
      <p:sp>
        <p:nvSpPr>
          <p:cNvPr id="4" name="Text 2"/>
          <p:cNvSpPr/>
          <p:nvPr/>
        </p:nvSpPr>
        <p:spPr>
          <a:xfrm>
            <a:off x="432048" y="1616050"/>
            <a:ext cx="3951759" cy="1867198"/>
          </a:xfrm>
          <a:prstGeom prst="rect">
            <a:avLst/>
          </a:prstGeom>
          <a:noFill/>
          <a:ln/>
        </p:spPr>
        <p:txBody>
          <a:bodyPr wrap="square" lIns="0" tIns="0" rIns="0" bIns="0" rtlCol="0" anchor="t">
            <a:normAutofit/>
          </a:bodyPr>
          <a:lstStyle/>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A substitute is a product or service from a </a:t>
            </a:r>
            <a:pPr algn="l" indent="0" marL="0">
              <a:lnSpc>
                <a:spcPct val="133000"/>
              </a:lnSpc>
              <a:buNone/>
            </a:pPr>
            <a:r>
              <a:rPr lang="en-US" sz="1200" b="1" dirty="0">
                <a:solidFill>
                  <a:srgbClr val="4A4A45"/>
                </a:solidFill>
                <a:latin typeface="Lato Bold" pitchFamily="34" charset="0"/>
                <a:ea typeface="Lato Bold" pitchFamily="34" charset="-122"/>
                <a:cs typeface="Lato Bold" pitchFamily="34" charset="-120"/>
              </a:rPr>
              <a:t>different industry</a:t>
            </a:r>
            <a:pPr algn="l" indent="0" marL="0">
              <a:lnSpc>
                <a:spcPct val="133000"/>
              </a:lnSpc>
              <a:spcAft>
                <a:spcPts val="1050"/>
              </a:spcAft>
              <a:buNone/>
            </a:pPr>
            <a:r>
              <a:rPr lang="en-US" sz="1200" dirty="0">
                <a:solidFill>
                  <a:srgbClr val="4A4A45"/>
                </a:solidFill>
                <a:latin typeface="Lato" pitchFamily="34" charset="0"/>
                <a:ea typeface="Lato" pitchFamily="34" charset="-122"/>
                <a:cs typeface="Lato" pitchFamily="34" charset="-120"/>
              </a:rPr>
              <a:t> that fulfills the same need. The threat is high when customers can find alternatives at lower cost or with greater convenience.</a:t>
            </a:r>
            <a:endParaRPr lang="en-US" sz="1200" dirty="0"/>
          </a:p>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Substitutes do not have to be identical products. They just need to satisfy the same customer need — and in doing so, they place a ceiling on what businesses can charge.</a:t>
            </a:r>
            <a:endParaRPr lang="en-US" sz="1200" dirty="0"/>
          </a:p>
        </p:txBody>
      </p:sp>
      <p:sp>
        <p:nvSpPr>
          <p:cNvPr id="5" name="Shape 3"/>
          <p:cNvSpPr/>
          <p:nvPr/>
        </p:nvSpPr>
        <p:spPr>
          <a:xfrm>
            <a:off x="4764956" y="1650727"/>
            <a:ext cx="3951759" cy="1589336"/>
          </a:xfrm>
          <a:prstGeom prst="roundRect">
            <a:avLst>
              <a:gd name="adj" fmla="val 1456"/>
            </a:avLst>
          </a:prstGeom>
          <a:solidFill>
            <a:srgbClr val="B6D6FC"/>
          </a:solidFill>
          <a:ln/>
        </p:spPr>
      </p:sp>
      <p:pic>
        <p:nvPicPr>
          <p:cNvPr id="6" name="Image 0" descr="preencoded.png">    </p:cNvPr>
          <p:cNvPicPr>
            <a:picLocks noChangeAspect="1"/>
          </p:cNvPicPr>
          <p:nvPr/>
        </p:nvPicPr>
        <p:blipFill>
          <a:blip r:embed="rId1"/>
          <a:stretch>
            <a:fillRect/>
          </a:stretch>
        </p:blipFill>
        <p:spPr>
          <a:xfrm>
            <a:off x="4919216" y="1889522"/>
            <a:ext cx="192881" cy="154260"/>
          </a:xfrm>
          <a:prstGeom prst="rect">
            <a:avLst/>
          </a:prstGeom>
        </p:spPr>
      </p:pic>
      <p:sp>
        <p:nvSpPr>
          <p:cNvPr id="7" name="Text 4"/>
          <p:cNvSpPr/>
          <p:nvPr/>
        </p:nvSpPr>
        <p:spPr>
          <a:xfrm>
            <a:off x="5266358" y="1828130"/>
            <a:ext cx="3296096" cy="1234529"/>
          </a:xfrm>
          <a:prstGeom prst="rect">
            <a:avLst/>
          </a:prstGeom>
          <a:noFill/>
          <a:ln/>
        </p:spPr>
        <p:txBody>
          <a:bodyPr wrap="square" lIns="0" tIns="0" rIns="0" bIns="0" rtlCol="0" anchor="t">
            <a:normAutofit/>
          </a:bodyPr>
          <a:lstStyle/>
          <a:p>
            <a:pPr algn="l" indent="0" marL="0">
              <a:lnSpc>
                <a:spcPct val="133000"/>
              </a:lnSpc>
              <a:buNone/>
            </a:pPr>
            <a:r>
              <a:rPr lang="en-US" sz="1200" b="1" dirty="0">
                <a:solidFill>
                  <a:srgbClr val="000000"/>
                </a:solidFill>
                <a:latin typeface="Lato Bold" pitchFamily="34" charset="0"/>
                <a:ea typeface="Lato Bold" pitchFamily="34" charset="-122"/>
                <a:cs typeface="Lato Bold" pitchFamily="34" charset="-120"/>
              </a:rPr>
              <a:t>Classic Example:</a:t>
            </a:r>
            <a:pPr algn="l" indent="0" marL="0">
              <a:lnSpc>
                <a:spcPct val="133000"/>
              </a:lnSpc>
              <a:buNone/>
            </a:pPr>
            <a:r>
              <a:rPr lang="en-US" sz="1200" dirty="0">
                <a:solidFill>
                  <a:srgbClr val="000000"/>
                </a:solidFill>
                <a:latin typeface="Lato" pitchFamily="34" charset="0"/>
                <a:ea typeface="Lato" pitchFamily="34" charset="-122"/>
                <a:cs typeface="Lato" pitchFamily="34" charset="-120"/>
              </a:rPr>
              <a:t> Streaming services are a substitute for cinema. They are not the same product, but they fulfill the same need — entertainment at home — and limit how much cinemas can charge.</a:t>
            </a:r>
            <a:endParaRPr lang="en-US" sz="1200" dirty="0"/>
          </a:p>
        </p:txBody>
      </p:sp>
      <p:sp>
        <p:nvSpPr>
          <p:cNvPr id="8" name="Shape 5"/>
          <p:cNvSpPr/>
          <p:nvPr/>
        </p:nvSpPr>
        <p:spPr>
          <a:xfrm>
            <a:off x="4764956" y="3413596"/>
            <a:ext cx="3951759" cy="1095524"/>
          </a:xfrm>
          <a:prstGeom prst="roundRect">
            <a:avLst>
              <a:gd name="adj" fmla="val 2113"/>
            </a:avLst>
          </a:prstGeom>
          <a:solidFill>
            <a:srgbClr val="FCF2B5"/>
          </a:solidFill>
          <a:ln/>
        </p:spPr>
      </p:sp>
      <p:pic>
        <p:nvPicPr>
          <p:cNvPr id="9" name="Image 1" descr="preencoded.png">    </p:cNvPr>
          <p:cNvPicPr>
            <a:picLocks noChangeAspect="1"/>
          </p:cNvPicPr>
          <p:nvPr/>
        </p:nvPicPr>
        <p:blipFill>
          <a:blip r:embed="rId2"/>
          <a:stretch>
            <a:fillRect/>
          </a:stretch>
        </p:blipFill>
        <p:spPr>
          <a:xfrm>
            <a:off x="4919216" y="3652391"/>
            <a:ext cx="192881" cy="154260"/>
          </a:xfrm>
          <a:prstGeom prst="rect">
            <a:avLst/>
          </a:prstGeom>
        </p:spPr>
      </p:pic>
      <p:sp>
        <p:nvSpPr>
          <p:cNvPr id="10" name="Text 6"/>
          <p:cNvSpPr/>
          <p:nvPr/>
        </p:nvSpPr>
        <p:spPr>
          <a:xfrm>
            <a:off x="5266358" y="3590999"/>
            <a:ext cx="3296096" cy="740718"/>
          </a:xfrm>
          <a:prstGeom prst="rect">
            <a:avLst/>
          </a:prstGeom>
          <a:noFill/>
          <a:ln/>
        </p:spPr>
        <p:txBody>
          <a:bodyPr wrap="square" lIns="0" tIns="0" rIns="0" bIns="0" rtlCol="0" anchor="t">
            <a:normAutofit/>
          </a:bodyPr>
          <a:lstStyle/>
          <a:p>
            <a:pPr algn="l" indent="0" marL="0">
              <a:lnSpc>
                <a:spcPct val="133000"/>
              </a:lnSpc>
              <a:buNone/>
            </a:pPr>
            <a:r>
              <a:rPr lang="en-US" sz="1200" b="1" dirty="0">
                <a:solidFill>
                  <a:srgbClr val="000000"/>
                </a:solidFill>
                <a:latin typeface="Lato Bold" pitchFamily="34" charset="0"/>
                <a:ea typeface="Lato Bold" pitchFamily="34" charset="-122"/>
                <a:cs typeface="Lato Bold" pitchFamily="34" charset="-120"/>
              </a:rPr>
              <a:t>Key Risk:</a:t>
            </a:r>
            <a:pPr algn="l" indent="0" marL="0">
              <a:lnSpc>
                <a:spcPct val="133000"/>
              </a:lnSpc>
              <a:buNone/>
            </a:pPr>
            <a:r>
              <a:rPr lang="en-US" sz="1200" dirty="0">
                <a:solidFill>
                  <a:srgbClr val="000000"/>
                </a:solidFill>
                <a:latin typeface="Lato" pitchFamily="34" charset="0"/>
                <a:ea typeface="Lato" pitchFamily="34" charset="-122"/>
                <a:cs typeface="Lato" pitchFamily="34" charset="-120"/>
              </a:rPr>
              <a:t> When substitutes are plentiful and affordable, businesses lose pricing power entirely.</a:t>
            </a:r>
            <a:endParaRPr lang="en-US" sz="12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Shape 0"/>
          <p:cNvSpPr/>
          <p:nvPr/>
        </p:nvSpPr>
        <p:spPr>
          <a:xfrm>
            <a:off x="432048" y="1702296"/>
            <a:ext cx="681633" cy="234479"/>
          </a:xfrm>
          <a:prstGeom prst="roundRect">
            <a:avLst>
              <a:gd name="adj" fmla="val 7897"/>
            </a:avLst>
          </a:prstGeom>
          <a:solidFill>
            <a:srgbClr val="E7E7E4"/>
          </a:solidFill>
          <a:ln/>
        </p:spPr>
      </p:sp>
      <p:sp>
        <p:nvSpPr>
          <p:cNvPr id="4" name="Text 1"/>
          <p:cNvSpPr/>
          <p:nvPr/>
        </p:nvSpPr>
        <p:spPr>
          <a:xfrm>
            <a:off x="524619" y="1748582"/>
            <a:ext cx="953691" cy="141908"/>
          </a:xfrm>
          <a:prstGeom prst="rect">
            <a:avLst/>
          </a:prstGeom>
          <a:noFill/>
          <a:ln/>
        </p:spPr>
        <p:txBody>
          <a:bodyPr wrap="none" lIns="0" tIns="0" rIns="0" bIns="0" rtlCol="0" anchor="t"/>
          <a:lstStyle/>
          <a:p>
            <a:pPr algn="l" indent="0" marL="0">
              <a:lnSpc>
                <a:spcPct val="96000"/>
              </a:lnSpc>
              <a:buNone/>
            </a:pPr>
            <a:r>
              <a:rPr lang="en-US" sz="950" dirty="0">
                <a:solidFill>
                  <a:srgbClr val="4A4A45"/>
                </a:solidFill>
                <a:latin typeface="Lato" pitchFamily="34" charset="0"/>
                <a:ea typeface="Lato" pitchFamily="34" charset="-122"/>
                <a:cs typeface="Lato" pitchFamily="34" charset="-120"/>
              </a:rPr>
              <a:t>FORCE 4</a:t>
            </a:r>
            <a:endParaRPr lang="en-US" sz="950" dirty="0"/>
          </a:p>
        </p:txBody>
      </p:sp>
      <p:sp>
        <p:nvSpPr>
          <p:cNvPr id="5" name="Text 2"/>
          <p:cNvSpPr/>
          <p:nvPr/>
        </p:nvSpPr>
        <p:spPr>
          <a:xfrm>
            <a:off x="432048" y="1998464"/>
            <a:ext cx="4850904" cy="964406"/>
          </a:xfrm>
          <a:prstGeom prst="rect">
            <a:avLst/>
          </a:prstGeom>
          <a:noFill/>
          <a:ln/>
        </p:spPr>
        <p:txBody>
          <a:bodyPr wrap="square" lIns="0" tIns="0" rIns="0" bIns="0" rtlCol="0" anchor="t">
            <a:normAutofit/>
          </a:bodyPr>
          <a:lstStyle/>
          <a:p>
            <a:pPr algn="l" indent="0" marL="0">
              <a:lnSpc>
                <a:spcPct val="104000"/>
              </a:lnSpc>
              <a:buNone/>
            </a:pPr>
            <a:r>
              <a:rPr lang="en-US" sz="3000" b="1" dirty="0">
                <a:solidFill>
                  <a:srgbClr val="282824"/>
                </a:solidFill>
                <a:latin typeface="Lato Bold" pitchFamily="34" charset="0"/>
                <a:ea typeface="Lato Bold" pitchFamily="34" charset="-122"/>
                <a:cs typeface="Lato Bold" pitchFamily="34" charset="-120"/>
              </a:rPr>
              <a:t>Force 4 — Bargaining Power of Buyers</a:t>
            </a:r>
            <a:endParaRPr lang="en-US" sz="3000" dirty="0"/>
          </a:p>
        </p:txBody>
      </p:sp>
      <p:sp>
        <p:nvSpPr>
          <p:cNvPr id="6" name="Text 3"/>
          <p:cNvSpPr/>
          <p:nvPr/>
        </p:nvSpPr>
        <p:spPr>
          <a:xfrm>
            <a:off x="432048" y="3194298"/>
            <a:ext cx="5308104" cy="246906"/>
          </a:xfrm>
          <a:prstGeom prst="rect">
            <a:avLst/>
          </a:prstGeom>
          <a:noFill/>
          <a:ln/>
        </p:spPr>
        <p:txBody>
          <a:bodyPr wrap="none" lIns="0" tIns="0" rIns="0" bIns="0" rtlCol="0" anchor="t"/>
          <a:lstStyle/>
          <a:p>
            <a:pPr algn="l" indent="0" marL="0">
              <a:lnSpc>
                <a:spcPct val="133000"/>
              </a:lnSpc>
              <a:buNone/>
            </a:pPr>
            <a:r>
              <a:rPr lang="en-US" sz="1200" i="1" dirty="0">
                <a:solidFill>
                  <a:srgbClr val="4A4A45"/>
                </a:solidFill>
                <a:latin typeface="Lato" pitchFamily="34" charset="0"/>
                <a:ea typeface="Lato" pitchFamily="34" charset="-122"/>
                <a:cs typeface="Lato" pitchFamily="34" charset="-120"/>
              </a:rPr>
              <a:t>The ability of customers to influence pricing and terms in their favor</a:t>
            </a:r>
            <a:endParaRPr lang="en-US" sz="12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432048" y="668015"/>
            <a:ext cx="8279904" cy="482203"/>
          </a:xfrm>
          <a:prstGeom prst="rect">
            <a:avLst/>
          </a:prstGeom>
          <a:noFill/>
          <a:ln/>
        </p:spPr>
        <p:txBody>
          <a:bodyPr wrap="none" lIns="0" tIns="0" rIns="0" bIns="0" rtlCol="0" anchor="t"/>
          <a:lstStyle/>
          <a:p>
            <a:pPr algn="l" indent="0" marL="0">
              <a:lnSpc>
                <a:spcPct val="104000"/>
              </a:lnSpc>
              <a:buNone/>
            </a:pPr>
            <a:r>
              <a:rPr lang="en-US" sz="3000" b="1" dirty="0">
                <a:solidFill>
                  <a:srgbClr val="282824"/>
                </a:solidFill>
                <a:latin typeface="Lato Bold" pitchFamily="34" charset="0"/>
                <a:ea typeface="Lato Bold" pitchFamily="34" charset="-122"/>
                <a:cs typeface="Lato Bold" pitchFamily="34" charset="-120"/>
              </a:rPr>
              <a:t>What Is Buyer Power?</a:t>
            </a:r>
            <a:endParaRPr lang="en-US" sz="3000" dirty="0"/>
          </a:p>
        </p:txBody>
      </p:sp>
      <p:sp>
        <p:nvSpPr>
          <p:cNvPr id="3" name="Text 1"/>
          <p:cNvSpPr/>
          <p:nvPr/>
        </p:nvSpPr>
        <p:spPr>
          <a:xfrm>
            <a:off x="432048" y="1211907"/>
            <a:ext cx="8279904" cy="241102"/>
          </a:xfrm>
          <a:prstGeom prst="rect">
            <a:avLst/>
          </a:prstGeom>
          <a:noFill/>
          <a:ln/>
        </p:spPr>
        <p:txBody>
          <a:bodyPr wrap="none" lIns="0" tIns="0" rIns="0" bIns="0" rtlCol="0" anchor="t"/>
          <a:lstStyle/>
          <a:p>
            <a:pPr algn="l" indent="0" marL="0">
              <a:lnSpc>
                <a:spcPct val="104000"/>
              </a:lnSpc>
              <a:buNone/>
            </a:pPr>
            <a:r>
              <a:rPr lang="en-US" sz="1500" b="1" dirty="0">
                <a:solidFill>
                  <a:srgbClr val="282824"/>
                </a:solidFill>
                <a:latin typeface="Lato Bold" pitchFamily="34" charset="0"/>
                <a:ea typeface="Lato Bold" pitchFamily="34" charset="-122"/>
                <a:cs typeface="Lato Bold" pitchFamily="34" charset="-120"/>
              </a:rPr>
              <a:t>Bargaining Power of Buyers Defined</a:t>
            </a:r>
            <a:endParaRPr lang="en-US" sz="1500" dirty="0"/>
          </a:p>
        </p:txBody>
      </p:sp>
      <p:sp>
        <p:nvSpPr>
          <p:cNvPr id="4" name="Text 2"/>
          <p:cNvSpPr/>
          <p:nvPr/>
        </p:nvSpPr>
        <p:spPr>
          <a:xfrm>
            <a:off x="432048" y="1684437"/>
            <a:ext cx="8279904" cy="740718"/>
          </a:xfrm>
          <a:prstGeom prst="rect">
            <a:avLst/>
          </a:prstGeom>
          <a:noFill/>
          <a:ln/>
        </p:spPr>
        <p:txBody>
          <a:bodyPr wrap="square" lIns="0" tIns="0" rIns="0" bIns="0" rtlCol="0" anchor="t">
            <a:normAutofit/>
          </a:bodyPr>
          <a:lstStyle/>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Buyer power refers to the ability of customers to push prices down, demand higher quality, or require better service. When buyers are powerful, they erode profit margins. When they have little power, businesses maintain control over pricing and terms.</a:t>
            </a:r>
            <a:endParaRPr lang="en-US" sz="1200" dirty="0"/>
          </a:p>
        </p:txBody>
      </p:sp>
      <p:sp>
        <p:nvSpPr>
          <p:cNvPr id="5" name="Shape 3"/>
          <p:cNvSpPr/>
          <p:nvPr/>
        </p:nvSpPr>
        <p:spPr>
          <a:xfrm>
            <a:off x="432048" y="2598688"/>
            <a:ext cx="8279904" cy="1876723"/>
          </a:xfrm>
          <a:prstGeom prst="roundRect">
            <a:avLst>
              <a:gd name="adj" fmla="val 1233"/>
            </a:avLst>
          </a:prstGeom>
          <a:solidFill>
            <a:srgbClr val="E5DFD2"/>
          </a:solidFill>
          <a:ln/>
        </p:spPr>
      </p:sp>
      <p:sp>
        <p:nvSpPr>
          <p:cNvPr id="6" name="Shape 4"/>
          <p:cNvSpPr/>
          <p:nvPr/>
        </p:nvSpPr>
        <p:spPr>
          <a:xfrm>
            <a:off x="432048" y="2598688"/>
            <a:ext cx="2759943" cy="1876723"/>
          </a:xfrm>
          <a:prstGeom prst="rect">
            <a:avLst/>
          </a:prstGeom>
          <a:solidFill>
            <a:srgbClr val="E5DFD2"/>
          </a:solidFill>
          <a:ln/>
        </p:spPr>
      </p:sp>
      <p:sp>
        <p:nvSpPr>
          <p:cNvPr id="7" name="Text 5"/>
          <p:cNvSpPr/>
          <p:nvPr/>
        </p:nvSpPr>
        <p:spPr>
          <a:xfrm>
            <a:off x="586308" y="2752948"/>
            <a:ext cx="2451422" cy="241102"/>
          </a:xfrm>
          <a:prstGeom prst="rect">
            <a:avLst/>
          </a:prstGeom>
          <a:noFill/>
          <a:ln/>
        </p:spPr>
        <p:txBody>
          <a:bodyPr wrap="none" lIns="0" tIns="0" rIns="0" bIns="0" rtlCol="0" anchor="t"/>
          <a:lstStyle/>
          <a:p>
            <a:pPr algn="l" indent="0" marL="0">
              <a:lnSpc>
                <a:spcPct val="104000"/>
              </a:lnSpc>
              <a:buNone/>
            </a:pPr>
            <a:r>
              <a:rPr lang="en-US" sz="1500" b="1" dirty="0">
                <a:solidFill>
                  <a:srgbClr val="4A4A45"/>
                </a:solidFill>
                <a:latin typeface="Lato Bold" pitchFamily="34" charset="0"/>
                <a:ea typeface="Lato Bold" pitchFamily="34" charset="-122"/>
                <a:cs typeface="Lato Bold" pitchFamily="34" charset="-120"/>
              </a:rPr>
              <a:t>High Buyer Power</a:t>
            </a:r>
            <a:endParaRPr lang="en-US" sz="1500" dirty="0"/>
          </a:p>
        </p:txBody>
      </p:sp>
      <p:sp>
        <p:nvSpPr>
          <p:cNvPr id="8" name="Text 6"/>
          <p:cNvSpPr/>
          <p:nvPr/>
        </p:nvSpPr>
        <p:spPr>
          <a:xfrm>
            <a:off x="586308" y="3086621"/>
            <a:ext cx="2451422" cy="1234529"/>
          </a:xfrm>
          <a:prstGeom prst="rect">
            <a:avLst/>
          </a:prstGeom>
          <a:noFill/>
          <a:ln/>
        </p:spPr>
        <p:txBody>
          <a:bodyPr wrap="square" lIns="0" tIns="0" rIns="0" bIns="0" rtlCol="0" anchor="t">
            <a:normAutofit/>
          </a:bodyPr>
          <a:lstStyle/>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Buyers are few and large, products are undifferentiated, switching costs are low, and buyers can credibly threaten to produce the product themselves.</a:t>
            </a:r>
            <a:endParaRPr lang="en-US" sz="1200" dirty="0"/>
          </a:p>
        </p:txBody>
      </p:sp>
      <p:sp>
        <p:nvSpPr>
          <p:cNvPr id="9" name="Shape 7"/>
          <p:cNvSpPr/>
          <p:nvPr/>
        </p:nvSpPr>
        <p:spPr>
          <a:xfrm>
            <a:off x="3191991" y="2598688"/>
            <a:ext cx="2759943" cy="1876723"/>
          </a:xfrm>
          <a:prstGeom prst="rect">
            <a:avLst/>
          </a:prstGeom>
          <a:solidFill>
            <a:srgbClr val="E5DFD2"/>
          </a:solidFill>
          <a:ln/>
        </p:spPr>
      </p:sp>
      <p:sp>
        <p:nvSpPr>
          <p:cNvPr id="10" name="Shape 8"/>
          <p:cNvSpPr/>
          <p:nvPr/>
        </p:nvSpPr>
        <p:spPr>
          <a:xfrm>
            <a:off x="3191991" y="2598688"/>
            <a:ext cx="19050" cy="1876723"/>
          </a:xfrm>
          <a:prstGeom prst="roundRect">
            <a:avLst>
              <a:gd name="adj" fmla="val 121500"/>
            </a:avLst>
          </a:prstGeom>
          <a:solidFill>
            <a:srgbClr val="CBC5B8"/>
          </a:solidFill>
          <a:ln/>
        </p:spPr>
      </p:sp>
      <p:sp>
        <p:nvSpPr>
          <p:cNvPr id="11" name="Text 9"/>
          <p:cNvSpPr/>
          <p:nvPr/>
        </p:nvSpPr>
        <p:spPr>
          <a:xfrm>
            <a:off x="3346252" y="2752948"/>
            <a:ext cx="2451422" cy="241102"/>
          </a:xfrm>
          <a:prstGeom prst="rect">
            <a:avLst/>
          </a:prstGeom>
          <a:noFill/>
          <a:ln/>
        </p:spPr>
        <p:txBody>
          <a:bodyPr wrap="none" lIns="0" tIns="0" rIns="0" bIns="0" rtlCol="0" anchor="t"/>
          <a:lstStyle/>
          <a:p>
            <a:pPr algn="l" indent="0" marL="0">
              <a:lnSpc>
                <a:spcPct val="104000"/>
              </a:lnSpc>
              <a:buNone/>
            </a:pPr>
            <a:r>
              <a:rPr lang="en-US" sz="1500" b="1" dirty="0">
                <a:solidFill>
                  <a:srgbClr val="4A4A45"/>
                </a:solidFill>
                <a:latin typeface="Lato Bold" pitchFamily="34" charset="0"/>
                <a:ea typeface="Lato Bold" pitchFamily="34" charset="-122"/>
                <a:cs typeface="Lato Bold" pitchFamily="34" charset="-120"/>
              </a:rPr>
              <a:t>Low Buyer Power</a:t>
            </a:r>
            <a:endParaRPr lang="en-US" sz="1500" dirty="0"/>
          </a:p>
        </p:txBody>
      </p:sp>
      <p:sp>
        <p:nvSpPr>
          <p:cNvPr id="12" name="Text 10"/>
          <p:cNvSpPr/>
          <p:nvPr/>
        </p:nvSpPr>
        <p:spPr>
          <a:xfrm>
            <a:off x="3346252" y="3086621"/>
            <a:ext cx="2451422" cy="1234529"/>
          </a:xfrm>
          <a:prstGeom prst="rect">
            <a:avLst/>
          </a:prstGeom>
          <a:noFill/>
          <a:ln/>
        </p:spPr>
        <p:txBody>
          <a:bodyPr wrap="square" lIns="0" tIns="0" rIns="0" bIns="0" rtlCol="0" anchor="t">
            <a:normAutofit/>
          </a:bodyPr>
          <a:lstStyle/>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Many fragmented buyers, highly differentiated products, high switching costs, and buyers depend heavily on the seller's product for their own operations.</a:t>
            </a:r>
            <a:endParaRPr lang="en-US" sz="1200" dirty="0"/>
          </a:p>
        </p:txBody>
      </p:sp>
      <p:sp>
        <p:nvSpPr>
          <p:cNvPr id="13" name="Shape 11"/>
          <p:cNvSpPr/>
          <p:nvPr/>
        </p:nvSpPr>
        <p:spPr>
          <a:xfrm>
            <a:off x="5951934" y="2598688"/>
            <a:ext cx="2760018" cy="1876723"/>
          </a:xfrm>
          <a:prstGeom prst="rect">
            <a:avLst/>
          </a:prstGeom>
          <a:solidFill>
            <a:srgbClr val="E5DFD2"/>
          </a:solidFill>
          <a:ln/>
        </p:spPr>
      </p:sp>
      <p:sp>
        <p:nvSpPr>
          <p:cNvPr id="14" name="Shape 12"/>
          <p:cNvSpPr/>
          <p:nvPr/>
        </p:nvSpPr>
        <p:spPr>
          <a:xfrm>
            <a:off x="5951934" y="2598688"/>
            <a:ext cx="19050" cy="1876723"/>
          </a:xfrm>
          <a:prstGeom prst="roundRect">
            <a:avLst>
              <a:gd name="adj" fmla="val 121500"/>
            </a:avLst>
          </a:prstGeom>
          <a:solidFill>
            <a:srgbClr val="CBC5B8"/>
          </a:solidFill>
          <a:ln/>
        </p:spPr>
      </p:sp>
      <p:sp>
        <p:nvSpPr>
          <p:cNvPr id="15" name="Text 13"/>
          <p:cNvSpPr/>
          <p:nvPr/>
        </p:nvSpPr>
        <p:spPr>
          <a:xfrm>
            <a:off x="6106195" y="2752948"/>
            <a:ext cx="2451497" cy="241102"/>
          </a:xfrm>
          <a:prstGeom prst="rect">
            <a:avLst/>
          </a:prstGeom>
          <a:noFill/>
          <a:ln/>
        </p:spPr>
        <p:txBody>
          <a:bodyPr wrap="none" lIns="0" tIns="0" rIns="0" bIns="0" rtlCol="0" anchor="t"/>
          <a:lstStyle/>
          <a:p>
            <a:pPr algn="l" indent="0" marL="0">
              <a:lnSpc>
                <a:spcPct val="104000"/>
              </a:lnSpc>
              <a:buNone/>
            </a:pPr>
            <a:r>
              <a:rPr lang="en-US" sz="1500" b="1" dirty="0">
                <a:solidFill>
                  <a:srgbClr val="4A4A45"/>
                </a:solidFill>
                <a:latin typeface="Lato Bold" pitchFamily="34" charset="0"/>
                <a:ea typeface="Lato Bold" pitchFamily="34" charset="-122"/>
                <a:cs typeface="Lato Bold" pitchFamily="34" charset="-120"/>
              </a:rPr>
              <a:t>Strategic Response</a:t>
            </a:r>
            <a:endParaRPr lang="en-US" sz="1500" dirty="0"/>
          </a:p>
        </p:txBody>
      </p:sp>
      <p:sp>
        <p:nvSpPr>
          <p:cNvPr id="16" name="Text 14"/>
          <p:cNvSpPr/>
          <p:nvPr/>
        </p:nvSpPr>
        <p:spPr>
          <a:xfrm>
            <a:off x="6106195" y="3086621"/>
            <a:ext cx="2451497" cy="1234529"/>
          </a:xfrm>
          <a:prstGeom prst="rect">
            <a:avLst/>
          </a:prstGeom>
          <a:noFill/>
          <a:ln/>
        </p:spPr>
        <p:txBody>
          <a:bodyPr wrap="square" lIns="0" tIns="0" rIns="0" bIns="0" rtlCol="0" anchor="t">
            <a:normAutofit/>
          </a:bodyPr>
          <a:lstStyle/>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Understanding buyer power helps a business decide how much flexibility it can afford and where it needs to defend its value proposition most aggressively.</a:t>
            </a:r>
            <a:endParaRPr lang="en-US" sz="12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Shape 0"/>
          <p:cNvSpPr/>
          <p:nvPr/>
        </p:nvSpPr>
        <p:spPr>
          <a:xfrm>
            <a:off x="432048" y="1702296"/>
            <a:ext cx="681633" cy="234479"/>
          </a:xfrm>
          <a:prstGeom prst="roundRect">
            <a:avLst>
              <a:gd name="adj" fmla="val 7897"/>
            </a:avLst>
          </a:prstGeom>
          <a:solidFill>
            <a:srgbClr val="E7E7E4"/>
          </a:solidFill>
          <a:ln/>
        </p:spPr>
      </p:sp>
      <p:sp>
        <p:nvSpPr>
          <p:cNvPr id="4" name="Text 1"/>
          <p:cNvSpPr/>
          <p:nvPr/>
        </p:nvSpPr>
        <p:spPr>
          <a:xfrm>
            <a:off x="524619" y="1748582"/>
            <a:ext cx="953691" cy="141908"/>
          </a:xfrm>
          <a:prstGeom prst="rect">
            <a:avLst/>
          </a:prstGeom>
          <a:noFill/>
          <a:ln/>
        </p:spPr>
        <p:txBody>
          <a:bodyPr wrap="none" lIns="0" tIns="0" rIns="0" bIns="0" rtlCol="0" anchor="t"/>
          <a:lstStyle/>
          <a:p>
            <a:pPr algn="l" indent="0" marL="0">
              <a:lnSpc>
                <a:spcPct val="96000"/>
              </a:lnSpc>
              <a:buNone/>
            </a:pPr>
            <a:r>
              <a:rPr lang="en-US" sz="950" dirty="0">
                <a:solidFill>
                  <a:srgbClr val="4A4A45"/>
                </a:solidFill>
                <a:latin typeface="Lato" pitchFamily="34" charset="0"/>
                <a:ea typeface="Lato" pitchFamily="34" charset="-122"/>
                <a:cs typeface="Lato" pitchFamily="34" charset="-120"/>
              </a:rPr>
              <a:t>FORCE 5</a:t>
            </a:r>
            <a:endParaRPr lang="en-US" sz="950" dirty="0"/>
          </a:p>
        </p:txBody>
      </p:sp>
      <p:sp>
        <p:nvSpPr>
          <p:cNvPr id="5" name="Text 2"/>
          <p:cNvSpPr/>
          <p:nvPr/>
        </p:nvSpPr>
        <p:spPr>
          <a:xfrm>
            <a:off x="432048" y="1998464"/>
            <a:ext cx="4850904" cy="964406"/>
          </a:xfrm>
          <a:prstGeom prst="rect">
            <a:avLst/>
          </a:prstGeom>
          <a:noFill/>
          <a:ln/>
        </p:spPr>
        <p:txBody>
          <a:bodyPr wrap="square" lIns="0" tIns="0" rIns="0" bIns="0" rtlCol="0" anchor="t">
            <a:normAutofit/>
          </a:bodyPr>
          <a:lstStyle/>
          <a:p>
            <a:pPr algn="l" indent="0" marL="0">
              <a:lnSpc>
                <a:spcPct val="104000"/>
              </a:lnSpc>
              <a:buNone/>
            </a:pPr>
            <a:r>
              <a:rPr lang="en-US" sz="3000" b="1" dirty="0">
                <a:solidFill>
                  <a:srgbClr val="282824"/>
                </a:solidFill>
                <a:latin typeface="Lato Bold" pitchFamily="34" charset="0"/>
                <a:ea typeface="Lato Bold" pitchFamily="34" charset="-122"/>
                <a:cs typeface="Lato Bold" pitchFamily="34" charset="-120"/>
              </a:rPr>
              <a:t>Force 5 — Bargaining Power of Suppliers</a:t>
            </a:r>
            <a:endParaRPr lang="en-US" sz="3000" dirty="0"/>
          </a:p>
        </p:txBody>
      </p:sp>
      <p:sp>
        <p:nvSpPr>
          <p:cNvPr id="6" name="Text 3"/>
          <p:cNvSpPr/>
          <p:nvPr/>
        </p:nvSpPr>
        <p:spPr>
          <a:xfrm>
            <a:off x="432048" y="3194298"/>
            <a:ext cx="5308104" cy="246906"/>
          </a:xfrm>
          <a:prstGeom prst="rect">
            <a:avLst/>
          </a:prstGeom>
          <a:noFill/>
          <a:ln/>
        </p:spPr>
        <p:txBody>
          <a:bodyPr wrap="none" lIns="0" tIns="0" rIns="0" bIns="0" rtlCol="0" anchor="t"/>
          <a:lstStyle/>
          <a:p>
            <a:pPr algn="l" indent="0" marL="0">
              <a:lnSpc>
                <a:spcPct val="133000"/>
              </a:lnSpc>
              <a:buNone/>
            </a:pPr>
            <a:r>
              <a:rPr lang="en-US" sz="1200" i="1" dirty="0">
                <a:solidFill>
                  <a:srgbClr val="4A4A45"/>
                </a:solidFill>
                <a:latin typeface="Lato" pitchFamily="34" charset="0"/>
                <a:ea typeface="Lato" pitchFamily="34" charset="-122"/>
                <a:cs typeface="Lato" pitchFamily="34" charset="-120"/>
              </a:rPr>
              <a:t>The ability of suppliers to influence costs and availability of inputs</a:t>
            </a:r>
            <a:endParaRPr lang="en-US" sz="12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432048" y="744141"/>
            <a:ext cx="8279904" cy="482203"/>
          </a:xfrm>
          <a:prstGeom prst="rect">
            <a:avLst/>
          </a:prstGeom>
          <a:noFill/>
          <a:ln/>
        </p:spPr>
        <p:txBody>
          <a:bodyPr wrap="none" lIns="0" tIns="0" rIns="0" bIns="0" rtlCol="0" anchor="t"/>
          <a:lstStyle/>
          <a:p>
            <a:pPr algn="l" indent="0" marL="0">
              <a:lnSpc>
                <a:spcPct val="104000"/>
              </a:lnSpc>
              <a:buNone/>
            </a:pPr>
            <a:r>
              <a:rPr lang="en-US" sz="3000" b="1" dirty="0">
                <a:solidFill>
                  <a:srgbClr val="282824"/>
                </a:solidFill>
                <a:latin typeface="Lato Bold" pitchFamily="34" charset="0"/>
                <a:ea typeface="Lato Bold" pitchFamily="34" charset="-122"/>
                <a:cs typeface="Lato Bold" pitchFamily="34" charset="-120"/>
              </a:rPr>
              <a:t>What Is Supplier Power?</a:t>
            </a:r>
            <a:endParaRPr lang="en-US" sz="3000" dirty="0"/>
          </a:p>
        </p:txBody>
      </p:sp>
      <p:sp>
        <p:nvSpPr>
          <p:cNvPr id="3" name="Text 1"/>
          <p:cNvSpPr/>
          <p:nvPr/>
        </p:nvSpPr>
        <p:spPr>
          <a:xfrm>
            <a:off x="432048" y="1288033"/>
            <a:ext cx="8279904" cy="241102"/>
          </a:xfrm>
          <a:prstGeom prst="rect">
            <a:avLst/>
          </a:prstGeom>
          <a:noFill/>
          <a:ln/>
        </p:spPr>
        <p:txBody>
          <a:bodyPr wrap="none" lIns="0" tIns="0" rIns="0" bIns="0" rtlCol="0" anchor="t"/>
          <a:lstStyle/>
          <a:p>
            <a:pPr algn="l" indent="0" marL="0">
              <a:lnSpc>
                <a:spcPct val="104000"/>
              </a:lnSpc>
              <a:buNone/>
            </a:pPr>
            <a:r>
              <a:rPr lang="en-US" sz="1500" b="1" dirty="0">
                <a:solidFill>
                  <a:srgbClr val="282824"/>
                </a:solidFill>
                <a:latin typeface="Lato Bold" pitchFamily="34" charset="0"/>
                <a:ea typeface="Lato Bold" pitchFamily="34" charset="-122"/>
                <a:cs typeface="Lato Bold" pitchFamily="34" charset="-120"/>
              </a:rPr>
              <a:t>Bargaining Power of Suppliers Defined</a:t>
            </a:r>
            <a:endParaRPr lang="en-US" sz="1500" dirty="0"/>
          </a:p>
        </p:txBody>
      </p:sp>
      <p:sp>
        <p:nvSpPr>
          <p:cNvPr id="4" name="Text 2"/>
          <p:cNvSpPr/>
          <p:nvPr/>
        </p:nvSpPr>
        <p:spPr>
          <a:xfrm>
            <a:off x="432048" y="1899419"/>
            <a:ext cx="4384551" cy="2361009"/>
          </a:xfrm>
          <a:prstGeom prst="rect">
            <a:avLst/>
          </a:prstGeom>
          <a:noFill/>
          <a:ln/>
        </p:spPr>
        <p:txBody>
          <a:bodyPr wrap="square" lIns="0" tIns="0" rIns="0" bIns="0" rtlCol="0" anchor="t">
            <a:normAutofit/>
          </a:bodyPr>
          <a:lstStyle/>
          <a:p>
            <a:pPr algn="l" indent="0" marL="0">
              <a:lnSpc>
                <a:spcPct val="133000"/>
              </a:lnSpc>
              <a:spcAft>
                <a:spcPts val="1050"/>
              </a:spcAft>
              <a:buNone/>
            </a:pPr>
            <a:r>
              <a:rPr lang="en-US" sz="1200" dirty="0">
                <a:solidFill>
                  <a:srgbClr val="4A4A45"/>
                </a:solidFill>
                <a:latin typeface="Lato" pitchFamily="34" charset="0"/>
                <a:ea typeface="Lato" pitchFamily="34" charset="-122"/>
                <a:cs typeface="Lato" pitchFamily="34" charset="-120"/>
              </a:rPr>
              <a:t>Supplier power refers to the ability of input providers to influence the prices, quality, or availability of what they supply. When supplier power is high, businesses face higher costs and less operational flexibility. When it is low, businesses can negotiate better deals and maintain predictable cost structures.</a:t>
            </a:r>
            <a:endParaRPr lang="en-US" sz="1200" dirty="0"/>
          </a:p>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Suppliers are often overlooked in competitive analysis, but they can significantly shape a company's competitive position — especially in industries that depend on scarce or specialized inputs.</a:t>
            </a:r>
            <a:endParaRPr lang="en-US" sz="1200" dirty="0"/>
          </a:p>
        </p:txBody>
      </p:sp>
      <p:sp>
        <p:nvSpPr>
          <p:cNvPr id="5" name="Shape 3"/>
          <p:cNvSpPr/>
          <p:nvPr/>
        </p:nvSpPr>
        <p:spPr>
          <a:xfrm>
            <a:off x="5086648" y="1760562"/>
            <a:ext cx="3741093" cy="2638723"/>
          </a:xfrm>
          <a:prstGeom prst="roundRect">
            <a:avLst>
              <a:gd name="adj" fmla="val 877"/>
            </a:avLst>
          </a:prstGeom>
          <a:solidFill>
            <a:srgbClr val="282824"/>
          </a:solidFill>
          <a:ln/>
        </p:spPr>
      </p:sp>
      <p:sp>
        <p:nvSpPr>
          <p:cNvPr id="6" name="Text 4"/>
          <p:cNvSpPr/>
          <p:nvPr/>
        </p:nvSpPr>
        <p:spPr>
          <a:xfrm>
            <a:off x="5240908" y="1914823"/>
            <a:ext cx="3432572" cy="241102"/>
          </a:xfrm>
          <a:prstGeom prst="rect">
            <a:avLst/>
          </a:prstGeom>
          <a:noFill/>
          <a:ln/>
        </p:spPr>
        <p:txBody>
          <a:bodyPr wrap="none" lIns="0" tIns="0" rIns="0" bIns="0" rtlCol="0" anchor="t"/>
          <a:lstStyle/>
          <a:p>
            <a:pPr algn="l" indent="0" marL="0">
              <a:lnSpc>
                <a:spcPct val="104000"/>
              </a:lnSpc>
              <a:buNone/>
            </a:pPr>
            <a:r>
              <a:rPr lang="en-US" sz="1500" b="1" dirty="0">
                <a:solidFill>
                  <a:srgbClr val="FFFFFF"/>
                </a:solidFill>
                <a:latin typeface="Lato Bold" pitchFamily="34" charset="0"/>
                <a:ea typeface="Lato Bold" pitchFamily="34" charset="-122"/>
                <a:cs typeface="Lato Bold" pitchFamily="34" charset="-120"/>
              </a:rPr>
              <a:t>Supplier Power Is High When:</a:t>
            </a:r>
            <a:endParaRPr lang="en-US" sz="1500" dirty="0"/>
          </a:p>
        </p:txBody>
      </p:sp>
      <p:sp>
        <p:nvSpPr>
          <p:cNvPr id="7" name="Text 5"/>
          <p:cNvSpPr/>
          <p:nvPr/>
        </p:nvSpPr>
        <p:spPr>
          <a:xfrm>
            <a:off x="5240908" y="2310185"/>
            <a:ext cx="3432572" cy="1396380"/>
          </a:xfrm>
          <a:prstGeom prst="rect">
            <a:avLst/>
          </a:prstGeom>
          <a:noFill/>
          <a:ln/>
        </p:spPr>
        <p:txBody>
          <a:bodyPr wrap="square" lIns="0" tIns="0" rIns="0" bIns="0" rtlCol="0" anchor="t">
            <a:normAutofit/>
          </a:bodyPr>
          <a:lstStyle/>
          <a:p>
            <a:pPr algn="l" marL="243840" indent="-243840">
              <a:lnSpc>
                <a:spcPct val="133000"/>
              </a:lnSpc>
              <a:buSzPct val="100000"/>
              <a:buChar char="•"/>
            </a:pPr>
            <a:r>
              <a:rPr lang="en-US" sz="1200" dirty="0">
                <a:solidFill>
                  <a:srgbClr val="FFFFFF"/>
                </a:solidFill>
                <a:latin typeface="Lato" pitchFamily="34" charset="0"/>
                <a:ea typeface="Lato" pitchFamily="34" charset="-122"/>
                <a:cs typeface="Lato" pitchFamily="34" charset="-120"/>
              </a:rPr>
              <a:t>Few suppliers dominate the market</a:t>
            </a:r>
            <a:endParaRPr lang="en-US" sz="1200" dirty="0"/>
          </a:p>
          <a:p>
            <a:pPr algn="l" marL="243840" indent="-243840">
              <a:lnSpc>
                <a:spcPct val="133000"/>
              </a:lnSpc>
              <a:buSzPct val="100000"/>
              <a:buChar char="•"/>
            </a:pPr>
            <a:r>
              <a:rPr lang="en-US" sz="1200" dirty="0">
                <a:solidFill>
                  <a:srgbClr val="FFFFFF"/>
                </a:solidFill>
                <a:latin typeface="Lato" pitchFamily="34" charset="0"/>
                <a:ea typeface="Lato" pitchFamily="34" charset="-122"/>
                <a:cs typeface="Lato" pitchFamily="34" charset="-120"/>
              </a:rPr>
              <a:t>No viable substitute inputs exist</a:t>
            </a:r>
            <a:endParaRPr lang="en-US" sz="1200" dirty="0"/>
          </a:p>
          <a:p>
            <a:pPr algn="l" marL="243840" indent="-243840">
              <a:lnSpc>
                <a:spcPct val="133000"/>
              </a:lnSpc>
              <a:buSzPct val="100000"/>
              <a:buChar char="•"/>
            </a:pPr>
            <a:r>
              <a:rPr lang="en-US" sz="1200" dirty="0">
                <a:solidFill>
                  <a:srgbClr val="FFFFFF"/>
                </a:solidFill>
                <a:latin typeface="Lato" pitchFamily="34" charset="0"/>
                <a:ea typeface="Lato" pitchFamily="34" charset="-122"/>
                <a:cs typeface="Lato" pitchFamily="34" charset="-120"/>
              </a:rPr>
              <a:t>Switching suppliers is costly or disruptive</a:t>
            </a:r>
            <a:endParaRPr lang="en-US" sz="1200" dirty="0"/>
          </a:p>
          <a:p>
            <a:pPr algn="l" marL="243840" indent="-243840">
              <a:lnSpc>
                <a:spcPct val="133000"/>
              </a:lnSpc>
              <a:buSzPct val="100000"/>
              <a:buChar char="•"/>
            </a:pPr>
            <a:r>
              <a:rPr lang="en-US" sz="1200" dirty="0">
                <a:solidFill>
                  <a:srgbClr val="FFFFFF"/>
                </a:solidFill>
                <a:latin typeface="Lato" pitchFamily="34" charset="0"/>
                <a:ea typeface="Lato" pitchFamily="34" charset="-122"/>
                <a:cs typeface="Lato" pitchFamily="34" charset="-120"/>
              </a:rPr>
              <a:t>Suppliers can credibly threaten to integrate forward</a:t>
            </a:r>
            <a:endParaRPr lang="en-US" sz="12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432048" y="437927"/>
            <a:ext cx="8279904" cy="482203"/>
          </a:xfrm>
          <a:prstGeom prst="rect">
            <a:avLst/>
          </a:prstGeom>
          <a:noFill/>
          <a:ln/>
        </p:spPr>
        <p:txBody>
          <a:bodyPr wrap="none" lIns="0" tIns="0" rIns="0" bIns="0" rtlCol="0" anchor="t"/>
          <a:lstStyle/>
          <a:p>
            <a:pPr algn="l" indent="0" marL="0">
              <a:lnSpc>
                <a:spcPct val="104000"/>
              </a:lnSpc>
              <a:buNone/>
            </a:pPr>
            <a:r>
              <a:rPr lang="en-US" sz="3000" b="1" dirty="0">
                <a:solidFill>
                  <a:srgbClr val="282824"/>
                </a:solidFill>
                <a:latin typeface="Lato Bold" pitchFamily="34" charset="0"/>
                <a:ea typeface="Lato Bold" pitchFamily="34" charset="-122"/>
                <a:cs typeface="Lato Bold" pitchFamily="34" charset="-120"/>
              </a:rPr>
              <a:t>Conducting a Five Forces Analysis</a:t>
            </a:r>
            <a:endParaRPr lang="en-US" sz="3000" dirty="0"/>
          </a:p>
        </p:txBody>
      </p:sp>
      <p:sp>
        <p:nvSpPr>
          <p:cNvPr id="3" name="Text 1"/>
          <p:cNvSpPr/>
          <p:nvPr/>
        </p:nvSpPr>
        <p:spPr>
          <a:xfrm>
            <a:off x="432048" y="981819"/>
            <a:ext cx="8279904" cy="241102"/>
          </a:xfrm>
          <a:prstGeom prst="rect">
            <a:avLst/>
          </a:prstGeom>
          <a:noFill/>
          <a:ln/>
        </p:spPr>
        <p:txBody>
          <a:bodyPr wrap="none" lIns="0" tIns="0" rIns="0" bIns="0" rtlCol="0" anchor="t"/>
          <a:lstStyle/>
          <a:p>
            <a:pPr algn="l" indent="0" marL="0">
              <a:lnSpc>
                <a:spcPct val="104000"/>
              </a:lnSpc>
              <a:buNone/>
            </a:pPr>
            <a:r>
              <a:rPr lang="en-US" sz="1500" b="1" dirty="0">
                <a:solidFill>
                  <a:srgbClr val="282824"/>
                </a:solidFill>
                <a:latin typeface="Lato Bold" pitchFamily="34" charset="0"/>
                <a:ea typeface="Lato Bold" pitchFamily="34" charset="-122"/>
                <a:cs typeface="Lato Bold" pitchFamily="34" charset="-120"/>
              </a:rPr>
              <a:t>Putting It All Together</a:t>
            </a:r>
            <a:endParaRPr lang="en-US" sz="1500" dirty="0"/>
          </a:p>
        </p:txBody>
      </p:sp>
      <p:sp>
        <p:nvSpPr>
          <p:cNvPr id="4" name="Text 2"/>
          <p:cNvSpPr/>
          <p:nvPr/>
        </p:nvSpPr>
        <p:spPr>
          <a:xfrm>
            <a:off x="432048" y="1454348"/>
            <a:ext cx="308595" cy="192881"/>
          </a:xfrm>
          <a:prstGeom prst="rect">
            <a:avLst/>
          </a:prstGeom>
          <a:noFill/>
          <a:ln/>
        </p:spPr>
        <p:txBody>
          <a:bodyPr wrap="none" lIns="0" tIns="0" rIns="0" bIns="0" rtlCol="0" anchor="ctr"/>
          <a:lstStyle/>
          <a:p>
            <a:pPr algn="l" indent="0" marL="0">
              <a:lnSpc>
                <a:spcPct val="100000"/>
              </a:lnSpc>
              <a:buNone/>
            </a:pPr>
            <a:r>
              <a:rPr lang="en-US" sz="1200" dirty="0">
                <a:solidFill>
                  <a:srgbClr val="4A4A45"/>
                </a:solidFill>
                <a:latin typeface="Lato Light" pitchFamily="34" charset="0"/>
                <a:ea typeface="Lato Light" pitchFamily="34" charset="-122"/>
                <a:cs typeface="Lato Light" pitchFamily="34" charset="-120"/>
              </a:rPr>
              <a:t>01</a:t>
            </a:r>
            <a:endParaRPr lang="en-US" sz="1200" dirty="0"/>
          </a:p>
        </p:txBody>
      </p:sp>
      <p:sp>
        <p:nvSpPr>
          <p:cNvPr id="5" name="Shape 3"/>
          <p:cNvSpPr/>
          <p:nvPr/>
        </p:nvSpPr>
        <p:spPr>
          <a:xfrm>
            <a:off x="432048" y="1697534"/>
            <a:ext cx="2657103" cy="19050"/>
          </a:xfrm>
          <a:prstGeom prst="rect">
            <a:avLst/>
          </a:prstGeom>
          <a:solidFill>
            <a:srgbClr val="282824"/>
          </a:solidFill>
          <a:ln/>
        </p:spPr>
      </p:sp>
      <p:sp>
        <p:nvSpPr>
          <p:cNvPr id="6" name="Text 4"/>
          <p:cNvSpPr/>
          <p:nvPr/>
        </p:nvSpPr>
        <p:spPr>
          <a:xfrm>
            <a:off x="432048" y="1812727"/>
            <a:ext cx="2657103" cy="241102"/>
          </a:xfrm>
          <a:prstGeom prst="rect">
            <a:avLst/>
          </a:prstGeom>
          <a:noFill/>
          <a:ln/>
        </p:spPr>
        <p:txBody>
          <a:bodyPr wrap="none" lIns="0" tIns="0" rIns="0" bIns="0" rtlCol="0" anchor="t"/>
          <a:lstStyle/>
          <a:p>
            <a:pPr algn="l" indent="0" marL="0">
              <a:lnSpc>
                <a:spcPct val="104000"/>
              </a:lnSpc>
              <a:buNone/>
            </a:pPr>
            <a:r>
              <a:rPr lang="en-US" sz="1500" b="1" dirty="0">
                <a:solidFill>
                  <a:srgbClr val="4A4A45"/>
                </a:solidFill>
                <a:latin typeface="Lato Bold" pitchFamily="34" charset="0"/>
                <a:ea typeface="Lato Bold" pitchFamily="34" charset="-122"/>
                <a:cs typeface="Lato Bold" pitchFamily="34" charset="-120"/>
              </a:rPr>
              <a:t>Define the Industry</a:t>
            </a:r>
            <a:endParaRPr lang="en-US" sz="1500" dirty="0"/>
          </a:p>
        </p:txBody>
      </p:sp>
      <p:sp>
        <p:nvSpPr>
          <p:cNvPr id="7" name="Text 5"/>
          <p:cNvSpPr/>
          <p:nvPr/>
        </p:nvSpPr>
        <p:spPr>
          <a:xfrm>
            <a:off x="432048" y="2146399"/>
            <a:ext cx="2657103" cy="987623"/>
          </a:xfrm>
          <a:prstGeom prst="rect">
            <a:avLst/>
          </a:prstGeom>
          <a:noFill/>
          <a:ln/>
        </p:spPr>
        <p:txBody>
          <a:bodyPr wrap="square" lIns="0" tIns="0" rIns="0" bIns="0" rtlCol="0" anchor="t">
            <a:normAutofit/>
          </a:bodyPr>
          <a:lstStyle/>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Define the industry clearly and specifically — scope matters enormously in determining which forces apply.</a:t>
            </a:r>
            <a:endParaRPr lang="en-US" sz="1200" dirty="0"/>
          </a:p>
        </p:txBody>
      </p:sp>
      <p:sp>
        <p:nvSpPr>
          <p:cNvPr id="8" name="Text 6"/>
          <p:cNvSpPr/>
          <p:nvPr/>
        </p:nvSpPr>
        <p:spPr>
          <a:xfrm>
            <a:off x="3243411" y="1454348"/>
            <a:ext cx="308595" cy="192881"/>
          </a:xfrm>
          <a:prstGeom prst="rect">
            <a:avLst/>
          </a:prstGeom>
          <a:noFill/>
          <a:ln/>
        </p:spPr>
        <p:txBody>
          <a:bodyPr wrap="none" lIns="0" tIns="0" rIns="0" bIns="0" rtlCol="0" anchor="ctr"/>
          <a:lstStyle/>
          <a:p>
            <a:pPr algn="l" indent="0" marL="0">
              <a:lnSpc>
                <a:spcPct val="100000"/>
              </a:lnSpc>
              <a:buNone/>
            </a:pPr>
            <a:r>
              <a:rPr lang="en-US" sz="1200" dirty="0">
                <a:solidFill>
                  <a:srgbClr val="4A4A45"/>
                </a:solidFill>
                <a:latin typeface="Lato Light" pitchFamily="34" charset="0"/>
                <a:ea typeface="Lato Light" pitchFamily="34" charset="-122"/>
                <a:cs typeface="Lato Light" pitchFamily="34" charset="-120"/>
              </a:rPr>
              <a:t>02</a:t>
            </a:r>
            <a:endParaRPr lang="en-US" sz="1200" dirty="0"/>
          </a:p>
        </p:txBody>
      </p:sp>
      <p:sp>
        <p:nvSpPr>
          <p:cNvPr id="9" name="Shape 7"/>
          <p:cNvSpPr/>
          <p:nvPr/>
        </p:nvSpPr>
        <p:spPr>
          <a:xfrm>
            <a:off x="3243411" y="1697534"/>
            <a:ext cx="2657103" cy="19050"/>
          </a:xfrm>
          <a:prstGeom prst="rect">
            <a:avLst/>
          </a:prstGeom>
          <a:solidFill>
            <a:srgbClr val="282824"/>
          </a:solidFill>
          <a:ln/>
        </p:spPr>
      </p:sp>
      <p:sp>
        <p:nvSpPr>
          <p:cNvPr id="10" name="Text 8"/>
          <p:cNvSpPr/>
          <p:nvPr/>
        </p:nvSpPr>
        <p:spPr>
          <a:xfrm>
            <a:off x="3243411" y="1812727"/>
            <a:ext cx="2657103" cy="241102"/>
          </a:xfrm>
          <a:prstGeom prst="rect">
            <a:avLst/>
          </a:prstGeom>
          <a:noFill/>
          <a:ln/>
        </p:spPr>
        <p:txBody>
          <a:bodyPr wrap="none" lIns="0" tIns="0" rIns="0" bIns="0" rtlCol="0" anchor="t"/>
          <a:lstStyle/>
          <a:p>
            <a:pPr algn="l" indent="0" marL="0">
              <a:lnSpc>
                <a:spcPct val="104000"/>
              </a:lnSpc>
              <a:buNone/>
            </a:pPr>
            <a:r>
              <a:rPr lang="en-US" sz="1500" b="1" dirty="0">
                <a:solidFill>
                  <a:srgbClr val="4A4A45"/>
                </a:solidFill>
                <a:latin typeface="Lato Bold" pitchFamily="34" charset="0"/>
                <a:ea typeface="Lato Bold" pitchFamily="34" charset="-122"/>
                <a:cs typeface="Lato Bold" pitchFamily="34" charset="-120"/>
              </a:rPr>
              <a:t>Assess Each Force</a:t>
            </a:r>
            <a:endParaRPr lang="en-US" sz="1500" dirty="0"/>
          </a:p>
        </p:txBody>
      </p:sp>
      <p:sp>
        <p:nvSpPr>
          <p:cNvPr id="11" name="Text 9"/>
          <p:cNvSpPr/>
          <p:nvPr/>
        </p:nvSpPr>
        <p:spPr>
          <a:xfrm>
            <a:off x="3243411" y="2146399"/>
            <a:ext cx="2657103" cy="740718"/>
          </a:xfrm>
          <a:prstGeom prst="rect">
            <a:avLst/>
          </a:prstGeom>
          <a:noFill/>
          <a:ln/>
        </p:spPr>
        <p:txBody>
          <a:bodyPr wrap="square" lIns="0" tIns="0" rIns="0" bIns="0" rtlCol="0" anchor="t">
            <a:normAutofit/>
          </a:bodyPr>
          <a:lstStyle/>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Rate each of the five forces as high, medium, or low based on evidence from the industry context.</a:t>
            </a:r>
            <a:endParaRPr lang="en-US" sz="1200" dirty="0"/>
          </a:p>
        </p:txBody>
      </p:sp>
      <p:sp>
        <p:nvSpPr>
          <p:cNvPr id="12" name="Text 10"/>
          <p:cNvSpPr/>
          <p:nvPr/>
        </p:nvSpPr>
        <p:spPr>
          <a:xfrm>
            <a:off x="6054775" y="1454348"/>
            <a:ext cx="308595" cy="192881"/>
          </a:xfrm>
          <a:prstGeom prst="rect">
            <a:avLst/>
          </a:prstGeom>
          <a:noFill/>
          <a:ln/>
        </p:spPr>
        <p:txBody>
          <a:bodyPr wrap="none" lIns="0" tIns="0" rIns="0" bIns="0" rtlCol="0" anchor="ctr"/>
          <a:lstStyle/>
          <a:p>
            <a:pPr algn="l" indent="0" marL="0">
              <a:lnSpc>
                <a:spcPct val="100000"/>
              </a:lnSpc>
              <a:buNone/>
            </a:pPr>
            <a:r>
              <a:rPr lang="en-US" sz="1200" dirty="0">
                <a:solidFill>
                  <a:srgbClr val="4A4A45"/>
                </a:solidFill>
                <a:latin typeface="Lato Light" pitchFamily="34" charset="0"/>
                <a:ea typeface="Lato Light" pitchFamily="34" charset="-122"/>
                <a:cs typeface="Lato Light" pitchFamily="34" charset="-120"/>
              </a:rPr>
              <a:t>03</a:t>
            </a:r>
            <a:endParaRPr lang="en-US" sz="1200" dirty="0"/>
          </a:p>
        </p:txBody>
      </p:sp>
      <p:sp>
        <p:nvSpPr>
          <p:cNvPr id="13" name="Shape 11"/>
          <p:cNvSpPr/>
          <p:nvPr/>
        </p:nvSpPr>
        <p:spPr>
          <a:xfrm>
            <a:off x="6054775" y="1697534"/>
            <a:ext cx="2657103" cy="19050"/>
          </a:xfrm>
          <a:prstGeom prst="rect">
            <a:avLst/>
          </a:prstGeom>
          <a:solidFill>
            <a:srgbClr val="282824"/>
          </a:solidFill>
          <a:ln/>
        </p:spPr>
      </p:sp>
      <p:sp>
        <p:nvSpPr>
          <p:cNvPr id="14" name="Text 12"/>
          <p:cNvSpPr/>
          <p:nvPr/>
        </p:nvSpPr>
        <p:spPr>
          <a:xfrm>
            <a:off x="6054775" y="1812727"/>
            <a:ext cx="2657103" cy="241102"/>
          </a:xfrm>
          <a:prstGeom prst="rect">
            <a:avLst/>
          </a:prstGeom>
          <a:noFill/>
          <a:ln/>
        </p:spPr>
        <p:txBody>
          <a:bodyPr wrap="none" lIns="0" tIns="0" rIns="0" bIns="0" rtlCol="0" anchor="t"/>
          <a:lstStyle/>
          <a:p>
            <a:pPr algn="l" indent="0" marL="0">
              <a:lnSpc>
                <a:spcPct val="104000"/>
              </a:lnSpc>
              <a:buNone/>
            </a:pPr>
            <a:r>
              <a:rPr lang="en-US" sz="1500" b="1" dirty="0">
                <a:solidFill>
                  <a:srgbClr val="4A4A45"/>
                </a:solidFill>
                <a:latin typeface="Lato Bold" pitchFamily="34" charset="0"/>
                <a:ea typeface="Lato Bold" pitchFamily="34" charset="-122"/>
                <a:cs typeface="Lato Bold" pitchFamily="34" charset="-120"/>
              </a:rPr>
              <a:t>Identify Greatest Threats</a:t>
            </a:r>
            <a:endParaRPr lang="en-US" sz="1500" dirty="0"/>
          </a:p>
        </p:txBody>
      </p:sp>
      <p:sp>
        <p:nvSpPr>
          <p:cNvPr id="15" name="Text 13"/>
          <p:cNvSpPr/>
          <p:nvPr/>
        </p:nvSpPr>
        <p:spPr>
          <a:xfrm>
            <a:off x="6054775" y="2146399"/>
            <a:ext cx="2657103" cy="740718"/>
          </a:xfrm>
          <a:prstGeom prst="rect">
            <a:avLst/>
          </a:prstGeom>
          <a:noFill/>
          <a:ln/>
        </p:spPr>
        <p:txBody>
          <a:bodyPr wrap="square" lIns="0" tIns="0" rIns="0" bIns="0" rtlCol="0" anchor="t">
            <a:normAutofit/>
          </a:bodyPr>
          <a:lstStyle/>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Identify which forces pose the greatest threat to profitability and require the most urgent strategic attention.</a:t>
            </a:r>
            <a:endParaRPr lang="en-US" sz="1200" dirty="0"/>
          </a:p>
        </p:txBody>
      </p:sp>
      <p:sp>
        <p:nvSpPr>
          <p:cNvPr id="16" name="Text 14"/>
          <p:cNvSpPr/>
          <p:nvPr/>
        </p:nvSpPr>
        <p:spPr>
          <a:xfrm>
            <a:off x="432048" y="3403997"/>
            <a:ext cx="308595" cy="192881"/>
          </a:xfrm>
          <a:prstGeom prst="rect">
            <a:avLst/>
          </a:prstGeom>
          <a:noFill/>
          <a:ln/>
        </p:spPr>
        <p:txBody>
          <a:bodyPr wrap="none" lIns="0" tIns="0" rIns="0" bIns="0" rtlCol="0" anchor="ctr"/>
          <a:lstStyle/>
          <a:p>
            <a:pPr algn="l" indent="0" marL="0">
              <a:lnSpc>
                <a:spcPct val="100000"/>
              </a:lnSpc>
              <a:buNone/>
            </a:pPr>
            <a:r>
              <a:rPr lang="en-US" sz="1200" dirty="0">
                <a:solidFill>
                  <a:srgbClr val="4A4A45"/>
                </a:solidFill>
                <a:latin typeface="Lato Light" pitchFamily="34" charset="0"/>
                <a:ea typeface="Lato Light" pitchFamily="34" charset="-122"/>
                <a:cs typeface="Lato Light" pitchFamily="34" charset="-120"/>
              </a:rPr>
              <a:t>04</a:t>
            </a:r>
            <a:endParaRPr lang="en-US" sz="1200" dirty="0"/>
          </a:p>
        </p:txBody>
      </p:sp>
      <p:sp>
        <p:nvSpPr>
          <p:cNvPr id="17" name="Shape 15"/>
          <p:cNvSpPr/>
          <p:nvPr/>
        </p:nvSpPr>
        <p:spPr>
          <a:xfrm>
            <a:off x="432048" y="3647182"/>
            <a:ext cx="4062785" cy="19050"/>
          </a:xfrm>
          <a:prstGeom prst="rect">
            <a:avLst/>
          </a:prstGeom>
          <a:solidFill>
            <a:srgbClr val="282824"/>
          </a:solidFill>
          <a:ln/>
        </p:spPr>
      </p:sp>
      <p:sp>
        <p:nvSpPr>
          <p:cNvPr id="18" name="Text 16"/>
          <p:cNvSpPr/>
          <p:nvPr/>
        </p:nvSpPr>
        <p:spPr>
          <a:xfrm>
            <a:off x="432048" y="3762375"/>
            <a:ext cx="4062785" cy="241102"/>
          </a:xfrm>
          <a:prstGeom prst="rect">
            <a:avLst/>
          </a:prstGeom>
          <a:noFill/>
          <a:ln/>
        </p:spPr>
        <p:txBody>
          <a:bodyPr wrap="none" lIns="0" tIns="0" rIns="0" bIns="0" rtlCol="0" anchor="t"/>
          <a:lstStyle/>
          <a:p>
            <a:pPr algn="l" indent="0" marL="0">
              <a:lnSpc>
                <a:spcPct val="104000"/>
              </a:lnSpc>
              <a:buNone/>
            </a:pPr>
            <a:r>
              <a:rPr lang="en-US" sz="1500" b="1" dirty="0">
                <a:solidFill>
                  <a:srgbClr val="4A4A45"/>
                </a:solidFill>
                <a:latin typeface="Lato Bold" pitchFamily="34" charset="0"/>
                <a:ea typeface="Lato Bold" pitchFamily="34" charset="-122"/>
                <a:cs typeface="Lato Bold" pitchFamily="34" charset="-120"/>
              </a:rPr>
              <a:t>Develop Strategic Recommendations</a:t>
            </a:r>
            <a:endParaRPr lang="en-US" sz="1500" dirty="0"/>
          </a:p>
        </p:txBody>
      </p:sp>
      <p:sp>
        <p:nvSpPr>
          <p:cNvPr id="19" name="Text 17"/>
          <p:cNvSpPr/>
          <p:nvPr/>
        </p:nvSpPr>
        <p:spPr>
          <a:xfrm>
            <a:off x="432048" y="4096048"/>
            <a:ext cx="4062785" cy="493812"/>
          </a:xfrm>
          <a:prstGeom prst="rect">
            <a:avLst/>
          </a:prstGeom>
          <a:noFill/>
          <a:ln/>
        </p:spPr>
        <p:txBody>
          <a:bodyPr wrap="square" lIns="0" tIns="0" rIns="0" bIns="0" rtlCol="0" anchor="t">
            <a:normAutofit/>
          </a:bodyPr>
          <a:lstStyle/>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Translate findings into strategic positioning recommendations that address the most powerful forces.</a:t>
            </a:r>
            <a:endParaRPr lang="en-US" sz="1200" dirty="0"/>
          </a:p>
        </p:txBody>
      </p:sp>
      <p:sp>
        <p:nvSpPr>
          <p:cNvPr id="20" name="Text 18"/>
          <p:cNvSpPr/>
          <p:nvPr/>
        </p:nvSpPr>
        <p:spPr>
          <a:xfrm>
            <a:off x="4649093" y="3403997"/>
            <a:ext cx="308595" cy="192881"/>
          </a:xfrm>
          <a:prstGeom prst="rect">
            <a:avLst/>
          </a:prstGeom>
          <a:noFill/>
          <a:ln/>
        </p:spPr>
        <p:txBody>
          <a:bodyPr wrap="none" lIns="0" tIns="0" rIns="0" bIns="0" rtlCol="0" anchor="ctr"/>
          <a:lstStyle/>
          <a:p>
            <a:pPr algn="l" indent="0" marL="0">
              <a:lnSpc>
                <a:spcPct val="100000"/>
              </a:lnSpc>
              <a:buNone/>
            </a:pPr>
            <a:r>
              <a:rPr lang="en-US" sz="1200" dirty="0">
                <a:solidFill>
                  <a:srgbClr val="4A4A45"/>
                </a:solidFill>
                <a:latin typeface="Lato Light" pitchFamily="34" charset="0"/>
                <a:ea typeface="Lato Light" pitchFamily="34" charset="-122"/>
                <a:cs typeface="Lato Light" pitchFamily="34" charset="-120"/>
              </a:rPr>
              <a:t>05</a:t>
            </a:r>
            <a:endParaRPr lang="en-US" sz="1200" dirty="0"/>
          </a:p>
        </p:txBody>
      </p:sp>
      <p:sp>
        <p:nvSpPr>
          <p:cNvPr id="21" name="Shape 19"/>
          <p:cNvSpPr/>
          <p:nvPr/>
        </p:nvSpPr>
        <p:spPr>
          <a:xfrm>
            <a:off x="4649093" y="3647182"/>
            <a:ext cx="4062785" cy="19050"/>
          </a:xfrm>
          <a:prstGeom prst="rect">
            <a:avLst/>
          </a:prstGeom>
          <a:solidFill>
            <a:srgbClr val="282824"/>
          </a:solidFill>
          <a:ln/>
        </p:spPr>
      </p:sp>
      <p:sp>
        <p:nvSpPr>
          <p:cNvPr id="22" name="Text 20"/>
          <p:cNvSpPr/>
          <p:nvPr/>
        </p:nvSpPr>
        <p:spPr>
          <a:xfrm>
            <a:off x="4649093" y="3762375"/>
            <a:ext cx="4062785" cy="241102"/>
          </a:xfrm>
          <a:prstGeom prst="rect">
            <a:avLst/>
          </a:prstGeom>
          <a:noFill/>
          <a:ln/>
        </p:spPr>
        <p:txBody>
          <a:bodyPr wrap="none" lIns="0" tIns="0" rIns="0" bIns="0" rtlCol="0" anchor="t"/>
          <a:lstStyle/>
          <a:p>
            <a:pPr algn="l" indent="0" marL="0">
              <a:lnSpc>
                <a:spcPct val="104000"/>
              </a:lnSpc>
              <a:buNone/>
            </a:pPr>
            <a:r>
              <a:rPr lang="en-US" sz="1500" b="1" dirty="0">
                <a:solidFill>
                  <a:srgbClr val="4A4A45"/>
                </a:solidFill>
                <a:latin typeface="Lato Bold" pitchFamily="34" charset="0"/>
                <a:ea typeface="Lato Bold" pitchFamily="34" charset="-122"/>
                <a:cs typeface="Lato Bold" pitchFamily="34" charset="-120"/>
              </a:rPr>
              <a:t>Revisit Regularly</a:t>
            </a:r>
            <a:endParaRPr lang="en-US" sz="1500" dirty="0"/>
          </a:p>
        </p:txBody>
      </p:sp>
      <p:sp>
        <p:nvSpPr>
          <p:cNvPr id="23" name="Text 21"/>
          <p:cNvSpPr/>
          <p:nvPr/>
        </p:nvSpPr>
        <p:spPr>
          <a:xfrm>
            <a:off x="4649093" y="4096048"/>
            <a:ext cx="4062785" cy="493812"/>
          </a:xfrm>
          <a:prstGeom prst="rect">
            <a:avLst/>
          </a:prstGeom>
          <a:noFill/>
          <a:ln/>
        </p:spPr>
        <p:txBody>
          <a:bodyPr wrap="square" lIns="0" tIns="0" rIns="0" bIns="0" rtlCol="0" anchor="t">
            <a:normAutofit/>
          </a:bodyPr>
          <a:lstStyle/>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Revisit the analysis regularly as industries evolve — forces shift over time and strategy must adapt accordingly.</a:t>
            </a:r>
            <a:endParaRPr lang="en-US" sz="12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432048" y="790649"/>
            <a:ext cx="8279904" cy="482203"/>
          </a:xfrm>
          <a:prstGeom prst="rect">
            <a:avLst/>
          </a:prstGeom>
          <a:noFill/>
          <a:ln/>
        </p:spPr>
        <p:txBody>
          <a:bodyPr wrap="none" lIns="0" tIns="0" rIns="0" bIns="0" rtlCol="0" anchor="t"/>
          <a:lstStyle/>
          <a:p>
            <a:pPr algn="l" indent="0" marL="0">
              <a:lnSpc>
                <a:spcPct val="104000"/>
              </a:lnSpc>
              <a:buNone/>
            </a:pPr>
            <a:r>
              <a:rPr lang="en-US" sz="3000" b="1" dirty="0">
                <a:solidFill>
                  <a:srgbClr val="282824"/>
                </a:solidFill>
                <a:latin typeface="Lato Bold" pitchFamily="34" charset="0"/>
                <a:ea typeface="Lato Bold" pitchFamily="34" charset="-122"/>
                <a:cs typeface="Lato Bold" pitchFamily="34" charset="-120"/>
              </a:rPr>
              <a:t>Competition Is Bigger </a:t>
            </a:r>
            <a:endParaRPr lang="en-US" sz="3000" dirty="0"/>
          </a:p>
        </p:txBody>
      </p:sp>
      <p:sp>
        <p:nvSpPr>
          <p:cNvPr id="3" name="Text 1"/>
          <p:cNvSpPr/>
          <p:nvPr/>
        </p:nvSpPr>
        <p:spPr>
          <a:xfrm>
            <a:off x="432048" y="1334542"/>
            <a:ext cx="8279904" cy="482203"/>
          </a:xfrm>
          <a:prstGeom prst="rect">
            <a:avLst/>
          </a:prstGeom>
          <a:noFill/>
          <a:ln/>
        </p:spPr>
        <p:txBody>
          <a:bodyPr wrap="none" lIns="0" tIns="0" rIns="0" bIns="0" rtlCol="0" anchor="t"/>
          <a:lstStyle/>
          <a:p>
            <a:pPr algn="l" indent="0" marL="0">
              <a:lnSpc>
                <a:spcPct val="104000"/>
              </a:lnSpc>
              <a:buNone/>
            </a:pPr>
            <a:r>
              <a:rPr lang="en-US" sz="3000" b="1" dirty="0">
                <a:solidFill>
                  <a:srgbClr val="282824"/>
                </a:solidFill>
                <a:latin typeface="Lato Bold" pitchFamily="34" charset="0"/>
                <a:ea typeface="Lato Bold" pitchFamily="34" charset="-122"/>
                <a:cs typeface="Lato Bold" pitchFamily="34" charset="-120"/>
              </a:rPr>
              <a:t>Than Your Closest Rival</a:t>
            </a:r>
            <a:endParaRPr lang="en-US" sz="3000" dirty="0"/>
          </a:p>
        </p:txBody>
      </p:sp>
      <p:sp>
        <p:nvSpPr>
          <p:cNvPr id="4" name="Text 2"/>
          <p:cNvSpPr/>
          <p:nvPr/>
        </p:nvSpPr>
        <p:spPr>
          <a:xfrm>
            <a:off x="432048" y="1878434"/>
            <a:ext cx="8279904" cy="241102"/>
          </a:xfrm>
          <a:prstGeom prst="rect">
            <a:avLst/>
          </a:prstGeom>
          <a:noFill/>
          <a:ln/>
        </p:spPr>
        <p:txBody>
          <a:bodyPr wrap="none" lIns="0" tIns="0" rIns="0" bIns="0" rtlCol="0" anchor="t"/>
          <a:lstStyle/>
          <a:p>
            <a:pPr algn="l" indent="0" marL="0">
              <a:lnSpc>
                <a:spcPct val="104000"/>
              </a:lnSpc>
              <a:buNone/>
            </a:pPr>
            <a:r>
              <a:rPr lang="en-US" sz="1500" b="1" dirty="0">
                <a:solidFill>
                  <a:srgbClr val="282824"/>
                </a:solidFill>
                <a:latin typeface="Lato Bold" pitchFamily="34" charset="0"/>
                <a:ea typeface="Lato Bold" pitchFamily="34" charset="-122"/>
                <a:cs typeface="Lato Bold" pitchFamily="34" charset="-120"/>
              </a:rPr>
              <a:t>Closing</a:t>
            </a:r>
            <a:endParaRPr lang="en-US" sz="1500" dirty="0"/>
          </a:p>
        </p:txBody>
      </p:sp>
      <p:sp>
        <p:nvSpPr>
          <p:cNvPr id="5" name="Text 3"/>
          <p:cNvSpPr/>
          <p:nvPr/>
        </p:nvSpPr>
        <p:spPr>
          <a:xfrm>
            <a:off x="432048" y="2350963"/>
            <a:ext cx="8279904" cy="1234380"/>
          </a:xfrm>
          <a:prstGeom prst="rect">
            <a:avLst/>
          </a:prstGeom>
          <a:noFill/>
          <a:ln/>
        </p:spPr>
        <p:txBody>
          <a:bodyPr wrap="square" lIns="0" tIns="0" rIns="0" bIns="0" rtlCol="0" anchor="t">
            <a:normAutofit/>
          </a:bodyPr>
          <a:lstStyle/>
          <a:p>
            <a:pPr algn="l" indent="0" marL="0">
              <a:lnSpc>
                <a:spcPct val="133000"/>
              </a:lnSpc>
              <a:buNone/>
            </a:pPr>
            <a:r>
              <a:rPr lang="en-US" sz="1500" dirty="0">
                <a:solidFill>
                  <a:srgbClr val="4A4A45"/>
                </a:solidFill>
                <a:latin typeface="Lato" pitchFamily="34" charset="0"/>
                <a:ea typeface="Lato" pitchFamily="34" charset="-122"/>
                <a:cs typeface="Lato" pitchFamily="34" charset="-120"/>
              </a:rPr>
              <a:t>Porter's Five Forces reminds us that competition comes from more than just the business next door. It comes from suppliers, buyers, new entrants, substitutes, and existing rivals. The businesses that thrive are those that understand all five forces, position themselves wisely, and stay alert as those forces shift over time.</a:t>
            </a:r>
            <a:endParaRPr lang="en-US" sz="1500" dirty="0"/>
          </a:p>
        </p:txBody>
      </p:sp>
      <p:sp>
        <p:nvSpPr>
          <p:cNvPr id="6" name="Shape 4"/>
          <p:cNvSpPr/>
          <p:nvPr/>
        </p:nvSpPr>
        <p:spPr>
          <a:xfrm>
            <a:off x="432048" y="3758878"/>
            <a:ext cx="19050" cy="593973"/>
          </a:xfrm>
          <a:prstGeom prst="roundRect">
            <a:avLst>
              <a:gd name="adj" fmla="val 60000"/>
            </a:avLst>
          </a:prstGeom>
          <a:solidFill>
            <a:srgbClr val="282824"/>
          </a:solidFill>
          <a:ln/>
        </p:spPr>
      </p:sp>
      <p:sp>
        <p:nvSpPr>
          <p:cNvPr id="7" name="Text 5"/>
          <p:cNvSpPr/>
          <p:nvPr/>
        </p:nvSpPr>
        <p:spPr>
          <a:xfrm>
            <a:off x="663476" y="3932411"/>
            <a:ext cx="8480524" cy="246906"/>
          </a:xfrm>
          <a:prstGeom prst="rect">
            <a:avLst/>
          </a:prstGeom>
          <a:noFill/>
          <a:ln/>
        </p:spPr>
        <p:txBody>
          <a:bodyPr wrap="none" lIns="0" tIns="0" rIns="0" bIns="0" rtlCol="0" anchor="t"/>
          <a:lstStyle/>
          <a:p>
            <a:pPr algn="l" indent="0" marL="0">
              <a:lnSpc>
                <a:spcPct val="133000"/>
              </a:lnSpc>
              <a:buNone/>
            </a:pPr>
            <a:r>
              <a:rPr lang="en-US" sz="1200" b="1" i="1" dirty="0">
                <a:solidFill>
                  <a:srgbClr val="4A4A45"/>
                </a:solidFill>
                <a:latin typeface="Lato Bold" pitchFamily="34" charset="0"/>
                <a:ea typeface="Lato Bold" pitchFamily="34" charset="-122"/>
                <a:cs typeface="Lato Bold" pitchFamily="34" charset="-120"/>
              </a:rPr>
              <a:t>"Strategy is about making choices, trade-offs. It's about deliberately choosing to be different." —</a:t>
            </a:r>
            <a:pPr algn="l" indent="0" marL="0">
              <a:lnSpc>
                <a:spcPct val="133000"/>
              </a:lnSpc>
              <a:buNone/>
            </a:pPr>
            <a:r>
              <a:rPr lang="en-US" sz="1200" dirty="0">
                <a:solidFill>
                  <a:srgbClr val="4A4A45"/>
                </a:solidFill>
                <a:latin typeface="Lato" pitchFamily="34" charset="0"/>
                <a:ea typeface="Lato" pitchFamily="34" charset="-122"/>
                <a:cs typeface="Lato" pitchFamily="34" charset="-120"/>
              </a:rPr>
              <a:t> </a:t>
            </a:r>
            <a:pPr algn="l" indent="0" marL="0">
              <a:lnSpc>
                <a:spcPct val="133000"/>
              </a:lnSpc>
              <a:buNone/>
            </a:pPr>
            <a:r>
              <a:rPr lang="en-US" sz="1200" b="1" dirty="0">
                <a:solidFill>
                  <a:srgbClr val="4A4A45"/>
                </a:solidFill>
                <a:latin typeface="Lato Bold" pitchFamily="34" charset="0"/>
                <a:ea typeface="Lato Bold" pitchFamily="34" charset="-122"/>
                <a:cs typeface="Lato Bold" pitchFamily="34" charset="-120"/>
              </a:rPr>
              <a:t>Michael Porter</a:t>
            </a:r>
            <a:endParaRPr lang="en-US" sz="12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Shape 0"/>
          <p:cNvSpPr/>
          <p:nvPr/>
        </p:nvSpPr>
        <p:spPr>
          <a:xfrm>
            <a:off x="3861048" y="874812"/>
            <a:ext cx="1056084" cy="234479"/>
          </a:xfrm>
          <a:prstGeom prst="roundRect">
            <a:avLst>
              <a:gd name="adj" fmla="val 7897"/>
            </a:avLst>
          </a:prstGeom>
          <a:solidFill>
            <a:srgbClr val="E7E7E4"/>
          </a:solidFill>
          <a:ln/>
        </p:spPr>
      </p:sp>
      <p:sp>
        <p:nvSpPr>
          <p:cNvPr id="4" name="Text 1"/>
          <p:cNvSpPr/>
          <p:nvPr/>
        </p:nvSpPr>
        <p:spPr>
          <a:xfrm>
            <a:off x="3953619" y="921097"/>
            <a:ext cx="1328142" cy="141908"/>
          </a:xfrm>
          <a:prstGeom prst="rect">
            <a:avLst/>
          </a:prstGeom>
          <a:noFill/>
          <a:ln/>
        </p:spPr>
        <p:txBody>
          <a:bodyPr wrap="none" lIns="0" tIns="0" rIns="0" bIns="0" rtlCol="0" anchor="t"/>
          <a:lstStyle/>
          <a:p>
            <a:pPr algn="l" indent="0" marL="0">
              <a:lnSpc>
                <a:spcPct val="96000"/>
              </a:lnSpc>
              <a:buNone/>
            </a:pPr>
            <a:r>
              <a:rPr lang="en-US" sz="950" dirty="0">
                <a:solidFill>
                  <a:srgbClr val="4A4A45"/>
                </a:solidFill>
                <a:latin typeface="Lato" pitchFamily="34" charset="0"/>
                <a:ea typeface="Lato" pitchFamily="34" charset="-122"/>
                <a:cs typeface="Lato" pitchFamily="34" charset="-120"/>
              </a:rPr>
              <a:t>NEXT MODULE</a:t>
            </a:r>
            <a:endParaRPr lang="en-US" sz="950" dirty="0"/>
          </a:p>
        </p:txBody>
      </p:sp>
      <p:sp>
        <p:nvSpPr>
          <p:cNvPr id="5" name="Text 2"/>
          <p:cNvSpPr/>
          <p:nvPr/>
        </p:nvSpPr>
        <p:spPr>
          <a:xfrm>
            <a:off x="3861048" y="1170980"/>
            <a:ext cx="4850904" cy="964406"/>
          </a:xfrm>
          <a:prstGeom prst="rect">
            <a:avLst/>
          </a:prstGeom>
          <a:noFill/>
          <a:ln/>
        </p:spPr>
        <p:txBody>
          <a:bodyPr wrap="square" lIns="0" tIns="0" rIns="0" bIns="0" rtlCol="0" anchor="t">
            <a:normAutofit/>
          </a:bodyPr>
          <a:lstStyle/>
          <a:p>
            <a:pPr algn="l" indent="0" marL="0">
              <a:lnSpc>
                <a:spcPct val="104000"/>
              </a:lnSpc>
              <a:buNone/>
            </a:pPr>
            <a:r>
              <a:rPr lang="en-US" sz="3000" b="1" dirty="0">
                <a:solidFill>
                  <a:srgbClr val="282824"/>
                </a:solidFill>
                <a:latin typeface="Lato Bold" pitchFamily="34" charset="0"/>
                <a:ea typeface="Lato Bold" pitchFamily="34" charset="-122"/>
                <a:cs typeface="Lato Bold" pitchFamily="34" charset="-120"/>
              </a:rPr>
              <a:t>What's Next? Internal Scanning</a:t>
            </a:r>
            <a:endParaRPr lang="en-US" sz="3000" dirty="0"/>
          </a:p>
        </p:txBody>
      </p:sp>
      <p:sp>
        <p:nvSpPr>
          <p:cNvPr id="6" name="Text 3"/>
          <p:cNvSpPr/>
          <p:nvPr/>
        </p:nvSpPr>
        <p:spPr>
          <a:xfrm>
            <a:off x="3861048" y="2366814"/>
            <a:ext cx="4850904" cy="1901875"/>
          </a:xfrm>
          <a:prstGeom prst="rect">
            <a:avLst/>
          </a:prstGeom>
          <a:noFill/>
          <a:ln/>
        </p:spPr>
        <p:txBody>
          <a:bodyPr wrap="square" lIns="0" tIns="0" rIns="0" bIns="0" rtlCol="0" anchor="t">
            <a:normAutofit/>
          </a:bodyPr>
          <a:lstStyle/>
          <a:p>
            <a:pPr algn="l" indent="0" marL="0">
              <a:lnSpc>
                <a:spcPct val="133000"/>
              </a:lnSpc>
              <a:spcAft>
                <a:spcPts val="1350"/>
              </a:spcAft>
              <a:buNone/>
            </a:pPr>
            <a:r>
              <a:rPr lang="en-US" sz="1200" dirty="0">
                <a:solidFill>
                  <a:srgbClr val="4A4A45"/>
                </a:solidFill>
                <a:latin typeface="Lato" pitchFamily="34" charset="0"/>
                <a:ea typeface="Lato" pitchFamily="34" charset="-122"/>
                <a:cs typeface="Lato" pitchFamily="34" charset="-120"/>
              </a:rPr>
              <a:t>While Porter's Five Forces provides a crucial external view of industry competition, a complete strategic analysis also demands a rigorous look inward.</a:t>
            </a:r>
            <a:endParaRPr lang="en-US" sz="1200" dirty="0"/>
          </a:p>
          <a:p>
            <a:pPr algn="l" indent="0" marL="0">
              <a:lnSpc>
                <a:spcPct val="133000"/>
              </a:lnSpc>
              <a:buNone/>
            </a:pPr>
            <a:r>
              <a:rPr lang="en-US" sz="1200" dirty="0">
                <a:solidFill>
                  <a:srgbClr val="4A4A45"/>
                </a:solidFill>
                <a:latin typeface="Lato" pitchFamily="34" charset="0"/>
                <a:ea typeface="Lato" pitchFamily="34" charset="-122"/>
                <a:cs typeface="Lato" pitchFamily="34" charset="-120"/>
              </a:rPr>
              <a:t>In our upcoming module, we'll shift focus to </a:t>
            </a:r>
            <a:pPr algn="l" indent="0" marL="0">
              <a:lnSpc>
                <a:spcPct val="133000"/>
              </a:lnSpc>
              <a:buNone/>
            </a:pPr>
            <a:r>
              <a:rPr lang="en-US" sz="1200" b="1" dirty="0">
                <a:solidFill>
                  <a:srgbClr val="4A4A45"/>
                </a:solidFill>
                <a:latin typeface="Lato Bold" pitchFamily="34" charset="0"/>
                <a:ea typeface="Lato Bold" pitchFamily="34" charset="-122"/>
                <a:cs typeface="Lato Bold" pitchFamily="34" charset="-120"/>
              </a:rPr>
              <a:t>Internal Scanning</a:t>
            </a:r>
            <a:pPr algn="l" indent="0" marL="0">
              <a:lnSpc>
                <a:spcPct val="133000"/>
              </a:lnSpc>
              <a:buNone/>
            </a:pPr>
            <a:r>
              <a:rPr lang="en-US" sz="1200" dirty="0">
                <a:solidFill>
                  <a:srgbClr val="4A4A45"/>
                </a:solidFill>
                <a:latin typeface="Lato" pitchFamily="34" charset="0"/>
                <a:ea typeface="Lato" pitchFamily="34" charset="-122"/>
                <a:cs typeface="Lato" pitchFamily="34" charset="-120"/>
              </a:rPr>
              <a:t>, diving deep into understanding an organization's unique strengths, weaknesses, core capabilities, and valuable resources to forge a sustainable competitive advantage.</a:t>
            </a:r>
            <a:endParaRPr lang="en-US" sz="12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20</Slides>
  <Notes>20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2026-07-11T00:37:18Z</dcterms:created>
  <dcterms:modified xsi:type="dcterms:W3CDTF">2026-07-11T00:37:18Z</dcterms:modified>
</cp:coreProperties>
</file>