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9"/>
  </p:handoutMasterIdLst>
  <p:sldIdLst>
    <p:sldId id="258" r:id="rId2"/>
    <p:sldId id="268" r:id="rId3"/>
    <p:sldId id="269" r:id="rId4"/>
    <p:sldId id="267" r:id="rId5"/>
    <p:sldId id="270" r:id="rId6"/>
    <p:sldId id="256" r:id="rId7"/>
    <p:sldId id="266" r:id="rId8"/>
    <p:sldId id="271" r:id="rId9"/>
    <p:sldId id="260" r:id="rId10"/>
    <p:sldId id="261" r:id="rId11"/>
    <p:sldId id="272" r:id="rId12"/>
    <p:sldId id="273" r:id="rId13"/>
    <p:sldId id="259" r:id="rId14"/>
    <p:sldId id="264" r:id="rId15"/>
    <p:sldId id="274" r:id="rId16"/>
    <p:sldId id="265" r:id="rId17"/>
    <p:sldId id="27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0000"/>
    <a:srgbClr val="740000"/>
    <a:srgbClr val="7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40" y="72"/>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2/23/2017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2/23/2017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teachingenglish.org.uk/blogs/tamer-osman/how-can-teacher-be-a-facilitator" TargetMode="External"/><Relationship Id="rId2" Type="http://schemas.openxmlformats.org/officeDocument/2006/relationships/hyperlink" Target="https://www.teachermagazine.com.au/article/the-teacher-as-a-facilitator-and-resource-person" TargetMode="External"/><Relationship Id="rId1" Type="http://schemas.openxmlformats.org/officeDocument/2006/relationships/slideLayout" Target="../slideLayouts/slideLayout2.xml"/><Relationship Id="rId5" Type="http://schemas.openxmlformats.org/officeDocument/2006/relationships/hyperlink" Target="http://johnmarshallreeve.org/yahoo_site_admin1/assets/docs/Reeve2006.4731443.pdf" TargetMode="External"/><Relationship Id="rId4" Type="http://schemas.openxmlformats.org/officeDocument/2006/relationships/hyperlink" Target="https://www.learningsolutionsmag.com/articles/74/from-teacher-to-facilitator"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txBox="1">
            <a:spLocks noGrp="1"/>
          </p:cNvSpPr>
          <p:nvPr>
            <p:ph type="body" sz="quarter" idx="10"/>
          </p:nvPr>
        </p:nvSpPr>
        <p:spPr>
          <a:xfrm>
            <a:off x="1223493" y="1545983"/>
            <a:ext cx="10135673" cy="3267561"/>
          </a:xfrm>
          <a:prstGeom prst="rect">
            <a:avLst/>
          </a:prstGeom>
          <a:noFill/>
        </p:spPr>
        <p:txBody>
          <a:bodyPr wrap="square" rtlCol="0">
            <a:spAutoFit/>
          </a:bodyPr>
          <a:lstStyle/>
          <a:p>
            <a:pPr algn="ctr"/>
            <a:r>
              <a:rPr lang="en-US" sz="4400" dirty="0" smtClean="0"/>
              <a:t>Welcome to the </a:t>
            </a:r>
            <a:r>
              <a:rPr lang="en-US" sz="4400" dirty="0" smtClean="0"/>
              <a:t>University certificate of Special Study in Teaching and Learning </a:t>
            </a:r>
          </a:p>
          <a:p>
            <a:pPr algn="ctr"/>
            <a:r>
              <a:rPr lang="en-US" sz="4400" dirty="0" smtClean="0"/>
              <a:t>Theory </a:t>
            </a:r>
            <a:r>
              <a:rPr lang="en-US" sz="4400" dirty="0" smtClean="0"/>
              <a:t>and Practice of Supporting Learning (1) Course </a:t>
            </a:r>
            <a:endParaRPr lang="en-US" sz="4400" dirty="0"/>
          </a:p>
        </p:txBody>
      </p:sp>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Course aims </a:t>
            </a:r>
            <a:endParaRPr lang="en-US" dirty="0"/>
          </a:p>
        </p:txBody>
      </p:sp>
      <p:sp>
        <p:nvSpPr>
          <p:cNvPr id="3" name="Content Placeholder 2"/>
          <p:cNvSpPr>
            <a:spLocks noGrp="1"/>
          </p:cNvSpPr>
          <p:nvPr>
            <p:ph sz="quarter" idx="11"/>
          </p:nvPr>
        </p:nvSpPr>
        <p:spPr/>
        <p:txBody>
          <a:bodyPr/>
          <a:lstStyle/>
          <a:p>
            <a:pPr marL="0" indent="0">
              <a:buNone/>
            </a:pPr>
            <a:r>
              <a:rPr lang="en-US" sz="2800" dirty="0" smtClean="0"/>
              <a:t> </a:t>
            </a:r>
            <a:endParaRPr lang="en-US" sz="2800" dirty="0"/>
          </a:p>
          <a:p>
            <a:pPr marL="457200" indent="-457200">
              <a:buFont typeface="+mj-lt"/>
              <a:buAutoNum type="arabicPeriod"/>
            </a:pPr>
            <a:r>
              <a:rPr lang="en-US" sz="2800" dirty="0" smtClean="0"/>
              <a:t>Provide you with opportunities </a:t>
            </a:r>
            <a:r>
              <a:rPr lang="en-US" sz="2800" dirty="0"/>
              <a:t>to explore notions of effective teaching and learning </a:t>
            </a:r>
            <a:endParaRPr lang="en-US" sz="2800" dirty="0" smtClean="0"/>
          </a:p>
          <a:p>
            <a:pPr marL="457200" indent="-457200">
              <a:buFont typeface="+mj-lt"/>
              <a:buAutoNum type="arabicPeriod"/>
            </a:pPr>
            <a:r>
              <a:rPr lang="en-US" sz="2800" dirty="0" smtClean="0"/>
              <a:t>Encourage you to adopt a </a:t>
            </a:r>
            <a:r>
              <a:rPr lang="en-US" sz="2800" dirty="0"/>
              <a:t>reflective approach within </a:t>
            </a:r>
            <a:r>
              <a:rPr lang="en-US" sz="2800" dirty="0" smtClean="0"/>
              <a:t>your professional </a:t>
            </a:r>
            <a:r>
              <a:rPr lang="en-US" sz="2800" dirty="0"/>
              <a:t>practice to improve </a:t>
            </a:r>
            <a:r>
              <a:rPr lang="en-US" sz="2800" dirty="0" smtClean="0"/>
              <a:t>your performance  </a:t>
            </a:r>
            <a:endParaRPr lang="en-US" sz="2800" dirty="0"/>
          </a:p>
          <a:p>
            <a:pPr marL="457200" indent="-457200">
              <a:buFont typeface="+mj-lt"/>
              <a:buAutoNum type="arabicPeriod"/>
            </a:pPr>
            <a:r>
              <a:rPr lang="en-US" sz="2800" dirty="0" smtClean="0"/>
              <a:t>Facilitate </a:t>
            </a:r>
            <a:r>
              <a:rPr lang="en-US" sz="2800" dirty="0"/>
              <a:t>the enhancement and recognition of </a:t>
            </a:r>
            <a:r>
              <a:rPr lang="en-US" sz="2800" dirty="0" smtClean="0"/>
              <a:t>your teaching </a:t>
            </a:r>
            <a:r>
              <a:rPr lang="en-US" sz="2800" dirty="0"/>
              <a:t>skills </a:t>
            </a:r>
          </a:p>
          <a:p>
            <a:pPr marL="457200" indent="-457200">
              <a:buFont typeface="+mj-lt"/>
              <a:buAutoNum type="arabicPeriod"/>
            </a:pPr>
            <a:r>
              <a:rPr lang="en-US" sz="2800" dirty="0" smtClean="0"/>
              <a:t>Provide you with opportunities </a:t>
            </a:r>
            <a:r>
              <a:rPr lang="en-US" sz="2800" dirty="0"/>
              <a:t>to critically evaluate </a:t>
            </a:r>
            <a:r>
              <a:rPr lang="en-US" sz="2800" dirty="0" smtClean="0"/>
              <a:t>your professional </a:t>
            </a:r>
            <a:r>
              <a:rPr lang="en-US" sz="2800" dirty="0"/>
              <a:t>practice in the light of a range of educational theories</a:t>
            </a:r>
          </a:p>
          <a:p>
            <a:endParaRPr lang="en-US" sz="2800" dirty="0"/>
          </a:p>
        </p:txBody>
      </p:sp>
    </p:spTree>
    <p:extLst>
      <p:ext uri="{BB962C8B-B14F-4D97-AF65-F5344CB8AC3E}">
        <p14:creationId xmlns:p14="http://schemas.microsoft.com/office/powerpoint/2010/main" val="17818812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Course sessions  </a:t>
            </a:r>
            <a:endParaRPr lang="en-US" dirty="0"/>
          </a:p>
        </p:txBody>
      </p:sp>
      <p:sp>
        <p:nvSpPr>
          <p:cNvPr id="3" name="Content Placeholder 2"/>
          <p:cNvSpPr>
            <a:spLocks noGrp="1"/>
          </p:cNvSpPr>
          <p:nvPr>
            <p:ph sz="quarter" idx="11"/>
          </p:nvPr>
        </p:nvSpPr>
        <p:spPr/>
        <p:txBody>
          <a:bodyPr/>
          <a:lstStyle/>
          <a:p>
            <a:pPr marL="457200" indent="-457200">
              <a:buFont typeface="+mj-lt"/>
              <a:buAutoNum type="arabicPeriod"/>
            </a:pPr>
            <a:r>
              <a:rPr lang="en-US" sz="2000" dirty="0"/>
              <a:t>Teacher as a facilitator </a:t>
            </a:r>
            <a:endParaRPr lang="en-US" sz="2000" dirty="0" smtClean="0"/>
          </a:p>
          <a:p>
            <a:pPr marL="457200" indent="-457200">
              <a:buFont typeface="+mj-lt"/>
              <a:buAutoNum type="arabicPeriod"/>
            </a:pPr>
            <a:r>
              <a:rPr lang="en-US" sz="2000" dirty="0"/>
              <a:t>Models of learning </a:t>
            </a:r>
            <a:endParaRPr lang="en-US" sz="2000" dirty="0" smtClean="0"/>
          </a:p>
          <a:p>
            <a:pPr marL="457200" indent="-457200">
              <a:buFont typeface="+mj-lt"/>
              <a:buAutoNum type="arabicPeriod"/>
            </a:pPr>
            <a:r>
              <a:rPr lang="en-US" sz="2000" dirty="0"/>
              <a:t>Models of learning tools for teaching </a:t>
            </a:r>
            <a:endParaRPr lang="en-US" sz="2000" dirty="0" smtClean="0"/>
          </a:p>
          <a:p>
            <a:pPr marL="457200" indent="-457200">
              <a:buFont typeface="+mj-lt"/>
              <a:buAutoNum type="arabicPeriod"/>
            </a:pPr>
            <a:r>
              <a:rPr lang="en-US" sz="2000" dirty="0"/>
              <a:t>Learning Theories - behaviorism </a:t>
            </a:r>
            <a:endParaRPr lang="en-US" sz="2000" dirty="0" smtClean="0"/>
          </a:p>
          <a:p>
            <a:pPr marL="457200" indent="-457200">
              <a:buFont typeface="+mj-lt"/>
              <a:buAutoNum type="arabicPeriod"/>
            </a:pPr>
            <a:r>
              <a:rPr lang="en-US" sz="2000" dirty="0"/>
              <a:t>Learning Theories - </a:t>
            </a:r>
            <a:r>
              <a:rPr lang="en-US" sz="2000" dirty="0" err="1"/>
              <a:t>congnitivism</a:t>
            </a:r>
            <a:r>
              <a:rPr lang="en-US" sz="2000" dirty="0"/>
              <a:t> </a:t>
            </a:r>
            <a:endParaRPr lang="en-US" sz="2000" dirty="0" smtClean="0"/>
          </a:p>
          <a:p>
            <a:pPr marL="457200" indent="-457200">
              <a:buFont typeface="+mj-lt"/>
              <a:buAutoNum type="arabicPeriod"/>
            </a:pPr>
            <a:r>
              <a:rPr lang="en-US" sz="2000" dirty="0"/>
              <a:t>Learning Theories - constructivism and social </a:t>
            </a:r>
            <a:r>
              <a:rPr lang="en-US" sz="2000" dirty="0" smtClean="0"/>
              <a:t>constructivism</a:t>
            </a:r>
          </a:p>
          <a:p>
            <a:pPr marL="457200" indent="-457200">
              <a:buFont typeface="+mj-lt"/>
              <a:buAutoNum type="arabicPeriod"/>
            </a:pPr>
            <a:r>
              <a:rPr lang="en-US" sz="2000" dirty="0"/>
              <a:t>Multiple </a:t>
            </a:r>
            <a:r>
              <a:rPr lang="en-US" sz="2000" dirty="0" smtClean="0"/>
              <a:t>Intelligences</a:t>
            </a:r>
          </a:p>
          <a:p>
            <a:pPr marL="457200" indent="-457200">
              <a:buFont typeface="+mj-lt"/>
              <a:buAutoNum type="arabicPeriod"/>
            </a:pPr>
            <a:r>
              <a:rPr lang="en-US" sz="2000" dirty="0" smtClean="0"/>
              <a:t>Bloom's </a:t>
            </a:r>
            <a:r>
              <a:rPr lang="en-US" sz="2000" dirty="0"/>
              <a:t>Taxonomy </a:t>
            </a:r>
            <a:r>
              <a:rPr lang="en-US" sz="2000" dirty="0" smtClean="0"/>
              <a:t>and </a:t>
            </a:r>
            <a:r>
              <a:rPr lang="en-US" sz="2000" dirty="0"/>
              <a:t>why to differentiate between deep and </a:t>
            </a:r>
            <a:r>
              <a:rPr lang="en-US" sz="2000" dirty="0" smtClean="0"/>
              <a:t>surface approaches to learning </a:t>
            </a:r>
          </a:p>
          <a:p>
            <a:pPr marL="457200" indent="-457200">
              <a:buFont typeface="+mj-lt"/>
              <a:buAutoNum type="arabicPeriod"/>
            </a:pPr>
            <a:r>
              <a:rPr lang="en-US" sz="2000" dirty="0"/>
              <a:t>What is experiential learning cycle </a:t>
            </a:r>
            <a:endParaRPr lang="en-US" sz="2000" dirty="0" smtClean="0"/>
          </a:p>
          <a:p>
            <a:pPr marL="457200" indent="-457200">
              <a:buFont typeface="+mj-lt"/>
              <a:buAutoNum type="arabicPeriod"/>
            </a:pPr>
            <a:r>
              <a:rPr lang="en-US" sz="2000" dirty="0"/>
              <a:t>How to plan learning effectively </a:t>
            </a:r>
            <a:endParaRPr lang="en-US" sz="2000" dirty="0" smtClean="0"/>
          </a:p>
          <a:p>
            <a:pPr marL="457200" indent="-457200">
              <a:buFont typeface="+mj-lt"/>
              <a:buAutoNum type="arabicPeriod"/>
            </a:pPr>
            <a:r>
              <a:rPr lang="en-US" sz="2000" dirty="0"/>
              <a:t>Assertive teacher and recommendations about teacher </a:t>
            </a:r>
            <a:r>
              <a:rPr lang="en-US" sz="2000" dirty="0" smtClean="0"/>
              <a:t>presence</a:t>
            </a:r>
          </a:p>
          <a:p>
            <a:pPr marL="457200" indent="-457200">
              <a:buFont typeface="+mj-lt"/>
              <a:buAutoNum type="arabicPeriod"/>
            </a:pPr>
            <a:r>
              <a:rPr lang="en-US" sz="2000" dirty="0"/>
              <a:t>A </a:t>
            </a:r>
            <a:r>
              <a:rPr lang="en-US" sz="2000" dirty="0" smtClean="0"/>
              <a:t>teacher </a:t>
            </a:r>
            <a:r>
              <a:rPr lang="en-US" sz="2000" dirty="0"/>
              <a:t>as a reflective practitioner </a:t>
            </a:r>
            <a:endParaRPr lang="en-US" sz="2000" dirty="0" smtClean="0"/>
          </a:p>
          <a:p>
            <a:endParaRPr lang="en-US" sz="2000" dirty="0"/>
          </a:p>
        </p:txBody>
      </p:sp>
    </p:spTree>
    <p:extLst>
      <p:ext uri="{BB962C8B-B14F-4D97-AF65-F5344CB8AC3E}">
        <p14:creationId xmlns:p14="http://schemas.microsoft.com/office/powerpoint/2010/main" val="973675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Study instructions </a:t>
            </a:r>
            <a:endParaRPr lang="en-US" dirty="0"/>
          </a:p>
        </p:txBody>
      </p:sp>
      <p:sp>
        <p:nvSpPr>
          <p:cNvPr id="3" name="Content Placeholder 2"/>
          <p:cNvSpPr>
            <a:spLocks noGrp="1"/>
          </p:cNvSpPr>
          <p:nvPr>
            <p:ph sz="quarter" idx="11"/>
          </p:nvPr>
        </p:nvSpPr>
        <p:spPr>
          <a:xfrm>
            <a:off x="538163" y="1271790"/>
            <a:ext cx="11193462" cy="5005388"/>
          </a:xfrm>
        </p:spPr>
        <p:txBody>
          <a:bodyPr/>
          <a:lstStyle/>
          <a:p>
            <a:pPr marL="457200" indent="-457200">
              <a:buFont typeface="+mj-lt"/>
              <a:buAutoNum type="arabicPeriod"/>
            </a:pPr>
            <a:r>
              <a:rPr lang="en-US" dirty="0" smtClean="0"/>
              <a:t>You can study with a colleague, thus making your learning process a bit more interactive.  </a:t>
            </a:r>
          </a:p>
          <a:p>
            <a:pPr marL="457200" indent="-457200">
              <a:buFont typeface="+mj-lt"/>
              <a:buAutoNum type="arabicPeriod"/>
            </a:pPr>
            <a:r>
              <a:rPr lang="en-US" dirty="0" smtClean="0"/>
              <a:t>At all times, start with a Power Point presentation.</a:t>
            </a:r>
          </a:p>
          <a:p>
            <a:pPr marL="457200" indent="-457200">
              <a:buFont typeface="+mj-lt"/>
              <a:buAutoNum type="arabicPeriod"/>
            </a:pPr>
            <a:r>
              <a:rPr lang="en-US" dirty="0" smtClean="0"/>
              <a:t>Follow the instructions carefully, otherwise you will not be able to achieve the learning outcomes.</a:t>
            </a:r>
          </a:p>
          <a:p>
            <a:pPr marL="457200" indent="-457200">
              <a:buFont typeface="+mj-lt"/>
              <a:buAutoNum type="arabicPeriod"/>
            </a:pPr>
            <a:r>
              <a:rPr lang="en-US" dirty="0" smtClean="0"/>
              <a:t>Watch a video as prompted in the presentation otherwise you will not be able to see the links. </a:t>
            </a:r>
          </a:p>
          <a:p>
            <a:pPr marL="457200" indent="-457200">
              <a:buFont typeface="+mj-lt"/>
              <a:buAutoNum type="arabicPeriod"/>
            </a:pPr>
            <a:r>
              <a:rPr lang="en-US" dirty="0" smtClean="0"/>
              <a:t>Proceed with suggested reading in the end. </a:t>
            </a:r>
          </a:p>
          <a:p>
            <a:pPr marL="457200" indent="-457200">
              <a:buFont typeface="+mj-lt"/>
              <a:buAutoNum type="arabicPeriod"/>
            </a:pPr>
            <a:r>
              <a:rPr lang="en-US" dirty="0" smtClean="0"/>
              <a:t>You are recommended to keep some notes for your future references.</a:t>
            </a:r>
          </a:p>
          <a:p>
            <a:pPr marL="457200" indent="-457200">
              <a:buFont typeface="+mj-lt"/>
              <a:buAutoNum type="arabicPeriod"/>
            </a:pPr>
            <a:r>
              <a:rPr lang="en-US" dirty="0" smtClean="0"/>
              <a:t>Do not switch to the next session unless you have not covered the material of the previous one.         </a:t>
            </a:r>
          </a:p>
          <a:p>
            <a:pPr marL="457200" indent="-457200">
              <a:buFont typeface="+mj-lt"/>
              <a:buAutoNum type="arabicPeriod"/>
            </a:pPr>
            <a:endParaRPr lang="en-US" dirty="0"/>
          </a:p>
        </p:txBody>
      </p:sp>
    </p:spTree>
    <p:extLst>
      <p:ext uri="{BB962C8B-B14F-4D97-AF65-F5344CB8AC3E}">
        <p14:creationId xmlns:p14="http://schemas.microsoft.com/office/powerpoint/2010/main" val="10600903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Course assessment </a:t>
            </a:r>
            <a:endParaRPr lang="en-US" dirty="0"/>
          </a:p>
        </p:txBody>
      </p:sp>
      <p:sp>
        <p:nvSpPr>
          <p:cNvPr id="3" name="Content Placeholder 2"/>
          <p:cNvSpPr>
            <a:spLocks noGrp="1"/>
          </p:cNvSpPr>
          <p:nvPr>
            <p:ph sz="quarter" idx="11"/>
          </p:nvPr>
        </p:nvSpPr>
        <p:spPr>
          <a:xfrm>
            <a:off x="334851" y="837127"/>
            <a:ext cx="11396774" cy="5311261"/>
          </a:xfrm>
        </p:spPr>
        <p:txBody>
          <a:bodyPr/>
          <a:lstStyle/>
          <a:p>
            <a:pPr marL="0" indent="0">
              <a:buNone/>
            </a:pPr>
            <a:r>
              <a:rPr lang="en-US" dirty="0" smtClean="0"/>
              <a:t>When you complete your study you should be able to produce the following task. </a:t>
            </a:r>
          </a:p>
          <a:p>
            <a:pPr marL="0" indent="0">
              <a:buNone/>
            </a:pPr>
            <a:r>
              <a:rPr lang="en-US" b="1" dirty="0"/>
              <a:t>Reflective Narrative (2000 words) - 100% </a:t>
            </a:r>
          </a:p>
          <a:p>
            <a:pPr marL="0" indent="0">
              <a:buNone/>
            </a:pPr>
            <a:r>
              <a:rPr lang="en-US" dirty="0" smtClean="0"/>
              <a:t>Identify </a:t>
            </a:r>
            <a:r>
              <a:rPr lang="en-US" dirty="0"/>
              <a:t>one way of teaching and learning prevalent in your discipline or in your own teaching (</a:t>
            </a:r>
            <a:r>
              <a:rPr lang="en-US" dirty="0" err="1"/>
              <a:t>eg</a:t>
            </a:r>
            <a:r>
              <a:rPr lang="en-US" dirty="0"/>
              <a:t>. lectures, lessons, tutorial or seminar groups, practical sessions, project-based work, </a:t>
            </a:r>
            <a:r>
              <a:rPr lang="en-US" dirty="0" err="1"/>
              <a:t>etc</a:t>
            </a:r>
            <a:r>
              <a:rPr lang="en-US" dirty="0"/>
              <a:t>). </a:t>
            </a:r>
          </a:p>
          <a:p>
            <a:pPr marL="0" indent="0">
              <a:buNone/>
            </a:pPr>
            <a:r>
              <a:rPr lang="en-US" dirty="0" smtClean="0"/>
              <a:t>Explain </a:t>
            </a:r>
            <a:r>
              <a:rPr lang="en-US" dirty="0"/>
              <a:t>how this way of teaching supports either deep or surface approaches to learning. </a:t>
            </a:r>
          </a:p>
          <a:p>
            <a:pPr marL="0" indent="0">
              <a:buNone/>
            </a:pPr>
            <a:r>
              <a:rPr lang="en-US" dirty="0"/>
              <a:t>Comment on the extent to which this way of teaching and learning encourage/discourage student </a:t>
            </a:r>
            <a:r>
              <a:rPr lang="en-US" dirty="0" err="1"/>
              <a:t>centred</a:t>
            </a:r>
            <a:r>
              <a:rPr lang="en-US" dirty="0"/>
              <a:t> learning.   </a:t>
            </a:r>
          </a:p>
          <a:p>
            <a:pPr marL="0" indent="0">
              <a:buNone/>
            </a:pPr>
            <a:r>
              <a:rPr lang="en-US" dirty="0" smtClean="0"/>
              <a:t>Illuminate </a:t>
            </a:r>
            <a:r>
              <a:rPr lang="en-US" dirty="0"/>
              <a:t>your discussion with reference to the literature.   </a:t>
            </a:r>
          </a:p>
          <a:p>
            <a:pPr marL="0" indent="0">
              <a:buNone/>
            </a:pPr>
            <a:r>
              <a:rPr lang="en-US" dirty="0"/>
              <a:t>Indicate your strengths and any changes you might make to your practice in the future. Speak about the areas that you feel you want to explore in more depth and explain why. </a:t>
            </a:r>
            <a:endParaRPr lang="en-US" dirty="0" smtClean="0"/>
          </a:p>
          <a:p>
            <a:pPr marL="0" indent="0">
              <a:buNone/>
            </a:pPr>
            <a:r>
              <a:rPr lang="en-US" dirty="0" smtClean="0"/>
              <a:t>You will find assessment criteria in a separate document.  </a:t>
            </a:r>
            <a:endParaRPr lang="en-US" dirty="0"/>
          </a:p>
        </p:txBody>
      </p:sp>
    </p:spTree>
    <p:extLst>
      <p:ext uri="{BB962C8B-B14F-4D97-AF65-F5344CB8AC3E}">
        <p14:creationId xmlns:p14="http://schemas.microsoft.com/office/powerpoint/2010/main" val="915038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61910" y="1237776"/>
            <a:ext cx="7867135" cy="1446550"/>
          </a:xfrm>
          <a:prstGeom prst="rect">
            <a:avLst/>
          </a:prstGeom>
          <a:noFill/>
        </p:spPr>
        <p:txBody>
          <a:bodyPr wrap="square" rtlCol="0" anchor="ctr">
            <a:spAutoFit/>
          </a:bodyPr>
          <a:lstStyle/>
          <a:p>
            <a:pPr algn="ctr"/>
            <a:r>
              <a:rPr lang="en-US" sz="4400" b="1" dirty="0" smtClean="0"/>
              <a:t>Session 1</a:t>
            </a:r>
          </a:p>
          <a:p>
            <a:pPr algn="ctr"/>
            <a:r>
              <a:rPr lang="en-US" sz="4400" b="1" dirty="0" smtClean="0"/>
              <a:t>Teacher as a Facilitator</a:t>
            </a:r>
            <a:endParaRPr lang="en-US" sz="4400" b="1" dirty="0"/>
          </a:p>
        </p:txBody>
      </p:sp>
      <p:sp>
        <p:nvSpPr>
          <p:cNvPr id="3" name="TextBox 2"/>
          <p:cNvSpPr txBox="1"/>
          <p:nvPr/>
        </p:nvSpPr>
        <p:spPr>
          <a:xfrm>
            <a:off x="1197735" y="2983100"/>
            <a:ext cx="8829163" cy="3170099"/>
          </a:xfrm>
          <a:prstGeom prst="rect">
            <a:avLst/>
          </a:prstGeom>
          <a:noFill/>
        </p:spPr>
        <p:txBody>
          <a:bodyPr wrap="square" rtlCol="0" anchor="ctr">
            <a:spAutoFit/>
          </a:bodyPr>
          <a:lstStyle/>
          <a:p>
            <a:pPr algn="just"/>
            <a:r>
              <a:rPr lang="en-US" sz="2000" b="1" dirty="0" smtClean="0"/>
              <a:t>After completing this session you will be able to:</a:t>
            </a:r>
          </a:p>
          <a:p>
            <a:pPr algn="just"/>
            <a:endParaRPr lang="en-US" sz="2000" b="1" dirty="0" smtClean="0"/>
          </a:p>
          <a:p>
            <a:pPr marL="514350" indent="-514350" algn="just">
              <a:buAutoNum type="arabicPeriod"/>
            </a:pPr>
            <a:r>
              <a:rPr lang="en-US" sz="2000" b="1" dirty="0" smtClean="0"/>
              <a:t>Reflect and better articulate your understanding of a teacher’s role</a:t>
            </a:r>
          </a:p>
          <a:p>
            <a:pPr marL="514350" indent="-514350" algn="just">
              <a:buAutoNum type="arabicPeriod"/>
            </a:pPr>
            <a:r>
              <a:rPr lang="en-US" sz="2000" b="1" dirty="0" smtClean="0"/>
              <a:t>Learn about some principles of facilitation</a:t>
            </a:r>
          </a:p>
          <a:p>
            <a:pPr marL="514350" indent="-514350" algn="just">
              <a:buAutoNum type="arabicPeriod"/>
            </a:pPr>
            <a:r>
              <a:rPr lang="en-US" sz="2000" b="1" dirty="0" smtClean="0"/>
              <a:t>Identify difficulties of facilitation   </a:t>
            </a:r>
          </a:p>
          <a:p>
            <a:pPr marL="514350" indent="-514350" algn="just">
              <a:buAutoNum type="arabicPeriod"/>
            </a:pPr>
            <a:r>
              <a:rPr lang="en-US" sz="2000" b="1" dirty="0" smtClean="0"/>
              <a:t>Learn some tips of how to become a facilitator  </a:t>
            </a:r>
          </a:p>
          <a:p>
            <a:pPr marL="514350" indent="-514350" algn="just">
              <a:buAutoNum type="arabicPeriod"/>
            </a:pPr>
            <a:endParaRPr lang="en-US" sz="2000" b="1" dirty="0" smtClean="0"/>
          </a:p>
          <a:p>
            <a:pPr algn="ctr"/>
            <a:endParaRPr lang="en-US" sz="2000" b="1" dirty="0" smtClean="0"/>
          </a:p>
          <a:p>
            <a:pPr algn="ctr"/>
            <a:endParaRPr lang="en-US" sz="2000" b="1" dirty="0" smtClean="0"/>
          </a:p>
          <a:p>
            <a:pPr algn="just"/>
            <a:r>
              <a:rPr lang="en-US" sz="2000" b="1" dirty="0" smtClean="0"/>
              <a:t>  </a:t>
            </a:r>
            <a:endParaRPr lang="en-US" sz="2000" b="1" dirty="0"/>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Do it yourself  </a:t>
            </a:r>
            <a:endParaRPr lang="en-US" dirty="0"/>
          </a:p>
        </p:txBody>
      </p:sp>
      <p:sp>
        <p:nvSpPr>
          <p:cNvPr id="3" name="Content Placeholder 2"/>
          <p:cNvSpPr>
            <a:spLocks noGrp="1"/>
          </p:cNvSpPr>
          <p:nvPr>
            <p:ph sz="quarter" idx="11"/>
          </p:nvPr>
        </p:nvSpPr>
        <p:spPr/>
        <p:txBody>
          <a:bodyPr/>
          <a:lstStyle/>
          <a:p>
            <a:pPr marL="0" indent="0">
              <a:buNone/>
            </a:pPr>
            <a:r>
              <a:rPr lang="en-US" dirty="0" smtClean="0"/>
              <a:t>Read through the following statements and decide which ones are the closest to your way of thinking. </a:t>
            </a:r>
          </a:p>
          <a:p>
            <a:pPr marL="0" indent="0">
              <a:buNone/>
            </a:pPr>
            <a:endParaRPr lang="en-US" dirty="0"/>
          </a:p>
          <a:p>
            <a:pPr marL="457200" indent="-457200">
              <a:buAutoNum type="arabicPeriod"/>
            </a:pPr>
            <a:r>
              <a:rPr lang="en-US" dirty="0" smtClean="0"/>
              <a:t>Teachers’ main job is to ensure that information is carefully selected and it is delivered accurately and rigorously to students</a:t>
            </a:r>
          </a:p>
          <a:p>
            <a:pPr marL="457200" indent="-457200">
              <a:buAutoNum type="arabicPeriod"/>
            </a:pPr>
            <a:r>
              <a:rPr lang="en-US" dirty="0" smtClean="0"/>
              <a:t>Teachers’ main job is to provide opportunities for students to learn in a supportive and resource-based environment </a:t>
            </a:r>
          </a:p>
          <a:p>
            <a:pPr marL="457200" indent="-457200">
              <a:buAutoNum type="arabicPeriod"/>
            </a:pPr>
            <a:r>
              <a:rPr lang="en-US" dirty="0" smtClean="0"/>
              <a:t>Teachers’ main job is encourage students self-education </a:t>
            </a:r>
          </a:p>
          <a:p>
            <a:pPr marL="457200" indent="-457200">
              <a:buAutoNum type="arabicPeriod"/>
            </a:pPr>
            <a:r>
              <a:rPr lang="en-US" dirty="0" smtClean="0"/>
              <a:t>Teachers</a:t>
            </a:r>
            <a:r>
              <a:rPr lang="en-US" dirty="0"/>
              <a:t>’ main </a:t>
            </a:r>
            <a:r>
              <a:rPr lang="en-US" dirty="0" smtClean="0"/>
              <a:t>job is to prevent students from learning unnecessary information </a:t>
            </a:r>
          </a:p>
          <a:p>
            <a:pPr marL="457200" indent="-457200">
              <a:buAutoNum type="arabicPeriod"/>
            </a:pPr>
            <a:r>
              <a:rPr lang="en-US" dirty="0"/>
              <a:t>Teachers’ main </a:t>
            </a:r>
            <a:r>
              <a:rPr lang="en-US" dirty="0" smtClean="0"/>
              <a:t>job is to deliver the content and assess students understanding    </a:t>
            </a:r>
            <a:endParaRPr lang="en-US" dirty="0"/>
          </a:p>
        </p:txBody>
      </p:sp>
    </p:spTree>
    <p:extLst>
      <p:ext uri="{BB962C8B-B14F-4D97-AF65-F5344CB8AC3E}">
        <p14:creationId xmlns:p14="http://schemas.microsoft.com/office/powerpoint/2010/main" val="36865200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Content Placeholder 2"/>
          <p:cNvSpPr>
            <a:spLocks noGrp="1"/>
          </p:cNvSpPr>
          <p:nvPr>
            <p:ph sz="quarter" idx="11"/>
          </p:nvPr>
        </p:nvSpPr>
        <p:spPr>
          <a:xfrm>
            <a:off x="538163" y="2727099"/>
            <a:ext cx="11193462" cy="5005388"/>
          </a:xfrm>
        </p:spPr>
        <p:txBody>
          <a:bodyPr/>
          <a:lstStyle/>
          <a:p>
            <a:pPr marL="0" indent="0" algn="ctr">
              <a:buNone/>
            </a:pPr>
            <a:r>
              <a:rPr lang="en-US" sz="3600" dirty="0" smtClean="0"/>
              <a:t>Let’s see which of the ideas from the previous slide are mentioned in the session and its supporting materials   </a:t>
            </a:r>
            <a:endParaRPr lang="en-US" sz="3600" dirty="0"/>
          </a:p>
        </p:txBody>
      </p:sp>
    </p:spTree>
    <p:extLst>
      <p:ext uri="{BB962C8B-B14F-4D97-AF65-F5344CB8AC3E}">
        <p14:creationId xmlns:p14="http://schemas.microsoft.com/office/powerpoint/2010/main" val="470752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57163" y="0"/>
            <a:ext cx="7158037" cy="1142999"/>
          </a:xfrm>
        </p:spPr>
        <p:txBody>
          <a:bodyPr/>
          <a:lstStyle/>
          <a:p>
            <a:r>
              <a:rPr lang="en-US" sz="2800" dirty="0" smtClean="0"/>
              <a:t>The main principles of facilitation </a:t>
            </a:r>
            <a:endParaRPr lang="en-US" sz="2800" dirty="0"/>
          </a:p>
        </p:txBody>
      </p:sp>
      <p:sp>
        <p:nvSpPr>
          <p:cNvPr id="3" name="Content Placeholder 2"/>
          <p:cNvSpPr>
            <a:spLocks noGrp="1"/>
          </p:cNvSpPr>
          <p:nvPr>
            <p:ph sz="quarter" idx="11"/>
          </p:nvPr>
        </p:nvSpPr>
        <p:spPr/>
        <p:txBody>
          <a:bodyPr/>
          <a:lstStyle/>
          <a:p>
            <a:pPr marL="457200" indent="-457200">
              <a:buFont typeface="+mj-lt"/>
              <a:buAutoNum type="arabicPeriod"/>
            </a:pPr>
            <a:r>
              <a:rPr lang="en-US" b="1" dirty="0" smtClean="0"/>
              <a:t>To assist students to activate their personal existing potential to achieve the set goals</a:t>
            </a:r>
          </a:p>
          <a:p>
            <a:pPr marL="457200" indent="-457200">
              <a:buFont typeface="+mj-lt"/>
              <a:buAutoNum type="arabicPeriod"/>
            </a:pPr>
            <a:endParaRPr lang="en-US" b="1" dirty="0" smtClean="0"/>
          </a:p>
          <a:p>
            <a:pPr marL="457200" indent="-457200">
              <a:buFont typeface="+mj-lt"/>
              <a:buAutoNum type="arabicPeriod"/>
            </a:pPr>
            <a:r>
              <a:rPr lang="en-US" b="1" dirty="0" smtClean="0"/>
              <a:t>To allow students for self-development and professional grown at their own pace </a:t>
            </a:r>
          </a:p>
          <a:p>
            <a:pPr marL="457200" indent="-457200">
              <a:buFont typeface="+mj-lt"/>
              <a:buAutoNum type="arabicPeriod"/>
            </a:pPr>
            <a:endParaRPr lang="en-US" b="1" dirty="0"/>
          </a:p>
          <a:p>
            <a:pPr marL="457200" indent="-457200">
              <a:buFont typeface="+mj-lt"/>
              <a:buAutoNum type="arabicPeriod"/>
            </a:pPr>
            <a:r>
              <a:rPr lang="en-US" b="1" dirty="0" smtClean="0"/>
              <a:t>To ensure that decisions about learning are made by the students </a:t>
            </a:r>
          </a:p>
          <a:p>
            <a:pPr marL="457200" indent="-457200">
              <a:buFont typeface="+mj-lt"/>
              <a:buAutoNum type="arabicPeriod"/>
            </a:pPr>
            <a:endParaRPr lang="en-US" b="1" dirty="0"/>
          </a:p>
          <a:p>
            <a:pPr marL="457200" indent="-457200">
              <a:buFont typeface="+mj-lt"/>
              <a:buAutoNum type="arabicPeriod"/>
            </a:pPr>
            <a:r>
              <a:rPr lang="en-US" b="1" dirty="0" smtClean="0"/>
              <a:t>To ensure that students are active participants of the teaching process </a:t>
            </a:r>
            <a:endParaRPr lang="en-US" b="1" dirty="0"/>
          </a:p>
          <a:p>
            <a:pPr>
              <a:buNone/>
            </a:pPr>
            <a:endParaRPr lang="en-US" b="1" dirty="0" smtClean="0"/>
          </a:p>
          <a:p>
            <a:pPr>
              <a:buNone/>
            </a:pPr>
            <a:endParaRPr lang="en-US" b="1" dirty="0" smtClean="0"/>
          </a:p>
          <a:p>
            <a:pPr>
              <a:buNone/>
            </a:pPr>
            <a:endParaRPr lang="en-US" b="1" dirty="0"/>
          </a:p>
        </p:txBody>
      </p:sp>
    </p:spTree>
    <p:extLst>
      <p:ext uri="{BB962C8B-B14F-4D97-AF65-F5344CB8AC3E}">
        <p14:creationId xmlns:p14="http://schemas.microsoft.com/office/powerpoint/2010/main" val="4103341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Difficulties that may arise </a:t>
            </a:r>
            <a:endParaRPr lang="en-US" dirty="0"/>
          </a:p>
        </p:txBody>
      </p:sp>
      <p:sp>
        <p:nvSpPr>
          <p:cNvPr id="6" name="Content Placeholder 5"/>
          <p:cNvSpPr>
            <a:spLocks noGrp="1"/>
          </p:cNvSpPr>
          <p:nvPr>
            <p:ph sz="quarter" idx="11"/>
          </p:nvPr>
        </p:nvSpPr>
        <p:spPr>
          <a:xfrm>
            <a:off x="538163" y="1500181"/>
            <a:ext cx="11193462" cy="2043114"/>
          </a:xfrm>
        </p:spPr>
        <p:txBody>
          <a:bodyPr/>
          <a:lstStyle/>
          <a:p>
            <a:pPr marL="457200" indent="-457200">
              <a:buFont typeface="+mj-lt"/>
              <a:buAutoNum type="arabicPeriod"/>
            </a:pPr>
            <a:r>
              <a:rPr lang="en-US" dirty="0" smtClean="0"/>
              <a:t>Students experimentations and discoveries that go beyond the curriculum</a:t>
            </a:r>
          </a:p>
          <a:p>
            <a:pPr marL="457200" indent="-457200">
              <a:buFont typeface="+mj-lt"/>
              <a:buAutoNum type="arabicPeriod"/>
            </a:pPr>
            <a:r>
              <a:rPr lang="en-US" dirty="0" smtClean="0"/>
              <a:t>Students are resistant to work on their own as they have developed strong dependency on the teacher </a:t>
            </a:r>
            <a:endParaRPr lang="ru-RU" dirty="0" smtClean="0"/>
          </a:p>
          <a:p>
            <a:pPr marL="457200" indent="-457200">
              <a:buFont typeface="+mj-lt"/>
              <a:buAutoNum type="arabicPeriod"/>
            </a:pPr>
            <a:r>
              <a:rPr lang="en-US" dirty="0" smtClean="0"/>
              <a:t>Much more time is required to facilitate than to teach </a:t>
            </a:r>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8849" y="3738571"/>
            <a:ext cx="2005837" cy="1724025"/>
          </a:xfrm>
          <a:prstGeom prst="rect">
            <a:avLst/>
          </a:prstGeom>
        </p:spPr>
      </p:pic>
      <p:sp>
        <p:nvSpPr>
          <p:cNvPr id="11" name="Content Placeholder 5"/>
          <p:cNvSpPr txBox="1">
            <a:spLocks/>
          </p:cNvSpPr>
          <p:nvPr/>
        </p:nvSpPr>
        <p:spPr>
          <a:xfrm>
            <a:off x="3757613" y="3738571"/>
            <a:ext cx="7940675" cy="2447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t>Now</a:t>
            </a:r>
            <a:r>
              <a:rPr lang="en-US" dirty="0"/>
              <a:t>, take a pen and note down at least 3 more difficulties that you think you may encounter when facilitating. </a:t>
            </a:r>
            <a:endParaRPr lang="en-US" dirty="0" smtClean="0"/>
          </a:p>
          <a:p>
            <a:pPr marL="0" indent="0">
              <a:buFont typeface="Arial" panose="020B0604020202020204" pitchFamily="34" charset="0"/>
              <a:buNone/>
            </a:pPr>
            <a:r>
              <a:rPr lang="en-US" dirty="0" smtClean="0"/>
              <a:t>Once you are ready, go to the next slide and see if any of your ideas are similar to the ones presented.    </a:t>
            </a:r>
          </a:p>
          <a:p>
            <a:pPr marL="0" indent="0">
              <a:buFont typeface="Arial" panose="020B0604020202020204" pitchFamily="34" charset="0"/>
              <a:buNone/>
            </a:pPr>
            <a:endParaRPr lang="ru-RU" dirty="0" smtClean="0"/>
          </a:p>
          <a:p>
            <a:pPr marL="457200" indent="-457200">
              <a:buFont typeface="+mj-lt"/>
              <a:buAutoNum type="arabicPeriod"/>
            </a:pPr>
            <a:endParaRPr lang="en-US" dirty="0"/>
          </a:p>
        </p:txBody>
      </p:sp>
    </p:spTree>
    <p:extLst>
      <p:ext uri="{BB962C8B-B14F-4D97-AF65-F5344CB8AC3E}">
        <p14:creationId xmlns:p14="http://schemas.microsoft.com/office/powerpoint/2010/main" val="31920258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516542"/>
            <a:ext cx="7151687" cy="522288"/>
          </a:xfrm>
        </p:spPr>
        <p:txBody>
          <a:bodyPr/>
          <a:lstStyle/>
          <a:p>
            <a:r>
              <a:rPr lang="en-US" dirty="0"/>
              <a:t>Difficulties that may arise </a:t>
            </a:r>
          </a:p>
          <a:p>
            <a:endParaRPr lang="en-US" dirty="0"/>
          </a:p>
        </p:txBody>
      </p:sp>
      <p:sp>
        <p:nvSpPr>
          <p:cNvPr id="3" name="Content Placeholder 2"/>
          <p:cNvSpPr>
            <a:spLocks noGrp="1"/>
          </p:cNvSpPr>
          <p:nvPr>
            <p:ph sz="quarter" idx="11"/>
          </p:nvPr>
        </p:nvSpPr>
        <p:spPr/>
        <p:txBody>
          <a:bodyPr/>
          <a:lstStyle/>
          <a:p>
            <a:pPr marL="457200" indent="-457200">
              <a:buFont typeface="+mj-lt"/>
              <a:buAutoNum type="arabicPeriod"/>
            </a:pPr>
            <a:r>
              <a:rPr lang="en-US" dirty="0"/>
              <a:t>Students experimentations and discoveries that go beyond the curriculum</a:t>
            </a:r>
          </a:p>
          <a:p>
            <a:pPr marL="457200" indent="-457200">
              <a:buFont typeface="+mj-lt"/>
              <a:buAutoNum type="arabicPeriod"/>
            </a:pPr>
            <a:r>
              <a:rPr lang="en-US" dirty="0"/>
              <a:t>Students are resistant to work on their own as they have developed strong dependency on the teacher </a:t>
            </a:r>
            <a:endParaRPr lang="ru-RU" dirty="0"/>
          </a:p>
          <a:p>
            <a:pPr marL="457200" indent="-457200">
              <a:buFont typeface="+mj-lt"/>
              <a:buAutoNum type="arabicPeriod"/>
            </a:pPr>
            <a:r>
              <a:rPr lang="en-US" dirty="0"/>
              <a:t>Much more time is required to facilitate than to </a:t>
            </a:r>
            <a:r>
              <a:rPr lang="en-US" dirty="0" smtClean="0"/>
              <a:t>teach</a:t>
            </a:r>
          </a:p>
          <a:p>
            <a:pPr marL="457200" indent="-457200">
              <a:buFont typeface="+mj-lt"/>
              <a:buAutoNum type="arabicPeriod"/>
            </a:pPr>
            <a:r>
              <a:rPr lang="en-US" dirty="0" smtClean="0"/>
              <a:t>A teacher may lack principled understanding of the concept and thus this will prevent him to implement facilitation correctly</a:t>
            </a:r>
          </a:p>
          <a:p>
            <a:pPr marL="457200" indent="-457200">
              <a:buFont typeface="+mj-lt"/>
              <a:buAutoNum type="arabicPeriod"/>
            </a:pPr>
            <a:r>
              <a:rPr lang="en-US" dirty="0" smtClean="0"/>
              <a:t>A teacher may lack facilitation skills  </a:t>
            </a:r>
          </a:p>
          <a:p>
            <a:pPr marL="457200" indent="-457200">
              <a:buFont typeface="+mj-lt"/>
              <a:buAutoNum type="arabicPeriod"/>
            </a:pPr>
            <a:r>
              <a:rPr lang="en-US" dirty="0" smtClean="0"/>
              <a:t>A teacher may not have enough resources to better facilitate the learning process</a:t>
            </a:r>
          </a:p>
          <a:p>
            <a:pPr marL="457200" indent="-457200">
              <a:buFont typeface="+mj-lt"/>
              <a:buAutoNum type="arabicPeriod"/>
            </a:pPr>
            <a:r>
              <a:rPr lang="en-US" dirty="0" smtClean="0"/>
              <a:t>A teacher may not have enough time within the curriculum </a:t>
            </a:r>
          </a:p>
          <a:p>
            <a:pPr marL="457200" indent="-457200">
              <a:buFont typeface="+mj-lt"/>
              <a:buAutoNum type="arabicPeriod"/>
            </a:pPr>
            <a:r>
              <a:rPr lang="en-US" dirty="0" smtClean="0"/>
              <a:t>Students may have a specific learning goal to which facilitation does not fit   </a:t>
            </a:r>
          </a:p>
          <a:p>
            <a:pPr marL="457200" indent="-457200">
              <a:buFont typeface="+mj-lt"/>
              <a:buAutoNum type="arabicPeriod"/>
            </a:pPr>
            <a:endParaRPr lang="en-US" dirty="0"/>
          </a:p>
          <a:p>
            <a:pPr marL="0" indent="0">
              <a:buNone/>
            </a:pPr>
            <a:endParaRPr lang="en-US" dirty="0"/>
          </a:p>
          <a:p>
            <a:endParaRPr lang="en-US" dirty="0"/>
          </a:p>
        </p:txBody>
      </p:sp>
    </p:spTree>
    <p:extLst>
      <p:ext uri="{BB962C8B-B14F-4D97-AF65-F5344CB8AC3E}">
        <p14:creationId xmlns:p14="http://schemas.microsoft.com/office/powerpoint/2010/main" val="1659105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On the positive side </a:t>
            </a:r>
            <a:endParaRPr lang="en-US" dirty="0"/>
          </a:p>
        </p:txBody>
      </p:sp>
      <p:sp>
        <p:nvSpPr>
          <p:cNvPr id="3" name="Content Placeholder 2"/>
          <p:cNvSpPr>
            <a:spLocks noGrp="1"/>
          </p:cNvSpPr>
          <p:nvPr>
            <p:ph sz="quarter" idx="11"/>
          </p:nvPr>
        </p:nvSpPr>
        <p:spPr>
          <a:xfrm>
            <a:off x="538163" y="1181637"/>
            <a:ext cx="11193462" cy="5005388"/>
          </a:xfrm>
        </p:spPr>
        <p:txBody>
          <a:bodyPr/>
          <a:lstStyle/>
          <a:p>
            <a:r>
              <a:rPr lang="en-US" dirty="0" smtClean="0"/>
              <a:t>Students’ better understanding of the target materials  </a:t>
            </a:r>
          </a:p>
          <a:p>
            <a:r>
              <a:rPr lang="en-US" dirty="0" smtClean="0"/>
              <a:t>Students’ higher motivation to study</a:t>
            </a:r>
          </a:p>
          <a:p>
            <a:r>
              <a:rPr lang="en-US" dirty="0" smtClean="0"/>
              <a:t>Students’ higher responsibility for their own learning </a:t>
            </a:r>
          </a:p>
          <a:p>
            <a:r>
              <a:rPr lang="en-US" dirty="0" smtClean="0"/>
              <a:t>Students’ better awareness of the learning resources</a:t>
            </a:r>
          </a:p>
          <a:p>
            <a:r>
              <a:rPr lang="en-US" dirty="0" smtClean="0"/>
              <a:t>Students’ better study skill that make them life long learners</a:t>
            </a:r>
          </a:p>
          <a:p>
            <a:r>
              <a:rPr lang="en-US" dirty="0" smtClean="0"/>
              <a:t>Better students’ achievements</a:t>
            </a:r>
          </a:p>
          <a:p>
            <a:r>
              <a:rPr lang="en-US" dirty="0" smtClean="0"/>
              <a:t>Less problems in the classroom</a:t>
            </a:r>
          </a:p>
          <a:p>
            <a:r>
              <a:rPr lang="en-US" dirty="0" smtClean="0"/>
              <a:t>Higher professional satisfaction</a:t>
            </a:r>
          </a:p>
          <a:p>
            <a:r>
              <a:rPr lang="en-US" dirty="0" smtClean="0"/>
              <a:t>Higher employability </a:t>
            </a:r>
          </a:p>
          <a:p>
            <a:r>
              <a:rPr lang="en-US" dirty="0" smtClean="0"/>
              <a:t>Better students’ engagement with the institution        </a:t>
            </a:r>
          </a:p>
          <a:p>
            <a:endParaRPr lang="en-US" dirty="0"/>
          </a:p>
        </p:txBody>
      </p:sp>
    </p:spTree>
    <p:extLst>
      <p:ext uri="{BB962C8B-B14F-4D97-AF65-F5344CB8AC3E}">
        <p14:creationId xmlns:p14="http://schemas.microsoft.com/office/powerpoint/2010/main" val="1203896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pic>
        <p:nvPicPr>
          <p:cNvPr id="5" name="Content Placeholder 4"/>
          <p:cNvPicPr>
            <a:picLocks noGrp="1" noChangeAspect="1"/>
          </p:cNvPicPr>
          <p:nvPr>
            <p:ph sz="quarter" idx="11"/>
          </p:nvPr>
        </p:nvPicPr>
        <p:blipFill>
          <a:blip r:embed="rId2"/>
          <a:stretch>
            <a:fillRect/>
          </a:stretch>
        </p:blipFill>
        <p:spPr>
          <a:xfrm>
            <a:off x="2351398" y="2296303"/>
            <a:ext cx="2621507" cy="2621507"/>
          </a:xfrm>
          <a:prstGeom prst="rect">
            <a:avLst/>
          </a:prstGeom>
          <a:noFill/>
        </p:spPr>
      </p:pic>
      <p:pic>
        <p:nvPicPr>
          <p:cNvPr id="6" name="Picture 5"/>
          <p:cNvPicPr>
            <a:picLocks noChangeAspect="1"/>
          </p:cNvPicPr>
          <p:nvPr/>
        </p:nvPicPr>
        <p:blipFill>
          <a:blip r:embed="rId3"/>
          <a:stretch>
            <a:fillRect/>
          </a:stretch>
        </p:blipFill>
        <p:spPr>
          <a:xfrm>
            <a:off x="6138689" y="1622736"/>
            <a:ext cx="3713649" cy="3564606"/>
          </a:xfrm>
          <a:prstGeom prst="rect">
            <a:avLst/>
          </a:prstGeom>
        </p:spPr>
      </p:pic>
    </p:spTree>
    <p:extLst>
      <p:ext uri="{BB962C8B-B14F-4D97-AF65-F5344CB8AC3E}">
        <p14:creationId xmlns:p14="http://schemas.microsoft.com/office/powerpoint/2010/main" val="7249660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Content Placeholder 2"/>
          <p:cNvSpPr>
            <a:spLocks noGrp="1"/>
          </p:cNvSpPr>
          <p:nvPr>
            <p:ph sz="quarter" idx="11"/>
          </p:nvPr>
        </p:nvSpPr>
        <p:spPr>
          <a:xfrm>
            <a:off x="515155" y="2910622"/>
            <a:ext cx="11216470" cy="4976411"/>
          </a:xfrm>
        </p:spPr>
        <p:txBody>
          <a:bodyPr/>
          <a:lstStyle/>
          <a:p>
            <a:pPr marL="0" indent="0" algn="ctr">
              <a:buNone/>
            </a:pPr>
            <a:r>
              <a:rPr lang="en-US" sz="4000" b="1" dirty="0" smtClean="0"/>
              <a:t>We teach, but do they learn? </a:t>
            </a:r>
            <a:endParaRPr lang="en-US" sz="4000" dirty="0"/>
          </a:p>
        </p:txBody>
      </p:sp>
    </p:spTree>
    <p:extLst>
      <p:ext uri="{BB962C8B-B14F-4D97-AF65-F5344CB8AC3E}">
        <p14:creationId xmlns:p14="http://schemas.microsoft.com/office/powerpoint/2010/main" val="39731512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Are you ready to try? </a:t>
            </a:r>
            <a:endParaRPr lang="en-US" dirty="0"/>
          </a:p>
        </p:txBody>
      </p:sp>
      <p:sp>
        <p:nvSpPr>
          <p:cNvPr id="3" name="Content Placeholder 2"/>
          <p:cNvSpPr>
            <a:spLocks noGrp="1"/>
          </p:cNvSpPr>
          <p:nvPr>
            <p:ph sz="quarter" idx="11"/>
          </p:nvPr>
        </p:nvSpPr>
        <p:spPr/>
        <p:txBody>
          <a:bodyPr/>
          <a:lstStyle/>
          <a:p>
            <a:pPr marL="0" indent="0">
              <a:buNone/>
            </a:pPr>
            <a:r>
              <a:rPr lang="en-US" dirty="0" smtClean="0"/>
              <a:t>Some very simple steps that you can take to experiment in your classroom. </a:t>
            </a:r>
          </a:p>
          <a:p>
            <a:r>
              <a:rPr lang="en-US" dirty="0" smtClean="0"/>
              <a:t>Always start you class with announcing teaching and learning agenda. Write it on the board and ask students comments. If they wish to add anything, do it.    </a:t>
            </a:r>
          </a:p>
          <a:p>
            <a:r>
              <a:rPr lang="en-US" dirty="0" smtClean="0"/>
              <a:t>Start with asking questions about what you want to teach. </a:t>
            </a:r>
          </a:p>
          <a:p>
            <a:r>
              <a:rPr lang="en-US" dirty="0" smtClean="0"/>
              <a:t> Ask as many questions as possible.  </a:t>
            </a:r>
          </a:p>
          <a:p>
            <a:r>
              <a:rPr lang="en-US" dirty="0" err="1" smtClean="0"/>
              <a:t>Organise</a:t>
            </a:r>
            <a:r>
              <a:rPr lang="en-US" dirty="0" smtClean="0"/>
              <a:t> a pair and a group work at least once at every class.</a:t>
            </a:r>
          </a:p>
          <a:p>
            <a:r>
              <a:rPr lang="en-US" dirty="0" smtClean="0"/>
              <a:t>Use eliciting as a teaching technique.</a:t>
            </a:r>
          </a:p>
          <a:p>
            <a:r>
              <a:rPr lang="en-US" dirty="0" smtClean="0"/>
              <a:t>Make students write, refrain from dictating through. </a:t>
            </a:r>
          </a:p>
          <a:p>
            <a:r>
              <a:rPr lang="en-US" dirty="0" smtClean="0"/>
              <a:t>Delegate some of your jobs to them (e.g. summarizing ideas on the board).</a:t>
            </a:r>
          </a:p>
          <a:p>
            <a:r>
              <a:rPr lang="en-US" dirty="0" smtClean="0"/>
              <a:t>Do not stand all the time. Find yourself a spot among students. </a:t>
            </a:r>
          </a:p>
          <a:p>
            <a:r>
              <a:rPr lang="en-US" dirty="0" smtClean="0"/>
              <a:t>Diversify activities and allow students a break.           </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010475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491090" cy="522288"/>
          </a:xfrm>
        </p:spPr>
        <p:txBody>
          <a:bodyPr/>
          <a:lstStyle/>
          <a:p>
            <a:r>
              <a:rPr lang="en-US" sz="2400" dirty="0" smtClean="0"/>
              <a:t>Reading suggestions – just follow the links  </a:t>
            </a:r>
            <a:endParaRPr lang="en-US" sz="2400" dirty="0"/>
          </a:p>
        </p:txBody>
      </p:sp>
      <p:sp>
        <p:nvSpPr>
          <p:cNvPr id="3" name="Content Placeholder 2"/>
          <p:cNvSpPr>
            <a:spLocks noGrp="1"/>
          </p:cNvSpPr>
          <p:nvPr>
            <p:ph sz="quarter" idx="11"/>
          </p:nvPr>
        </p:nvSpPr>
        <p:spPr>
          <a:xfrm>
            <a:off x="538163" y="1323307"/>
            <a:ext cx="11193462" cy="5005388"/>
          </a:xfrm>
        </p:spPr>
        <p:txBody>
          <a:bodyPr/>
          <a:lstStyle/>
          <a:p>
            <a:pPr marL="0" indent="0">
              <a:buNone/>
            </a:pPr>
            <a:r>
              <a:rPr lang="en-US" dirty="0" smtClean="0">
                <a:hlinkClick r:id="rId2"/>
              </a:rPr>
              <a:t>https://www.teachermagazine.com.au/article/the-teacher-as-a-facilitator-and-resource-person</a:t>
            </a:r>
            <a:endParaRPr lang="en-US" dirty="0" smtClean="0"/>
          </a:p>
          <a:p>
            <a:pPr marL="0" indent="0">
              <a:buNone/>
            </a:pPr>
            <a:endParaRPr lang="en-US" dirty="0" smtClean="0"/>
          </a:p>
          <a:p>
            <a:pPr marL="0" indent="0">
              <a:buNone/>
            </a:pPr>
            <a:r>
              <a:rPr lang="en-US" dirty="0" smtClean="0">
                <a:hlinkClick r:id="rId3"/>
              </a:rPr>
              <a:t>https://www.teachingenglish.org.uk/blogs/tamer-osman/how-can-teacher-be-a-facilitator</a:t>
            </a:r>
            <a:endParaRPr lang="en-US" dirty="0" smtClean="0"/>
          </a:p>
          <a:p>
            <a:pPr marL="0" indent="0">
              <a:buNone/>
            </a:pPr>
            <a:endParaRPr lang="en-US" dirty="0" smtClean="0"/>
          </a:p>
          <a:p>
            <a:pPr marL="0" indent="0">
              <a:buNone/>
            </a:pPr>
            <a:r>
              <a:rPr lang="en-US" dirty="0" smtClean="0">
                <a:hlinkClick r:id="rId4"/>
              </a:rPr>
              <a:t>https://www.learningsolutionsmag.com/articles/74/from-teacher-to-facilitator</a:t>
            </a:r>
            <a:endParaRPr lang="en-US" dirty="0" smtClean="0"/>
          </a:p>
          <a:p>
            <a:pPr marL="0" indent="0">
              <a:buNone/>
            </a:pPr>
            <a:endParaRPr lang="en-US" dirty="0"/>
          </a:p>
          <a:p>
            <a:pPr marL="0" indent="0">
              <a:buNone/>
            </a:pPr>
            <a:r>
              <a:rPr lang="en-US" dirty="0">
                <a:hlinkClick r:id="rId5"/>
              </a:rPr>
              <a:t>http://</a:t>
            </a:r>
            <a:r>
              <a:rPr lang="en-US" dirty="0" smtClean="0">
                <a:hlinkClick r:id="rId5"/>
              </a:rPr>
              <a:t>johnmarshallreeve.org/yahoo_site_admin1/assets/docs/Reeve2006.4731443.pdf</a:t>
            </a:r>
            <a:endParaRPr lang="en-US" dirty="0" smtClean="0"/>
          </a:p>
          <a:p>
            <a:pPr marL="0" indent="0">
              <a:buNone/>
            </a:pPr>
            <a:endParaRPr lang="en-US" dirty="0" smtClean="0"/>
          </a:p>
          <a:p>
            <a:pPr marL="0" indent="0">
              <a:buNone/>
            </a:pPr>
            <a:endParaRPr lang="en-US" dirty="0" smtClean="0"/>
          </a:p>
          <a:p>
            <a:endParaRPr lang="en-US" dirty="0"/>
          </a:p>
        </p:txBody>
      </p:sp>
    </p:spTree>
    <p:extLst>
      <p:ext uri="{BB962C8B-B14F-4D97-AF65-F5344CB8AC3E}">
        <p14:creationId xmlns:p14="http://schemas.microsoft.com/office/powerpoint/2010/main" val="3574707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Watching video </a:t>
            </a:r>
            <a:endParaRPr lang="en-US" dirty="0"/>
          </a:p>
        </p:txBody>
      </p:sp>
      <p:sp>
        <p:nvSpPr>
          <p:cNvPr id="3" name="Content Placeholder 2"/>
          <p:cNvSpPr>
            <a:spLocks noGrp="1"/>
          </p:cNvSpPr>
          <p:nvPr>
            <p:ph sz="quarter" idx="11"/>
          </p:nvPr>
        </p:nvSpPr>
        <p:spPr>
          <a:xfrm>
            <a:off x="538163" y="2147551"/>
            <a:ext cx="11193462" cy="5005388"/>
          </a:xfrm>
        </p:spPr>
        <p:txBody>
          <a:bodyPr/>
          <a:lstStyle/>
          <a:p>
            <a:pPr marL="0" indent="0" algn="ctr">
              <a:buNone/>
            </a:pPr>
            <a:r>
              <a:rPr lang="en-US" dirty="0" smtClean="0"/>
              <a:t>Now it is time for you to turn to the video.  </a:t>
            </a:r>
          </a:p>
          <a:p>
            <a:pPr marL="0" indent="0" algn="ctr">
              <a:buNone/>
            </a:pPr>
            <a:endParaRPr lang="en-US" dirty="0" smtClean="0"/>
          </a:p>
          <a:p>
            <a:pPr marL="0" indent="0" algn="ctr">
              <a:buNone/>
            </a:pPr>
            <a:r>
              <a:rPr lang="en-US" dirty="0" smtClean="0"/>
              <a:t>See if you can complete the notes (print them before playing a video)  while watching.  </a:t>
            </a:r>
          </a:p>
          <a:p>
            <a:pPr marL="0" indent="0" algn="ctr">
              <a:buNone/>
            </a:pPr>
            <a:endParaRPr lang="en-US" dirty="0" smtClean="0"/>
          </a:p>
          <a:p>
            <a:pPr marL="0" indent="0" algn="ctr">
              <a:buNone/>
            </a:pPr>
            <a:endParaRPr lang="en-US" dirty="0"/>
          </a:p>
          <a:p>
            <a:pPr marL="0" indent="0" algn="ctr">
              <a:buNone/>
            </a:pPr>
            <a:r>
              <a:rPr lang="en-US" dirty="0" smtClean="0"/>
              <a:t>Good luck! </a:t>
            </a:r>
            <a:endParaRPr lang="en-US" dirty="0"/>
          </a:p>
          <a:p>
            <a:pPr marL="0" indent="0" algn="ctr">
              <a:buNone/>
            </a:pPr>
            <a:endParaRPr lang="en-US" dirty="0"/>
          </a:p>
          <a:p>
            <a:pPr marL="0" indent="0" algn="ctr">
              <a:buNone/>
            </a:pPr>
            <a:endParaRPr lang="en-US" dirty="0"/>
          </a:p>
        </p:txBody>
      </p:sp>
    </p:spTree>
    <p:extLst>
      <p:ext uri="{BB962C8B-B14F-4D97-AF65-F5344CB8AC3E}">
        <p14:creationId xmlns:p14="http://schemas.microsoft.com/office/powerpoint/2010/main" val="6587792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1064</Words>
  <Application>Microsoft Office PowerPoint</Application>
  <PresentationFormat>Widescreen</PresentationFormat>
  <Paragraphs>130</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Elena Volkova</cp:lastModifiedBy>
  <cp:revision>24</cp:revision>
  <dcterms:created xsi:type="dcterms:W3CDTF">2015-06-15T09:27:21Z</dcterms:created>
  <dcterms:modified xsi:type="dcterms:W3CDTF">2017-02-23T14:20:20Z</dcterms:modified>
</cp:coreProperties>
</file>