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3" r:id="rId4"/>
    <p:sldId id="264" r:id="rId5"/>
    <p:sldId id="265" r:id="rId6"/>
    <p:sldId id="266" r:id="rId7"/>
    <p:sldId id="274" r:id="rId8"/>
    <p:sldId id="275" r:id="rId9"/>
    <p:sldId id="276" r:id="rId10"/>
    <p:sldId id="277" r:id="rId11"/>
    <p:sldId id="278" r:id="rId12"/>
    <p:sldId id="279" r:id="rId13"/>
    <p:sldId id="280" r:id="rId14"/>
    <p:sldId id="281" r:id="rId15"/>
    <p:sldId id="282" r:id="rId16"/>
    <p:sldId id="283" r:id="rId17"/>
    <p:sldId id="284" r:id="rId18"/>
    <p:sldId id="285" r:id="rId19"/>
    <p:sldId id="286" r:id="rId20"/>
    <p:sldId id="287" r:id="rId21"/>
    <p:sldId id="288" r:id="rId22"/>
    <p:sldId id="289" r:id="rId23"/>
    <p:sldId id="290" r:id="rId24"/>
    <p:sldId id="273"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1397" y="-77"/>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3BF91B4-2D8F-46CC-A380-4D1D2E86258E}" type="datetimeFigureOut">
              <a:rPr lang="ru-RU" smtClean="0"/>
              <a:pPr/>
              <a:t>24.03.2017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9C9E9AA-71F5-495C-BB96-B2E9DC94C3BC}"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3BF91B4-2D8F-46CC-A380-4D1D2E86258E}" type="datetimeFigureOut">
              <a:rPr lang="ru-RU" smtClean="0"/>
              <a:pPr/>
              <a:t>24.03.2017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9C9E9AA-71F5-495C-BB96-B2E9DC94C3BC}"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3BF91B4-2D8F-46CC-A380-4D1D2E86258E}" type="datetimeFigureOut">
              <a:rPr lang="ru-RU" smtClean="0"/>
              <a:pPr/>
              <a:t>24.03.2017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9C9E9AA-71F5-495C-BB96-B2E9DC94C3BC}"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3BF91B4-2D8F-46CC-A380-4D1D2E86258E}" type="datetimeFigureOut">
              <a:rPr lang="ru-RU" smtClean="0"/>
              <a:pPr/>
              <a:t>24.03.2017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9C9E9AA-71F5-495C-BB96-B2E9DC94C3BC}"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3BF91B4-2D8F-46CC-A380-4D1D2E86258E}" type="datetimeFigureOut">
              <a:rPr lang="ru-RU" smtClean="0"/>
              <a:pPr/>
              <a:t>24.03.2017</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9C9E9AA-71F5-495C-BB96-B2E9DC94C3BC}"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3BF91B4-2D8F-46CC-A380-4D1D2E86258E}" type="datetimeFigureOut">
              <a:rPr lang="ru-RU" smtClean="0"/>
              <a:pPr/>
              <a:t>24.03.2017</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9C9E9AA-71F5-495C-BB96-B2E9DC94C3BC}"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3BF91B4-2D8F-46CC-A380-4D1D2E86258E}" type="datetimeFigureOut">
              <a:rPr lang="ru-RU" smtClean="0"/>
              <a:pPr/>
              <a:t>24.03.2017</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9C9E9AA-71F5-495C-BB96-B2E9DC94C3BC}"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3BF91B4-2D8F-46CC-A380-4D1D2E86258E}" type="datetimeFigureOut">
              <a:rPr lang="ru-RU" smtClean="0"/>
              <a:pPr/>
              <a:t>24.03.2017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9C9E9AA-71F5-495C-BB96-B2E9DC94C3BC}"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3BF91B4-2D8F-46CC-A380-4D1D2E86258E}" type="datetimeFigureOut">
              <a:rPr lang="ru-RU" smtClean="0"/>
              <a:pPr/>
              <a:t>24.03.2017</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9C9E9AA-71F5-495C-BB96-B2E9DC94C3BC}"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3BF91B4-2D8F-46CC-A380-4D1D2E86258E}" type="datetimeFigureOut">
              <a:rPr lang="ru-RU" smtClean="0"/>
              <a:pPr/>
              <a:t>24.03.2017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9C9E9AA-71F5-495C-BB96-B2E9DC94C3BC}"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3BF91B4-2D8F-46CC-A380-4D1D2E86258E}" type="datetimeFigureOut">
              <a:rPr lang="ru-RU" smtClean="0"/>
              <a:pPr/>
              <a:t>24.03.2017</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9C9E9AA-71F5-495C-BB96-B2E9DC94C3BC}"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sp>
        <p:nvSpPr>
          <p:cNvPr id="7" name="Rectangle 6"/>
          <p:cNvSpPr/>
          <p:nvPr userDrawn="1"/>
        </p:nvSpPr>
        <p:spPr>
          <a:xfrm>
            <a:off x="0" y="1"/>
            <a:ext cx="9144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0" y="6596744"/>
            <a:ext cx="9144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888616" y="65530"/>
            <a:ext cx="2194157" cy="640960"/>
          </a:xfrm>
          <a:prstGeom prst="rect">
            <a:avLst/>
          </a:prstGeom>
        </p:spPr>
      </p:pic>
      <p:sp>
        <p:nvSpPr>
          <p:cNvPr id="12" name="Text Placeholder 11"/>
          <p:cNvSpPr>
            <a:spLocks noGrp="1"/>
          </p:cNvSpPr>
          <p:nvPr>
            <p:ph type="body" sz="quarter" idx="10" hasCustomPrompt="1"/>
          </p:nvPr>
        </p:nvSpPr>
        <p:spPr>
          <a:xfrm>
            <a:off x="2032398" y="2522538"/>
            <a:ext cx="5064919"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Tree>
    <p:extLst>
      <p:ext uri="{BB962C8B-B14F-4D97-AF65-F5344CB8AC3E}">
        <p14:creationId xmlns:p14="http://schemas.microsoft.com/office/powerpoint/2010/main" xmlns="" val="2673065374"/>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Custom Layout">
    <p:spTree>
      <p:nvGrpSpPr>
        <p:cNvPr id="1" name=""/>
        <p:cNvGrpSpPr/>
        <p:nvPr/>
      </p:nvGrpSpPr>
      <p:grpSpPr>
        <a:xfrm>
          <a:off x="0" y="0"/>
          <a:ext cx="0" cy="0"/>
          <a:chOff x="0" y="0"/>
          <a:chExt cx="0" cy="0"/>
        </a:xfrm>
      </p:grpSpPr>
      <p:sp>
        <p:nvSpPr>
          <p:cNvPr id="3" name="Rectangle 2"/>
          <p:cNvSpPr/>
          <p:nvPr userDrawn="1"/>
        </p:nvSpPr>
        <p:spPr>
          <a:xfrm>
            <a:off x="0" y="1"/>
            <a:ext cx="9144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4"/>
            <a:ext cx="9144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xmlns="" val="0"/>
              </a:ext>
            </a:extLst>
          </a:blip>
          <a:stretch>
            <a:fillRect/>
          </a:stretch>
        </p:blipFill>
        <p:spPr>
          <a:xfrm>
            <a:off x="6888616" y="65530"/>
            <a:ext cx="2194157" cy="640960"/>
          </a:xfrm>
          <a:prstGeom prst="rect">
            <a:avLst/>
          </a:prstGeom>
        </p:spPr>
      </p:pic>
      <p:sp>
        <p:nvSpPr>
          <p:cNvPr id="7" name="Text Placeholder 6"/>
          <p:cNvSpPr>
            <a:spLocks noGrp="1"/>
          </p:cNvSpPr>
          <p:nvPr>
            <p:ph type="body" sz="quarter" idx="10" hasCustomPrompt="1"/>
          </p:nvPr>
        </p:nvSpPr>
        <p:spPr>
          <a:xfrm>
            <a:off x="122635" y="130175"/>
            <a:ext cx="5363765"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403622" y="1143000"/>
            <a:ext cx="8395097"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xmlns="" val="336173840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BF91B4-2D8F-46CC-A380-4D1D2E86258E}" type="datetimeFigureOut">
              <a:rPr lang="ru-RU" smtClean="0"/>
              <a:pPr/>
              <a:t>24.03.2017</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C9E9AA-71F5-495C-BB96-B2E9DC94C3BC}"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p:cNvSpPr txBox="1">
            <a:spLocks noGrp="1"/>
          </p:cNvSpPr>
          <p:nvPr>
            <p:ph type="body" sz="quarter" idx="10"/>
          </p:nvPr>
        </p:nvSpPr>
        <p:spPr>
          <a:xfrm>
            <a:off x="917620" y="1939423"/>
            <a:ext cx="7601755" cy="2480679"/>
          </a:xfrm>
          <a:prstGeom prst="rect">
            <a:avLst/>
          </a:prstGeom>
          <a:noFill/>
        </p:spPr>
        <p:txBody>
          <a:bodyPr wrap="square" rtlCol="0">
            <a:spAutoFit/>
          </a:bodyPr>
          <a:lstStyle/>
          <a:p>
            <a:pPr algn="ctr"/>
            <a:r>
              <a:rPr lang="en-US" sz="3200" dirty="0" smtClean="0"/>
              <a:t>Theory and Practice of Supporting Learning (1) Course</a:t>
            </a:r>
          </a:p>
          <a:p>
            <a:pPr algn="ctr"/>
            <a:r>
              <a:rPr lang="en-US" sz="3200" dirty="0" smtClean="0"/>
              <a:t>Session 2 </a:t>
            </a:r>
          </a:p>
          <a:p>
            <a:pPr algn="ctr"/>
            <a:r>
              <a:rPr lang="en-US" dirty="0" smtClean="0"/>
              <a:t>MODELS OF LEARNING</a:t>
            </a:r>
            <a:endParaRPr lang="en-US" sz="4400" dirty="0"/>
          </a:p>
        </p:txBody>
      </p:sp>
    </p:spTree>
    <p:extLst>
      <p:ext uri="{BB962C8B-B14F-4D97-AF65-F5344CB8AC3E}">
        <p14:creationId xmlns:p14="http://schemas.microsoft.com/office/powerpoint/2010/main" xmlns=""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2635" y="315912"/>
            <a:ext cx="6506765" cy="522288"/>
          </a:xfrm>
        </p:spPr>
        <p:txBody>
          <a:bodyPr>
            <a:noAutofit/>
          </a:bodyPr>
          <a:lstStyle/>
          <a:p>
            <a:r>
              <a:rPr lang="en-US" sz="2400" dirty="0" smtClean="0"/>
              <a:t>After completing this session you will be able to:</a:t>
            </a:r>
          </a:p>
          <a:p>
            <a:r>
              <a:rPr lang="en-US" sz="2400" dirty="0" smtClean="0"/>
              <a:t> </a:t>
            </a:r>
            <a:endParaRPr lang="en-US" sz="2400" dirty="0"/>
          </a:p>
        </p:txBody>
      </p:sp>
      <p:sp>
        <p:nvSpPr>
          <p:cNvPr id="3" name="Content Placeholder 2"/>
          <p:cNvSpPr>
            <a:spLocks noGrp="1"/>
          </p:cNvSpPr>
          <p:nvPr>
            <p:ph sz="quarter" idx="11"/>
          </p:nvPr>
        </p:nvSpPr>
        <p:spPr/>
        <p:txBody>
          <a:bodyPr>
            <a:normAutofit fontScale="92500"/>
          </a:bodyPr>
          <a:lstStyle/>
          <a:p>
            <a:pPr marL="0" indent="0">
              <a:buNone/>
            </a:pPr>
            <a:r>
              <a:rPr lang="en-US" sz="2800" dirty="0" smtClean="0"/>
              <a:t> </a:t>
            </a:r>
            <a:endParaRPr lang="en-US" sz="2800" b="1" dirty="0" smtClean="0"/>
          </a:p>
          <a:p>
            <a:pPr marL="514350" indent="-514350" algn="just">
              <a:buAutoNum type="arabicPeriod"/>
            </a:pPr>
            <a:r>
              <a:rPr lang="en-US" sz="2800" b="1" dirty="0" smtClean="0"/>
              <a:t>Discuss the central goal of education – learning to learn</a:t>
            </a:r>
          </a:p>
          <a:p>
            <a:pPr marL="514350" indent="-514350" algn="just">
              <a:buAutoNum type="arabicPeriod"/>
            </a:pPr>
            <a:r>
              <a:rPr lang="en-US" sz="2800" b="1" dirty="0" smtClean="0"/>
              <a:t>Learn </a:t>
            </a:r>
            <a:r>
              <a:rPr lang="en-US" sz="2800" b="1" dirty="0" smtClean="0"/>
              <a:t>about </a:t>
            </a:r>
            <a:r>
              <a:rPr lang="en-US" sz="2800" b="1" dirty="0" smtClean="0"/>
              <a:t>4 </a:t>
            </a:r>
            <a:r>
              <a:rPr lang="en-US" sz="2800" b="1" dirty="0" smtClean="0"/>
              <a:t>models of </a:t>
            </a:r>
            <a:r>
              <a:rPr lang="en-US" sz="2800" b="1" dirty="0" smtClean="0"/>
              <a:t>learning – Learning to think inductively, learning to explore concepts, learning to think metaphorically with </a:t>
            </a:r>
            <a:r>
              <a:rPr lang="en-US" sz="2800" b="1" dirty="0" err="1" smtClean="0"/>
              <a:t>synectics</a:t>
            </a:r>
            <a:r>
              <a:rPr lang="en-US" sz="2800" b="1" dirty="0" smtClean="0"/>
              <a:t>, learning how to learn through cooperative inquiry  </a:t>
            </a:r>
            <a:endParaRPr lang="en-US" sz="2800" b="1" dirty="0" smtClean="0"/>
          </a:p>
          <a:p>
            <a:pPr marL="514350" indent="-514350" algn="just">
              <a:buAutoNum type="arabicPeriod"/>
            </a:pPr>
            <a:r>
              <a:rPr lang="en-US" sz="2800" b="1" dirty="0" smtClean="0"/>
              <a:t>Learn about principles underpinning these models of learning </a:t>
            </a:r>
          </a:p>
          <a:p>
            <a:pPr marL="514350" indent="-514350" algn="just">
              <a:buAutoNum type="arabicPeriod"/>
            </a:pPr>
            <a:r>
              <a:rPr lang="en-US" sz="2800" b="1" dirty="0" smtClean="0"/>
              <a:t>Identify advantages and disadvantages of these models    </a:t>
            </a:r>
          </a:p>
          <a:p>
            <a:pPr marL="514350" indent="-514350" algn="just">
              <a:buAutoNum type="arabicPeriod"/>
            </a:pPr>
            <a:r>
              <a:rPr lang="en-US" sz="2800" b="1" dirty="0" smtClean="0"/>
              <a:t>Reflect and analyze which models of learning are adopted by your students   </a:t>
            </a:r>
          </a:p>
        </p:txBody>
      </p:sp>
    </p:spTree>
    <p:extLst>
      <p:ext uri="{BB962C8B-B14F-4D97-AF65-F5344CB8AC3E}">
        <p14:creationId xmlns:p14="http://schemas.microsoft.com/office/powerpoint/2010/main" xmlns="" val="178188127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85000" lnSpcReduction="20000"/>
          </a:bodyPr>
          <a:lstStyle/>
          <a:p>
            <a:r>
              <a:rPr lang="en-US" dirty="0" smtClean="0"/>
              <a:t>Do it yourself  </a:t>
            </a:r>
            <a:endParaRPr lang="en-US" dirty="0"/>
          </a:p>
        </p:txBody>
      </p:sp>
      <p:sp>
        <p:nvSpPr>
          <p:cNvPr id="3" name="Content Placeholder 2"/>
          <p:cNvSpPr>
            <a:spLocks noGrp="1"/>
          </p:cNvSpPr>
          <p:nvPr>
            <p:ph sz="quarter" idx="11"/>
          </p:nvPr>
        </p:nvSpPr>
        <p:spPr/>
        <p:txBody>
          <a:bodyPr>
            <a:normAutofit lnSpcReduction="10000"/>
          </a:bodyPr>
          <a:lstStyle/>
          <a:p>
            <a:pPr marL="0" indent="0">
              <a:buNone/>
            </a:pPr>
            <a:r>
              <a:rPr lang="en-US" dirty="0" smtClean="0"/>
              <a:t>Read through the following statements and </a:t>
            </a:r>
            <a:r>
              <a:rPr lang="en-US" dirty="0" smtClean="0"/>
              <a:t>see if you can comment on them referring to your personal learning or teaching experience </a:t>
            </a:r>
            <a:endParaRPr lang="en-US" dirty="0"/>
          </a:p>
          <a:p>
            <a:pPr marL="457200" indent="-457200">
              <a:buAutoNum type="arabicPeriod"/>
            </a:pPr>
            <a:r>
              <a:rPr lang="en-US" dirty="0" smtClean="0"/>
              <a:t>Students </a:t>
            </a:r>
            <a:r>
              <a:rPr lang="en-US" dirty="0" smtClean="0"/>
              <a:t>tend to adopt and employ a </a:t>
            </a:r>
            <a:r>
              <a:rPr lang="en-US" dirty="0" smtClean="0"/>
              <a:t>specific way of learning </a:t>
            </a:r>
            <a:r>
              <a:rPr lang="en-US" dirty="0" smtClean="0"/>
              <a:t>regardless </a:t>
            </a:r>
            <a:r>
              <a:rPr lang="en-US" dirty="0" smtClean="0"/>
              <a:t>of the teachers instructions </a:t>
            </a:r>
          </a:p>
          <a:p>
            <a:pPr marL="457200" indent="-457200">
              <a:buAutoNum type="arabicPeriod"/>
            </a:pPr>
            <a:r>
              <a:rPr lang="en-US" dirty="0" smtClean="0"/>
              <a:t>A specific way of students learning depend on the profile of the students </a:t>
            </a:r>
            <a:r>
              <a:rPr lang="en-US" dirty="0" smtClean="0"/>
              <a:t>and many other factors </a:t>
            </a:r>
            <a:endParaRPr lang="en-US" dirty="0" smtClean="0"/>
          </a:p>
          <a:p>
            <a:pPr marL="457200" indent="-457200">
              <a:buAutoNum type="arabicPeriod"/>
            </a:pPr>
            <a:r>
              <a:rPr lang="en-US" dirty="0" smtClean="0"/>
              <a:t>It is vital to learn about the way students learn as this can inform our teaching practice </a:t>
            </a:r>
          </a:p>
          <a:p>
            <a:pPr marL="457200" indent="-457200">
              <a:buAutoNum type="arabicPeriod"/>
            </a:pPr>
            <a:r>
              <a:rPr lang="en-US" dirty="0" smtClean="0"/>
              <a:t>Students learn in different ways, however in formal teaching context of a school or an institution teachers should follow one specific way of teaching  </a:t>
            </a:r>
          </a:p>
          <a:p>
            <a:pPr marL="457200" indent="-457200">
              <a:buAutoNum type="arabicPeriod"/>
            </a:pPr>
            <a:r>
              <a:rPr lang="en-US" dirty="0" smtClean="0"/>
              <a:t>Teachers </a:t>
            </a:r>
            <a:r>
              <a:rPr lang="en-US" dirty="0" smtClean="0"/>
              <a:t>have little influence on the way their students learn    </a:t>
            </a:r>
            <a:endParaRPr lang="en-US" dirty="0"/>
          </a:p>
        </p:txBody>
      </p:sp>
    </p:spTree>
    <p:extLst>
      <p:ext uri="{BB962C8B-B14F-4D97-AF65-F5344CB8AC3E}">
        <p14:creationId xmlns:p14="http://schemas.microsoft.com/office/powerpoint/2010/main" xmlns="" val="36865200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85000" lnSpcReduction="20000"/>
          </a:bodyPr>
          <a:lstStyle/>
          <a:p>
            <a:endParaRPr lang="en-US"/>
          </a:p>
        </p:txBody>
      </p:sp>
      <p:sp>
        <p:nvSpPr>
          <p:cNvPr id="3" name="Content Placeholder 2"/>
          <p:cNvSpPr>
            <a:spLocks noGrp="1"/>
          </p:cNvSpPr>
          <p:nvPr>
            <p:ph sz="quarter" idx="11"/>
          </p:nvPr>
        </p:nvSpPr>
        <p:spPr>
          <a:xfrm>
            <a:off x="403622" y="2727099"/>
            <a:ext cx="8395097" cy="5005388"/>
          </a:xfrm>
        </p:spPr>
        <p:txBody>
          <a:bodyPr/>
          <a:lstStyle/>
          <a:p>
            <a:pPr marL="0" indent="0" algn="ctr">
              <a:buNone/>
            </a:pPr>
            <a:r>
              <a:rPr lang="en-US" sz="3600" dirty="0" smtClean="0"/>
              <a:t>Let’s </a:t>
            </a:r>
            <a:r>
              <a:rPr lang="en-US" sz="3600" dirty="0" smtClean="0"/>
              <a:t>look at some examples   </a:t>
            </a:r>
            <a:endParaRPr lang="en-US" sz="3600" dirty="0"/>
          </a:p>
        </p:txBody>
      </p:sp>
    </p:spTree>
    <p:extLst>
      <p:ext uri="{BB962C8B-B14F-4D97-AF65-F5344CB8AC3E}">
        <p14:creationId xmlns:p14="http://schemas.microsoft.com/office/powerpoint/2010/main" xmlns="" val="4707529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17873" y="1"/>
            <a:ext cx="5368528" cy="1142999"/>
          </a:xfrm>
        </p:spPr>
        <p:txBody>
          <a:bodyPr/>
          <a:lstStyle/>
          <a:p>
            <a:r>
              <a:rPr lang="en-US" sz="2800" dirty="0" smtClean="0"/>
              <a:t>Selected examples </a:t>
            </a:r>
            <a:endParaRPr lang="en-US" sz="2800" dirty="0"/>
          </a:p>
        </p:txBody>
      </p:sp>
      <p:sp>
        <p:nvSpPr>
          <p:cNvPr id="3" name="Content Placeholder 2"/>
          <p:cNvSpPr>
            <a:spLocks noGrp="1"/>
          </p:cNvSpPr>
          <p:nvPr>
            <p:ph sz="quarter" idx="11"/>
          </p:nvPr>
        </p:nvSpPr>
        <p:spPr/>
        <p:txBody>
          <a:bodyPr/>
          <a:lstStyle/>
          <a:p>
            <a:pPr marL="457200" indent="-457200">
              <a:buFont typeface="+mj-lt"/>
              <a:buAutoNum type="arabicPeriod"/>
            </a:pPr>
            <a:endParaRPr lang="en-US" b="1" dirty="0" smtClean="0"/>
          </a:p>
          <a:p>
            <a:pPr marL="457200" indent="-457200">
              <a:buFont typeface="+mj-lt"/>
              <a:buAutoNum type="arabicPeriod"/>
            </a:pPr>
            <a:r>
              <a:rPr lang="en-US" b="1" dirty="0" smtClean="0"/>
              <a:t>Students </a:t>
            </a:r>
            <a:r>
              <a:rPr lang="en-US" b="1" dirty="0" smtClean="0"/>
              <a:t>tend to adopt and employ a specific way of learning regardless of the teachers </a:t>
            </a:r>
            <a:r>
              <a:rPr lang="en-US" b="1" dirty="0" smtClean="0"/>
              <a:t>instructions</a:t>
            </a:r>
          </a:p>
          <a:p>
            <a:pPr marL="457200" indent="-457200">
              <a:buFont typeface="+mj-lt"/>
              <a:buAutoNum type="arabicPeriod"/>
            </a:pPr>
            <a:endParaRPr lang="en-US" b="1" dirty="0" smtClean="0"/>
          </a:p>
          <a:p>
            <a:pPr marL="457200" indent="-457200">
              <a:buNone/>
            </a:pPr>
            <a:r>
              <a:rPr lang="en-US" b="1" dirty="0" smtClean="0"/>
              <a:t> </a:t>
            </a:r>
          </a:p>
          <a:p>
            <a:pPr marL="457200" indent="-457200">
              <a:buAutoNum type="arabicPeriod" startAt="2"/>
            </a:pPr>
            <a:r>
              <a:rPr lang="en-US" b="1" dirty="0" smtClean="0"/>
              <a:t>A </a:t>
            </a:r>
            <a:r>
              <a:rPr lang="en-US" b="1" dirty="0" smtClean="0"/>
              <a:t>specific way of students learning depend on the profile of the students and many other </a:t>
            </a:r>
            <a:r>
              <a:rPr lang="en-US" b="1" dirty="0" smtClean="0"/>
              <a:t>factors</a:t>
            </a:r>
          </a:p>
          <a:p>
            <a:pPr marL="457200" indent="-457200">
              <a:buAutoNum type="arabicPeriod" startAt="2"/>
            </a:pPr>
            <a:endParaRPr lang="en-US" b="1" dirty="0" smtClean="0"/>
          </a:p>
          <a:p>
            <a:pPr marL="457200" indent="-457200">
              <a:buAutoNum type="arabicPeriod" startAt="2"/>
            </a:pPr>
            <a:endParaRPr lang="en-US" b="1" dirty="0" smtClean="0"/>
          </a:p>
          <a:p>
            <a:pPr marL="457200" indent="-457200">
              <a:buNone/>
            </a:pPr>
            <a:r>
              <a:rPr lang="en-US" b="1" dirty="0" smtClean="0"/>
              <a:t>5.   Teachers </a:t>
            </a:r>
            <a:r>
              <a:rPr lang="en-US" b="1" dirty="0" smtClean="0"/>
              <a:t>have little influence on the way their students learn</a:t>
            </a:r>
          </a:p>
          <a:p>
            <a:pPr>
              <a:buNone/>
            </a:pPr>
            <a:endParaRPr lang="en-US" b="1" dirty="0" smtClean="0"/>
          </a:p>
          <a:p>
            <a:pPr>
              <a:buNone/>
            </a:pPr>
            <a:endParaRPr lang="en-US" b="1" dirty="0" smtClean="0"/>
          </a:p>
          <a:p>
            <a:pPr>
              <a:buNone/>
            </a:pPr>
            <a:endParaRPr lang="en-US" b="1" dirty="0"/>
          </a:p>
        </p:txBody>
      </p:sp>
    </p:spTree>
    <p:extLst>
      <p:ext uri="{BB962C8B-B14F-4D97-AF65-F5344CB8AC3E}">
        <p14:creationId xmlns:p14="http://schemas.microsoft.com/office/powerpoint/2010/main" xmlns="" val="41033416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85000" lnSpcReduction="20000"/>
          </a:bodyPr>
          <a:lstStyle/>
          <a:p>
            <a:r>
              <a:rPr lang="en-US" dirty="0" smtClean="0"/>
              <a:t> </a:t>
            </a:r>
            <a:endParaRPr lang="en-US" dirty="0"/>
          </a:p>
        </p:txBody>
      </p:sp>
      <p:sp>
        <p:nvSpPr>
          <p:cNvPr id="6" name="Content Placeholder 5"/>
          <p:cNvSpPr>
            <a:spLocks noGrp="1"/>
          </p:cNvSpPr>
          <p:nvPr>
            <p:ph sz="quarter" idx="11"/>
          </p:nvPr>
        </p:nvSpPr>
        <p:spPr>
          <a:xfrm>
            <a:off x="403622" y="1500180"/>
            <a:ext cx="8395097" cy="4291019"/>
          </a:xfrm>
        </p:spPr>
        <p:txBody>
          <a:bodyPr>
            <a:normAutofit/>
          </a:bodyPr>
          <a:lstStyle/>
          <a:p>
            <a:pPr marL="0" indent="0" algn="ctr">
              <a:buNone/>
            </a:pPr>
            <a:r>
              <a:rPr lang="en-US" b="1" dirty="0" smtClean="0"/>
              <a:t>‘The best curriculums are devoted to learning how to learn and the best schools make learning to learn central’</a:t>
            </a:r>
          </a:p>
          <a:p>
            <a:pPr marL="0" indent="0" algn="ctr">
              <a:buNone/>
            </a:pPr>
            <a:r>
              <a:rPr lang="en-US" b="1" dirty="0" smtClean="0"/>
              <a:t>(Joyce, 2009, p3)</a:t>
            </a:r>
            <a:r>
              <a:rPr lang="en-US" b="1" dirty="0" smtClean="0"/>
              <a:t> </a:t>
            </a:r>
          </a:p>
          <a:p>
            <a:pPr marL="0" indent="0">
              <a:buNone/>
            </a:pPr>
            <a:endParaRPr lang="en-US" b="1" dirty="0" smtClean="0"/>
          </a:p>
          <a:p>
            <a:pPr marL="0" indent="0" algn="ctr">
              <a:buNone/>
            </a:pPr>
            <a:r>
              <a:rPr lang="en-US" b="1" dirty="0" smtClean="0"/>
              <a:t>A quote about playing doubles in tennis </a:t>
            </a:r>
          </a:p>
          <a:p>
            <a:pPr marL="0" indent="0">
              <a:buNone/>
            </a:pPr>
            <a:endParaRPr lang="en-US" b="1" dirty="0" smtClean="0"/>
          </a:p>
          <a:p>
            <a:pPr marL="0" indent="0" algn="ctr">
              <a:buNone/>
            </a:pPr>
            <a:r>
              <a:rPr lang="en-US" b="1" dirty="0" smtClean="0"/>
              <a:t>‘It is your partner who will make you successful’</a:t>
            </a:r>
          </a:p>
          <a:p>
            <a:pPr marL="0" indent="0" algn="ctr">
              <a:buNone/>
            </a:pPr>
            <a:r>
              <a:rPr lang="en-US" b="1" dirty="0" smtClean="0"/>
              <a:t>Teachers’ partners are students! </a:t>
            </a:r>
            <a:r>
              <a:rPr lang="en-US" b="1" dirty="0" smtClean="0"/>
              <a:t> </a:t>
            </a:r>
          </a:p>
          <a:p>
            <a:pPr marL="0" indent="0">
              <a:buNone/>
            </a:pPr>
            <a:endParaRPr lang="en-US" b="1" dirty="0" smtClean="0"/>
          </a:p>
          <a:p>
            <a:pPr marL="0" indent="0">
              <a:buNone/>
            </a:pPr>
            <a:endParaRPr lang="en-US" b="1" dirty="0" smtClean="0"/>
          </a:p>
          <a:p>
            <a:pPr marL="0" indent="0">
              <a:buNone/>
            </a:pPr>
            <a:endParaRPr lang="en-US" b="1" dirty="0" smtClean="0"/>
          </a:p>
          <a:p>
            <a:pPr marL="0" indent="0">
              <a:buNone/>
            </a:pPr>
            <a:endParaRPr lang="en-US" b="1" dirty="0" smtClean="0"/>
          </a:p>
          <a:p>
            <a:pPr marL="0" indent="0">
              <a:buNone/>
            </a:pPr>
            <a:endParaRPr lang="en-US" b="1" dirty="0" smtClean="0"/>
          </a:p>
          <a:p>
            <a:pPr marL="0" indent="0">
              <a:buNone/>
            </a:pPr>
            <a:endParaRPr lang="en-US" b="1" dirty="0" smtClean="0"/>
          </a:p>
          <a:p>
            <a:pPr marL="0" indent="0">
              <a:buNone/>
            </a:pPr>
            <a:endParaRPr lang="en-US" b="1" dirty="0"/>
          </a:p>
          <a:p>
            <a:pPr marL="0" indent="0">
              <a:buNone/>
            </a:pPr>
            <a:endParaRPr lang="en-US" b="1" dirty="0"/>
          </a:p>
          <a:p>
            <a:pPr marL="0" indent="0">
              <a:buNone/>
            </a:pPr>
            <a:endParaRPr lang="en-US" b="1" dirty="0"/>
          </a:p>
          <a:p>
            <a:pPr marL="0" indent="0">
              <a:buNone/>
            </a:pPr>
            <a:endParaRPr lang="en-US" b="1" dirty="0"/>
          </a:p>
        </p:txBody>
      </p:sp>
    </p:spTree>
    <p:extLst>
      <p:ext uri="{BB962C8B-B14F-4D97-AF65-F5344CB8AC3E}">
        <p14:creationId xmlns:p14="http://schemas.microsoft.com/office/powerpoint/2010/main" xmlns="" val="31920258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2635" y="468312"/>
            <a:ext cx="6506765" cy="522288"/>
          </a:xfrm>
        </p:spPr>
        <p:txBody>
          <a:bodyPr>
            <a:noAutofit/>
          </a:bodyPr>
          <a:lstStyle/>
          <a:p>
            <a:r>
              <a:rPr lang="en-US" sz="3600" dirty="0" smtClean="0"/>
              <a:t>Learning inductively   </a:t>
            </a:r>
            <a:endParaRPr lang="en-US" sz="3600" dirty="0" smtClean="0"/>
          </a:p>
          <a:p>
            <a:r>
              <a:rPr lang="en-US" sz="3600" dirty="0" smtClean="0"/>
              <a:t> </a:t>
            </a:r>
            <a:endParaRPr lang="en-US" sz="3600" dirty="0"/>
          </a:p>
        </p:txBody>
      </p:sp>
      <p:sp>
        <p:nvSpPr>
          <p:cNvPr id="3" name="Content Placeholder 2"/>
          <p:cNvSpPr>
            <a:spLocks noGrp="1"/>
          </p:cNvSpPr>
          <p:nvPr>
            <p:ph sz="quarter" idx="11"/>
          </p:nvPr>
        </p:nvSpPr>
        <p:spPr/>
        <p:txBody>
          <a:bodyPr>
            <a:normAutofit/>
          </a:bodyPr>
          <a:lstStyle/>
          <a:p>
            <a:pPr marL="0" indent="0">
              <a:buNone/>
            </a:pPr>
            <a:r>
              <a:rPr lang="en-US" sz="2800" dirty="0" smtClean="0"/>
              <a:t> </a:t>
            </a:r>
            <a:endParaRPr lang="en-US" sz="2800" b="1" dirty="0" smtClean="0"/>
          </a:p>
        </p:txBody>
      </p:sp>
      <p:pic>
        <p:nvPicPr>
          <p:cNvPr id="4" name="Picture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399073" y="972095"/>
            <a:ext cx="8320464" cy="5207000"/>
          </a:xfrm>
          <a:prstGeom prst="rect">
            <a:avLst/>
          </a:prstGeom>
        </p:spPr>
      </p:pic>
    </p:spTree>
    <p:extLst>
      <p:ext uri="{BB962C8B-B14F-4D97-AF65-F5344CB8AC3E}">
        <p14:creationId xmlns:p14="http://schemas.microsoft.com/office/powerpoint/2010/main" xmlns="" val="17818812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2635" y="457200"/>
            <a:ext cx="5363765" cy="522288"/>
          </a:xfrm>
        </p:spPr>
        <p:txBody>
          <a:bodyPr>
            <a:normAutofit fontScale="85000" lnSpcReduction="20000"/>
          </a:bodyPr>
          <a:lstStyle/>
          <a:p>
            <a:r>
              <a:rPr lang="en-US" dirty="0"/>
              <a:t>Learning about plants </a:t>
            </a:r>
          </a:p>
          <a:p>
            <a:endParaRPr lang="en-US" dirty="0"/>
          </a:p>
        </p:txBody>
      </p:sp>
      <p:sp>
        <p:nvSpPr>
          <p:cNvPr id="3" name="Content Placeholder 2"/>
          <p:cNvSpPr>
            <a:spLocks noGrp="1"/>
          </p:cNvSpPr>
          <p:nvPr>
            <p:ph sz="quarter" idx="11"/>
          </p:nvPr>
        </p:nvSpPr>
        <p:spPr>
          <a:xfrm>
            <a:off x="304800" y="838200"/>
            <a:ext cx="8493919" cy="5715000"/>
          </a:xfrm>
        </p:spPr>
        <p:txBody>
          <a:bodyPr>
            <a:normAutofit fontScale="92500"/>
          </a:bodyPr>
          <a:lstStyle/>
          <a:p>
            <a:pPr marL="0" indent="0" algn="just">
              <a:buNone/>
            </a:pPr>
            <a:r>
              <a:rPr lang="en-US" sz="2300" dirty="0"/>
              <a:t>At the X school </a:t>
            </a:r>
            <a:r>
              <a:rPr lang="en-US" sz="2300" dirty="0" smtClean="0"/>
              <a:t>a group of students </a:t>
            </a:r>
            <a:r>
              <a:rPr lang="en-US" sz="2300" dirty="0"/>
              <a:t>are engaged in the study of a botany unit that focuses on the structure of plant life. </a:t>
            </a:r>
            <a:r>
              <a:rPr lang="en-US" sz="2300" dirty="0" smtClean="0"/>
              <a:t>  </a:t>
            </a:r>
            <a:endParaRPr lang="en-US" sz="2300" u="sng" dirty="0"/>
          </a:p>
          <a:p>
            <a:pPr marL="0" indent="0" algn="just">
              <a:buNone/>
            </a:pPr>
            <a:r>
              <a:rPr lang="en-US" sz="2300" dirty="0" smtClean="0"/>
              <a:t>Students are presented </a:t>
            </a:r>
            <a:r>
              <a:rPr lang="en-US" sz="2300" dirty="0"/>
              <a:t>with a large number of UNLABELLED plants to be </a:t>
            </a:r>
            <a:r>
              <a:rPr lang="en-US" sz="2300" dirty="0" smtClean="0"/>
              <a:t>categorized. Students are asked to create their own categories. Students </a:t>
            </a:r>
            <a:r>
              <a:rPr lang="en-US" sz="2300" dirty="0"/>
              <a:t>work in pairs and build classifications of plants based on the </a:t>
            </a:r>
            <a:r>
              <a:rPr lang="en-US" sz="2300" dirty="0" smtClean="0"/>
              <a:t>observable structural </a:t>
            </a:r>
            <a:r>
              <a:rPr lang="en-US" sz="2300" dirty="0"/>
              <a:t>characteristics of their roots, stems and </a:t>
            </a:r>
            <a:r>
              <a:rPr lang="en-US" sz="2300" dirty="0" smtClean="0"/>
              <a:t>leave. Then </a:t>
            </a:r>
            <a:r>
              <a:rPr lang="en-US" sz="2300" dirty="0"/>
              <a:t>the teacher interrupts the process and introduces </a:t>
            </a:r>
            <a:r>
              <a:rPr lang="en-US" sz="2300" dirty="0" smtClean="0"/>
              <a:t>scientific names </a:t>
            </a:r>
            <a:r>
              <a:rPr lang="en-US" sz="2300" dirty="0"/>
              <a:t>to </a:t>
            </a:r>
            <a:r>
              <a:rPr lang="en-US" sz="2300" dirty="0" smtClean="0"/>
              <a:t>students’ categories. </a:t>
            </a:r>
          </a:p>
          <a:p>
            <a:pPr marL="0" indent="0" algn="just">
              <a:buNone/>
            </a:pPr>
            <a:r>
              <a:rPr lang="en-US" sz="2300" dirty="0" smtClean="0"/>
              <a:t>Later </a:t>
            </a:r>
            <a:r>
              <a:rPr lang="en-US" sz="2300" dirty="0"/>
              <a:t>the teacher supplies students with some new specimens and ask them to see if they can define to which category </a:t>
            </a:r>
            <a:r>
              <a:rPr lang="en-US" sz="2300" dirty="0" smtClean="0"/>
              <a:t>the </a:t>
            </a:r>
            <a:r>
              <a:rPr lang="en-US" sz="2300" dirty="0"/>
              <a:t>plant belongs. </a:t>
            </a:r>
            <a:endParaRPr lang="en-US" sz="2300" dirty="0" smtClean="0"/>
          </a:p>
          <a:p>
            <a:pPr marL="0" indent="0" algn="just">
              <a:buNone/>
            </a:pPr>
            <a:r>
              <a:rPr lang="en-US" sz="2300" dirty="0" smtClean="0"/>
              <a:t>Finally </a:t>
            </a:r>
            <a:r>
              <a:rPr lang="en-US" sz="2300" dirty="0"/>
              <a:t>the teacher takes students out in the school garden and asks the students to collect new specimens to fit them to the categories they have developed and see how comprehensive the categories are. Students discover that most of the new plants will fit into existing categories but some new categories have to be developed to hold some of </a:t>
            </a:r>
            <a:r>
              <a:rPr lang="en-US" sz="2300" dirty="0" smtClean="0"/>
              <a:t>them.</a:t>
            </a:r>
          </a:p>
          <a:p>
            <a:pPr marL="0" indent="0" algn="just">
              <a:buNone/>
            </a:pPr>
            <a:r>
              <a:rPr lang="en-US" sz="2300" dirty="0" smtClean="0"/>
              <a:t>   </a:t>
            </a:r>
            <a:endParaRPr lang="en-US" sz="2300" u="sng" dirty="0"/>
          </a:p>
          <a:p>
            <a:pPr marL="0" indent="0" algn="just">
              <a:buNone/>
            </a:pPr>
            <a:endParaRPr lang="en-US" dirty="0"/>
          </a:p>
        </p:txBody>
      </p:sp>
    </p:spTree>
    <p:extLst>
      <p:ext uri="{BB962C8B-B14F-4D97-AF65-F5344CB8AC3E}">
        <p14:creationId xmlns:p14="http://schemas.microsoft.com/office/powerpoint/2010/main" xmlns="" val="3686520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77500" lnSpcReduction="20000"/>
          </a:bodyPr>
          <a:lstStyle/>
          <a:p>
            <a:r>
              <a:rPr lang="en-US" dirty="0" smtClean="0"/>
              <a:t>Phases of the inductive model</a:t>
            </a:r>
            <a:endParaRPr lang="en-US" dirty="0"/>
          </a:p>
        </p:txBody>
      </p:sp>
      <p:sp>
        <p:nvSpPr>
          <p:cNvPr id="3" name="Content Placeholder 2"/>
          <p:cNvSpPr>
            <a:spLocks noGrp="1"/>
          </p:cNvSpPr>
          <p:nvPr>
            <p:ph sz="quarter" idx="11"/>
          </p:nvPr>
        </p:nvSpPr>
        <p:spPr/>
        <p:txBody>
          <a:bodyPr/>
          <a:lstStyle/>
          <a:p>
            <a:r>
              <a:rPr lang="en-US" dirty="0" smtClean="0"/>
              <a:t>Phase 1 Identify the domain – define the focus, set the inquiry  </a:t>
            </a:r>
          </a:p>
          <a:p>
            <a:r>
              <a:rPr lang="en-US" dirty="0"/>
              <a:t>Phase </a:t>
            </a:r>
            <a:r>
              <a:rPr lang="en-US" dirty="0" smtClean="0"/>
              <a:t>2 Collect, present and enumerate data – assemble and present the initial data set (teacher or students) </a:t>
            </a:r>
          </a:p>
          <a:p>
            <a:r>
              <a:rPr lang="en-US" dirty="0"/>
              <a:t>Phase </a:t>
            </a:r>
            <a:r>
              <a:rPr lang="en-US" dirty="0" smtClean="0"/>
              <a:t>3 Examine data – study the items in data sets and identify characteristics, attributes, similarities, </a:t>
            </a:r>
            <a:r>
              <a:rPr lang="en-US" dirty="0" err="1" smtClean="0"/>
              <a:t>etc</a:t>
            </a:r>
            <a:r>
              <a:rPr lang="en-US" dirty="0" smtClean="0"/>
              <a:t>  </a:t>
            </a:r>
          </a:p>
          <a:p>
            <a:r>
              <a:rPr lang="en-US" dirty="0"/>
              <a:t>Phase </a:t>
            </a:r>
            <a:r>
              <a:rPr lang="en-US" dirty="0" smtClean="0"/>
              <a:t>4 Form the concept by classifying – classify the items in the data set, add more data to the set, reclassify if necessary  </a:t>
            </a:r>
          </a:p>
          <a:p>
            <a:r>
              <a:rPr lang="en-US" dirty="0" smtClean="0"/>
              <a:t>Phase 5 Generate and test hypotheses – see correlations and classify the categories </a:t>
            </a:r>
          </a:p>
          <a:p>
            <a:r>
              <a:rPr lang="en-US" dirty="0" smtClean="0"/>
              <a:t>Phase 6 Consolidate and transfer – search for additional data, apply and test again     </a:t>
            </a:r>
            <a:endParaRPr lang="en-US" dirty="0"/>
          </a:p>
        </p:txBody>
      </p:sp>
    </p:spTree>
    <p:extLst>
      <p:ext uri="{BB962C8B-B14F-4D97-AF65-F5344CB8AC3E}">
        <p14:creationId xmlns:p14="http://schemas.microsoft.com/office/powerpoint/2010/main" xmlns="" val="19473759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85000" lnSpcReduction="20000"/>
          </a:bodyPr>
          <a:lstStyle/>
          <a:p>
            <a:r>
              <a:rPr lang="en-US" dirty="0" smtClean="0"/>
              <a:t>Inductive model of learning  </a:t>
            </a:r>
            <a:endParaRPr lang="en-US" dirty="0"/>
          </a:p>
        </p:txBody>
      </p:sp>
      <p:graphicFrame>
        <p:nvGraphicFramePr>
          <p:cNvPr id="4" name="Content Placeholder 3"/>
          <p:cNvGraphicFramePr>
            <a:graphicFrameLocks noGrp="1"/>
          </p:cNvGraphicFramePr>
          <p:nvPr>
            <p:ph sz="quarter" idx="11"/>
            <p:extLst>
              <p:ext uri="{D42A27DB-BD31-4B8C-83A1-F6EECF244321}">
                <p14:modId xmlns:p14="http://schemas.microsoft.com/office/powerpoint/2010/main" xmlns="" val="1489265474"/>
              </p:ext>
            </p:extLst>
          </p:nvPr>
        </p:nvGraphicFramePr>
        <p:xfrm>
          <a:off x="403225" y="1143000"/>
          <a:ext cx="8396288" cy="4907280"/>
        </p:xfrm>
        <a:graphic>
          <a:graphicData uri="http://schemas.openxmlformats.org/drawingml/2006/table">
            <a:tbl>
              <a:tblPr firstRow="1" bandRow="1">
                <a:tableStyleId>{5C22544A-7EE6-4342-B048-85BDC9FD1C3A}</a:tableStyleId>
              </a:tblPr>
              <a:tblGrid>
                <a:gridCol w="4198144"/>
                <a:gridCol w="4198144"/>
              </a:tblGrid>
              <a:tr h="370840">
                <a:tc>
                  <a:txBody>
                    <a:bodyPr/>
                    <a:lstStyle/>
                    <a:p>
                      <a:r>
                        <a:rPr lang="en-US" sz="2800" dirty="0" smtClean="0"/>
                        <a:t>COGNITIVE effects </a:t>
                      </a:r>
                      <a:endParaRPr lang="en-US" sz="2800" dirty="0"/>
                    </a:p>
                  </a:txBody>
                  <a:tcPr>
                    <a:solidFill>
                      <a:srgbClr val="C00000"/>
                    </a:solidFill>
                  </a:tcPr>
                </a:tc>
                <a:tc>
                  <a:txBody>
                    <a:bodyPr/>
                    <a:lstStyle/>
                    <a:p>
                      <a:r>
                        <a:rPr lang="en-US" sz="2800" dirty="0" smtClean="0"/>
                        <a:t>AFFECTIVE effects </a:t>
                      </a:r>
                      <a:endParaRPr lang="en-US" sz="2800" dirty="0"/>
                    </a:p>
                  </a:txBody>
                  <a:tcPr>
                    <a:solidFill>
                      <a:srgbClr val="C00000"/>
                    </a:solidFill>
                  </a:tcPr>
                </a:tc>
              </a:tr>
              <a:tr h="370840">
                <a:tc>
                  <a:txBody>
                    <a:bodyPr/>
                    <a:lstStyle/>
                    <a:p>
                      <a:r>
                        <a:rPr lang="en-US" sz="2800" dirty="0" smtClean="0"/>
                        <a:t>Information processing </a:t>
                      </a:r>
                      <a:endParaRPr lang="en-US" sz="2800" dirty="0"/>
                    </a:p>
                  </a:txBody>
                  <a:tcPr/>
                </a:tc>
                <a:tc>
                  <a:txBody>
                    <a:bodyPr/>
                    <a:lstStyle/>
                    <a:p>
                      <a:r>
                        <a:rPr lang="en-US" sz="2800" dirty="0" smtClean="0"/>
                        <a:t>Spirit</a:t>
                      </a:r>
                      <a:r>
                        <a:rPr lang="en-US" sz="2800" baseline="0" dirty="0" smtClean="0"/>
                        <a:t> of inquiry </a:t>
                      </a:r>
                      <a:endParaRPr lang="en-US" sz="2800" dirty="0"/>
                    </a:p>
                  </a:txBody>
                  <a:tcPr/>
                </a:tc>
              </a:tr>
              <a:tr h="370840">
                <a:tc>
                  <a:txBody>
                    <a:bodyPr/>
                    <a:lstStyle/>
                    <a:p>
                      <a:r>
                        <a:rPr lang="en-US" sz="2800" dirty="0" smtClean="0"/>
                        <a:t>Concepts building </a:t>
                      </a:r>
                      <a:endParaRPr lang="en-US" sz="2800" dirty="0"/>
                    </a:p>
                  </a:txBody>
                  <a:tcPr/>
                </a:tc>
                <a:tc>
                  <a:txBody>
                    <a:bodyPr/>
                    <a:lstStyle/>
                    <a:p>
                      <a:r>
                        <a:rPr lang="en-US" sz="2800" dirty="0" smtClean="0"/>
                        <a:t>Awareness of the nature of knowledge </a:t>
                      </a:r>
                      <a:endParaRPr lang="en-US" sz="2800" dirty="0"/>
                    </a:p>
                  </a:txBody>
                  <a:tcPr/>
                </a:tc>
              </a:tr>
              <a:tr h="370840">
                <a:tc>
                  <a:txBody>
                    <a:bodyPr/>
                    <a:lstStyle/>
                    <a:p>
                      <a:r>
                        <a:rPr lang="en-US" sz="2800" dirty="0" smtClean="0"/>
                        <a:t>Observation skills development</a:t>
                      </a:r>
                      <a:endParaRPr lang="en-US" sz="2800" dirty="0"/>
                    </a:p>
                  </a:txBody>
                  <a:tcPr/>
                </a:tc>
                <a:tc>
                  <a:txBody>
                    <a:bodyPr/>
                    <a:lstStyle/>
                    <a:p>
                      <a:r>
                        <a:rPr lang="en-US" sz="2800" dirty="0" smtClean="0"/>
                        <a:t>Logical thinking </a:t>
                      </a:r>
                      <a:endParaRPr lang="en-US" sz="2800" dirty="0"/>
                    </a:p>
                  </a:txBody>
                  <a:tcPr/>
                </a:tc>
              </a:tr>
              <a:tr h="370840">
                <a:tc>
                  <a:txBody>
                    <a:bodyPr/>
                    <a:lstStyle/>
                    <a:p>
                      <a:r>
                        <a:rPr lang="en-US" sz="2800" dirty="0" smtClean="0"/>
                        <a:t>Working with hypothesis </a:t>
                      </a:r>
                      <a:endParaRPr lang="en-US" sz="2800" dirty="0"/>
                    </a:p>
                  </a:txBody>
                  <a:tcPr/>
                </a:tc>
                <a:tc>
                  <a:txBody>
                    <a:bodyPr/>
                    <a:lstStyle/>
                    <a:p>
                      <a:r>
                        <a:rPr lang="en-US" sz="2800" dirty="0" smtClean="0"/>
                        <a:t>Reasoning</a:t>
                      </a:r>
                      <a:r>
                        <a:rPr lang="en-US" sz="2800" baseline="0" dirty="0" smtClean="0"/>
                        <a:t> and rationalizing </a:t>
                      </a:r>
                      <a:endParaRPr lang="en-US" sz="2800" dirty="0"/>
                    </a:p>
                  </a:txBody>
                  <a:tcPr/>
                </a:tc>
              </a:tr>
              <a:tr h="370840">
                <a:tc>
                  <a:txBody>
                    <a:bodyPr/>
                    <a:lstStyle/>
                    <a:p>
                      <a:endParaRPr lang="en-US" sz="2800" dirty="0"/>
                    </a:p>
                  </a:txBody>
                  <a:tcPr/>
                </a:tc>
                <a:tc>
                  <a:txBody>
                    <a:bodyPr/>
                    <a:lstStyle/>
                    <a:p>
                      <a:r>
                        <a:rPr lang="en-US" sz="2800" dirty="0" smtClean="0"/>
                        <a:t>Interest and motivation </a:t>
                      </a:r>
                      <a:endParaRPr lang="en-US" sz="2800" dirty="0"/>
                    </a:p>
                  </a:txBody>
                  <a:tcPr/>
                </a:tc>
              </a:tr>
              <a:tr h="370840">
                <a:tc>
                  <a:txBody>
                    <a:bodyPr/>
                    <a:lstStyle/>
                    <a:p>
                      <a:endParaRPr lang="en-US" sz="2800" dirty="0"/>
                    </a:p>
                  </a:txBody>
                  <a:tcPr/>
                </a:tc>
                <a:tc>
                  <a:txBody>
                    <a:bodyPr/>
                    <a:lstStyle/>
                    <a:p>
                      <a:r>
                        <a:rPr lang="en-US" sz="2800" dirty="0" smtClean="0"/>
                        <a:t>Learner autonomy development </a:t>
                      </a:r>
                      <a:endParaRPr lang="en-US" sz="2800" dirty="0"/>
                    </a:p>
                  </a:txBody>
                  <a:tcPr/>
                </a:tc>
              </a:tr>
            </a:tbl>
          </a:graphicData>
        </a:graphic>
      </p:graphicFrame>
    </p:spTree>
    <p:extLst>
      <p:ext uri="{BB962C8B-B14F-4D97-AF65-F5344CB8AC3E}">
        <p14:creationId xmlns:p14="http://schemas.microsoft.com/office/powerpoint/2010/main" xmlns="" val="235642739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2635" y="392112"/>
            <a:ext cx="6354365" cy="522288"/>
          </a:xfrm>
        </p:spPr>
        <p:txBody>
          <a:bodyPr>
            <a:noAutofit/>
          </a:bodyPr>
          <a:lstStyle/>
          <a:p>
            <a:r>
              <a:rPr lang="en-US" sz="2800" dirty="0" smtClean="0"/>
              <a:t>Exploring concepts </a:t>
            </a:r>
          </a:p>
          <a:p>
            <a:r>
              <a:rPr lang="en-US" sz="2800" dirty="0" smtClean="0"/>
              <a:t>Learning </a:t>
            </a:r>
            <a:r>
              <a:rPr lang="en-US" sz="2800" dirty="0"/>
              <a:t>about pedagogy and andragogy </a:t>
            </a:r>
          </a:p>
          <a:p>
            <a:endParaRPr lang="en-US" sz="2800" dirty="0"/>
          </a:p>
        </p:txBody>
      </p:sp>
      <p:pic>
        <p:nvPicPr>
          <p:cNvPr id="4" name="Content Placeholder 3"/>
          <p:cNvPicPr>
            <a:picLocks noGrp="1" noChangeAspect="1"/>
          </p:cNvPicPr>
          <p:nvPr>
            <p:ph sz="quarter" idx="11"/>
          </p:nvPr>
        </p:nvPicPr>
        <p:blipFill>
          <a:blip r:embed="rId2" cstate="print">
            <a:extLst>
              <a:ext uri="{28A0092B-C50C-407E-A947-70E740481C1C}">
                <a14:useLocalDpi xmlns:a14="http://schemas.microsoft.com/office/drawing/2010/main" xmlns="" val="0"/>
              </a:ext>
            </a:extLst>
          </a:blip>
          <a:stretch>
            <a:fillRect/>
          </a:stretch>
        </p:blipFill>
        <p:spPr>
          <a:xfrm>
            <a:off x="2213976" y="884912"/>
            <a:ext cx="4796424" cy="5515888"/>
          </a:xfrm>
        </p:spPr>
      </p:pic>
    </p:spTree>
    <p:extLst>
      <p:ext uri="{BB962C8B-B14F-4D97-AF65-F5344CB8AC3E}">
        <p14:creationId xmlns:p14="http://schemas.microsoft.com/office/powerpoint/2010/main" xmlns="" val="1289386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2635" y="0"/>
            <a:ext cx="6887765" cy="761999"/>
          </a:xfrm>
        </p:spPr>
        <p:txBody>
          <a:bodyPr>
            <a:normAutofit fontScale="77500" lnSpcReduction="20000"/>
          </a:bodyPr>
          <a:lstStyle/>
          <a:p>
            <a:r>
              <a:rPr lang="en-US" dirty="0" smtClean="0"/>
              <a:t>Learning about pedagogy and andragogy </a:t>
            </a:r>
            <a:endParaRPr lang="en-US" dirty="0"/>
          </a:p>
        </p:txBody>
      </p:sp>
      <p:sp>
        <p:nvSpPr>
          <p:cNvPr id="3" name="Content Placeholder 2"/>
          <p:cNvSpPr>
            <a:spLocks noGrp="1"/>
          </p:cNvSpPr>
          <p:nvPr>
            <p:ph sz="quarter" idx="11"/>
          </p:nvPr>
        </p:nvSpPr>
        <p:spPr>
          <a:xfrm>
            <a:off x="304800" y="762000"/>
            <a:ext cx="8493919" cy="5410200"/>
          </a:xfrm>
        </p:spPr>
        <p:txBody>
          <a:bodyPr>
            <a:noAutofit/>
          </a:bodyPr>
          <a:lstStyle/>
          <a:p>
            <a:pPr marL="0" indent="0" algn="just">
              <a:buNone/>
            </a:pPr>
            <a:r>
              <a:rPr lang="en-US" sz="2500" dirty="0" smtClean="0"/>
              <a:t>A group of teachers-students from the university is having a training to learn about pedagogy and andragogy. A trainer first draws two pictures on the board – one of a child and another of an adult. A group is asked to construct two list of attributes for the pictures. A trainer then draws just one ‘arrow’ pointing at the two pictures and says that it represents the teaching approach. A trainer makes a pause and allows students to observe the picture closely and comment. They suggest that having one teaching approach for two teaching objects (child and adult) seems not logical and they suggest to have two separate ‘arrows’. A trainer now draws an additional ‘arrow’ and write the terms pedagogy and andragogy where appropriate. The concept is introduced and a group continues to develop principles of the two from the lists of attributes created earlier.   </a:t>
            </a:r>
          </a:p>
          <a:p>
            <a:pPr marL="0" indent="0" algn="just">
              <a:buNone/>
            </a:pPr>
            <a:r>
              <a:rPr lang="en-US" sz="2500" dirty="0" smtClean="0"/>
              <a:t>            </a:t>
            </a:r>
            <a:endParaRPr lang="en-US" sz="2500" dirty="0"/>
          </a:p>
        </p:txBody>
      </p:sp>
    </p:spTree>
    <p:extLst>
      <p:ext uri="{BB962C8B-B14F-4D97-AF65-F5344CB8AC3E}">
        <p14:creationId xmlns:p14="http://schemas.microsoft.com/office/powerpoint/2010/main" xmlns="" val="3613867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85000" lnSpcReduction="20000"/>
          </a:bodyPr>
          <a:lstStyle/>
          <a:p>
            <a:r>
              <a:rPr lang="en-US" dirty="0" smtClean="0"/>
              <a:t>Learning to explore concepts </a:t>
            </a:r>
            <a:endParaRPr lang="en-US" dirty="0"/>
          </a:p>
        </p:txBody>
      </p:sp>
      <p:sp>
        <p:nvSpPr>
          <p:cNvPr id="3" name="Content Placeholder 2"/>
          <p:cNvSpPr>
            <a:spLocks noGrp="1"/>
          </p:cNvSpPr>
          <p:nvPr>
            <p:ph sz="quarter" idx="11"/>
          </p:nvPr>
        </p:nvSpPr>
        <p:spPr>
          <a:xfrm>
            <a:off x="228600" y="1143000"/>
            <a:ext cx="8570119" cy="5486400"/>
          </a:xfrm>
        </p:spPr>
        <p:txBody>
          <a:bodyPr/>
          <a:lstStyle/>
          <a:p>
            <a:r>
              <a:rPr lang="en-US" dirty="0"/>
              <a:t>Phase 1 </a:t>
            </a:r>
            <a:r>
              <a:rPr lang="en-US" dirty="0" smtClean="0"/>
              <a:t>Present data to learners. Each unit of data is an example or a </a:t>
            </a:r>
            <a:r>
              <a:rPr lang="en-US" dirty="0" err="1" smtClean="0"/>
              <a:t>nonexample</a:t>
            </a:r>
            <a:r>
              <a:rPr lang="en-US" dirty="0" smtClean="0"/>
              <a:t> of data. Data units are presented in pairs. The data maybe event, people , objects, stories. They must be differentiated. Learners are informed about the differences. Finally students are asked to name the concept or its attributes. </a:t>
            </a:r>
          </a:p>
          <a:p>
            <a:endParaRPr lang="en-US" dirty="0" smtClean="0"/>
          </a:p>
          <a:p>
            <a:r>
              <a:rPr lang="en-US" dirty="0" smtClean="0"/>
              <a:t>Phase 2 Students test their understanding of the concept bringing more examples of their own. </a:t>
            </a:r>
          </a:p>
          <a:p>
            <a:endParaRPr lang="en-US" dirty="0" smtClean="0"/>
          </a:p>
          <a:p>
            <a:r>
              <a:rPr lang="en-US" dirty="0" smtClean="0"/>
              <a:t>Phase 3 Students apply the concepts to further develop strategies. Strategies can be designed and redesigned again and again to see their effectiveness.        </a:t>
            </a:r>
            <a:endParaRPr lang="en-US" dirty="0"/>
          </a:p>
        </p:txBody>
      </p:sp>
    </p:spTree>
    <p:extLst>
      <p:ext uri="{BB962C8B-B14F-4D97-AF65-F5344CB8AC3E}">
        <p14:creationId xmlns:p14="http://schemas.microsoft.com/office/powerpoint/2010/main" xmlns="" val="175191042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2635" y="130175"/>
            <a:ext cx="5592365" cy="522288"/>
          </a:xfrm>
        </p:spPr>
        <p:txBody>
          <a:bodyPr>
            <a:normAutofit fontScale="85000" lnSpcReduction="20000"/>
          </a:bodyPr>
          <a:lstStyle/>
          <a:p>
            <a:r>
              <a:rPr lang="en-US" dirty="0" smtClean="0"/>
              <a:t>Learning to explore concepts </a:t>
            </a:r>
            <a:endParaRPr lang="en-US" dirty="0"/>
          </a:p>
        </p:txBody>
      </p:sp>
      <p:graphicFrame>
        <p:nvGraphicFramePr>
          <p:cNvPr id="6" name="Content Placeholder 5"/>
          <p:cNvGraphicFramePr>
            <a:graphicFrameLocks noGrp="1"/>
          </p:cNvGraphicFramePr>
          <p:nvPr>
            <p:ph sz="quarter" idx="11"/>
            <p:extLst>
              <p:ext uri="{D42A27DB-BD31-4B8C-83A1-F6EECF244321}">
                <p14:modId xmlns:p14="http://schemas.microsoft.com/office/powerpoint/2010/main" xmlns="" val="2285445312"/>
              </p:ext>
            </p:extLst>
          </p:nvPr>
        </p:nvGraphicFramePr>
        <p:xfrm>
          <a:off x="403225" y="1447800"/>
          <a:ext cx="8396288" cy="3657600"/>
        </p:xfrm>
        <a:graphic>
          <a:graphicData uri="http://schemas.openxmlformats.org/drawingml/2006/table">
            <a:tbl>
              <a:tblPr firstRow="1" bandRow="1">
                <a:tableStyleId>{5C22544A-7EE6-4342-B048-85BDC9FD1C3A}</a:tableStyleId>
              </a:tblPr>
              <a:tblGrid>
                <a:gridCol w="4198144"/>
                <a:gridCol w="4198144"/>
              </a:tblGrid>
              <a:tr h="370840">
                <a:tc>
                  <a:txBody>
                    <a:bodyPr/>
                    <a:lstStyle/>
                    <a:p>
                      <a:r>
                        <a:rPr lang="en-US" sz="3600" dirty="0" smtClean="0"/>
                        <a:t>COGNITIVE effects </a:t>
                      </a:r>
                      <a:endParaRPr lang="en-US" sz="3600" dirty="0"/>
                    </a:p>
                  </a:txBody>
                  <a:tcPr/>
                </a:tc>
                <a:tc>
                  <a:txBody>
                    <a:bodyPr/>
                    <a:lstStyle/>
                    <a:p>
                      <a:r>
                        <a:rPr lang="en-US" sz="3600" dirty="0" smtClean="0"/>
                        <a:t>AFFECTIVE effects </a:t>
                      </a:r>
                      <a:endParaRPr lang="en-US" sz="3600" dirty="0"/>
                    </a:p>
                  </a:txBody>
                  <a:tcPr/>
                </a:tc>
              </a:tr>
              <a:tr h="370840">
                <a:tc>
                  <a:txBody>
                    <a:bodyPr/>
                    <a:lstStyle/>
                    <a:p>
                      <a:r>
                        <a:rPr lang="en-US" sz="3600" dirty="0" smtClean="0"/>
                        <a:t>Nature of concepts </a:t>
                      </a:r>
                      <a:endParaRPr lang="en-US" sz="3600" dirty="0"/>
                    </a:p>
                  </a:txBody>
                  <a:tcPr/>
                </a:tc>
                <a:tc>
                  <a:txBody>
                    <a:bodyPr/>
                    <a:lstStyle/>
                    <a:p>
                      <a:r>
                        <a:rPr lang="en-US" sz="3600" dirty="0" smtClean="0"/>
                        <a:t>Flexibility and openness </a:t>
                      </a:r>
                      <a:endParaRPr lang="en-US" sz="3600" dirty="0"/>
                    </a:p>
                  </a:txBody>
                  <a:tcPr/>
                </a:tc>
              </a:tr>
              <a:tr h="370840">
                <a:tc>
                  <a:txBody>
                    <a:bodyPr/>
                    <a:lstStyle/>
                    <a:p>
                      <a:r>
                        <a:rPr lang="en-US" sz="3600" dirty="0" smtClean="0"/>
                        <a:t>Concepts</a:t>
                      </a:r>
                      <a:r>
                        <a:rPr lang="en-US" sz="3600" baseline="0" dirty="0" smtClean="0"/>
                        <a:t> application </a:t>
                      </a:r>
                      <a:endParaRPr lang="en-US" sz="3600" dirty="0"/>
                    </a:p>
                  </a:txBody>
                  <a:tcPr/>
                </a:tc>
                <a:tc>
                  <a:txBody>
                    <a:bodyPr/>
                    <a:lstStyle/>
                    <a:p>
                      <a:r>
                        <a:rPr lang="en-US" sz="3600" dirty="0" smtClean="0"/>
                        <a:t>Reasoning </a:t>
                      </a:r>
                      <a:endParaRPr lang="en-US" sz="3600" dirty="0"/>
                    </a:p>
                  </a:txBody>
                  <a:tcPr/>
                </a:tc>
              </a:tr>
              <a:tr h="370840">
                <a:tc>
                  <a:txBody>
                    <a:bodyPr/>
                    <a:lstStyle/>
                    <a:p>
                      <a:endParaRPr lang="en-US" sz="3600" dirty="0"/>
                    </a:p>
                  </a:txBody>
                  <a:tcPr/>
                </a:tc>
                <a:tc>
                  <a:txBody>
                    <a:bodyPr/>
                    <a:lstStyle/>
                    <a:p>
                      <a:r>
                        <a:rPr lang="en-US" sz="3600" dirty="0" smtClean="0"/>
                        <a:t>Tolerance of ambiguity </a:t>
                      </a:r>
                      <a:endParaRPr lang="en-US" sz="3600" dirty="0"/>
                    </a:p>
                  </a:txBody>
                  <a:tcPr/>
                </a:tc>
              </a:tr>
            </a:tbl>
          </a:graphicData>
        </a:graphic>
      </p:graphicFrame>
    </p:spTree>
    <p:extLst>
      <p:ext uri="{BB962C8B-B14F-4D97-AF65-F5344CB8AC3E}">
        <p14:creationId xmlns:p14="http://schemas.microsoft.com/office/powerpoint/2010/main" xmlns="" val="87368401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2635" y="130175"/>
            <a:ext cx="6049565" cy="522288"/>
          </a:xfrm>
        </p:spPr>
        <p:txBody>
          <a:bodyPr>
            <a:normAutofit fontScale="85000" lnSpcReduction="20000"/>
          </a:bodyPr>
          <a:lstStyle/>
          <a:p>
            <a:r>
              <a:rPr lang="en-US" dirty="0" smtClean="0"/>
              <a:t>Learning to think metaphorically </a:t>
            </a:r>
            <a:endParaRPr lang="en-US" dirty="0"/>
          </a:p>
        </p:txBody>
      </p:sp>
      <p:pic>
        <p:nvPicPr>
          <p:cNvPr id="6" name="Content Placeholder 5"/>
          <p:cNvPicPr>
            <a:picLocks noGrp="1" noChangeAspect="1"/>
          </p:cNvPicPr>
          <p:nvPr>
            <p:ph sz="quarter" idx="11"/>
          </p:nvPr>
        </p:nvPicPr>
        <p:blipFill>
          <a:blip r:embed="rId2" cstate="print">
            <a:extLst>
              <a:ext uri="{28A0092B-C50C-407E-A947-70E740481C1C}">
                <a14:useLocalDpi xmlns:a14="http://schemas.microsoft.com/office/drawing/2010/main" xmlns="" val="0"/>
              </a:ext>
            </a:extLst>
          </a:blip>
          <a:stretch>
            <a:fillRect/>
          </a:stretch>
        </p:blipFill>
        <p:spPr>
          <a:xfrm>
            <a:off x="1219200" y="1230826"/>
            <a:ext cx="6858000" cy="4313512"/>
          </a:xfrm>
        </p:spPr>
      </p:pic>
    </p:spTree>
    <p:extLst>
      <p:ext uri="{BB962C8B-B14F-4D97-AF65-F5344CB8AC3E}">
        <p14:creationId xmlns:p14="http://schemas.microsoft.com/office/powerpoint/2010/main" xmlns="" val="994846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2635" y="392112"/>
            <a:ext cx="6506765" cy="522288"/>
          </a:xfrm>
        </p:spPr>
        <p:txBody>
          <a:bodyPr>
            <a:normAutofit fontScale="85000" lnSpcReduction="20000"/>
          </a:bodyPr>
          <a:lstStyle/>
          <a:p>
            <a:r>
              <a:rPr lang="en-US" dirty="0"/>
              <a:t>Learning to think metaphorically </a:t>
            </a:r>
          </a:p>
          <a:p>
            <a:endParaRPr lang="en-US" dirty="0"/>
          </a:p>
        </p:txBody>
      </p:sp>
      <p:sp>
        <p:nvSpPr>
          <p:cNvPr id="3" name="Content Placeholder 2"/>
          <p:cNvSpPr>
            <a:spLocks noGrp="1"/>
          </p:cNvSpPr>
          <p:nvPr>
            <p:ph sz="quarter" idx="11"/>
          </p:nvPr>
        </p:nvSpPr>
        <p:spPr>
          <a:xfrm>
            <a:off x="403622" y="1319212"/>
            <a:ext cx="8395097" cy="5005388"/>
          </a:xfrm>
        </p:spPr>
        <p:txBody>
          <a:bodyPr>
            <a:normAutofit lnSpcReduction="10000"/>
          </a:bodyPr>
          <a:lstStyle/>
          <a:p>
            <a:pPr marL="0" indent="0">
              <a:buNone/>
            </a:pPr>
            <a:r>
              <a:rPr lang="en-US" dirty="0" smtClean="0"/>
              <a:t>Teachers-students studied about lesson planning and learned that there were many important ingredients that should be considered.  </a:t>
            </a:r>
          </a:p>
          <a:p>
            <a:pPr marL="0" indent="0">
              <a:buNone/>
            </a:pPr>
            <a:endParaRPr lang="en-US" dirty="0" smtClean="0"/>
          </a:p>
          <a:p>
            <a:pPr marL="0" indent="0">
              <a:buNone/>
            </a:pPr>
            <a:r>
              <a:rPr lang="en-US" dirty="0" smtClean="0"/>
              <a:t>A trainer suggested to discuss time and pace. </a:t>
            </a:r>
          </a:p>
          <a:p>
            <a:pPr marL="0" indent="0">
              <a:buNone/>
            </a:pPr>
            <a:endParaRPr lang="en-US" dirty="0" smtClean="0"/>
          </a:p>
          <a:p>
            <a:pPr marL="0" indent="0">
              <a:buNone/>
            </a:pPr>
            <a:r>
              <a:rPr lang="en-US" dirty="0" smtClean="0"/>
              <a:t>Before the discussion stared, students were given a story that from the first sight had nothing to do with teaching. </a:t>
            </a:r>
          </a:p>
          <a:p>
            <a:pPr marL="0" indent="0">
              <a:buNone/>
            </a:pPr>
            <a:endParaRPr lang="en-US" dirty="0" smtClean="0"/>
          </a:p>
          <a:p>
            <a:pPr marL="0" indent="0">
              <a:buNone/>
            </a:pPr>
            <a:r>
              <a:rPr lang="en-US" dirty="0" smtClean="0"/>
              <a:t>After the story was told, students were given time to discuss it in small groups and then they presented their ideas to each other. </a:t>
            </a:r>
          </a:p>
          <a:p>
            <a:pPr marL="0" indent="0">
              <a:buNone/>
            </a:pPr>
            <a:r>
              <a:rPr lang="en-US" dirty="0" smtClean="0"/>
              <a:t>  </a:t>
            </a:r>
          </a:p>
          <a:p>
            <a:pPr marL="0" indent="0">
              <a:buNone/>
            </a:pPr>
            <a:r>
              <a:rPr lang="en-US" dirty="0" smtClean="0"/>
              <a:t>   </a:t>
            </a:r>
            <a:endParaRPr lang="en-US" dirty="0"/>
          </a:p>
        </p:txBody>
      </p:sp>
    </p:spTree>
    <p:extLst>
      <p:ext uri="{BB962C8B-B14F-4D97-AF65-F5344CB8AC3E}">
        <p14:creationId xmlns:p14="http://schemas.microsoft.com/office/powerpoint/2010/main" xmlns="" val="21511674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85000" lnSpcReduction="20000"/>
          </a:bodyPr>
          <a:lstStyle/>
          <a:p>
            <a:r>
              <a:rPr lang="en-US" dirty="0" smtClean="0"/>
              <a:t>A story </a:t>
            </a:r>
            <a:endParaRPr lang="en-US" dirty="0"/>
          </a:p>
        </p:txBody>
      </p:sp>
      <p:sp>
        <p:nvSpPr>
          <p:cNvPr id="3" name="Content Placeholder 2"/>
          <p:cNvSpPr>
            <a:spLocks noGrp="1"/>
          </p:cNvSpPr>
          <p:nvPr>
            <p:ph sz="quarter" idx="11"/>
          </p:nvPr>
        </p:nvSpPr>
        <p:spPr>
          <a:xfrm>
            <a:off x="381000" y="762000"/>
            <a:ext cx="8417719" cy="5386388"/>
          </a:xfrm>
        </p:spPr>
        <p:txBody>
          <a:bodyPr>
            <a:noAutofit/>
          </a:bodyPr>
          <a:lstStyle/>
          <a:p>
            <a:pPr marL="0" indent="0" algn="just">
              <a:buNone/>
            </a:pPr>
            <a:r>
              <a:rPr lang="en-US" sz="2000" i="1" dirty="0"/>
              <a:t>A man found a cocoon of a butterfly. One day a small opening appeared. He sat and watched the butterfly for several hours as it struggled to force its body through that little hole. </a:t>
            </a:r>
            <a:endParaRPr lang="en-US" sz="2000" i="1" dirty="0" smtClean="0"/>
          </a:p>
          <a:p>
            <a:pPr marL="0" indent="0" algn="just">
              <a:buNone/>
            </a:pPr>
            <a:r>
              <a:rPr lang="en-US" sz="2000" i="1" dirty="0" smtClean="0"/>
              <a:t>Then </a:t>
            </a:r>
            <a:r>
              <a:rPr lang="en-US" sz="2000" i="1" dirty="0"/>
              <a:t>it seemed to stop making any progress. It appeared as if it had gotten as far as it had and it could go no further.</a:t>
            </a:r>
            <a:endParaRPr lang="en-US" sz="2000" dirty="0"/>
          </a:p>
          <a:p>
            <a:pPr marL="0" indent="0" algn="just">
              <a:buNone/>
            </a:pPr>
            <a:r>
              <a:rPr lang="en-US" sz="2000" i="1" dirty="0" smtClean="0"/>
              <a:t>Then </a:t>
            </a:r>
            <a:r>
              <a:rPr lang="en-US" sz="2000" i="1" dirty="0"/>
              <a:t>the man decided to help the butterfly, so he </a:t>
            </a:r>
            <a:r>
              <a:rPr lang="en-US" sz="2000" i="1" dirty="0" smtClean="0"/>
              <a:t>put a cocoon under an electric lamp as he knew that warmth can push the butterfly to come out quicker. The butterfly tried but her wings got overheated and she refused to continue. </a:t>
            </a:r>
          </a:p>
          <a:p>
            <a:pPr marL="0" indent="0" algn="just">
              <a:buNone/>
            </a:pPr>
            <a:r>
              <a:rPr lang="en-US" sz="2000" i="1" dirty="0" smtClean="0"/>
              <a:t>A man got impatient and he took </a:t>
            </a:r>
            <a:r>
              <a:rPr lang="en-US" sz="2000" i="1" dirty="0"/>
              <a:t>a pair of scissors and snipped off the remaining bit of the cocoon. </a:t>
            </a:r>
            <a:endParaRPr lang="en-US" sz="2000" i="1" dirty="0" smtClean="0"/>
          </a:p>
          <a:p>
            <a:pPr marL="0" indent="0" algn="just">
              <a:buNone/>
            </a:pPr>
            <a:r>
              <a:rPr lang="en-US" sz="2000" i="1" dirty="0" smtClean="0"/>
              <a:t>The </a:t>
            </a:r>
            <a:r>
              <a:rPr lang="en-US" sz="2000" i="1" dirty="0"/>
              <a:t>butterfly then emerged easily. But it had a swollen body and small, shriveled wings. </a:t>
            </a:r>
            <a:endParaRPr lang="en-US" sz="2000" i="1" dirty="0" smtClean="0"/>
          </a:p>
          <a:p>
            <a:pPr marL="0" indent="0" algn="just">
              <a:buNone/>
            </a:pPr>
            <a:r>
              <a:rPr lang="en-US" sz="2000" i="1" dirty="0" smtClean="0"/>
              <a:t>The </a:t>
            </a:r>
            <a:r>
              <a:rPr lang="en-US" sz="2000" i="1" dirty="0"/>
              <a:t>man continued to watch the butterfly because he expected that, at any moment, the wings would enlarge and expand to be able to support the body, which would contract in </a:t>
            </a:r>
            <a:r>
              <a:rPr lang="en-US" sz="2000" i="1" dirty="0" smtClean="0"/>
              <a:t>time.</a:t>
            </a:r>
            <a:endParaRPr lang="en-US" sz="2000" dirty="0"/>
          </a:p>
          <a:p>
            <a:pPr marL="0" indent="0" algn="just">
              <a:buNone/>
            </a:pPr>
            <a:r>
              <a:rPr lang="en-US" sz="2000" i="1" dirty="0" smtClean="0"/>
              <a:t>Neither </a:t>
            </a:r>
            <a:r>
              <a:rPr lang="en-US" sz="2000" i="1" dirty="0"/>
              <a:t>happened! In fact, the butterfly spent </a:t>
            </a:r>
            <a:r>
              <a:rPr lang="en-US" sz="2000" i="1" dirty="0" smtClean="0"/>
              <a:t>some time crawling </a:t>
            </a:r>
            <a:r>
              <a:rPr lang="en-US" sz="2000" i="1" dirty="0"/>
              <a:t>around with a swollen body and shriveled wings. It never was able to </a:t>
            </a:r>
            <a:r>
              <a:rPr lang="en-US" sz="2000" i="1" dirty="0" smtClean="0"/>
              <a:t>fly and then soon it died. </a:t>
            </a:r>
          </a:p>
          <a:p>
            <a:pPr algn="just"/>
            <a:endParaRPr lang="en-US" sz="2000" dirty="0"/>
          </a:p>
        </p:txBody>
      </p:sp>
    </p:spTree>
    <p:extLst>
      <p:ext uri="{BB962C8B-B14F-4D97-AF65-F5344CB8AC3E}">
        <p14:creationId xmlns:p14="http://schemas.microsoft.com/office/powerpoint/2010/main" xmlns="" val="6511645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2635" y="392112"/>
            <a:ext cx="6582965" cy="522288"/>
          </a:xfrm>
        </p:spPr>
        <p:txBody>
          <a:bodyPr>
            <a:normAutofit fontScale="70000" lnSpcReduction="20000"/>
          </a:bodyPr>
          <a:lstStyle/>
          <a:p>
            <a:r>
              <a:rPr lang="en-US" dirty="0"/>
              <a:t>Phases of </a:t>
            </a:r>
            <a:r>
              <a:rPr lang="en-US" dirty="0" smtClean="0"/>
              <a:t>learning to think metaphorically </a:t>
            </a:r>
            <a:endParaRPr lang="en-US" dirty="0"/>
          </a:p>
          <a:p>
            <a:endParaRPr lang="en-US" dirty="0"/>
          </a:p>
        </p:txBody>
      </p:sp>
      <p:sp>
        <p:nvSpPr>
          <p:cNvPr id="3" name="Content Placeholder 2"/>
          <p:cNvSpPr>
            <a:spLocks noGrp="1"/>
          </p:cNvSpPr>
          <p:nvPr>
            <p:ph sz="quarter" idx="11"/>
          </p:nvPr>
        </p:nvSpPr>
        <p:spPr>
          <a:xfrm>
            <a:off x="403622" y="1624012"/>
            <a:ext cx="8395097" cy="5005388"/>
          </a:xfrm>
        </p:spPr>
        <p:txBody>
          <a:bodyPr>
            <a:normAutofit/>
          </a:bodyPr>
          <a:lstStyle/>
          <a:p>
            <a:r>
              <a:rPr lang="en-US" sz="3200" dirty="0" smtClean="0"/>
              <a:t>Phase 1 Description of a present condition</a:t>
            </a:r>
          </a:p>
          <a:p>
            <a:r>
              <a:rPr lang="en-US" sz="3200" dirty="0" smtClean="0"/>
              <a:t>Phase 2 Direct analogy</a:t>
            </a:r>
          </a:p>
          <a:p>
            <a:r>
              <a:rPr lang="en-US" sz="3200" dirty="0" smtClean="0"/>
              <a:t>Phase 3 Personal analogy</a:t>
            </a:r>
          </a:p>
          <a:p>
            <a:r>
              <a:rPr lang="en-US" sz="3200" dirty="0" smtClean="0"/>
              <a:t>Phase 4 Concept building </a:t>
            </a:r>
          </a:p>
          <a:p>
            <a:r>
              <a:rPr lang="en-US" sz="3200" dirty="0" smtClean="0"/>
              <a:t>Phase 5 Revisiting and re-examination of a concept or an original task  </a:t>
            </a:r>
          </a:p>
          <a:p>
            <a:endParaRPr lang="en-US" sz="3200" dirty="0"/>
          </a:p>
        </p:txBody>
      </p:sp>
    </p:spTree>
    <p:extLst>
      <p:ext uri="{BB962C8B-B14F-4D97-AF65-F5344CB8AC3E}">
        <p14:creationId xmlns:p14="http://schemas.microsoft.com/office/powerpoint/2010/main" xmlns="" val="4295299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70000" lnSpcReduction="20000"/>
          </a:bodyPr>
          <a:lstStyle/>
          <a:p>
            <a:r>
              <a:rPr lang="en-US" dirty="0" smtClean="0"/>
              <a:t>Learning to think metaphorically </a:t>
            </a:r>
            <a:endParaRPr lang="en-US" dirty="0"/>
          </a:p>
        </p:txBody>
      </p:sp>
      <p:graphicFrame>
        <p:nvGraphicFramePr>
          <p:cNvPr id="4" name="Content Placeholder 3"/>
          <p:cNvGraphicFramePr>
            <a:graphicFrameLocks noGrp="1"/>
          </p:cNvGraphicFramePr>
          <p:nvPr>
            <p:ph sz="quarter" idx="11"/>
            <p:extLst>
              <p:ext uri="{D42A27DB-BD31-4B8C-83A1-F6EECF244321}">
                <p14:modId xmlns:p14="http://schemas.microsoft.com/office/powerpoint/2010/main" xmlns="" val="662498355"/>
              </p:ext>
            </p:extLst>
          </p:nvPr>
        </p:nvGraphicFramePr>
        <p:xfrm>
          <a:off x="403225" y="1981200"/>
          <a:ext cx="8396288" cy="2072640"/>
        </p:xfrm>
        <a:graphic>
          <a:graphicData uri="http://schemas.openxmlformats.org/drawingml/2006/table">
            <a:tbl>
              <a:tblPr firstRow="1" bandRow="1">
                <a:tableStyleId>{5C22544A-7EE6-4342-B048-85BDC9FD1C3A}</a:tableStyleId>
              </a:tblPr>
              <a:tblGrid>
                <a:gridCol w="4198144"/>
                <a:gridCol w="4198144"/>
              </a:tblGrid>
              <a:tr h="370840">
                <a:tc>
                  <a:txBody>
                    <a:bodyPr/>
                    <a:lstStyle/>
                    <a:p>
                      <a:r>
                        <a:rPr lang="en-US" sz="2800" dirty="0" smtClean="0"/>
                        <a:t>Cognitive effects</a:t>
                      </a:r>
                      <a:endParaRPr lang="en-US" sz="2800" dirty="0"/>
                    </a:p>
                  </a:txBody>
                  <a:tcPr/>
                </a:tc>
                <a:tc>
                  <a:txBody>
                    <a:bodyPr/>
                    <a:lstStyle/>
                    <a:p>
                      <a:r>
                        <a:rPr lang="en-US" sz="2800" dirty="0" smtClean="0"/>
                        <a:t>Affective effects</a:t>
                      </a:r>
                      <a:endParaRPr lang="en-US" sz="2800" dirty="0"/>
                    </a:p>
                  </a:txBody>
                  <a:tcPr/>
                </a:tc>
              </a:tr>
              <a:tr h="370840">
                <a:tc>
                  <a:txBody>
                    <a:bodyPr/>
                    <a:lstStyle/>
                    <a:p>
                      <a:r>
                        <a:rPr lang="en-US" sz="2800" dirty="0" smtClean="0"/>
                        <a:t>Problem solving</a:t>
                      </a:r>
                      <a:endParaRPr lang="en-US" sz="2800" dirty="0"/>
                    </a:p>
                  </a:txBody>
                  <a:tcPr/>
                </a:tc>
                <a:tc>
                  <a:txBody>
                    <a:bodyPr/>
                    <a:lstStyle/>
                    <a:p>
                      <a:r>
                        <a:rPr lang="en-US" sz="2800" dirty="0" smtClean="0"/>
                        <a:t>Adventurous learning</a:t>
                      </a:r>
                      <a:endParaRPr lang="en-US" sz="2800" dirty="0"/>
                    </a:p>
                  </a:txBody>
                  <a:tcPr/>
                </a:tc>
              </a:tr>
              <a:tr h="370840">
                <a:tc>
                  <a:txBody>
                    <a:bodyPr/>
                    <a:lstStyle/>
                    <a:p>
                      <a:r>
                        <a:rPr lang="en-US" sz="2800" dirty="0" smtClean="0"/>
                        <a:t>Thinking outside the box</a:t>
                      </a:r>
                      <a:endParaRPr lang="en-US" sz="2800" dirty="0"/>
                    </a:p>
                  </a:txBody>
                  <a:tcPr/>
                </a:tc>
                <a:tc>
                  <a:txBody>
                    <a:bodyPr/>
                    <a:lstStyle/>
                    <a:p>
                      <a:r>
                        <a:rPr lang="en-US" sz="2800" dirty="0" smtClean="0"/>
                        <a:t>Motivation and interest </a:t>
                      </a:r>
                      <a:endParaRPr lang="en-US" sz="2800" dirty="0"/>
                    </a:p>
                  </a:txBody>
                  <a:tcPr/>
                </a:tc>
              </a:tr>
              <a:tr h="370840">
                <a:tc>
                  <a:txBody>
                    <a:bodyPr/>
                    <a:lstStyle/>
                    <a:p>
                      <a:r>
                        <a:rPr lang="en-US" sz="2800" dirty="0" smtClean="0"/>
                        <a:t>Ability to link information </a:t>
                      </a:r>
                      <a:endParaRPr lang="en-US" sz="2800" dirty="0"/>
                    </a:p>
                  </a:txBody>
                  <a:tcPr/>
                </a:tc>
                <a:tc>
                  <a:txBody>
                    <a:bodyPr/>
                    <a:lstStyle/>
                    <a:p>
                      <a:r>
                        <a:rPr lang="en-US" sz="2800" dirty="0" smtClean="0"/>
                        <a:t>Creativity development</a:t>
                      </a:r>
                      <a:endParaRPr lang="en-US" sz="2800" dirty="0"/>
                    </a:p>
                  </a:txBody>
                  <a:tcPr/>
                </a:tc>
              </a:tr>
            </a:tbl>
          </a:graphicData>
        </a:graphic>
      </p:graphicFrame>
    </p:spTree>
    <p:extLst>
      <p:ext uri="{BB962C8B-B14F-4D97-AF65-F5344CB8AC3E}">
        <p14:creationId xmlns:p14="http://schemas.microsoft.com/office/powerpoint/2010/main" xmlns="" val="17719244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62500" lnSpcReduction="20000"/>
          </a:bodyPr>
          <a:lstStyle/>
          <a:p>
            <a:r>
              <a:rPr lang="en-US" dirty="0" smtClean="0"/>
              <a:t>Learning through cooperative enquiry </a:t>
            </a:r>
            <a:endParaRPr lang="en-US" dirty="0"/>
          </a:p>
        </p:txBody>
      </p:sp>
      <p:pic>
        <p:nvPicPr>
          <p:cNvPr id="4" name="Content Placeholder 3"/>
          <p:cNvPicPr>
            <a:picLocks noGrp="1" noChangeAspect="1"/>
          </p:cNvPicPr>
          <p:nvPr>
            <p:ph sz="quarter" idx="11"/>
          </p:nvPr>
        </p:nvPicPr>
        <p:blipFill>
          <a:blip r:embed="rId2" cstate="print">
            <a:extLst>
              <a:ext uri="{28A0092B-C50C-407E-A947-70E740481C1C}">
                <a14:useLocalDpi xmlns:a14="http://schemas.microsoft.com/office/drawing/2010/main" xmlns="" val="0"/>
              </a:ext>
            </a:extLst>
          </a:blip>
          <a:stretch>
            <a:fillRect/>
          </a:stretch>
        </p:blipFill>
        <p:spPr>
          <a:xfrm>
            <a:off x="1752600" y="1472220"/>
            <a:ext cx="5562599" cy="4166580"/>
          </a:xfrm>
        </p:spPr>
      </p:pic>
    </p:spTree>
    <p:extLst>
      <p:ext uri="{BB962C8B-B14F-4D97-AF65-F5344CB8AC3E}">
        <p14:creationId xmlns:p14="http://schemas.microsoft.com/office/powerpoint/2010/main" xmlns="" val="190479588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2635" y="315912"/>
            <a:ext cx="5363765" cy="522288"/>
          </a:xfrm>
        </p:spPr>
        <p:txBody>
          <a:bodyPr>
            <a:normAutofit fontScale="62500" lnSpcReduction="20000"/>
          </a:bodyPr>
          <a:lstStyle/>
          <a:p>
            <a:r>
              <a:rPr lang="en-US" dirty="0"/>
              <a:t>Learning through cooperative enquiry </a:t>
            </a:r>
          </a:p>
          <a:p>
            <a:endParaRPr lang="en-US" dirty="0"/>
          </a:p>
        </p:txBody>
      </p:sp>
      <p:sp>
        <p:nvSpPr>
          <p:cNvPr id="3" name="Content Placeholder 2"/>
          <p:cNvSpPr>
            <a:spLocks noGrp="1"/>
          </p:cNvSpPr>
          <p:nvPr>
            <p:ph sz="quarter" idx="11"/>
          </p:nvPr>
        </p:nvSpPr>
        <p:spPr>
          <a:xfrm>
            <a:off x="304800" y="990600"/>
            <a:ext cx="8493919" cy="5157788"/>
          </a:xfrm>
        </p:spPr>
        <p:txBody>
          <a:bodyPr>
            <a:normAutofit/>
          </a:bodyPr>
          <a:lstStyle/>
          <a:p>
            <a:pPr marL="0" indent="0">
              <a:buNone/>
            </a:pPr>
            <a:r>
              <a:rPr lang="en-GB" sz="2000" b="1" dirty="0">
                <a:latin typeface="Arial" panose="020B0604020202020204" pitchFamily="34" charset="0"/>
                <a:cs typeface="Arial" panose="020B0604020202020204" pitchFamily="34" charset="0"/>
              </a:rPr>
              <a:t>Project </a:t>
            </a:r>
            <a:r>
              <a:rPr lang="en-GB" sz="2000" b="1" dirty="0" smtClean="0">
                <a:latin typeface="Arial" panose="020B0604020202020204" pitchFamily="34" charset="0"/>
                <a:cs typeface="Arial" panose="020B0604020202020204" pitchFamily="34" charset="0"/>
              </a:rPr>
              <a:t>description - Planning </a:t>
            </a:r>
            <a:r>
              <a:rPr lang="en-GB" sz="2000" b="1" dirty="0">
                <a:latin typeface="Arial" panose="020B0604020202020204" pitchFamily="34" charset="0"/>
                <a:cs typeface="Arial" panose="020B0604020202020204" pitchFamily="34" charset="0"/>
              </a:rPr>
              <a:t>and delivering </a:t>
            </a:r>
            <a:r>
              <a:rPr lang="en-GB" sz="2000" b="1" dirty="0" smtClean="0">
                <a:latin typeface="Arial" panose="020B0604020202020204" pitchFamily="34" charset="0"/>
                <a:cs typeface="Arial" panose="020B0604020202020204" pitchFamily="34" charset="0"/>
              </a:rPr>
              <a:t>a </a:t>
            </a:r>
            <a:r>
              <a:rPr lang="en-GB" sz="2000" b="1" dirty="0">
                <a:latin typeface="Arial" panose="020B0604020202020204" pitchFamily="34" charset="0"/>
                <a:cs typeface="Arial" panose="020B0604020202020204" pitchFamily="34" charset="0"/>
              </a:rPr>
              <a:t>learning </a:t>
            </a:r>
            <a:r>
              <a:rPr lang="en-GB" sz="2000" b="1" dirty="0" smtClean="0">
                <a:latin typeface="Arial" panose="020B0604020202020204" pitchFamily="34" charset="0"/>
                <a:cs typeface="Arial" panose="020B0604020202020204" pitchFamily="34" charset="0"/>
              </a:rPr>
              <a:t>episode</a:t>
            </a:r>
          </a:p>
          <a:p>
            <a:pPr marL="0" indent="0">
              <a:buNone/>
            </a:pPr>
            <a:endParaRPr lang="en-GB" sz="2000" dirty="0" smtClean="0">
              <a:latin typeface="Arial" panose="020B0604020202020204" pitchFamily="34" charset="0"/>
              <a:cs typeface="Arial" panose="020B0604020202020204" pitchFamily="34" charset="0"/>
            </a:endParaRPr>
          </a:p>
          <a:p>
            <a:pPr marL="0" indent="0">
              <a:buNone/>
            </a:pPr>
            <a:r>
              <a:rPr lang="en-GB" sz="2000" dirty="0" smtClean="0">
                <a:latin typeface="Arial" panose="020B0604020202020204" pitchFamily="34" charset="0"/>
                <a:cs typeface="Arial" panose="020B0604020202020204" pitchFamily="34" charset="0"/>
              </a:rPr>
              <a:t>With </a:t>
            </a:r>
            <a:r>
              <a:rPr lang="en-GB" sz="2000" dirty="0">
                <a:latin typeface="Arial" panose="020B0604020202020204" pitchFamily="34" charset="0"/>
                <a:cs typeface="Arial" panose="020B0604020202020204" pitchFamily="34" charset="0"/>
              </a:rPr>
              <a:t>a partner </a:t>
            </a:r>
            <a:r>
              <a:rPr lang="en-GB" sz="2000" dirty="0" smtClean="0">
                <a:latin typeface="Arial" panose="020B0604020202020204" pitchFamily="34" charset="0"/>
                <a:cs typeface="Arial" panose="020B0604020202020204" pitchFamily="34" charset="0"/>
              </a:rPr>
              <a:t>produce </a:t>
            </a:r>
            <a:r>
              <a:rPr lang="en-GB" sz="2000" dirty="0">
                <a:latin typeface="Arial" panose="020B0604020202020204" pitchFamily="34" charset="0"/>
                <a:cs typeface="Arial" panose="020B0604020202020204" pitchFamily="34" charset="0"/>
              </a:rPr>
              <a:t>a </a:t>
            </a:r>
            <a:r>
              <a:rPr lang="en-GB" sz="2000" b="1" cap="all" dirty="0">
                <a:latin typeface="Arial" panose="020B0604020202020204" pitchFamily="34" charset="0"/>
                <a:cs typeface="Arial" panose="020B0604020202020204" pitchFamily="34" charset="0"/>
              </a:rPr>
              <a:t>plan for a learning episode</a:t>
            </a:r>
            <a:r>
              <a:rPr lang="en-GB" sz="2000" dirty="0">
                <a:latin typeface="Arial" panose="020B0604020202020204" pitchFamily="34" charset="0"/>
                <a:cs typeface="Arial" panose="020B0604020202020204" pitchFamily="34" charset="0"/>
              </a:rPr>
              <a:t> that will </a:t>
            </a:r>
            <a:r>
              <a:rPr lang="en-GB" sz="2000" b="1" dirty="0">
                <a:latin typeface="Arial" panose="020B0604020202020204" pitchFamily="34" charset="0"/>
                <a:cs typeface="Arial" panose="020B0604020202020204" pitchFamily="34" charset="0"/>
              </a:rPr>
              <a:t>FIT</a:t>
            </a:r>
            <a:r>
              <a:rPr lang="en-GB" sz="2000" dirty="0">
                <a:latin typeface="Arial" panose="020B0604020202020204" pitchFamily="34" charset="0"/>
                <a:cs typeface="Arial" panose="020B0604020202020204" pitchFamily="34" charset="0"/>
              </a:rPr>
              <a:t> into the teaching calendar of one of you. This may be a learning episode of any nature such as a lesson, a debate, a field trip, a round table discussion, a project, etc. </a:t>
            </a:r>
            <a:endParaRPr lang="en-GB" sz="2000" dirty="0" smtClean="0">
              <a:latin typeface="Arial" panose="020B0604020202020204" pitchFamily="34" charset="0"/>
              <a:cs typeface="Arial" panose="020B0604020202020204" pitchFamily="34" charset="0"/>
            </a:endParaRPr>
          </a:p>
          <a:p>
            <a:pPr marL="0" indent="0">
              <a:buNone/>
            </a:pPr>
            <a:r>
              <a:rPr lang="en-GB" sz="2000" dirty="0" smtClean="0">
                <a:latin typeface="Arial" panose="020B0604020202020204" pitchFamily="34" charset="0"/>
                <a:cs typeface="Arial" panose="020B0604020202020204" pitchFamily="34" charset="0"/>
              </a:rPr>
              <a:t>A </a:t>
            </a:r>
            <a:r>
              <a:rPr lang="en-GB" sz="2000" dirty="0">
                <a:latin typeface="Arial" panose="020B0604020202020204" pitchFamily="34" charset="0"/>
                <a:cs typeface="Arial" panose="020B0604020202020204" pitchFamily="34" charset="0"/>
              </a:rPr>
              <a:t>learning episode may have been planned already and thus you will only need to review it to ensure that students achieve its learning outcomes effectively. Design all necessary learning materials.</a:t>
            </a:r>
            <a:endParaRPr lang="en-US" sz="2000" dirty="0">
              <a:latin typeface="Arial" panose="020B0604020202020204" pitchFamily="34" charset="0"/>
              <a:cs typeface="Arial" panose="020B0604020202020204" pitchFamily="34" charset="0"/>
            </a:endParaRPr>
          </a:p>
          <a:p>
            <a:endParaRPr lang="en-GB" sz="2000" dirty="0" smtClean="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Deliver/facilitate </a:t>
            </a:r>
            <a:r>
              <a:rPr lang="en-GB" sz="2000" dirty="0">
                <a:latin typeface="Arial" panose="020B0604020202020204" pitchFamily="34" charset="0"/>
                <a:cs typeface="Arial" panose="020B0604020202020204" pitchFamily="34" charset="0"/>
              </a:rPr>
              <a:t>the learning episode together, ensuring that the responsibilities are properly divided among you.  </a:t>
            </a:r>
            <a:endParaRPr lang="en-US"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Get a personal tutor to observe your learning episode. </a:t>
            </a:r>
            <a:endParaRPr lang="en-US" sz="2000" dirty="0">
              <a:latin typeface="Arial" panose="020B0604020202020204" pitchFamily="34" charset="0"/>
              <a:cs typeface="Arial" panose="020B0604020202020204" pitchFamily="34" charset="0"/>
            </a:endParaRPr>
          </a:p>
          <a:p>
            <a:pPr marL="0" indent="0">
              <a:buNone/>
            </a:pP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12116349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2635" y="130175"/>
            <a:ext cx="6963965" cy="522288"/>
          </a:xfrm>
        </p:spPr>
        <p:txBody>
          <a:bodyPr>
            <a:normAutofit fontScale="62500" lnSpcReduction="20000"/>
          </a:bodyPr>
          <a:lstStyle/>
          <a:p>
            <a:r>
              <a:rPr lang="en-US" dirty="0" smtClean="0"/>
              <a:t>Phases of the learning though cooperative inquiry </a:t>
            </a:r>
            <a:endParaRPr lang="en-US" dirty="0"/>
          </a:p>
        </p:txBody>
      </p:sp>
      <p:sp>
        <p:nvSpPr>
          <p:cNvPr id="3" name="Content Placeholder 2"/>
          <p:cNvSpPr>
            <a:spLocks noGrp="1"/>
          </p:cNvSpPr>
          <p:nvPr>
            <p:ph sz="quarter" idx="11"/>
          </p:nvPr>
        </p:nvSpPr>
        <p:spPr>
          <a:xfrm>
            <a:off x="403622" y="1547812"/>
            <a:ext cx="8395097" cy="5005388"/>
          </a:xfrm>
        </p:spPr>
        <p:txBody>
          <a:bodyPr>
            <a:normAutofit/>
          </a:bodyPr>
          <a:lstStyle/>
          <a:p>
            <a:r>
              <a:rPr lang="en-US" sz="2800" dirty="0" smtClean="0"/>
              <a:t>Phase 1 Students encounter a puzzling situation</a:t>
            </a:r>
          </a:p>
          <a:p>
            <a:r>
              <a:rPr lang="en-US" sz="2800" dirty="0" smtClean="0"/>
              <a:t>Phase 2 Students formulate a task and organize themselves for study</a:t>
            </a:r>
          </a:p>
          <a:p>
            <a:r>
              <a:rPr lang="en-US" sz="2800" dirty="0" smtClean="0"/>
              <a:t>Phase 3 Independent and group study</a:t>
            </a:r>
          </a:p>
          <a:p>
            <a:r>
              <a:rPr lang="en-US" sz="2800" dirty="0" smtClean="0"/>
              <a:t>Phase 4 Students present their results for comments  </a:t>
            </a:r>
          </a:p>
          <a:p>
            <a:r>
              <a:rPr lang="en-US" sz="2800" dirty="0" smtClean="0"/>
              <a:t>Phase 5 Students analyze progress and plan for further action if needed  </a:t>
            </a:r>
            <a:endParaRPr lang="en-US" sz="2800" dirty="0"/>
          </a:p>
        </p:txBody>
      </p:sp>
    </p:spTree>
    <p:extLst>
      <p:ext uri="{BB962C8B-B14F-4D97-AF65-F5344CB8AC3E}">
        <p14:creationId xmlns:p14="http://schemas.microsoft.com/office/powerpoint/2010/main" xmlns="" val="9840832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22635" y="315912"/>
            <a:ext cx="6430565" cy="522288"/>
          </a:xfrm>
        </p:spPr>
        <p:txBody>
          <a:bodyPr>
            <a:normAutofit fontScale="77500" lnSpcReduction="20000"/>
          </a:bodyPr>
          <a:lstStyle/>
          <a:p>
            <a:r>
              <a:rPr lang="en-US" dirty="0"/>
              <a:t>Learning through cooperative enquiry </a:t>
            </a:r>
          </a:p>
          <a:p>
            <a:endParaRPr lang="en-US" dirty="0"/>
          </a:p>
        </p:txBody>
      </p:sp>
      <p:graphicFrame>
        <p:nvGraphicFramePr>
          <p:cNvPr id="4" name="Content Placeholder 3"/>
          <p:cNvGraphicFramePr>
            <a:graphicFrameLocks noGrp="1"/>
          </p:cNvGraphicFramePr>
          <p:nvPr>
            <p:ph sz="quarter" idx="11"/>
            <p:extLst>
              <p:ext uri="{D42A27DB-BD31-4B8C-83A1-F6EECF244321}">
                <p14:modId xmlns:p14="http://schemas.microsoft.com/office/powerpoint/2010/main" xmlns="" val="2852963331"/>
              </p:ext>
            </p:extLst>
          </p:nvPr>
        </p:nvGraphicFramePr>
        <p:xfrm>
          <a:off x="403225" y="1803400"/>
          <a:ext cx="8396288" cy="3870960"/>
        </p:xfrm>
        <a:graphic>
          <a:graphicData uri="http://schemas.openxmlformats.org/drawingml/2006/table">
            <a:tbl>
              <a:tblPr firstRow="1" bandRow="1">
                <a:tableStyleId>{5C22544A-7EE6-4342-B048-85BDC9FD1C3A}</a:tableStyleId>
              </a:tblPr>
              <a:tblGrid>
                <a:gridCol w="4198144"/>
                <a:gridCol w="4198144"/>
              </a:tblGrid>
              <a:tr h="370840">
                <a:tc>
                  <a:txBody>
                    <a:bodyPr/>
                    <a:lstStyle/>
                    <a:p>
                      <a:r>
                        <a:rPr lang="en-US" sz="3200" dirty="0" smtClean="0"/>
                        <a:t>Cognitive effects </a:t>
                      </a:r>
                      <a:endParaRPr lang="en-US" sz="3200" dirty="0"/>
                    </a:p>
                  </a:txBody>
                  <a:tcPr/>
                </a:tc>
                <a:tc>
                  <a:txBody>
                    <a:bodyPr/>
                    <a:lstStyle/>
                    <a:p>
                      <a:r>
                        <a:rPr lang="en-US" sz="3200" dirty="0" smtClean="0"/>
                        <a:t>Affective effects </a:t>
                      </a:r>
                      <a:endParaRPr lang="en-US" sz="3200" dirty="0"/>
                    </a:p>
                  </a:txBody>
                  <a:tcPr/>
                </a:tc>
              </a:tr>
              <a:tr h="370840">
                <a:tc>
                  <a:txBody>
                    <a:bodyPr/>
                    <a:lstStyle/>
                    <a:p>
                      <a:r>
                        <a:rPr lang="en-US" sz="3200" dirty="0" smtClean="0"/>
                        <a:t>Effective group process and governance </a:t>
                      </a:r>
                      <a:endParaRPr lang="en-US" sz="3200" dirty="0"/>
                    </a:p>
                  </a:txBody>
                  <a:tcPr/>
                </a:tc>
                <a:tc>
                  <a:txBody>
                    <a:bodyPr/>
                    <a:lstStyle/>
                    <a:p>
                      <a:r>
                        <a:rPr lang="en-US" sz="3200" dirty="0" smtClean="0"/>
                        <a:t>Independence and autonomy </a:t>
                      </a:r>
                      <a:endParaRPr lang="en-US" sz="3200" dirty="0"/>
                    </a:p>
                  </a:txBody>
                  <a:tcPr/>
                </a:tc>
              </a:tr>
              <a:tr h="370840">
                <a:tc>
                  <a:txBody>
                    <a:bodyPr/>
                    <a:lstStyle/>
                    <a:p>
                      <a:r>
                        <a:rPr lang="en-US" sz="3200" dirty="0" smtClean="0"/>
                        <a:t>Constructive view of knowledge </a:t>
                      </a:r>
                      <a:endParaRPr lang="en-US" sz="3200" dirty="0"/>
                    </a:p>
                  </a:txBody>
                  <a:tcPr/>
                </a:tc>
                <a:tc>
                  <a:txBody>
                    <a:bodyPr/>
                    <a:lstStyle/>
                    <a:p>
                      <a:r>
                        <a:rPr lang="en-US" sz="3200" dirty="0" smtClean="0"/>
                        <a:t>Respect for</a:t>
                      </a:r>
                      <a:r>
                        <a:rPr lang="en-US" sz="3200" baseline="0" dirty="0" smtClean="0"/>
                        <a:t> others </a:t>
                      </a:r>
                      <a:endParaRPr lang="en-US" sz="3200" dirty="0"/>
                    </a:p>
                  </a:txBody>
                  <a:tcPr/>
                </a:tc>
              </a:tr>
              <a:tr h="370840">
                <a:tc>
                  <a:txBody>
                    <a:bodyPr/>
                    <a:lstStyle/>
                    <a:p>
                      <a:endParaRPr lang="en-US" sz="3200" dirty="0"/>
                    </a:p>
                  </a:txBody>
                  <a:tcPr/>
                </a:tc>
                <a:tc>
                  <a:txBody>
                    <a:bodyPr/>
                    <a:lstStyle/>
                    <a:p>
                      <a:r>
                        <a:rPr lang="en-US" sz="3200" dirty="0" smtClean="0"/>
                        <a:t>Social inquiry </a:t>
                      </a:r>
                      <a:endParaRPr lang="en-US" sz="3200" dirty="0"/>
                    </a:p>
                  </a:txBody>
                  <a:tcPr/>
                </a:tc>
              </a:tr>
              <a:tr h="370840">
                <a:tc>
                  <a:txBody>
                    <a:bodyPr/>
                    <a:lstStyle/>
                    <a:p>
                      <a:endParaRPr lang="en-US" sz="3200" dirty="0"/>
                    </a:p>
                  </a:txBody>
                  <a:tcPr/>
                </a:tc>
                <a:tc>
                  <a:txBody>
                    <a:bodyPr/>
                    <a:lstStyle/>
                    <a:p>
                      <a:r>
                        <a:rPr lang="en-US" sz="3200" dirty="0" smtClean="0"/>
                        <a:t>Working with others </a:t>
                      </a:r>
                      <a:endParaRPr lang="en-US" sz="3200" dirty="0"/>
                    </a:p>
                  </a:txBody>
                  <a:tcPr/>
                </a:tc>
              </a:tr>
            </a:tbl>
          </a:graphicData>
        </a:graphic>
      </p:graphicFrame>
    </p:spTree>
    <p:extLst>
      <p:ext uri="{BB962C8B-B14F-4D97-AF65-F5344CB8AC3E}">
        <p14:creationId xmlns:p14="http://schemas.microsoft.com/office/powerpoint/2010/main" xmlns="" val="15347841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normAutofit fontScale="85000" lnSpcReduction="20000"/>
          </a:bodyPr>
          <a:lstStyle/>
          <a:p>
            <a:r>
              <a:rPr lang="en-US" dirty="0" smtClean="0"/>
              <a:t>Watching video </a:t>
            </a:r>
            <a:endParaRPr lang="en-US" dirty="0"/>
          </a:p>
        </p:txBody>
      </p:sp>
      <p:sp>
        <p:nvSpPr>
          <p:cNvPr id="3" name="Content Placeholder 2"/>
          <p:cNvSpPr>
            <a:spLocks noGrp="1"/>
          </p:cNvSpPr>
          <p:nvPr>
            <p:ph sz="quarter" idx="11"/>
          </p:nvPr>
        </p:nvSpPr>
        <p:spPr>
          <a:xfrm>
            <a:off x="403622" y="2147551"/>
            <a:ext cx="8395097" cy="5005388"/>
          </a:xfrm>
        </p:spPr>
        <p:txBody>
          <a:bodyPr/>
          <a:lstStyle/>
          <a:p>
            <a:pPr marL="0" indent="0" algn="ctr">
              <a:buNone/>
            </a:pPr>
            <a:r>
              <a:rPr lang="en-US" dirty="0" smtClean="0"/>
              <a:t>Now it is time for you to turn to the video.  </a:t>
            </a:r>
          </a:p>
          <a:p>
            <a:pPr marL="0" indent="0" algn="ctr">
              <a:buNone/>
            </a:pPr>
            <a:endParaRPr lang="en-US" dirty="0" smtClean="0"/>
          </a:p>
          <a:p>
            <a:pPr marL="0" indent="0" algn="ctr">
              <a:buNone/>
            </a:pPr>
            <a:r>
              <a:rPr lang="en-US" dirty="0" smtClean="0"/>
              <a:t>See if you can complete the notes (print them before playing a video)  while watching.  </a:t>
            </a:r>
          </a:p>
          <a:p>
            <a:pPr marL="0" indent="0" algn="ctr">
              <a:buNone/>
            </a:pPr>
            <a:endParaRPr lang="en-US" dirty="0" smtClean="0"/>
          </a:p>
          <a:p>
            <a:pPr marL="0" indent="0" algn="ctr">
              <a:buNone/>
            </a:pPr>
            <a:endParaRPr lang="en-US" dirty="0"/>
          </a:p>
          <a:p>
            <a:pPr marL="0" indent="0" algn="ctr">
              <a:buNone/>
            </a:pPr>
            <a:r>
              <a:rPr lang="en-US" dirty="0" smtClean="0"/>
              <a:t>Good luck! </a:t>
            </a:r>
            <a:endParaRPr lang="en-US" dirty="0"/>
          </a:p>
          <a:p>
            <a:pPr marL="0" indent="0" algn="ctr">
              <a:buNone/>
            </a:pPr>
            <a:endParaRPr lang="en-US" dirty="0"/>
          </a:p>
          <a:p>
            <a:pPr marL="0" indent="0" algn="ctr">
              <a:buNone/>
            </a:pPr>
            <a:endParaRPr lang="en-US" dirty="0"/>
          </a:p>
        </p:txBody>
      </p:sp>
    </p:spTree>
    <p:extLst>
      <p:ext uri="{BB962C8B-B14F-4D97-AF65-F5344CB8AC3E}">
        <p14:creationId xmlns:p14="http://schemas.microsoft.com/office/powerpoint/2010/main" xmlns="" val="65877920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3306</TotalTime>
  <Words>1555</Words>
  <Application>Microsoft Office PowerPoint</Application>
  <PresentationFormat>Экран (4:3)</PresentationFormat>
  <Paragraphs>158</Paragraphs>
  <Slides>24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24</vt:i4>
      </vt:variant>
    </vt:vector>
  </HeadingPairs>
  <TitlesOfParts>
    <vt:vector size="25" baseType="lpstr">
      <vt:lpstr>Тема Office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vector>
  </TitlesOfParts>
  <Company>office 2007 rus ent: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Danil</dc:creator>
  <cp:lastModifiedBy>Danil</cp:lastModifiedBy>
  <cp:revision>48</cp:revision>
  <dcterms:created xsi:type="dcterms:W3CDTF">2017-03-19T06:05:29Z</dcterms:created>
  <dcterms:modified xsi:type="dcterms:W3CDTF">2017-03-25T08:26:08Z</dcterms:modified>
</cp:coreProperties>
</file>