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81" r:id="rId5"/>
    <p:sldId id="260" r:id="rId6"/>
    <p:sldId id="261" r:id="rId7"/>
    <p:sldId id="262" r:id="rId8"/>
    <p:sldId id="263" r:id="rId9"/>
    <p:sldId id="282" r:id="rId10"/>
    <p:sldId id="283" r:id="rId11"/>
    <p:sldId id="285" r:id="rId12"/>
    <p:sldId id="284" r:id="rId13"/>
    <p:sldId id="265" r:id="rId14"/>
    <p:sldId id="266" r:id="rId15"/>
    <p:sldId id="268" r:id="rId16"/>
    <p:sldId id="289" r:id="rId17"/>
    <p:sldId id="290" r:id="rId18"/>
    <p:sldId id="291" r:id="rId19"/>
    <p:sldId id="269" r:id="rId20"/>
    <p:sldId id="286" r:id="rId21"/>
    <p:sldId id="270" r:id="rId22"/>
    <p:sldId id="287" r:id="rId23"/>
    <p:sldId id="288"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varScale="1">
        <p:scale>
          <a:sx n="70" d="100"/>
          <a:sy n="70" d="100"/>
        </p:scale>
        <p:origin x="73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1864112-4E19-4252-8793-2973498327AE}"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2190391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864112-4E19-4252-8793-2973498327AE}"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3614285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864112-4E19-4252-8793-2973498327AE}"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504689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1864112-4E19-4252-8793-2973498327AE}"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4041603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1864112-4E19-4252-8793-2973498327AE}" type="datetimeFigureOut">
              <a:rPr lang="en-US" smtClean="0"/>
              <a:t>3/31/2017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1188186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864112-4E19-4252-8793-2973498327AE}" type="datetimeFigureOut">
              <a:rPr lang="en-US" smtClean="0"/>
              <a:t>3/31/2017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92806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864112-4E19-4252-8793-2973498327AE}" type="datetimeFigureOut">
              <a:rPr lang="en-US" smtClean="0"/>
              <a:t>3/31/2017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484411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864112-4E19-4252-8793-2973498327AE}"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1319208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864112-4E19-4252-8793-2973498327AE}" type="datetimeFigureOut">
              <a:rPr lang="en-US" smtClean="0"/>
              <a:t>3/31/2017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576791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864112-4E19-4252-8793-2973498327AE}"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4183578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864112-4E19-4252-8793-2973498327AE}" type="datetimeFigureOut">
              <a:rPr lang="en-US" smtClean="0"/>
              <a:t>3/31/2017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D862AC-13F0-472B-AE66-60576A4CEF53}" type="slidenum">
              <a:rPr lang="en-US" smtClean="0"/>
              <a:t>‹#›</a:t>
            </a:fld>
            <a:endParaRPr lang="en-US"/>
          </a:p>
        </p:txBody>
      </p:sp>
    </p:spTree>
    <p:extLst>
      <p:ext uri="{BB962C8B-B14F-4D97-AF65-F5344CB8AC3E}">
        <p14:creationId xmlns:p14="http://schemas.microsoft.com/office/powerpoint/2010/main" val="3863501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7" name="Rectangle 6"/>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12" name="Text Placeholder 11"/>
          <p:cNvSpPr>
            <a:spLocks noGrp="1"/>
          </p:cNvSpPr>
          <p:nvPr>
            <p:ph type="body" sz="quarter" idx="10" hasCustomPrompt="1"/>
          </p:nvPr>
        </p:nvSpPr>
        <p:spPr>
          <a:xfrm>
            <a:off x="2709865"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val="49345244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3" name="Rectangle 2"/>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Rectangle 3"/>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2" y="65530"/>
            <a:ext cx="2925543" cy="640960"/>
          </a:xfrm>
          <a:prstGeom prst="rect">
            <a:avLst/>
          </a:prstGeom>
        </p:spPr>
      </p:pic>
      <p:sp>
        <p:nvSpPr>
          <p:cNvPr id="7" name="Text Placeholder 6"/>
          <p:cNvSpPr>
            <a:spLocks noGrp="1"/>
          </p:cNvSpPr>
          <p:nvPr>
            <p:ph type="body" sz="quarter" idx="10" hasCustomPrompt="1"/>
          </p:nvPr>
        </p:nvSpPr>
        <p:spPr>
          <a:xfrm>
            <a:off x="163514"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3"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168287249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864112-4E19-4252-8793-2973498327AE}" type="datetimeFigureOut">
              <a:rPr lang="en-US" smtClean="0"/>
              <a:t>3/31/2017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862AC-13F0-472B-AE66-60576A4CEF53}" type="slidenum">
              <a:rPr lang="en-US" smtClean="0"/>
              <a:t>‹#›</a:t>
            </a:fld>
            <a:endParaRPr lang="en-US"/>
          </a:p>
        </p:txBody>
      </p:sp>
    </p:spTree>
    <p:extLst>
      <p:ext uri="{BB962C8B-B14F-4D97-AF65-F5344CB8AC3E}">
        <p14:creationId xmlns:p14="http://schemas.microsoft.com/office/powerpoint/2010/main" val="17782660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2441621" y="1057643"/>
            <a:ext cx="7601755" cy="4244239"/>
          </a:xfrm>
          <a:prstGeom prst="rect">
            <a:avLst/>
          </a:prstGeom>
          <a:noFill/>
        </p:spPr>
        <p:txBody>
          <a:bodyPr wrap="square" rtlCol="0">
            <a:spAutoFit/>
          </a:bodyPr>
          <a:lstStyle/>
          <a:p>
            <a:pPr algn="ctr"/>
            <a:r>
              <a:rPr lang="en-US" sz="3200" dirty="0"/>
              <a:t>Theory and Practice of Supporting Learning (1) Course</a:t>
            </a:r>
          </a:p>
          <a:p>
            <a:pPr algn="ctr"/>
            <a:r>
              <a:rPr lang="en-US" sz="3200" dirty="0"/>
              <a:t>Session </a:t>
            </a:r>
            <a:r>
              <a:rPr lang="en-US" sz="3200" dirty="0" smtClean="0"/>
              <a:t>3 </a:t>
            </a:r>
            <a:endParaRPr lang="en-US" sz="3200" dirty="0"/>
          </a:p>
          <a:p>
            <a:pPr algn="ctr"/>
            <a:r>
              <a:rPr lang="en-US" dirty="0" smtClean="0"/>
              <a:t>MODELS OF LEARNING TOOLS FOR TEACHING </a:t>
            </a:r>
          </a:p>
          <a:p>
            <a:pPr algn="ctr"/>
            <a:r>
              <a:rPr lang="en-US" dirty="0" smtClean="0"/>
              <a:t>An example of a class based on metaphorical thinking  </a:t>
            </a:r>
            <a:endParaRPr lang="en-US" dirty="0"/>
          </a:p>
        </p:txBody>
      </p:sp>
    </p:spTree>
    <p:extLst>
      <p:ext uri="{BB962C8B-B14F-4D97-AF65-F5344CB8AC3E}">
        <p14:creationId xmlns:p14="http://schemas.microsoft.com/office/powerpoint/2010/main" val="39876214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18942" y="315912"/>
            <a:ext cx="7934460" cy="522288"/>
          </a:xfrm>
        </p:spPr>
        <p:txBody>
          <a:bodyPr>
            <a:noAutofit/>
          </a:bodyPr>
          <a:lstStyle/>
          <a:p>
            <a:r>
              <a:rPr lang="en-US" sz="2400" dirty="0"/>
              <a:t>After completing this session you will be able to:</a:t>
            </a:r>
          </a:p>
          <a:p>
            <a:r>
              <a:rPr lang="en-US" sz="2400" dirty="0"/>
              <a:t> </a:t>
            </a:r>
          </a:p>
        </p:txBody>
      </p:sp>
      <p:sp>
        <p:nvSpPr>
          <p:cNvPr id="3" name="Content Placeholder 2"/>
          <p:cNvSpPr>
            <a:spLocks noGrp="1"/>
          </p:cNvSpPr>
          <p:nvPr>
            <p:ph sz="quarter" idx="11"/>
          </p:nvPr>
        </p:nvSpPr>
        <p:spPr/>
        <p:txBody>
          <a:bodyPr>
            <a:normAutofit/>
          </a:bodyPr>
          <a:lstStyle/>
          <a:p>
            <a:pPr marL="0" indent="0">
              <a:buNone/>
            </a:pPr>
            <a:r>
              <a:rPr lang="en-US" sz="2800" dirty="0"/>
              <a:t> </a:t>
            </a:r>
            <a:endParaRPr lang="en-US" sz="2800" b="1" dirty="0"/>
          </a:p>
          <a:p>
            <a:pPr marL="514350" indent="-514350" algn="just">
              <a:buAutoNum type="arabicPeriod"/>
            </a:pPr>
            <a:r>
              <a:rPr lang="en-US" sz="2800" b="1" dirty="0" smtClean="0"/>
              <a:t>Learn how a model of learning metaphorically can be applied for teaching   </a:t>
            </a:r>
          </a:p>
          <a:p>
            <a:pPr marL="514350" indent="-514350" algn="just">
              <a:buAutoNum type="arabicPeriod"/>
            </a:pPr>
            <a:endParaRPr lang="en-US" sz="2800" b="1" dirty="0"/>
          </a:p>
          <a:p>
            <a:pPr marL="514350" indent="-514350" algn="just">
              <a:buAutoNum type="arabicPeriod"/>
            </a:pPr>
            <a:r>
              <a:rPr lang="en-US" sz="2800" b="1" dirty="0" smtClean="0"/>
              <a:t>Reflect on the principles underpinning this model </a:t>
            </a:r>
            <a:r>
              <a:rPr lang="en-US" sz="2800" b="1" dirty="0"/>
              <a:t>of learning </a:t>
            </a:r>
            <a:endParaRPr lang="en-US" sz="2800" b="1" dirty="0" smtClean="0"/>
          </a:p>
          <a:p>
            <a:pPr marL="514350" indent="-514350" algn="just">
              <a:buAutoNum type="arabicPeriod"/>
            </a:pPr>
            <a:endParaRPr lang="en-US" sz="2800" b="1" dirty="0"/>
          </a:p>
          <a:p>
            <a:pPr marL="514350" indent="-514350" algn="just">
              <a:buAutoNum type="arabicPeriod"/>
            </a:pPr>
            <a:r>
              <a:rPr lang="en-US" sz="2800" b="1" dirty="0"/>
              <a:t>Identify advantages and disadvantages of </a:t>
            </a:r>
            <a:r>
              <a:rPr lang="en-US" sz="2800" b="1" dirty="0" smtClean="0"/>
              <a:t>the model    </a:t>
            </a:r>
          </a:p>
          <a:p>
            <a:pPr marL="514350" indent="-514350" algn="just">
              <a:buAutoNum type="arabicPeriod"/>
            </a:pPr>
            <a:endParaRPr lang="en-US" sz="2800" b="1" dirty="0"/>
          </a:p>
          <a:p>
            <a:pPr marL="514350" indent="-514350" algn="just">
              <a:buAutoNum type="arabicPeriod"/>
            </a:pPr>
            <a:r>
              <a:rPr lang="en-US" sz="2800" b="1" dirty="0"/>
              <a:t>Reflect </a:t>
            </a:r>
            <a:r>
              <a:rPr lang="en-US" sz="2800" b="1" dirty="0" smtClean="0"/>
              <a:t>how the model  can be adopted to your teaching context    </a:t>
            </a:r>
            <a:endParaRPr lang="en-US" sz="2800" b="1" dirty="0"/>
          </a:p>
        </p:txBody>
      </p:sp>
    </p:spTree>
    <p:extLst>
      <p:ext uri="{BB962C8B-B14F-4D97-AF65-F5344CB8AC3E}">
        <p14:creationId xmlns:p14="http://schemas.microsoft.com/office/powerpoint/2010/main" val="981865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Let’s recall   </a:t>
            </a:r>
            <a:endParaRPr lang="en-US" dirty="0"/>
          </a:p>
        </p:txBody>
      </p:sp>
      <p:sp>
        <p:nvSpPr>
          <p:cNvPr id="3" name="Content Placeholder 2"/>
          <p:cNvSpPr>
            <a:spLocks noGrp="1"/>
          </p:cNvSpPr>
          <p:nvPr>
            <p:ph sz="quarter" idx="11"/>
          </p:nvPr>
        </p:nvSpPr>
        <p:spPr>
          <a:xfrm>
            <a:off x="538163" y="2868767"/>
            <a:ext cx="11193463" cy="5005388"/>
          </a:xfrm>
        </p:spPr>
        <p:txBody>
          <a:bodyPr>
            <a:normAutofit/>
          </a:bodyPr>
          <a:lstStyle/>
          <a:p>
            <a:pPr marL="0" indent="0" algn="ctr">
              <a:buNone/>
            </a:pPr>
            <a:r>
              <a:rPr lang="en-US" sz="3600" b="1" dirty="0" smtClean="0"/>
              <a:t>The story about a butterfly    </a:t>
            </a:r>
            <a:endParaRPr lang="en-US" sz="3600" b="1" dirty="0"/>
          </a:p>
        </p:txBody>
      </p:sp>
    </p:spTree>
    <p:extLst>
      <p:ext uri="{BB962C8B-B14F-4D97-AF65-F5344CB8AC3E}">
        <p14:creationId xmlns:p14="http://schemas.microsoft.com/office/powerpoint/2010/main" val="42898748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2237704"/>
            <a:ext cx="11193463" cy="5005388"/>
          </a:xfrm>
        </p:spPr>
        <p:txBody>
          <a:bodyPr>
            <a:normAutofit/>
          </a:bodyPr>
          <a:lstStyle/>
          <a:p>
            <a:pPr marL="0" indent="0" algn="ctr">
              <a:buNone/>
            </a:pPr>
            <a:r>
              <a:rPr lang="en-US" sz="4400" b="1" dirty="0" smtClean="0"/>
              <a:t>Models of learning should inform and determine tools for teaching </a:t>
            </a:r>
            <a:endParaRPr lang="en-US" sz="4400" b="1" dirty="0"/>
          </a:p>
        </p:txBody>
      </p:sp>
    </p:spTree>
    <p:extLst>
      <p:ext uri="{BB962C8B-B14F-4D97-AF65-F5344CB8AC3E}">
        <p14:creationId xmlns:p14="http://schemas.microsoft.com/office/powerpoint/2010/main" val="2714025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dirty="0"/>
          </a:p>
        </p:txBody>
      </p:sp>
      <p:sp>
        <p:nvSpPr>
          <p:cNvPr id="3" name="Content Placeholder 2"/>
          <p:cNvSpPr>
            <a:spLocks noGrp="1"/>
          </p:cNvSpPr>
          <p:nvPr>
            <p:ph sz="quarter" idx="11"/>
          </p:nvPr>
        </p:nvSpPr>
        <p:spPr>
          <a:xfrm>
            <a:off x="1287887" y="1104362"/>
            <a:ext cx="9034833" cy="5005388"/>
          </a:xfrm>
        </p:spPr>
        <p:txBody>
          <a:bodyPr>
            <a:normAutofit/>
          </a:bodyPr>
          <a:lstStyle/>
          <a:p>
            <a:pPr marL="0" indent="0" algn="ctr">
              <a:buNone/>
            </a:pPr>
            <a:r>
              <a:rPr lang="en-US" sz="4000" b="1" dirty="0" smtClean="0"/>
              <a:t>Exploring teaching philosophies through a metaphor    </a:t>
            </a:r>
          </a:p>
          <a:p>
            <a:pPr marL="0" indent="0">
              <a:buNone/>
            </a:pPr>
            <a:r>
              <a:rPr lang="en-US" b="1" dirty="0" smtClean="0"/>
              <a:t>Learning outcomes</a:t>
            </a:r>
          </a:p>
          <a:p>
            <a:pPr marL="0" indent="0">
              <a:buNone/>
            </a:pPr>
            <a:r>
              <a:rPr lang="en-US" dirty="0" smtClean="0"/>
              <a:t>Students will be able to:</a:t>
            </a:r>
          </a:p>
          <a:p>
            <a:pPr lvl="0"/>
            <a:r>
              <a:rPr lang="en-US" dirty="0" smtClean="0"/>
              <a:t>Share </a:t>
            </a:r>
            <a:r>
              <a:rPr lang="en-US" dirty="0"/>
              <a:t>their “Teaching Metaphors”  with other </a:t>
            </a:r>
            <a:r>
              <a:rPr lang="en-US" dirty="0" smtClean="0"/>
              <a:t>colleagues</a:t>
            </a:r>
          </a:p>
          <a:p>
            <a:pPr lvl="0"/>
            <a:r>
              <a:rPr lang="en-US" dirty="0" smtClean="0"/>
              <a:t>Explore personal philosophies of teaching and learning </a:t>
            </a:r>
          </a:p>
          <a:p>
            <a:pPr lvl="0"/>
            <a:r>
              <a:rPr lang="en-US" dirty="0" smtClean="0"/>
              <a:t>Reflect </a:t>
            </a:r>
            <a:r>
              <a:rPr lang="en-US" dirty="0"/>
              <a:t>on their understanding of “teaching and learning” through </a:t>
            </a:r>
            <a:r>
              <a:rPr lang="en-US" dirty="0" smtClean="0"/>
              <a:t>categorizations</a:t>
            </a:r>
          </a:p>
          <a:p>
            <a:pPr lvl="0"/>
            <a:r>
              <a:rPr lang="en-US" dirty="0" smtClean="0"/>
              <a:t>Build a concept of effective teaching </a:t>
            </a:r>
            <a:endParaRPr lang="en-US" dirty="0"/>
          </a:p>
          <a:p>
            <a:pPr marL="0" indent="0">
              <a:buNone/>
            </a:pPr>
            <a:r>
              <a:rPr lang="en-US" dirty="0" smtClean="0"/>
              <a:t>  </a:t>
            </a:r>
            <a:endParaRPr lang="en-US" dirty="0"/>
          </a:p>
        </p:txBody>
      </p:sp>
    </p:spTree>
    <p:extLst>
      <p:ext uri="{BB962C8B-B14F-4D97-AF65-F5344CB8AC3E}">
        <p14:creationId xmlns:p14="http://schemas.microsoft.com/office/powerpoint/2010/main" val="4245017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1972" y="2"/>
            <a:ext cx="6688429" cy="1142999"/>
          </a:xfrm>
        </p:spPr>
        <p:txBody>
          <a:bodyPr/>
          <a:lstStyle/>
          <a:p>
            <a:r>
              <a:rPr lang="en-US" sz="2800" dirty="0" smtClean="0"/>
              <a:t>Initial phases of learning  </a:t>
            </a:r>
            <a:endParaRPr lang="en-US" sz="2800" dirty="0"/>
          </a:p>
        </p:txBody>
      </p:sp>
      <p:sp>
        <p:nvSpPr>
          <p:cNvPr id="3" name="Content Placeholder 2"/>
          <p:cNvSpPr>
            <a:spLocks noGrp="1"/>
          </p:cNvSpPr>
          <p:nvPr>
            <p:ph sz="quarter" idx="11"/>
          </p:nvPr>
        </p:nvSpPr>
        <p:spPr/>
        <p:txBody>
          <a:bodyPr>
            <a:normAutofit fontScale="92500" lnSpcReduction="10000"/>
          </a:bodyPr>
          <a:lstStyle/>
          <a:p>
            <a:pPr marL="457200" indent="-457200">
              <a:buFont typeface="+mj-lt"/>
              <a:buAutoNum type="arabicPeriod"/>
            </a:pPr>
            <a:r>
              <a:rPr lang="en-US" sz="3600" dirty="0" smtClean="0"/>
              <a:t>Students were introduced to the word philosophy of teaching and learning through discussion </a:t>
            </a:r>
          </a:p>
          <a:p>
            <a:pPr marL="457200" indent="-457200">
              <a:buFont typeface="+mj-lt"/>
              <a:buAutoNum type="arabicPeriod"/>
            </a:pPr>
            <a:endParaRPr lang="en-US" sz="3600" dirty="0" smtClean="0"/>
          </a:p>
          <a:p>
            <a:pPr marL="457200" indent="-457200">
              <a:buFont typeface="+mj-lt"/>
              <a:buAutoNum type="arabicPeriod"/>
            </a:pPr>
            <a:r>
              <a:rPr lang="en-US" sz="3600" dirty="0" smtClean="0"/>
              <a:t>Students were asked to think about their personal philosophy beyond the classroom. Thinking questions were suggested and students were given a week.  </a:t>
            </a:r>
          </a:p>
          <a:p>
            <a:pPr marL="457200" indent="-457200">
              <a:buFont typeface="+mj-lt"/>
              <a:buAutoNum type="arabicPeriod"/>
            </a:pPr>
            <a:endParaRPr lang="en-US" sz="3600" dirty="0" smtClean="0"/>
          </a:p>
          <a:p>
            <a:pPr marL="457200" indent="-457200">
              <a:buFont typeface="+mj-lt"/>
              <a:buAutoNum type="arabicPeriod"/>
            </a:pPr>
            <a:r>
              <a:rPr lang="en-US" sz="3600" dirty="0" smtClean="0"/>
              <a:t>Students were instructed to create a metaphorical picture/image of their philosophy. They had to draw/produce a collage.      </a:t>
            </a:r>
          </a:p>
          <a:p>
            <a:pPr>
              <a:buNone/>
            </a:pPr>
            <a:endParaRPr lang="en-US" sz="3600" dirty="0" smtClean="0"/>
          </a:p>
          <a:p>
            <a:pPr>
              <a:buNone/>
            </a:pPr>
            <a:endParaRPr lang="en-US" sz="3600" dirty="0" smtClean="0"/>
          </a:p>
          <a:p>
            <a:pPr>
              <a:buNone/>
            </a:pPr>
            <a:endParaRPr lang="en-US" sz="3600" dirty="0"/>
          </a:p>
        </p:txBody>
      </p:sp>
    </p:spTree>
    <p:extLst>
      <p:ext uri="{BB962C8B-B14F-4D97-AF65-F5344CB8AC3E}">
        <p14:creationId xmlns:p14="http://schemas.microsoft.com/office/powerpoint/2010/main" val="28698192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 Teaching for me is like…..</a:t>
            </a:r>
            <a:endParaRPr lang="en-US" dirty="0"/>
          </a:p>
        </p:txBody>
      </p:sp>
      <p:sp>
        <p:nvSpPr>
          <p:cNvPr id="6" name="Content Placeholder 5"/>
          <p:cNvSpPr>
            <a:spLocks noGrp="1"/>
          </p:cNvSpPr>
          <p:nvPr>
            <p:ph sz="quarter" idx="11"/>
          </p:nvPr>
        </p:nvSpPr>
        <p:spPr>
          <a:xfrm>
            <a:off x="1927623" y="1500181"/>
            <a:ext cx="8395097" cy="4291019"/>
          </a:xfrm>
        </p:spPr>
        <p:txBody>
          <a:bodyPr>
            <a:normAutofit/>
          </a:bodyPr>
          <a:lstStyle/>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a:p>
          <a:p>
            <a:pPr marL="0" indent="0">
              <a:buNone/>
            </a:pPr>
            <a:endParaRPr lang="en-US" b="1" dirty="0"/>
          </a:p>
          <a:p>
            <a:pPr marL="0" indent="0">
              <a:buNone/>
            </a:pPr>
            <a:endParaRPr lang="en-US" b="1" dirty="0"/>
          </a:p>
          <a:p>
            <a:pPr marL="0" indent="0">
              <a:buNone/>
            </a:pPr>
            <a:endParaRPr lang="en-US" b="1"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740" y="965917"/>
            <a:ext cx="4283029" cy="542200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6469" y="1086027"/>
            <a:ext cx="7165128" cy="5229805"/>
          </a:xfrm>
          <a:prstGeom prst="rect">
            <a:avLst/>
          </a:prstGeom>
        </p:spPr>
      </p:pic>
    </p:spTree>
    <p:extLst>
      <p:ext uri="{BB962C8B-B14F-4D97-AF65-F5344CB8AC3E}">
        <p14:creationId xmlns:p14="http://schemas.microsoft.com/office/powerpoint/2010/main" val="36786952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13296" y="133461"/>
            <a:ext cx="6506765" cy="522288"/>
          </a:xfrm>
        </p:spPr>
        <p:txBody>
          <a:bodyPr>
            <a:noAutofit/>
          </a:bodyPr>
          <a:lstStyle/>
          <a:p>
            <a:r>
              <a:rPr lang="en-US" sz="3600"/>
              <a:t>Teaching for me is like…..</a:t>
            </a:r>
            <a:endParaRPr lang="en-US" sz="3600" dirty="0"/>
          </a:p>
        </p:txBody>
      </p:sp>
      <p:sp>
        <p:nvSpPr>
          <p:cNvPr id="3" name="Content Placeholder 2"/>
          <p:cNvSpPr>
            <a:spLocks noGrp="1"/>
          </p:cNvSpPr>
          <p:nvPr>
            <p:ph sz="quarter" idx="11"/>
          </p:nvPr>
        </p:nvSpPr>
        <p:spPr/>
        <p:txBody>
          <a:bodyPr>
            <a:normAutofit/>
          </a:bodyPr>
          <a:lstStyle/>
          <a:p>
            <a:pPr marL="0" indent="0">
              <a:buNone/>
            </a:pPr>
            <a:r>
              <a:rPr lang="en-US" sz="2800" dirty="0"/>
              <a:t> </a:t>
            </a:r>
            <a:endParaRPr lang="en-US" sz="2800" b="1"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280" y="888640"/>
            <a:ext cx="5537524" cy="4011771"/>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36105" y="2421227"/>
            <a:ext cx="6342040" cy="4153851"/>
          </a:xfrm>
          <a:prstGeom prst="rect">
            <a:avLst/>
          </a:prstGeom>
        </p:spPr>
      </p:pic>
    </p:spTree>
    <p:extLst>
      <p:ext uri="{BB962C8B-B14F-4D97-AF65-F5344CB8AC3E}">
        <p14:creationId xmlns:p14="http://schemas.microsoft.com/office/powerpoint/2010/main" val="3551452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426391"/>
            <a:ext cx="7151687" cy="522288"/>
          </a:xfrm>
        </p:spPr>
        <p:txBody>
          <a:bodyPr>
            <a:normAutofit fontScale="92500" lnSpcReduction="20000"/>
          </a:bodyPr>
          <a:lstStyle/>
          <a:p>
            <a:r>
              <a:rPr lang="en-US" dirty="0"/>
              <a:t>Teaching for me is like…..</a:t>
            </a:r>
          </a:p>
          <a:p>
            <a:endParaRPr lang="en-US" dirty="0"/>
          </a:p>
        </p:txBody>
      </p:sp>
      <p:sp>
        <p:nvSpPr>
          <p:cNvPr id="3" name="Content Placeholder 2"/>
          <p:cNvSpPr>
            <a:spLocks noGrp="1"/>
          </p:cNvSpPr>
          <p:nvPr>
            <p:ph sz="quarter" idx="11"/>
          </p:nvPr>
        </p:nvSpPr>
        <p:spPr/>
        <p:txBody>
          <a:bodyPr/>
          <a:lstStyle/>
          <a:p>
            <a:pPr marL="0" indent="0">
              <a:buNone/>
            </a:pP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3502" y="896618"/>
            <a:ext cx="7753082" cy="5477226"/>
          </a:xfrm>
          <a:prstGeom prst="rect">
            <a:avLst/>
          </a:prstGeom>
        </p:spPr>
      </p:pic>
    </p:spTree>
    <p:extLst>
      <p:ext uri="{BB962C8B-B14F-4D97-AF65-F5344CB8AC3E}">
        <p14:creationId xmlns:p14="http://schemas.microsoft.com/office/powerpoint/2010/main" val="203166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413512"/>
            <a:ext cx="7151687" cy="522288"/>
          </a:xfrm>
        </p:spPr>
        <p:txBody>
          <a:bodyPr>
            <a:normAutofit fontScale="92500" lnSpcReduction="20000"/>
          </a:bodyPr>
          <a:lstStyle/>
          <a:p>
            <a:r>
              <a:rPr lang="en-US" dirty="0"/>
              <a:t>Teaching for me is like…..</a:t>
            </a:r>
          </a:p>
          <a:p>
            <a:endParaRPr lang="en-US" dirty="0"/>
          </a:p>
        </p:txBody>
      </p:sp>
      <p:pic>
        <p:nvPicPr>
          <p:cNvPr id="5" name="Content Placeholder 4"/>
          <p:cNvPicPr>
            <a:picLocks noGrp="1" noChangeAspect="1"/>
          </p:cNvPicPr>
          <p:nvPr>
            <p:ph sz="quarter" idx="11"/>
          </p:nvPr>
        </p:nvPicPr>
        <p:blipFill>
          <a:blip r:embed="rId2" cstate="print">
            <a:extLst>
              <a:ext uri="{28A0092B-C50C-407E-A947-70E740481C1C}">
                <a14:useLocalDpi xmlns:a14="http://schemas.microsoft.com/office/drawing/2010/main" val="0"/>
              </a:ext>
            </a:extLst>
          </a:blip>
          <a:stretch>
            <a:fillRect/>
          </a:stretch>
        </p:blipFill>
        <p:spPr>
          <a:xfrm>
            <a:off x="2343953" y="859303"/>
            <a:ext cx="7701567" cy="5661613"/>
          </a:xfrm>
        </p:spPr>
      </p:pic>
    </p:spTree>
    <p:extLst>
      <p:ext uri="{BB962C8B-B14F-4D97-AF65-F5344CB8AC3E}">
        <p14:creationId xmlns:p14="http://schemas.microsoft.com/office/powerpoint/2010/main" val="3215050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val="0"/>
              </a:ext>
            </a:extLst>
          </a:blip>
          <a:stretch>
            <a:fillRect/>
          </a:stretch>
        </p:blipFill>
        <p:spPr>
          <a:xfrm>
            <a:off x="1983346" y="670155"/>
            <a:ext cx="8345510" cy="5981478"/>
          </a:xfrm>
        </p:spPr>
      </p:pic>
    </p:spTree>
    <p:extLst>
      <p:ext uri="{BB962C8B-B14F-4D97-AF65-F5344CB8AC3E}">
        <p14:creationId xmlns:p14="http://schemas.microsoft.com/office/powerpoint/2010/main" val="549709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1972" y="2"/>
            <a:ext cx="6688429" cy="1142999"/>
          </a:xfrm>
        </p:spPr>
        <p:txBody>
          <a:bodyPr/>
          <a:lstStyle/>
          <a:p>
            <a:r>
              <a:rPr lang="en-US" sz="2800" dirty="0" smtClean="0"/>
              <a:t>Next phases of learning  </a:t>
            </a:r>
            <a:endParaRPr lang="en-US" sz="2800" dirty="0"/>
          </a:p>
        </p:txBody>
      </p:sp>
      <p:sp>
        <p:nvSpPr>
          <p:cNvPr id="3" name="Content Placeholder 2"/>
          <p:cNvSpPr>
            <a:spLocks noGrp="1"/>
          </p:cNvSpPr>
          <p:nvPr>
            <p:ph sz="quarter" idx="11"/>
          </p:nvPr>
        </p:nvSpPr>
        <p:spPr>
          <a:xfrm>
            <a:off x="423081" y="1143000"/>
            <a:ext cx="11308545" cy="5005387"/>
          </a:xfrm>
        </p:spPr>
        <p:txBody>
          <a:bodyPr>
            <a:normAutofit fontScale="92500" lnSpcReduction="20000"/>
          </a:bodyPr>
          <a:lstStyle/>
          <a:p>
            <a:pPr marL="742950" indent="-742950">
              <a:buFont typeface="+mj-lt"/>
              <a:buAutoNum type="arabicPeriod" startAt="4"/>
            </a:pPr>
            <a:r>
              <a:rPr lang="en-US" sz="3600" dirty="0" smtClean="0"/>
              <a:t>Students were invited to present their metaphors individually </a:t>
            </a:r>
          </a:p>
          <a:p>
            <a:pPr marL="742950" indent="-742950">
              <a:buFont typeface="+mj-lt"/>
              <a:buAutoNum type="arabicPeriod" startAt="4"/>
            </a:pPr>
            <a:r>
              <a:rPr lang="en-US" sz="3600" dirty="0" smtClean="0"/>
              <a:t>The audience was encouraged to ask clarifying or any other questions </a:t>
            </a:r>
          </a:p>
          <a:p>
            <a:pPr marL="742950" indent="-742950">
              <a:buFont typeface="+mj-lt"/>
              <a:buAutoNum type="arabicPeriod" startAt="4"/>
            </a:pPr>
            <a:r>
              <a:rPr lang="en-US" sz="3600" dirty="0" smtClean="0"/>
              <a:t>Once all presentations were done, students were instructed to </a:t>
            </a:r>
            <a:r>
              <a:rPr lang="en-US" sz="3600" dirty="0" err="1" smtClean="0"/>
              <a:t>catergorise</a:t>
            </a:r>
            <a:r>
              <a:rPr lang="en-US" sz="3600" dirty="0" smtClean="0"/>
              <a:t> the images and to rationalize their </a:t>
            </a:r>
            <a:r>
              <a:rPr lang="en-US" sz="3600" dirty="0" err="1" smtClean="0"/>
              <a:t>categorisations</a:t>
            </a:r>
            <a:r>
              <a:rPr lang="en-US" sz="3600" dirty="0" smtClean="0"/>
              <a:t>.</a:t>
            </a:r>
          </a:p>
          <a:p>
            <a:pPr marL="742950" indent="-742950">
              <a:buFont typeface="+mj-lt"/>
              <a:buAutoNum type="arabicPeriod" startAt="4"/>
            </a:pPr>
            <a:r>
              <a:rPr lang="en-US" sz="3600" dirty="0" smtClean="0"/>
              <a:t>Students were given thinking questions that you can see on the following slide. Immediate reaction was sought. </a:t>
            </a:r>
          </a:p>
          <a:p>
            <a:pPr marL="742950" indent="-742950">
              <a:buFont typeface="+mj-lt"/>
              <a:buAutoNum type="arabicPeriod" startAt="4"/>
            </a:pPr>
            <a:r>
              <a:rPr lang="en-US" sz="3600" dirty="0" smtClean="0"/>
              <a:t>In the end of the academic year students were prompted to re-examine their metaphors again.    </a:t>
            </a:r>
          </a:p>
          <a:p>
            <a:pPr marL="0" indent="0">
              <a:buNone/>
            </a:pPr>
            <a:r>
              <a:rPr lang="en-US" sz="3600" dirty="0" smtClean="0"/>
              <a:t>    </a:t>
            </a:r>
          </a:p>
          <a:p>
            <a:pPr>
              <a:buNone/>
            </a:pPr>
            <a:endParaRPr lang="en-US" sz="3600" dirty="0" smtClean="0"/>
          </a:p>
          <a:p>
            <a:pPr>
              <a:buNone/>
            </a:pPr>
            <a:endParaRPr lang="en-US" sz="3600" dirty="0" smtClean="0"/>
          </a:p>
          <a:p>
            <a:pPr>
              <a:buNone/>
            </a:pPr>
            <a:endParaRPr lang="en-US" sz="3600" dirty="0"/>
          </a:p>
        </p:txBody>
      </p:sp>
    </p:spTree>
    <p:extLst>
      <p:ext uri="{BB962C8B-B14F-4D97-AF65-F5344CB8AC3E}">
        <p14:creationId xmlns:p14="http://schemas.microsoft.com/office/powerpoint/2010/main" val="9212002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130175"/>
            <a:ext cx="7628204" cy="522288"/>
          </a:xfrm>
        </p:spPr>
        <p:txBody>
          <a:bodyPr>
            <a:normAutofit fontScale="62500" lnSpcReduction="20000"/>
          </a:bodyPr>
          <a:lstStyle/>
          <a:p>
            <a:r>
              <a:rPr lang="en-US" dirty="0" smtClean="0"/>
              <a:t>Thinking questions to make reflection more appealing </a:t>
            </a:r>
            <a:endParaRPr lang="en-US" dirty="0"/>
          </a:p>
        </p:txBody>
      </p:sp>
      <p:sp>
        <p:nvSpPr>
          <p:cNvPr id="3" name="Content Placeholder 2"/>
          <p:cNvSpPr>
            <a:spLocks noGrp="1"/>
          </p:cNvSpPr>
          <p:nvPr>
            <p:ph sz="quarter" idx="11"/>
          </p:nvPr>
        </p:nvSpPr>
        <p:spPr>
          <a:xfrm>
            <a:off x="437883" y="914400"/>
            <a:ext cx="11293744" cy="5576552"/>
          </a:xfrm>
        </p:spPr>
        <p:txBody>
          <a:bodyPr>
            <a:normAutofit fontScale="85000" lnSpcReduction="20000"/>
          </a:bodyPr>
          <a:lstStyle/>
          <a:p>
            <a:pPr lvl="0"/>
            <a:r>
              <a:rPr lang="en-US" dirty="0"/>
              <a:t>Can you clearly see the teacher in your picture?</a:t>
            </a:r>
          </a:p>
          <a:p>
            <a:pPr lvl="0"/>
            <a:r>
              <a:rPr lang="en-US" dirty="0"/>
              <a:t>Is it a human being? Is it an object?  </a:t>
            </a:r>
          </a:p>
          <a:p>
            <a:pPr lvl="0"/>
            <a:r>
              <a:rPr lang="en-US" dirty="0"/>
              <a:t>Is it possible to understand what role the teacher is adopting? </a:t>
            </a:r>
          </a:p>
          <a:p>
            <a:pPr lvl="0"/>
            <a:r>
              <a:rPr lang="en-US" dirty="0"/>
              <a:t>What is the teacher doing?   </a:t>
            </a:r>
          </a:p>
          <a:p>
            <a:pPr lvl="0"/>
            <a:r>
              <a:rPr lang="en-US" dirty="0"/>
              <a:t>Can you clearly see students in your picture?</a:t>
            </a:r>
          </a:p>
          <a:p>
            <a:pPr lvl="0"/>
            <a:r>
              <a:rPr lang="en-US" dirty="0"/>
              <a:t>If there is a teacher/students, how big or small are their?</a:t>
            </a:r>
          </a:p>
          <a:p>
            <a:pPr lvl="0"/>
            <a:r>
              <a:rPr lang="en-US" dirty="0"/>
              <a:t>Can you see a classroom? What is the size of the class? </a:t>
            </a:r>
          </a:p>
          <a:p>
            <a:pPr lvl="0"/>
            <a:r>
              <a:rPr lang="en-US" dirty="0"/>
              <a:t>Where does teaching take place? What is the environment?  (Indoor, outdoor, in the nature, etc.)</a:t>
            </a:r>
          </a:p>
          <a:p>
            <a:pPr lvl="0"/>
            <a:r>
              <a:rPr lang="en-US" dirty="0"/>
              <a:t>Is your picture colorful? What colors are used?</a:t>
            </a:r>
          </a:p>
          <a:p>
            <a:pPr lvl="0"/>
            <a:r>
              <a:rPr lang="en-US" dirty="0"/>
              <a:t>Does your picture show a process or a product?</a:t>
            </a:r>
          </a:p>
          <a:p>
            <a:pPr lvl="0"/>
            <a:r>
              <a:rPr lang="en-US" dirty="0"/>
              <a:t>Can you see any /read any emotions from the picture?</a:t>
            </a:r>
          </a:p>
          <a:p>
            <a:pPr lvl="0"/>
            <a:r>
              <a:rPr lang="en-US" dirty="0"/>
              <a:t>Is there the only way to learn?</a:t>
            </a:r>
          </a:p>
          <a:p>
            <a:pPr lvl="0"/>
            <a:r>
              <a:rPr lang="en-US" dirty="0"/>
              <a:t>Where is the teacher in the picture? (in the  middle, at the  back, up, down, etc.) Is he/she facing the students?</a:t>
            </a:r>
          </a:p>
          <a:p>
            <a:pPr lvl="0"/>
            <a:r>
              <a:rPr lang="en-US" dirty="0"/>
              <a:t>Is your picture dynamic? Does it depict the process?   </a:t>
            </a:r>
          </a:p>
          <a:p>
            <a:pPr lvl="0"/>
            <a:r>
              <a:rPr lang="en-US" dirty="0"/>
              <a:t>How many times have you used the word “learning” when you described your picture?</a:t>
            </a:r>
            <a:r>
              <a:rPr lang="en-US" b="1" dirty="0"/>
              <a:t> </a:t>
            </a:r>
            <a:endParaRPr lang="en-US" dirty="0"/>
          </a:p>
          <a:p>
            <a:endParaRPr lang="en-US" dirty="0"/>
          </a:p>
        </p:txBody>
      </p:sp>
    </p:spTree>
    <p:extLst>
      <p:ext uri="{BB962C8B-B14F-4D97-AF65-F5344CB8AC3E}">
        <p14:creationId xmlns:p14="http://schemas.microsoft.com/office/powerpoint/2010/main" val="27255235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What is the use of questions?   </a:t>
            </a:r>
            <a:endParaRPr lang="en-US" dirty="0"/>
          </a:p>
        </p:txBody>
      </p:sp>
      <p:sp>
        <p:nvSpPr>
          <p:cNvPr id="3" name="Content Placeholder 2"/>
          <p:cNvSpPr>
            <a:spLocks noGrp="1"/>
          </p:cNvSpPr>
          <p:nvPr>
            <p:ph sz="quarter" idx="11"/>
          </p:nvPr>
        </p:nvSpPr>
        <p:spPr>
          <a:xfrm>
            <a:off x="538163" y="2662703"/>
            <a:ext cx="11193463" cy="5005388"/>
          </a:xfrm>
        </p:spPr>
        <p:txBody>
          <a:bodyPr>
            <a:normAutofit/>
          </a:bodyPr>
          <a:lstStyle/>
          <a:p>
            <a:pPr marL="0" indent="0" algn="ctr">
              <a:buNone/>
            </a:pPr>
            <a:r>
              <a:rPr lang="en-US" sz="4400" dirty="0" smtClean="0"/>
              <a:t>Making invisible visible</a:t>
            </a:r>
          </a:p>
          <a:p>
            <a:pPr marL="0" indent="0" algn="ctr">
              <a:buNone/>
            </a:pPr>
            <a:r>
              <a:rPr lang="en-US" sz="4400" dirty="0" smtClean="0"/>
              <a:t>Making implicit more explicit  </a:t>
            </a:r>
            <a:endParaRPr lang="en-US" sz="4400" dirty="0"/>
          </a:p>
        </p:txBody>
      </p:sp>
    </p:spTree>
    <p:extLst>
      <p:ext uri="{BB962C8B-B14F-4D97-AF65-F5344CB8AC3E}">
        <p14:creationId xmlns:p14="http://schemas.microsoft.com/office/powerpoint/2010/main" val="1906986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8790" y="1"/>
            <a:ext cx="8405612" cy="761999"/>
          </a:xfrm>
        </p:spPr>
        <p:txBody>
          <a:bodyPr>
            <a:normAutofit fontScale="77500" lnSpcReduction="20000"/>
          </a:bodyPr>
          <a:lstStyle/>
          <a:p>
            <a:r>
              <a:rPr lang="en-US" dirty="0" smtClean="0"/>
              <a:t>Advantages of using a metaphor to explore personal ideas about teaching – teacher’s view    </a:t>
            </a:r>
            <a:endParaRPr lang="en-US" dirty="0"/>
          </a:p>
        </p:txBody>
      </p:sp>
      <p:sp>
        <p:nvSpPr>
          <p:cNvPr id="3" name="Content Placeholder 2"/>
          <p:cNvSpPr>
            <a:spLocks noGrp="1"/>
          </p:cNvSpPr>
          <p:nvPr>
            <p:ph sz="quarter" idx="11"/>
          </p:nvPr>
        </p:nvSpPr>
        <p:spPr>
          <a:xfrm>
            <a:off x="818867" y="916548"/>
            <a:ext cx="9503854" cy="5410200"/>
          </a:xfrm>
        </p:spPr>
        <p:txBody>
          <a:bodyPr>
            <a:noAutofit/>
          </a:bodyPr>
          <a:lstStyle/>
          <a:p>
            <a:r>
              <a:rPr lang="en-US" sz="2800" dirty="0" smtClean="0"/>
              <a:t>Serves as a diagnostic tool to learn about students </a:t>
            </a:r>
          </a:p>
          <a:p>
            <a:r>
              <a:rPr lang="en-US" sz="2800" dirty="0" smtClean="0"/>
              <a:t>Less threatening physiologically to express personal ideas</a:t>
            </a:r>
          </a:p>
          <a:p>
            <a:r>
              <a:rPr lang="en-US" sz="2800" dirty="0" smtClean="0"/>
              <a:t>More fun</a:t>
            </a:r>
          </a:p>
          <a:p>
            <a:r>
              <a:rPr lang="en-US" sz="2800" dirty="0" smtClean="0"/>
              <a:t>Wider pool of shared knowledge and ideas</a:t>
            </a:r>
          </a:p>
          <a:p>
            <a:r>
              <a:rPr lang="en-US" sz="2800" dirty="0" smtClean="0"/>
              <a:t>Developing thinking outside the box</a:t>
            </a:r>
          </a:p>
          <a:p>
            <a:r>
              <a:rPr lang="en-US" sz="2800" dirty="0" smtClean="0"/>
              <a:t>Developing noticing skills</a:t>
            </a:r>
          </a:p>
          <a:p>
            <a:r>
              <a:rPr lang="en-US" sz="2800" dirty="0" smtClean="0"/>
              <a:t>Thinking is creative </a:t>
            </a:r>
          </a:p>
          <a:p>
            <a:r>
              <a:rPr lang="en-US" sz="2800" dirty="0" smtClean="0"/>
              <a:t>Evaluation, synthesis and creation are being encouraged</a:t>
            </a:r>
          </a:p>
          <a:p>
            <a:r>
              <a:rPr lang="en-US" sz="2800" dirty="0" smtClean="0"/>
              <a:t>Follows the experiential learning cycle</a:t>
            </a:r>
          </a:p>
          <a:p>
            <a:r>
              <a:rPr lang="en-US" sz="2800" dirty="0" smtClean="0"/>
              <a:t>Allows reflection </a:t>
            </a:r>
          </a:p>
          <a:p>
            <a:r>
              <a:rPr lang="en-US" sz="2800" dirty="0" smtClean="0"/>
              <a:t>Students centered and inclusive way of teaching      </a:t>
            </a:r>
          </a:p>
          <a:p>
            <a:pPr marL="0" indent="0">
              <a:buNone/>
            </a:pPr>
            <a:endParaRPr lang="en-US" sz="2800" dirty="0"/>
          </a:p>
        </p:txBody>
      </p:sp>
    </p:spTree>
    <p:extLst>
      <p:ext uri="{BB962C8B-B14F-4D97-AF65-F5344CB8AC3E}">
        <p14:creationId xmlns:p14="http://schemas.microsoft.com/office/powerpoint/2010/main" val="36422321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50125" y="245661"/>
            <a:ext cx="8625385" cy="788943"/>
          </a:xfrm>
        </p:spPr>
        <p:txBody>
          <a:bodyPr>
            <a:normAutofit fontScale="77500" lnSpcReduction="20000"/>
          </a:bodyPr>
          <a:lstStyle/>
          <a:p>
            <a:r>
              <a:rPr lang="en-US" dirty="0"/>
              <a:t>Advantages of using a metaphor to explore personal ideas about teaching – </a:t>
            </a:r>
            <a:r>
              <a:rPr lang="en-US" dirty="0" smtClean="0"/>
              <a:t>students’ views    </a:t>
            </a:r>
            <a:endParaRPr lang="en-US" dirty="0"/>
          </a:p>
          <a:p>
            <a:endParaRPr lang="en-US" dirty="0"/>
          </a:p>
        </p:txBody>
      </p:sp>
      <p:sp>
        <p:nvSpPr>
          <p:cNvPr id="3" name="Content Placeholder 2"/>
          <p:cNvSpPr>
            <a:spLocks noGrp="1"/>
          </p:cNvSpPr>
          <p:nvPr>
            <p:ph sz="quarter" idx="11"/>
          </p:nvPr>
        </p:nvSpPr>
        <p:spPr>
          <a:xfrm>
            <a:off x="464025" y="887104"/>
            <a:ext cx="11267602" cy="5261284"/>
          </a:xfrm>
        </p:spPr>
        <p:txBody>
          <a:bodyPr>
            <a:normAutofit/>
          </a:bodyPr>
          <a:lstStyle/>
          <a:p>
            <a:r>
              <a:rPr lang="en-US" dirty="0" smtClean="0"/>
              <a:t>Allows </a:t>
            </a:r>
            <a:r>
              <a:rPr lang="en-US" dirty="0"/>
              <a:t>for creativity and more philosophical approach in explaining your vision and </a:t>
            </a:r>
            <a:r>
              <a:rPr lang="en-US" dirty="0" smtClean="0"/>
              <a:t>ideas </a:t>
            </a:r>
          </a:p>
          <a:p>
            <a:r>
              <a:rPr lang="en-US" dirty="0" smtClean="0"/>
              <a:t>Brief </a:t>
            </a:r>
          </a:p>
          <a:p>
            <a:r>
              <a:rPr lang="en-US" dirty="0" smtClean="0"/>
              <a:t>Visual</a:t>
            </a:r>
            <a:endParaRPr lang="en-US" dirty="0"/>
          </a:p>
          <a:p>
            <a:r>
              <a:rPr lang="en-US" dirty="0" smtClean="0"/>
              <a:t>Helps </a:t>
            </a:r>
            <a:r>
              <a:rPr lang="en-US" dirty="0"/>
              <a:t>to express the notion in a very concise </a:t>
            </a:r>
            <a:r>
              <a:rPr lang="en-US" dirty="0" smtClean="0"/>
              <a:t>way</a:t>
            </a:r>
            <a:endParaRPr lang="en-US" dirty="0"/>
          </a:p>
          <a:p>
            <a:pPr lvl="0"/>
            <a:r>
              <a:rPr lang="en-US" dirty="0" smtClean="0"/>
              <a:t>While applying a metaphor a student </a:t>
            </a:r>
            <a:r>
              <a:rPr lang="en-US" dirty="0"/>
              <a:t>gets an opportunity to analyze </a:t>
            </a:r>
            <a:r>
              <a:rPr lang="en-US" dirty="0" smtClean="0"/>
              <a:t>deeper</a:t>
            </a:r>
            <a:endParaRPr lang="en-US" dirty="0"/>
          </a:p>
          <a:p>
            <a:pPr lvl="0"/>
            <a:r>
              <a:rPr lang="en-US" dirty="0" smtClean="0"/>
              <a:t>Motivating </a:t>
            </a:r>
          </a:p>
          <a:p>
            <a:pPr lvl="0"/>
            <a:r>
              <a:rPr lang="en-US" dirty="0" smtClean="0"/>
              <a:t>It </a:t>
            </a:r>
            <a:r>
              <a:rPr lang="en-US" dirty="0"/>
              <a:t>provokes a professional dialogue between a teacher and teacher </a:t>
            </a:r>
            <a:r>
              <a:rPr lang="en-US" dirty="0" smtClean="0"/>
              <a:t>trainer</a:t>
            </a:r>
          </a:p>
          <a:p>
            <a:r>
              <a:rPr lang="en-US" dirty="0" smtClean="0"/>
              <a:t>Unconscious reflection </a:t>
            </a:r>
          </a:p>
          <a:p>
            <a:r>
              <a:rPr lang="en-US" dirty="0" smtClean="0"/>
              <a:t>Metaphors </a:t>
            </a:r>
            <a:r>
              <a:rPr lang="en-US" dirty="0"/>
              <a:t>make the classroom process closer to the life. </a:t>
            </a:r>
          </a:p>
          <a:p>
            <a:r>
              <a:rPr lang="en-US" dirty="0" smtClean="0"/>
              <a:t>Helps to see </a:t>
            </a:r>
            <a:r>
              <a:rPr lang="en-US" dirty="0"/>
              <a:t>the psychology </a:t>
            </a:r>
            <a:r>
              <a:rPr lang="en-US" dirty="0" smtClean="0"/>
              <a:t>and a character </a:t>
            </a:r>
            <a:r>
              <a:rPr lang="en-US" dirty="0"/>
              <a:t>of </a:t>
            </a:r>
            <a:r>
              <a:rPr lang="en-US" dirty="0" smtClean="0"/>
              <a:t>students</a:t>
            </a:r>
            <a:endParaRPr lang="en-US" dirty="0"/>
          </a:p>
          <a:p>
            <a:endParaRPr lang="en-US" dirty="0"/>
          </a:p>
        </p:txBody>
      </p:sp>
    </p:spTree>
    <p:extLst>
      <p:ext uri="{BB962C8B-B14F-4D97-AF65-F5344CB8AC3E}">
        <p14:creationId xmlns:p14="http://schemas.microsoft.com/office/powerpoint/2010/main" val="2479871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171118"/>
            <a:ext cx="8025143" cy="971882"/>
          </a:xfrm>
        </p:spPr>
        <p:txBody>
          <a:bodyPr>
            <a:normAutofit fontScale="77500" lnSpcReduction="20000"/>
          </a:bodyPr>
          <a:lstStyle/>
          <a:p>
            <a:r>
              <a:rPr lang="en-US" dirty="0" smtClean="0"/>
              <a:t>Disadvantages </a:t>
            </a:r>
            <a:r>
              <a:rPr lang="en-US" dirty="0"/>
              <a:t>of using a metaphor to explore personal ideas about teaching – teacher’s view    </a:t>
            </a:r>
          </a:p>
          <a:p>
            <a:endParaRPr lang="en-US" dirty="0"/>
          </a:p>
        </p:txBody>
      </p:sp>
      <p:sp>
        <p:nvSpPr>
          <p:cNvPr id="3" name="Content Placeholder 2"/>
          <p:cNvSpPr>
            <a:spLocks noGrp="1"/>
          </p:cNvSpPr>
          <p:nvPr>
            <p:ph sz="quarter" idx="11"/>
          </p:nvPr>
        </p:nvSpPr>
        <p:spPr/>
        <p:txBody>
          <a:bodyPr>
            <a:normAutofit/>
          </a:bodyPr>
          <a:lstStyle/>
          <a:p>
            <a:r>
              <a:rPr lang="en-US" sz="3600" dirty="0" smtClean="0"/>
              <a:t>Not relevant to all learners types </a:t>
            </a:r>
          </a:p>
          <a:p>
            <a:r>
              <a:rPr lang="en-US" sz="3600" dirty="0" smtClean="0"/>
              <a:t>Time consuming </a:t>
            </a:r>
          </a:p>
          <a:p>
            <a:r>
              <a:rPr lang="en-US" sz="3600" dirty="0" smtClean="0"/>
              <a:t>Requires creativity </a:t>
            </a:r>
          </a:p>
          <a:p>
            <a:r>
              <a:rPr lang="en-US" sz="3600" dirty="0" smtClean="0"/>
              <a:t>Maybe confusing </a:t>
            </a:r>
          </a:p>
          <a:p>
            <a:r>
              <a:rPr lang="en-US" sz="3600" dirty="0" smtClean="0"/>
              <a:t>Requires a lot of individual attention to all students </a:t>
            </a:r>
            <a:endParaRPr lang="en-US" sz="3600" dirty="0"/>
          </a:p>
        </p:txBody>
      </p:sp>
    </p:spTree>
    <p:extLst>
      <p:ext uri="{BB962C8B-B14F-4D97-AF65-F5344CB8AC3E}">
        <p14:creationId xmlns:p14="http://schemas.microsoft.com/office/powerpoint/2010/main" val="904211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773" y="225711"/>
            <a:ext cx="8434316" cy="825168"/>
          </a:xfrm>
        </p:spPr>
        <p:txBody>
          <a:bodyPr>
            <a:normAutofit fontScale="77500" lnSpcReduction="20000"/>
          </a:bodyPr>
          <a:lstStyle/>
          <a:p>
            <a:r>
              <a:rPr lang="en-US" dirty="0" smtClean="0"/>
              <a:t>Disadvantages </a:t>
            </a:r>
            <a:r>
              <a:rPr lang="en-US" dirty="0"/>
              <a:t>of using a metaphor to explore personal ideas about teaching – </a:t>
            </a:r>
            <a:r>
              <a:rPr lang="en-US" dirty="0" smtClean="0"/>
              <a:t>students’ views    </a:t>
            </a:r>
            <a:endParaRPr lang="en-US" dirty="0"/>
          </a:p>
          <a:p>
            <a:endParaRPr lang="en-US" dirty="0"/>
          </a:p>
        </p:txBody>
      </p:sp>
      <p:sp>
        <p:nvSpPr>
          <p:cNvPr id="3" name="Content Placeholder 2"/>
          <p:cNvSpPr>
            <a:spLocks noGrp="1"/>
          </p:cNvSpPr>
          <p:nvPr>
            <p:ph sz="quarter" idx="11"/>
          </p:nvPr>
        </p:nvSpPr>
        <p:spPr>
          <a:xfrm>
            <a:off x="538163" y="1552435"/>
            <a:ext cx="11193463" cy="5005388"/>
          </a:xfrm>
        </p:spPr>
        <p:txBody>
          <a:bodyPr/>
          <a:lstStyle/>
          <a:p>
            <a:r>
              <a:rPr lang="en-US" dirty="0"/>
              <a:t>Disadvantages: if the expectations are not clearly stated, it can be a little confusing </a:t>
            </a:r>
            <a:endParaRPr lang="en-US" dirty="0" smtClean="0"/>
          </a:p>
          <a:p>
            <a:r>
              <a:rPr lang="en-US" dirty="0" smtClean="0"/>
              <a:t>The </a:t>
            </a:r>
            <a:r>
              <a:rPr lang="en-US" dirty="0"/>
              <a:t>metaphors may be understood very differently by the rest of the students depending on their past experience, cultural background etc</a:t>
            </a:r>
            <a:r>
              <a:rPr lang="en-US" dirty="0" smtClean="0"/>
              <a:t>.</a:t>
            </a:r>
          </a:p>
          <a:p>
            <a:pPr lvl="0"/>
            <a:r>
              <a:rPr lang="en-US" dirty="0"/>
              <a:t>Someone who is very bad at crafts may feel disadvantageous</a:t>
            </a:r>
          </a:p>
          <a:p>
            <a:pPr lvl="0"/>
            <a:r>
              <a:rPr lang="en-US" dirty="0"/>
              <a:t>The task realization (how to implement all the ideas and how the metaphor is going to look at the end) may mislead the teacher from the initial idea</a:t>
            </a:r>
          </a:p>
          <a:p>
            <a:r>
              <a:rPr lang="en-US" dirty="0"/>
              <a:t>May be very </a:t>
            </a:r>
            <a:r>
              <a:rPr lang="en-US" dirty="0" smtClean="0"/>
              <a:t>time-consuming</a:t>
            </a:r>
          </a:p>
          <a:p>
            <a:r>
              <a:rPr lang="en-US" dirty="0"/>
              <a:t>It is not always possible to </a:t>
            </a:r>
            <a:r>
              <a:rPr lang="en-US" dirty="0" smtClean="0"/>
              <a:t>describe everything with a metaphor</a:t>
            </a:r>
            <a:r>
              <a:rPr lang="en-US" dirty="0"/>
              <a:t>. </a:t>
            </a:r>
            <a:endParaRPr lang="en-US" dirty="0" smtClean="0"/>
          </a:p>
          <a:p>
            <a:r>
              <a:rPr lang="en-US" dirty="0" smtClean="0"/>
              <a:t>Students can produce very confusing metaphors </a:t>
            </a:r>
            <a:endParaRPr lang="en-US" dirty="0"/>
          </a:p>
          <a:p>
            <a:endParaRPr lang="en-US" dirty="0"/>
          </a:p>
          <a:p>
            <a:pPr lvl="0"/>
            <a:endParaRPr lang="en-US" dirty="0"/>
          </a:p>
          <a:p>
            <a:endParaRPr lang="en-US" dirty="0"/>
          </a:p>
        </p:txBody>
      </p:sp>
    </p:spTree>
    <p:extLst>
      <p:ext uri="{BB962C8B-B14F-4D97-AF65-F5344CB8AC3E}">
        <p14:creationId xmlns:p14="http://schemas.microsoft.com/office/powerpoint/2010/main" val="2021517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A quote from a student </a:t>
            </a:r>
            <a:endParaRPr lang="en-US" dirty="0"/>
          </a:p>
        </p:txBody>
      </p:sp>
      <p:sp>
        <p:nvSpPr>
          <p:cNvPr id="3" name="Content Placeholder 2"/>
          <p:cNvSpPr>
            <a:spLocks noGrp="1"/>
          </p:cNvSpPr>
          <p:nvPr>
            <p:ph sz="quarter" idx="11"/>
          </p:nvPr>
        </p:nvSpPr>
        <p:spPr>
          <a:xfrm>
            <a:off x="270456" y="746972"/>
            <a:ext cx="11706895" cy="6413679"/>
          </a:xfrm>
        </p:spPr>
        <p:txBody>
          <a:bodyPr>
            <a:normAutofit/>
          </a:bodyPr>
          <a:lstStyle/>
          <a:p>
            <a:pPr marL="0" indent="0" algn="just">
              <a:buNone/>
            </a:pPr>
            <a:r>
              <a:rPr lang="en-US" dirty="0" smtClean="0"/>
              <a:t>‘At </a:t>
            </a:r>
            <a:r>
              <a:rPr lang="en-US" dirty="0"/>
              <a:t>the very beginning of the course we were asked to come up with our own metaphor that described teaching and learning, and to share it with the group. </a:t>
            </a:r>
            <a:r>
              <a:rPr lang="en-US" dirty="0" smtClean="0"/>
              <a:t>The </a:t>
            </a:r>
            <a:r>
              <a:rPr lang="en-US" dirty="0"/>
              <a:t>image of a wheel came to my mind in an instance. Wheel is a moving force and normally signifies progress, as well as being associated with knowledge and wisdom in many cultures. </a:t>
            </a:r>
          </a:p>
          <a:p>
            <a:pPr marL="0" indent="0" algn="just">
              <a:buNone/>
            </a:pPr>
            <a:endParaRPr lang="en-US" dirty="0" smtClean="0"/>
          </a:p>
          <a:p>
            <a:pPr marL="0" indent="0" algn="just">
              <a:buNone/>
            </a:pPr>
            <a:r>
              <a:rPr lang="en-US" dirty="0" smtClean="0"/>
              <a:t>I </a:t>
            </a:r>
            <a:r>
              <a:rPr lang="en-US" dirty="0"/>
              <a:t>strongly believe in the inquiry-based learning and that knowledge can be gained from multiple sources and in various ways. Inquiry means allowing our natural curiosity to lead our learning process, and it is often the learner’s genuine interest to learn something. My metaphor suited my educational philosophy, because the wheel is round and it can be steered in different directions, making things move and work. It can symbolize the opportunity for exploring and experimenting. </a:t>
            </a:r>
            <a:r>
              <a:rPr lang="en-US" dirty="0" smtClean="0"/>
              <a:t> </a:t>
            </a:r>
            <a:endParaRPr lang="en-US" dirty="0"/>
          </a:p>
          <a:p>
            <a:pPr marL="0" indent="0" algn="just">
              <a:buNone/>
            </a:pPr>
            <a:endParaRPr lang="en-US" dirty="0" smtClean="0"/>
          </a:p>
          <a:p>
            <a:pPr marL="0" indent="0" algn="just">
              <a:buNone/>
            </a:pPr>
            <a:r>
              <a:rPr lang="en-US" dirty="0" smtClean="0"/>
              <a:t>However</a:t>
            </a:r>
            <a:r>
              <a:rPr lang="en-US" dirty="0"/>
              <a:t>, </a:t>
            </a:r>
            <a:r>
              <a:rPr lang="en-US" dirty="0" smtClean="0"/>
              <a:t>when we </a:t>
            </a:r>
            <a:r>
              <a:rPr lang="en-US" dirty="0"/>
              <a:t>reflected on our metaphors by using the questions provided by our tutor, </a:t>
            </a:r>
            <a:r>
              <a:rPr lang="en-US" dirty="0" smtClean="0"/>
              <a:t>it made </a:t>
            </a:r>
            <a:r>
              <a:rPr lang="en-US" dirty="0"/>
              <a:t>us think deeper about ourselves as teachers. I answered each question on the list and I was surprised by my responses. I could not clearly see the teacher and learner on my metaphor, as well as who was in control and where was the teaching was happening</a:t>
            </a:r>
            <a:r>
              <a:rPr lang="en-US" dirty="0" smtClean="0"/>
              <a:t>.’</a:t>
            </a:r>
            <a:endParaRPr lang="en-US" dirty="0"/>
          </a:p>
          <a:p>
            <a:pPr marL="0" indent="0" algn="just">
              <a:buNone/>
            </a:pPr>
            <a:endParaRPr lang="en-US" dirty="0"/>
          </a:p>
        </p:txBody>
      </p:sp>
    </p:spTree>
    <p:extLst>
      <p:ext uri="{BB962C8B-B14F-4D97-AF65-F5344CB8AC3E}">
        <p14:creationId xmlns:p14="http://schemas.microsoft.com/office/powerpoint/2010/main" val="7192754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336239"/>
            <a:ext cx="7151687" cy="522288"/>
          </a:xfrm>
        </p:spPr>
        <p:txBody>
          <a:bodyPr>
            <a:normAutofit fontScale="92500" lnSpcReduction="20000"/>
          </a:bodyPr>
          <a:lstStyle/>
          <a:p>
            <a:r>
              <a:rPr lang="en-US" dirty="0"/>
              <a:t>A quote from a student </a:t>
            </a:r>
          </a:p>
          <a:p>
            <a:endParaRPr lang="en-US" dirty="0"/>
          </a:p>
        </p:txBody>
      </p:sp>
      <p:sp>
        <p:nvSpPr>
          <p:cNvPr id="3" name="Content Placeholder 2"/>
          <p:cNvSpPr>
            <a:spLocks noGrp="1"/>
          </p:cNvSpPr>
          <p:nvPr>
            <p:ph sz="quarter" idx="11"/>
          </p:nvPr>
        </p:nvSpPr>
        <p:spPr>
          <a:xfrm>
            <a:off x="360609" y="965915"/>
            <a:ext cx="11371018" cy="5182473"/>
          </a:xfrm>
        </p:spPr>
        <p:txBody>
          <a:bodyPr>
            <a:normAutofit lnSpcReduction="10000"/>
          </a:bodyPr>
          <a:lstStyle/>
          <a:p>
            <a:pPr marL="0" indent="0">
              <a:buNone/>
            </a:pPr>
            <a:r>
              <a:rPr lang="en-US" dirty="0" smtClean="0"/>
              <a:t>At </a:t>
            </a:r>
            <a:r>
              <a:rPr lang="en-US" dirty="0"/>
              <a:t>the end of the course, I easily made amendments, which were the result of my transformation and the new perspectives that I gained about teaching and learning. When I reflected on the improved metaphor, my answers to the same set of questions were changed noticeably. I had a clearer picture of my role as a facilitator and my students’ role as autonomous learners. </a:t>
            </a:r>
          </a:p>
          <a:p>
            <a:pPr marL="0" indent="0">
              <a:buNone/>
            </a:pPr>
            <a:r>
              <a:rPr lang="en-US" dirty="0" smtClean="0"/>
              <a:t>I </a:t>
            </a:r>
            <a:r>
              <a:rPr lang="en-US" dirty="0"/>
              <a:t>added the teacher and the learner on either side of the wheel. They look as if they are rolling the wheel together, which can symbolize sharing knowledge and learning from each other. The size of the teacher and the learner is exactly the </a:t>
            </a:r>
            <a:r>
              <a:rPr lang="en-US" dirty="0" smtClean="0"/>
              <a:t>same. This </a:t>
            </a:r>
            <a:r>
              <a:rPr lang="en-US" dirty="0"/>
              <a:t>shows that I do not consider myself to be more important than any of my students and I disapprove the notion of a teacher as an authority. Both the teacher and the learner are smiling, which shows that their interests are aroused. Another change that I made was adding all the important key concepts that we covered over the course that I find valuable in successful teaching and learning process. Interestingly, on the improved metaphor, the learner’s hands are pointing to the Experiential Learning Cycle, while the teacher's hands are on the word 'facilitator'.  </a:t>
            </a:r>
            <a:endParaRPr lang="en-US" dirty="0" smtClean="0"/>
          </a:p>
          <a:p>
            <a:pPr marL="0" indent="0">
              <a:buNone/>
            </a:pPr>
            <a:r>
              <a:rPr lang="en-US" dirty="0" smtClean="0"/>
              <a:t>Two </a:t>
            </a:r>
            <a:r>
              <a:rPr lang="en-US" dirty="0"/>
              <a:t>words stand out in the new version of my metaphor: </a:t>
            </a:r>
            <a:r>
              <a:rPr lang="en-US" b="1" dirty="0"/>
              <a:t>schemata </a:t>
            </a:r>
            <a:r>
              <a:rPr lang="en-US" dirty="0"/>
              <a:t>and </a:t>
            </a:r>
            <a:r>
              <a:rPr lang="en-US" b="1" dirty="0"/>
              <a:t>lifelong learners</a:t>
            </a:r>
            <a:r>
              <a:rPr lang="en-US" dirty="0"/>
              <a:t>. </a:t>
            </a:r>
          </a:p>
        </p:txBody>
      </p:sp>
    </p:spTree>
    <p:extLst>
      <p:ext uri="{BB962C8B-B14F-4D97-AF65-F5344CB8AC3E}">
        <p14:creationId xmlns:p14="http://schemas.microsoft.com/office/powerpoint/2010/main" val="2617310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46636" y="130175"/>
            <a:ext cx="5592365" cy="522288"/>
          </a:xfrm>
        </p:spPr>
        <p:txBody>
          <a:bodyPr>
            <a:normAutofit fontScale="92500" lnSpcReduction="20000"/>
          </a:bodyPr>
          <a:lstStyle/>
          <a:p>
            <a:endParaRPr lang="en-US" dirty="0"/>
          </a:p>
        </p:txBody>
      </p:sp>
      <p:pic>
        <p:nvPicPr>
          <p:cNvPr id="7" name="Content Placeholder 6"/>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512597" y="1143000"/>
            <a:ext cx="4727881" cy="5005388"/>
          </a:xfr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865" t="3817" r="-1971" b="1459"/>
          <a:stretch/>
        </p:blipFill>
        <p:spPr>
          <a:xfrm>
            <a:off x="6375192" y="777920"/>
            <a:ext cx="5145800" cy="5882188"/>
          </a:xfrm>
          <a:prstGeom prst="rect">
            <a:avLst/>
          </a:prstGeom>
        </p:spPr>
      </p:pic>
    </p:spTree>
    <p:extLst>
      <p:ext uri="{BB962C8B-B14F-4D97-AF65-F5344CB8AC3E}">
        <p14:creationId xmlns:p14="http://schemas.microsoft.com/office/powerpoint/2010/main" val="29516268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What could be different </a:t>
            </a:r>
            <a:endParaRPr lang="en-US" dirty="0"/>
          </a:p>
        </p:txBody>
      </p:sp>
      <p:sp>
        <p:nvSpPr>
          <p:cNvPr id="3" name="Content Placeholder 2"/>
          <p:cNvSpPr>
            <a:spLocks noGrp="1"/>
          </p:cNvSpPr>
          <p:nvPr>
            <p:ph sz="quarter" idx="11"/>
          </p:nvPr>
        </p:nvSpPr>
        <p:spPr>
          <a:xfrm>
            <a:off x="272955" y="1143000"/>
            <a:ext cx="5090615" cy="5005388"/>
          </a:xfrm>
        </p:spPr>
        <p:txBody>
          <a:bodyPr>
            <a:normAutofit lnSpcReduction="10000"/>
          </a:bodyPr>
          <a:lstStyle/>
          <a:p>
            <a:pPr marL="457200" indent="-457200">
              <a:buFont typeface="+mj-lt"/>
              <a:buAutoNum type="arabicPeriod"/>
            </a:pPr>
            <a:r>
              <a:rPr lang="en-US" dirty="0"/>
              <a:t>Students were introduced to the word philosophy of teaching and learning through discussion </a:t>
            </a:r>
          </a:p>
          <a:p>
            <a:pPr marL="457200" indent="-457200">
              <a:buFont typeface="+mj-lt"/>
              <a:buAutoNum type="arabicPeriod"/>
            </a:pPr>
            <a:endParaRPr lang="en-US" dirty="0"/>
          </a:p>
          <a:p>
            <a:pPr marL="457200" indent="-457200">
              <a:buFont typeface="+mj-lt"/>
              <a:buAutoNum type="arabicPeriod"/>
            </a:pPr>
            <a:r>
              <a:rPr lang="en-US" dirty="0"/>
              <a:t>Students were asked to think about their personal philosophy beyond the classroom. Thinking questions were suggested and students were given a week.  </a:t>
            </a:r>
          </a:p>
          <a:p>
            <a:pPr marL="457200" indent="-457200">
              <a:buFont typeface="+mj-lt"/>
              <a:buAutoNum type="arabicPeriod"/>
            </a:pPr>
            <a:endParaRPr lang="en-US" dirty="0"/>
          </a:p>
          <a:p>
            <a:pPr marL="457200" indent="-457200">
              <a:buFont typeface="+mj-lt"/>
              <a:buAutoNum type="arabicPeriod"/>
            </a:pPr>
            <a:r>
              <a:rPr lang="en-US" dirty="0"/>
              <a:t>Students were instructed to create a metaphorical picture/image of their philosophy. They had to draw/produce a collage.      </a:t>
            </a:r>
          </a:p>
          <a:p>
            <a:pPr>
              <a:buNone/>
            </a:pPr>
            <a:endParaRPr lang="en-US" dirty="0"/>
          </a:p>
          <a:p>
            <a:pPr marL="0" indent="0">
              <a:buNone/>
            </a:pPr>
            <a:endParaRPr lang="en-US" dirty="0"/>
          </a:p>
        </p:txBody>
      </p:sp>
      <p:sp>
        <p:nvSpPr>
          <p:cNvPr id="4" name="Content Placeholder 2"/>
          <p:cNvSpPr txBox="1">
            <a:spLocks/>
          </p:cNvSpPr>
          <p:nvPr/>
        </p:nvSpPr>
        <p:spPr>
          <a:xfrm>
            <a:off x="6307556" y="1104329"/>
            <a:ext cx="5090615" cy="50053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dirty="0" smtClean="0">
                <a:solidFill>
                  <a:schemeClr val="accent5">
                    <a:lumMod val="75000"/>
                  </a:schemeClr>
                </a:solidFill>
              </a:rPr>
              <a:t>Students are introduced to the word philosophy of teaching and learning through a LECTURE  </a:t>
            </a:r>
          </a:p>
          <a:p>
            <a:pPr marL="457200" indent="-457200">
              <a:buFont typeface="+mj-lt"/>
              <a:buAutoNum type="arabicPeriod"/>
            </a:pPr>
            <a:endParaRPr lang="en-US" dirty="0" smtClean="0"/>
          </a:p>
          <a:p>
            <a:pPr marL="457200" indent="-457200">
              <a:buFont typeface="+mj-lt"/>
              <a:buAutoNum type="arabicPeriod"/>
            </a:pPr>
            <a:r>
              <a:rPr lang="en-US" dirty="0" smtClean="0">
                <a:solidFill>
                  <a:schemeClr val="accent5">
                    <a:lumMod val="75000"/>
                  </a:schemeClr>
                </a:solidFill>
              </a:rPr>
              <a:t>Students are given examples of other colleagues’ ideas   </a:t>
            </a:r>
          </a:p>
          <a:p>
            <a:pPr marL="457200" indent="-457200">
              <a:buFont typeface="+mj-lt"/>
              <a:buAutoNum type="arabicPeriod"/>
            </a:pPr>
            <a:endParaRPr lang="en-US" dirty="0" smtClean="0">
              <a:solidFill>
                <a:schemeClr val="accent5">
                  <a:lumMod val="75000"/>
                </a:schemeClr>
              </a:solidFill>
            </a:endParaRPr>
          </a:p>
          <a:p>
            <a:pPr marL="457200" indent="-457200">
              <a:buFont typeface="+mj-lt"/>
              <a:buAutoNum type="arabicPeriod"/>
            </a:pPr>
            <a:endParaRPr lang="en-US" dirty="0" smtClean="0"/>
          </a:p>
          <a:p>
            <a:pPr marL="457200" indent="-457200">
              <a:buFont typeface="+mj-lt"/>
              <a:buAutoNum type="arabicPeriod"/>
            </a:pPr>
            <a:endParaRPr lang="en-US" dirty="0"/>
          </a:p>
          <a:p>
            <a:pPr marL="457200" indent="-457200">
              <a:buFont typeface="+mj-lt"/>
              <a:buAutoNum type="arabicPeriod"/>
            </a:pPr>
            <a:r>
              <a:rPr lang="en-US" dirty="0" smtClean="0">
                <a:solidFill>
                  <a:schemeClr val="accent5">
                    <a:lumMod val="75000"/>
                  </a:schemeClr>
                </a:solidFill>
              </a:rPr>
              <a:t>Students are given a task to write about their philosophy.       </a:t>
            </a:r>
          </a:p>
          <a:p>
            <a:pPr>
              <a:buFont typeface="Arial" panose="020B0604020202020204" pitchFamily="34" charset="0"/>
              <a:buNone/>
            </a:pP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2421567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1972" y="2"/>
            <a:ext cx="6688429" cy="1142999"/>
          </a:xfrm>
        </p:spPr>
        <p:txBody>
          <a:bodyPr/>
          <a:lstStyle/>
          <a:p>
            <a:r>
              <a:rPr lang="en-US" sz="2800" dirty="0" smtClean="0"/>
              <a:t>Initial phases of learning  </a:t>
            </a:r>
            <a:endParaRPr lang="en-US" sz="2800" dirty="0"/>
          </a:p>
        </p:txBody>
      </p:sp>
      <p:sp>
        <p:nvSpPr>
          <p:cNvPr id="3" name="Content Placeholder 2"/>
          <p:cNvSpPr>
            <a:spLocks noGrp="1"/>
          </p:cNvSpPr>
          <p:nvPr>
            <p:ph sz="quarter" idx="11"/>
          </p:nvPr>
        </p:nvSpPr>
        <p:spPr/>
        <p:txBody>
          <a:bodyPr>
            <a:normAutofit/>
          </a:bodyPr>
          <a:lstStyle/>
          <a:p>
            <a:pPr>
              <a:buNone/>
            </a:pPr>
            <a:endParaRPr lang="en-US" sz="3600" dirty="0" smtClean="0"/>
          </a:p>
          <a:p>
            <a:pPr>
              <a:buNone/>
            </a:pPr>
            <a:endParaRPr lang="en-US" sz="3600" dirty="0"/>
          </a:p>
        </p:txBody>
      </p:sp>
      <p:sp>
        <p:nvSpPr>
          <p:cNvPr id="4" name="Rectangle 3"/>
          <p:cNvSpPr/>
          <p:nvPr/>
        </p:nvSpPr>
        <p:spPr>
          <a:xfrm>
            <a:off x="154670" y="1720840"/>
            <a:ext cx="6096000" cy="4093428"/>
          </a:xfrm>
          <a:prstGeom prst="rect">
            <a:avLst/>
          </a:prstGeom>
        </p:spPr>
        <p:txBody>
          <a:bodyPr>
            <a:spAutoFit/>
          </a:bodyPr>
          <a:lstStyle/>
          <a:p>
            <a:pPr marL="457200" indent="-457200">
              <a:buFont typeface="+mj-lt"/>
              <a:buAutoNum type="arabicPeriod" startAt="4"/>
            </a:pPr>
            <a:r>
              <a:rPr lang="en-US" sz="2000" dirty="0" smtClean="0"/>
              <a:t>Students were invited to present their metaphors individually</a:t>
            </a:r>
          </a:p>
          <a:p>
            <a:pPr marL="457200" indent="-457200">
              <a:buFont typeface="+mj-lt"/>
              <a:buAutoNum type="arabicPeriod" startAt="4"/>
            </a:pPr>
            <a:r>
              <a:rPr lang="en-US" sz="2000" dirty="0" smtClean="0"/>
              <a:t>The audience was encouraged to ask clarifying or any other questions </a:t>
            </a:r>
          </a:p>
          <a:p>
            <a:pPr marL="457200" indent="-457200">
              <a:buFont typeface="+mj-lt"/>
              <a:buAutoNum type="arabicPeriod" startAt="4"/>
            </a:pPr>
            <a:r>
              <a:rPr lang="en-US" sz="2000" dirty="0" smtClean="0"/>
              <a:t>Once all presentations were done, students were instructed to </a:t>
            </a:r>
            <a:r>
              <a:rPr lang="en-US" sz="2000" dirty="0" err="1" smtClean="0"/>
              <a:t>catergorise</a:t>
            </a:r>
            <a:r>
              <a:rPr lang="en-US" sz="2000" dirty="0" smtClean="0"/>
              <a:t> the images and to rationalize their </a:t>
            </a:r>
            <a:r>
              <a:rPr lang="en-US" sz="2000" dirty="0" err="1" smtClean="0"/>
              <a:t>categorisations</a:t>
            </a:r>
            <a:r>
              <a:rPr lang="en-US" sz="2000" dirty="0" smtClean="0"/>
              <a:t>.</a:t>
            </a:r>
          </a:p>
          <a:p>
            <a:pPr marL="457200" indent="-457200">
              <a:buFont typeface="+mj-lt"/>
              <a:buAutoNum type="arabicPeriod" startAt="4"/>
            </a:pPr>
            <a:r>
              <a:rPr lang="en-US" sz="2000" dirty="0" smtClean="0"/>
              <a:t>Students were given thinking questions that you can see on the following slide. Immediate reaction was sought. </a:t>
            </a:r>
          </a:p>
          <a:p>
            <a:pPr marL="457200" indent="-457200">
              <a:buFont typeface="+mj-lt"/>
              <a:buAutoNum type="arabicPeriod" startAt="4"/>
            </a:pPr>
            <a:r>
              <a:rPr lang="en-US" sz="2000" dirty="0" smtClean="0"/>
              <a:t>In the end of the academic year students were prompted to re-examine their metaphors again. </a:t>
            </a:r>
          </a:p>
          <a:p>
            <a:r>
              <a:rPr lang="en-US" sz="2000" dirty="0" smtClean="0"/>
              <a:t>   </a:t>
            </a:r>
          </a:p>
        </p:txBody>
      </p:sp>
      <p:sp>
        <p:nvSpPr>
          <p:cNvPr id="5" name="Rectangle 4"/>
          <p:cNvSpPr/>
          <p:nvPr/>
        </p:nvSpPr>
        <p:spPr>
          <a:xfrm>
            <a:off x="6105108" y="1720840"/>
            <a:ext cx="6096000" cy="3785652"/>
          </a:xfrm>
          <a:prstGeom prst="rect">
            <a:avLst/>
          </a:prstGeom>
        </p:spPr>
        <p:txBody>
          <a:bodyPr>
            <a:spAutoFit/>
          </a:bodyPr>
          <a:lstStyle/>
          <a:p>
            <a:pPr marL="742950" indent="-742950">
              <a:buFont typeface="+mj-lt"/>
              <a:buAutoNum type="arabicPeriod" startAt="4"/>
            </a:pPr>
            <a:r>
              <a:rPr lang="en-US" sz="2000" dirty="0" smtClean="0">
                <a:solidFill>
                  <a:schemeClr val="accent5">
                    <a:lumMod val="75000"/>
                  </a:schemeClr>
                </a:solidFill>
              </a:rPr>
              <a:t>Students submits their ideas in written form</a:t>
            </a:r>
          </a:p>
          <a:p>
            <a:pPr marL="742950" indent="-742950">
              <a:buFont typeface="+mj-lt"/>
              <a:buAutoNum type="arabicPeriod" startAt="4"/>
            </a:pPr>
            <a:endParaRPr lang="en-US" sz="2000" dirty="0" smtClean="0">
              <a:solidFill>
                <a:schemeClr val="accent5">
                  <a:lumMod val="75000"/>
                </a:schemeClr>
              </a:solidFill>
            </a:endParaRPr>
          </a:p>
          <a:p>
            <a:pPr marL="742950" indent="-742950">
              <a:buFont typeface="+mj-lt"/>
              <a:buAutoNum type="arabicPeriod" startAt="4"/>
            </a:pPr>
            <a:r>
              <a:rPr lang="en-US" sz="2000" dirty="0" smtClean="0">
                <a:solidFill>
                  <a:schemeClr val="accent5">
                    <a:lumMod val="75000"/>
                  </a:schemeClr>
                </a:solidFill>
              </a:rPr>
              <a:t>There is no opportunity for interaction</a:t>
            </a:r>
          </a:p>
          <a:p>
            <a:pPr marL="742950" indent="-742950">
              <a:buFont typeface="+mj-lt"/>
              <a:buAutoNum type="arabicPeriod" startAt="4"/>
            </a:pPr>
            <a:endParaRPr lang="en-US" sz="2000" dirty="0" smtClean="0">
              <a:solidFill>
                <a:schemeClr val="accent5">
                  <a:lumMod val="75000"/>
                </a:schemeClr>
              </a:solidFill>
            </a:endParaRPr>
          </a:p>
          <a:p>
            <a:pPr marL="742950" indent="-742950">
              <a:buFont typeface="+mj-lt"/>
              <a:buAutoNum type="arabicPeriod" startAt="4"/>
            </a:pPr>
            <a:r>
              <a:rPr lang="en-US" sz="2000" dirty="0" smtClean="0">
                <a:solidFill>
                  <a:schemeClr val="accent5">
                    <a:lumMod val="75000"/>
                  </a:schemeClr>
                </a:solidFill>
              </a:rPr>
              <a:t>Students may share their ideas in an informal way outside the class</a:t>
            </a:r>
          </a:p>
          <a:p>
            <a:pPr marL="742950" indent="-742950">
              <a:buFont typeface="+mj-lt"/>
              <a:buAutoNum type="arabicPeriod" startAt="4"/>
            </a:pPr>
            <a:endParaRPr lang="en-US" sz="2000" dirty="0" smtClean="0">
              <a:solidFill>
                <a:schemeClr val="accent5">
                  <a:lumMod val="75000"/>
                </a:schemeClr>
              </a:solidFill>
            </a:endParaRPr>
          </a:p>
          <a:p>
            <a:pPr marL="742950" indent="-742950">
              <a:buFont typeface="+mj-lt"/>
              <a:buAutoNum type="arabicPeriod" startAt="4"/>
            </a:pPr>
            <a:r>
              <a:rPr lang="en-US" sz="2000" dirty="0" smtClean="0">
                <a:solidFill>
                  <a:schemeClr val="accent5">
                    <a:lumMod val="75000"/>
                  </a:schemeClr>
                </a:solidFill>
              </a:rPr>
              <a:t>Students are given thinking questions as a feedback</a:t>
            </a:r>
          </a:p>
          <a:p>
            <a:pPr marL="742950" indent="-742950">
              <a:buFont typeface="+mj-lt"/>
              <a:buAutoNum type="arabicPeriod" startAt="4"/>
            </a:pPr>
            <a:endParaRPr lang="en-US" sz="2000" dirty="0" smtClean="0">
              <a:solidFill>
                <a:schemeClr val="accent5">
                  <a:lumMod val="75000"/>
                </a:schemeClr>
              </a:solidFill>
            </a:endParaRPr>
          </a:p>
          <a:p>
            <a:pPr marL="742950" indent="-742950">
              <a:buFont typeface="+mj-lt"/>
              <a:buAutoNum type="arabicPeriod" startAt="4"/>
            </a:pPr>
            <a:r>
              <a:rPr lang="en-US" sz="2000" dirty="0" smtClean="0">
                <a:solidFill>
                  <a:schemeClr val="accent5">
                    <a:lumMod val="75000"/>
                  </a:schemeClr>
                </a:solidFill>
              </a:rPr>
              <a:t>In the end of the academic year students may be prompted to re-examine their metaphors again.    </a:t>
            </a:r>
          </a:p>
        </p:txBody>
      </p:sp>
    </p:spTree>
    <p:extLst>
      <p:ext uri="{BB962C8B-B14F-4D97-AF65-F5344CB8AC3E}">
        <p14:creationId xmlns:p14="http://schemas.microsoft.com/office/powerpoint/2010/main" val="40818496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4264</TotalTime>
  <Words>1508</Words>
  <Application>Microsoft Office PowerPoint</Application>
  <PresentationFormat>Widescreen</PresentationFormat>
  <Paragraphs>149</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Volkova</dc:creator>
  <cp:lastModifiedBy>Elena Volkova</cp:lastModifiedBy>
  <cp:revision>28</cp:revision>
  <dcterms:created xsi:type="dcterms:W3CDTF">2017-03-27T12:07:39Z</dcterms:created>
  <dcterms:modified xsi:type="dcterms:W3CDTF">2017-03-31T08:44:49Z</dcterms:modified>
</cp:coreProperties>
</file>