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81" r:id="rId5"/>
    <p:sldId id="282" r:id="rId6"/>
    <p:sldId id="283" r:id="rId7"/>
    <p:sldId id="260" r:id="rId8"/>
    <p:sldId id="284" r:id="rId9"/>
    <p:sldId id="261" r:id="rId10"/>
    <p:sldId id="294" r:id="rId11"/>
    <p:sldId id="292" r:id="rId12"/>
    <p:sldId id="293" r:id="rId13"/>
    <p:sldId id="291" r:id="rId14"/>
    <p:sldId id="295" r:id="rId15"/>
    <p:sldId id="296" r:id="rId16"/>
    <p:sldId id="286" r:id="rId17"/>
    <p:sldId id="287" r:id="rId18"/>
    <p:sldId id="297" r:id="rId19"/>
    <p:sldId id="289" r:id="rId20"/>
    <p:sldId id="290" r:id="rId21"/>
    <p:sldId id="285" r:id="rId22"/>
    <p:sldId id="28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1D80EE6-768E-47B9-BF34-B1330646EAE3}"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27E52E-FE2C-44DB-ABB1-5CD8E0E65B09}" type="slidenum">
              <a:rPr lang="en-US" smtClean="0"/>
              <a:t>‹#›</a:t>
            </a:fld>
            <a:endParaRPr lang="en-US"/>
          </a:p>
        </p:txBody>
      </p:sp>
    </p:spTree>
    <p:extLst>
      <p:ext uri="{BB962C8B-B14F-4D97-AF65-F5344CB8AC3E}">
        <p14:creationId xmlns:p14="http://schemas.microsoft.com/office/powerpoint/2010/main" val="3396071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D80EE6-768E-47B9-BF34-B1330646EAE3}"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27E52E-FE2C-44DB-ABB1-5CD8E0E65B09}" type="slidenum">
              <a:rPr lang="en-US" smtClean="0"/>
              <a:t>‹#›</a:t>
            </a:fld>
            <a:endParaRPr lang="en-US"/>
          </a:p>
        </p:txBody>
      </p:sp>
    </p:spTree>
    <p:extLst>
      <p:ext uri="{BB962C8B-B14F-4D97-AF65-F5344CB8AC3E}">
        <p14:creationId xmlns:p14="http://schemas.microsoft.com/office/powerpoint/2010/main" val="706563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D80EE6-768E-47B9-BF34-B1330646EAE3}"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27E52E-FE2C-44DB-ABB1-5CD8E0E65B09}" type="slidenum">
              <a:rPr lang="en-US" smtClean="0"/>
              <a:t>‹#›</a:t>
            </a:fld>
            <a:endParaRPr lang="en-US"/>
          </a:p>
        </p:txBody>
      </p:sp>
    </p:spTree>
    <p:extLst>
      <p:ext uri="{BB962C8B-B14F-4D97-AF65-F5344CB8AC3E}">
        <p14:creationId xmlns:p14="http://schemas.microsoft.com/office/powerpoint/2010/main" val="4054417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1D80EE6-768E-47B9-BF34-B1330646EAE3}" type="datetimeFigureOut">
              <a:rPr lang="en-US" smtClean="0"/>
              <a:t>4/7/2017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27E52E-FE2C-44DB-ABB1-5CD8E0E65B09}" type="slidenum">
              <a:rPr lang="en-US" smtClean="0"/>
              <a:t>‹#›</a:t>
            </a:fld>
            <a:endParaRPr lang="en-US"/>
          </a:p>
        </p:txBody>
      </p:sp>
    </p:spTree>
    <p:extLst>
      <p:ext uri="{BB962C8B-B14F-4D97-AF65-F5344CB8AC3E}">
        <p14:creationId xmlns:p14="http://schemas.microsoft.com/office/powerpoint/2010/main" val="3220211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1D80EE6-768E-47B9-BF34-B1330646EAE3}" type="datetimeFigureOut">
              <a:rPr lang="en-US" smtClean="0"/>
              <a:t>4/7/2017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27E52E-FE2C-44DB-ABB1-5CD8E0E65B09}" type="slidenum">
              <a:rPr lang="en-US" smtClean="0"/>
              <a:t>‹#›</a:t>
            </a:fld>
            <a:endParaRPr lang="en-US"/>
          </a:p>
        </p:txBody>
      </p:sp>
    </p:spTree>
    <p:extLst>
      <p:ext uri="{BB962C8B-B14F-4D97-AF65-F5344CB8AC3E}">
        <p14:creationId xmlns:p14="http://schemas.microsoft.com/office/powerpoint/2010/main" val="3069999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1D80EE6-768E-47B9-BF34-B1330646EAE3}" type="datetimeFigureOut">
              <a:rPr lang="en-US" smtClean="0"/>
              <a:t>4/7/2017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27E52E-FE2C-44DB-ABB1-5CD8E0E65B09}" type="slidenum">
              <a:rPr lang="en-US" smtClean="0"/>
              <a:t>‹#›</a:t>
            </a:fld>
            <a:endParaRPr lang="en-US"/>
          </a:p>
        </p:txBody>
      </p:sp>
    </p:spTree>
    <p:extLst>
      <p:ext uri="{BB962C8B-B14F-4D97-AF65-F5344CB8AC3E}">
        <p14:creationId xmlns:p14="http://schemas.microsoft.com/office/powerpoint/2010/main" val="689857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D80EE6-768E-47B9-BF34-B1330646EAE3}" type="datetimeFigureOut">
              <a:rPr lang="en-US" smtClean="0"/>
              <a:t>4/7/2017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27E52E-FE2C-44DB-ABB1-5CD8E0E65B09}" type="slidenum">
              <a:rPr lang="en-US" smtClean="0"/>
              <a:t>‹#›</a:t>
            </a:fld>
            <a:endParaRPr lang="en-US"/>
          </a:p>
        </p:txBody>
      </p:sp>
    </p:spTree>
    <p:extLst>
      <p:ext uri="{BB962C8B-B14F-4D97-AF65-F5344CB8AC3E}">
        <p14:creationId xmlns:p14="http://schemas.microsoft.com/office/powerpoint/2010/main" val="2883434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D80EE6-768E-47B9-BF34-B1330646EAE3}" type="datetimeFigureOut">
              <a:rPr lang="en-US" smtClean="0"/>
              <a:t>4/7/2017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27E52E-FE2C-44DB-ABB1-5CD8E0E65B09}" type="slidenum">
              <a:rPr lang="en-US" smtClean="0"/>
              <a:t>‹#›</a:t>
            </a:fld>
            <a:endParaRPr lang="en-US"/>
          </a:p>
        </p:txBody>
      </p:sp>
    </p:spTree>
    <p:extLst>
      <p:ext uri="{BB962C8B-B14F-4D97-AF65-F5344CB8AC3E}">
        <p14:creationId xmlns:p14="http://schemas.microsoft.com/office/powerpoint/2010/main" val="1485441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D80EE6-768E-47B9-BF34-B1330646EAE3}" type="datetimeFigureOut">
              <a:rPr lang="en-US" smtClean="0"/>
              <a:t>4/7/2017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27E52E-FE2C-44DB-ABB1-5CD8E0E65B09}" type="slidenum">
              <a:rPr lang="en-US" smtClean="0"/>
              <a:t>‹#›</a:t>
            </a:fld>
            <a:endParaRPr lang="en-US"/>
          </a:p>
        </p:txBody>
      </p:sp>
    </p:spTree>
    <p:extLst>
      <p:ext uri="{BB962C8B-B14F-4D97-AF65-F5344CB8AC3E}">
        <p14:creationId xmlns:p14="http://schemas.microsoft.com/office/powerpoint/2010/main" val="42617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D80EE6-768E-47B9-BF34-B1330646EAE3}"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27E52E-FE2C-44DB-ABB1-5CD8E0E65B09}" type="slidenum">
              <a:rPr lang="en-US" smtClean="0"/>
              <a:t>‹#›</a:t>
            </a:fld>
            <a:endParaRPr lang="en-US"/>
          </a:p>
        </p:txBody>
      </p:sp>
    </p:spTree>
    <p:extLst>
      <p:ext uri="{BB962C8B-B14F-4D97-AF65-F5344CB8AC3E}">
        <p14:creationId xmlns:p14="http://schemas.microsoft.com/office/powerpoint/2010/main" val="2493594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D80EE6-768E-47B9-BF34-B1330646EAE3}"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27E52E-FE2C-44DB-ABB1-5CD8E0E65B09}" type="slidenum">
              <a:rPr lang="en-US" smtClean="0"/>
              <a:t>‹#›</a:t>
            </a:fld>
            <a:endParaRPr lang="en-US"/>
          </a:p>
        </p:txBody>
      </p:sp>
    </p:spTree>
    <p:extLst>
      <p:ext uri="{BB962C8B-B14F-4D97-AF65-F5344CB8AC3E}">
        <p14:creationId xmlns:p14="http://schemas.microsoft.com/office/powerpoint/2010/main" val="3660786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7" name="Rectangle 6"/>
          <p:cNvSpPr/>
          <p:nvPr userDrawn="1"/>
        </p:nvSpPr>
        <p:spPr>
          <a:xfrm>
            <a:off x="0" y="2"/>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a:xfrm>
            <a:off x="0" y="6596745"/>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2" y="65530"/>
            <a:ext cx="2925543" cy="640960"/>
          </a:xfrm>
          <a:prstGeom prst="rect">
            <a:avLst/>
          </a:prstGeom>
        </p:spPr>
      </p:pic>
      <p:sp>
        <p:nvSpPr>
          <p:cNvPr id="12" name="Text Placeholder 11"/>
          <p:cNvSpPr>
            <a:spLocks noGrp="1"/>
          </p:cNvSpPr>
          <p:nvPr>
            <p:ph type="body" sz="quarter" idx="10" hasCustomPrompt="1"/>
          </p:nvPr>
        </p:nvSpPr>
        <p:spPr>
          <a:xfrm>
            <a:off x="2709865"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p14="http://schemas.microsoft.com/office/powerpoint/2010/main" val="133576519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Custom Layout">
    <p:spTree>
      <p:nvGrpSpPr>
        <p:cNvPr id="1" name=""/>
        <p:cNvGrpSpPr/>
        <p:nvPr/>
      </p:nvGrpSpPr>
      <p:grpSpPr>
        <a:xfrm>
          <a:off x="0" y="0"/>
          <a:ext cx="0" cy="0"/>
          <a:chOff x="0" y="0"/>
          <a:chExt cx="0" cy="0"/>
        </a:xfrm>
      </p:grpSpPr>
      <p:sp>
        <p:nvSpPr>
          <p:cNvPr id="3" name="Rectangle 2"/>
          <p:cNvSpPr/>
          <p:nvPr userDrawn="1"/>
        </p:nvSpPr>
        <p:spPr>
          <a:xfrm>
            <a:off x="0" y="2"/>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Rectangle 3"/>
          <p:cNvSpPr/>
          <p:nvPr userDrawn="1"/>
        </p:nvSpPr>
        <p:spPr>
          <a:xfrm>
            <a:off x="0" y="6596745"/>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2" y="65530"/>
            <a:ext cx="2925543" cy="640960"/>
          </a:xfrm>
          <a:prstGeom prst="rect">
            <a:avLst/>
          </a:prstGeom>
        </p:spPr>
      </p:pic>
      <p:sp>
        <p:nvSpPr>
          <p:cNvPr id="7" name="Text Placeholder 6"/>
          <p:cNvSpPr>
            <a:spLocks noGrp="1"/>
          </p:cNvSpPr>
          <p:nvPr>
            <p:ph type="body" sz="quarter" idx="10" hasCustomPrompt="1"/>
          </p:nvPr>
        </p:nvSpPr>
        <p:spPr>
          <a:xfrm>
            <a:off x="163514"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3"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65216046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D80EE6-768E-47B9-BF34-B1330646EAE3}" type="datetimeFigureOut">
              <a:rPr lang="en-US" smtClean="0"/>
              <a:t>4/7/2017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27E52E-FE2C-44DB-ABB1-5CD8E0E65B09}" type="slidenum">
              <a:rPr lang="en-US" smtClean="0"/>
              <a:t>‹#›</a:t>
            </a:fld>
            <a:endParaRPr lang="en-US"/>
          </a:p>
        </p:txBody>
      </p:sp>
    </p:spTree>
    <p:extLst>
      <p:ext uri="{BB962C8B-B14F-4D97-AF65-F5344CB8AC3E}">
        <p14:creationId xmlns:p14="http://schemas.microsoft.com/office/powerpoint/2010/main" val="2098451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13.xml"/><Relationship Id="rId4" Type="http://schemas.openxmlformats.org/officeDocument/2006/relationships/image" Target="../media/image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txBox="1">
            <a:spLocks noGrp="1"/>
          </p:cNvSpPr>
          <p:nvPr>
            <p:ph type="body" sz="quarter" idx="10"/>
          </p:nvPr>
        </p:nvSpPr>
        <p:spPr>
          <a:xfrm>
            <a:off x="2441621" y="1667040"/>
            <a:ext cx="7601755" cy="3025444"/>
          </a:xfrm>
          <a:prstGeom prst="rect">
            <a:avLst/>
          </a:prstGeom>
          <a:noFill/>
        </p:spPr>
        <p:txBody>
          <a:bodyPr wrap="square" rtlCol="0">
            <a:spAutoFit/>
          </a:bodyPr>
          <a:lstStyle/>
          <a:p>
            <a:pPr algn="ctr"/>
            <a:r>
              <a:rPr lang="en-US" sz="3200" dirty="0"/>
              <a:t>Theory and Practice of Supporting Learning (1) Course</a:t>
            </a:r>
          </a:p>
          <a:p>
            <a:pPr algn="ctr"/>
            <a:r>
              <a:rPr lang="en-US" sz="3200" dirty="0"/>
              <a:t>Session </a:t>
            </a:r>
            <a:r>
              <a:rPr lang="en-US" sz="3200" dirty="0" smtClean="0"/>
              <a:t>4 </a:t>
            </a:r>
            <a:endParaRPr lang="en-US" sz="3200" dirty="0"/>
          </a:p>
          <a:p>
            <a:pPr algn="ctr"/>
            <a:r>
              <a:rPr lang="en-US" dirty="0" smtClean="0"/>
              <a:t>BEHAIVIORISM and </a:t>
            </a:r>
          </a:p>
          <a:p>
            <a:r>
              <a:rPr lang="en-US" dirty="0"/>
              <a:t>LEARNING  </a:t>
            </a:r>
            <a:endParaRPr lang="en-US" dirty="0"/>
          </a:p>
        </p:txBody>
      </p:sp>
    </p:spTree>
    <p:extLst>
      <p:ext uri="{BB962C8B-B14F-4D97-AF65-F5344CB8AC3E}">
        <p14:creationId xmlns:p14="http://schemas.microsoft.com/office/powerpoint/2010/main" val="759147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18942" y="315912"/>
            <a:ext cx="8628844" cy="522288"/>
          </a:xfrm>
        </p:spPr>
        <p:txBody>
          <a:bodyPr>
            <a:noAutofit/>
          </a:bodyPr>
          <a:lstStyle/>
          <a:p>
            <a:r>
              <a:rPr lang="en-US" sz="3200" dirty="0"/>
              <a:t>After completing this session you will be able to:</a:t>
            </a:r>
          </a:p>
          <a:p>
            <a:r>
              <a:rPr lang="en-US" sz="3200" dirty="0"/>
              <a:t> </a:t>
            </a:r>
          </a:p>
        </p:txBody>
      </p:sp>
      <p:sp>
        <p:nvSpPr>
          <p:cNvPr id="3" name="Content Placeholder 2"/>
          <p:cNvSpPr>
            <a:spLocks noGrp="1"/>
          </p:cNvSpPr>
          <p:nvPr>
            <p:ph sz="quarter" idx="11"/>
          </p:nvPr>
        </p:nvSpPr>
        <p:spPr/>
        <p:txBody>
          <a:bodyPr>
            <a:normAutofit lnSpcReduction="10000"/>
          </a:bodyPr>
          <a:lstStyle/>
          <a:p>
            <a:pPr marL="0" indent="0">
              <a:buNone/>
            </a:pPr>
            <a:r>
              <a:rPr lang="en-US" sz="2800" dirty="0"/>
              <a:t> </a:t>
            </a:r>
            <a:endParaRPr lang="en-US" sz="2800" b="1" dirty="0"/>
          </a:p>
          <a:p>
            <a:pPr marL="514350" indent="-514350" algn="just">
              <a:buAutoNum type="arabicPeriod"/>
            </a:pPr>
            <a:r>
              <a:rPr lang="en-US" sz="2800" b="1" dirty="0" smtClean="0"/>
              <a:t>Explore and reflect on the extract from the teaching material</a:t>
            </a:r>
            <a:endParaRPr lang="en-US" sz="2800" b="1" dirty="0" smtClean="0"/>
          </a:p>
          <a:p>
            <a:pPr marL="514350" indent="-514350" algn="just">
              <a:buAutoNum type="arabicPeriod"/>
            </a:pPr>
            <a:endParaRPr lang="en-US" sz="2800" b="1" dirty="0"/>
          </a:p>
          <a:p>
            <a:pPr marL="514350" indent="-514350" algn="just">
              <a:buAutoNum type="arabicPeriod"/>
            </a:pPr>
            <a:r>
              <a:rPr lang="en-US" sz="2800" b="1" dirty="0" smtClean="0"/>
              <a:t>Get familiarized with the background of Behaviorism </a:t>
            </a:r>
          </a:p>
          <a:p>
            <a:pPr marL="514350" indent="-514350" algn="just">
              <a:buAutoNum type="arabicPeriod"/>
            </a:pPr>
            <a:endParaRPr lang="en-US" sz="2800" b="1" dirty="0" smtClean="0"/>
          </a:p>
          <a:p>
            <a:pPr marL="514350" indent="-514350" algn="just">
              <a:buAutoNum type="arabicPeriod"/>
            </a:pPr>
            <a:r>
              <a:rPr lang="en-US" sz="2800" b="1" dirty="0" smtClean="0"/>
              <a:t>Define its principles  </a:t>
            </a:r>
            <a:endParaRPr lang="en-US" sz="2800" b="1" dirty="0" smtClean="0"/>
          </a:p>
          <a:p>
            <a:pPr marL="514350" indent="-514350" algn="just">
              <a:buAutoNum type="arabicPeriod"/>
            </a:pPr>
            <a:endParaRPr lang="en-US" sz="2800" b="1" dirty="0"/>
          </a:p>
          <a:p>
            <a:pPr marL="514350" indent="-514350" algn="just">
              <a:buAutoNum type="arabicPeriod"/>
            </a:pPr>
            <a:r>
              <a:rPr lang="en-US" sz="2800" b="1" dirty="0"/>
              <a:t>Identify advantages and disadvantages of </a:t>
            </a:r>
            <a:r>
              <a:rPr lang="en-US" sz="2800" b="1" dirty="0" smtClean="0"/>
              <a:t>the </a:t>
            </a:r>
            <a:r>
              <a:rPr lang="en-US" sz="2800" b="1" dirty="0" smtClean="0"/>
              <a:t>learning theory     </a:t>
            </a:r>
            <a:endParaRPr lang="en-US" sz="2800" b="1" dirty="0" smtClean="0"/>
          </a:p>
          <a:p>
            <a:pPr marL="514350" indent="-514350" algn="just">
              <a:buAutoNum type="arabicPeriod"/>
            </a:pPr>
            <a:endParaRPr lang="en-US" sz="2800" b="1" dirty="0"/>
          </a:p>
          <a:p>
            <a:pPr marL="514350" indent="-514350" algn="just">
              <a:buAutoNum type="arabicPeriod"/>
            </a:pPr>
            <a:r>
              <a:rPr lang="en-US" sz="2800" b="1" dirty="0"/>
              <a:t>Reflect </a:t>
            </a:r>
            <a:r>
              <a:rPr lang="en-US" sz="2800" b="1" dirty="0" smtClean="0"/>
              <a:t>how the </a:t>
            </a:r>
            <a:r>
              <a:rPr lang="en-US" sz="2800" b="1" dirty="0" smtClean="0"/>
              <a:t>theory can explain some of the teachers and students actions     </a:t>
            </a:r>
            <a:endParaRPr lang="en-US" sz="2800" b="1" dirty="0"/>
          </a:p>
        </p:txBody>
      </p:sp>
    </p:spTree>
    <p:extLst>
      <p:ext uri="{BB962C8B-B14F-4D97-AF65-F5344CB8AC3E}">
        <p14:creationId xmlns:p14="http://schemas.microsoft.com/office/powerpoint/2010/main" val="41620226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70000" lnSpcReduction="20000"/>
          </a:bodyPr>
          <a:lstStyle/>
          <a:p>
            <a:r>
              <a:rPr lang="en-US" dirty="0" smtClean="0"/>
              <a:t>Examine the example form the student’s book</a:t>
            </a:r>
            <a:endParaRPr lang="en-US" dirty="0"/>
          </a:p>
        </p:txBody>
      </p:sp>
      <p:pic>
        <p:nvPicPr>
          <p:cNvPr id="4" name="Content Placeholder 3"/>
          <p:cNvPicPr>
            <a:picLocks noGrp="1" noChangeAspect="1"/>
          </p:cNvPicPr>
          <p:nvPr>
            <p:ph sz="quarter" idx="1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30916" y="1545465"/>
            <a:ext cx="12266663" cy="3412901"/>
          </a:xfrm>
        </p:spPr>
      </p:pic>
    </p:spTree>
    <p:extLst>
      <p:ext uri="{BB962C8B-B14F-4D97-AF65-F5344CB8AC3E}">
        <p14:creationId xmlns:p14="http://schemas.microsoft.com/office/powerpoint/2010/main" val="5371486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pic>
        <p:nvPicPr>
          <p:cNvPr id="4" name="Content Placeholder 3"/>
          <p:cNvPicPr>
            <a:picLocks noGrp="1" noChangeAspect="1"/>
          </p:cNvPicPr>
          <p:nvPr>
            <p:ph sz="quarter" idx="11"/>
          </p:nvPr>
        </p:nvPicPr>
        <p:blipFill>
          <a:blip r:embed="rId2" cstate="print">
            <a:extLst>
              <a:ext uri="{28A0092B-C50C-407E-A947-70E740481C1C}">
                <a14:useLocalDpi xmlns:a14="http://schemas.microsoft.com/office/drawing/2010/main" val="0"/>
              </a:ext>
            </a:extLst>
          </a:blip>
          <a:stretch>
            <a:fillRect/>
          </a:stretch>
        </p:blipFill>
        <p:spPr>
          <a:xfrm>
            <a:off x="340628" y="1403800"/>
            <a:ext cx="12587521" cy="3851212"/>
          </a:xfrm>
        </p:spPr>
      </p:pic>
    </p:spTree>
    <p:extLst>
      <p:ext uri="{BB962C8B-B14F-4D97-AF65-F5344CB8AC3E}">
        <p14:creationId xmlns:p14="http://schemas.microsoft.com/office/powerpoint/2010/main" val="36822999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pic>
        <p:nvPicPr>
          <p:cNvPr id="4" name="Content Placeholder 3"/>
          <p:cNvPicPr>
            <a:picLocks noGrp="1" noChangeAspect="1"/>
          </p:cNvPicPr>
          <p:nvPr>
            <p:ph sz="quarter" idx="11"/>
          </p:nvPr>
        </p:nvPicPr>
        <p:blipFill>
          <a:blip r:embed="rId2" cstate="print">
            <a:extLst>
              <a:ext uri="{28A0092B-C50C-407E-A947-70E740481C1C}">
                <a14:useLocalDpi xmlns:a14="http://schemas.microsoft.com/office/drawing/2010/main" val="0"/>
              </a:ext>
            </a:extLst>
          </a:blip>
          <a:stretch>
            <a:fillRect/>
          </a:stretch>
        </p:blipFill>
        <p:spPr>
          <a:xfrm>
            <a:off x="210882" y="1757909"/>
            <a:ext cx="12165716" cy="3496166"/>
          </a:xfrm>
        </p:spPr>
      </p:pic>
    </p:spTree>
    <p:extLst>
      <p:ext uri="{BB962C8B-B14F-4D97-AF65-F5344CB8AC3E}">
        <p14:creationId xmlns:p14="http://schemas.microsoft.com/office/powerpoint/2010/main" val="4057741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pic>
        <p:nvPicPr>
          <p:cNvPr id="4" name="Content Placeholder 3"/>
          <p:cNvPicPr>
            <a:picLocks noGrp="1" noChangeAspect="1"/>
          </p:cNvPicPr>
          <p:nvPr>
            <p:ph sz="quarter" idx="11"/>
          </p:nvPr>
        </p:nvPicPr>
        <p:blipFill>
          <a:blip r:embed="rId2" cstate="print">
            <a:extLst>
              <a:ext uri="{28A0092B-C50C-407E-A947-70E740481C1C}">
                <a14:useLocalDpi xmlns:a14="http://schemas.microsoft.com/office/drawing/2010/main" val="0"/>
              </a:ext>
            </a:extLst>
          </a:blip>
          <a:stretch>
            <a:fillRect/>
          </a:stretch>
        </p:blipFill>
        <p:spPr>
          <a:xfrm>
            <a:off x="437884" y="905007"/>
            <a:ext cx="12131898" cy="5578235"/>
          </a:xfrm>
        </p:spPr>
      </p:pic>
    </p:spTree>
    <p:extLst>
      <p:ext uri="{BB962C8B-B14F-4D97-AF65-F5344CB8AC3E}">
        <p14:creationId xmlns:p14="http://schemas.microsoft.com/office/powerpoint/2010/main" val="3913423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a:xfrm>
            <a:off x="538163" y="2739979"/>
            <a:ext cx="11193463" cy="5005388"/>
          </a:xfrm>
        </p:spPr>
        <p:txBody>
          <a:bodyPr>
            <a:normAutofit/>
          </a:bodyPr>
          <a:lstStyle/>
          <a:p>
            <a:pPr marL="0" indent="0" algn="ctr">
              <a:buNone/>
            </a:pPr>
            <a:r>
              <a:rPr lang="en-US" sz="4400" b="1" dirty="0" smtClean="0"/>
              <a:t>Can you see any specifi</a:t>
            </a:r>
            <a:r>
              <a:rPr lang="en-US" sz="4400" b="1" dirty="0" smtClean="0"/>
              <a:t>c order in </a:t>
            </a:r>
            <a:r>
              <a:rPr lang="en-US" sz="4400" b="1" dirty="0" smtClean="0"/>
              <a:t>these </a:t>
            </a:r>
            <a:r>
              <a:rPr lang="en-US" sz="4400" b="1" dirty="0" smtClean="0"/>
              <a:t>exercises? </a:t>
            </a:r>
            <a:r>
              <a:rPr lang="en-US" sz="4400" b="1" dirty="0" smtClean="0"/>
              <a:t> </a:t>
            </a:r>
            <a:endParaRPr lang="en-US" sz="4400" b="1" dirty="0"/>
          </a:p>
        </p:txBody>
      </p:sp>
    </p:spTree>
    <p:extLst>
      <p:ext uri="{BB962C8B-B14F-4D97-AF65-F5344CB8AC3E}">
        <p14:creationId xmlns:p14="http://schemas.microsoft.com/office/powerpoint/2010/main" val="30811280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a:xfrm>
            <a:off x="538163" y="1452096"/>
            <a:ext cx="11193463" cy="5005388"/>
          </a:xfrm>
        </p:spPr>
        <p:txBody>
          <a:bodyPr>
            <a:normAutofit/>
          </a:bodyPr>
          <a:lstStyle/>
          <a:p>
            <a:pPr marL="0" indent="0">
              <a:buNone/>
            </a:pPr>
            <a:endParaRPr lang="en-US" sz="2800" dirty="0" smtClean="0"/>
          </a:p>
          <a:p>
            <a:pPr marL="0" indent="0">
              <a:buNone/>
            </a:pPr>
            <a:r>
              <a:rPr lang="en-US" sz="3600" b="1" dirty="0" smtClean="0"/>
              <a:t>The 3 of them provide an example that needs to be followed</a:t>
            </a:r>
          </a:p>
          <a:p>
            <a:pPr marL="0" indent="0">
              <a:buNone/>
            </a:pPr>
            <a:endParaRPr lang="en-US" sz="3600" b="1" dirty="0" smtClean="0"/>
          </a:p>
          <a:p>
            <a:pPr marL="0" indent="0">
              <a:buNone/>
            </a:pPr>
            <a:r>
              <a:rPr lang="en-US" sz="3600" b="1" dirty="0" smtClean="0"/>
              <a:t>The 4</a:t>
            </a:r>
            <a:r>
              <a:rPr lang="en-US" sz="3600" b="1" baseline="30000" dirty="0" smtClean="0"/>
              <a:t>th</a:t>
            </a:r>
            <a:r>
              <a:rPr lang="en-US" sz="3600" b="1" dirty="0" smtClean="0"/>
              <a:t> one gives pictures that serve as stimuli </a:t>
            </a:r>
            <a:endParaRPr lang="en-US" sz="3600" b="1" dirty="0"/>
          </a:p>
        </p:txBody>
      </p:sp>
    </p:spTree>
    <p:extLst>
      <p:ext uri="{BB962C8B-B14F-4D97-AF65-F5344CB8AC3E}">
        <p14:creationId xmlns:p14="http://schemas.microsoft.com/office/powerpoint/2010/main" val="718524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dirty="0"/>
          </a:p>
        </p:txBody>
      </p:sp>
      <p:sp>
        <p:nvSpPr>
          <p:cNvPr id="3" name="Content Placeholder 2"/>
          <p:cNvSpPr>
            <a:spLocks noGrp="1"/>
          </p:cNvSpPr>
          <p:nvPr>
            <p:ph sz="quarter" idx="11"/>
          </p:nvPr>
        </p:nvSpPr>
        <p:spPr>
          <a:xfrm>
            <a:off x="1287887" y="1104362"/>
            <a:ext cx="9034833" cy="5005388"/>
          </a:xfrm>
        </p:spPr>
        <p:txBody>
          <a:bodyPr>
            <a:normAutofit/>
          </a:bodyPr>
          <a:lstStyle/>
          <a:p>
            <a:pPr marL="0" indent="0" algn="ctr">
              <a:buNone/>
            </a:pPr>
            <a:r>
              <a:rPr lang="en-US" sz="4000" b="1" dirty="0" smtClean="0"/>
              <a:t>Behaviorism and learning     </a:t>
            </a:r>
            <a:endParaRPr lang="en-US" sz="4000" b="1" dirty="0" smtClean="0"/>
          </a:p>
          <a:p>
            <a:r>
              <a:rPr lang="en-US" sz="3200" dirty="0" smtClean="0"/>
              <a:t>Learning </a:t>
            </a:r>
            <a:r>
              <a:rPr lang="en-US" sz="3200" dirty="0"/>
              <a:t>is </a:t>
            </a:r>
            <a:r>
              <a:rPr lang="en-US" sz="3200" dirty="0" smtClean="0"/>
              <a:t>measured by new </a:t>
            </a:r>
            <a:r>
              <a:rPr lang="en-US" sz="3200" dirty="0"/>
              <a:t>behaviors</a:t>
            </a:r>
          </a:p>
          <a:p>
            <a:r>
              <a:rPr lang="en-US" sz="3200" dirty="0" smtClean="0"/>
              <a:t>Learning has biological </a:t>
            </a:r>
            <a:r>
              <a:rPr lang="en-US" sz="3200" dirty="0"/>
              <a:t>basis </a:t>
            </a:r>
          </a:p>
          <a:p>
            <a:r>
              <a:rPr lang="en-US" sz="3200" dirty="0" smtClean="0"/>
              <a:t>Learning </a:t>
            </a:r>
            <a:r>
              <a:rPr lang="en-US" sz="3200" dirty="0"/>
              <a:t>is context-independent</a:t>
            </a:r>
          </a:p>
          <a:p>
            <a:r>
              <a:rPr lang="en-US" sz="3200" dirty="0" smtClean="0"/>
              <a:t>Learning happens through reflexes, feedback and reinforcement </a:t>
            </a:r>
          </a:p>
          <a:p>
            <a:r>
              <a:rPr lang="en-US" sz="3200" dirty="0" smtClean="0"/>
              <a:t>Learning is seen as linear process </a:t>
            </a:r>
          </a:p>
          <a:p>
            <a:r>
              <a:rPr lang="en-US" sz="3200" dirty="0" smtClean="0"/>
              <a:t>Learner is passively adapting to environment  </a:t>
            </a:r>
            <a:endParaRPr lang="en-US" sz="3200" dirty="0"/>
          </a:p>
        </p:txBody>
      </p:sp>
    </p:spTree>
    <p:extLst>
      <p:ext uri="{BB962C8B-B14F-4D97-AF65-F5344CB8AC3E}">
        <p14:creationId xmlns:p14="http://schemas.microsoft.com/office/powerpoint/2010/main" val="9309593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p:txBody>
          <a:bodyPr>
            <a:normAutofit lnSpcReduction="10000"/>
          </a:bodyPr>
          <a:lstStyle/>
          <a:p>
            <a:pPr marL="0" indent="0">
              <a:buNone/>
            </a:pPr>
            <a:r>
              <a:rPr lang="en-US" sz="3200" b="1" dirty="0" smtClean="0"/>
              <a:t>Pavlov </a:t>
            </a:r>
            <a:r>
              <a:rPr lang="en-US" sz="3200" b="1" dirty="0"/>
              <a:t>(1849–1936)</a:t>
            </a:r>
            <a:r>
              <a:rPr lang="en-US" sz="3200" b="1" dirty="0" smtClean="0"/>
              <a:t> </a:t>
            </a:r>
          </a:p>
          <a:p>
            <a:pPr marL="0" indent="0">
              <a:buNone/>
            </a:pPr>
            <a:endParaRPr lang="en-US" sz="3200" b="1" dirty="0"/>
          </a:p>
          <a:p>
            <a:pPr marL="0" indent="0">
              <a:buNone/>
            </a:pPr>
            <a:endParaRPr lang="en-US" sz="3200" b="1" dirty="0" smtClean="0"/>
          </a:p>
          <a:p>
            <a:pPr marL="0" indent="0">
              <a:buNone/>
            </a:pPr>
            <a:endParaRPr lang="en-US" sz="3200" b="1" dirty="0"/>
          </a:p>
          <a:p>
            <a:pPr marL="0" indent="0">
              <a:buNone/>
            </a:pPr>
            <a:r>
              <a:rPr lang="en-US" sz="3200" b="1" dirty="0" smtClean="0"/>
              <a:t>Watson (1878-1958) </a:t>
            </a:r>
          </a:p>
          <a:p>
            <a:pPr marL="0" indent="0">
              <a:buNone/>
            </a:pPr>
            <a:endParaRPr lang="en-US" sz="3200" b="1" dirty="0"/>
          </a:p>
          <a:p>
            <a:pPr marL="0" indent="0">
              <a:buNone/>
            </a:pPr>
            <a:endParaRPr lang="en-US" sz="3200" b="1" dirty="0" smtClean="0"/>
          </a:p>
          <a:p>
            <a:pPr marL="0" indent="0">
              <a:buNone/>
            </a:pPr>
            <a:endParaRPr lang="en-US" sz="3200" b="1" dirty="0"/>
          </a:p>
          <a:p>
            <a:pPr marL="0" indent="0">
              <a:buNone/>
            </a:pPr>
            <a:r>
              <a:rPr lang="en-US" sz="3200" b="1" dirty="0" smtClean="0"/>
              <a:t>Skinner (1904-1990) </a:t>
            </a:r>
            <a:endParaRPr lang="en-US" sz="32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3388" y="3966842"/>
            <a:ext cx="2538612" cy="369873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5201" y="1813865"/>
            <a:ext cx="2546855" cy="366365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28223" y="652463"/>
            <a:ext cx="2593013" cy="2593013"/>
          </a:xfrm>
          <a:prstGeom prst="rect">
            <a:avLst/>
          </a:prstGeom>
        </p:spPr>
      </p:pic>
    </p:spTree>
    <p:extLst>
      <p:ext uri="{BB962C8B-B14F-4D97-AF65-F5344CB8AC3E}">
        <p14:creationId xmlns:p14="http://schemas.microsoft.com/office/powerpoint/2010/main" val="8221550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p:txBody>
          <a:bodyPr/>
          <a:lstStyle/>
          <a:p>
            <a:pPr marL="0" indent="0">
              <a:buNone/>
            </a:pPr>
            <a:endParaRPr lang="en-US" i="1" dirty="0" smtClean="0"/>
          </a:p>
          <a:p>
            <a:pPr marL="0" indent="0">
              <a:buNone/>
            </a:pPr>
            <a:endParaRPr lang="en-US" i="1" dirty="0" smtClean="0"/>
          </a:p>
          <a:p>
            <a:pPr marL="0" indent="0" algn="just">
              <a:buNone/>
            </a:pPr>
            <a:r>
              <a:rPr lang="en-US" dirty="0" smtClean="0">
                <a:latin typeface="Arial" panose="020B0604020202020204" pitchFamily="34" charset="0"/>
                <a:cs typeface="Arial" panose="020B0604020202020204" pitchFamily="34" charset="0"/>
              </a:rPr>
              <a:t>"Give </a:t>
            </a:r>
            <a:r>
              <a:rPr lang="en-US" dirty="0">
                <a:latin typeface="Arial" panose="020B0604020202020204" pitchFamily="34" charset="0"/>
                <a:cs typeface="Arial" panose="020B0604020202020204" pitchFamily="34" charset="0"/>
              </a:rPr>
              <a:t>me a dozen healthy infants, well informed, and my own specified world to bring them up in and I'll guarantee to take anyone at random and train him to become any type of specialist I might select--doctor, lawyer, artist, merchant-chief; and yes, even beggar-man and thief, regardless of his talents, penchants, tendencies, abilities, vocations, and race of his ancestors." John </a:t>
            </a:r>
            <a:r>
              <a:rPr lang="en-US" dirty="0" smtClean="0">
                <a:latin typeface="Arial" panose="020B0604020202020204" pitchFamily="34" charset="0"/>
                <a:cs typeface="Arial" panose="020B0604020202020204" pitchFamily="34" charset="0"/>
              </a:rPr>
              <a:t>Watson</a:t>
            </a:r>
          </a:p>
          <a:p>
            <a:pPr marL="0" indent="0" algn="just">
              <a:buNone/>
            </a:pPr>
            <a:endParaRPr lang="en-US" dirty="0">
              <a:latin typeface="Arial" panose="020B0604020202020204" pitchFamily="34" charset="0"/>
              <a:cs typeface="Arial" panose="020B0604020202020204" pitchFamily="34" charset="0"/>
            </a:endParaRPr>
          </a:p>
          <a:p>
            <a:pPr marL="0" indent="0" algn="just">
              <a:buNone/>
            </a:pPr>
            <a:endParaRPr lang="en-US"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11808212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p:txBody>
          <a:bodyPr/>
          <a:lstStyle/>
          <a:p>
            <a:pPr marL="0" indent="0">
              <a:buNone/>
            </a:pPr>
            <a:endParaRPr lang="en-US" dirty="0" smtClean="0"/>
          </a:p>
          <a:p>
            <a:pPr marL="0" indent="0">
              <a:buNone/>
            </a:pPr>
            <a:endParaRPr lang="en-US" dirty="0"/>
          </a:p>
          <a:p>
            <a:pPr marL="0" indent="0">
              <a:buNone/>
            </a:pPr>
            <a:r>
              <a:rPr lang="en-US" sz="3200" b="1" dirty="0" smtClean="0"/>
              <a:t>Mind of a human is a Tabula Rasa</a:t>
            </a:r>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smtClean="0"/>
          </a:p>
          <a:p>
            <a:pPr marL="0" indent="0">
              <a:buNone/>
            </a:pPr>
            <a:r>
              <a:rPr lang="en-US" sz="3200" b="1" dirty="0" smtClean="0"/>
              <a:t>A human is an empty vessel  </a:t>
            </a:r>
            <a:endParaRPr lang="en-US" sz="32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5201" y="1057494"/>
            <a:ext cx="3352950" cy="248677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3382" y="3586891"/>
            <a:ext cx="4117560" cy="2647003"/>
          </a:xfrm>
          <a:prstGeom prst="rect">
            <a:avLst/>
          </a:prstGeom>
        </p:spPr>
      </p:pic>
    </p:spTree>
    <p:extLst>
      <p:ext uri="{BB962C8B-B14F-4D97-AF65-F5344CB8AC3E}">
        <p14:creationId xmlns:p14="http://schemas.microsoft.com/office/powerpoint/2010/main" val="14468578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History of Behaviorism </a:t>
            </a:r>
            <a:endParaRPr lang="en-US" dirty="0"/>
          </a:p>
        </p:txBody>
      </p:sp>
      <p:sp>
        <p:nvSpPr>
          <p:cNvPr id="3" name="Content Placeholder 2"/>
          <p:cNvSpPr>
            <a:spLocks noGrp="1"/>
          </p:cNvSpPr>
          <p:nvPr>
            <p:ph sz="quarter" idx="11"/>
          </p:nvPr>
        </p:nvSpPr>
        <p:spPr/>
        <p:txBody>
          <a:bodyPr/>
          <a:lstStyle/>
          <a:p>
            <a:pPr marL="0" indent="0" algn="ctr">
              <a:buNone/>
            </a:pPr>
            <a:r>
              <a:rPr lang="en-US" b="1" dirty="0" smtClean="0">
                <a:latin typeface="Arial" panose="020B0604020202020204" pitchFamily="34" charset="0"/>
                <a:cs typeface="Arial" panose="020B0604020202020204" pitchFamily="34" charset="0"/>
              </a:rPr>
              <a:t>Dominant theory (Psychology and Learning) in the first part of the 20th century </a:t>
            </a:r>
          </a:p>
          <a:p>
            <a:pPr marL="0" indent="0" algn="ctr">
              <a:buNone/>
            </a:pPr>
            <a:endParaRPr lang="en-US" b="1" dirty="0" smtClean="0">
              <a:latin typeface="Arial" panose="020B0604020202020204" pitchFamily="34" charset="0"/>
              <a:cs typeface="Arial" panose="020B0604020202020204" pitchFamily="34" charset="0"/>
            </a:endParaRPr>
          </a:p>
          <a:p>
            <a:pPr marL="0" indent="0" algn="ctr">
              <a:buNone/>
            </a:pPr>
            <a:r>
              <a:rPr lang="en-US" b="1" dirty="0" smtClean="0">
                <a:latin typeface="Arial" panose="020B0604020202020204" pitchFamily="34" charset="0"/>
                <a:cs typeface="Arial" panose="020B0604020202020204" pitchFamily="34" charset="0"/>
              </a:rPr>
              <a:t>Observation and experimentation </a:t>
            </a:r>
          </a:p>
          <a:p>
            <a:pPr marL="0" indent="0" algn="ctr">
              <a:buNone/>
            </a:pPr>
            <a:endParaRPr lang="en-US" b="1" dirty="0" smtClean="0">
              <a:latin typeface="Arial" panose="020B0604020202020204" pitchFamily="34" charset="0"/>
              <a:cs typeface="Arial" panose="020B0604020202020204" pitchFamily="34" charset="0"/>
            </a:endParaRPr>
          </a:p>
          <a:p>
            <a:pPr marL="0" indent="0" algn="ctr">
              <a:buNone/>
            </a:pPr>
            <a:endParaRPr lang="en-US" b="1" dirty="0" smtClean="0">
              <a:latin typeface="Arial" panose="020B0604020202020204" pitchFamily="34" charset="0"/>
              <a:cs typeface="Arial" panose="020B0604020202020204" pitchFamily="34" charset="0"/>
            </a:endParaRPr>
          </a:p>
          <a:p>
            <a:pPr marL="0" indent="0" algn="ctr">
              <a:buNone/>
            </a:pPr>
            <a:endParaRPr lang="en-US" b="1" dirty="0">
              <a:latin typeface="Arial" panose="020B0604020202020204" pitchFamily="34" charset="0"/>
              <a:cs typeface="Arial" panose="020B0604020202020204" pitchFamily="34" charset="0"/>
            </a:endParaRPr>
          </a:p>
          <a:p>
            <a:pPr marL="0" indent="0" algn="ctr">
              <a:buNone/>
            </a:pPr>
            <a:r>
              <a:rPr lang="en-US" b="1" dirty="0">
                <a:solidFill>
                  <a:srgbClr val="000000"/>
                </a:solidFill>
                <a:latin typeface="Arial" panose="020B0604020202020204" pitchFamily="34" charset="0"/>
                <a:ea typeface="Times New Roman" panose="02020603050405020304" pitchFamily="18" charset="0"/>
                <a:cs typeface="Arial" panose="020B0604020202020204" pitchFamily="34" charset="0"/>
              </a:rPr>
              <a:t>The </a:t>
            </a:r>
            <a:r>
              <a:rPr lang="en-US" b="1" dirty="0">
                <a:latin typeface="Arial" panose="020B0604020202020204" pitchFamily="34" charset="0"/>
                <a:cs typeface="Arial" panose="020B0604020202020204" pitchFamily="34" charset="0"/>
              </a:rPr>
              <a:t>"</a:t>
            </a:r>
            <a:r>
              <a:rPr lang="en-US" b="1" dirty="0">
                <a:solidFill>
                  <a:srgbClr val="000000"/>
                </a:solidFill>
                <a:latin typeface="Arial" panose="020B0604020202020204" pitchFamily="34" charset="0"/>
                <a:ea typeface="Times New Roman" panose="02020603050405020304" pitchFamily="18" charset="0"/>
                <a:cs typeface="Arial" panose="020B0604020202020204" pitchFamily="34" charset="0"/>
              </a:rPr>
              <a:t>Salivation Experiment" by Ivan Pavlov </a:t>
            </a:r>
            <a:endParaRPr lang="en-US" b="1" dirty="0">
              <a:latin typeface="Arial" panose="020B0604020202020204" pitchFamily="34" charset="0"/>
              <a:cs typeface="Arial" panose="020B0604020202020204" pitchFamily="34" charset="0"/>
            </a:endParaRPr>
          </a:p>
          <a:p>
            <a:pPr marL="0" indent="0" algn="ctr">
              <a:buNone/>
            </a:pPr>
            <a:r>
              <a:rPr lang="en-US" b="1" dirty="0" smtClean="0">
                <a:latin typeface="Arial" panose="020B0604020202020204" pitchFamily="34" charset="0"/>
                <a:cs typeface="Arial" panose="020B0604020202020204" pitchFamily="34" charset="0"/>
              </a:rPr>
              <a:t>The "Skinner </a:t>
            </a:r>
            <a:r>
              <a:rPr lang="en-US" b="1" dirty="0">
                <a:latin typeface="Arial" panose="020B0604020202020204" pitchFamily="34" charset="0"/>
                <a:cs typeface="Arial" panose="020B0604020202020204" pitchFamily="34" charset="0"/>
              </a:rPr>
              <a:t>Box" experiment with pigeons by B.F. </a:t>
            </a:r>
            <a:r>
              <a:rPr lang="en-US" b="1" dirty="0" smtClean="0">
                <a:latin typeface="Arial" panose="020B0604020202020204" pitchFamily="34" charset="0"/>
                <a:cs typeface="Arial" panose="020B0604020202020204" pitchFamily="34" charset="0"/>
              </a:rPr>
              <a:t>Skinner</a:t>
            </a:r>
            <a:r>
              <a:rPr lang="en-US" b="1"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 </a:t>
            </a:r>
          </a:p>
          <a:p>
            <a:pPr marL="0" indent="0" algn="ctr">
              <a:buNone/>
            </a:pPr>
            <a:endParaRPr lang="en-US" b="1" dirty="0">
              <a:latin typeface="Arial" panose="020B0604020202020204" pitchFamily="34" charset="0"/>
              <a:cs typeface="Arial" panose="020B0604020202020204" pitchFamily="34" charset="0"/>
            </a:endParaRPr>
          </a:p>
          <a:p>
            <a:pPr marL="0" indent="0" algn="ctr">
              <a:buNone/>
            </a:pPr>
            <a:endParaRPr lang="en-US" b="1" dirty="0"/>
          </a:p>
        </p:txBody>
      </p:sp>
      <p:sp>
        <p:nvSpPr>
          <p:cNvPr id="4" name="Rectangle 3"/>
          <p:cNvSpPr/>
          <p:nvPr/>
        </p:nvSpPr>
        <p:spPr>
          <a:xfrm>
            <a:off x="3692938" y="3244334"/>
            <a:ext cx="184731" cy="369332"/>
          </a:xfrm>
          <a:prstGeom prst="rect">
            <a:avLst/>
          </a:prstGeom>
        </p:spPr>
        <p:txBody>
          <a:bodyPr wrap="none">
            <a:spAutoFit/>
          </a:bodyPr>
          <a:lstStyle/>
          <a:p>
            <a:endParaRPr lang="en-US" dirty="0"/>
          </a:p>
        </p:txBody>
      </p:sp>
    </p:spTree>
    <p:extLst>
      <p:ext uri="{BB962C8B-B14F-4D97-AF65-F5344CB8AC3E}">
        <p14:creationId xmlns:p14="http://schemas.microsoft.com/office/powerpoint/2010/main" val="10770899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p:txBody>
          <a:bodyPr/>
          <a:lstStyle/>
          <a:p>
            <a:pPr marL="0" indent="0" algn="ctr">
              <a:buNone/>
            </a:pPr>
            <a:r>
              <a:rPr lang="en-US" sz="3200" b="1" dirty="0" smtClean="0">
                <a:latin typeface="Arial" panose="020B0604020202020204" pitchFamily="34" charset="0"/>
                <a:cs typeface="Arial" panose="020B0604020202020204" pitchFamily="34" charset="0"/>
              </a:rPr>
              <a:t>Classical conditioning (no choice on the side of the object)</a:t>
            </a:r>
          </a:p>
          <a:p>
            <a:pPr marL="0" indent="0">
              <a:buNone/>
            </a:pPr>
            <a:endParaRPr lang="en-US" dirty="0"/>
          </a:p>
          <a:p>
            <a:pPr marL="0" indent="0">
              <a:buNone/>
            </a:pPr>
            <a:r>
              <a:rPr lang="en-US" dirty="0" smtClean="0"/>
              <a:t>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06085" y="2703332"/>
            <a:ext cx="3735410" cy="3057614"/>
          </a:xfrm>
          <a:prstGeom prst="rect">
            <a:avLst/>
          </a:prstGeom>
        </p:spPr>
      </p:pic>
    </p:spTree>
    <p:extLst>
      <p:ext uri="{BB962C8B-B14F-4D97-AF65-F5344CB8AC3E}">
        <p14:creationId xmlns:p14="http://schemas.microsoft.com/office/powerpoint/2010/main" val="31615018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p:txBody>
          <a:bodyPr>
            <a:normAutofit/>
          </a:bodyPr>
          <a:lstStyle/>
          <a:p>
            <a:pPr marL="0" indent="0" algn="ctr">
              <a:buNone/>
            </a:pPr>
            <a:r>
              <a:rPr lang="en-US" sz="3600" b="1" dirty="0" smtClean="0">
                <a:latin typeface="Arial" panose="020B0604020202020204" pitchFamily="34" charset="0"/>
                <a:cs typeface="Arial" panose="020B0604020202020204" pitchFamily="34" charset="0"/>
              </a:rPr>
              <a:t>Operant conditioning – reinforcement and punishment </a:t>
            </a:r>
          </a:p>
          <a:p>
            <a:pPr marL="0" indent="0" algn="ctr">
              <a:buNone/>
            </a:pPr>
            <a:endParaRPr lang="en-US" sz="3600" b="1"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8855" y="2284521"/>
            <a:ext cx="5939535" cy="3411219"/>
          </a:xfrm>
          <a:prstGeom prst="rect">
            <a:avLst/>
          </a:prstGeom>
        </p:spPr>
      </p:pic>
    </p:spTree>
    <p:extLst>
      <p:ext uri="{BB962C8B-B14F-4D97-AF65-F5344CB8AC3E}">
        <p14:creationId xmlns:p14="http://schemas.microsoft.com/office/powerpoint/2010/main" val="3864667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62500" lnSpcReduction="20000"/>
          </a:bodyPr>
          <a:lstStyle/>
          <a:p>
            <a:r>
              <a:rPr lang="en-US" dirty="0" smtClean="0"/>
              <a:t>How behaviorism can be used in the class classroom </a:t>
            </a:r>
            <a:endParaRPr lang="en-US" dirty="0"/>
          </a:p>
        </p:txBody>
      </p:sp>
      <p:sp>
        <p:nvSpPr>
          <p:cNvPr id="3" name="Content Placeholder 2"/>
          <p:cNvSpPr>
            <a:spLocks noGrp="1"/>
          </p:cNvSpPr>
          <p:nvPr>
            <p:ph sz="quarter" idx="11"/>
          </p:nvPr>
        </p:nvSpPr>
        <p:spPr/>
        <p:txBody>
          <a:bodyPr>
            <a:noAutofit/>
          </a:bodyPr>
          <a:lstStyle/>
          <a:p>
            <a:r>
              <a:rPr lang="en-US" sz="2800" dirty="0" smtClean="0"/>
              <a:t>Direct instructions – making sure there is stimulus and response. </a:t>
            </a:r>
          </a:p>
          <a:p>
            <a:r>
              <a:rPr lang="en-US" sz="2800" dirty="0" smtClean="0"/>
              <a:t>The information gets where it needs to get. </a:t>
            </a:r>
          </a:p>
          <a:p>
            <a:r>
              <a:rPr lang="en-US" sz="2800" dirty="0" smtClean="0"/>
              <a:t>Straightforward lecturing.</a:t>
            </a:r>
          </a:p>
          <a:p>
            <a:r>
              <a:rPr lang="en-US" sz="2800" dirty="0" smtClean="0"/>
              <a:t>Presentation-practice-production sequence.   </a:t>
            </a:r>
          </a:p>
          <a:p>
            <a:r>
              <a:rPr lang="en-US" sz="2800" dirty="0" smtClean="0"/>
              <a:t>“I do, we do, and you do” model.</a:t>
            </a:r>
          </a:p>
          <a:p>
            <a:r>
              <a:rPr lang="en-US" sz="2800" dirty="0" smtClean="0"/>
              <a:t>Strictly controlled practice.   </a:t>
            </a:r>
          </a:p>
          <a:p>
            <a:r>
              <a:rPr lang="en-US" sz="2800" dirty="0" smtClean="0"/>
              <a:t>Goals and objectives articulated clearly.  </a:t>
            </a:r>
          </a:p>
          <a:p>
            <a:r>
              <a:rPr lang="en-US" sz="2800" dirty="0" smtClean="0"/>
              <a:t>Assessment as a stimuli. </a:t>
            </a:r>
          </a:p>
          <a:p>
            <a:r>
              <a:rPr lang="en-US" sz="2800" dirty="0" smtClean="0"/>
              <a:t>Classroom management – rules and procedures extremely important.  </a:t>
            </a:r>
          </a:p>
          <a:p>
            <a:pPr marL="0" indent="0">
              <a:buNone/>
            </a:pPr>
            <a:r>
              <a:rPr lang="en-US" sz="2800" dirty="0" smtClean="0"/>
              <a:t>  </a:t>
            </a:r>
            <a:endParaRPr lang="en-US" sz="2800" dirty="0"/>
          </a:p>
        </p:txBody>
      </p:sp>
    </p:spTree>
    <p:extLst>
      <p:ext uri="{BB962C8B-B14F-4D97-AF65-F5344CB8AC3E}">
        <p14:creationId xmlns:p14="http://schemas.microsoft.com/office/powerpoint/2010/main" val="3287444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Teachers actions</a:t>
            </a:r>
            <a:endParaRPr lang="en-US" dirty="0"/>
          </a:p>
        </p:txBody>
      </p:sp>
      <p:sp>
        <p:nvSpPr>
          <p:cNvPr id="3" name="Content Placeholder 2"/>
          <p:cNvSpPr>
            <a:spLocks noGrp="1"/>
          </p:cNvSpPr>
          <p:nvPr>
            <p:ph sz="quarter" idx="11"/>
          </p:nvPr>
        </p:nvSpPr>
        <p:spPr/>
        <p:txBody>
          <a:bodyPr/>
          <a:lstStyle/>
          <a:p>
            <a:r>
              <a:rPr lang="en-US" sz="3600" dirty="0" smtClean="0"/>
              <a:t>Differentiated reinforcement</a:t>
            </a:r>
          </a:p>
          <a:p>
            <a:r>
              <a:rPr lang="en-US" sz="3600" dirty="0" smtClean="0"/>
              <a:t>Intentional ignoring </a:t>
            </a:r>
          </a:p>
          <a:p>
            <a:r>
              <a:rPr lang="en-US" sz="3600" dirty="0" smtClean="0"/>
              <a:t>Signaling</a:t>
            </a:r>
          </a:p>
          <a:p>
            <a:r>
              <a:rPr lang="en-US" sz="3600" dirty="0" smtClean="0"/>
              <a:t>Touch control </a:t>
            </a:r>
          </a:p>
          <a:p>
            <a:r>
              <a:rPr lang="en-US" sz="3600" dirty="0" smtClean="0"/>
              <a:t>Rewards</a:t>
            </a:r>
          </a:p>
          <a:p>
            <a:r>
              <a:rPr lang="en-US" sz="3600" dirty="0" smtClean="0"/>
              <a:t>Punishments</a:t>
            </a:r>
          </a:p>
          <a:p>
            <a:pPr marL="0" indent="0">
              <a:buNone/>
            </a:pPr>
            <a:endParaRPr lang="en-US" dirty="0" smtClean="0"/>
          </a:p>
          <a:p>
            <a:pPr marL="0" indent="0">
              <a:buNone/>
            </a:pPr>
            <a:endParaRPr lang="en-US" dirty="0"/>
          </a:p>
          <a:p>
            <a:pPr marL="0" indent="0">
              <a:buNone/>
            </a:pPr>
            <a:endParaRPr lang="en-US" dirty="0" smtClean="0"/>
          </a:p>
          <a:p>
            <a:endParaRPr lang="en-US" dirty="0"/>
          </a:p>
        </p:txBody>
      </p:sp>
    </p:spTree>
    <p:extLst>
      <p:ext uri="{BB962C8B-B14F-4D97-AF65-F5344CB8AC3E}">
        <p14:creationId xmlns:p14="http://schemas.microsoft.com/office/powerpoint/2010/main" val="9254931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p:txBody>
          <a:bodyPr>
            <a:normAutofit/>
          </a:bodyPr>
          <a:lstStyle/>
          <a:p>
            <a:pPr marL="0" indent="0" algn="ctr">
              <a:buNone/>
            </a:pPr>
            <a:endParaRPr lang="en-US" sz="4000" b="1" dirty="0" smtClean="0"/>
          </a:p>
          <a:p>
            <a:pPr marL="0" indent="0" algn="ctr">
              <a:buNone/>
            </a:pPr>
            <a:endParaRPr lang="en-US" sz="4000" b="1" dirty="0"/>
          </a:p>
          <a:p>
            <a:pPr marL="0" indent="0" algn="ctr">
              <a:buNone/>
            </a:pPr>
            <a:r>
              <a:rPr lang="en-US" sz="4000" b="1" dirty="0" smtClean="0"/>
              <a:t>Avoid turning reinforcement into nagging   </a:t>
            </a:r>
            <a:endParaRPr lang="en-US" sz="4000" b="1" dirty="0"/>
          </a:p>
          <a:p>
            <a:pPr marL="0" indent="0" algn="ctr">
              <a:buNone/>
            </a:pPr>
            <a:endParaRPr lang="en-US" sz="4000" b="1" dirty="0" smtClean="0"/>
          </a:p>
          <a:p>
            <a:pPr marL="0" indent="0" algn="ctr">
              <a:buNone/>
            </a:pPr>
            <a:r>
              <a:rPr lang="en-US" sz="4000" b="1" dirty="0" smtClean="0"/>
              <a:t>Remember that all f the above are </a:t>
            </a:r>
            <a:r>
              <a:rPr lang="en-US" sz="4000" b="1" dirty="0"/>
              <a:t>short term effect </a:t>
            </a:r>
          </a:p>
          <a:p>
            <a:endParaRPr lang="en-US" sz="4000" dirty="0"/>
          </a:p>
        </p:txBody>
      </p:sp>
    </p:spTree>
    <p:extLst>
      <p:ext uri="{BB962C8B-B14F-4D97-AF65-F5344CB8AC3E}">
        <p14:creationId xmlns:p14="http://schemas.microsoft.com/office/powerpoint/2010/main" val="27095424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Punishment</a:t>
            </a:r>
            <a:endParaRPr lang="en-US" dirty="0"/>
          </a:p>
        </p:txBody>
      </p:sp>
      <p:sp>
        <p:nvSpPr>
          <p:cNvPr id="3" name="Content Placeholder 2"/>
          <p:cNvSpPr>
            <a:spLocks noGrp="1"/>
          </p:cNvSpPr>
          <p:nvPr>
            <p:ph sz="quarter" idx="11"/>
          </p:nvPr>
        </p:nvSpPr>
        <p:spPr/>
        <p:txBody>
          <a:bodyPr/>
          <a:lstStyle/>
          <a:p>
            <a:r>
              <a:rPr lang="en-US" sz="3200" dirty="0" smtClean="0">
                <a:latin typeface="Arial" panose="020B0604020202020204" pitchFamily="34" charset="0"/>
                <a:cs typeface="Arial" panose="020B0604020202020204" pitchFamily="34" charset="0"/>
              </a:rPr>
              <a:t>Extra class or home work</a:t>
            </a:r>
          </a:p>
          <a:p>
            <a:r>
              <a:rPr lang="en-US" sz="3200" dirty="0" smtClean="0">
                <a:latin typeface="Arial" panose="020B0604020202020204" pitchFamily="34" charset="0"/>
                <a:cs typeface="Arial" panose="020B0604020202020204" pitchFamily="34" charset="0"/>
              </a:rPr>
              <a:t>Not allowing the break time</a:t>
            </a:r>
          </a:p>
          <a:p>
            <a:r>
              <a:rPr lang="en-US" sz="3200" dirty="0" smtClean="0">
                <a:latin typeface="Arial" panose="020B0604020202020204" pitchFamily="34" charset="0"/>
                <a:cs typeface="Arial" panose="020B0604020202020204" pitchFamily="34" charset="0"/>
              </a:rPr>
              <a:t>Not allowing to have a break outside the classroom </a:t>
            </a:r>
          </a:p>
          <a:p>
            <a:r>
              <a:rPr lang="en-US" sz="3200" dirty="0" smtClean="0">
                <a:latin typeface="Arial" panose="020B0604020202020204" pitchFamily="34" charset="0"/>
                <a:cs typeface="Arial" panose="020B0604020202020204" pitchFamily="34" charset="0"/>
              </a:rPr>
              <a:t>Physical punishment</a:t>
            </a:r>
          </a:p>
          <a:p>
            <a:r>
              <a:rPr lang="en-US" sz="3200" dirty="0" smtClean="0">
                <a:latin typeface="Arial" panose="020B0604020202020204" pitchFamily="34" charset="0"/>
                <a:cs typeface="Arial" panose="020B0604020202020204" pitchFamily="34" charset="0"/>
              </a:rPr>
              <a:t>Psychological punishment </a:t>
            </a:r>
          </a:p>
          <a:p>
            <a:r>
              <a:rPr lang="en-US" sz="3200" dirty="0" smtClean="0">
                <a:latin typeface="Arial" panose="020B0604020202020204" pitchFamily="34" charset="0"/>
                <a:cs typeface="Arial" panose="020B0604020202020204" pitchFamily="34" charset="0"/>
              </a:rPr>
              <a:t>Suspending the student from classroom, school </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33215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Behaviorism pluses and minuses</a:t>
            </a:r>
            <a:endParaRPr lang="en-US" dirty="0"/>
          </a:p>
        </p:txBody>
      </p:sp>
      <p:sp>
        <p:nvSpPr>
          <p:cNvPr id="3" name="Content Placeholder 2"/>
          <p:cNvSpPr>
            <a:spLocks noGrp="1"/>
          </p:cNvSpPr>
          <p:nvPr>
            <p:ph sz="quarter" idx="11"/>
          </p:nvPr>
        </p:nvSpPr>
        <p:spPr/>
        <p:txBody>
          <a:bodyPr/>
          <a:lstStyle/>
          <a:p>
            <a:r>
              <a:rPr lang="en-US" dirty="0" smtClean="0">
                <a:solidFill>
                  <a:srgbClr val="FF0000"/>
                </a:solidFill>
              </a:rPr>
              <a:t>Observable behavior</a:t>
            </a:r>
          </a:p>
          <a:p>
            <a:r>
              <a:rPr lang="en-US" dirty="0" smtClean="0">
                <a:solidFill>
                  <a:srgbClr val="FF0000"/>
                </a:solidFill>
              </a:rPr>
              <a:t>Learner is actively involved and responding to stimuli </a:t>
            </a:r>
          </a:p>
          <a:p>
            <a:r>
              <a:rPr lang="en-US" dirty="0" smtClean="0">
                <a:solidFill>
                  <a:srgbClr val="FF0000"/>
                </a:solidFill>
              </a:rPr>
              <a:t>Can be very effective </a:t>
            </a:r>
          </a:p>
          <a:p>
            <a:endParaRPr lang="en-US" dirty="0"/>
          </a:p>
          <a:p>
            <a:endParaRPr lang="en-US" dirty="0" smtClean="0"/>
          </a:p>
          <a:p>
            <a:r>
              <a:rPr lang="en-US" dirty="0" smtClean="0"/>
              <a:t>Observable behavior only </a:t>
            </a:r>
          </a:p>
          <a:p>
            <a:r>
              <a:rPr lang="en-US" dirty="0" smtClean="0"/>
              <a:t>Does not focus on intrinsic motivation</a:t>
            </a:r>
          </a:p>
          <a:p>
            <a:r>
              <a:rPr lang="en-US" dirty="0" smtClean="0"/>
              <a:t>Does not encourage thinking </a:t>
            </a:r>
          </a:p>
          <a:p>
            <a:pPr marL="0" indent="0">
              <a:buNone/>
            </a:pPr>
            <a:endParaRPr lang="en-US" dirty="0" smtClean="0"/>
          </a:p>
          <a:p>
            <a:endParaRPr lang="en-US" dirty="0"/>
          </a:p>
        </p:txBody>
      </p:sp>
    </p:spTree>
    <p:extLst>
      <p:ext uri="{BB962C8B-B14F-4D97-AF65-F5344CB8AC3E}">
        <p14:creationId xmlns:p14="http://schemas.microsoft.com/office/powerpoint/2010/main" val="1888396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4" y="374876"/>
            <a:ext cx="7151687" cy="522288"/>
          </a:xfrm>
        </p:spPr>
        <p:txBody>
          <a:bodyPr>
            <a:normAutofit fontScale="92500" lnSpcReduction="20000"/>
          </a:bodyPr>
          <a:lstStyle/>
          <a:p>
            <a:r>
              <a:rPr lang="en-US" dirty="0">
                <a:effectLst>
                  <a:outerShdw blurRad="38100" dist="38100" dir="2700000" algn="tl">
                    <a:srgbClr val="000000"/>
                  </a:outerShdw>
                </a:effectLst>
                <a:latin typeface="Gill Sans" pitchFamily="8" charset="0"/>
              </a:rPr>
              <a:t>What </a:t>
            </a:r>
            <a:r>
              <a:rPr lang="en-US" dirty="0" smtClean="0">
                <a:effectLst>
                  <a:outerShdw blurRad="38100" dist="38100" dir="2700000" algn="tl">
                    <a:srgbClr val="000000"/>
                  </a:outerShdw>
                </a:effectLst>
                <a:latin typeface="Gill Sans" pitchFamily="8" charset="0"/>
              </a:rPr>
              <a:t>behaviorism is all about</a:t>
            </a:r>
            <a:endParaRPr lang="en-US" dirty="0">
              <a:effectLst>
                <a:outerShdw blurRad="38100" dist="38100" dir="2700000" algn="tl">
                  <a:srgbClr val="000000"/>
                </a:outerShdw>
              </a:effectLst>
              <a:latin typeface="Gill Sans" pitchFamily="8" charset="0"/>
            </a:endParaRPr>
          </a:p>
          <a:p>
            <a:endParaRPr lang="en-US" dirty="0"/>
          </a:p>
        </p:txBody>
      </p:sp>
      <p:sp>
        <p:nvSpPr>
          <p:cNvPr id="3" name="Content Placeholder 2"/>
          <p:cNvSpPr>
            <a:spLocks noGrp="1"/>
          </p:cNvSpPr>
          <p:nvPr>
            <p:ph sz="quarter" idx="11"/>
          </p:nvPr>
        </p:nvSpPr>
        <p:spPr/>
        <p:txBody>
          <a:bodyPr/>
          <a:lstStyle/>
          <a:p>
            <a:pPr>
              <a:spcBef>
                <a:spcPct val="50000"/>
              </a:spcBef>
              <a:defRPr/>
            </a:pPr>
            <a:r>
              <a:rPr lang="en-US" dirty="0" smtClean="0">
                <a:latin typeface="Gill Sans" pitchFamily="8" charset="0"/>
              </a:rPr>
              <a:t>It is a study </a:t>
            </a:r>
            <a:r>
              <a:rPr lang="en-US" dirty="0">
                <a:latin typeface="Gill Sans" pitchFamily="8" charset="0"/>
              </a:rPr>
              <a:t>of external behavior</a:t>
            </a:r>
          </a:p>
          <a:p>
            <a:pPr>
              <a:spcBef>
                <a:spcPct val="50000"/>
              </a:spcBef>
              <a:buFontTx/>
              <a:buChar char="•"/>
              <a:defRPr/>
            </a:pPr>
            <a:r>
              <a:rPr lang="en-US" dirty="0" smtClean="0">
                <a:latin typeface="Gill Sans" pitchFamily="8" charset="0"/>
              </a:rPr>
              <a:t>Behavior of a human is observable</a:t>
            </a:r>
          </a:p>
          <a:p>
            <a:pPr>
              <a:spcBef>
                <a:spcPct val="50000"/>
              </a:spcBef>
              <a:buFontTx/>
              <a:buChar char="•"/>
              <a:defRPr/>
            </a:pPr>
            <a:r>
              <a:rPr lang="en-US" dirty="0" smtClean="0">
                <a:latin typeface="Gill Sans" pitchFamily="8" charset="0"/>
              </a:rPr>
              <a:t>What </a:t>
            </a:r>
            <a:r>
              <a:rPr lang="en-US" dirty="0">
                <a:latin typeface="Gill Sans" pitchFamily="8" charset="0"/>
              </a:rPr>
              <a:t>goes on in </a:t>
            </a:r>
            <a:r>
              <a:rPr lang="en-US" dirty="0" smtClean="0">
                <a:latin typeface="Gill Sans" pitchFamily="8" charset="0"/>
              </a:rPr>
              <a:t>human’s mind </a:t>
            </a:r>
            <a:r>
              <a:rPr lang="en-US" dirty="0">
                <a:latin typeface="Gill Sans" pitchFamily="8" charset="0"/>
              </a:rPr>
              <a:t>can never really be known or measured </a:t>
            </a:r>
            <a:endParaRPr lang="en-US" dirty="0" smtClean="0">
              <a:latin typeface="Gill Sans" pitchFamily="8" charset="0"/>
            </a:endParaRPr>
          </a:p>
          <a:p>
            <a:pPr>
              <a:spcBef>
                <a:spcPct val="50000"/>
              </a:spcBef>
              <a:buFontTx/>
              <a:buChar char="•"/>
              <a:defRPr/>
            </a:pPr>
            <a:r>
              <a:rPr lang="en-US" dirty="0" smtClean="0">
                <a:latin typeface="Gill Sans" pitchFamily="8" charset="0"/>
              </a:rPr>
              <a:t>The </a:t>
            </a:r>
            <a:r>
              <a:rPr lang="en-US" dirty="0">
                <a:latin typeface="Gill Sans" pitchFamily="8" charset="0"/>
              </a:rPr>
              <a:t>mind is a “black box</a:t>
            </a:r>
            <a:r>
              <a:rPr lang="en-US" dirty="0" smtClean="0">
                <a:latin typeface="Gill Sans" pitchFamily="8" charset="0"/>
              </a:rPr>
              <a:t>”</a:t>
            </a:r>
            <a:endParaRPr lang="en-US" dirty="0">
              <a:latin typeface="Gill Sans" pitchFamily="8" charset="0"/>
            </a:endParaRPr>
          </a:p>
          <a:p>
            <a:pPr>
              <a:spcBef>
                <a:spcPct val="50000"/>
              </a:spcBef>
              <a:buFontTx/>
              <a:buChar char="•"/>
              <a:defRPr/>
            </a:pPr>
            <a:r>
              <a:rPr lang="en-US" dirty="0" smtClean="0">
                <a:latin typeface="Gill Sans" pitchFamily="8" charset="0"/>
              </a:rPr>
              <a:t>Behavior </a:t>
            </a:r>
            <a:r>
              <a:rPr lang="en-US" dirty="0">
                <a:latin typeface="Gill Sans" pitchFamily="8" charset="0"/>
              </a:rPr>
              <a:t>is the response of an organism to </a:t>
            </a:r>
            <a:r>
              <a:rPr lang="en-US" dirty="0" smtClean="0">
                <a:latin typeface="Gill Sans" pitchFamily="8" charset="0"/>
              </a:rPr>
              <a:t>stimuli</a:t>
            </a:r>
          </a:p>
          <a:p>
            <a:pPr>
              <a:spcBef>
                <a:spcPct val="50000"/>
              </a:spcBef>
              <a:buFontTx/>
              <a:buChar char="•"/>
              <a:defRPr/>
            </a:pPr>
            <a:r>
              <a:rPr lang="en-US" b="1" dirty="0" err="1"/>
              <a:t>Behaviourism</a:t>
            </a:r>
            <a:r>
              <a:rPr lang="en-US" b="1" dirty="0"/>
              <a:t> is derived from the belief that free will is an illusion</a:t>
            </a:r>
            <a:r>
              <a:rPr lang="en-US" dirty="0"/>
              <a:t>. </a:t>
            </a:r>
            <a:endParaRPr lang="en-US" dirty="0" smtClean="0"/>
          </a:p>
          <a:p>
            <a:pPr>
              <a:spcBef>
                <a:spcPct val="50000"/>
              </a:spcBef>
              <a:buFontTx/>
              <a:buChar char="•"/>
              <a:defRPr/>
            </a:pPr>
            <a:r>
              <a:rPr lang="en-US" b="1" dirty="0" smtClean="0"/>
              <a:t>Human </a:t>
            </a:r>
            <a:r>
              <a:rPr lang="en-US" b="1" dirty="0"/>
              <a:t>beings are shaped entirely by their external environment</a:t>
            </a:r>
            <a:endParaRPr lang="en-US" dirty="0">
              <a:latin typeface="Gill Sans" pitchFamily="8" charset="0"/>
            </a:endParaRPr>
          </a:p>
          <a:p>
            <a:endParaRPr lang="en-US" dirty="0"/>
          </a:p>
        </p:txBody>
      </p:sp>
    </p:spTree>
    <p:extLst>
      <p:ext uri="{BB962C8B-B14F-4D97-AF65-F5344CB8AC3E}">
        <p14:creationId xmlns:p14="http://schemas.microsoft.com/office/powerpoint/2010/main" val="1974369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a:xfrm>
            <a:off x="538163" y="2262120"/>
            <a:ext cx="11193463" cy="5005388"/>
          </a:xfrm>
        </p:spPr>
        <p:txBody>
          <a:bodyPr>
            <a:normAutofit/>
          </a:bodyPr>
          <a:lstStyle/>
          <a:p>
            <a:pPr marL="0" indent="0" algn="ctr">
              <a:buNone/>
            </a:pPr>
            <a:r>
              <a:rPr lang="en-US" sz="3600" dirty="0" smtClean="0">
                <a:latin typeface="Arial" panose="020B0604020202020204" pitchFamily="34" charset="0"/>
                <a:cs typeface="Arial" panose="020B0604020202020204" pitchFamily="34" charset="0"/>
              </a:rPr>
              <a:t>Now it is time to watch a video and get to some reading!</a:t>
            </a:r>
          </a:p>
          <a:p>
            <a:pPr marL="0" indent="0" algn="ctr">
              <a:buNone/>
            </a:pPr>
            <a:endParaRPr lang="en-US" sz="3600" dirty="0" smtClean="0">
              <a:latin typeface="Arial" panose="020B0604020202020204" pitchFamily="34" charset="0"/>
              <a:cs typeface="Arial" panose="020B0604020202020204" pitchFamily="34" charset="0"/>
            </a:endParaRPr>
          </a:p>
          <a:p>
            <a:pPr marL="0" indent="0" algn="ctr">
              <a:buNone/>
            </a:pPr>
            <a:r>
              <a:rPr lang="en-US" sz="3600" dirty="0" smtClean="0">
                <a:latin typeface="Arial" panose="020B0604020202020204" pitchFamily="34" charset="0"/>
                <a:cs typeface="Arial" panose="020B0604020202020204" pitchFamily="34" charset="0"/>
              </a:rPr>
              <a:t>Good Luck! </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867307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1439</TotalTime>
  <Words>555</Words>
  <Application>Microsoft Office PowerPoint</Application>
  <PresentationFormat>Widescreen</PresentationFormat>
  <Paragraphs>115</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Gill Sans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Elena Volkova</dc:creator>
  <cp:lastModifiedBy>Elena Volkova</cp:lastModifiedBy>
  <cp:revision>22</cp:revision>
  <dcterms:created xsi:type="dcterms:W3CDTF">2017-04-07T09:34:16Z</dcterms:created>
  <dcterms:modified xsi:type="dcterms:W3CDTF">2017-04-08T09:34:22Z</dcterms:modified>
</cp:coreProperties>
</file>